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7" r:id="rId3"/>
    <p:sldId id="264" r:id="rId4"/>
    <p:sldId id="265" r:id="rId5"/>
    <p:sldId id="268" r:id="rId6"/>
    <p:sldId id="266" r:id="rId7"/>
    <p:sldId id="270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2" r:id="rId19"/>
    <p:sldId id="291" r:id="rId20"/>
    <p:sldId id="293" r:id="rId21"/>
    <p:sldId id="29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382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" initials="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 showGuides="1">
      <p:cViewPr varScale="1">
        <p:scale>
          <a:sx n="53" d="100"/>
          <a:sy n="53" d="100"/>
        </p:scale>
        <p:origin x="180" y="54"/>
      </p:cViewPr>
      <p:guideLst>
        <p:guide orient="horz" pos="2165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1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1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9.png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3.png"/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9.png"/><Relationship Id="rId6" Type="http://schemas.openxmlformats.org/officeDocument/2006/relationships/image" Target="../media/image58.png"/><Relationship Id="rId5" Type="http://schemas.openxmlformats.org/officeDocument/2006/relationships/tags" Target="../tags/tag5.xml"/><Relationship Id="rId4" Type="http://schemas.openxmlformats.org/officeDocument/2006/relationships/image" Target="../media/image57.png"/><Relationship Id="rId3" Type="http://schemas.openxmlformats.org/officeDocument/2006/relationships/tags" Target="../tags/tag4.xml"/><Relationship Id="rId2" Type="http://schemas.openxmlformats.org/officeDocument/2006/relationships/image" Target="../media/image56.png"/><Relationship Id="rId1" Type="http://schemas.openxmlformats.org/officeDocument/2006/relationships/tags" Target="../tags/tag3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hyperlink" Target="https://arxiv.org/pdf/1307.8102" TargetMode="Externa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0" Type="http://schemas.openxmlformats.org/officeDocument/2006/relationships/notesSlide" Target="../notesSlides/notesSlide5.xml"/><Relationship Id="rId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1310" y="0"/>
            <a:ext cx="9144000" cy="3166110"/>
          </a:xfrm>
          <a:custGeom>
            <a:avLst/>
            <a:gdLst/>
            <a:ahLst/>
            <a:cxnLst/>
            <a:rect l="l" t="t" r="r" b="b"/>
            <a:pathLst>
              <a:path w="9144000" h="3453129">
                <a:moveTo>
                  <a:pt x="9143999" y="3452574"/>
                </a:moveTo>
                <a:lnTo>
                  <a:pt x="0" y="3452574"/>
                </a:lnTo>
                <a:lnTo>
                  <a:pt x="0" y="0"/>
                </a:lnTo>
                <a:lnTo>
                  <a:pt x="9143999" y="0"/>
                </a:lnTo>
                <a:lnTo>
                  <a:pt x="9143999" y="3452574"/>
                </a:lnTo>
                <a:close/>
              </a:path>
            </a:pathLst>
          </a:custGeom>
          <a:solidFill>
            <a:srgbClr val="00A6EB"/>
          </a:solidFill>
        </p:spPr>
        <p:txBody>
          <a:bodyPr wrap="square" lIns="0" tIns="0" rIns="0" bIns="0" rtlCol="0"/>
          <a:lstStyle/>
          <a:p>
            <a:pPr algn="ctr"/>
            <a:endParaRPr lang="en-US" altLang="en-US" sz="36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algn="ctr"/>
            <a:endParaRPr lang="en-US" altLang="en-US" sz="36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algn="ctr"/>
            <a:r>
              <a:rPr lang="en-US" altLang="en-US" sz="4400" b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CEPC: </a:t>
            </a:r>
            <a:endParaRPr lang="en-US" altLang="en-US" sz="4400" b="1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algn="ctr"/>
            <a:r>
              <a:rPr lang="en-US" altLang="en-US" sz="4400" b="1" i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    Top Quark Electroweak Couplings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</a:t>
            </a:r>
            <a:endParaRPr lang="en-US" altLang="en-US" sz="3600" b="1" i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9305" y="3810000"/>
            <a:ext cx="9393555" cy="887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55900" lvl="6" indent="457200">
              <a:lnSpc>
                <a:spcPct val="100000"/>
              </a:lnSpc>
              <a:spcBef>
                <a:spcPts val="100"/>
              </a:spcBef>
            </a:pPr>
            <a:r>
              <a:rPr lang="en-US" altLang="en-US" sz="2800" b="1" i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        </a:t>
            </a:r>
            <a:r>
              <a:rPr lang="en-US" altLang="en-US" sz="2800" b="1" i="1" u="sng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Mustapha BIYABI </a:t>
            </a:r>
            <a:endParaRPr lang="en-US" altLang="en-US" sz="2800" b="1" i="1" u="sng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marL="2755900" lvl="6" indent="457200">
              <a:lnSpc>
                <a:spcPct val="100000"/>
              </a:lnSpc>
              <a:spcBef>
                <a:spcPts val="100"/>
              </a:spcBef>
            </a:pPr>
            <a:r>
              <a:rPr lang="en-US" altLang="en-US" sz="2800" b="1" i="1" u="sng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on Behal of CEPC ttbar Team</a:t>
            </a:r>
            <a:endParaRPr lang="en-US" altLang="en-US" sz="2800" b="1" i="1" u="sng" dirty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/>
              <a:cs typeface="Arial" panose="020B0604020202020204"/>
              <a:sym typeface="+mn-ea"/>
            </a:endParaRPr>
          </a:p>
        </p:txBody>
      </p:sp>
      <p:pic>
        <p:nvPicPr>
          <p:cNvPr id="9" name="Picture 8" descr="IHE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9705" y="5523865"/>
            <a:ext cx="4059555" cy="832485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p>
            <a:pPr marL="38100">
              <a:lnSpc>
                <a:spcPts val="1645"/>
              </a:lnSpc>
            </a:pPr>
            <a:fld id="{81D60167-4931-47E6-BA6A-407CBD079E47}" type="slidenum">
              <a:rPr spc="-25" dirty="0"/>
            </a:fld>
            <a:endParaRPr spc="-25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1">
              <a:rPr lang="en-US" smtClean="0"/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900" y="5341620"/>
            <a:ext cx="2431415" cy="12941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" y="0"/>
            <a:ext cx="10734675" cy="610235"/>
          </a:xfrm>
          <a:custGeom>
            <a:avLst/>
            <a:gdLst/>
            <a:ahLst/>
            <a:cxnLst/>
            <a:rect l="l" t="t" r="r" b="b"/>
            <a:pathLst>
              <a:path w="9144000" h="3453129">
                <a:moveTo>
                  <a:pt x="9143999" y="3452574"/>
                </a:moveTo>
                <a:lnTo>
                  <a:pt x="0" y="3452574"/>
                </a:lnTo>
                <a:lnTo>
                  <a:pt x="0" y="0"/>
                </a:lnTo>
                <a:lnTo>
                  <a:pt x="9143999" y="0"/>
                </a:lnTo>
                <a:lnTo>
                  <a:pt x="9143999" y="3452574"/>
                </a:lnTo>
                <a:close/>
              </a:path>
            </a:pathLst>
          </a:custGeom>
          <a:solidFill>
            <a:srgbClr val="00A6EB"/>
          </a:solidFill>
        </p:spPr>
        <p:txBody>
          <a:bodyPr wrap="square" lIns="0" tIns="0" rIns="0" bIns="0" rtlCol="0"/>
          <a:lstStyle/>
          <a:p>
            <a:pPr algn="l"/>
            <a:r>
              <a:rPr lang="en-US" sz="3600" b="1">
                <a:solidFill>
                  <a:schemeClr val="bg1"/>
                </a:solidFill>
                <a:sym typeface="+mn-ea"/>
              </a:rPr>
              <a:t>Result: First Configuration</a:t>
            </a:r>
            <a:endParaRPr lang="en-US" altLang="en-US" sz="3600" b="1" i="1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p>
            <a:pPr marL="38100">
              <a:lnSpc>
                <a:spcPts val="1645"/>
              </a:lnSpc>
            </a:pPr>
            <a:fld id="{81D60167-4931-47E6-BA6A-407CBD079E47}" type="slidenum">
              <a:rPr spc="-25" dirty="0"/>
            </a:fld>
            <a:endParaRPr spc="-25" dirty="0"/>
          </a:p>
        </p:txBody>
      </p:sp>
      <p:sp>
        <p:nvSpPr>
          <p:cNvPr id="6" name="Text Box 5"/>
          <p:cNvSpPr txBox="1"/>
          <p:nvPr/>
        </p:nvSpPr>
        <p:spPr>
          <a:xfrm>
            <a:off x="189230" y="3133725"/>
            <a:ext cx="5069840" cy="422910"/>
          </a:xfrm>
          <a:prstGeom prst="rect">
            <a:avLst/>
          </a:prstGeom>
        </p:spPr>
        <p:txBody>
          <a:bodyPr wrap="square">
            <a:noAutofit/>
          </a:bodyPr>
          <a:p>
            <a:pPr marL="285750" indent="-285750">
              <a:buFont typeface="Wingdings" panose="05000000000000000000" charset="0"/>
              <a:buChar char="q"/>
            </a:pPr>
            <a:endParaRPr lang="en-US" sz="2400" b="1"/>
          </a:p>
        </p:txBody>
      </p:sp>
      <p:sp>
        <p:nvSpPr>
          <p:cNvPr id="26" name="Text Box 25"/>
          <p:cNvSpPr txBox="1"/>
          <p:nvPr/>
        </p:nvSpPr>
        <p:spPr>
          <a:xfrm>
            <a:off x="8975725" y="6213475"/>
            <a:ext cx="3014345" cy="396240"/>
          </a:xfrm>
          <a:prstGeom prst="rect">
            <a:avLst/>
          </a:prstGeom>
        </p:spPr>
        <p:txBody>
          <a:bodyPr>
            <a:noAutofit/>
          </a:bodyPr>
          <a:p>
            <a:endParaRPr lang="en-US" sz="1600"/>
          </a:p>
        </p:txBody>
      </p:sp>
      <p:sp>
        <p:nvSpPr>
          <p:cNvPr id="3" name="Text Box 2"/>
          <p:cNvSpPr txBox="1"/>
          <p:nvPr/>
        </p:nvSpPr>
        <p:spPr>
          <a:xfrm>
            <a:off x="189230" y="736600"/>
            <a:ext cx="1097978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en-US" altLang="en-US" sz="2400" b="1">
              <a:sym typeface="+mn-ea"/>
            </a:endParaRPr>
          </a:p>
          <a:p>
            <a:endParaRPr lang="en-US" altLang="en-US" sz="2400" b="1"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8610600" y="1542415"/>
            <a:ext cx="520382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en-US" altLang="en-US" sz="2000" b="1" i="1" u="sng">
              <a:sym typeface="+mn-ea"/>
            </a:endParaRPr>
          </a:p>
          <a:p>
            <a:endParaRPr lang="en-US" altLang="en-US" sz="2000" b="1" i="1" u="sng">
              <a:sym typeface="+mn-ea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1">
              <a:rPr lang="en-US" smtClean="0"/>
            </a:fld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965200" y="723900"/>
            <a:ext cx="6096000" cy="7245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en-US" sz="4800" b="1">
              <a:solidFill>
                <a:schemeClr val="accent5"/>
              </a:solidFill>
              <a:sym typeface="+mn-ea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7126605" y="836930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 b="1">
                <a:solidFill>
                  <a:schemeClr val="accent5"/>
                </a:solidFill>
                <a:sym typeface="+mn-ea"/>
              </a:rPr>
              <a:t>     </a:t>
            </a:r>
            <a:endParaRPr lang="en-US" sz="3200" b="1">
              <a:solidFill>
                <a:schemeClr val="accent5"/>
              </a:solidFill>
              <a:sym typeface="+mn-ea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190500" y="6428105"/>
            <a:ext cx="84816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en-US" altLang="en-US" b="1" i="1" u="sng">
              <a:solidFill>
                <a:srgbClr val="FF0000"/>
              </a:solidFill>
              <a:sym typeface="+mn-ea"/>
            </a:endParaRPr>
          </a:p>
          <a:p>
            <a:endParaRPr lang="en-US" b="1" i="1" u="sng">
              <a:solidFill>
                <a:srgbClr val="FF0000"/>
              </a:solidFill>
              <a:sym typeface="+mn-ea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84150" y="780415"/>
            <a:ext cx="11168380" cy="1881505"/>
          </a:xfrm>
        </p:spPr>
        <p:txBody>
          <a:bodyPr/>
          <a:p>
            <a:r>
              <a:rPr lang="en-US" altLang="en-US" sz="3200"/>
              <a:t>The obtained uncertainties of the floating form factors :</a:t>
            </a:r>
            <a:endParaRPr lang="en-US" altLang="en-US" sz="3200"/>
          </a:p>
          <a:p>
            <a:r>
              <a:rPr lang="en-US" altLang="en-US" sz="3200"/>
              <a:t>Compared to FCC-ee Results :</a:t>
            </a:r>
            <a:endParaRPr lang="en-US" altLang="en-US" sz="3200"/>
          </a:p>
          <a:p>
            <a:r>
              <a:rPr lang="en-US" altLang="en-US" sz="3200"/>
              <a:t>Considering a simultaneous fit of the form factors (First Sector):</a:t>
            </a:r>
            <a:endParaRPr lang="en-US" altLang="en-US" sz="32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755" y="2705100"/>
            <a:ext cx="6428105" cy="2349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8060" y="2705100"/>
            <a:ext cx="4162425" cy="30321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 Box 15"/>
              <p:cNvSpPr txBox="1"/>
              <p:nvPr/>
            </p:nvSpPr>
            <p:spPr>
              <a:xfrm>
                <a:off x="65405" y="5594985"/>
                <a:ext cx="11435080" cy="101473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marL="342900" indent="-342900">
                  <a:buFont typeface="Wingdings" panose="05000000000000000000" charset="0"/>
                  <a:buChar char="v"/>
                </a:pPr>
                <a:r>
                  <a:rPr lang="en-US" altLang="en-US" sz="2000" b="1">
                    <a:solidFill>
                      <a:srgbClr val="FF0000"/>
                    </a:solidFill>
                    <a:sym typeface="+mn-ea"/>
                  </a:rPr>
                  <a:t>The pulls are &lt; 1</a:t>
                </a:r>
                <a14:m>
                  <m:oMath xmlns:m="http://schemas.openxmlformats.org/officeDocument/2006/math">
                    <m:r>
                      <a:rPr lang="en-US" altLang="en-US" sz="2000" b="1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𝝈</m:t>
                    </m:r>
                  </m:oMath>
                </a14:m>
                <a:r>
                  <a:rPr lang="en-US" altLang="en-US" sz="2000" b="1">
                    <a:solidFill>
                      <a:srgbClr val="FF0000"/>
                    </a:solidFill>
                    <a:sym typeface="+mn-ea"/>
                  </a:rPr>
                  <a:t>  ----&gt; Correct implementations/Fit-Setup.</a:t>
                </a:r>
                <a:endParaRPr lang="en-US" altLang="en-US" sz="2000" b="1">
                  <a:solidFill>
                    <a:srgbClr val="FF0000"/>
                  </a:solidFill>
                  <a:sym typeface="+mn-ea"/>
                </a:endParaRPr>
              </a:p>
              <a:p>
                <a:pPr marL="342900" indent="-342900">
                  <a:buFont typeface="Wingdings" panose="05000000000000000000" charset="0"/>
                  <a:buChar char="v"/>
                </a:pPr>
                <a:r>
                  <a:rPr lang="en-US" altLang="en-US" sz="2000" b="1">
                    <a:solidFill>
                      <a:srgbClr val="FF0000"/>
                    </a:solidFill>
                    <a:sym typeface="+mn-ea"/>
                  </a:rPr>
                  <a:t>The fit converges and the Hessian matrix was successfully computed.</a:t>
                </a:r>
                <a:endParaRPr lang="en-US" altLang="en-US" sz="2000" b="1">
                  <a:solidFill>
                    <a:srgbClr val="FF0000"/>
                  </a:solidFill>
                  <a:sym typeface="+mn-ea"/>
                </a:endParaRPr>
              </a:p>
              <a:p>
                <a:pPr marL="342900" indent="-342900">
                  <a:buFont typeface="Wingdings" panose="05000000000000000000" charset="0"/>
                  <a:buChar char="v"/>
                </a:pPr>
                <a:endParaRPr lang="en-US" altLang="en-US" sz="2000" b="1">
                  <a:solidFill>
                    <a:srgbClr val="FF0000"/>
                  </a:solidFill>
                  <a:sym typeface="+mn-ea"/>
                </a:endParaRPr>
              </a:p>
            </p:txBody>
          </p:sp>
        </mc:Choice>
        <mc:Fallback>
          <p:sp>
            <p:nvSpPr>
              <p:cNvPr id="16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5" y="5594985"/>
                <a:ext cx="11435080" cy="10147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" y="0"/>
            <a:ext cx="10734675" cy="610235"/>
          </a:xfrm>
          <a:custGeom>
            <a:avLst/>
            <a:gdLst/>
            <a:ahLst/>
            <a:cxnLst/>
            <a:rect l="l" t="t" r="r" b="b"/>
            <a:pathLst>
              <a:path w="9144000" h="3453129">
                <a:moveTo>
                  <a:pt x="9143999" y="3452574"/>
                </a:moveTo>
                <a:lnTo>
                  <a:pt x="0" y="3452574"/>
                </a:lnTo>
                <a:lnTo>
                  <a:pt x="0" y="0"/>
                </a:lnTo>
                <a:lnTo>
                  <a:pt x="9143999" y="0"/>
                </a:lnTo>
                <a:lnTo>
                  <a:pt x="9143999" y="3452574"/>
                </a:lnTo>
                <a:close/>
              </a:path>
            </a:pathLst>
          </a:custGeom>
          <a:solidFill>
            <a:srgbClr val="00A6EB"/>
          </a:solidFill>
        </p:spPr>
        <p:txBody>
          <a:bodyPr wrap="square" lIns="0" tIns="0" rIns="0" bIns="0" rtlCol="0"/>
          <a:lstStyle/>
          <a:p>
            <a:pPr algn="l"/>
            <a:r>
              <a:rPr lang="en-US" sz="3600" b="1">
                <a:solidFill>
                  <a:schemeClr val="bg1"/>
                </a:solidFill>
                <a:sym typeface="+mn-ea"/>
              </a:rPr>
              <a:t>Result: Second Configuration</a:t>
            </a:r>
            <a:endParaRPr lang="en-US" altLang="en-US" sz="3600" b="1" i="1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p>
            <a:pPr marL="38100">
              <a:lnSpc>
                <a:spcPts val="1645"/>
              </a:lnSpc>
            </a:pPr>
            <a:fld id="{81D60167-4931-47E6-BA6A-407CBD079E47}" type="slidenum">
              <a:rPr spc="-25" dirty="0"/>
            </a:fld>
            <a:endParaRPr spc="-25" dirty="0"/>
          </a:p>
        </p:txBody>
      </p:sp>
      <p:sp>
        <p:nvSpPr>
          <p:cNvPr id="6" name="Text Box 5"/>
          <p:cNvSpPr txBox="1"/>
          <p:nvPr/>
        </p:nvSpPr>
        <p:spPr>
          <a:xfrm>
            <a:off x="189230" y="3133725"/>
            <a:ext cx="5069840" cy="422910"/>
          </a:xfrm>
          <a:prstGeom prst="rect">
            <a:avLst/>
          </a:prstGeom>
        </p:spPr>
        <p:txBody>
          <a:bodyPr wrap="square">
            <a:noAutofit/>
          </a:bodyPr>
          <a:p>
            <a:pPr marL="285750" indent="-285750">
              <a:buFont typeface="Wingdings" panose="05000000000000000000" charset="0"/>
              <a:buChar char="q"/>
            </a:pPr>
            <a:endParaRPr lang="en-US" sz="2400" b="1"/>
          </a:p>
        </p:txBody>
      </p:sp>
      <p:sp>
        <p:nvSpPr>
          <p:cNvPr id="26" name="Text Box 25"/>
          <p:cNvSpPr txBox="1"/>
          <p:nvPr/>
        </p:nvSpPr>
        <p:spPr>
          <a:xfrm>
            <a:off x="8975725" y="6213475"/>
            <a:ext cx="3014345" cy="396240"/>
          </a:xfrm>
          <a:prstGeom prst="rect">
            <a:avLst/>
          </a:prstGeom>
        </p:spPr>
        <p:txBody>
          <a:bodyPr>
            <a:noAutofit/>
          </a:bodyPr>
          <a:p>
            <a:endParaRPr lang="en-US" sz="1600"/>
          </a:p>
        </p:txBody>
      </p:sp>
      <p:sp>
        <p:nvSpPr>
          <p:cNvPr id="3" name="Text Box 2"/>
          <p:cNvSpPr txBox="1"/>
          <p:nvPr/>
        </p:nvSpPr>
        <p:spPr>
          <a:xfrm>
            <a:off x="189230" y="736600"/>
            <a:ext cx="1097978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en-US" altLang="en-US" sz="2400" b="1">
              <a:sym typeface="+mn-ea"/>
            </a:endParaRPr>
          </a:p>
          <a:p>
            <a:endParaRPr lang="en-US" altLang="en-US" sz="2400" b="1"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8610600" y="1542415"/>
            <a:ext cx="520382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en-US" altLang="en-US" sz="2000" b="1" i="1" u="sng">
              <a:sym typeface="+mn-ea"/>
            </a:endParaRPr>
          </a:p>
          <a:p>
            <a:endParaRPr lang="en-US" altLang="en-US" sz="2000" b="1" i="1" u="sng">
              <a:sym typeface="+mn-ea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1">
              <a:rPr lang="en-US" smtClean="0"/>
            </a:fld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965200" y="723900"/>
            <a:ext cx="6096000" cy="7245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en-US" sz="4800" b="1">
              <a:solidFill>
                <a:schemeClr val="accent5"/>
              </a:solidFill>
              <a:sym typeface="+mn-ea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7126605" y="836930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 b="1">
                <a:solidFill>
                  <a:schemeClr val="accent5"/>
                </a:solidFill>
                <a:sym typeface="+mn-ea"/>
              </a:rPr>
              <a:t>     </a:t>
            </a:r>
            <a:endParaRPr lang="en-US" sz="3200" b="1">
              <a:solidFill>
                <a:schemeClr val="accent5"/>
              </a:solidFill>
              <a:sym typeface="+mn-ea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190500" y="6428105"/>
            <a:ext cx="84816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en-US" altLang="en-US" b="1" i="1" u="sng">
              <a:solidFill>
                <a:srgbClr val="FF0000"/>
              </a:solidFill>
              <a:sym typeface="+mn-ea"/>
            </a:endParaRPr>
          </a:p>
          <a:p>
            <a:endParaRPr lang="en-US" b="1" i="1" u="sng">
              <a:solidFill>
                <a:srgbClr val="FF0000"/>
              </a:solidFill>
              <a:sym typeface="+mn-ea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84150" y="780415"/>
            <a:ext cx="11720195" cy="1881505"/>
          </a:xfrm>
        </p:spPr>
        <p:txBody>
          <a:bodyPr>
            <a:normAutofit lnSpcReduction="20000"/>
          </a:bodyPr>
          <a:p>
            <a:r>
              <a:rPr lang="en-US" altLang="en-US" sz="3200"/>
              <a:t>The obtained uncertainties of the floating form factors :</a:t>
            </a:r>
            <a:endParaRPr lang="en-US" altLang="en-US" sz="3200"/>
          </a:p>
          <a:p>
            <a:r>
              <a:rPr lang="en-US" altLang="en-US" sz="3200"/>
              <a:t>Compared to FCC-ee Results :</a:t>
            </a:r>
            <a:endParaRPr lang="en-US" altLang="en-US" sz="3200"/>
          </a:p>
          <a:p>
            <a:r>
              <a:rPr lang="en-US" altLang="en-US" sz="3200"/>
              <a:t>Considering a simultaneous fit of the form factors (Second Sector):</a:t>
            </a:r>
            <a:endParaRPr lang="en-US" altLang="en-US" sz="32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 Box 15"/>
              <p:cNvSpPr txBox="1"/>
              <p:nvPr/>
            </p:nvSpPr>
            <p:spPr>
              <a:xfrm>
                <a:off x="65405" y="5594985"/>
                <a:ext cx="11435080" cy="101473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marL="342900" indent="-342900">
                  <a:buFont typeface="Wingdings" panose="05000000000000000000" charset="0"/>
                  <a:buChar char="v"/>
                </a:pPr>
                <a:r>
                  <a:rPr lang="en-US" altLang="en-US" sz="2000" b="1">
                    <a:solidFill>
                      <a:srgbClr val="FF0000"/>
                    </a:solidFill>
                    <a:sym typeface="+mn-ea"/>
                  </a:rPr>
                  <a:t>The pulls are &lt; 1</a:t>
                </a:r>
                <a14:m>
                  <m:oMath xmlns:m="http://schemas.openxmlformats.org/officeDocument/2006/math">
                    <m:r>
                      <a:rPr lang="en-US" altLang="en-US" sz="2000" b="1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𝝈</m:t>
                    </m:r>
                  </m:oMath>
                </a14:m>
                <a:r>
                  <a:rPr lang="en-US" altLang="en-US" sz="2000" b="1">
                    <a:solidFill>
                      <a:srgbClr val="FF0000"/>
                    </a:solidFill>
                    <a:sym typeface="+mn-ea"/>
                  </a:rPr>
                  <a:t>  ----&gt; Correct implementations/Fit-Setup.</a:t>
                </a:r>
                <a:endParaRPr lang="en-US" altLang="en-US" sz="2000" b="1">
                  <a:solidFill>
                    <a:srgbClr val="FF0000"/>
                  </a:solidFill>
                  <a:sym typeface="+mn-ea"/>
                </a:endParaRPr>
              </a:p>
              <a:p>
                <a:pPr marL="342900" indent="-342900">
                  <a:buFont typeface="Wingdings" panose="05000000000000000000" charset="0"/>
                  <a:buChar char="v"/>
                </a:pPr>
                <a:r>
                  <a:rPr lang="en-US" altLang="en-US" sz="2000" b="1">
                    <a:solidFill>
                      <a:srgbClr val="FF0000"/>
                    </a:solidFill>
                    <a:sym typeface="+mn-ea"/>
                  </a:rPr>
                  <a:t>The fit converges and the Hessian matrix was successfully computed.</a:t>
                </a:r>
                <a:endParaRPr lang="en-US" altLang="en-US" sz="2000" b="1">
                  <a:solidFill>
                    <a:srgbClr val="FF0000"/>
                  </a:solidFill>
                  <a:sym typeface="+mn-ea"/>
                </a:endParaRPr>
              </a:p>
              <a:p>
                <a:pPr marL="342900" indent="-342900">
                  <a:buFont typeface="Wingdings" panose="05000000000000000000" charset="0"/>
                  <a:buChar char="v"/>
                </a:pPr>
                <a:endParaRPr lang="en-US" altLang="en-US" sz="2000" b="1">
                  <a:solidFill>
                    <a:srgbClr val="FF0000"/>
                  </a:solidFill>
                  <a:sym typeface="+mn-ea"/>
                </a:endParaRPr>
              </a:p>
            </p:txBody>
          </p:sp>
        </mc:Choice>
        <mc:Fallback>
          <p:sp>
            <p:nvSpPr>
              <p:cNvPr id="16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5" y="5594985"/>
                <a:ext cx="11435080" cy="101473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055" y="2555240"/>
            <a:ext cx="5213350" cy="29032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95" y="2661920"/>
            <a:ext cx="5527040" cy="21094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" y="0"/>
            <a:ext cx="10734675" cy="610235"/>
          </a:xfrm>
          <a:custGeom>
            <a:avLst/>
            <a:gdLst/>
            <a:ahLst/>
            <a:cxnLst/>
            <a:rect l="l" t="t" r="r" b="b"/>
            <a:pathLst>
              <a:path w="9144000" h="3453129">
                <a:moveTo>
                  <a:pt x="9143999" y="3452574"/>
                </a:moveTo>
                <a:lnTo>
                  <a:pt x="0" y="3452574"/>
                </a:lnTo>
                <a:lnTo>
                  <a:pt x="0" y="0"/>
                </a:lnTo>
                <a:lnTo>
                  <a:pt x="9143999" y="0"/>
                </a:lnTo>
                <a:lnTo>
                  <a:pt x="9143999" y="3452574"/>
                </a:lnTo>
                <a:close/>
              </a:path>
            </a:pathLst>
          </a:custGeom>
          <a:solidFill>
            <a:srgbClr val="00A6EB"/>
          </a:solidFill>
        </p:spPr>
        <p:txBody>
          <a:bodyPr wrap="square" lIns="0" tIns="0" rIns="0" bIns="0" rtlCol="0"/>
          <a:lstStyle/>
          <a:p>
            <a:pPr algn="l"/>
            <a:r>
              <a:rPr lang="en-US" sz="3600" b="1">
                <a:solidFill>
                  <a:schemeClr val="bg1"/>
                </a:solidFill>
                <a:sym typeface="+mn-ea"/>
              </a:rPr>
              <a:t>Sensitivity Projection: </a:t>
            </a:r>
            <a:endParaRPr lang="en-US" altLang="en-US" sz="3600" b="1" i="1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p>
            <a:pPr marL="38100">
              <a:lnSpc>
                <a:spcPts val="1645"/>
              </a:lnSpc>
            </a:pPr>
            <a:fld id="{81D60167-4931-47E6-BA6A-407CBD079E47}" type="slidenum">
              <a:rPr spc="-25" dirty="0"/>
            </a:fld>
            <a:endParaRPr spc="-25" dirty="0"/>
          </a:p>
        </p:txBody>
      </p:sp>
      <p:sp>
        <p:nvSpPr>
          <p:cNvPr id="6" name="Text Box 5"/>
          <p:cNvSpPr txBox="1"/>
          <p:nvPr/>
        </p:nvSpPr>
        <p:spPr>
          <a:xfrm>
            <a:off x="189230" y="3133725"/>
            <a:ext cx="5069840" cy="422910"/>
          </a:xfrm>
          <a:prstGeom prst="rect">
            <a:avLst/>
          </a:prstGeom>
        </p:spPr>
        <p:txBody>
          <a:bodyPr wrap="square">
            <a:noAutofit/>
          </a:bodyPr>
          <a:p>
            <a:pPr marL="285750" indent="-285750">
              <a:buFont typeface="Wingdings" panose="05000000000000000000" charset="0"/>
              <a:buChar char="q"/>
            </a:pPr>
            <a:endParaRPr lang="en-US" sz="2400" b="1"/>
          </a:p>
        </p:txBody>
      </p:sp>
      <p:sp>
        <p:nvSpPr>
          <p:cNvPr id="26" name="Text Box 25"/>
          <p:cNvSpPr txBox="1"/>
          <p:nvPr/>
        </p:nvSpPr>
        <p:spPr>
          <a:xfrm>
            <a:off x="8975725" y="6213475"/>
            <a:ext cx="3014345" cy="396240"/>
          </a:xfrm>
          <a:prstGeom prst="rect">
            <a:avLst/>
          </a:prstGeom>
        </p:spPr>
        <p:txBody>
          <a:bodyPr>
            <a:noAutofit/>
          </a:bodyPr>
          <a:p>
            <a:endParaRPr lang="en-US" sz="1600"/>
          </a:p>
        </p:txBody>
      </p:sp>
      <p:sp>
        <p:nvSpPr>
          <p:cNvPr id="3" name="Text Box 2"/>
          <p:cNvSpPr txBox="1"/>
          <p:nvPr/>
        </p:nvSpPr>
        <p:spPr>
          <a:xfrm>
            <a:off x="189230" y="736600"/>
            <a:ext cx="1097978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en-US" altLang="en-US" sz="2400" b="1">
              <a:sym typeface="+mn-ea"/>
            </a:endParaRPr>
          </a:p>
          <a:p>
            <a:endParaRPr lang="en-US" altLang="en-US" sz="2400" b="1"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8610600" y="1542415"/>
            <a:ext cx="520382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en-US" altLang="en-US" sz="2000" b="1" i="1" u="sng">
              <a:sym typeface="+mn-ea"/>
            </a:endParaRPr>
          </a:p>
          <a:p>
            <a:endParaRPr lang="en-US" altLang="en-US" sz="2000" b="1" i="1" u="sng">
              <a:sym typeface="+mn-ea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1">
              <a:rPr lang="en-US" smtClean="0"/>
            </a:fld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965200" y="723900"/>
            <a:ext cx="6096000" cy="7245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en-US" sz="4800" b="1">
              <a:solidFill>
                <a:schemeClr val="accent5"/>
              </a:solidFill>
              <a:sym typeface="+mn-ea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7126605" y="836930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 b="1">
                <a:solidFill>
                  <a:schemeClr val="accent5"/>
                </a:solidFill>
                <a:sym typeface="+mn-ea"/>
              </a:rPr>
              <a:t>     </a:t>
            </a:r>
            <a:endParaRPr lang="en-US" sz="3200" b="1">
              <a:solidFill>
                <a:schemeClr val="accent5"/>
              </a:solidFill>
              <a:sym typeface="+mn-ea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190500" y="6428105"/>
            <a:ext cx="84816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en-US" altLang="en-US" b="1" i="1" u="sng">
              <a:solidFill>
                <a:srgbClr val="FF0000"/>
              </a:solidFill>
              <a:sym typeface="+mn-ea"/>
            </a:endParaRPr>
          </a:p>
          <a:p>
            <a:endParaRPr lang="en-US" b="1" i="1" u="sng">
              <a:solidFill>
                <a:srgbClr val="FF0000"/>
              </a:solidFill>
              <a:sym typeface="+mn-e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95985"/>
            <a:ext cx="6925310" cy="46812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 Box 13"/>
              <p:cNvSpPr txBox="1"/>
              <p:nvPr/>
            </p:nvSpPr>
            <p:spPr>
              <a:xfrm>
                <a:off x="8141589" y="3079686"/>
                <a:ext cx="2351405" cy="90487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𝐶𝐸𝑃𝐶</m:t>
                          </m:r>
                        </m:sub>
                      </m:sSub>
                      <m:r>
                        <a:rPr lang="en-US" i="1">
                          <a:latin typeface="Cambria Math" panose="02040503050406030204" charset="0"/>
                          <a:cs typeface="Cambria Math" panose="02040503050406030204" charset="0"/>
                        </a:rPr>
                        <m:t> 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𝐹𝐶𝐶</m:t>
                          </m:r>
                        </m:sub>
                      </m:sSub>
                      <m:r>
                        <a:rPr lang="en-US" i="1"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𝐹𝐶𝐶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𝐶𝐸𝑃𝐶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en-US" i="1"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14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1589" y="3079686"/>
                <a:ext cx="2351405" cy="904875"/>
              </a:xfrm>
              <a:prstGeom prst="rect">
                <a:avLst/>
              </a:prstGeom>
              <a:blipFill rotWithShape="1">
                <a:blip r:embed="rId2"/>
                <a:stretch>
                  <a:fillRect l="-11" t="-63" r="11" b="6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 Box 14"/>
              <p:cNvSpPr txBox="1"/>
              <p:nvPr/>
            </p:nvSpPr>
            <p:spPr>
              <a:xfrm>
                <a:off x="8467725" y="4157980"/>
                <a:ext cx="6096000" cy="65024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.</m:t>
                            </m:r>
                            <m:r>
                              <a:rPr lang="en-US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 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i="1">
                    <a:latin typeface="Cambria Math" panose="02040503050406030204" charset="0"/>
                    <a:cs typeface="Cambria Math" panose="0204050305040603020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  <a:cs typeface="Cambria Math" panose="02040503050406030204" charset="0"/>
                      </a:rPr>
                      <m:t>≈  </m:t>
                    </m:r>
                    <m:r>
                      <a:rPr lang="en-US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i="1">
                        <a:latin typeface="Cambria Math" panose="02040503050406030204" charset="0"/>
                        <a:cs typeface="Cambria Math" panose="02040503050406030204" charset="0"/>
                      </a:rPr>
                      <m:t>55</m:t>
                    </m:r>
                  </m:oMath>
                </a14:m>
                <a:r>
                  <a:rPr lang="en-US" i="1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endParaRPr lang="en-US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5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7725" y="4157980"/>
                <a:ext cx="6096000" cy="6502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19"/>
          <p:cNvSpPr txBox="1"/>
          <p:nvPr/>
        </p:nvSpPr>
        <p:spPr>
          <a:xfrm>
            <a:off x="0" y="5766435"/>
            <a:ext cx="120777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514350" indent="-514350">
              <a:buFont typeface="Wingdings" panose="05000000000000000000" charset="0"/>
              <a:buChar char="q"/>
            </a:pPr>
            <a:r>
              <a:rPr lang="en-US" sz="3200" b="1">
                <a:solidFill>
                  <a:schemeClr val="tx1"/>
                </a:solidFill>
                <a:sym typeface="+mn-ea"/>
              </a:rPr>
              <a:t>Precision on the form factors seems to be reasonable. </a:t>
            </a:r>
            <a:endParaRPr lang="en-US" sz="3200" b="1">
              <a:solidFill>
                <a:schemeClr val="tx1"/>
              </a:solidFill>
              <a:sym typeface="+mn-ea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5945" y="749300"/>
            <a:ext cx="5064125" cy="18605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" y="0"/>
            <a:ext cx="10734675" cy="610235"/>
          </a:xfrm>
          <a:custGeom>
            <a:avLst/>
            <a:gdLst/>
            <a:ahLst/>
            <a:cxnLst/>
            <a:rect l="l" t="t" r="r" b="b"/>
            <a:pathLst>
              <a:path w="9144000" h="3453129">
                <a:moveTo>
                  <a:pt x="9143999" y="3452574"/>
                </a:moveTo>
                <a:lnTo>
                  <a:pt x="0" y="3452574"/>
                </a:lnTo>
                <a:lnTo>
                  <a:pt x="0" y="0"/>
                </a:lnTo>
                <a:lnTo>
                  <a:pt x="9143999" y="0"/>
                </a:lnTo>
                <a:lnTo>
                  <a:pt x="9143999" y="3452574"/>
                </a:lnTo>
                <a:close/>
              </a:path>
            </a:pathLst>
          </a:custGeom>
          <a:solidFill>
            <a:srgbClr val="00A6EB"/>
          </a:solidFill>
        </p:spPr>
        <p:txBody>
          <a:bodyPr wrap="square" lIns="0" tIns="0" rIns="0" bIns="0" rtlCol="0"/>
          <a:lstStyle/>
          <a:p>
            <a:pPr algn="l"/>
            <a:r>
              <a:rPr lang="en-US" sz="3600" b="1" i="1">
                <a:solidFill>
                  <a:schemeClr val="bg1"/>
                </a:solidFill>
                <a:sym typeface="+mn-ea"/>
              </a:rPr>
              <a:t>T</a:t>
            </a:r>
            <a:r>
              <a:rPr sz="3600" b="1" i="1">
                <a:solidFill>
                  <a:schemeClr val="bg1"/>
                </a:solidFill>
                <a:sym typeface="+mn-ea"/>
              </a:rPr>
              <a:t>heoretical</a:t>
            </a:r>
            <a:r>
              <a:rPr lang="en-US" sz="3600" b="1" i="1">
                <a:solidFill>
                  <a:schemeClr val="bg1"/>
                </a:solidFill>
                <a:sym typeface="+mn-ea"/>
              </a:rPr>
              <a:t> </a:t>
            </a:r>
            <a:r>
              <a:rPr sz="3600" b="1" i="1">
                <a:solidFill>
                  <a:schemeClr val="bg1"/>
                </a:solidFill>
                <a:sym typeface="+mn-ea"/>
              </a:rPr>
              <a:t>uncertaint</a:t>
            </a:r>
            <a:r>
              <a:rPr lang="en-US" sz="3600" b="1" i="1">
                <a:solidFill>
                  <a:schemeClr val="bg1"/>
                </a:solidFill>
                <a:sym typeface="+mn-ea"/>
              </a:rPr>
              <a:t>y</a:t>
            </a:r>
            <a:r>
              <a:rPr sz="3600" b="1" i="1">
                <a:solidFill>
                  <a:schemeClr val="bg1"/>
                </a:solidFill>
                <a:sym typeface="+mn-ea"/>
              </a:rPr>
              <a:t> </a:t>
            </a:r>
            <a:r>
              <a:rPr lang="en-US" sz="3600" b="1" i="1">
                <a:solidFill>
                  <a:schemeClr val="bg1"/>
                </a:solidFill>
                <a:sym typeface="+mn-ea"/>
              </a:rPr>
              <a:t>:</a:t>
            </a:r>
            <a:r>
              <a:rPr sz="3600" b="1" i="1">
                <a:solidFill>
                  <a:schemeClr val="bg1"/>
                </a:solidFill>
                <a:sym typeface="+mn-ea"/>
              </a:rPr>
              <a:t> </a:t>
            </a:r>
            <a:endParaRPr lang="en-US" altLang="en-US" sz="3600" b="1" i="1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p>
            <a:pPr marL="38100">
              <a:lnSpc>
                <a:spcPts val="1645"/>
              </a:lnSpc>
            </a:pPr>
            <a:fld id="{81D60167-4931-47E6-BA6A-407CBD079E47}" type="slidenum">
              <a:rPr spc="-25" dirty="0"/>
            </a:fld>
            <a:endParaRPr spc="-25" dirty="0"/>
          </a:p>
        </p:txBody>
      </p:sp>
      <p:sp>
        <p:nvSpPr>
          <p:cNvPr id="6" name="Text Box 5"/>
          <p:cNvSpPr txBox="1"/>
          <p:nvPr/>
        </p:nvSpPr>
        <p:spPr>
          <a:xfrm>
            <a:off x="189230" y="3133725"/>
            <a:ext cx="5069840" cy="422910"/>
          </a:xfrm>
          <a:prstGeom prst="rect">
            <a:avLst/>
          </a:prstGeom>
        </p:spPr>
        <p:txBody>
          <a:bodyPr wrap="square">
            <a:noAutofit/>
          </a:bodyPr>
          <a:p>
            <a:pPr marL="285750" indent="-285750">
              <a:buFont typeface="Wingdings" panose="05000000000000000000" charset="0"/>
              <a:buChar char="q"/>
            </a:pPr>
            <a:endParaRPr lang="en-US" sz="2400" b="1"/>
          </a:p>
        </p:txBody>
      </p:sp>
      <p:sp>
        <p:nvSpPr>
          <p:cNvPr id="26" name="Text Box 25"/>
          <p:cNvSpPr txBox="1"/>
          <p:nvPr/>
        </p:nvSpPr>
        <p:spPr>
          <a:xfrm>
            <a:off x="8975725" y="6213475"/>
            <a:ext cx="3014345" cy="396240"/>
          </a:xfrm>
          <a:prstGeom prst="rect">
            <a:avLst/>
          </a:prstGeom>
        </p:spPr>
        <p:txBody>
          <a:bodyPr>
            <a:noAutofit/>
          </a:bodyPr>
          <a:p>
            <a:endParaRPr lang="en-US" sz="1600"/>
          </a:p>
        </p:txBody>
      </p:sp>
      <p:sp>
        <p:nvSpPr>
          <p:cNvPr id="3" name="Text Box 2"/>
          <p:cNvSpPr txBox="1"/>
          <p:nvPr/>
        </p:nvSpPr>
        <p:spPr>
          <a:xfrm>
            <a:off x="189230" y="736600"/>
            <a:ext cx="1097978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en-US" altLang="en-US" sz="2400" b="1">
              <a:sym typeface="+mn-ea"/>
            </a:endParaRPr>
          </a:p>
          <a:p>
            <a:endParaRPr lang="en-US" altLang="en-US" sz="2400" b="1"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8610600" y="1542415"/>
            <a:ext cx="520382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en-US" altLang="en-US" sz="2000" b="1" i="1" u="sng">
              <a:sym typeface="+mn-ea"/>
            </a:endParaRPr>
          </a:p>
          <a:p>
            <a:endParaRPr lang="en-US" altLang="en-US" sz="2000" b="1" i="1" u="sng">
              <a:sym typeface="+mn-ea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1">
              <a:rPr lang="en-US" smtClean="0"/>
            </a:fld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965200" y="723900"/>
            <a:ext cx="6096000" cy="7245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en-US" sz="4800" b="1">
              <a:solidFill>
                <a:schemeClr val="accent5"/>
              </a:solidFill>
              <a:sym typeface="+mn-ea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7126605" y="836930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 b="1">
                <a:solidFill>
                  <a:schemeClr val="accent5"/>
                </a:solidFill>
                <a:sym typeface="+mn-ea"/>
              </a:rPr>
              <a:t>     </a:t>
            </a:r>
            <a:endParaRPr lang="en-US" sz="3200" b="1">
              <a:solidFill>
                <a:schemeClr val="accent5"/>
              </a:solidFill>
              <a:sym typeface="+mn-ea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190500" y="6428105"/>
            <a:ext cx="84816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en-US" altLang="en-US" b="1" i="1" u="sng">
              <a:solidFill>
                <a:srgbClr val="FF0000"/>
              </a:solidFill>
              <a:sym typeface="+mn-ea"/>
            </a:endParaRPr>
          </a:p>
          <a:p>
            <a:endParaRPr lang="en-US" b="1" i="1" u="sng">
              <a:solidFill>
                <a:srgbClr val="FF0000"/>
              </a:solidFill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84785" y="673735"/>
            <a:ext cx="11592560" cy="429260"/>
          </a:xfrm>
          <a:prstGeom prst="rect">
            <a:avLst/>
          </a:prstGeom>
        </p:spPr>
        <p:txBody>
          <a:bodyPr wrap="square">
            <a:noAutofit/>
          </a:bodyPr>
          <a:p>
            <a:pPr marL="285750" indent="-285750">
              <a:buFont typeface="Wingdings" panose="05000000000000000000" charset="0"/>
              <a:buChar char="q"/>
            </a:pPr>
            <a:r>
              <a:rPr lang="en-US" b="1"/>
              <a:t>T</a:t>
            </a:r>
            <a:r>
              <a:rPr b="1"/>
              <a:t>heoretical uncertainties on the predicted</a:t>
            </a:r>
            <a:r>
              <a:rPr b="1">
                <a:highlight>
                  <a:srgbClr val="FF0000"/>
                </a:highlight>
              </a:rPr>
              <a:t> cross-section</a:t>
            </a:r>
            <a:r>
              <a:rPr b="1"/>
              <a:t> affect the precision of the form factor measurements.</a:t>
            </a:r>
            <a:endParaRPr b="1"/>
          </a:p>
          <a:p>
            <a:pPr marL="285750" indent="-285750">
              <a:buFont typeface="Wingdings" panose="05000000000000000000" charset="0"/>
              <a:buChar char="q"/>
            </a:pPr>
            <a:r>
              <a:rPr lang="en-US" altLang="en-US" b="1"/>
              <a:t>How the form factor precision degrades as theory gets worse (till 100%).</a:t>
            </a:r>
            <a:endParaRPr lang="en-US" altLang="en-US" b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 Box 15"/>
              <p:cNvSpPr txBox="1"/>
              <p:nvPr/>
            </p:nvSpPr>
            <p:spPr>
              <a:xfrm>
                <a:off x="326390" y="1463040"/>
                <a:ext cx="9404985" cy="1250315"/>
              </a:xfrm>
              <a:prstGeom prst="rect">
                <a:avLst/>
              </a:prstGeom>
            </p:spPr>
            <p:txBody>
              <a:bodyPr>
                <a:noAutofit/>
              </a:bodyPr>
              <a:p>
                <a:pPr marL="285750" indent="-285750">
                  <a:buFont typeface="Wingdings" panose="05000000000000000000" charset="0"/>
                  <a:buChar char="v"/>
                </a:pPr>
                <a:r>
                  <a:rPr sz="1600"/>
                  <a:t>Scanned the theory uncertainty Δσ/σ</a:t>
                </a:r>
                <a:r>
                  <a:rPr lang="en-US" sz="1600"/>
                  <a:t> </a:t>
                </a:r>
                <a:r>
                  <a:rPr sz="1600"/>
                  <a:t>: from 0.01% to 100%, </a:t>
                </a:r>
                <a:r>
                  <a:rPr lang="en-US" sz="1600"/>
                  <a:t>by </a:t>
                </a:r>
                <a:r>
                  <a:rPr sz="1600"/>
                  <a:t>profiling a Gaussian nuisance parameter δth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charset="0"/>
                        <a:cs typeface="Cambria Math" panose="02040503050406030204" charset="0"/>
                      </a:rPr>
                      <m:t>~</m:t>
                    </m:r>
                  </m:oMath>
                </a14:m>
                <a:r>
                  <a:rPr sz="1600"/>
                  <a:t>N(0,</a:t>
                </a:r>
                <a:r>
                  <a:rPr lang="en-US" sz="160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  <m:r>
                          <a:rPr lang="en-US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𝑡ℎ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1600"/>
                  <a:t>) </a:t>
                </a:r>
                <a:r>
                  <a:rPr lang="en-US" altLang="en-US" sz="1600"/>
                  <a:t>constrained by a penalty term added to the NLL , repeating the full fit 12 times, once per scan point.</a:t>
                </a:r>
                <a:endParaRPr lang="en-US" altLang="en-US" sz="1600"/>
              </a:p>
            </p:txBody>
          </p:sp>
        </mc:Choice>
        <mc:Fallback>
          <p:sp>
            <p:nvSpPr>
              <p:cNvPr id="16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90" y="1463040"/>
                <a:ext cx="9404985" cy="125031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Box 6"/>
              <p:cNvSpPr txBox="1"/>
              <p:nvPr/>
            </p:nvSpPr>
            <p:spPr>
              <a:xfrm>
                <a:off x="2361565" y="2456180"/>
                <a:ext cx="6096000" cy="344805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𝜇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𝑖𝑗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&gt;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𝜇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𝑖𝑗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 </m:t>
                      </m:r>
                      <m:r>
                        <a:rPr lang="en-US" sz="1600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∗</m:t>
                      </m:r>
                      <m:r>
                        <a:rPr lang="en-US" sz="1600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(</m:t>
                      </m:r>
                      <m:r>
                        <a:rPr lang="en-US" sz="1600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1</m:t>
                      </m:r>
                      <m:r>
                        <a:rPr lang="en-US" sz="1600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+</m:t>
                      </m:r>
                      <m:r>
                        <a:rPr sz="1600">
                          <a:latin typeface="Cambria Math" panose="02040503050406030204" charset="0"/>
                          <a:sym typeface="+mn-ea"/>
                        </a:rPr>
                        <m:t>𝛿</m:t>
                      </m:r>
                      <m:r>
                        <a:rPr sz="1600">
                          <a:latin typeface="Cambria Math" panose="02040503050406030204" charset="0"/>
                          <a:sym typeface="+mn-ea"/>
                        </a:rPr>
                        <m:t>𝑡ℎ</m:t>
                      </m:r>
                      <m:r>
                        <a:rPr lang="en-US" sz="1600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</m:t>
                      </m:r>
                      <m:r>
                        <a:rPr lang="en-US" sz="1600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 </m:t>
                      </m:r>
                    </m:oMath>
                  </m:oMathPara>
                </a14:m>
                <a:endParaRPr lang="en-US" sz="1600">
                  <a:sym typeface="+mn-ea"/>
                </a:endParaRPr>
              </a:p>
            </p:txBody>
          </p:sp>
        </mc:Choice>
        <mc:Fallback>
          <p:sp>
            <p:nvSpPr>
              <p:cNvPr id="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565" y="2456180"/>
                <a:ext cx="6096000" cy="34480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0" y="2199640"/>
            <a:ext cx="871220" cy="857885"/>
          </a:xfrm>
          <a:prstGeom prst="rect">
            <a:avLst/>
          </a:prstGeom>
        </p:spPr>
      </p:pic>
      <p:sp>
        <p:nvSpPr>
          <p:cNvPr id="23" name="Text Box 22"/>
          <p:cNvSpPr txBox="1"/>
          <p:nvPr/>
        </p:nvSpPr>
        <p:spPr>
          <a:xfrm>
            <a:off x="9731375" y="1883410"/>
            <a:ext cx="2529205" cy="82994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sz="1600">
                <a:highlight>
                  <a:srgbClr val="FF0000"/>
                </a:highlight>
              </a:rPr>
              <a:t>δth​</a:t>
            </a:r>
            <a:r>
              <a:rPr sz="1600"/>
              <a:t> is the unknown fractional shift in the predicted cross section</a:t>
            </a:r>
            <a:r>
              <a:rPr lang="en-US" sz="1600"/>
              <a:t>.</a:t>
            </a:r>
            <a:endParaRPr lang="en-US" sz="16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215" y="2964815"/>
            <a:ext cx="11002010" cy="3252470"/>
          </a:xfrm>
          <a:prstGeom prst="rect">
            <a:avLst/>
          </a:prstGeom>
        </p:spPr>
      </p:pic>
      <p:sp>
        <p:nvSpPr>
          <p:cNvPr id="18" name="Round Same Side Corner Rectangle 17"/>
          <p:cNvSpPr/>
          <p:nvPr/>
        </p:nvSpPr>
        <p:spPr>
          <a:xfrm>
            <a:off x="3484880" y="6438265"/>
            <a:ext cx="5125085" cy="384175"/>
          </a:xfrm>
          <a:prstGeom prst="round2Same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b="1">
                <a:solidFill>
                  <a:srgbClr val="FF0000"/>
                </a:solidFill>
                <a:sym typeface="+mn-ea"/>
              </a:rPr>
              <a:t>  Theory-dominated : </a:t>
            </a:r>
            <a:r>
              <a:rPr b="1">
                <a:solidFill>
                  <a:srgbClr val="FF0000"/>
                </a:solidFill>
                <a:sym typeface="+mn-ea"/>
              </a:rPr>
              <a:t>uncertainty &gt; 2 × stat floor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" y="0"/>
            <a:ext cx="10734675" cy="610235"/>
          </a:xfrm>
          <a:custGeom>
            <a:avLst/>
            <a:gdLst/>
            <a:ahLst/>
            <a:cxnLst/>
            <a:rect l="l" t="t" r="r" b="b"/>
            <a:pathLst>
              <a:path w="9144000" h="3453129">
                <a:moveTo>
                  <a:pt x="9143999" y="3452574"/>
                </a:moveTo>
                <a:lnTo>
                  <a:pt x="0" y="3452574"/>
                </a:lnTo>
                <a:lnTo>
                  <a:pt x="0" y="0"/>
                </a:lnTo>
                <a:lnTo>
                  <a:pt x="9143999" y="0"/>
                </a:lnTo>
                <a:lnTo>
                  <a:pt x="9143999" y="3452574"/>
                </a:lnTo>
                <a:close/>
              </a:path>
            </a:pathLst>
          </a:custGeom>
          <a:solidFill>
            <a:srgbClr val="00A6EB"/>
          </a:solidFill>
        </p:spPr>
        <p:txBody>
          <a:bodyPr wrap="square" lIns="0" tIns="0" rIns="0" bIns="0" rtlCol="0"/>
          <a:lstStyle/>
          <a:p>
            <a:pPr algn="l"/>
            <a:r>
              <a:rPr lang="en-US" sz="3600" b="1" i="1">
                <a:solidFill>
                  <a:schemeClr val="bg1"/>
                </a:solidFill>
                <a:sym typeface="+mn-ea"/>
              </a:rPr>
              <a:t>T</a:t>
            </a:r>
            <a:r>
              <a:rPr sz="3600" b="1" i="1">
                <a:solidFill>
                  <a:schemeClr val="bg1"/>
                </a:solidFill>
                <a:sym typeface="+mn-ea"/>
              </a:rPr>
              <a:t>heoretical</a:t>
            </a:r>
            <a:r>
              <a:rPr lang="en-US" sz="3600" b="1" i="1">
                <a:solidFill>
                  <a:schemeClr val="bg1"/>
                </a:solidFill>
                <a:sym typeface="+mn-ea"/>
              </a:rPr>
              <a:t> </a:t>
            </a:r>
            <a:r>
              <a:rPr sz="3600" b="1" i="1">
                <a:solidFill>
                  <a:schemeClr val="bg1"/>
                </a:solidFill>
                <a:sym typeface="+mn-ea"/>
              </a:rPr>
              <a:t>uncertaint</a:t>
            </a:r>
            <a:r>
              <a:rPr lang="en-US" sz="3600" b="1" i="1">
                <a:solidFill>
                  <a:schemeClr val="bg1"/>
                </a:solidFill>
                <a:sym typeface="+mn-ea"/>
              </a:rPr>
              <a:t>y</a:t>
            </a:r>
            <a:r>
              <a:rPr sz="3600" b="1" i="1">
                <a:solidFill>
                  <a:schemeClr val="bg1"/>
                </a:solidFill>
                <a:sym typeface="+mn-ea"/>
              </a:rPr>
              <a:t> </a:t>
            </a:r>
            <a:r>
              <a:rPr lang="en-US" sz="3600" b="1" i="1">
                <a:solidFill>
                  <a:schemeClr val="bg1"/>
                </a:solidFill>
                <a:sym typeface="+mn-ea"/>
              </a:rPr>
              <a:t>:</a:t>
            </a:r>
            <a:r>
              <a:rPr sz="3600" b="1" i="1">
                <a:solidFill>
                  <a:schemeClr val="bg1"/>
                </a:solidFill>
                <a:sym typeface="+mn-ea"/>
              </a:rPr>
              <a:t> </a:t>
            </a:r>
            <a:endParaRPr lang="en-US" altLang="en-US" sz="3600" b="1" i="1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p>
            <a:pPr marL="38100">
              <a:lnSpc>
                <a:spcPts val="1645"/>
              </a:lnSpc>
            </a:pPr>
            <a:fld id="{81D60167-4931-47E6-BA6A-407CBD079E47}" type="slidenum">
              <a:rPr spc="-25" dirty="0"/>
            </a:fld>
            <a:endParaRPr spc="-25" dirty="0"/>
          </a:p>
        </p:txBody>
      </p:sp>
      <p:sp>
        <p:nvSpPr>
          <p:cNvPr id="6" name="Text Box 5"/>
          <p:cNvSpPr txBox="1"/>
          <p:nvPr/>
        </p:nvSpPr>
        <p:spPr>
          <a:xfrm>
            <a:off x="189230" y="3133725"/>
            <a:ext cx="5069840" cy="422910"/>
          </a:xfrm>
          <a:prstGeom prst="rect">
            <a:avLst/>
          </a:prstGeom>
        </p:spPr>
        <p:txBody>
          <a:bodyPr wrap="square">
            <a:noAutofit/>
          </a:bodyPr>
          <a:p>
            <a:pPr marL="285750" indent="-285750">
              <a:buFont typeface="Wingdings" panose="05000000000000000000" charset="0"/>
              <a:buChar char="q"/>
            </a:pPr>
            <a:endParaRPr lang="en-US" sz="2400" b="1"/>
          </a:p>
        </p:txBody>
      </p:sp>
      <p:sp>
        <p:nvSpPr>
          <p:cNvPr id="26" name="Text Box 25"/>
          <p:cNvSpPr txBox="1"/>
          <p:nvPr/>
        </p:nvSpPr>
        <p:spPr>
          <a:xfrm>
            <a:off x="8975725" y="6213475"/>
            <a:ext cx="3014345" cy="396240"/>
          </a:xfrm>
          <a:prstGeom prst="rect">
            <a:avLst/>
          </a:prstGeom>
        </p:spPr>
        <p:txBody>
          <a:bodyPr>
            <a:noAutofit/>
          </a:bodyPr>
          <a:p>
            <a:endParaRPr lang="en-US" sz="1600"/>
          </a:p>
        </p:txBody>
      </p:sp>
      <p:sp>
        <p:nvSpPr>
          <p:cNvPr id="3" name="Text Box 2"/>
          <p:cNvSpPr txBox="1"/>
          <p:nvPr/>
        </p:nvSpPr>
        <p:spPr>
          <a:xfrm>
            <a:off x="189230" y="736600"/>
            <a:ext cx="1097978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en-US" altLang="en-US" sz="2400" b="1">
              <a:sym typeface="+mn-ea"/>
            </a:endParaRPr>
          </a:p>
          <a:p>
            <a:endParaRPr lang="en-US" altLang="en-US" sz="2400" b="1"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8610600" y="1542415"/>
            <a:ext cx="520382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en-US" altLang="en-US" sz="2000" b="1" i="1" u="sng">
              <a:sym typeface="+mn-ea"/>
            </a:endParaRPr>
          </a:p>
          <a:p>
            <a:endParaRPr lang="en-US" altLang="en-US" sz="2000" b="1" i="1" u="sng">
              <a:sym typeface="+mn-ea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1">
              <a:rPr lang="en-US" smtClean="0"/>
            </a:fld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7126605" y="836930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 b="1">
                <a:solidFill>
                  <a:schemeClr val="accent5"/>
                </a:solidFill>
                <a:sym typeface="+mn-ea"/>
              </a:rPr>
              <a:t>     </a:t>
            </a:r>
            <a:endParaRPr lang="en-US" sz="3200" b="1">
              <a:solidFill>
                <a:schemeClr val="accent5"/>
              </a:solidFill>
              <a:sym typeface="+mn-ea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190500" y="6428105"/>
            <a:ext cx="84816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en-US" altLang="en-US" b="1" i="1" u="sng">
              <a:solidFill>
                <a:srgbClr val="FF0000"/>
              </a:solidFill>
              <a:sym typeface="+mn-ea"/>
            </a:endParaRPr>
          </a:p>
          <a:p>
            <a:endParaRPr lang="en-US" b="1" i="1" u="sng">
              <a:solidFill>
                <a:srgbClr val="FF0000"/>
              </a:solidFill>
              <a:sym typeface="+mn-ea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352425" y="826770"/>
            <a:ext cx="1005967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Wingdings" panose="05000000000000000000" charset="0"/>
              <a:buChar char="q"/>
            </a:pPr>
            <a:r>
              <a:rPr lang="en-US" altLang="en-US" b="1" i="1" u="sng">
                <a:solidFill>
                  <a:schemeClr val="tx1"/>
                </a:solidFill>
                <a:sym typeface="+mn-ea"/>
              </a:rPr>
              <a:t>A Comparison of the FCC-ee (LEFT) Derivative Uncertainties and CEPC (RIGHT) for the Second Configurations:</a:t>
            </a:r>
            <a:endParaRPr lang="en-US" altLang="en-US" b="1" i="1" u="sng">
              <a:solidFill>
                <a:schemeClr val="tx1"/>
              </a:solidFill>
              <a:sym typeface="+mn-ea"/>
            </a:endParaRPr>
          </a:p>
          <a:p>
            <a:endParaRPr lang="en-US" altLang="en-US" b="1" i="1" u="sng">
              <a:solidFill>
                <a:srgbClr val="FF0000"/>
              </a:solidFill>
              <a:sym typeface="+mn-ea"/>
            </a:endParaRPr>
          </a:p>
          <a:p>
            <a:endParaRPr lang="en-US" altLang="en-US" b="1" i="1" u="sng">
              <a:solidFill>
                <a:srgbClr val="FF0000"/>
              </a:solidFill>
              <a:sym typeface="+mn-e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9805" y="1485900"/>
            <a:ext cx="4015740" cy="49777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035" y="1297305"/>
            <a:ext cx="3747135" cy="25215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980" y="3842385"/>
            <a:ext cx="3679190" cy="2413635"/>
          </a:xfrm>
          <a:prstGeom prst="rect">
            <a:avLst/>
          </a:prstGeom>
        </p:spPr>
      </p:pic>
      <p:sp>
        <p:nvSpPr>
          <p:cNvPr id="20" name="Text Box 19"/>
          <p:cNvSpPr txBox="1"/>
          <p:nvPr/>
        </p:nvSpPr>
        <p:spPr>
          <a:xfrm>
            <a:off x="10148570" y="1956435"/>
            <a:ext cx="1750060" cy="1751330"/>
          </a:xfrm>
          <a:prstGeom prst="rect">
            <a:avLst/>
          </a:prstGeom>
        </p:spPr>
        <p:txBody>
          <a:bodyPr wrap="square">
            <a:noAutofit/>
          </a:bodyPr>
          <a:p>
            <a:r>
              <a:rPr lang="en-US" sz="1600"/>
              <a:t>T</a:t>
            </a:r>
            <a:r>
              <a:rPr sz="1600"/>
              <a:t>he measurement becomes theory-dominated between 0.3% and 1% theory uncertainty.</a:t>
            </a:r>
            <a:endParaRPr sz="16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 Box 20"/>
              <p:cNvSpPr txBox="1"/>
              <p:nvPr/>
            </p:nvSpPr>
            <p:spPr>
              <a:xfrm>
                <a:off x="10060940" y="4333875"/>
                <a:ext cx="2312670" cy="191262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r>
                  <a:rPr lang="en-US" sz="1600">
                    <a:sym typeface="+mn-ea"/>
                  </a:rPr>
                  <a:t>T</a:t>
                </a:r>
                <a:r>
                  <a:rPr sz="1600">
                    <a:sym typeface="+mn-ea"/>
                  </a:rPr>
                  <a:t>he measurement becomes theory-dominated </a:t>
                </a:r>
                <a:r>
                  <a:rPr lang="en-US" sz="1600">
                    <a:sym typeface="+mn-ea"/>
                  </a:rPr>
                  <a:t>at</a:t>
                </a:r>
                <a:r>
                  <a:rPr sz="1600">
                    <a:sym typeface="+mn-ea"/>
                  </a:rPr>
                  <a:t> 1% theory uncertainty.</a:t>
                </a:r>
                <a:r>
                  <a:rPr lang="en-US" sz="1600">
                    <a:sym typeface="+mn-ea"/>
                  </a:rPr>
                  <a:t>---&gt; </a:t>
                </a:r>
                <a:endParaRPr lang="en-US" sz="1600">
                  <a:sym typeface="+mn-ea"/>
                </a:endParaRPr>
              </a:p>
              <a:p>
                <a:r>
                  <a:rPr lang="en-US" altLang="en-US" sz="1600">
                    <a:sym typeface="+mn-ea"/>
                  </a:rPr>
                  <a:t>A theory precision of ≲1% is sufficient to keep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6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en-US" sz="16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𝐹</m:t>
                        </m:r>
                      </m:e>
                      <m:sub>
                        <m:r>
                          <a:rPr lang="en-US" altLang="en-US" sz="16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  <m:r>
                          <a:rPr lang="en-US" altLang="en-US" sz="16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𝑉</m:t>
                        </m:r>
                      </m:sub>
                      <m:sup>
                        <m:r>
                          <a:rPr lang="en-US" altLang="en-US" sz="16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𝑍</m:t>
                        </m:r>
                      </m:sup>
                    </m:sSubSup>
                  </m:oMath>
                </a14:m>
                <a:r>
                  <a:rPr lang="en-US" altLang="en-US" sz="1600">
                    <a:sym typeface="+mn-ea"/>
                  </a:rPr>
                  <a:t> fully statistics-dominated</a:t>
                </a:r>
                <a:endParaRPr lang="en-US" altLang="en-US" sz="1600">
                  <a:sym typeface="+mn-ea"/>
                </a:endParaRPr>
              </a:p>
            </p:txBody>
          </p:sp>
        </mc:Choice>
        <mc:Fallback>
          <p:sp>
            <p:nvSpPr>
              <p:cNvPr id="21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0940" y="4333875"/>
                <a:ext cx="2312670" cy="1912620"/>
              </a:xfrm>
              <a:prstGeom prst="rect">
                <a:avLst/>
              </a:prstGeom>
              <a:blipFill rotWithShape="1">
                <a:blip r:embed="rId4"/>
                <a:stretch>
                  <a:fillRect b="-517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21"/>
          <p:cNvSpPr txBox="1"/>
          <p:nvPr/>
        </p:nvSpPr>
        <p:spPr>
          <a:xfrm>
            <a:off x="-635" y="6353175"/>
            <a:ext cx="102501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en-US" altLang="en-US" b="1" i="1" u="sng">
                <a:solidFill>
                  <a:srgbClr val="FF0000"/>
                </a:solidFill>
                <a:sym typeface="+mn-ea"/>
              </a:rPr>
              <a:t>The theoretical uncertainties of the CEPC affect the form factors and seem to follow those of the FCC-ee.</a:t>
            </a:r>
            <a:endParaRPr lang="en-US" altLang="en-US" b="1" i="1" u="sng">
              <a:solidFill>
                <a:srgbClr val="FF0000"/>
              </a:solidFill>
              <a:sym typeface="+mn-ea"/>
            </a:endParaRPr>
          </a:p>
          <a:p>
            <a:endParaRPr lang="en-US" altLang="en-US" b="1" i="1" u="sng">
              <a:solidFill>
                <a:srgbClr val="FF0000"/>
              </a:solidFill>
              <a:sym typeface="+mn-ea"/>
            </a:endParaRPr>
          </a:p>
          <a:p>
            <a:endParaRPr lang="en-US" altLang="en-US" b="1" i="1" u="sng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" y="0"/>
            <a:ext cx="10734675" cy="610235"/>
          </a:xfrm>
          <a:custGeom>
            <a:avLst/>
            <a:gdLst/>
            <a:ahLst/>
            <a:cxnLst/>
            <a:rect l="l" t="t" r="r" b="b"/>
            <a:pathLst>
              <a:path w="9144000" h="3453129">
                <a:moveTo>
                  <a:pt x="9143999" y="3452574"/>
                </a:moveTo>
                <a:lnTo>
                  <a:pt x="0" y="3452574"/>
                </a:lnTo>
                <a:lnTo>
                  <a:pt x="0" y="0"/>
                </a:lnTo>
                <a:lnTo>
                  <a:pt x="9143999" y="0"/>
                </a:lnTo>
                <a:lnTo>
                  <a:pt x="9143999" y="3452574"/>
                </a:lnTo>
                <a:close/>
              </a:path>
            </a:pathLst>
          </a:custGeom>
          <a:solidFill>
            <a:srgbClr val="00A6EB"/>
          </a:solidFill>
        </p:spPr>
        <p:txBody>
          <a:bodyPr wrap="square" lIns="0" tIns="0" rIns="0" bIns="0" rtlCol="0"/>
          <a:lstStyle/>
          <a:p>
            <a:pPr algn="l"/>
            <a:r>
              <a:rPr lang="en-US" sz="3600" b="1">
                <a:solidFill>
                  <a:schemeClr val="bg1"/>
                </a:solidFill>
                <a:sym typeface="+mn-ea"/>
              </a:rPr>
              <a:t>Sensitivity Projection : </a:t>
            </a:r>
            <a:endParaRPr lang="en-US" altLang="en-US" sz="3600" b="1" i="1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p>
            <a:pPr marL="38100">
              <a:lnSpc>
                <a:spcPts val="1645"/>
              </a:lnSpc>
            </a:pPr>
            <a:fld id="{81D60167-4931-47E6-BA6A-407CBD079E47}" type="slidenum">
              <a:rPr spc="-25" dirty="0"/>
            </a:fld>
            <a:endParaRPr spc="-25" dirty="0"/>
          </a:p>
        </p:txBody>
      </p:sp>
      <p:sp>
        <p:nvSpPr>
          <p:cNvPr id="6" name="Text Box 5"/>
          <p:cNvSpPr txBox="1"/>
          <p:nvPr/>
        </p:nvSpPr>
        <p:spPr>
          <a:xfrm>
            <a:off x="189230" y="3133725"/>
            <a:ext cx="5069840" cy="422910"/>
          </a:xfrm>
          <a:prstGeom prst="rect">
            <a:avLst/>
          </a:prstGeom>
        </p:spPr>
        <p:txBody>
          <a:bodyPr wrap="square">
            <a:noAutofit/>
          </a:bodyPr>
          <a:p>
            <a:pPr marL="285750" indent="-285750">
              <a:buFont typeface="Wingdings" panose="05000000000000000000" charset="0"/>
              <a:buChar char="q"/>
            </a:pPr>
            <a:endParaRPr lang="en-US" sz="2400" b="1"/>
          </a:p>
        </p:txBody>
      </p:sp>
      <p:sp>
        <p:nvSpPr>
          <p:cNvPr id="26" name="Text Box 25"/>
          <p:cNvSpPr txBox="1"/>
          <p:nvPr/>
        </p:nvSpPr>
        <p:spPr>
          <a:xfrm>
            <a:off x="8975725" y="6213475"/>
            <a:ext cx="3014345" cy="396240"/>
          </a:xfrm>
          <a:prstGeom prst="rect">
            <a:avLst/>
          </a:prstGeom>
        </p:spPr>
        <p:txBody>
          <a:bodyPr>
            <a:noAutofit/>
          </a:bodyPr>
          <a:p>
            <a:endParaRPr lang="en-US" sz="1600"/>
          </a:p>
        </p:txBody>
      </p:sp>
      <p:sp>
        <p:nvSpPr>
          <p:cNvPr id="3" name="Text Box 2"/>
          <p:cNvSpPr txBox="1"/>
          <p:nvPr/>
        </p:nvSpPr>
        <p:spPr>
          <a:xfrm>
            <a:off x="189230" y="736600"/>
            <a:ext cx="1097978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en-US" altLang="en-US" sz="2400" b="1">
              <a:sym typeface="+mn-ea"/>
            </a:endParaRPr>
          </a:p>
          <a:p>
            <a:endParaRPr lang="en-US" altLang="en-US" sz="2400" b="1"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8610600" y="1542415"/>
            <a:ext cx="520382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en-US" altLang="en-US" sz="2000" b="1" i="1" u="sng">
              <a:sym typeface="+mn-ea"/>
            </a:endParaRPr>
          </a:p>
          <a:p>
            <a:endParaRPr lang="en-US" altLang="en-US" sz="2000" b="1" i="1" u="sng">
              <a:sym typeface="+mn-ea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1">
              <a:rPr lang="en-US" smtClean="0"/>
            </a:fld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965200" y="723900"/>
            <a:ext cx="6096000" cy="7245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en-US" sz="4800" b="1">
              <a:solidFill>
                <a:schemeClr val="accent5"/>
              </a:solidFill>
              <a:sym typeface="+mn-ea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7126605" y="836930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 b="1">
                <a:solidFill>
                  <a:schemeClr val="accent5"/>
                </a:solidFill>
                <a:sym typeface="+mn-ea"/>
              </a:rPr>
              <a:t>     </a:t>
            </a:r>
            <a:endParaRPr lang="en-US" sz="3200" b="1">
              <a:solidFill>
                <a:schemeClr val="accent5"/>
              </a:solidFill>
              <a:sym typeface="+mn-ea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190500" y="6428105"/>
            <a:ext cx="84816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en-US" altLang="en-US" b="1" i="1" u="sng">
              <a:solidFill>
                <a:srgbClr val="FF0000"/>
              </a:solidFill>
              <a:sym typeface="+mn-ea"/>
            </a:endParaRPr>
          </a:p>
          <a:p>
            <a:endParaRPr lang="en-US" b="1" i="1" u="sng">
              <a:solidFill>
                <a:srgbClr val="FF0000"/>
              </a:solidFill>
              <a:sym typeface="+mn-ea"/>
            </a:endParaRPr>
          </a:p>
        </p:txBody>
      </p:sp>
      <p:sp>
        <p:nvSpPr>
          <p:cNvPr id="20" name="Text Box 19"/>
          <p:cNvSpPr txBox="1"/>
          <p:nvPr/>
        </p:nvSpPr>
        <p:spPr>
          <a:xfrm>
            <a:off x="0" y="5766435"/>
            <a:ext cx="120777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514350" indent="-514350">
              <a:buFont typeface="Wingdings" panose="05000000000000000000" charset="0"/>
              <a:buChar char="q"/>
            </a:pPr>
            <a:r>
              <a:rPr lang="en-US" altLang="en-US" sz="3200" b="1">
                <a:solidFill>
                  <a:schemeClr val="tx1"/>
                </a:solidFill>
                <a:sym typeface="+mn-ea"/>
              </a:rPr>
              <a:t>Still, we have a large correlation for the first configuration...</a:t>
            </a:r>
            <a:endParaRPr lang="en-US" altLang="en-US" sz="3200" b="1">
              <a:solidFill>
                <a:schemeClr val="tx1"/>
              </a:solidFill>
              <a:sym typeface="+mn-ea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059170" y="736600"/>
            <a:ext cx="6018530" cy="50342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Box 6"/>
              <p:cNvSpPr txBox="1"/>
              <p:nvPr/>
            </p:nvSpPr>
            <p:spPr>
              <a:xfrm>
                <a:off x="73660" y="982980"/>
                <a:ext cx="6228080" cy="353822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marL="457200" indent="-457200">
                  <a:buFont typeface="Wingdings" panose="05000000000000000000" charset="0"/>
                  <a:buChar char="v"/>
                </a:pPr>
                <a:r>
                  <a:rPr lang="en-US" altLang="en-US" sz="3200" b="1">
                    <a:sym typeface="+mn-ea"/>
                  </a:rPr>
                  <a:t>Using </a:t>
                </a:r>
                <a:r>
                  <a:rPr lang="en-US" altLang="en-US" sz="3200" b="1">
                    <a:solidFill>
                      <a:srgbClr val="FF0000"/>
                    </a:solidFill>
                    <a:sym typeface="+mn-ea"/>
                  </a:rPr>
                  <a:t>CEPC-soft</a:t>
                </a:r>
                <a:r>
                  <a:rPr lang="en-US" altLang="en-US" sz="3200" b="1">
                    <a:sym typeface="+mn-ea"/>
                  </a:rPr>
                  <a:t> :</a:t>
                </a:r>
                <a:endParaRPr lang="en-US" altLang="en-US" sz="3200" b="1">
                  <a:sym typeface="+mn-ea"/>
                </a:endParaRPr>
              </a:p>
              <a:p>
                <a:pPr marL="457200" indent="-457200">
                  <a:buFont typeface="Wingdings" panose="05000000000000000000" charset="0"/>
                  <a:buChar char="v"/>
                </a:pPr>
                <a:r>
                  <a:rPr lang="en-US" altLang="en-US" sz="3200" b="1">
                    <a:sym typeface="+mn-ea"/>
                  </a:rPr>
                  <a:t>Tried to obtain the same uncertainties.</a:t>
                </a:r>
                <a:endParaRPr lang="en-US" altLang="en-US" sz="3200" b="1">
                  <a:sym typeface="+mn-ea"/>
                </a:endParaRPr>
              </a:p>
              <a:p>
                <a:pPr marL="457200" indent="-457200">
                  <a:buFont typeface="Wingdings" panose="05000000000000000000" charset="0"/>
                  <a:buChar char="v"/>
                </a:pPr>
                <a:r>
                  <a:rPr lang="en-US" altLang="en-US" sz="3200" b="1">
                    <a:sym typeface="+mn-ea"/>
                  </a:rPr>
                  <a:t>The pulls are well below 2</a:t>
                </a:r>
                <a14:m>
                  <m:oMath xmlns:m="http://schemas.openxmlformats.org/officeDocument/2006/math">
                    <m:r>
                      <a:rPr lang="en-US" altLang="en-US" sz="3200" b="1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𝝈</m:t>
                    </m:r>
                  </m:oMath>
                </a14:m>
                <a:r>
                  <a:rPr lang="en-US" altLang="en-US" sz="3200" b="1">
                    <a:sym typeface="+mn-ea"/>
                  </a:rPr>
                  <a:t>(statistically consistent with the SM).</a:t>
                </a:r>
                <a:endParaRPr lang="en-US" altLang="en-US" sz="3200" b="1">
                  <a:sym typeface="+mn-ea"/>
                </a:endParaRPr>
              </a:p>
              <a:p>
                <a:pPr marL="457200" indent="-457200">
                  <a:buFont typeface="Wingdings" panose="05000000000000000000" charset="0"/>
                  <a:buChar char="v"/>
                </a:pPr>
                <a:r>
                  <a:rPr lang="en-US" altLang="en-US" sz="3200" b="1">
                    <a:sym typeface="+mn-ea"/>
                  </a:rPr>
                  <a:t> Processing a larger data sample.</a:t>
                </a:r>
                <a:endParaRPr lang="en-US" altLang="en-US" sz="3200" b="1">
                  <a:sym typeface="+mn-ea"/>
                </a:endParaRPr>
              </a:p>
            </p:txBody>
          </p:sp>
        </mc:Choice>
        <mc:Fallback>
          <p:sp>
            <p:nvSpPr>
              <p:cNvPr id="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0" y="982980"/>
                <a:ext cx="6228080" cy="3538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" y="0"/>
            <a:ext cx="10734675" cy="610235"/>
          </a:xfrm>
          <a:custGeom>
            <a:avLst/>
            <a:gdLst/>
            <a:ahLst/>
            <a:cxnLst/>
            <a:rect l="l" t="t" r="r" b="b"/>
            <a:pathLst>
              <a:path w="9144000" h="3453129">
                <a:moveTo>
                  <a:pt x="9143999" y="3452574"/>
                </a:moveTo>
                <a:lnTo>
                  <a:pt x="0" y="3452574"/>
                </a:lnTo>
                <a:lnTo>
                  <a:pt x="0" y="0"/>
                </a:lnTo>
                <a:lnTo>
                  <a:pt x="9143999" y="0"/>
                </a:lnTo>
                <a:lnTo>
                  <a:pt x="9143999" y="3452574"/>
                </a:lnTo>
                <a:close/>
              </a:path>
            </a:pathLst>
          </a:custGeom>
          <a:solidFill>
            <a:srgbClr val="00A6EB"/>
          </a:solidFill>
        </p:spPr>
        <p:txBody>
          <a:bodyPr wrap="square" lIns="0" tIns="0" rIns="0" bIns="0" rtlCol="0"/>
          <a:lstStyle/>
          <a:p>
            <a:pPr algn="l"/>
            <a:r>
              <a:rPr lang="en-US" altLang="en-US" sz="4000" b="1" i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Summary </a:t>
            </a:r>
            <a:endParaRPr lang="en-US" altLang="en-US" sz="4000" b="1" i="1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p>
            <a:pPr marL="38100">
              <a:lnSpc>
                <a:spcPts val="1645"/>
              </a:lnSpc>
            </a:pPr>
            <a:fld id="{81D60167-4931-47E6-BA6A-407CBD079E47}" type="slidenum">
              <a:rPr spc="-25" dirty="0"/>
            </a:fld>
            <a:endParaRPr spc="-25" dirty="0"/>
          </a:p>
        </p:txBody>
      </p:sp>
      <p:sp>
        <p:nvSpPr>
          <p:cNvPr id="6" name="Text Box 5"/>
          <p:cNvSpPr txBox="1"/>
          <p:nvPr/>
        </p:nvSpPr>
        <p:spPr>
          <a:xfrm>
            <a:off x="189230" y="3133725"/>
            <a:ext cx="5069840" cy="422910"/>
          </a:xfrm>
          <a:prstGeom prst="rect">
            <a:avLst/>
          </a:prstGeom>
        </p:spPr>
        <p:txBody>
          <a:bodyPr wrap="square">
            <a:noAutofit/>
          </a:bodyPr>
          <a:p>
            <a:pPr marL="285750" indent="-285750">
              <a:buFont typeface="Wingdings" panose="05000000000000000000" charset="0"/>
              <a:buChar char="q"/>
            </a:pPr>
            <a:endParaRPr lang="en-US" sz="2400" b="1"/>
          </a:p>
        </p:txBody>
      </p:sp>
      <p:sp>
        <p:nvSpPr>
          <p:cNvPr id="26" name="Text Box 25"/>
          <p:cNvSpPr txBox="1"/>
          <p:nvPr/>
        </p:nvSpPr>
        <p:spPr>
          <a:xfrm>
            <a:off x="8975725" y="6213475"/>
            <a:ext cx="3014345" cy="396240"/>
          </a:xfrm>
          <a:prstGeom prst="rect">
            <a:avLst/>
          </a:prstGeom>
        </p:spPr>
        <p:txBody>
          <a:bodyPr>
            <a:noAutofit/>
          </a:bodyPr>
          <a:p>
            <a:endParaRPr lang="en-US" sz="1600"/>
          </a:p>
        </p:txBody>
      </p:sp>
      <p:sp>
        <p:nvSpPr>
          <p:cNvPr id="3" name="Text Box 2"/>
          <p:cNvSpPr txBox="1"/>
          <p:nvPr/>
        </p:nvSpPr>
        <p:spPr>
          <a:xfrm>
            <a:off x="189230" y="736600"/>
            <a:ext cx="1097978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en-US" altLang="en-US" sz="2400" b="1">
              <a:sym typeface="+mn-ea"/>
            </a:endParaRPr>
          </a:p>
          <a:p>
            <a:endParaRPr lang="en-US" altLang="en-US" sz="2400" b="1"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8610600" y="1542415"/>
            <a:ext cx="520382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en-US" altLang="en-US" sz="2000" b="1" i="1" u="sng">
              <a:sym typeface="+mn-ea"/>
            </a:endParaRPr>
          </a:p>
          <a:p>
            <a:endParaRPr lang="en-US" altLang="en-US" sz="2000" b="1" i="1" u="sng">
              <a:sym typeface="+mn-ea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1">
              <a:rPr lang="en-US" smtClean="0"/>
            </a:fld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965200" y="723900"/>
            <a:ext cx="6096000" cy="7245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en-US" sz="4800" b="1">
              <a:solidFill>
                <a:schemeClr val="accent5"/>
              </a:solidFill>
              <a:sym typeface="+mn-ea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7126605" y="836930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 b="1">
                <a:solidFill>
                  <a:schemeClr val="accent5"/>
                </a:solidFill>
                <a:sym typeface="+mn-ea"/>
              </a:rPr>
              <a:t>     </a:t>
            </a:r>
            <a:endParaRPr lang="en-US" sz="3200" b="1">
              <a:solidFill>
                <a:schemeClr val="accent5"/>
              </a:solidFill>
              <a:sym typeface="+mn-ea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190500" y="6428105"/>
            <a:ext cx="84816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en-US" altLang="en-US" b="1" i="1" u="sng">
              <a:solidFill>
                <a:srgbClr val="FF0000"/>
              </a:solidFill>
              <a:sym typeface="+mn-ea"/>
            </a:endParaRPr>
          </a:p>
          <a:p>
            <a:endParaRPr lang="en-US" b="1" i="1" u="sng">
              <a:solidFill>
                <a:srgbClr val="FF0000"/>
              </a:solidFill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35" y="723265"/>
            <a:ext cx="11885930" cy="69132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571500" indent="-571500">
              <a:buFont typeface="Wingdings" panose="05000000000000000000" charset="0"/>
              <a:buChar char="q"/>
            </a:pPr>
            <a:r>
              <a:rPr lang="en-US" altLang="en-US" sz="3600" b="1">
                <a:solidFill>
                  <a:schemeClr val="tx1"/>
                </a:solidFill>
                <a:sym typeface="+mn-ea"/>
              </a:rPr>
              <a:t>The top EW couplings were studied at CEPC target Luminosity using the differential cross section (lepton final state).</a:t>
            </a:r>
            <a:endParaRPr lang="en-US" altLang="en-US" sz="3600" b="1">
              <a:solidFill>
                <a:schemeClr val="tx1"/>
              </a:solidFill>
              <a:sym typeface="+mn-ea"/>
            </a:endParaRPr>
          </a:p>
          <a:p>
            <a:endParaRPr lang="en-US" sz="3600" b="1">
              <a:solidFill>
                <a:schemeClr val="tx1"/>
              </a:solidFill>
              <a:sym typeface="+mn-ea"/>
            </a:endParaRPr>
          </a:p>
          <a:p>
            <a:pPr marL="571500" indent="-571500">
              <a:buFont typeface="Wingdings" panose="05000000000000000000" charset="0"/>
              <a:buChar char="q"/>
            </a:pPr>
            <a:r>
              <a:rPr lang="en-US" altLang="en-US" sz="3600" b="1">
                <a:solidFill>
                  <a:schemeClr val="tx1"/>
                </a:solidFill>
                <a:sym typeface="+mn-ea"/>
              </a:rPr>
              <a:t>Dominant Systematic: Theoretical cross-section uncertainty is the primary systematic considered.</a:t>
            </a:r>
            <a:endParaRPr lang="en-US" altLang="en-US" sz="3600" b="1">
              <a:solidFill>
                <a:schemeClr val="tx1"/>
              </a:solidFill>
              <a:sym typeface="+mn-ea"/>
            </a:endParaRPr>
          </a:p>
          <a:p>
            <a:endParaRPr lang="en-US" altLang="en-US" sz="3600" b="1">
              <a:solidFill>
                <a:schemeClr val="tx1"/>
              </a:solidFill>
              <a:sym typeface="+mn-ea"/>
            </a:endParaRPr>
          </a:p>
          <a:p>
            <a:pPr marL="571500" indent="-571500">
              <a:buFont typeface="Wingdings" panose="05000000000000000000" charset="0"/>
              <a:buChar char="q"/>
            </a:pPr>
            <a:r>
              <a:rPr lang="en-US" altLang="en-US" sz="3600" b="1">
                <a:solidFill>
                  <a:schemeClr val="tx1"/>
                </a:solidFill>
                <a:sym typeface="+mn-ea"/>
              </a:rPr>
              <a:t>Analysis Status: Processing more data at the reconstruction-level to evaluate form factor sensitivity.</a:t>
            </a:r>
            <a:endParaRPr lang="en-US" altLang="en-US" sz="3600" b="1">
              <a:solidFill>
                <a:schemeClr val="tx1"/>
              </a:solidFill>
              <a:sym typeface="+mn-ea"/>
            </a:endParaRPr>
          </a:p>
          <a:p>
            <a:endParaRPr lang="en-US" altLang="en-US" sz="3600" b="1">
              <a:solidFill>
                <a:schemeClr val="tx1"/>
              </a:solidFill>
              <a:sym typeface="+mn-ea"/>
            </a:endParaRPr>
          </a:p>
          <a:p>
            <a:pPr marL="571500" indent="-571500">
              <a:buFont typeface="Wingdings" panose="05000000000000000000" charset="0"/>
              <a:buChar char="q"/>
            </a:pPr>
            <a:r>
              <a:rPr lang="en-US" altLang="en-US" sz="3600" b="1">
                <a:solidFill>
                  <a:schemeClr val="tx1"/>
                </a:solidFill>
                <a:sym typeface="+mn-ea"/>
              </a:rPr>
              <a:t>Incorporating full efficiency corrections.</a:t>
            </a:r>
            <a:endParaRPr lang="en-US" altLang="en-US" sz="3600" b="1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55240"/>
            <a:ext cx="10515600" cy="2359660"/>
          </a:xfrm>
        </p:spPr>
        <p:txBody>
          <a:bodyPr/>
          <a:p>
            <a:pPr marL="0" indent="0">
              <a:buNone/>
            </a:pPr>
            <a:r>
              <a:rPr lang="en-US" sz="6600" b="1">
                <a:solidFill>
                  <a:srgbClr val="FF0000"/>
                </a:solidFill>
              </a:rPr>
              <a:t>             Backup slides</a:t>
            </a:r>
            <a:endParaRPr lang="en-US" sz="6600" b="1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1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4"/>
          <p:cNvSpPr txBox="1"/>
          <p:nvPr/>
        </p:nvSpPr>
        <p:spPr>
          <a:xfrm>
            <a:off x="179070" y="95440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solidFill>
                  <a:schemeClr val="accent5"/>
                </a:solidFill>
                <a:highlight>
                  <a:srgbClr val="FFFF00"/>
                </a:highlight>
              </a:rPr>
              <a:t>arxiv.org/pdf/hep-ph/9911505</a:t>
            </a:r>
            <a:endParaRPr lang="en-US">
              <a:solidFill>
                <a:schemeClr val="accent5"/>
              </a:solidFill>
              <a:highlight>
                <a:srgbClr val="FFFF00"/>
              </a:highlight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179070" y="172720"/>
            <a:ext cx="11597005" cy="6794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Wingdings" panose="05000000000000000000" charset="0"/>
              <a:buChar char="q"/>
            </a:pPr>
            <a:r>
              <a:rPr lang="en-US" sz="2000" b="1">
                <a:sym typeface="+mn-ea"/>
              </a:rPr>
              <a:t>The Explicit Formula describing  the energy-dependent coefficients for the angular and energy distributions :</a:t>
            </a:r>
            <a:endParaRPr lang="en-US" sz="2000" b="1">
              <a:sym typeface="+mn-ea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1611630"/>
            <a:ext cx="5036820" cy="4331335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ChangeAspect="1"/>
          </p:cNvPicPr>
          <p:nvPr>
            <p:ph idx="1"/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332730" y="1720215"/>
            <a:ext cx="3908425" cy="4114800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6463030" y="87947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solidFill>
                  <a:schemeClr val="accent5"/>
                </a:solidFill>
                <a:highlight>
                  <a:srgbClr val="FFFF00"/>
                </a:highlight>
                <a:sym typeface="+mn-ea"/>
              </a:rPr>
              <a:t>arxiv.org/pdf/hep-ph/9710358</a:t>
            </a:r>
            <a:endParaRPr lang="en-US">
              <a:solidFill>
                <a:schemeClr val="accent5"/>
              </a:solidFill>
              <a:highlight>
                <a:srgbClr val="FFFF00"/>
              </a:highlight>
              <a:sym typeface="+mn-ea"/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092565" y="1490345"/>
            <a:ext cx="3099435" cy="42075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 Box 15"/>
              <p:cNvSpPr txBox="1"/>
              <p:nvPr/>
            </p:nvSpPr>
            <p:spPr>
              <a:xfrm>
                <a:off x="83185" y="6015355"/>
                <a:ext cx="11940540" cy="814705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pPr marL="285750" indent="-285750">
                  <a:buFont typeface="Wingdings" panose="05000000000000000000" charset="0"/>
                  <a:buChar char="q"/>
                </a:pPr>
                <a:endParaRPr lang="en-US" b="1" i="1" u="sng">
                  <a:solidFill>
                    <a:schemeClr val="accent5"/>
                  </a:solidFill>
                  <a:sym typeface="+mn-ea"/>
                </a:endParaRPr>
              </a:p>
              <a:p>
                <a:pPr marL="285750" indent="-285750">
                  <a:buFont typeface="Wingdings" panose="05000000000000000000" charset="0"/>
                  <a:buChar char="q"/>
                </a:pPr>
                <a:r>
                  <a:rPr lang="en-US" b="1" i="1" u="sng">
                    <a:solidFill>
                      <a:schemeClr val="accent5"/>
                    </a:solidFill>
                    <a:sym typeface="+mn-ea"/>
                  </a:rPr>
                  <a:t>Dv, DA, DVA, EV, EVA, Fi, Gi {i=1,2,3,4} , which are related the Form facotrs in ttZ/</a:t>
                </a:r>
                <a14:m>
                  <m:oMath xmlns:m="http://schemas.openxmlformats.org/officeDocument/2006/math">
                    <m:r>
                      <a:rPr lang="en-US" b="1" i="1" u="sng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𝜸</m:t>
                    </m:r>
                  </m:oMath>
                </a14:m>
                <a:r>
                  <a:rPr lang="en-US" b="1" i="1" u="sng">
                    <a:solidFill>
                      <a:schemeClr val="accent5"/>
                    </a:solidFill>
                    <a:sym typeface="+mn-ea"/>
                  </a:rPr>
                  <a:t> Couplings !</a:t>
                </a:r>
                <a:endParaRPr lang="en-US" b="1" i="1" u="sng">
                  <a:solidFill>
                    <a:schemeClr val="accent5"/>
                  </a:solidFill>
                  <a:sym typeface="+mn-ea"/>
                </a:endParaRPr>
              </a:p>
              <a:p>
                <a:pPr indent="0">
                  <a:buFont typeface="Wingdings" panose="05000000000000000000" charset="0"/>
                  <a:buNone/>
                </a:pPr>
                <a:r>
                  <a:rPr lang="en-US" b="1" i="1" u="sng">
                    <a:solidFill>
                      <a:schemeClr val="accent5"/>
                    </a:solidFill>
                    <a:sym typeface="+mn-ea"/>
                  </a:rPr>
                  <a:t> </a:t>
                </a:r>
                <a:endParaRPr lang="en-US" b="1" i="1" u="sng">
                  <a:solidFill>
                    <a:schemeClr val="accent5"/>
                  </a:solidFill>
                  <a:sym typeface="+mn-ea"/>
                </a:endParaRPr>
              </a:p>
            </p:txBody>
          </p:sp>
        </mc:Choice>
        <mc:Fallback>
          <p:sp>
            <p:nvSpPr>
              <p:cNvPr id="16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5" y="6015355"/>
                <a:ext cx="11940540" cy="814705"/>
              </a:xfrm>
              <a:prstGeom prst="rect">
                <a:avLst/>
              </a:prstGeom>
              <a:blipFill rotWithShape="1">
                <a:blip r:embed="rId7"/>
                <a:stretch>
                  <a:fillRect b="-662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7085" y="-86995"/>
            <a:ext cx="4083685" cy="23539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745" y="0"/>
            <a:ext cx="5194935" cy="2266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05" y="2178050"/>
            <a:ext cx="4831080" cy="26498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7670" y="2420620"/>
            <a:ext cx="5039995" cy="2164080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74015" y="4758055"/>
            <a:ext cx="5601335" cy="21850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0360" y="4606290"/>
            <a:ext cx="5401310" cy="21151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" y="0"/>
            <a:ext cx="10734675" cy="610235"/>
          </a:xfrm>
          <a:custGeom>
            <a:avLst/>
            <a:gdLst/>
            <a:ahLst/>
            <a:cxnLst/>
            <a:rect l="l" t="t" r="r" b="b"/>
            <a:pathLst>
              <a:path w="9144000" h="3453129">
                <a:moveTo>
                  <a:pt x="9143999" y="3452574"/>
                </a:moveTo>
                <a:lnTo>
                  <a:pt x="0" y="3452574"/>
                </a:lnTo>
                <a:lnTo>
                  <a:pt x="0" y="0"/>
                </a:lnTo>
                <a:lnTo>
                  <a:pt x="9143999" y="0"/>
                </a:lnTo>
                <a:lnTo>
                  <a:pt x="9143999" y="3452574"/>
                </a:lnTo>
                <a:close/>
              </a:path>
            </a:pathLst>
          </a:custGeom>
          <a:solidFill>
            <a:srgbClr val="00A6EB"/>
          </a:solidFill>
        </p:spPr>
        <p:txBody>
          <a:bodyPr wrap="square" lIns="0" tIns="0" rIns="0" bIns="0" rtlCol="0"/>
          <a:lstStyle/>
          <a:p>
            <a:pPr algn="l"/>
            <a:r>
              <a:rPr lang="en-US" altLang="en-US" sz="3600" b="1" i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INTRODUCTION</a:t>
            </a:r>
            <a:endParaRPr lang="en-US" altLang="en-US" sz="3600" b="1" i="1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p>
            <a:pPr marL="38100">
              <a:lnSpc>
                <a:spcPts val="1645"/>
              </a:lnSpc>
            </a:pPr>
            <a:fld id="{81D60167-4931-47E6-BA6A-407CBD079E47}" type="slidenum">
              <a:rPr spc="-25" dirty="0"/>
            </a:fld>
            <a:endParaRPr spc="-25" dirty="0"/>
          </a:p>
        </p:txBody>
      </p:sp>
      <p:sp>
        <p:nvSpPr>
          <p:cNvPr id="3" name="Text Box 2"/>
          <p:cNvSpPr txBox="1"/>
          <p:nvPr/>
        </p:nvSpPr>
        <p:spPr>
          <a:xfrm>
            <a:off x="635" y="756285"/>
            <a:ext cx="9025255" cy="58775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457200" indent="-457200">
              <a:buFont typeface="Wingdings" panose="05000000000000000000" charset="0"/>
              <a:buChar char="q"/>
            </a:pPr>
            <a:r>
              <a:rPr lang="en-US" altLang="en-US" sz="2800" b="1" i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The top quark, the heaviest known elementary particle (mt​∼173 GeV), plays a unique role in EW symmetry breaking and is a prime candidate for BSM effects.</a:t>
            </a:r>
            <a:endParaRPr lang="en-US" altLang="en-US" sz="2800" b="1" i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marL="457200" indent="-457200">
              <a:buFont typeface="Wingdings" panose="05000000000000000000" charset="0"/>
              <a:buChar char="q"/>
            </a:pPr>
            <a:endParaRPr lang="en-US" altLang="en-US" sz="2800" b="1" i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marL="457200" indent="-457200">
              <a:buFont typeface="Wingdings" panose="05000000000000000000" charset="0"/>
              <a:buChar char="q"/>
            </a:pPr>
            <a:r>
              <a:rPr lang="en-US" altLang="en-US" sz="2400" b="1" i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Its electroweak couplings to the γ and Z boson , parameterized by </a:t>
            </a:r>
            <a:r>
              <a:rPr lang="en-US" altLang="en-US" sz="2400" b="1" i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form factors</a:t>
            </a:r>
            <a:r>
              <a:rPr lang="en-US" altLang="en-US" sz="2400" b="1" i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are largely unconstrained and sensitive to new physics.</a:t>
            </a:r>
            <a:endParaRPr lang="en-US" altLang="en-US" sz="2400" b="1" i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marL="457200" indent="-457200">
              <a:buFont typeface="Wingdings" panose="05000000000000000000" charset="0"/>
              <a:buChar char="q"/>
            </a:pPr>
            <a:endParaRPr lang="en-US" altLang="en-US" sz="2800" b="1" i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marL="457200" indent="-457200">
              <a:buFont typeface="Wingdings" panose="05000000000000000000" charset="0"/>
              <a:buChar char="q"/>
            </a:pPr>
            <a:r>
              <a:rPr lang="en-US" altLang="en-US" sz="2800" b="1" i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Lepton colliders (i,e CEPC) offer clean e+e− → ttˉ environments with no QCD background, enabling per-mil level precision on these form factors, far beyond LHC reach! </a:t>
            </a:r>
            <a:endParaRPr lang="en-US" altLang="en-US" sz="2800" b="1" i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25890" y="1209675"/>
            <a:ext cx="2596515" cy="1783715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1">
              <a:rPr lang="en-US" smtClean="0"/>
            </a:fld>
            <a:endParaRPr lang="en-US"/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890" y="3139440"/>
            <a:ext cx="3086100" cy="33902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" y="0"/>
            <a:ext cx="10734675" cy="610235"/>
          </a:xfrm>
          <a:custGeom>
            <a:avLst/>
            <a:gdLst/>
            <a:ahLst/>
            <a:cxnLst/>
            <a:rect l="l" t="t" r="r" b="b"/>
            <a:pathLst>
              <a:path w="9144000" h="3453129">
                <a:moveTo>
                  <a:pt x="9143999" y="3452574"/>
                </a:moveTo>
                <a:lnTo>
                  <a:pt x="0" y="3452574"/>
                </a:lnTo>
                <a:lnTo>
                  <a:pt x="0" y="0"/>
                </a:lnTo>
                <a:lnTo>
                  <a:pt x="9143999" y="0"/>
                </a:lnTo>
                <a:lnTo>
                  <a:pt x="9143999" y="3452574"/>
                </a:lnTo>
                <a:close/>
              </a:path>
            </a:pathLst>
          </a:custGeom>
          <a:solidFill>
            <a:srgbClr val="00A6EB"/>
          </a:solidFill>
        </p:spPr>
        <p:txBody>
          <a:bodyPr wrap="square" lIns="0" tIns="0" rIns="0" bIns="0" rtlCol="0"/>
          <a:lstStyle/>
          <a:p>
            <a:pPr algn="l"/>
            <a:r>
              <a:rPr lang="en-US" altLang="en-US" sz="3600" b="1" i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Sensitive Observables</a:t>
            </a:r>
            <a:endParaRPr lang="en-US" altLang="en-US" sz="3600" b="1" i="1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p>
            <a:pPr marL="38100">
              <a:lnSpc>
                <a:spcPts val="1645"/>
              </a:lnSpc>
            </a:pPr>
            <a:fld id="{81D60167-4931-47E6-BA6A-407CBD079E47}" type="slidenum">
              <a:rPr spc="-25" dirty="0"/>
            </a:fld>
            <a:endParaRPr spc="-25" dirty="0"/>
          </a:p>
        </p:txBody>
      </p:sp>
      <p:sp>
        <p:nvSpPr>
          <p:cNvPr id="3" name="Text Box 2"/>
          <p:cNvSpPr txBox="1"/>
          <p:nvPr/>
        </p:nvSpPr>
        <p:spPr>
          <a:xfrm>
            <a:off x="189230" y="730885"/>
            <a:ext cx="1190244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514350" indent="-514350">
              <a:buFont typeface="Wingdings" panose="05000000000000000000" charset="0"/>
              <a:buChar char="v"/>
            </a:pPr>
            <a:r>
              <a:rPr lang="en-US" altLang="en-US" sz="2800" b="1" i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The EW top-quark couplings can be probed through three complementary observables in e+e− →ttˉeach sensitive to different combinations of form factors:</a:t>
            </a:r>
            <a:endParaRPr lang="en-US" altLang="en-US" sz="2800" b="1" i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89230" y="2350135"/>
            <a:ext cx="8105140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>
              <a:buFont typeface="Wingdings" panose="05000000000000000000" charset="0"/>
              <a:buChar char="q"/>
            </a:pPr>
            <a:r>
              <a:rPr sz="2400" b="1"/>
              <a:t>Total cross section σ:</a:t>
            </a:r>
            <a:r>
              <a:rPr lang="en-US" sz="2400" b="1"/>
              <a:t>    </a:t>
            </a:r>
            <a:endParaRPr lang="en-US" sz="2400" b="1"/>
          </a:p>
        </p:txBody>
      </p:sp>
      <p:sp>
        <p:nvSpPr>
          <p:cNvPr id="6" name="Text Box 5"/>
          <p:cNvSpPr txBox="1"/>
          <p:nvPr/>
        </p:nvSpPr>
        <p:spPr>
          <a:xfrm>
            <a:off x="189230" y="3133725"/>
            <a:ext cx="5069840" cy="422910"/>
          </a:xfrm>
          <a:prstGeom prst="rect">
            <a:avLst/>
          </a:prstGeom>
        </p:spPr>
        <p:txBody>
          <a:bodyPr wrap="square">
            <a:noAutofit/>
          </a:bodyPr>
          <a:p>
            <a:pPr marL="285750" indent="-285750">
              <a:buFont typeface="Wingdings" panose="05000000000000000000" charset="0"/>
              <a:buChar char="q"/>
            </a:pPr>
            <a:r>
              <a:rPr sz="2400" b="1"/>
              <a:t>Forward-backward asymmetry</a:t>
            </a:r>
            <a:r>
              <a:rPr lang="en-US" sz="2400" b="1"/>
              <a:t>:</a:t>
            </a:r>
            <a:endParaRPr lang="en-US" sz="2400" b="1"/>
          </a:p>
        </p:txBody>
      </p:sp>
      <p:sp>
        <p:nvSpPr>
          <p:cNvPr id="8" name="Text Box 7"/>
          <p:cNvSpPr txBox="1"/>
          <p:nvPr/>
        </p:nvSpPr>
        <p:spPr>
          <a:xfrm>
            <a:off x="188595" y="3879850"/>
            <a:ext cx="5469890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>
              <a:buFont typeface="Wingdings" panose="05000000000000000000" charset="0"/>
              <a:buChar char="q"/>
            </a:pPr>
            <a:r>
              <a:rPr lang="en-US" sz="2400" b="1"/>
              <a:t> </a:t>
            </a:r>
            <a:r>
              <a:rPr sz="2400" b="1"/>
              <a:t>Slope of the helicity angle distribution:</a:t>
            </a:r>
            <a:endParaRPr sz="2400" b="1"/>
          </a:p>
        </p:txBody>
      </p:sp>
      <p:sp>
        <p:nvSpPr>
          <p:cNvPr id="11" name="Text Box 10"/>
          <p:cNvSpPr txBox="1"/>
          <p:nvPr/>
        </p:nvSpPr>
        <p:spPr>
          <a:xfrm>
            <a:off x="113665" y="4762500"/>
            <a:ext cx="9408795" cy="706755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>
              <a:buFont typeface="Wingdings" panose="05000000000000000000" charset="0"/>
              <a:buChar char="v"/>
            </a:pPr>
            <a:r>
              <a:rPr sz="2000" b="1"/>
              <a:t>At CEPC</a:t>
            </a:r>
            <a:r>
              <a:rPr lang="en-US" sz="2000" b="1"/>
              <a:t>/FCC</a:t>
            </a:r>
            <a:r>
              <a:rPr sz="2000" b="1"/>
              <a:t> (unpolarized beams), the full kinematic information is retained through the double-differential distribution:</a:t>
            </a:r>
            <a:endParaRPr sz="2000" b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 Box 12"/>
              <p:cNvSpPr txBox="1"/>
              <p:nvPr/>
            </p:nvSpPr>
            <p:spPr>
              <a:xfrm>
                <a:off x="1108075" y="5590540"/>
                <a:ext cx="8681720" cy="677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r>
                  <a:rPr b="1" u="sng"/>
                  <a:t>Rather than compressing the distribution into 3 integrated observables as at ILC, CEPC exploits the full </a:t>
                </a:r>
                <a:r>
                  <a:rPr lang="en-US" b="1" u="sng"/>
                  <a:t>f</a:t>
                </a:r>
                <a:r>
                  <a:rPr b="1" u="sng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u="sng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b="1" i="1" u="sng">
                            <a:latin typeface="Cambria Math" panose="02040503050406030204" charset="0"/>
                            <a:cs typeface="Cambria Math" panose="02040503050406030204" charset="0"/>
                          </a:rPr>
                          <m:t>𝒙</m:t>
                        </m:r>
                      </m:e>
                      <m:sub>
                        <m:r>
                          <a:rPr lang="en-US" b="1" i="1" u="sng">
                            <a:latin typeface="Cambria Math" panose="02040503050406030204" charset="0"/>
                            <a:cs typeface="Cambria Math" panose="02040503050406030204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b="1" u="sng"/>
                  <a:t>​,cosθ) shape</a:t>
                </a:r>
                <a:r>
                  <a:rPr lang="en-US" b="1" u="sng"/>
                  <a:t>.</a:t>
                </a:r>
                <a:endParaRPr lang="en-US" b="1" u="sng"/>
              </a:p>
            </p:txBody>
          </p:sp>
        </mc:Choice>
        <mc:Fallback>
          <p:sp>
            <p:nvSpPr>
              <p:cNvPr id="13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075" y="5590540"/>
                <a:ext cx="8681720" cy="67754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13"/>
          <p:cNvSpPr txBox="1"/>
          <p:nvPr/>
        </p:nvSpPr>
        <p:spPr>
          <a:xfrm>
            <a:off x="8419465" y="3879850"/>
            <a:ext cx="3528695" cy="5835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sz="1600"/>
              <a:t>ψ = angle of decay lepton in the top rest frame relative to the top flight direction</a:t>
            </a:r>
            <a:r>
              <a:rPr lang="en-US" sz="1600"/>
              <a:t>.</a:t>
            </a:r>
            <a:endParaRPr lang="en-US" sz="1600"/>
          </a:p>
        </p:txBody>
      </p:sp>
      <p:sp>
        <p:nvSpPr>
          <p:cNvPr id="15" name="Text Box 14"/>
          <p:cNvSpPr txBox="1"/>
          <p:nvPr/>
        </p:nvSpPr>
        <p:spPr>
          <a:xfrm>
            <a:off x="8503285" y="2915920"/>
            <a:ext cx="56508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>
                <a:solidFill>
                  <a:schemeClr val="tx1"/>
                </a:solidFill>
                <a:highlight>
                  <a:srgbClr val="FF0000"/>
                </a:highlight>
                <a:hlinkClick r:id="rId2" tooltip="" action="ppaction://hlinkfile"/>
              </a:rPr>
              <a:t>ILC_Study</a:t>
            </a:r>
            <a:endParaRPr lang="en-US" altLang="en-US">
              <a:solidFill>
                <a:schemeClr val="tx1"/>
              </a:solidFill>
              <a:highlight>
                <a:srgbClr val="FF0000"/>
              </a:highlight>
              <a:hlinkClick r:id="rId2" tooltip="" action="ppaction://hlinkfile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450" y="2323465"/>
            <a:ext cx="2719705" cy="5441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500" y="3094355"/>
            <a:ext cx="2600325" cy="5016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500" y="3879850"/>
            <a:ext cx="1965325" cy="521335"/>
          </a:xfrm>
          <a:prstGeom prst="rect">
            <a:avLst/>
          </a:prstGeom>
        </p:spPr>
      </p:pic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1">
              <a:rPr lang="en-US" smtClean="0"/>
            </a:fld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2460" y="5469255"/>
            <a:ext cx="1429385" cy="8724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" y="0"/>
            <a:ext cx="10734675" cy="610235"/>
          </a:xfrm>
          <a:custGeom>
            <a:avLst/>
            <a:gdLst/>
            <a:ahLst/>
            <a:cxnLst/>
            <a:rect l="l" t="t" r="r" b="b"/>
            <a:pathLst>
              <a:path w="9144000" h="3453129">
                <a:moveTo>
                  <a:pt x="9143999" y="3452574"/>
                </a:moveTo>
                <a:lnTo>
                  <a:pt x="0" y="3452574"/>
                </a:lnTo>
                <a:lnTo>
                  <a:pt x="0" y="0"/>
                </a:lnTo>
                <a:lnTo>
                  <a:pt x="9143999" y="0"/>
                </a:lnTo>
                <a:lnTo>
                  <a:pt x="9143999" y="3452574"/>
                </a:lnTo>
                <a:close/>
              </a:path>
            </a:pathLst>
          </a:custGeom>
          <a:solidFill>
            <a:srgbClr val="00A6EB"/>
          </a:solidFill>
        </p:spPr>
        <p:txBody>
          <a:bodyPr wrap="square" lIns="0" tIns="0" rIns="0" bIns="0" rtlCol="0"/>
          <a:lstStyle/>
          <a:p>
            <a:pPr algn="l"/>
            <a:r>
              <a:rPr lang="en-US" altLang="en-US" sz="3600" b="1" i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Top Coupling Parameterization</a:t>
            </a:r>
            <a:endParaRPr lang="en-US" altLang="en-US" sz="3600" b="1" i="1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p>
            <a:pPr marL="38100">
              <a:lnSpc>
                <a:spcPts val="1645"/>
              </a:lnSpc>
            </a:pPr>
            <a:fld id="{81D60167-4931-47E6-BA6A-407CBD079E47}" type="slidenum">
              <a:rPr spc="-25" dirty="0"/>
            </a:fld>
            <a:endParaRPr spc="-25" dirty="0"/>
          </a:p>
        </p:txBody>
      </p:sp>
      <p:sp>
        <p:nvSpPr>
          <p:cNvPr id="6" name="Text Box 5"/>
          <p:cNvSpPr txBox="1"/>
          <p:nvPr/>
        </p:nvSpPr>
        <p:spPr>
          <a:xfrm>
            <a:off x="123190" y="2424430"/>
            <a:ext cx="11842115" cy="768985"/>
          </a:xfrm>
          <a:prstGeom prst="rect">
            <a:avLst/>
          </a:prstGeom>
        </p:spPr>
        <p:txBody>
          <a:bodyPr wrap="square">
            <a:noAutofit/>
          </a:bodyPr>
          <a:p>
            <a:pPr marL="285750" indent="-285750">
              <a:buFont typeface="Wingdings" panose="05000000000000000000" charset="0"/>
              <a:buChar char="q"/>
            </a:pPr>
            <a:endParaRPr lang="en-US" sz="2400" b="1"/>
          </a:p>
        </p:txBody>
      </p:sp>
      <p:sp>
        <p:nvSpPr>
          <p:cNvPr id="17" name="Text Box 16"/>
          <p:cNvSpPr txBox="1"/>
          <p:nvPr/>
        </p:nvSpPr>
        <p:spPr>
          <a:xfrm>
            <a:off x="189230" y="863600"/>
            <a:ext cx="1158367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>
              <a:buFont typeface="Wingdings" panose="05000000000000000000" charset="0"/>
              <a:buChar char="q"/>
            </a:pPr>
            <a:r>
              <a:rPr lang="en-US" altLang="en-US" sz="2800" b="1" i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The ttˉ EW couplings are parameterised through the following **vertex function** (v=γ,Z):</a:t>
            </a:r>
            <a:endParaRPr lang="en-US" altLang="en-US" sz="2800" b="1" i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-66675" y="4061460"/>
            <a:ext cx="11112500" cy="8978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457200" indent="-457200">
              <a:buFont typeface="Wingdings" panose="05000000000000000000" charset="0"/>
              <a:buChar char="Ø"/>
            </a:pPr>
            <a:r>
              <a:rPr lang="en-US" altLang="en-US" sz="2400" b="1" i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The angular and energy distributions of the lepton arising from the </a:t>
            </a:r>
            <a:r>
              <a:rPr lang="en-US" altLang="en-US" sz="2400" b="1" i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ttˉsemileptonic decays is : </a:t>
            </a:r>
            <a:endParaRPr lang="en-US" altLang="en-US" sz="2400" b="1" i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endParaRPr lang="en-US" altLang="en-US" sz="2400" b="1" i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 Box 10"/>
              <p:cNvSpPr txBox="1"/>
              <p:nvPr/>
            </p:nvSpPr>
            <p:spPr>
              <a:xfrm>
                <a:off x="123190" y="5591810"/>
                <a:ext cx="10855960" cy="127000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r>
                  <a:rPr lang="en-US" altLang="en-US" sz="2400" b="1" i="1" u="sng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highlight>
                      <a:srgbClr val="FF0000"/>
                    </a:highlight>
                    <a:sym typeface="+mn-ea"/>
                  </a:rPr>
                  <a:t>Why using lepton Energy and direrction</a:t>
                </a:r>
                <a:r>
                  <a:rPr lang="en-US" altLang="en-US" sz="2400" b="1" i="1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sym typeface="+mn-ea"/>
                  </a:rPr>
                  <a:t>?  Top decays before hadronizing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en-US" sz="2400" b="1" i="1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Γ</m:t>
                        </m:r>
                      </m:e>
                      <m:sub>
                        <m:r>
                          <a:rPr lang="en-US" altLang="en-US" sz="2400" b="1" i="1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altLang="en-US" sz="2400" b="1" i="1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&gt;&gt;&gt;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en-US" sz="2400" b="1" i="1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Λ</m:t>
                        </m:r>
                      </m:e>
                      <m:sub>
                        <m:r>
                          <a:rPr lang="en-US" altLang="en-US" sz="2400" b="1" i="1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𝑸𝑪𝑫</m:t>
                        </m:r>
                      </m:sub>
                    </m:sSub>
                  </m:oMath>
                </a14:m>
                <a:r>
                  <a:rPr lang="en-US" altLang="en-US" sz="2400" b="1" i="1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sym typeface="+mn-ea"/>
                  </a:rPr>
                  <a:t>), The full spin state is preserved and transferred to the decay products. The lepton encodes the top production couplings.</a:t>
                </a:r>
                <a:endParaRPr lang="en-US" altLang="en-US" sz="2400" b="1" i="1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+mn-ea"/>
                </a:endParaRPr>
              </a:p>
            </p:txBody>
          </p:sp>
        </mc:Choice>
        <mc:Fallback>
          <p:sp>
            <p:nvSpPr>
              <p:cNvPr id="11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90" y="5591810"/>
                <a:ext cx="10855960" cy="127000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 Box 11"/>
              <p:cNvSpPr txBox="1"/>
              <p:nvPr/>
            </p:nvSpPr>
            <p:spPr>
              <a:xfrm>
                <a:off x="8383270" y="4751705"/>
                <a:ext cx="3340735" cy="9048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en-US" b="1" i="1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sym typeface="+mn-ea"/>
                  </a:rPr>
                  <a:t>x = </a:t>
                </a: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b="1" i="1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r>
                            <a:rPr lang="en-US" altLang="en-US" b="1" i="1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𝟐</m:t>
                          </m:r>
                          <m:r>
                            <a:rPr lang="en-US" altLang="en-US" b="1" i="1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𝑬</m:t>
                          </m:r>
                          <m:r>
                            <a:rPr lang="en-US" altLang="en-US" b="1" i="1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_</m:t>
                          </m:r>
                          <m:r>
                            <a:rPr lang="en-US" altLang="en-US" b="1" i="1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𝒍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en-US" b="1" i="1"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altLang="en-US" b="1" i="1"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altLang="en-US" b="1" i="1"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𝒕𝒐𝒑</m:t>
                              </m:r>
                            </m:sub>
                          </m:sSub>
                        </m:den>
                      </m:f>
                      <m:r>
                        <a:rPr lang="en-US" altLang="en-US" b="1" i="1"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 </m:t>
                      </m:r>
                      <m:rad>
                        <m:radPr>
                          <m:degHide m:val="on"/>
                          <m:ctrlPr>
                            <a:rPr lang="en-US" altLang="en-US" b="1" i="1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en-US" b="1" i="1"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fPr>
                            <m:num>
                              <m:r>
                                <a:rPr lang="en-US" altLang="en-US" b="1" i="1"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𝟏</m:t>
                              </m:r>
                              <m:r>
                                <a:rPr lang="en-US" altLang="en-US" b="1" i="1"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−</m:t>
                              </m:r>
                              <m:r>
                                <a:rPr lang="en-US" altLang="en-US" b="1" i="1"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𝜷</m:t>
                              </m:r>
                            </m:num>
                            <m:den>
                              <m:r>
                                <a:rPr lang="en-US" altLang="en-US" b="1" i="1"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𝟏</m:t>
                              </m:r>
                              <m:r>
                                <a:rPr lang="en-US" altLang="en-US" b="1" i="1"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+</m:t>
                              </m:r>
                              <m:r>
                                <a:rPr lang="en-US" altLang="en-US" b="1" i="1"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𝜷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altLang="en-US" b="1" i="1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12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3270" y="4751705"/>
                <a:ext cx="3340735" cy="9048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620" y="4498975"/>
            <a:ext cx="3564890" cy="10109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9235" y="3051810"/>
            <a:ext cx="4113530" cy="9429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9985" y="1735455"/>
            <a:ext cx="4766310" cy="812800"/>
          </a:xfrm>
          <a:prstGeom prst="rect">
            <a:avLst/>
          </a:prstGeom>
        </p:spPr>
      </p:pic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1">
              <a:rPr lang="en-US" smtClean="0"/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 Box 22"/>
              <p:cNvSpPr txBox="1"/>
              <p:nvPr/>
            </p:nvSpPr>
            <p:spPr>
              <a:xfrm>
                <a:off x="285115" y="2547620"/>
                <a:ext cx="11008995" cy="70675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marL="285750" indent="-285750">
                  <a:buFont typeface="Wingdings" panose="05000000000000000000" charset="0"/>
                  <a:buChar char="q"/>
                </a:pPr>
                <a:r>
                  <a:rPr lang="en-US" altLang="en-US" sz="200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𝜐</m:t>
                        </m:r>
                      </m:sub>
                    </m:sSub>
                  </m:oMath>
                </a14:m>
                <a:r>
                  <a:rPr lang="en-US" altLang="en-US" sz="200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𝜐</m:t>
                        </m:r>
                      </m:sub>
                    </m:sSub>
                  </m:oMath>
                </a14:m>
                <a:r>
                  <a:rPr lang="en-US" altLang="en-US" sz="2000"/>
                  <a:t> are the Standard Model couplings, all anomalous form factors are zero in the Standard Model</a:t>
                </a:r>
                <a:endParaRPr lang="en-US" sz="2000"/>
              </a:p>
            </p:txBody>
          </p:sp>
        </mc:Choice>
        <mc:Fallback>
          <p:sp>
            <p:nvSpPr>
              <p:cNvPr id="23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15" y="2547620"/>
                <a:ext cx="11008995" cy="70675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" y="0"/>
            <a:ext cx="10734675" cy="610235"/>
          </a:xfrm>
          <a:custGeom>
            <a:avLst/>
            <a:gdLst/>
            <a:ahLst/>
            <a:cxnLst/>
            <a:rect l="l" t="t" r="r" b="b"/>
            <a:pathLst>
              <a:path w="9144000" h="3453129">
                <a:moveTo>
                  <a:pt x="9143999" y="3452574"/>
                </a:moveTo>
                <a:lnTo>
                  <a:pt x="0" y="3452574"/>
                </a:lnTo>
                <a:lnTo>
                  <a:pt x="0" y="0"/>
                </a:lnTo>
                <a:lnTo>
                  <a:pt x="9143999" y="0"/>
                </a:lnTo>
                <a:lnTo>
                  <a:pt x="9143999" y="3452574"/>
                </a:lnTo>
                <a:close/>
              </a:path>
            </a:pathLst>
          </a:custGeom>
          <a:solidFill>
            <a:srgbClr val="00A6EB"/>
          </a:solidFill>
        </p:spPr>
        <p:txBody>
          <a:bodyPr wrap="square" lIns="0" tIns="0" rIns="0" bIns="0" rtlCol="0"/>
          <a:lstStyle/>
          <a:p>
            <a:pPr algn="l"/>
            <a:r>
              <a:rPr lang="en-US" altLang="en-US" sz="3600" b="1" i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differential Cross Section</a:t>
            </a:r>
            <a:endParaRPr lang="en-US" altLang="en-US" sz="3600" b="1" i="1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p>
            <a:pPr marL="38100">
              <a:lnSpc>
                <a:spcPts val="1645"/>
              </a:lnSpc>
            </a:pPr>
            <a:fld id="{81D60167-4931-47E6-BA6A-407CBD079E47}" type="slidenum">
              <a:rPr spc="-25" dirty="0"/>
            </a:fld>
            <a:endParaRPr spc="-25" dirty="0"/>
          </a:p>
        </p:txBody>
      </p:sp>
      <p:sp>
        <p:nvSpPr>
          <p:cNvPr id="6" name="Text Box 5"/>
          <p:cNvSpPr txBox="1"/>
          <p:nvPr/>
        </p:nvSpPr>
        <p:spPr>
          <a:xfrm>
            <a:off x="189230" y="3133725"/>
            <a:ext cx="5069840" cy="422910"/>
          </a:xfrm>
          <a:prstGeom prst="rect">
            <a:avLst/>
          </a:prstGeom>
        </p:spPr>
        <p:txBody>
          <a:bodyPr wrap="square">
            <a:noAutofit/>
          </a:bodyPr>
          <a:p>
            <a:pPr marL="285750" indent="-285750">
              <a:buFont typeface="Wingdings" panose="05000000000000000000" charset="0"/>
              <a:buChar char="q"/>
            </a:pPr>
            <a:endParaRPr lang="en-US" sz="2400" b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 Box 16"/>
              <p:cNvSpPr txBox="1"/>
              <p:nvPr/>
            </p:nvSpPr>
            <p:spPr>
              <a:xfrm>
                <a:off x="635" y="610235"/>
                <a:ext cx="11152505" cy="95313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marL="457200" indent="-457200">
                  <a:buFont typeface="Wingdings" panose="05000000000000000000" charset="0"/>
                  <a:buChar char="q"/>
                </a:pPr>
                <a:r>
                  <a:rPr lang="en-US" altLang="en-US" sz="2800" b="1" i="1"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sym typeface="+mn-ea"/>
                  </a:rPr>
                  <a:t>The differential cross section decomposes into two parts: the SM baseline and the BSM anomalous form factor contributions i,e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b="1" i="1">
                            <a:solidFill>
                              <a:schemeClr val="tx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en-US" sz="2800" b="1" i="1">
                            <a:solidFill>
                              <a:schemeClr val="tx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𝜹</m:t>
                        </m:r>
                      </m:e>
                      <m:sub>
                        <m:r>
                          <a:rPr lang="en-US" altLang="en-US" sz="2800" b="1" i="1">
                            <a:solidFill>
                              <a:schemeClr val="tx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en-US" sz="2800" b="1" i="1"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sym typeface="+mn-ea"/>
                  </a:rPr>
                  <a:t>:</a:t>
                </a:r>
                <a:endParaRPr lang="en-US" altLang="en-US" sz="2800" b="1" i="1"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+mn-ea"/>
                </a:endParaRPr>
              </a:p>
            </p:txBody>
          </p:sp>
        </mc:Choice>
        <mc:Fallback>
          <p:sp>
            <p:nvSpPr>
              <p:cNvPr id="17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" y="610235"/>
                <a:ext cx="11152505" cy="95313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 Box 19"/>
              <p:cNvSpPr txBox="1"/>
              <p:nvPr/>
            </p:nvSpPr>
            <p:spPr>
              <a:xfrm>
                <a:off x="635" y="2546350"/>
                <a:ext cx="10892155" cy="82994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marL="342900" indent="-342900">
                  <a:buFont typeface="Wingdings" panose="05000000000000000000" charset="0"/>
                  <a:buChar char="q"/>
                </a:pPr>
                <a:r>
                  <a:rPr lang="en-US" altLang="en-US" sz="2400" b="1"/>
                  <a:t>Since the anomalous form factors are assumed to be small, only terms linear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>
                            <a:solidFill>
                              <a:schemeClr val="tx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en-US" sz="2400" b="1" i="1">
                            <a:solidFill>
                              <a:schemeClr val="tx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𝜹</m:t>
                        </m:r>
                      </m:e>
                      <m:sub>
                        <m:r>
                          <a:rPr lang="en-US" altLang="en-US" sz="2400" b="1" i="1">
                            <a:solidFill>
                              <a:schemeClr val="tx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en-US" sz="2400" b="1"/>
                  <a:t>​ are kept. This can be written explicitly as:</a:t>
                </a:r>
                <a:endParaRPr lang="en-US" altLang="en-US" sz="2400" b="1"/>
              </a:p>
            </p:txBody>
          </p:sp>
        </mc:Choice>
        <mc:Fallback>
          <p:sp>
            <p:nvSpPr>
              <p:cNvPr id="20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" y="2546350"/>
                <a:ext cx="10892155" cy="82994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65" y="3646170"/>
            <a:ext cx="7994650" cy="17081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3035" y="3215640"/>
            <a:ext cx="2878455" cy="2564130"/>
          </a:xfrm>
          <a:prstGeom prst="rect">
            <a:avLst/>
          </a:prstGeom>
        </p:spPr>
      </p:pic>
      <p:sp>
        <p:nvSpPr>
          <p:cNvPr id="25" name="Text Box 24"/>
          <p:cNvSpPr txBox="1"/>
          <p:nvPr/>
        </p:nvSpPr>
        <p:spPr>
          <a:xfrm>
            <a:off x="88265" y="5779770"/>
            <a:ext cx="929513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sz="2400">
                <a:sym typeface="+mn-ea"/>
              </a:rPr>
              <a:t> Where F(x,cosθ) are </a:t>
            </a:r>
            <a:r>
              <a:rPr lang="en-US" altLang="en-US" sz="2400" b="1" i="1" u="sng">
                <a:sym typeface="+mn-ea"/>
              </a:rPr>
              <a:t>kinematic shape </a:t>
            </a:r>
            <a:r>
              <a:rPr lang="en-US" altLang="en-US" sz="2400" b="1" i="1" u="sng">
                <a:sym typeface="+mn-ea"/>
              </a:rPr>
              <a:t>functions </a:t>
            </a:r>
            <a:r>
              <a:rPr lang="en-US" altLang="en-US" sz="2400">
                <a:sym typeface="+mn-ea"/>
              </a:rPr>
              <a:t>,each encodes the unique  signature of its corresponding form factor.</a:t>
            </a:r>
            <a:endParaRPr lang="en-US" altLang="en-US" sz="2400">
              <a:sym typeface="+mn-ea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8975725" y="6213475"/>
            <a:ext cx="3014345" cy="396240"/>
          </a:xfrm>
          <a:prstGeom prst="rect">
            <a:avLst/>
          </a:prstGeom>
        </p:spPr>
        <p:txBody>
          <a:bodyPr>
            <a:noAutofit/>
          </a:bodyPr>
          <a:p>
            <a:r>
              <a:rPr sz="1600"/>
              <a:t>CP-violating terms ( δDγ​, δDZ​) are set to zero in this analysis</a:t>
            </a:r>
            <a:r>
              <a:rPr lang="en-US" sz="1600"/>
              <a:t>.</a:t>
            </a:r>
            <a:endParaRPr lang="en-US" sz="160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0625" y="1752600"/>
            <a:ext cx="5514340" cy="751205"/>
          </a:xfrm>
          <a:prstGeom prst="rect">
            <a:avLst/>
          </a:prstGeom>
        </p:spPr>
      </p:pic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1">
              <a:rPr lang="en-US" smtClean="0"/>
            </a:fld>
            <a:endParaRPr lang="en-US"/>
          </a:p>
        </p:txBody>
      </p:sp>
      <p:sp>
        <p:nvSpPr>
          <p:cNvPr id="29" name="Round Same Side Corner Rectangle 28"/>
          <p:cNvSpPr/>
          <p:nvPr/>
        </p:nvSpPr>
        <p:spPr>
          <a:xfrm>
            <a:off x="6649085" y="1846580"/>
            <a:ext cx="210185" cy="429895"/>
          </a:xfrm>
          <a:prstGeom prst="round2Same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" y="0"/>
            <a:ext cx="10734675" cy="610235"/>
          </a:xfrm>
          <a:custGeom>
            <a:avLst/>
            <a:gdLst/>
            <a:ahLst/>
            <a:cxnLst/>
            <a:rect l="l" t="t" r="r" b="b"/>
            <a:pathLst>
              <a:path w="9144000" h="3453129">
                <a:moveTo>
                  <a:pt x="9143999" y="3452574"/>
                </a:moveTo>
                <a:lnTo>
                  <a:pt x="0" y="3452574"/>
                </a:lnTo>
                <a:lnTo>
                  <a:pt x="0" y="0"/>
                </a:lnTo>
                <a:lnTo>
                  <a:pt x="9143999" y="0"/>
                </a:lnTo>
                <a:lnTo>
                  <a:pt x="9143999" y="3452574"/>
                </a:lnTo>
                <a:close/>
              </a:path>
            </a:pathLst>
          </a:custGeom>
          <a:solidFill>
            <a:srgbClr val="00A6EB"/>
          </a:solidFill>
        </p:spPr>
        <p:txBody>
          <a:bodyPr wrap="square" lIns="0" tIns="0" rIns="0" bIns="0" rtlCol="0"/>
          <a:lstStyle/>
          <a:p>
            <a:pPr algn="l"/>
            <a:r>
              <a:rPr lang="en-US" altLang="en-US" sz="4000" b="1" i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SM Contribution </a:t>
            </a:r>
            <a:endParaRPr lang="en-US" altLang="en-US" sz="4000" b="1" i="1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p>
            <a:pPr marL="38100">
              <a:lnSpc>
                <a:spcPts val="1645"/>
              </a:lnSpc>
            </a:pPr>
            <a:fld id="{81D60167-4931-47E6-BA6A-407CBD079E47}" type="slidenum">
              <a:rPr spc="-25" dirty="0"/>
            </a:fld>
            <a:endParaRPr spc="-25" dirty="0"/>
          </a:p>
        </p:txBody>
      </p:sp>
      <p:sp>
        <p:nvSpPr>
          <p:cNvPr id="6" name="Text Box 5"/>
          <p:cNvSpPr txBox="1"/>
          <p:nvPr/>
        </p:nvSpPr>
        <p:spPr>
          <a:xfrm>
            <a:off x="189230" y="3133725"/>
            <a:ext cx="5069840" cy="422910"/>
          </a:xfrm>
          <a:prstGeom prst="rect">
            <a:avLst/>
          </a:prstGeom>
        </p:spPr>
        <p:txBody>
          <a:bodyPr wrap="square">
            <a:noAutofit/>
          </a:bodyPr>
          <a:p>
            <a:pPr marL="285750" indent="-285750">
              <a:buFont typeface="Wingdings" panose="05000000000000000000" charset="0"/>
              <a:buChar char="q"/>
            </a:pPr>
            <a:endParaRPr lang="en-US" sz="2400" b="1"/>
          </a:p>
        </p:txBody>
      </p:sp>
      <p:sp>
        <p:nvSpPr>
          <p:cNvPr id="26" name="Text Box 25"/>
          <p:cNvSpPr txBox="1"/>
          <p:nvPr/>
        </p:nvSpPr>
        <p:spPr>
          <a:xfrm>
            <a:off x="8975725" y="6213475"/>
            <a:ext cx="3014345" cy="396240"/>
          </a:xfrm>
          <a:prstGeom prst="rect">
            <a:avLst/>
          </a:prstGeom>
        </p:spPr>
        <p:txBody>
          <a:bodyPr>
            <a:noAutofit/>
          </a:bodyPr>
          <a:p>
            <a:endParaRPr lang="en-US" sz="1600"/>
          </a:p>
        </p:txBody>
      </p:sp>
      <p:sp>
        <p:nvSpPr>
          <p:cNvPr id="3" name="Text Box 2"/>
          <p:cNvSpPr txBox="1"/>
          <p:nvPr/>
        </p:nvSpPr>
        <p:spPr>
          <a:xfrm>
            <a:off x="189230" y="736600"/>
            <a:ext cx="1097978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v"/>
            </a:pPr>
            <a:r>
              <a:rPr lang="en-US" altLang="en-US" sz="2400" b="1">
                <a:sym typeface="+mn-ea"/>
              </a:rPr>
              <a:t>The Standard Model contribution is given by the following term with a normalisation factor:</a:t>
            </a:r>
            <a:endParaRPr lang="en-US" altLang="en-US" sz="2400" b="1">
              <a:sym typeface="+mn-ea"/>
            </a:endParaRPr>
          </a:p>
          <a:p>
            <a:endParaRPr lang="en-US" altLang="en-US" sz="2400" b="1">
              <a:sym typeface="+mn-ea"/>
            </a:endParaRPr>
          </a:p>
          <a:p>
            <a:endParaRPr lang="en-US" altLang="en-US" sz="2400" b="1">
              <a:sym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2955" y="1542415"/>
            <a:ext cx="4550410" cy="9144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6990" y="3134360"/>
            <a:ext cx="7018655" cy="347408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189230" y="2442210"/>
            <a:ext cx="103574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v"/>
            </a:pPr>
            <a:r>
              <a:rPr lang="en-US" altLang="en-US" sz="2400" b="1">
                <a:sym typeface="+mn-ea"/>
              </a:rPr>
              <a:t>Shape of the scaled Lepton energy and Polar Angle by fitting the data:</a:t>
            </a:r>
            <a:endParaRPr lang="en-US" altLang="en-US" sz="2400" b="1"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8610600" y="1664970"/>
            <a:ext cx="5203825" cy="8921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en-US" sz="2000" b="1" i="1" u="sng">
                <a:sym typeface="+mn-ea"/>
              </a:rPr>
              <a:t>Explicit Formulas Backup Slides</a:t>
            </a:r>
            <a:endParaRPr lang="en-US" altLang="en-US" sz="2000" b="1" i="1" u="sng">
              <a:sym typeface="+mn-ea"/>
            </a:endParaRPr>
          </a:p>
          <a:p>
            <a:endParaRPr lang="en-US" altLang="en-US" sz="2000" b="1" i="1" u="sng">
              <a:sym typeface="+mn-ea"/>
            </a:endParaRPr>
          </a:p>
          <a:p>
            <a:endParaRPr lang="en-US" altLang="en-US" sz="2000" b="1" i="1" u="sng">
              <a:sym typeface="+mn-ea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1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" y="0"/>
            <a:ext cx="10734675" cy="610235"/>
          </a:xfrm>
          <a:custGeom>
            <a:avLst/>
            <a:gdLst/>
            <a:ahLst/>
            <a:cxnLst/>
            <a:rect l="l" t="t" r="r" b="b"/>
            <a:pathLst>
              <a:path w="9144000" h="3453129">
                <a:moveTo>
                  <a:pt x="9143999" y="3452574"/>
                </a:moveTo>
                <a:lnTo>
                  <a:pt x="0" y="3452574"/>
                </a:lnTo>
                <a:lnTo>
                  <a:pt x="0" y="0"/>
                </a:lnTo>
                <a:lnTo>
                  <a:pt x="9143999" y="0"/>
                </a:lnTo>
                <a:lnTo>
                  <a:pt x="9143999" y="3452574"/>
                </a:lnTo>
                <a:close/>
              </a:path>
            </a:pathLst>
          </a:custGeom>
          <a:solidFill>
            <a:srgbClr val="00A6EB"/>
          </a:solidFill>
        </p:spPr>
        <p:txBody>
          <a:bodyPr wrap="square" lIns="0" tIns="0" rIns="0" bIns="0" rtlCol="0"/>
          <a:lstStyle/>
          <a:p>
            <a:pPr algn="l"/>
            <a:r>
              <a:rPr lang="en-US" altLang="en-US" sz="3600" b="1" i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SM Contribution </a:t>
            </a:r>
            <a:endParaRPr lang="en-US" altLang="en-US" sz="3600" b="1" i="1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p>
            <a:pPr marL="38100">
              <a:lnSpc>
                <a:spcPts val="1645"/>
              </a:lnSpc>
            </a:pPr>
            <a:fld id="{81D60167-4931-47E6-BA6A-407CBD079E47}" type="slidenum">
              <a:rPr spc="-25" dirty="0"/>
            </a:fld>
            <a:endParaRPr spc="-25" dirty="0"/>
          </a:p>
        </p:txBody>
      </p:sp>
      <p:sp>
        <p:nvSpPr>
          <p:cNvPr id="6" name="Text Box 5"/>
          <p:cNvSpPr txBox="1"/>
          <p:nvPr/>
        </p:nvSpPr>
        <p:spPr>
          <a:xfrm>
            <a:off x="189230" y="3133725"/>
            <a:ext cx="5069840" cy="422910"/>
          </a:xfrm>
          <a:prstGeom prst="rect">
            <a:avLst/>
          </a:prstGeom>
        </p:spPr>
        <p:txBody>
          <a:bodyPr wrap="square">
            <a:noAutofit/>
          </a:bodyPr>
          <a:p>
            <a:pPr marL="285750" indent="-285750">
              <a:buFont typeface="Wingdings" panose="05000000000000000000" charset="0"/>
              <a:buChar char="q"/>
            </a:pPr>
            <a:endParaRPr lang="en-US" sz="2400" b="1"/>
          </a:p>
        </p:txBody>
      </p:sp>
      <p:sp>
        <p:nvSpPr>
          <p:cNvPr id="26" name="Text Box 25"/>
          <p:cNvSpPr txBox="1"/>
          <p:nvPr/>
        </p:nvSpPr>
        <p:spPr>
          <a:xfrm>
            <a:off x="8975725" y="6213475"/>
            <a:ext cx="3014345" cy="396240"/>
          </a:xfrm>
          <a:prstGeom prst="rect">
            <a:avLst/>
          </a:prstGeom>
        </p:spPr>
        <p:txBody>
          <a:bodyPr>
            <a:noAutofit/>
          </a:bodyPr>
          <a:p>
            <a:endParaRPr lang="en-US" sz="1600"/>
          </a:p>
        </p:txBody>
      </p:sp>
      <p:sp>
        <p:nvSpPr>
          <p:cNvPr id="3" name="Text Box 2"/>
          <p:cNvSpPr txBox="1"/>
          <p:nvPr/>
        </p:nvSpPr>
        <p:spPr>
          <a:xfrm>
            <a:off x="189230" y="736600"/>
            <a:ext cx="1097978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en-US" altLang="en-US" sz="2400" b="1">
              <a:sym typeface="+mn-ea"/>
            </a:endParaRPr>
          </a:p>
          <a:p>
            <a:endParaRPr lang="en-US" altLang="en-US" sz="2400" b="1"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8610600" y="1542415"/>
            <a:ext cx="520382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en-US" altLang="en-US" sz="2000" b="1" i="1" u="sng">
              <a:sym typeface="+mn-ea"/>
            </a:endParaRPr>
          </a:p>
          <a:p>
            <a:endParaRPr lang="en-US" altLang="en-US" sz="2000" b="1" i="1" u="sng">
              <a:sym typeface="+mn-ea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189230" y="673100"/>
            <a:ext cx="10331450" cy="5511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Wingdings" panose="05000000000000000000" charset="0"/>
              <a:buChar char="q"/>
            </a:pPr>
            <a:r>
              <a:rPr lang="en-US" altLang="en-US" sz="2800" b="1" u="sng">
                <a:solidFill>
                  <a:schemeClr val="tx1"/>
                </a:solidFill>
                <a:sym typeface="+mn-ea"/>
              </a:rPr>
              <a:t>The Standard Model contribution was fitted using RooFit :</a:t>
            </a:r>
            <a:endParaRPr lang="en-US" altLang="en-US" sz="2800" b="1" u="sng">
              <a:solidFill>
                <a:schemeClr val="tx1"/>
              </a:solidFill>
              <a:sym typeface="+mn-ea"/>
            </a:endParaRP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440" y="1916430"/>
            <a:ext cx="5538470" cy="35267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1740" y="1877695"/>
            <a:ext cx="4939665" cy="3520440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189230" y="5709285"/>
            <a:ext cx="1116520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q"/>
            </a:pPr>
            <a:r>
              <a:rPr lang="en-US" altLang="en-US" sz="2400" b="1" u="sng">
                <a:solidFill>
                  <a:schemeClr val="tx1"/>
                </a:solidFill>
                <a:sym typeface="+mn-ea"/>
              </a:rPr>
              <a:t>The obtained SM shape is similar to what was obtained for FCC-ee at 365 GeV Validating the Procedure.</a:t>
            </a:r>
            <a:endParaRPr lang="en-US" altLang="en-US" sz="2400" b="1" u="sng">
              <a:solidFill>
                <a:schemeClr val="tx1"/>
              </a:solidFill>
              <a:sym typeface="+mn-ea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1381760" y="1517650"/>
            <a:ext cx="62433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/>
            <a:r>
              <a:rPr lang="en-US" sz="2000" b="1" u="sng">
                <a:solidFill>
                  <a:srgbClr val="FF0000"/>
                </a:solidFill>
                <a:sym typeface="+mn-ea"/>
              </a:rPr>
              <a:t>FCC@365 GeV</a:t>
            </a:r>
            <a:endParaRPr lang="en-US" sz="2000" b="1" u="sng">
              <a:solidFill>
                <a:srgbClr val="FF0000"/>
              </a:solidFill>
              <a:sym typeface="+mn-ea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6759575" y="147955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/>
            <a:r>
              <a:rPr lang="en-US" sz="2000" b="1" u="sng">
                <a:solidFill>
                  <a:srgbClr val="FF0000"/>
                </a:solidFill>
                <a:sym typeface="+mn-ea"/>
              </a:rPr>
              <a:t>CEPC@360 GeV</a:t>
            </a:r>
            <a:endParaRPr lang="en-US" sz="2000" b="1" u="sng">
              <a:solidFill>
                <a:srgbClr val="FF0000"/>
              </a:solidFill>
              <a:sym typeface="+mn-ea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1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" y="0"/>
            <a:ext cx="10734675" cy="610235"/>
          </a:xfrm>
          <a:custGeom>
            <a:avLst/>
            <a:gdLst/>
            <a:ahLst/>
            <a:cxnLst/>
            <a:rect l="l" t="t" r="r" b="b"/>
            <a:pathLst>
              <a:path w="9144000" h="3453129">
                <a:moveTo>
                  <a:pt x="9143999" y="3452574"/>
                </a:moveTo>
                <a:lnTo>
                  <a:pt x="0" y="3452574"/>
                </a:lnTo>
                <a:lnTo>
                  <a:pt x="0" y="0"/>
                </a:lnTo>
                <a:lnTo>
                  <a:pt x="9143999" y="0"/>
                </a:lnTo>
                <a:lnTo>
                  <a:pt x="9143999" y="3452574"/>
                </a:lnTo>
                <a:close/>
              </a:path>
            </a:pathLst>
          </a:custGeom>
          <a:solidFill>
            <a:srgbClr val="00A6EB"/>
          </a:solidFill>
        </p:spPr>
        <p:txBody>
          <a:bodyPr wrap="square" lIns="0" tIns="0" rIns="0" bIns="0" rtlCol="0"/>
          <a:lstStyle/>
          <a:p>
            <a:pPr algn="l"/>
            <a:r>
              <a:rPr lang="en-US" sz="3600" b="1" i="1">
                <a:solidFill>
                  <a:schemeClr val="bg1"/>
                </a:solidFill>
                <a:sym typeface="+mn-ea"/>
              </a:rPr>
              <a:t>Beyond Standard Model Contributions </a:t>
            </a:r>
            <a:r>
              <a:rPr lang="en-US" sz="3600" b="1">
                <a:solidFill>
                  <a:schemeClr val="bg1"/>
                </a:solidFill>
                <a:sym typeface="+mn-ea"/>
              </a:rPr>
              <a:t>:</a:t>
            </a:r>
            <a:endParaRPr lang="en-US" altLang="en-US" sz="3600" b="1" i="1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p>
            <a:pPr marL="38100">
              <a:lnSpc>
                <a:spcPts val="1645"/>
              </a:lnSpc>
            </a:pPr>
            <a:fld id="{81D60167-4931-47E6-BA6A-407CBD079E47}" type="slidenum">
              <a:rPr spc="-25" dirty="0"/>
            </a:fld>
            <a:endParaRPr spc="-25" dirty="0"/>
          </a:p>
        </p:txBody>
      </p:sp>
      <p:sp>
        <p:nvSpPr>
          <p:cNvPr id="6" name="Text Box 5"/>
          <p:cNvSpPr txBox="1"/>
          <p:nvPr/>
        </p:nvSpPr>
        <p:spPr>
          <a:xfrm>
            <a:off x="189230" y="3133725"/>
            <a:ext cx="5069840" cy="422910"/>
          </a:xfrm>
          <a:prstGeom prst="rect">
            <a:avLst/>
          </a:prstGeom>
        </p:spPr>
        <p:txBody>
          <a:bodyPr wrap="square">
            <a:noAutofit/>
          </a:bodyPr>
          <a:p>
            <a:pPr marL="285750" indent="-285750">
              <a:buFont typeface="Wingdings" panose="05000000000000000000" charset="0"/>
              <a:buChar char="q"/>
            </a:pPr>
            <a:endParaRPr lang="en-US" sz="2400" b="1"/>
          </a:p>
        </p:txBody>
      </p:sp>
      <p:sp>
        <p:nvSpPr>
          <p:cNvPr id="26" name="Text Box 25"/>
          <p:cNvSpPr txBox="1"/>
          <p:nvPr/>
        </p:nvSpPr>
        <p:spPr>
          <a:xfrm>
            <a:off x="8975725" y="6213475"/>
            <a:ext cx="3014345" cy="396240"/>
          </a:xfrm>
          <a:prstGeom prst="rect">
            <a:avLst/>
          </a:prstGeom>
        </p:spPr>
        <p:txBody>
          <a:bodyPr>
            <a:noAutofit/>
          </a:bodyPr>
          <a:p>
            <a:endParaRPr lang="en-US" sz="1600"/>
          </a:p>
        </p:txBody>
      </p:sp>
      <p:sp>
        <p:nvSpPr>
          <p:cNvPr id="3" name="Text Box 2"/>
          <p:cNvSpPr txBox="1"/>
          <p:nvPr/>
        </p:nvSpPr>
        <p:spPr>
          <a:xfrm>
            <a:off x="189230" y="736600"/>
            <a:ext cx="1097978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en-US" altLang="en-US" sz="2400" b="1">
              <a:sym typeface="+mn-ea"/>
            </a:endParaRPr>
          </a:p>
          <a:p>
            <a:endParaRPr lang="en-US" altLang="en-US" sz="2400" b="1"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8610600" y="1542415"/>
            <a:ext cx="520382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en-US" altLang="en-US" sz="2000" b="1" i="1" u="sng">
              <a:sym typeface="+mn-ea"/>
            </a:endParaRPr>
          </a:p>
          <a:p>
            <a:endParaRPr lang="en-US" altLang="en-US" sz="2000" b="1" i="1" u="sng">
              <a:sym typeface="+mn-ea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1">
              <a:rPr lang="en-US" smtClean="0"/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830" y="1205230"/>
            <a:ext cx="5291455" cy="286194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965200" y="723900"/>
            <a:ext cx="6096000" cy="7245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sz="4800" b="1">
                <a:solidFill>
                  <a:schemeClr val="accent5"/>
                </a:solidFill>
                <a:sym typeface="+mn-ea"/>
              </a:rPr>
              <a:t>FCC</a:t>
            </a:r>
            <a:endParaRPr lang="en-US" sz="4800" b="1">
              <a:solidFill>
                <a:schemeClr val="accent5"/>
              </a:solidFill>
              <a:sym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5" y="1319530"/>
            <a:ext cx="4644390" cy="283083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7126605" y="83693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 b="1">
                <a:solidFill>
                  <a:schemeClr val="accent5"/>
                </a:solidFill>
                <a:sym typeface="+mn-ea"/>
              </a:rPr>
              <a:t>     </a:t>
            </a:r>
            <a:r>
              <a:rPr lang="en-US" sz="3200" b="1">
                <a:solidFill>
                  <a:schemeClr val="accent5"/>
                </a:solidFill>
                <a:sym typeface="+mn-ea"/>
              </a:rPr>
              <a:t>CEPC </a:t>
            </a:r>
            <a:endParaRPr lang="en-US" sz="3200" b="1">
              <a:solidFill>
                <a:schemeClr val="accent5"/>
              </a:solidFill>
              <a:sym typeface="+mn-ea"/>
            </a:endParaRPr>
          </a:p>
        </p:txBody>
      </p:sp>
      <p:pic>
        <p:nvPicPr>
          <p:cNvPr id="11" name="Content Placeholder 10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4635" y="4150360"/>
            <a:ext cx="5144770" cy="2232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5895" y="3995420"/>
            <a:ext cx="4827905" cy="2360930"/>
          </a:xfrm>
          <a:prstGeom prst="rect">
            <a:avLst/>
          </a:prstGeom>
        </p:spPr>
      </p:pic>
      <p:sp>
        <p:nvSpPr>
          <p:cNvPr id="19" name="Text Box 18"/>
          <p:cNvSpPr txBox="1"/>
          <p:nvPr/>
        </p:nvSpPr>
        <p:spPr>
          <a:xfrm>
            <a:off x="190500" y="6428105"/>
            <a:ext cx="848169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q"/>
            </a:pPr>
            <a:r>
              <a:rPr lang="en-US" altLang="en-US" sz="2400" b="1" i="1" u="sng">
                <a:solidFill>
                  <a:schemeClr val="tx1"/>
                </a:solidFill>
                <a:sym typeface="+mn-ea"/>
              </a:rPr>
              <a:t>The other distributions are consistent as well (backup slides).</a:t>
            </a:r>
            <a:endParaRPr lang="en-US" altLang="en-US" sz="2400" b="1" i="1" u="sng">
              <a:solidFill>
                <a:schemeClr val="tx1"/>
              </a:solidFill>
              <a:sym typeface="+mn-ea"/>
            </a:endParaRPr>
          </a:p>
          <a:p>
            <a:endParaRPr lang="en-US" altLang="en-US" b="1" i="1" u="sng">
              <a:solidFill>
                <a:srgbClr val="FF0000"/>
              </a:solidFill>
              <a:sym typeface="+mn-ea"/>
            </a:endParaRPr>
          </a:p>
          <a:p>
            <a:endParaRPr lang="en-US" b="1" i="1" u="sng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" y="0"/>
            <a:ext cx="10734675" cy="610235"/>
          </a:xfrm>
          <a:custGeom>
            <a:avLst/>
            <a:gdLst/>
            <a:ahLst/>
            <a:cxnLst/>
            <a:rect l="l" t="t" r="r" b="b"/>
            <a:pathLst>
              <a:path w="9144000" h="3453129">
                <a:moveTo>
                  <a:pt x="9143999" y="3452574"/>
                </a:moveTo>
                <a:lnTo>
                  <a:pt x="0" y="3452574"/>
                </a:lnTo>
                <a:lnTo>
                  <a:pt x="0" y="0"/>
                </a:lnTo>
                <a:lnTo>
                  <a:pt x="9143999" y="0"/>
                </a:lnTo>
                <a:lnTo>
                  <a:pt x="9143999" y="3452574"/>
                </a:lnTo>
                <a:close/>
              </a:path>
            </a:pathLst>
          </a:custGeom>
          <a:solidFill>
            <a:srgbClr val="00A6EB"/>
          </a:solidFill>
        </p:spPr>
        <p:txBody>
          <a:bodyPr wrap="square" lIns="0" tIns="0" rIns="0" bIns="0" rtlCol="0"/>
          <a:lstStyle/>
          <a:p>
            <a:pPr algn="l"/>
            <a:r>
              <a:rPr lang="en-US" altLang="en-US" sz="3600" b="1" i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Binned Likelihood </a:t>
            </a:r>
            <a:endParaRPr lang="en-US" altLang="en-US" sz="3600" b="1" i="1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p>
            <a:pPr marL="38100">
              <a:lnSpc>
                <a:spcPts val="1645"/>
              </a:lnSpc>
            </a:pPr>
            <a:fld id="{81D60167-4931-47E6-BA6A-407CBD079E47}" type="slidenum">
              <a:rPr spc="-25" dirty="0"/>
            </a:fld>
            <a:endParaRPr spc="-25" dirty="0"/>
          </a:p>
        </p:txBody>
      </p:sp>
      <p:sp>
        <p:nvSpPr>
          <p:cNvPr id="6" name="Text Box 5"/>
          <p:cNvSpPr txBox="1"/>
          <p:nvPr/>
        </p:nvSpPr>
        <p:spPr>
          <a:xfrm>
            <a:off x="189230" y="3133725"/>
            <a:ext cx="5069840" cy="422910"/>
          </a:xfrm>
          <a:prstGeom prst="rect">
            <a:avLst/>
          </a:prstGeom>
        </p:spPr>
        <p:txBody>
          <a:bodyPr wrap="square">
            <a:noAutofit/>
          </a:bodyPr>
          <a:p>
            <a:pPr marL="285750" indent="-285750">
              <a:buFont typeface="Wingdings" panose="05000000000000000000" charset="0"/>
              <a:buChar char="q"/>
            </a:pPr>
            <a:endParaRPr lang="en-US" sz="2400" b="1"/>
          </a:p>
        </p:txBody>
      </p:sp>
      <p:sp>
        <p:nvSpPr>
          <p:cNvPr id="26" name="Text Box 25"/>
          <p:cNvSpPr txBox="1"/>
          <p:nvPr/>
        </p:nvSpPr>
        <p:spPr>
          <a:xfrm>
            <a:off x="8975725" y="6213475"/>
            <a:ext cx="3014345" cy="396240"/>
          </a:xfrm>
          <a:prstGeom prst="rect">
            <a:avLst/>
          </a:prstGeom>
        </p:spPr>
        <p:txBody>
          <a:bodyPr>
            <a:noAutofit/>
          </a:bodyPr>
          <a:p>
            <a:endParaRPr lang="en-US" sz="16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Box 2"/>
              <p:cNvSpPr txBox="1"/>
              <p:nvPr/>
            </p:nvSpPr>
            <p:spPr>
              <a:xfrm>
                <a:off x="189230" y="736600"/>
                <a:ext cx="10979785" cy="4603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en-US" sz="2400" b="1">
                    <a:sym typeface="+mn-ea"/>
                  </a:rPr>
                  <a:t>There are 8 form factors to determine simultaneously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en-US" sz="2400" b="1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 </m:t>
                        </m:r>
                        <m:r>
                          <a:rPr lang="en-US" altLang="en-US" sz="2400" b="1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𝜹</m:t>
                        </m:r>
                      </m:e>
                      <m:sub>
                        <m:r>
                          <a:rPr lang="en-US" altLang="en-US" sz="2400" b="1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en-US" sz="2400" b="1">
                    <a:sym typeface="+mn-ea"/>
                  </a:rPr>
                  <a:t> :</a:t>
                </a:r>
                <a:endParaRPr lang="en-US" altLang="en-US" sz="2400" b="1">
                  <a:sym typeface="+mn-ea"/>
                </a:endParaRPr>
              </a:p>
            </p:txBody>
          </p:sp>
        </mc:Choice>
        <mc:Fallback>
          <p:sp>
            <p:nvSpPr>
              <p:cNvPr id="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30" y="736600"/>
                <a:ext cx="10979785" cy="46037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8"/>
          <p:cNvSpPr txBox="1"/>
          <p:nvPr/>
        </p:nvSpPr>
        <p:spPr>
          <a:xfrm>
            <a:off x="8610600" y="1542415"/>
            <a:ext cx="520382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en-US" altLang="en-US" sz="2000" b="1" i="1" u="sng">
              <a:sym typeface="+mn-ea"/>
            </a:endParaRPr>
          </a:p>
          <a:p>
            <a:endParaRPr lang="en-US" altLang="en-US" sz="2000" b="1" i="1" u="sng">
              <a:sym typeface="+mn-ea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1">
              <a:rPr lang="en-US" smtClean="0"/>
            </a:fld>
            <a:endParaRPr lang="en-US"/>
          </a:p>
        </p:txBody>
      </p:sp>
      <p:sp>
        <p:nvSpPr>
          <p:cNvPr id="19" name="Text Box 18"/>
          <p:cNvSpPr txBox="1"/>
          <p:nvPr/>
        </p:nvSpPr>
        <p:spPr>
          <a:xfrm>
            <a:off x="190500" y="6428105"/>
            <a:ext cx="84816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en-US" altLang="en-US" b="1" i="1" u="sng">
              <a:solidFill>
                <a:srgbClr val="FF0000"/>
              </a:solidFill>
              <a:sym typeface="+mn-ea"/>
            </a:endParaRPr>
          </a:p>
          <a:p>
            <a:endParaRPr lang="en-US" b="1" i="1" u="sng">
              <a:solidFill>
                <a:srgbClr val="FF0000"/>
              </a:solidFill>
              <a:sym typeface="+mn-ea"/>
            </a:endParaRPr>
          </a:p>
        </p:txBody>
      </p:sp>
      <p:pic>
        <p:nvPicPr>
          <p:cNvPr id="14" name="Content Placeholder 1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0425" y="1250315"/>
            <a:ext cx="4179570" cy="800735"/>
          </a:xfrm>
          <a:prstGeom prst="rect">
            <a:avLst/>
          </a:prstGeom>
        </p:spPr>
      </p:pic>
      <p:sp>
        <p:nvSpPr>
          <p:cNvPr id="15" name="Text Box 14"/>
          <p:cNvSpPr txBox="1"/>
          <p:nvPr/>
        </p:nvSpPr>
        <p:spPr>
          <a:xfrm>
            <a:off x="107315" y="2144395"/>
            <a:ext cx="89547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q"/>
            </a:pPr>
            <a:r>
              <a:rPr lang="en-US" altLang="en-US" sz="2400" b="1">
                <a:sym typeface="+mn-ea"/>
              </a:rPr>
              <a:t>The likelihood to evaluate for the different form factors : 			   		</a:t>
            </a:r>
            <a:endParaRPr lang="en-US" altLang="en-US" sz="2400" b="1">
              <a:sym typeface="+mn-ea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9890" y="1198880"/>
            <a:ext cx="2406650" cy="7861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25" y="2559050"/>
            <a:ext cx="3181985" cy="979170"/>
          </a:xfrm>
          <a:prstGeom prst="rect">
            <a:avLst/>
          </a:prstGeom>
        </p:spPr>
      </p:pic>
      <p:sp>
        <p:nvSpPr>
          <p:cNvPr id="21" name="Notched Right Arrow 20"/>
          <p:cNvSpPr/>
          <p:nvPr/>
        </p:nvSpPr>
        <p:spPr>
          <a:xfrm>
            <a:off x="4408170" y="2974340"/>
            <a:ext cx="2011680" cy="462915"/>
          </a:xfrm>
          <a:prstGeom prst="notched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2" name="Text Box 21"/>
          <p:cNvSpPr txBox="1"/>
          <p:nvPr/>
        </p:nvSpPr>
        <p:spPr>
          <a:xfrm>
            <a:off x="3333115" y="2691130"/>
            <a:ext cx="52165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914400" lvl="2" indent="457200"/>
            <a:r>
              <a:rPr lang="en-US" altLang="en-US" b="1">
                <a:solidFill>
                  <a:srgbClr val="FF0000"/>
                </a:solidFill>
                <a:sym typeface="+mn-ea"/>
              </a:rPr>
              <a:t> Minimization</a:t>
            </a:r>
            <a:endParaRPr lang="en-US" altLang="en-US" b="1">
              <a:solidFill>
                <a:srgbClr val="FF0000"/>
              </a:solidFill>
              <a:sym typeface="+mn-ea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7525" y="2922905"/>
            <a:ext cx="3242310" cy="5143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 Box 23"/>
              <p:cNvSpPr txBox="1"/>
              <p:nvPr/>
            </p:nvSpPr>
            <p:spPr>
              <a:xfrm>
                <a:off x="135890" y="3586480"/>
                <a:ext cx="9144000" cy="48958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marL="342900" indent="-342900">
                  <a:buFont typeface="Wingdings" panose="05000000000000000000" charset="0"/>
                  <a:buChar char="q"/>
                </a:pPr>
                <a:r>
                  <a:rPr lang="en-US" altLang="en-US" sz="2400" b="1">
                    <a:sym typeface="+mn-ea"/>
                  </a:rPr>
                  <a:t>Included the Luminosity in the Likelihood: 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b="1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en-US" sz="2400" b="1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𝒂𝒃</m:t>
                        </m:r>
                      </m:e>
                      <m:sup>
                        <m:r>
                          <a:rPr lang="en-US" altLang="en-US" sz="2400" b="1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−</m:t>
                        </m:r>
                        <m:r>
                          <a:rPr lang="en-US" altLang="en-US" sz="2400" b="1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en-US" sz="2400" b="1">
                    <a:sym typeface="+mn-ea"/>
                  </a:rPr>
                  <a:t> (Target Lumi).</a:t>
                </a:r>
                <a:endParaRPr lang="en-US" altLang="en-US" sz="2400" b="1">
                  <a:sym typeface="+mn-ea"/>
                </a:endParaRPr>
              </a:p>
            </p:txBody>
          </p:sp>
        </mc:Choice>
        <mc:Fallback>
          <p:sp>
            <p:nvSpPr>
              <p:cNvPr id="24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90" y="3586480"/>
                <a:ext cx="9144000" cy="4895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24"/>
          <p:cNvSpPr txBox="1"/>
          <p:nvPr/>
        </p:nvSpPr>
        <p:spPr>
          <a:xfrm>
            <a:off x="0" y="4074160"/>
            <a:ext cx="118110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v"/>
            </a:pPr>
            <a:r>
              <a:rPr lang="en-US" altLang="en-US" sz="2000" b="1">
                <a:solidFill>
                  <a:schemeClr val="tx1"/>
                </a:solidFill>
                <a:sym typeface="+mn-ea"/>
              </a:rPr>
              <a:t>For a straightforward comparison with FCC-ee (projections) sensitivities, we considerd two configurations:</a:t>
            </a:r>
            <a:endParaRPr lang="en-US" altLang="en-US" sz="2000" b="1">
              <a:solidFill>
                <a:schemeClr val="tx1"/>
              </a:solidFill>
              <a:sym typeface="+mn-ea"/>
            </a:endParaRPr>
          </a:p>
          <a:p>
            <a:endParaRPr lang="en-US" altLang="en-US" sz="2000" b="1">
              <a:solidFill>
                <a:schemeClr val="tx1"/>
              </a:solidFill>
              <a:sym typeface="+mn-ea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4035" y="4688205"/>
            <a:ext cx="5683250" cy="5588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4035" y="5244465"/>
            <a:ext cx="5739130" cy="374650"/>
          </a:xfrm>
          <a:prstGeom prst="rect">
            <a:avLst/>
          </a:prstGeom>
        </p:spPr>
      </p:pic>
      <p:sp>
        <p:nvSpPr>
          <p:cNvPr id="29" name="Text Box 28"/>
          <p:cNvSpPr txBox="1"/>
          <p:nvPr/>
        </p:nvSpPr>
        <p:spPr>
          <a:xfrm>
            <a:off x="0" y="6082030"/>
            <a:ext cx="1247584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q"/>
            </a:pPr>
            <a:r>
              <a:rPr lang="en-US" altLang="en-US" sz="2000" b="1">
                <a:solidFill>
                  <a:schemeClr val="accent1"/>
                </a:solidFill>
                <a:sym typeface="+mn-ea"/>
              </a:rPr>
              <a:t>First Configuration</a:t>
            </a:r>
            <a:r>
              <a:rPr lang="en-US" altLang="en-US" sz="2000" b="1">
                <a:sym typeface="+mn-ea"/>
              </a:rPr>
              <a:t>: 3 parameters to fit simultaneously.</a:t>
            </a:r>
            <a:endParaRPr lang="en-US" altLang="en-US" sz="2000" b="1">
              <a:sym typeface="+mn-ea"/>
            </a:endParaRPr>
          </a:p>
          <a:p>
            <a:pPr marL="342900" indent="-342900">
              <a:buFont typeface="Wingdings" panose="05000000000000000000" charset="0"/>
              <a:buChar char="q"/>
            </a:pPr>
            <a:r>
              <a:rPr lang="en-US" altLang="en-US" sz="2000" b="1">
                <a:solidFill>
                  <a:srgbClr val="FF0000"/>
                </a:solidFill>
                <a:sym typeface="+mn-ea"/>
              </a:rPr>
              <a:t>Second Configuration</a:t>
            </a:r>
            <a:r>
              <a:rPr lang="en-US" altLang="en-US" sz="2000" b="1">
                <a:sym typeface="+mn-ea"/>
              </a:rPr>
              <a:t>: 2 parameters to fit simultaneously.</a:t>
            </a:r>
            <a:endParaRPr lang="en-US" altLang="en-US" sz="2000" b="1">
              <a:sym typeface="+mn-ea"/>
            </a:endParaRPr>
          </a:p>
        </p:txBody>
      </p:sp>
      <p:sp>
        <p:nvSpPr>
          <p:cNvPr id="30" name="Round Single Corner Rectangle 29"/>
          <p:cNvSpPr/>
          <p:nvPr/>
        </p:nvSpPr>
        <p:spPr>
          <a:xfrm>
            <a:off x="5480685" y="5298440"/>
            <a:ext cx="397510" cy="347980"/>
          </a:xfrm>
          <a:prstGeom prst="round1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1" name="Round Single Corner Rectangle 30"/>
          <p:cNvSpPr/>
          <p:nvPr/>
        </p:nvSpPr>
        <p:spPr>
          <a:xfrm>
            <a:off x="7579995" y="5266055"/>
            <a:ext cx="397510" cy="353060"/>
          </a:xfrm>
          <a:prstGeom prst="round1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2" name="Round Single Corner Rectangle 31"/>
          <p:cNvSpPr/>
          <p:nvPr/>
        </p:nvSpPr>
        <p:spPr>
          <a:xfrm>
            <a:off x="5291455" y="4838700"/>
            <a:ext cx="397510" cy="347980"/>
          </a:xfrm>
          <a:prstGeom prst="round1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3" name="Round Single Corner Rectangle 32"/>
          <p:cNvSpPr/>
          <p:nvPr/>
        </p:nvSpPr>
        <p:spPr>
          <a:xfrm>
            <a:off x="6639560" y="4838700"/>
            <a:ext cx="397510" cy="347980"/>
          </a:xfrm>
          <a:prstGeom prst="round1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4" name="Round Single Corner Rectangle 33"/>
          <p:cNvSpPr/>
          <p:nvPr/>
        </p:nvSpPr>
        <p:spPr>
          <a:xfrm>
            <a:off x="8152130" y="4838700"/>
            <a:ext cx="397510" cy="347980"/>
          </a:xfrm>
          <a:prstGeom prst="round1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6039</Words>
  <Application>WPS Presentation</Application>
  <PresentationFormat>Widescreen</PresentationFormat>
  <Paragraphs>330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6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Arial</vt:lpstr>
      <vt:lpstr>Calibri</vt:lpstr>
      <vt:lpstr>Wingdings</vt:lpstr>
      <vt:lpstr>Cambria Math</vt:lpstr>
      <vt:lpstr>Wingdings</vt:lpstr>
      <vt:lpstr>Cambria Math</vt:lpstr>
      <vt:lpstr>MS Mincho</vt:lpstr>
      <vt:lpstr>Segoe Print</vt:lpstr>
      <vt:lpstr>BatangChe</vt:lpstr>
      <vt:lpstr>Office Theme</vt:lpstr>
      <vt:lpstr>  Qualification Task :                         Muon Momentum Resolution Studies for Different Working Points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Standard Model Contribution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m</cp:lastModifiedBy>
  <cp:revision>154</cp:revision>
  <dcterms:created xsi:type="dcterms:W3CDTF">2025-07-23T00:59:00Z</dcterms:created>
  <dcterms:modified xsi:type="dcterms:W3CDTF">2026-03-16T05:15:00Z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60B7C999917C4C928D8D3125EE679876_13</vt:lpwstr>
  </property>
  <property fmtid="{D5CDD505-2E9C-101B-9397-08002B2CF9AE}" pid="3" name="KSOProductBuildVer">
    <vt:lpwstr>1033-12.2.0.23196</vt:lpwstr>
  </property>
</Properties>
</file>