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953" r:id="rId2"/>
    <p:sldId id="2592" r:id="rId3"/>
    <p:sldId id="2594" r:id="rId4"/>
    <p:sldId id="1008" r:id="rId5"/>
    <p:sldId id="2589" r:id="rId6"/>
    <p:sldId id="257" r:id="rId7"/>
    <p:sldId id="1006" r:id="rId8"/>
    <p:sldId id="39134" r:id="rId9"/>
    <p:sldId id="39131" r:id="rId10"/>
    <p:sldId id="2580" r:id="rId11"/>
    <p:sldId id="2617" r:id="rId12"/>
    <p:sldId id="2605" r:id="rId13"/>
    <p:sldId id="2618" r:id="rId14"/>
    <p:sldId id="2581" r:id="rId15"/>
    <p:sldId id="39132" r:id="rId16"/>
    <p:sldId id="39133" r:id="rId17"/>
    <p:sldId id="2584" r:id="rId18"/>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249"/>
    <a:srgbClr val="0000FF"/>
    <a:srgbClr val="FFFFFF"/>
    <a:srgbClr val="003399"/>
    <a:srgbClr val="E6E6E6"/>
    <a:srgbClr val="0070C0"/>
    <a:srgbClr val="4D8357"/>
    <a:srgbClr val="005800"/>
    <a:srgbClr val="008400"/>
    <a:srgbClr val="FDC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3" autoAdjust="0"/>
    <p:restoredTop sz="90694" autoAdjust="0"/>
  </p:normalViewPr>
  <p:slideViewPr>
    <p:cSldViewPr>
      <p:cViewPr>
        <p:scale>
          <a:sx n="111" d="100"/>
          <a:sy n="111" d="100"/>
        </p:scale>
        <p:origin x="704" y="144"/>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62" d="100"/>
          <a:sy n="62" d="100"/>
        </p:scale>
        <p:origin x="317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2026/3/18</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t>2026/3/18</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BABB660-B7B4-4DD0-A819-51D710535C9D}" type="slidenum">
              <a:rPr lang="zh-CN" altLang="en-US" smtClean="0"/>
              <a:t>2</a:t>
            </a:fld>
            <a:endParaRPr lang="zh-CN" altLang="en-US"/>
          </a:p>
        </p:txBody>
      </p:sp>
    </p:spTree>
    <p:extLst>
      <p:ext uri="{BB962C8B-B14F-4D97-AF65-F5344CB8AC3E}">
        <p14:creationId xmlns:p14="http://schemas.microsoft.com/office/powerpoint/2010/main" val="224473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3</a:t>
            </a:fld>
            <a:endParaRPr lang="zh-CN" altLang="en-US"/>
          </a:p>
        </p:txBody>
      </p:sp>
    </p:spTree>
    <p:extLst>
      <p:ext uri="{BB962C8B-B14F-4D97-AF65-F5344CB8AC3E}">
        <p14:creationId xmlns:p14="http://schemas.microsoft.com/office/powerpoint/2010/main" val="378494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7</a:t>
            </a:fld>
            <a:endParaRPr lang="zh-CN" altLang="en-US"/>
          </a:p>
        </p:txBody>
      </p:sp>
    </p:spTree>
    <p:extLst>
      <p:ext uri="{BB962C8B-B14F-4D97-AF65-F5344CB8AC3E}">
        <p14:creationId xmlns:p14="http://schemas.microsoft.com/office/powerpoint/2010/main" val="3249520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16</a:t>
            </a:fld>
            <a:endParaRPr lang="zh-CN" altLang="en-US"/>
          </a:p>
        </p:txBody>
      </p:sp>
    </p:spTree>
    <p:extLst>
      <p:ext uri="{BB962C8B-B14F-4D97-AF65-F5344CB8AC3E}">
        <p14:creationId xmlns:p14="http://schemas.microsoft.com/office/powerpoint/2010/main" val="338961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17</a:t>
            </a:fld>
            <a:endParaRPr lang="zh-CN" altLang="en-US"/>
          </a:p>
        </p:txBody>
      </p:sp>
    </p:spTree>
    <p:extLst>
      <p:ext uri="{BB962C8B-B14F-4D97-AF65-F5344CB8AC3E}">
        <p14:creationId xmlns:p14="http://schemas.microsoft.com/office/powerpoint/2010/main" val="423008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862A364D-C919-45E7-A57D-C4BE4049E83B}" type="datetime1">
              <a:rPr lang="zh-CN" altLang="en-US" smtClean="0"/>
              <a:t>2026/3/18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Detector Ref-TDR Review</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solidFill>
                  <a:srgbClr val="0000FF"/>
                </a:solidFill>
                <a:latin typeface="+mn-lt"/>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E3ED583-47F1-4C9E-913E-9C8F8159BAED}" type="datetime1">
              <a:rPr lang="zh-CN" altLang="en-US" smtClean="0"/>
              <a:t>2026/3/18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ctr">
              <a:defRPr sz="4000" b="1" baseline="0">
                <a:solidFill>
                  <a:srgbClr val="C00000"/>
                </a:solidFill>
                <a:effectLst/>
                <a:latin typeface="Arial Black" panose="020B0A040201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F67FF2-22DD-4CF8-BE9E-25F2457D970D}" type="datetime1">
              <a:rPr lang="zh-CN" altLang="en-US" smtClean="0"/>
              <a:t>2026/3/18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E5C1474-FB53-481B-9A68-D9081559E308}" type="datetime1">
              <a:rPr lang="zh-CN" altLang="en-US" smtClean="0"/>
              <a:t>2026/3/18</a:t>
            </a:fld>
            <a:endParaRPr lang="zh-CN" altLang="en-US"/>
          </a:p>
        </p:txBody>
      </p:sp>
      <p:sp>
        <p:nvSpPr>
          <p:cNvPr id="5" name="Footer Placeholder 4"/>
          <p:cNvSpPr>
            <a:spLocks noGrp="1"/>
          </p:cNvSpPr>
          <p:nvPr>
            <p:ph type="ftr" sz="quarter" idx="11"/>
          </p:nvPr>
        </p:nvSpPr>
        <p:spPr/>
        <p:txBody>
          <a:bodyPr/>
          <a:lstStyle/>
          <a:p>
            <a:r>
              <a:rPr lang="en-US" altLang="zh-CN"/>
              <a:t>CEPC Detector Ref-TDR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147053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Date Placeholder 3"/>
          <p:cNvSpPr>
            <a:spLocks noGrp="1"/>
          </p:cNvSpPr>
          <p:nvPr>
            <p:ph type="dt" sz="half" idx="10"/>
          </p:nvPr>
        </p:nvSpPr>
        <p:spPr/>
        <p:txBody>
          <a:bodyPr/>
          <a:lstStyle/>
          <a:p>
            <a:fld id="{BBEA02FA-3565-479D-BDE5-3B4BF0B05CFF}" type="datetimeFigureOut">
              <a:rPr lang="zh-CN" altLang="en-US" smtClean="0"/>
              <a:t>2026/3/18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4701C47-8FDE-4777-807B-5B569B5E3EFE}" type="slidenum">
              <a:rPr lang="zh-CN" altLang="en-US" smtClean="0"/>
              <a:t>‹#›</a:t>
            </a:fld>
            <a:endParaRPr lang="zh-CN" altLang="en-US"/>
          </a:p>
        </p:txBody>
      </p:sp>
      <p:sp>
        <p:nvSpPr>
          <p:cNvPr id="7"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标题 1"/>
          <p:cNvSpPr>
            <a:spLocks noGrp="1"/>
          </p:cNvSpPr>
          <p:nvPr>
            <p:ph type="title"/>
          </p:nvPr>
        </p:nvSpPr>
        <p:spPr>
          <a:xfrm>
            <a:off x="666712" y="142852"/>
            <a:ext cx="10763325" cy="725470"/>
          </a:xfrm>
        </p:spPr>
        <p:txBody>
          <a:bodyPr>
            <a:normAutofit/>
          </a:bodyPr>
          <a:lstStyle>
            <a:lvl1pPr algn="l">
              <a:defRPr sz="4000" b="1"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11" name="内容占位符 2"/>
          <p:cNvSpPr>
            <a:spLocks noGrp="1"/>
          </p:cNvSpPr>
          <p:nvPr>
            <p:ph idx="13"/>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solidFill>
                  <a:srgbClr val="0000FF"/>
                </a:solidFill>
                <a:latin typeface="+mn-lt"/>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日期占位符 3"/>
          <p:cNvSpPr txBox="1"/>
          <p:nvPr userDrawn="1"/>
        </p:nvSpPr>
        <p:spPr>
          <a:xfrm>
            <a:off x="609600" y="6356351"/>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ED583-47F1-4C9E-913E-9C8F8159BAED}" type="datetime1">
              <a:rPr lang="zh-CN" altLang="en-US" smtClean="0"/>
              <a:t>2026/3/18</a:t>
            </a:fld>
            <a:endParaRPr lang="zh-CN" altLang="en-US"/>
          </a:p>
        </p:txBody>
      </p:sp>
      <p:sp>
        <p:nvSpPr>
          <p:cNvPr id="13"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页脚占位符 4"/>
          <p:cNvSpPr txBox="1"/>
          <p:nvPr userDrawn="1"/>
        </p:nvSpPr>
        <p:spPr>
          <a:xfrm>
            <a:off x="3586586" y="6386391"/>
            <a:ext cx="5040560" cy="354977"/>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CEPC Detector Ref-TDR Review</a:t>
            </a:r>
            <a:endParaRPr lang="zh-CN" altLang="en-US" dirty="0"/>
          </a:p>
        </p:txBody>
      </p:sp>
      <p:sp>
        <p:nvSpPr>
          <p:cNvPr id="16" name="灯片编号占位符 5"/>
          <p:cNvSpPr txBox="1"/>
          <p:nvPr userDrawn="1"/>
        </p:nvSpPr>
        <p:spPr>
          <a:xfrm>
            <a:off x="8737600" y="6356351"/>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t>‹#›</a:t>
            </a:fld>
            <a:endParaRPr lang="zh-CN" altLang="en-US"/>
          </a:p>
        </p:txBody>
      </p:sp>
    </p:spTree>
    <p:extLst>
      <p:ext uri="{BB962C8B-B14F-4D97-AF65-F5344CB8AC3E}">
        <p14:creationId xmlns:p14="http://schemas.microsoft.com/office/powerpoint/2010/main" val="1454407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97A9A-512A-4894-931E-4EFF37503AC0}" type="datetime1">
              <a:rPr lang="zh-CN" altLang="en-US" smtClean="0"/>
              <a:t>2026/3/18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Detector Ref-TDR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1692720" y="2860228"/>
            <a:ext cx="8627534"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Vertex Detector</a:t>
            </a:r>
            <a:endParaRPr lang="zh-CN" altLang="en-US" sz="6000" dirty="0">
              <a:solidFill>
                <a:srgbClr val="C00000"/>
              </a:solidFill>
              <a:latin typeface="Arial Black" panose="020B0A04020102020204" pitchFamily="34" charset="0"/>
              <a:ea typeface="Arial Black" panose="020B0A04020102020204" pitchFamily="34" charset="0"/>
              <a:cs typeface="Arial Black" panose="020B0A04020102020204" pitchFamily="34" charset="0"/>
            </a:endParaRPr>
          </a:p>
        </p:txBody>
      </p:sp>
      <p:sp>
        <p:nvSpPr>
          <p:cNvPr id="7" name="文本框 7"/>
          <p:cNvSpPr txBox="1"/>
          <p:nvPr/>
        </p:nvSpPr>
        <p:spPr>
          <a:xfrm>
            <a:off x="1442443" y="4063086"/>
            <a:ext cx="8960663" cy="954107"/>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itchFamily="34" charset="-122"/>
              </a:rPr>
              <a:t>Zhijun</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Liang</a:t>
            </a:r>
          </a:p>
          <a:p>
            <a:pPr algn="ctr"/>
            <a:r>
              <a:rPr lang="en-US" altLang="zh-CN" sz="2800" dirty="0">
                <a:latin typeface="Times New Roman" panose="02020603050405020304" pitchFamily="18" charset="0"/>
                <a:ea typeface="微软雅黑" panose="020B0503020204020204" pitchFamily="34" charset="-122"/>
              </a:rPr>
              <a:t>(On behalf of the vertex</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detector</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team)</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 2025, CEPC Detector Ref-TDR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
        <p:nvSpPr>
          <p:cNvPr id="13" name="TextBox 12">
            <a:extLst>
              <a:ext uri="{FF2B5EF4-FFF2-40B4-BE49-F238E27FC236}">
                <a16:creationId xmlns:a16="http://schemas.microsoft.com/office/drawing/2014/main" id="{01408F27-FDE6-3648-8968-66AC1E2E5D89}"/>
              </a:ext>
            </a:extLst>
          </p:cNvPr>
          <p:cNvSpPr txBox="1"/>
          <p:nvPr/>
        </p:nvSpPr>
        <p:spPr>
          <a:xfrm>
            <a:off x="3048000" y="3276991"/>
            <a:ext cx="6096000" cy="369332"/>
          </a:xfrm>
          <a:prstGeom prst="rect">
            <a:avLst/>
          </a:prstGeom>
          <a:noFill/>
        </p:spPr>
        <p:txBody>
          <a:bodyPr wrap="square">
            <a:spAutoFit/>
          </a:bodyPr>
          <a:lstStyle/>
          <a:p>
            <a:endParaRPr lang="en-CN" dirty="0"/>
          </a:p>
        </p:txBody>
      </p:sp>
      <p:sp>
        <p:nvSpPr>
          <p:cNvPr id="14" name="TextBox 13">
            <a:extLst>
              <a:ext uri="{FF2B5EF4-FFF2-40B4-BE49-F238E27FC236}">
                <a16:creationId xmlns:a16="http://schemas.microsoft.com/office/drawing/2014/main" id="{9E12FA9D-8643-3843-856D-1369EB09068F}"/>
              </a:ext>
            </a:extLst>
          </p:cNvPr>
          <p:cNvSpPr txBox="1"/>
          <p:nvPr/>
        </p:nvSpPr>
        <p:spPr>
          <a:xfrm>
            <a:off x="3048000" y="3276991"/>
            <a:ext cx="6096000" cy="369332"/>
          </a:xfrm>
          <a:prstGeom prst="rect">
            <a:avLst/>
          </a:prstGeom>
          <a:noFill/>
        </p:spPr>
        <p:txBody>
          <a:bodyPr wrap="square">
            <a:spAutoFit/>
          </a:bodyPr>
          <a:lstStyle/>
          <a:p>
            <a:endParaRPr lang="en-CN" dirty="0"/>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9CA1-C20D-9BE6-E186-6965923F81A3}"/>
              </a:ext>
            </a:extLst>
          </p:cNvPr>
          <p:cNvSpPr>
            <a:spLocks noGrp="1"/>
          </p:cNvSpPr>
          <p:nvPr>
            <p:ph type="title"/>
          </p:nvPr>
        </p:nvSpPr>
        <p:spPr/>
        <p:txBody>
          <a:bodyPr/>
          <a:lstStyle/>
          <a:p>
            <a:r>
              <a:rPr lang="en-US" altLang="zh-CN" dirty="0"/>
              <a:t>Vertex</a:t>
            </a:r>
            <a:r>
              <a:rPr lang="zh-CN" altLang="en-US" dirty="0"/>
              <a:t> </a:t>
            </a:r>
            <a:r>
              <a:rPr lang="en-US" altLang="zh-CN" dirty="0"/>
              <a:t>Requirement</a:t>
            </a:r>
            <a:r>
              <a:rPr lang="zh-CN" altLang="en-US" dirty="0"/>
              <a:t> </a:t>
            </a:r>
            <a:endParaRPr lang="en-CN" dirty="0"/>
          </a:p>
        </p:txBody>
      </p:sp>
      <p:sp>
        <p:nvSpPr>
          <p:cNvPr id="3" name="Slide Number Placeholder 2">
            <a:extLst>
              <a:ext uri="{FF2B5EF4-FFF2-40B4-BE49-F238E27FC236}">
                <a16:creationId xmlns:a16="http://schemas.microsoft.com/office/drawing/2014/main" id="{14401F33-CEA1-1329-99E5-57A63AD689F8}"/>
              </a:ext>
            </a:extLst>
          </p:cNvPr>
          <p:cNvSpPr>
            <a:spLocks noGrp="1"/>
          </p:cNvSpPr>
          <p:nvPr>
            <p:ph type="sldNum" sz="quarter" idx="12"/>
          </p:nvPr>
        </p:nvSpPr>
        <p:spPr/>
        <p:txBody>
          <a:bodyPr/>
          <a:lstStyle/>
          <a:p>
            <a:fld id="{80293A8B-7656-41F7-B47F-4F4E036E5275}" type="slidenum">
              <a:rPr lang="en-US" altLang="zh-CN" smtClean="0"/>
              <a:t>10</a:t>
            </a:fld>
            <a:endParaRPr lang="zh-CN" altLang="en-US"/>
          </a:p>
        </p:txBody>
      </p:sp>
      <p:sp>
        <p:nvSpPr>
          <p:cNvPr id="4" name="Content Placeholder 3">
            <a:extLst>
              <a:ext uri="{FF2B5EF4-FFF2-40B4-BE49-F238E27FC236}">
                <a16:creationId xmlns:a16="http://schemas.microsoft.com/office/drawing/2014/main" id="{52881751-4F8C-3209-1A07-FCB206B42255}"/>
              </a:ext>
            </a:extLst>
          </p:cNvPr>
          <p:cNvSpPr>
            <a:spLocks noGrp="1"/>
          </p:cNvSpPr>
          <p:nvPr>
            <p:ph idx="1"/>
          </p:nvPr>
        </p:nvSpPr>
        <p:spPr>
          <a:xfrm>
            <a:off x="-168696" y="1192185"/>
            <a:ext cx="12529392" cy="4840303"/>
          </a:xfrm>
        </p:spPr>
        <p:txBody>
          <a:bodyPr>
            <a:normAutofit/>
          </a:bodyPr>
          <a:lstStyle/>
          <a:p>
            <a:pPr lvl="1"/>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most</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(b-layer)</a:t>
            </a:r>
            <a:r>
              <a:rPr lang="zh-CN" altLang="en-US" dirty="0">
                <a:cs typeface="Arial" panose="020B0604020202020204" pitchFamily="34" charset="0"/>
              </a:rPr>
              <a:t> </a:t>
            </a:r>
            <a:r>
              <a:rPr lang="en-US" altLang="zh-CN" dirty="0">
                <a:cs typeface="Arial" panose="020B0604020202020204" pitchFamily="34" charset="0"/>
              </a:rPr>
              <a:t>need</a:t>
            </a:r>
            <a:r>
              <a:rPr lang="zh-CN" altLang="en-US" dirty="0">
                <a:cs typeface="Arial" panose="020B0604020202020204" pitchFamily="34" charset="0"/>
              </a:rPr>
              <a:t> </a:t>
            </a:r>
            <a:r>
              <a:rPr lang="en-US" altLang="zh-CN" dirty="0">
                <a:cs typeface="Arial" panose="020B0604020202020204" pitchFamily="34" charset="0"/>
              </a:rPr>
              <a:t>to</a:t>
            </a:r>
            <a:r>
              <a:rPr lang="zh-CN" altLang="en-US" dirty="0">
                <a:cs typeface="Arial" panose="020B0604020202020204" pitchFamily="34" charset="0"/>
              </a:rPr>
              <a:t> </a:t>
            </a:r>
            <a:r>
              <a:rPr lang="en-US" altLang="zh-CN" dirty="0">
                <a:cs typeface="Arial" panose="020B0604020202020204" pitchFamily="34" charset="0"/>
              </a:rPr>
              <a:t>be</a:t>
            </a:r>
            <a:r>
              <a:rPr lang="zh-CN" altLang="en-US" dirty="0">
                <a:cs typeface="Arial" panose="020B0604020202020204" pitchFamily="34" charset="0"/>
              </a:rPr>
              <a:t> </a:t>
            </a:r>
            <a:r>
              <a:rPr lang="en-US" dirty="0">
                <a:cs typeface="Arial" panose="020B0604020202020204" pitchFamily="34" charset="0"/>
              </a:rPr>
              <a:t>positioned</a:t>
            </a:r>
            <a:r>
              <a:rPr lang="zh-CN" altLang="en-US" dirty="0">
                <a:solidFill>
                  <a:srgbClr val="0E0E0E"/>
                </a:solidFill>
                <a:effectLst/>
                <a:latin typeface=".SF NS"/>
              </a:rPr>
              <a:t> </a:t>
            </a:r>
            <a:r>
              <a:rPr lang="en-US" altLang="zh-CN" dirty="0">
                <a:cs typeface="Arial" panose="020B0604020202020204" pitchFamily="34" charset="0"/>
              </a:rPr>
              <a:t>as</a:t>
            </a:r>
            <a:r>
              <a:rPr lang="zh-CN" altLang="en-US" dirty="0">
                <a:cs typeface="Arial" panose="020B0604020202020204" pitchFamily="34" charset="0"/>
              </a:rPr>
              <a:t> </a:t>
            </a:r>
            <a:r>
              <a:rPr lang="en-US" altLang="zh-CN" dirty="0">
                <a:cs typeface="Arial" panose="020B0604020202020204" pitchFamily="34" charset="0"/>
              </a:rPr>
              <a:t>close to beam pipe as</a:t>
            </a:r>
            <a:r>
              <a:rPr lang="zh-CN" altLang="en-US" dirty="0">
                <a:cs typeface="Arial" panose="020B0604020202020204" pitchFamily="34" charset="0"/>
              </a:rPr>
              <a:t> </a:t>
            </a:r>
            <a:r>
              <a:rPr lang="en-US" altLang="zh-CN" dirty="0">
                <a:cs typeface="Arial" panose="020B0604020202020204" pitchFamily="34" charset="0"/>
              </a:rPr>
              <a:t>possible</a:t>
            </a:r>
          </a:p>
          <a:p>
            <a:pPr lvl="2"/>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Challenges:</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srgbClr val="FF0000"/>
                </a:solidFill>
                <a:latin typeface="Arial" panose="020B0604020202020204" pitchFamily="34" charset="0"/>
                <a:ea typeface="黑体" panose="02010609060101010101" pitchFamily="49" charset="-122"/>
                <a:cs typeface="Arial" panose="020B0604020202020204" pitchFamily="34" charset="0"/>
              </a:rPr>
              <a:t>R</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adius</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11.1mm</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is</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smaller</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compared</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with</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ALICE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ITS3</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en-US" altLang="zh-CN" sz="2200" dirty="0">
                <a:solidFill>
                  <a:srgbClr val="0070C0"/>
                </a:solidFill>
                <a:latin typeface="Arial" panose="020B0604020202020204" pitchFamily="34" charset="0"/>
                <a:ea typeface="黑体" panose="02010609060101010101" pitchFamily="49" charset="-122"/>
                <a:cs typeface="Arial" panose="020B0604020202020204" pitchFamily="34" charset="0"/>
              </a:rPr>
              <a:t>18mm</a:t>
            </a:r>
            <a:r>
              <a:rPr lang="en-US" altLang="zh-CN" sz="22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2200" dirty="0">
                <a:solidFill>
                  <a:srgbClr val="FF0000"/>
                </a:solidFill>
                <a:latin typeface="Arial" panose="020B0604020202020204" pitchFamily="34" charset="0"/>
                <a:ea typeface="黑体" panose="02010609060101010101" pitchFamily="49" charset="-122"/>
                <a:cs typeface="Arial" panose="020B0604020202020204" pitchFamily="34" charset="0"/>
              </a:rPr>
              <a:t> </a:t>
            </a:r>
            <a:endParaRPr lang="en-US" altLang="zh-CN" sz="2200" dirty="0">
              <a:solidFill>
                <a:srgbClr val="FF0000"/>
              </a:solidFill>
              <a:latin typeface="Arial" panose="020B0604020202020204" pitchFamily="34" charset="0"/>
              <a:ea typeface="黑体" panose="02010609060101010101" pitchFamily="49" charset="-122"/>
              <a:cs typeface="Arial" panose="020B0604020202020204" pitchFamily="34" charset="0"/>
            </a:endParaRPr>
          </a:p>
          <a:p>
            <a:endParaRPr lang="en-CN" dirty="0"/>
          </a:p>
        </p:txBody>
      </p:sp>
      <p:pic>
        <p:nvPicPr>
          <p:cNvPr id="6" name="Picture 5">
            <a:extLst>
              <a:ext uri="{FF2B5EF4-FFF2-40B4-BE49-F238E27FC236}">
                <a16:creationId xmlns:a16="http://schemas.microsoft.com/office/drawing/2014/main" id="{4C4BD06C-7D6F-7044-A79D-229F8D823258}"/>
              </a:ext>
            </a:extLst>
          </p:cNvPr>
          <p:cNvPicPr>
            <a:picLocks noChangeAspect="1"/>
          </p:cNvPicPr>
          <p:nvPr/>
        </p:nvPicPr>
        <p:blipFill>
          <a:blip r:embed="rId2"/>
          <a:stretch>
            <a:fillRect/>
          </a:stretch>
        </p:blipFill>
        <p:spPr>
          <a:xfrm>
            <a:off x="2207568" y="2238719"/>
            <a:ext cx="7495232" cy="4249058"/>
          </a:xfrm>
          <a:prstGeom prst="rect">
            <a:avLst/>
          </a:prstGeom>
        </p:spPr>
      </p:pic>
    </p:spTree>
    <p:extLst>
      <p:ext uri="{BB962C8B-B14F-4D97-AF65-F5344CB8AC3E}">
        <p14:creationId xmlns:p14="http://schemas.microsoft.com/office/powerpoint/2010/main" val="357399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E239-BD29-D0B2-A3D7-60164157897A}"/>
              </a:ext>
            </a:extLst>
          </p:cNvPr>
          <p:cNvSpPr>
            <a:spLocks noGrp="1"/>
          </p:cNvSpPr>
          <p:nvPr>
            <p:ph type="title"/>
          </p:nvPr>
        </p:nvSpPr>
        <p:spPr/>
        <p:txBody>
          <a:bodyPr>
            <a:normAutofit fontScale="90000"/>
          </a:bodyPr>
          <a:lstStyle/>
          <a:p>
            <a:r>
              <a:rPr kumimoji="1" lang="zh-CN" altLang="en-US" dirty="0"/>
              <a:t> </a:t>
            </a:r>
            <a:r>
              <a:rPr lang="en-US" altLang="zh-CN" dirty="0"/>
              <a:t>R&amp;D effort:</a:t>
            </a:r>
            <a:r>
              <a:rPr lang="zh-CN" altLang="en-US" dirty="0"/>
              <a:t> </a:t>
            </a:r>
            <a:r>
              <a:rPr lang="en-US" dirty="0"/>
              <a:t>vertex detector prototype</a:t>
            </a:r>
            <a:endParaRPr lang="en-CN" dirty="0"/>
          </a:p>
        </p:txBody>
      </p:sp>
      <p:sp>
        <p:nvSpPr>
          <p:cNvPr id="3" name="Slide Number Placeholder 2">
            <a:extLst>
              <a:ext uri="{FF2B5EF4-FFF2-40B4-BE49-F238E27FC236}">
                <a16:creationId xmlns:a16="http://schemas.microsoft.com/office/drawing/2014/main" id="{9A886D96-1F55-36BE-E60E-7105FD3D9F52}"/>
              </a:ext>
            </a:extLst>
          </p:cNvPr>
          <p:cNvSpPr>
            <a:spLocks noGrp="1"/>
          </p:cNvSpPr>
          <p:nvPr>
            <p:ph type="sldNum" sz="quarter" idx="12"/>
          </p:nvPr>
        </p:nvSpPr>
        <p:spPr/>
        <p:txBody>
          <a:bodyPr/>
          <a:lstStyle/>
          <a:p>
            <a:fld id="{80293A8B-7656-41F7-B47F-4F4E036E5275}" type="slidenum">
              <a:rPr lang="en-US" altLang="zh-CN" smtClean="0"/>
              <a:t>11</a:t>
            </a:fld>
            <a:endParaRPr lang="zh-CN" altLang="en-US"/>
          </a:p>
        </p:txBody>
      </p:sp>
      <p:graphicFrame>
        <p:nvGraphicFramePr>
          <p:cNvPr id="6" name="Content Placeholder 5">
            <a:extLst>
              <a:ext uri="{FF2B5EF4-FFF2-40B4-BE49-F238E27FC236}">
                <a16:creationId xmlns:a16="http://schemas.microsoft.com/office/drawing/2014/main" id="{5C0D4520-0292-C0AD-F1D4-739709E63A31}"/>
              </a:ext>
            </a:extLst>
          </p:cNvPr>
          <p:cNvGraphicFramePr>
            <a:graphicFrameLocks noGrp="1"/>
          </p:cNvGraphicFramePr>
          <p:nvPr>
            <p:ph idx="1"/>
          </p:nvPr>
        </p:nvGraphicFramePr>
        <p:xfrm>
          <a:off x="422990" y="5490996"/>
          <a:ext cx="11487026" cy="1032114"/>
        </p:xfrm>
        <a:graphic>
          <a:graphicData uri="http://schemas.openxmlformats.org/drawingml/2006/table">
            <a:tbl>
              <a:tblPr firstRow="1" bandRow="1">
                <a:tableStyleId>{073A0DAA-6AF3-43AB-8588-CEC1D06C72B9}</a:tableStyleId>
              </a:tblPr>
              <a:tblGrid>
                <a:gridCol w="2753371">
                  <a:extLst>
                    <a:ext uri="{9D8B030D-6E8A-4147-A177-3AD203B41FA5}">
                      <a16:colId xmlns:a16="http://schemas.microsoft.com/office/drawing/2014/main" val="189697792"/>
                    </a:ext>
                  </a:extLst>
                </a:gridCol>
                <a:gridCol w="4741915">
                  <a:extLst>
                    <a:ext uri="{9D8B030D-6E8A-4147-A177-3AD203B41FA5}">
                      <a16:colId xmlns:a16="http://schemas.microsoft.com/office/drawing/2014/main" val="3267842446"/>
                    </a:ext>
                  </a:extLst>
                </a:gridCol>
                <a:gridCol w="3991740">
                  <a:extLst>
                    <a:ext uri="{9D8B030D-6E8A-4147-A177-3AD203B41FA5}">
                      <a16:colId xmlns:a16="http://schemas.microsoft.com/office/drawing/2014/main" val="1713902075"/>
                    </a:ext>
                  </a:extLst>
                </a:gridCol>
              </a:tblGrid>
              <a:tr h="516057">
                <a:tc>
                  <a:txBody>
                    <a:bodyPr/>
                    <a:lstStyle/>
                    <a:p>
                      <a:endParaRPr lang="en-CN" dirty="0"/>
                    </a:p>
                  </a:txBody>
                  <a:tcPr/>
                </a:tc>
                <a:tc>
                  <a:txBody>
                    <a:bodyPr/>
                    <a:lstStyle/>
                    <a:p>
                      <a:r>
                        <a:rPr lang="en-US" altLang="zh-CN" dirty="0"/>
                        <a:t>Status</a:t>
                      </a:r>
                      <a:r>
                        <a:rPr lang="zh-CN" altLang="en-US" dirty="0"/>
                        <a:t> </a:t>
                      </a:r>
                      <a:endParaRPr lang="en-CN" dirty="0"/>
                    </a:p>
                  </a:txBody>
                  <a:tcPr/>
                </a:tc>
                <a:tc>
                  <a:txBody>
                    <a:bodyPr/>
                    <a:lstStyle/>
                    <a:p>
                      <a:r>
                        <a:rPr lang="en-US" altLang="zh-CN" dirty="0"/>
                        <a:t>CEPC</a:t>
                      </a:r>
                      <a:r>
                        <a:rPr lang="zh-CN" altLang="en-US" dirty="0"/>
                        <a:t> </a:t>
                      </a:r>
                      <a:r>
                        <a:rPr lang="en-US" altLang="zh-CN" dirty="0"/>
                        <a:t>Final</a:t>
                      </a:r>
                      <a:r>
                        <a:rPr lang="zh-CN" altLang="en-US" dirty="0"/>
                        <a:t> </a:t>
                      </a:r>
                      <a:r>
                        <a:rPr lang="en-US" altLang="zh-CN" dirty="0"/>
                        <a:t>goal</a:t>
                      </a:r>
                      <a:r>
                        <a:rPr lang="zh-CN" altLang="en-US" dirty="0"/>
                        <a:t> </a:t>
                      </a:r>
                      <a:endParaRPr lang="en-CN" dirty="0"/>
                    </a:p>
                  </a:txBody>
                  <a:tcPr/>
                </a:tc>
                <a:extLst>
                  <a:ext uri="{0D108BD9-81ED-4DB2-BD59-A6C34878D82A}">
                    <a16:rowId xmlns:a16="http://schemas.microsoft.com/office/drawing/2014/main" val="4280469136"/>
                  </a:ext>
                </a:extLst>
              </a:tr>
              <a:tr h="516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Detector</a:t>
                      </a:r>
                      <a:r>
                        <a:rPr lang="zh-CN" altLang="en-US" dirty="0"/>
                        <a:t> </a:t>
                      </a:r>
                      <a:r>
                        <a:rPr lang="en-US" altLang="zh-CN" dirty="0"/>
                        <a:t>integration</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Detector</a:t>
                      </a:r>
                      <a:r>
                        <a:rPr lang="zh-CN" altLang="en-US" dirty="0"/>
                        <a:t> </a:t>
                      </a:r>
                      <a:r>
                        <a:rPr lang="en-US" altLang="zh-CN" dirty="0"/>
                        <a:t>prototype</a:t>
                      </a:r>
                      <a:r>
                        <a:rPr lang="zh-CN" altLang="en-US" dirty="0"/>
                        <a:t> </a:t>
                      </a:r>
                      <a:r>
                        <a:rPr lang="en-CN" altLang="zh-CN" dirty="0"/>
                        <a:t>with</a:t>
                      </a:r>
                      <a:r>
                        <a:rPr lang="zh-CN" altLang="en-US" dirty="0"/>
                        <a:t> </a:t>
                      </a:r>
                      <a:r>
                        <a:rPr lang="en-US" altLang="zh-CN" dirty="0">
                          <a:solidFill>
                            <a:srgbClr val="FF0000"/>
                          </a:solidFill>
                        </a:rPr>
                        <a:t>ladder</a:t>
                      </a:r>
                      <a:r>
                        <a:rPr lang="zh-CN" altLang="en-US" dirty="0">
                          <a:solidFill>
                            <a:srgbClr val="FF0000"/>
                          </a:solidFill>
                        </a:rPr>
                        <a:t> </a:t>
                      </a:r>
                      <a:r>
                        <a:rPr lang="en-US" altLang="zh-CN" dirty="0">
                          <a:solidFill>
                            <a:srgbClr val="FF0000"/>
                          </a:solidFill>
                        </a:rPr>
                        <a:t>design</a:t>
                      </a:r>
                      <a:r>
                        <a:rPr lang="zh-CN" altLang="en-US" dirty="0">
                          <a:solidFill>
                            <a:srgbClr val="FF0000"/>
                          </a:solidFill>
                        </a:rPr>
                        <a:t> </a:t>
                      </a:r>
                      <a:endParaRPr lang="en-CN" dirty="0">
                        <a:solidFill>
                          <a:srgbClr val="FF0000"/>
                        </a:solidFill>
                      </a:endParaRPr>
                    </a:p>
                  </a:txBody>
                  <a:tcPr/>
                </a:tc>
                <a:tc>
                  <a:txBody>
                    <a:bodyPr/>
                    <a:lstStyle/>
                    <a:p>
                      <a:r>
                        <a:rPr lang="en-US" altLang="zh-CN" dirty="0"/>
                        <a:t>Detector</a:t>
                      </a:r>
                      <a:r>
                        <a:rPr lang="zh-CN" altLang="en-US" dirty="0"/>
                        <a:t> </a:t>
                      </a:r>
                      <a:r>
                        <a:rPr lang="en-US" altLang="zh-CN" dirty="0"/>
                        <a:t>with</a:t>
                      </a:r>
                      <a:r>
                        <a:rPr lang="zh-CN" altLang="en-US" dirty="0"/>
                        <a:t> </a:t>
                      </a:r>
                      <a:r>
                        <a:rPr lang="en-US" altLang="zh-CN" dirty="0">
                          <a:solidFill>
                            <a:srgbClr val="FF0000"/>
                          </a:solidFill>
                        </a:rPr>
                        <a:t>bent</a:t>
                      </a:r>
                      <a:r>
                        <a:rPr lang="zh-CN" altLang="en-US" dirty="0">
                          <a:solidFill>
                            <a:srgbClr val="FF0000"/>
                          </a:solidFill>
                        </a:rPr>
                        <a:t> </a:t>
                      </a:r>
                      <a:r>
                        <a:rPr lang="en-US" altLang="zh-CN" dirty="0">
                          <a:solidFill>
                            <a:srgbClr val="FF0000"/>
                          </a:solidFill>
                        </a:rPr>
                        <a:t>silicon</a:t>
                      </a:r>
                      <a:r>
                        <a:rPr lang="zh-CN" altLang="en-US" dirty="0">
                          <a:solidFill>
                            <a:srgbClr val="FF0000"/>
                          </a:solidFill>
                        </a:rPr>
                        <a:t> </a:t>
                      </a:r>
                      <a:r>
                        <a:rPr lang="en-US" altLang="zh-CN" dirty="0">
                          <a:solidFill>
                            <a:srgbClr val="FF0000"/>
                          </a:solidFill>
                        </a:rPr>
                        <a:t>design</a:t>
                      </a:r>
                      <a:r>
                        <a:rPr lang="zh-CN" altLang="en-US" dirty="0">
                          <a:solidFill>
                            <a:srgbClr val="FF0000"/>
                          </a:solidFill>
                        </a:rPr>
                        <a:t> </a:t>
                      </a:r>
                      <a:endParaRPr lang="en-CN" dirty="0">
                        <a:solidFill>
                          <a:srgbClr val="FF0000"/>
                        </a:solidFill>
                      </a:endParaRPr>
                    </a:p>
                  </a:txBody>
                  <a:tcPr/>
                </a:tc>
                <a:extLst>
                  <a:ext uri="{0D108BD9-81ED-4DB2-BD59-A6C34878D82A}">
                    <a16:rowId xmlns:a16="http://schemas.microsoft.com/office/drawing/2014/main" val="3391636087"/>
                  </a:ext>
                </a:extLst>
              </a:tr>
            </a:tbl>
          </a:graphicData>
        </a:graphic>
      </p:graphicFrame>
      <p:pic>
        <p:nvPicPr>
          <p:cNvPr id="7" name="图片 1">
            <a:extLst>
              <a:ext uri="{FF2B5EF4-FFF2-40B4-BE49-F238E27FC236}">
                <a16:creationId xmlns:a16="http://schemas.microsoft.com/office/drawing/2014/main" id="{095B24FA-F799-F0BC-6EEA-F711FB24DBB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780282" y="2444265"/>
            <a:ext cx="3947566" cy="2958089"/>
          </a:xfrm>
          <a:prstGeom prst="roundRect">
            <a:avLst>
              <a:gd name="adj" fmla="val 6167"/>
            </a:avLst>
          </a:prstGeom>
        </p:spPr>
      </p:pic>
      <p:pic>
        <p:nvPicPr>
          <p:cNvPr id="8" name="图片 4">
            <a:extLst>
              <a:ext uri="{FF2B5EF4-FFF2-40B4-BE49-F238E27FC236}">
                <a16:creationId xmlns:a16="http://schemas.microsoft.com/office/drawing/2014/main" id="{232D920E-2460-50ED-2862-DC19C5FB3CE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brightnessContrast bright="13000"/>
                    </a14:imgEffect>
                  </a14:imgLayer>
                </a14:imgProps>
              </a:ext>
            </a:extLst>
          </a:blip>
          <a:stretch>
            <a:fillRect/>
          </a:stretch>
        </p:blipFill>
        <p:spPr>
          <a:xfrm>
            <a:off x="7325363" y="2596629"/>
            <a:ext cx="4164981" cy="2776655"/>
          </a:xfrm>
          <a:prstGeom prst="roundRect">
            <a:avLst>
              <a:gd name="adj" fmla="val 4429"/>
            </a:avLst>
          </a:prstGeom>
        </p:spPr>
      </p:pic>
      <p:sp>
        <p:nvSpPr>
          <p:cNvPr id="9" name="文本框 9">
            <a:extLst>
              <a:ext uri="{FF2B5EF4-FFF2-40B4-BE49-F238E27FC236}">
                <a16:creationId xmlns:a16="http://schemas.microsoft.com/office/drawing/2014/main" id="{EF0DDD18-4C37-F7D4-7BBA-55913CD1EB49}"/>
              </a:ext>
            </a:extLst>
          </p:cNvPr>
          <p:cNvSpPr txBox="1"/>
          <p:nvPr/>
        </p:nvSpPr>
        <p:spPr>
          <a:xfrm>
            <a:off x="8388623" y="1160383"/>
            <a:ext cx="3023095" cy="1354217"/>
          </a:xfrm>
          <a:prstGeom prst="rect">
            <a:avLst/>
          </a:prstGeom>
          <a:solidFill>
            <a:srgbClr val="CCFFCC"/>
          </a:solidFill>
        </p:spPr>
        <p:txBody>
          <a:bodyPr wrap="square">
            <a:spAutoFit/>
          </a:bodyPr>
          <a:lstStyle/>
          <a:p>
            <a:pPr algn="just">
              <a:spcBef>
                <a:spcPts val="1200"/>
              </a:spcBef>
            </a:pPr>
            <a:r>
              <a:rPr lang="en-US" altLang="zh-CN" b="1" dirty="0" err="1">
                <a:latin typeface="Arial" panose="020B0604020202020204" pitchFamily="34" charset="0"/>
                <a:ea typeface="微软雅黑" panose="020B0503020204020204" pitchFamily="34" charset="-122"/>
                <a:cs typeface="Arial" panose="020B0604020202020204" pitchFamily="34" charset="0"/>
              </a:rPr>
              <a:t>TaichuPix</a:t>
            </a:r>
            <a:r>
              <a:rPr lang="en-US" altLang="zh-CN" dirty="0">
                <a:latin typeface="Arial" panose="020B0604020202020204" pitchFamily="34" charset="0"/>
                <a:ea typeface="微软雅黑" panose="020B0503020204020204" pitchFamily="34" charset="-122"/>
                <a:cs typeface="Arial" panose="020B0604020202020204" pitchFamily="34" charset="0"/>
              </a:rPr>
              <a:t>-based prototype detector tested at DESY in April 2023</a:t>
            </a:r>
          </a:p>
          <a:p>
            <a:pPr algn="just">
              <a:spcBef>
                <a:spcPts val="1200"/>
              </a:spcBef>
            </a:pPr>
            <a:r>
              <a:rPr lang="en-US" altLang="zh-CN" dirty="0">
                <a:latin typeface="Arial" panose="020B0604020202020204" pitchFamily="34" charset="0"/>
                <a:ea typeface="微软雅黑" panose="020B0503020204020204" pitchFamily="34" charset="-122"/>
                <a:cs typeface="Arial" panose="020B0604020202020204" pitchFamily="34" charset="0"/>
              </a:rPr>
              <a:t>Spatial resolution ~ </a:t>
            </a:r>
            <a:r>
              <a:rPr lang="en-US" altLang="zh-CN" b="1" dirty="0">
                <a:latin typeface="Arial" panose="020B0604020202020204" pitchFamily="34" charset="0"/>
                <a:ea typeface="微软雅黑" panose="020B0503020204020204" pitchFamily="34" charset="-122"/>
                <a:cs typeface="Arial" panose="020B0604020202020204" pitchFamily="34" charset="0"/>
              </a:rPr>
              <a:t>4.9 </a:t>
            </a:r>
            <a:r>
              <a:rPr lang="en-US" altLang="zh-CN" b="1" dirty="0">
                <a:latin typeface="Symbol" panose="05050102010706020507" pitchFamily="18" charset="2"/>
                <a:ea typeface="微软雅黑" panose="020B0503020204020204" pitchFamily="34" charset="-122"/>
                <a:cs typeface="Arial" panose="020B0604020202020204" pitchFamily="34" charset="0"/>
              </a:rPr>
              <a:t>m</a:t>
            </a:r>
            <a:r>
              <a:rPr lang="en-US" altLang="zh-CN" b="1" dirty="0">
                <a:latin typeface="Arial" panose="020B0604020202020204" pitchFamily="34" charset="0"/>
                <a:ea typeface="微软雅黑" panose="020B0503020204020204" pitchFamily="34" charset="-122"/>
                <a:cs typeface="Arial" panose="020B0604020202020204" pitchFamily="34" charset="0"/>
              </a:rPr>
              <a:t>m</a:t>
            </a:r>
          </a:p>
        </p:txBody>
      </p:sp>
      <p:pic>
        <p:nvPicPr>
          <p:cNvPr id="10" name="Picture 5">
            <a:extLst>
              <a:ext uri="{FF2B5EF4-FFF2-40B4-BE49-F238E27FC236}">
                <a16:creationId xmlns:a16="http://schemas.microsoft.com/office/drawing/2014/main" id="{FE3C5912-2227-4969-9B19-986CDDC70E2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48439" y="2696730"/>
            <a:ext cx="2389187"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A7F3E49-3A65-D641-F720-03B0A158CAC4}"/>
              </a:ext>
            </a:extLst>
          </p:cNvPr>
          <p:cNvSpPr txBox="1"/>
          <p:nvPr/>
        </p:nvSpPr>
        <p:spPr>
          <a:xfrm>
            <a:off x="1577944" y="2471171"/>
            <a:ext cx="2582758" cy="369332"/>
          </a:xfrm>
          <a:prstGeom prst="rect">
            <a:avLst/>
          </a:prstGeom>
          <a:noFill/>
        </p:spPr>
        <p:txBody>
          <a:bodyPr wrap="none">
            <a:spAutoFit/>
          </a:bodyPr>
          <a:lstStyle/>
          <a:p>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6 double-sided ladders </a:t>
            </a:r>
            <a:endParaRPr lang="en-US" dirty="0">
              <a:solidFill>
                <a:srgbClr val="FF0000"/>
              </a:solidFill>
            </a:endParaRPr>
          </a:p>
        </p:txBody>
      </p:sp>
      <p:pic>
        <p:nvPicPr>
          <p:cNvPr id="12" name="图片 5">
            <a:extLst>
              <a:ext uri="{FF2B5EF4-FFF2-40B4-BE49-F238E27FC236}">
                <a16:creationId xmlns:a16="http://schemas.microsoft.com/office/drawing/2014/main" id="{B777393B-5DA8-03EB-0DEA-812741A15E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2990" y="1022185"/>
            <a:ext cx="7867994" cy="1448986"/>
          </a:xfrm>
          <a:prstGeom prst="rect">
            <a:avLst/>
          </a:prstGeom>
        </p:spPr>
      </p:pic>
    </p:spTree>
    <p:extLst>
      <p:ext uri="{BB962C8B-B14F-4D97-AF65-F5344CB8AC3E}">
        <p14:creationId xmlns:p14="http://schemas.microsoft.com/office/powerpoint/2010/main" val="375693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E670-F1E6-D7D2-D475-105A923B9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032CA-C23B-62BE-D130-F35D3AADB6D9}"/>
              </a:ext>
            </a:extLst>
          </p:cNvPr>
          <p:cNvSpPr>
            <a:spLocks noGrp="1"/>
          </p:cNvSpPr>
          <p:nvPr>
            <p:ph type="title"/>
          </p:nvPr>
        </p:nvSpPr>
        <p:spPr>
          <a:xfrm>
            <a:off x="-263236" y="217133"/>
            <a:ext cx="12510855" cy="644004"/>
          </a:xfrm>
        </p:spPr>
        <p:txBody>
          <a:bodyPr>
            <a:normAutofit fontScale="90000"/>
          </a:bodyPr>
          <a:lstStyle/>
          <a:p>
            <a:r>
              <a:rPr kumimoji="1" lang="zh-CN" altLang="en-US" dirty="0"/>
              <a:t> </a:t>
            </a:r>
            <a:r>
              <a:rPr lang="en-US" altLang="zh-CN" dirty="0"/>
              <a:t>R&amp;D efforts and results:</a:t>
            </a:r>
            <a:r>
              <a:rPr lang="zh-CN" altLang="en-US" dirty="0"/>
              <a:t> </a:t>
            </a:r>
            <a:r>
              <a:rPr lang="en-US" dirty="0"/>
              <a:t>Jadepix3/TaichuPix3 beam test @ DESY</a:t>
            </a:r>
          </a:p>
        </p:txBody>
      </p:sp>
      <p:sp>
        <p:nvSpPr>
          <p:cNvPr id="3" name="Slide Number Placeholder 2">
            <a:extLst>
              <a:ext uri="{FF2B5EF4-FFF2-40B4-BE49-F238E27FC236}">
                <a16:creationId xmlns:a16="http://schemas.microsoft.com/office/drawing/2014/main" id="{33285D5B-B085-A0E4-D552-B6B668C9AAF4}"/>
              </a:ext>
            </a:extLst>
          </p:cNvPr>
          <p:cNvSpPr>
            <a:spLocks noGrp="1"/>
          </p:cNvSpPr>
          <p:nvPr>
            <p:ph type="sldNum" sz="quarter" idx="12"/>
          </p:nvPr>
        </p:nvSpPr>
        <p:spPr/>
        <p:txBody>
          <a:bodyPr/>
          <a:lstStyle/>
          <a:p>
            <a:fld id="{80293A8B-7656-41F7-B47F-4F4E036E5275}" type="slidenum">
              <a:rPr lang="en-US" altLang="zh-CN" smtClean="0"/>
              <a:t>12</a:t>
            </a:fld>
            <a:endParaRPr lang="zh-CN" altLang="en-US"/>
          </a:p>
        </p:txBody>
      </p:sp>
      <p:pic>
        <p:nvPicPr>
          <p:cNvPr id="8" name="Picture 7">
            <a:extLst>
              <a:ext uri="{FF2B5EF4-FFF2-40B4-BE49-F238E27FC236}">
                <a16:creationId xmlns:a16="http://schemas.microsoft.com/office/drawing/2014/main" id="{1D548199-7E7D-189F-FDE7-CDDE6AC32193}"/>
              </a:ext>
            </a:extLst>
          </p:cNvPr>
          <p:cNvPicPr>
            <a:picLocks noChangeAspect="1"/>
          </p:cNvPicPr>
          <p:nvPr/>
        </p:nvPicPr>
        <p:blipFill>
          <a:blip r:embed="rId2"/>
          <a:stretch>
            <a:fillRect/>
          </a:stretch>
        </p:blipFill>
        <p:spPr>
          <a:xfrm>
            <a:off x="647875" y="1151565"/>
            <a:ext cx="4887827" cy="2401038"/>
          </a:xfrm>
          <a:prstGeom prst="rect">
            <a:avLst/>
          </a:prstGeom>
        </p:spPr>
      </p:pic>
      <p:sp>
        <p:nvSpPr>
          <p:cNvPr id="12" name="Rectangle 11">
            <a:extLst>
              <a:ext uri="{FF2B5EF4-FFF2-40B4-BE49-F238E27FC236}">
                <a16:creationId xmlns:a16="http://schemas.microsoft.com/office/drawing/2014/main" id="{E6E431BA-795A-B0AE-09F4-9B49BEC63E36}"/>
              </a:ext>
            </a:extLst>
          </p:cNvPr>
          <p:cNvSpPr/>
          <p:nvPr/>
        </p:nvSpPr>
        <p:spPr>
          <a:xfrm>
            <a:off x="6106078" y="967749"/>
            <a:ext cx="5630780" cy="400110"/>
          </a:xfrm>
          <a:prstGeom prst="rect">
            <a:avLst/>
          </a:prstGeom>
        </p:spPr>
        <p:txBody>
          <a:bodyPr wrap="square">
            <a:spAutoFit/>
          </a:bodyPr>
          <a:lstStyle/>
          <a:p>
            <a:r>
              <a:rPr lang="en-HK" sz="2000" b="1" dirty="0">
                <a:latin typeface="微软雅黑" panose="020B0503020204020204" pitchFamily="34" charset="-122"/>
                <a:ea typeface="微软雅黑" panose="020B0503020204020204" pitchFamily="34" charset="-122"/>
              </a:rPr>
              <a:t>Spatial resolution 4~5um</a:t>
            </a:r>
            <a:r>
              <a:rPr lang="en-US" sz="2000" b="1" dirty="0">
                <a:latin typeface="微软雅黑" panose="020B0503020204020204" pitchFamily="34" charset="-122"/>
                <a:ea typeface="微软雅黑" panose="020B0503020204020204" pitchFamily="34" charset="-122"/>
              </a:rPr>
              <a:t>, </a:t>
            </a:r>
            <a:r>
              <a:rPr lang="en-HK" sz="2000" b="1" dirty="0">
                <a:latin typeface="微软雅黑" panose="020B0503020204020204" pitchFamily="34" charset="-122"/>
                <a:ea typeface="微软雅黑" panose="020B0503020204020204" pitchFamily="34" charset="-122"/>
              </a:rPr>
              <a:t>Efficiency </a:t>
            </a:r>
            <a:r>
              <a:rPr lang="en-US" sz="2000" b="1" dirty="0">
                <a:latin typeface="微软雅黑" panose="020B0503020204020204" pitchFamily="34" charset="-122"/>
                <a:ea typeface="微软雅黑" panose="020B0503020204020204" pitchFamily="34" charset="-122"/>
              </a:rPr>
              <a:t>&gt;</a:t>
            </a:r>
            <a:r>
              <a:rPr lang="en-HK" sz="2000" b="1" dirty="0">
                <a:latin typeface="微软雅黑" panose="020B0503020204020204" pitchFamily="34" charset="-122"/>
                <a:ea typeface="微软雅黑" panose="020B0503020204020204" pitchFamily="34" charset="-122"/>
              </a:rPr>
              <a:t>99%</a:t>
            </a:r>
          </a:p>
        </p:txBody>
      </p:sp>
      <p:pic>
        <p:nvPicPr>
          <p:cNvPr id="4" name="Picture 3">
            <a:extLst>
              <a:ext uri="{FF2B5EF4-FFF2-40B4-BE49-F238E27FC236}">
                <a16:creationId xmlns:a16="http://schemas.microsoft.com/office/drawing/2014/main" id="{B0CB958A-1A63-25DA-AD6D-7D44C6C2E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14" y="3659961"/>
            <a:ext cx="4790688" cy="2740128"/>
          </a:xfrm>
          <a:prstGeom prst="rect">
            <a:avLst/>
          </a:prstGeom>
        </p:spPr>
      </p:pic>
      <p:pic>
        <p:nvPicPr>
          <p:cNvPr id="5" name="Picture 4">
            <a:extLst>
              <a:ext uri="{FF2B5EF4-FFF2-40B4-BE49-F238E27FC236}">
                <a16:creationId xmlns:a16="http://schemas.microsoft.com/office/drawing/2014/main" id="{FCFE88F8-5DD1-D715-A4FB-8CCA75999F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8560" y="4445250"/>
            <a:ext cx="2993260" cy="2145068"/>
          </a:xfrm>
          <a:prstGeom prst="rect">
            <a:avLst/>
          </a:prstGeom>
        </p:spPr>
      </p:pic>
      <p:pic>
        <p:nvPicPr>
          <p:cNvPr id="6" name="Picture 5">
            <a:extLst>
              <a:ext uri="{FF2B5EF4-FFF2-40B4-BE49-F238E27FC236}">
                <a16:creationId xmlns:a16="http://schemas.microsoft.com/office/drawing/2014/main" id="{4B2247F3-12F8-5A5B-75D5-D151D88EE0B3}"/>
              </a:ext>
            </a:extLst>
          </p:cNvPr>
          <p:cNvPicPr>
            <a:picLocks noChangeAspect="1"/>
          </p:cNvPicPr>
          <p:nvPr/>
        </p:nvPicPr>
        <p:blipFill>
          <a:blip r:embed="rId5"/>
          <a:stretch>
            <a:fillRect/>
          </a:stretch>
        </p:blipFill>
        <p:spPr>
          <a:xfrm>
            <a:off x="5713020" y="1587844"/>
            <a:ext cx="2993260" cy="4761020"/>
          </a:xfrm>
          <a:prstGeom prst="rect">
            <a:avLst/>
          </a:prstGeom>
        </p:spPr>
      </p:pic>
      <p:pic>
        <p:nvPicPr>
          <p:cNvPr id="7" name="Picture 6">
            <a:extLst>
              <a:ext uri="{FF2B5EF4-FFF2-40B4-BE49-F238E27FC236}">
                <a16:creationId xmlns:a16="http://schemas.microsoft.com/office/drawing/2014/main" id="{9928C338-4409-FE16-B84F-F56710D39B7E}"/>
              </a:ext>
            </a:extLst>
          </p:cNvPr>
          <p:cNvPicPr>
            <a:picLocks noChangeAspect="1"/>
          </p:cNvPicPr>
          <p:nvPr/>
        </p:nvPicPr>
        <p:blipFill>
          <a:blip r:embed="rId6"/>
          <a:stretch>
            <a:fillRect/>
          </a:stretch>
        </p:blipFill>
        <p:spPr>
          <a:xfrm>
            <a:off x="8788636" y="1854009"/>
            <a:ext cx="3248824" cy="2323559"/>
          </a:xfrm>
          <a:prstGeom prst="rect">
            <a:avLst/>
          </a:prstGeom>
        </p:spPr>
      </p:pic>
      <p:sp>
        <p:nvSpPr>
          <p:cNvPr id="14" name="TextBox 13">
            <a:extLst>
              <a:ext uri="{FF2B5EF4-FFF2-40B4-BE49-F238E27FC236}">
                <a16:creationId xmlns:a16="http://schemas.microsoft.com/office/drawing/2014/main" id="{FD20B2F6-2350-7643-F289-E96CB0A203EC}"/>
              </a:ext>
            </a:extLst>
          </p:cNvPr>
          <p:cNvSpPr txBox="1"/>
          <p:nvPr/>
        </p:nvSpPr>
        <p:spPr>
          <a:xfrm>
            <a:off x="847535" y="4445250"/>
            <a:ext cx="1218771" cy="584775"/>
          </a:xfrm>
          <a:prstGeom prst="rect">
            <a:avLst/>
          </a:prstGeom>
          <a:solidFill>
            <a:schemeClr val="bg1"/>
          </a:solidFill>
        </p:spPr>
        <p:txBody>
          <a:bodyPr wrap="square">
            <a:spAutoFit/>
          </a:bodyPr>
          <a:lstStyle/>
          <a:p>
            <a:r>
              <a:rPr lang="en-US" sz="1600" dirty="0">
                <a:solidFill>
                  <a:srgbClr val="00B0F0"/>
                </a:solidFill>
                <a:latin typeface="Arial Rounded MT Bold" panose="020F0704030504030204" pitchFamily="34" charset="77"/>
              </a:rPr>
              <a:t>JadePix3</a:t>
            </a:r>
          </a:p>
          <a:p>
            <a:r>
              <a:rPr lang="en-US" sz="1600" dirty="0">
                <a:solidFill>
                  <a:srgbClr val="00B0F0"/>
                </a:solidFill>
                <a:latin typeface="Arial Rounded MT Bold" panose="020F0704030504030204" pitchFamily="34" charset="77"/>
              </a:rPr>
              <a:t>telescope</a:t>
            </a:r>
            <a:endParaRPr lang="en-CN" sz="1600" dirty="0">
              <a:solidFill>
                <a:srgbClr val="00B0F0"/>
              </a:solidFill>
              <a:latin typeface="Arial Rounded MT Bold" panose="020F0704030504030204" pitchFamily="34" charset="77"/>
            </a:endParaRPr>
          </a:p>
        </p:txBody>
      </p:sp>
      <p:sp>
        <p:nvSpPr>
          <p:cNvPr id="16" name="TextBox 15">
            <a:extLst>
              <a:ext uri="{FF2B5EF4-FFF2-40B4-BE49-F238E27FC236}">
                <a16:creationId xmlns:a16="http://schemas.microsoft.com/office/drawing/2014/main" id="{FCC63718-CF83-383D-696F-D7FC424EE39F}"/>
              </a:ext>
            </a:extLst>
          </p:cNvPr>
          <p:cNvSpPr txBox="1"/>
          <p:nvPr/>
        </p:nvSpPr>
        <p:spPr>
          <a:xfrm>
            <a:off x="5695226" y="1288531"/>
            <a:ext cx="2903184" cy="400110"/>
          </a:xfrm>
          <a:prstGeom prst="rect">
            <a:avLst/>
          </a:prstGeom>
          <a:noFill/>
        </p:spPr>
        <p:txBody>
          <a:bodyPr wrap="square">
            <a:spAutoFit/>
          </a:bodyPr>
          <a:lstStyle/>
          <a:p>
            <a:r>
              <a:rPr lang="en-US" sz="2000" b="1" dirty="0">
                <a:solidFill>
                  <a:srgbClr val="FF0000"/>
                </a:solidFill>
                <a:latin typeface="微软雅黑" panose="020B0503020204020204" pitchFamily="34" charset="-122"/>
                <a:ea typeface="微软雅黑" panose="020B0503020204020204" pitchFamily="34" charset="-122"/>
              </a:rPr>
              <a:t>TaichuPix3 efficiency</a:t>
            </a:r>
            <a:endParaRPr lang="en-CN" sz="2000" b="1" dirty="0">
              <a:solidFill>
                <a:srgbClr val="FF0000"/>
              </a:solidFill>
              <a:latin typeface="微软雅黑" panose="020B0503020204020204" pitchFamily="34" charset="-122"/>
              <a:ea typeface="微软雅黑" panose="020B0503020204020204" pitchFamily="34" charset="-122"/>
            </a:endParaRPr>
          </a:p>
        </p:txBody>
      </p:sp>
      <p:sp>
        <p:nvSpPr>
          <p:cNvPr id="17" name="TextBox 16">
            <a:extLst>
              <a:ext uri="{FF2B5EF4-FFF2-40B4-BE49-F238E27FC236}">
                <a16:creationId xmlns:a16="http://schemas.microsoft.com/office/drawing/2014/main" id="{824C1D90-FD9E-5BD0-776B-0B9F46C81F80}"/>
              </a:ext>
            </a:extLst>
          </p:cNvPr>
          <p:cNvSpPr txBox="1"/>
          <p:nvPr/>
        </p:nvSpPr>
        <p:spPr>
          <a:xfrm>
            <a:off x="8883598" y="1462547"/>
            <a:ext cx="3308402" cy="400110"/>
          </a:xfrm>
          <a:prstGeom prst="rect">
            <a:avLst/>
          </a:prstGeom>
          <a:noFill/>
        </p:spPr>
        <p:txBody>
          <a:bodyPr wrap="square">
            <a:spAutoFit/>
          </a:bodyPr>
          <a:lstStyle/>
          <a:p>
            <a:r>
              <a:rPr lang="en-US" sz="2000" b="1" dirty="0">
                <a:solidFill>
                  <a:srgbClr val="FF0000"/>
                </a:solidFill>
                <a:latin typeface="微软雅黑" panose="020B0503020204020204" pitchFamily="34" charset="-122"/>
                <a:ea typeface="微软雅黑" panose="020B0503020204020204" pitchFamily="34" charset="-122"/>
              </a:rPr>
              <a:t>TaichuPix3 resolution</a:t>
            </a:r>
            <a:endParaRPr lang="en-CN" sz="2000" b="1" dirty="0">
              <a:solidFill>
                <a:srgbClr val="FF0000"/>
              </a:solidFill>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E2E5DF4C-EDEF-BAE0-D51F-4185C51D3391}"/>
              </a:ext>
            </a:extLst>
          </p:cNvPr>
          <p:cNvSpPr txBox="1"/>
          <p:nvPr/>
        </p:nvSpPr>
        <p:spPr>
          <a:xfrm>
            <a:off x="8788636" y="4045140"/>
            <a:ext cx="3308402" cy="400110"/>
          </a:xfrm>
          <a:prstGeom prst="rect">
            <a:avLst/>
          </a:prstGeom>
          <a:noFill/>
        </p:spPr>
        <p:txBody>
          <a:bodyPr wrap="square">
            <a:spAutoFit/>
          </a:bodyPr>
          <a:lstStyle/>
          <a:p>
            <a:r>
              <a:rPr lang="en-US" sz="2000" b="1" dirty="0">
                <a:solidFill>
                  <a:srgbClr val="FF0000"/>
                </a:solidFill>
                <a:latin typeface="微软雅黑" panose="020B0503020204020204" pitchFamily="34" charset="-122"/>
                <a:ea typeface="微软雅黑" panose="020B0503020204020204" pitchFamily="34" charset="-122"/>
              </a:rPr>
              <a:t>JadePix3 resolution</a:t>
            </a:r>
            <a:endParaRPr lang="en-CN" sz="2000" b="1" dirty="0">
              <a:solidFill>
                <a:srgbClr val="FF0000"/>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id="{F54174C8-1CF4-9456-6C4B-91A4A3C6BAF3}"/>
              </a:ext>
            </a:extLst>
          </p:cNvPr>
          <p:cNvSpPr txBox="1"/>
          <p:nvPr/>
        </p:nvSpPr>
        <p:spPr>
          <a:xfrm>
            <a:off x="500180" y="6390263"/>
            <a:ext cx="8711968" cy="400110"/>
          </a:xfrm>
          <a:prstGeom prst="rect">
            <a:avLst/>
          </a:prstGeom>
          <a:noFill/>
        </p:spPr>
        <p:txBody>
          <a:bodyPr wrap="square">
            <a:spAutoFit/>
          </a:bodyPr>
          <a:lstStyle/>
          <a:p>
            <a:r>
              <a:rPr lang="en-US" sz="2000" b="1" dirty="0">
                <a:solidFill>
                  <a:srgbClr val="FF0000"/>
                </a:solidFill>
                <a:latin typeface="微软雅黑" panose="020B0503020204020204" pitchFamily="34" charset="-122"/>
                <a:ea typeface="微软雅黑" panose="020B0503020204020204" pitchFamily="34" charset="-122"/>
              </a:rPr>
              <a:t>Collaboration with CNRS and IFAE in </a:t>
            </a:r>
            <a:r>
              <a:rPr lang="en-US" sz="2000" b="1" dirty="0" err="1">
                <a:solidFill>
                  <a:srgbClr val="FF0000"/>
                </a:solidFill>
                <a:latin typeface="微软雅黑" panose="020B0503020204020204" pitchFamily="34" charset="-122"/>
                <a:ea typeface="微软雅黑" panose="020B0503020204020204" pitchFamily="34" charset="-122"/>
              </a:rPr>
              <a:t>Jadepix</a:t>
            </a:r>
            <a:r>
              <a:rPr lang="en-US" sz="2000" b="1" dirty="0">
                <a:solidFill>
                  <a:srgbClr val="FF0000"/>
                </a:solidFill>
                <a:latin typeface="微软雅黑" panose="020B0503020204020204" pitchFamily="34" charset="-122"/>
                <a:ea typeface="微软雅黑" panose="020B0503020204020204" pitchFamily="34" charset="-122"/>
              </a:rPr>
              <a:t>/</a:t>
            </a:r>
            <a:r>
              <a:rPr lang="en-US" sz="2000" b="1" dirty="0" err="1">
                <a:solidFill>
                  <a:srgbClr val="FF0000"/>
                </a:solidFill>
                <a:latin typeface="微软雅黑" panose="020B0503020204020204" pitchFamily="34" charset="-122"/>
                <a:ea typeface="微软雅黑" panose="020B0503020204020204" pitchFamily="34" charset="-122"/>
              </a:rPr>
              <a:t>TaichuPix</a:t>
            </a:r>
            <a:r>
              <a:rPr lang="en-US" sz="2000" b="1" dirty="0">
                <a:solidFill>
                  <a:srgbClr val="FF0000"/>
                </a:solidFill>
                <a:latin typeface="微软雅黑" panose="020B0503020204020204" pitchFamily="34" charset="-122"/>
                <a:ea typeface="微软雅黑" panose="020B0503020204020204" pitchFamily="34" charset="-122"/>
              </a:rPr>
              <a:t> R &amp; D</a:t>
            </a:r>
            <a:endParaRPr lang="en-CN"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677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13EE-4F10-427B-A285-6C11FCD0D06C}"/>
              </a:ext>
            </a:extLst>
          </p:cNvPr>
          <p:cNvSpPr>
            <a:spLocks noGrp="1"/>
          </p:cNvSpPr>
          <p:nvPr>
            <p:ph type="title"/>
          </p:nvPr>
        </p:nvSpPr>
        <p:spPr/>
        <p:txBody>
          <a:bodyPr>
            <a:normAutofit fontScale="90000"/>
          </a:bodyPr>
          <a:lstStyle/>
          <a:p>
            <a:r>
              <a:rPr kumimoji="1" lang="zh-CN" altLang="en-US" dirty="0"/>
              <a:t> </a:t>
            </a:r>
            <a:r>
              <a:rPr lang="en-US" altLang="zh-CN" dirty="0"/>
              <a:t>R&amp;D efforts and results:</a:t>
            </a:r>
            <a:r>
              <a:rPr lang="zh-CN" altLang="en-US" dirty="0"/>
              <a:t> </a:t>
            </a:r>
            <a:r>
              <a:rPr lang="en-US" dirty="0"/>
              <a:t>vertex detector prototype beam test </a:t>
            </a:r>
            <a:endParaRPr lang="en-CN" dirty="0"/>
          </a:p>
        </p:txBody>
      </p:sp>
      <p:sp>
        <p:nvSpPr>
          <p:cNvPr id="3" name="Slide Number Placeholder 2">
            <a:extLst>
              <a:ext uri="{FF2B5EF4-FFF2-40B4-BE49-F238E27FC236}">
                <a16:creationId xmlns:a16="http://schemas.microsoft.com/office/drawing/2014/main" id="{32E76546-E45B-E42C-8D04-A839948F878B}"/>
              </a:ext>
            </a:extLst>
          </p:cNvPr>
          <p:cNvSpPr>
            <a:spLocks noGrp="1"/>
          </p:cNvSpPr>
          <p:nvPr>
            <p:ph type="sldNum" sz="quarter" idx="12"/>
          </p:nvPr>
        </p:nvSpPr>
        <p:spPr/>
        <p:txBody>
          <a:bodyPr/>
          <a:lstStyle/>
          <a:p>
            <a:fld id="{80293A8B-7656-41F7-B47F-4F4E036E5275}" type="slidenum">
              <a:rPr lang="en-US" altLang="zh-CN" smtClean="0"/>
              <a:t>13</a:t>
            </a:fld>
            <a:endParaRPr lang="zh-CN" altLang="en-US"/>
          </a:p>
        </p:txBody>
      </p:sp>
      <p:pic>
        <p:nvPicPr>
          <p:cNvPr id="10" name="Picture 9">
            <a:extLst>
              <a:ext uri="{FF2B5EF4-FFF2-40B4-BE49-F238E27FC236}">
                <a16:creationId xmlns:a16="http://schemas.microsoft.com/office/drawing/2014/main" id="{58F270A1-AB79-5793-185E-8F3080D995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0000"/>
          <a:stretch/>
        </p:blipFill>
        <p:spPr>
          <a:xfrm>
            <a:off x="3863936" y="1835204"/>
            <a:ext cx="3980993" cy="2786094"/>
          </a:xfrm>
          <a:prstGeom prst="rect">
            <a:avLst/>
          </a:prstGeom>
        </p:spPr>
      </p:pic>
      <p:sp>
        <p:nvSpPr>
          <p:cNvPr id="11" name="Rectangle 10">
            <a:extLst>
              <a:ext uri="{FF2B5EF4-FFF2-40B4-BE49-F238E27FC236}">
                <a16:creationId xmlns:a16="http://schemas.microsoft.com/office/drawing/2014/main" id="{B378B999-E935-77CE-765D-B0082879A100}"/>
              </a:ext>
            </a:extLst>
          </p:cNvPr>
          <p:cNvSpPr/>
          <p:nvPr/>
        </p:nvSpPr>
        <p:spPr>
          <a:xfrm>
            <a:off x="2100556" y="1271335"/>
            <a:ext cx="4087070" cy="400110"/>
          </a:xfrm>
          <a:prstGeom prst="rect">
            <a:avLst/>
          </a:prstGeom>
        </p:spPr>
        <p:txBody>
          <a:bodyPr wrap="square">
            <a:spAutoFit/>
          </a:bodyPr>
          <a:lstStyle/>
          <a:p>
            <a:pPr algn="just">
              <a:spcBef>
                <a:spcPts val="1200"/>
              </a:spcBef>
            </a:pPr>
            <a:r>
              <a:rPr lang="en-US" altLang="zh-CN" sz="2000" dirty="0">
                <a:latin typeface="Arial" panose="020B0604020202020204" pitchFamily="34" charset="0"/>
                <a:ea typeface="微软雅黑" panose="020B0503020204020204" pitchFamily="34" charset="-122"/>
                <a:cs typeface="Arial" panose="020B0604020202020204" pitchFamily="34" charset="0"/>
              </a:rPr>
              <a:t>Spatial resolution ~ </a:t>
            </a:r>
            <a:r>
              <a:rPr lang="en-US" altLang="zh-CN" sz="2000" b="1" dirty="0">
                <a:latin typeface="Arial" panose="020B0604020202020204" pitchFamily="34" charset="0"/>
                <a:ea typeface="微软雅黑" panose="020B0503020204020204" pitchFamily="34" charset="-122"/>
                <a:cs typeface="Arial" panose="020B0604020202020204" pitchFamily="34" charset="0"/>
              </a:rPr>
              <a:t>5 </a:t>
            </a:r>
            <a:r>
              <a:rPr lang="en-US" altLang="zh-CN" sz="2000" b="1" dirty="0">
                <a:latin typeface="Symbol" panose="05050102010706020507" pitchFamily="18" charset="2"/>
                <a:ea typeface="微软雅黑" panose="020B0503020204020204" pitchFamily="34" charset="-122"/>
                <a:cs typeface="Arial" panose="020B0604020202020204" pitchFamily="34" charset="0"/>
              </a:rPr>
              <a:t>m</a:t>
            </a:r>
            <a:r>
              <a:rPr lang="en-US" altLang="zh-CN" sz="2000" b="1" dirty="0">
                <a:latin typeface="Arial" panose="020B0604020202020204" pitchFamily="34" charset="0"/>
                <a:ea typeface="微软雅黑" panose="020B0503020204020204" pitchFamily="34" charset="-122"/>
                <a:cs typeface="Arial" panose="020B0604020202020204" pitchFamily="34" charset="0"/>
              </a:rPr>
              <a:t>m</a:t>
            </a:r>
          </a:p>
        </p:txBody>
      </p:sp>
      <p:pic>
        <p:nvPicPr>
          <p:cNvPr id="5" name="Picture 4">
            <a:extLst>
              <a:ext uri="{FF2B5EF4-FFF2-40B4-BE49-F238E27FC236}">
                <a16:creationId xmlns:a16="http://schemas.microsoft.com/office/drawing/2014/main" id="{1FBA7210-F7BD-81D3-4C55-86B7C9668D52}"/>
              </a:ext>
            </a:extLst>
          </p:cNvPr>
          <p:cNvPicPr>
            <a:picLocks noChangeAspect="1"/>
          </p:cNvPicPr>
          <p:nvPr/>
        </p:nvPicPr>
        <p:blipFill>
          <a:blip r:embed="rId3"/>
          <a:stretch>
            <a:fillRect/>
          </a:stretch>
        </p:blipFill>
        <p:spPr>
          <a:xfrm>
            <a:off x="8047910" y="1638795"/>
            <a:ext cx="4087070" cy="4854080"/>
          </a:xfrm>
          <a:prstGeom prst="rect">
            <a:avLst/>
          </a:prstGeom>
        </p:spPr>
      </p:pic>
      <p:pic>
        <p:nvPicPr>
          <p:cNvPr id="12" name="Picture 11">
            <a:extLst>
              <a:ext uri="{FF2B5EF4-FFF2-40B4-BE49-F238E27FC236}">
                <a16:creationId xmlns:a16="http://schemas.microsoft.com/office/drawing/2014/main" id="{F1AE21C2-9394-DEE3-DF52-0288E4F8FACC}"/>
              </a:ext>
            </a:extLst>
          </p:cNvPr>
          <p:cNvPicPr>
            <a:picLocks noChangeAspect="1"/>
          </p:cNvPicPr>
          <p:nvPr/>
        </p:nvPicPr>
        <p:blipFill>
          <a:blip r:embed="rId4"/>
          <a:stretch>
            <a:fillRect/>
          </a:stretch>
        </p:blipFill>
        <p:spPr>
          <a:xfrm>
            <a:off x="57020" y="1793916"/>
            <a:ext cx="3538888" cy="2630255"/>
          </a:xfrm>
          <a:prstGeom prst="rect">
            <a:avLst/>
          </a:prstGeom>
        </p:spPr>
      </p:pic>
      <p:sp>
        <p:nvSpPr>
          <p:cNvPr id="13" name="Rectangle 12">
            <a:extLst>
              <a:ext uri="{FF2B5EF4-FFF2-40B4-BE49-F238E27FC236}">
                <a16:creationId xmlns:a16="http://schemas.microsoft.com/office/drawing/2014/main" id="{7F1824E8-BEDF-F868-1F4B-F23E75FA4B6E}"/>
              </a:ext>
            </a:extLst>
          </p:cNvPr>
          <p:cNvSpPr/>
          <p:nvPr/>
        </p:nvSpPr>
        <p:spPr>
          <a:xfrm>
            <a:off x="9301316" y="1740310"/>
            <a:ext cx="1759974" cy="45925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TextBox 14">
            <a:extLst>
              <a:ext uri="{FF2B5EF4-FFF2-40B4-BE49-F238E27FC236}">
                <a16:creationId xmlns:a16="http://schemas.microsoft.com/office/drawing/2014/main" id="{9A0A0F70-9D81-959D-979F-A01C59899471}"/>
              </a:ext>
            </a:extLst>
          </p:cNvPr>
          <p:cNvSpPr txBox="1"/>
          <p:nvPr/>
        </p:nvSpPr>
        <p:spPr>
          <a:xfrm>
            <a:off x="7494639" y="1044608"/>
            <a:ext cx="6140244"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Hit</a:t>
            </a:r>
            <a:r>
              <a:rPr lang="zh-CN" altLang="en-US" sz="18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maps</a:t>
            </a:r>
            <a:r>
              <a:rPr lang="zh-CN" altLang="en-US" sz="18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of</a:t>
            </a:r>
            <a:r>
              <a:rPr lang="zh-CN" altLang="en-US" sz="18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multiple</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layers</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of</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vertex</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detector</a:t>
            </a:r>
            <a:endParaRPr lang="en-CN" dirty="0">
              <a:solidFill>
                <a:srgbClr val="FF0000"/>
              </a:solidFill>
            </a:endParaRPr>
          </a:p>
        </p:txBody>
      </p:sp>
      <p:sp>
        <p:nvSpPr>
          <p:cNvPr id="17" name="TextBox 16">
            <a:extLst>
              <a:ext uri="{FF2B5EF4-FFF2-40B4-BE49-F238E27FC236}">
                <a16:creationId xmlns:a16="http://schemas.microsoft.com/office/drawing/2014/main" id="{649535DD-3F3F-5504-BEEA-9D140A289E2C}"/>
              </a:ext>
            </a:extLst>
          </p:cNvPr>
          <p:cNvSpPr txBox="1"/>
          <p:nvPr/>
        </p:nvSpPr>
        <p:spPr>
          <a:xfrm>
            <a:off x="9645606" y="1394937"/>
            <a:ext cx="3538889" cy="369332"/>
          </a:xfrm>
          <a:prstGeom prst="rect">
            <a:avLst/>
          </a:prstGeom>
          <a:noFill/>
        </p:spPr>
        <p:txBody>
          <a:bodyPr wrap="square">
            <a:spAutoFit/>
          </a:bodyPr>
          <a:lstStyle/>
          <a:p>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Beam</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spot</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endParaRPr lang="en-CN" dirty="0">
              <a:solidFill>
                <a:srgbClr val="0070C0"/>
              </a:solidFill>
            </a:endParaRPr>
          </a:p>
        </p:txBody>
      </p:sp>
      <p:graphicFrame>
        <p:nvGraphicFramePr>
          <p:cNvPr id="4" name="Table 3">
            <a:extLst>
              <a:ext uri="{FF2B5EF4-FFF2-40B4-BE49-F238E27FC236}">
                <a16:creationId xmlns:a16="http://schemas.microsoft.com/office/drawing/2014/main" id="{9BEFB74D-7037-ABD7-8BBF-FC86D9CE01C2}"/>
              </a:ext>
            </a:extLst>
          </p:cNvPr>
          <p:cNvGraphicFramePr>
            <a:graphicFrameLocks noGrp="1"/>
          </p:cNvGraphicFramePr>
          <p:nvPr/>
        </p:nvGraphicFramePr>
        <p:xfrm>
          <a:off x="498464" y="4989714"/>
          <a:ext cx="6704859" cy="1247598"/>
        </p:xfrm>
        <a:graphic>
          <a:graphicData uri="http://schemas.openxmlformats.org/drawingml/2006/table">
            <a:tbl>
              <a:tblPr firstRow="1" bandRow="1">
                <a:tableStyleId>{073A0DAA-6AF3-43AB-8588-CEC1D06C72B9}</a:tableStyleId>
              </a:tblPr>
              <a:tblGrid>
                <a:gridCol w="1607114">
                  <a:extLst>
                    <a:ext uri="{9D8B030D-6E8A-4147-A177-3AD203B41FA5}">
                      <a16:colId xmlns:a16="http://schemas.microsoft.com/office/drawing/2014/main" val="3762373486"/>
                    </a:ext>
                  </a:extLst>
                </a:gridCol>
                <a:gridCol w="2767807">
                  <a:extLst>
                    <a:ext uri="{9D8B030D-6E8A-4147-A177-3AD203B41FA5}">
                      <a16:colId xmlns:a16="http://schemas.microsoft.com/office/drawing/2014/main" val="2031450929"/>
                    </a:ext>
                  </a:extLst>
                </a:gridCol>
                <a:gridCol w="2329938">
                  <a:extLst>
                    <a:ext uri="{9D8B030D-6E8A-4147-A177-3AD203B41FA5}">
                      <a16:colId xmlns:a16="http://schemas.microsoft.com/office/drawing/2014/main" val="37308974"/>
                    </a:ext>
                  </a:extLst>
                </a:gridCol>
              </a:tblGrid>
              <a:tr h="607518">
                <a:tc>
                  <a:txBody>
                    <a:bodyPr/>
                    <a:lstStyle/>
                    <a:p>
                      <a:endParaRPr lang="en-CN" dirty="0"/>
                    </a:p>
                  </a:txBody>
                  <a:tcPr/>
                </a:tc>
                <a:tc>
                  <a:txBody>
                    <a:bodyPr/>
                    <a:lstStyle/>
                    <a:p>
                      <a:r>
                        <a:rPr lang="en-US" altLang="zh-CN" dirty="0"/>
                        <a:t>Status</a:t>
                      </a:r>
                      <a:r>
                        <a:rPr lang="zh-CN" altLang="en-US" dirty="0"/>
                        <a:t> </a:t>
                      </a:r>
                      <a:endParaRPr lang="en-CN" dirty="0"/>
                    </a:p>
                  </a:txBody>
                  <a:tcPr/>
                </a:tc>
                <a:tc>
                  <a:txBody>
                    <a:bodyPr/>
                    <a:lstStyle/>
                    <a:p>
                      <a:r>
                        <a:rPr lang="en-US" altLang="zh-CN" dirty="0"/>
                        <a:t>CEPC</a:t>
                      </a:r>
                      <a:r>
                        <a:rPr lang="zh-CN" altLang="en-US" dirty="0"/>
                        <a:t> </a:t>
                      </a:r>
                      <a:r>
                        <a:rPr lang="en-US" altLang="zh-CN" dirty="0"/>
                        <a:t>Final</a:t>
                      </a:r>
                      <a:r>
                        <a:rPr lang="zh-CN" altLang="en-US" dirty="0"/>
                        <a:t> </a:t>
                      </a:r>
                      <a:r>
                        <a:rPr lang="en-US" altLang="zh-CN" dirty="0"/>
                        <a:t>goal</a:t>
                      </a:r>
                      <a:r>
                        <a:rPr lang="zh-CN" altLang="en-US" dirty="0"/>
                        <a:t> </a:t>
                      </a:r>
                      <a:endParaRPr lang="en-CN" dirty="0"/>
                    </a:p>
                  </a:txBody>
                  <a:tcPr/>
                </a:tc>
                <a:extLst>
                  <a:ext uri="{0D108BD9-81ED-4DB2-BD59-A6C34878D82A}">
                    <a16:rowId xmlns:a16="http://schemas.microsoft.com/office/drawing/2014/main" val="3532519271"/>
                  </a:ext>
                </a:extLst>
              </a:tr>
              <a:tr h="607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Spatial</a:t>
                      </a:r>
                      <a:r>
                        <a:rPr lang="zh-CN" altLang="en-US" dirty="0"/>
                        <a:t> </a:t>
                      </a:r>
                      <a:r>
                        <a:rPr lang="en-US" altLang="zh-CN" dirty="0"/>
                        <a:t>resolution</a:t>
                      </a:r>
                      <a:r>
                        <a:rPr lang="zh-CN" altLang="en-US" dirty="0"/>
                        <a:t> </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4.9</a:t>
                      </a:r>
                      <a:r>
                        <a:rPr lang="zh-CN" altLang="en-US" dirty="0">
                          <a:solidFill>
                            <a:srgbClr val="FF0000"/>
                          </a:solidFill>
                        </a:rPr>
                        <a:t> </a:t>
                      </a:r>
                      <a:r>
                        <a:rPr lang="el-GR" sz="1800" b="0" i="0" kern="1200" dirty="0">
                          <a:solidFill>
                            <a:srgbClr val="FF0000"/>
                          </a:solidFill>
                          <a:effectLst/>
                          <a:latin typeface="+mn-lt"/>
                          <a:ea typeface="+mn-ea"/>
                          <a:cs typeface="+mn-cs"/>
                        </a:rPr>
                        <a:t>μ</a:t>
                      </a:r>
                      <a:r>
                        <a:rPr lang="en-US" sz="1800" b="0" i="0" kern="1200" dirty="0">
                          <a:solidFill>
                            <a:srgbClr val="FF0000"/>
                          </a:solidFill>
                          <a:effectLst/>
                          <a:latin typeface="+mn-lt"/>
                          <a:ea typeface="+mn-ea"/>
                          <a:cs typeface="+mn-cs"/>
                        </a:rPr>
                        <a:t>m</a:t>
                      </a:r>
                      <a:r>
                        <a:rPr lang="zh-CN" altLang="en-US" dirty="0">
                          <a:solidFill>
                            <a:srgbClr val="FF0000"/>
                          </a:solidFill>
                        </a:rPr>
                        <a:t> </a:t>
                      </a:r>
                      <a:endParaRPr lang="en-CN" dirty="0">
                        <a:solidFill>
                          <a:srgbClr val="FF0000"/>
                        </a:solidFill>
                      </a:endParaRPr>
                    </a:p>
                  </a:txBody>
                  <a:tcPr/>
                </a:tc>
                <a:tc>
                  <a:txBody>
                    <a:bodyPr/>
                    <a:lstStyle/>
                    <a:p>
                      <a:r>
                        <a:rPr lang="en-US" altLang="zh-CN" dirty="0">
                          <a:solidFill>
                            <a:srgbClr val="FF0000"/>
                          </a:solidFill>
                        </a:rPr>
                        <a:t>3-5</a:t>
                      </a:r>
                      <a:r>
                        <a:rPr lang="zh-CN" altLang="en-US" dirty="0">
                          <a:solidFill>
                            <a:srgbClr val="FF0000"/>
                          </a:solidFill>
                        </a:rPr>
                        <a:t> </a:t>
                      </a:r>
                      <a:r>
                        <a:rPr lang="el-GR" sz="1800" b="0" i="0" kern="1200" dirty="0">
                          <a:solidFill>
                            <a:srgbClr val="FF0000"/>
                          </a:solidFill>
                          <a:effectLst/>
                          <a:latin typeface="+mn-lt"/>
                          <a:ea typeface="+mn-ea"/>
                          <a:cs typeface="+mn-cs"/>
                        </a:rPr>
                        <a:t>μ</a:t>
                      </a:r>
                      <a:r>
                        <a:rPr lang="en-US" sz="1800" b="0" i="0" kern="1200" dirty="0">
                          <a:solidFill>
                            <a:srgbClr val="FF0000"/>
                          </a:solidFill>
                          <a:effectLst/>
                          <a:latin typeface="+mn-lt"/>
                          <a:ea typeface="+mn-ea"/>
                          <a:cs typeface="+mn-cs"/>
                        </a:rPr>
                        <a:t>m</a:t>
                      </a:r>
                      <a:endParaRPr lang="en-CN" dirty="0">
                        <a:solidFill>
                          <a:srgbClr val="FF0000"/>
                        </a:solidFill>
                      </a:endParaRPr>
                    </a:p>
                  </a:txBody>
                  <a:tcPr/>
                </a:tc>
                <a:extLst>
                  <a:ext uri="{0D108BD9-81ED-4DB2-BD59-A6C34878D82A}">
                    <a16:rowId xmlns:a16="http://schemas.microsoft.com/office/drawing/2014/main" val="2804002883"/>
                  </a:ext>
                </a:extLst>
              </a:tr>
            </a:tbl>
          </a:graphicData>
        </a:graphic>
      </p:graphicFrame>
    </p:spTree>
    <p:extLst>
      <p:ext uri="{BB962C8B-B14F-4D97-AF65-F5344CB8AC3E}">
        <p14:creationId xmlns:p14="http://schemas.microsoft.com/office/powerpoint/2010/main" val="120251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F7B6-1ECC-6549-2529-B8BB1F4AB5BD}"/>
              </a:ext>
            </a:extLst>
          </p:cNvPr>
          <p:cNvSpPr>
            <a:spLocks noGrp="1"/>
          </p:cNvSpPr>
          <p:nvPr>
            <p:ph type="title"/>
          </p:nvPr>
        </p:nvSpPr>
        <p:spPr/>
        <p:txBody>
          <a:bodyPr>
            <a:normAutofit/>
          </a:bodyPr>
          <a:lstStyle/>
          <a:p>
            <a:r>
              <a:rPr kumimoji="1" lang="zh-CN" altLang="en-US" dirty="0"/>
              <a:t> </a:t>
            </a:r>
            <a:r>
              <a:rPr lang="en-US" altLang="zh-CN" dirty="0"/>
              <a:t>R&amp;D efforts </a:t>
            </a:r>
            <a:r>
              <a:rPr lang="en-US" dirty="0"/>
              <a:t>curved MAPS</a:t>
            </a:r>
            <a:r>
              <a:rPr lang="zh-CN" altLang="en-US" dirty="0"/>
              <a:t> </a:t>
            </a:r>
            <a:endParaRPr lang="en-CN" dirty="0"/>
          </a:p>
        </p:txBody>
      </p:sp>
      <p:sp>
        <p:nvSpPr>
          <p:cNvPr id="3" name="Slide Number Placeholder 2">
            <a:extLst>
              <a:ext uri="{FF2B5EF4-FFF2-40B4-BE49-F238E27FC236}">
                <a16:creationId xmlns:a16="http://schemas.microsoft.com/office/drawing/2014/main" id="{75D95477-C24D-3533-8F77-B281CC55286E}"/>
              </a:ext>
            </a:extLst>
          </p:cNvPr>
          <p:cNvSpPr>
            <a:spLocks noGrp="1"/>
          </p:cNvSpPr>
          <p:nvPr>
            <p:ph type="sldNum" sz="quarter" idx="12"/>
          </p:nvPr>
        </p:nvSpPr>
        <p:spPr/>
        <p:txBody>
          <a:bodyPr/>
          <a:lstStyle/>
          <a:p>
            <a:fld id="{80293A8B-7656-41F7-B47F-4F4E036E5275}" type="slidenum">
              <a:rPr lang="en-US" altLang="zh-CN" smtClean="0"/>
              <a:t>14</a:t>
            </a:fld>
            <a:endParaRPr lang="zh-CN" altLang="en-US"/>
          </a:p>
        </p:txBody>
      </p:sp>
      <p:sp>
        <p:nvSpPr>
          <p:cNvPr id="4" name="Content Placeholder 3">
            <a:extLst>
              <a:ext uri="{FF2B5EF4-FFF2-40B4-BE49-F238E27FC236}">
                <a16:creationId xmlns:a16="http://schemas.microsoft.com/office/drawing/2014/main" id="{5E1020FD-E868-923F-6C4A-4076FEE844B4}"/>
              </a:ext>
            </a:extLst>
          </p:cNvPr>
          <p:cNvSpPr>
            <a:spLocks noGrp="1"/>
          </p:cNvSpPr>
          <p:nvPr>
            <p:ph idx="1"/>
          </p:nvPr>
        </p:nvSpPr>
        <p:spPr>
          <a:xfrm>
            <a:off x="0" y="950981"/>
            <a:ext cx="12192000" cy="5147342"/>
          </a:xfrm>
          <a:ln>
            <a:noFill/>
          </a:ln>
        </p:spPr>
        <p:txBody>
          <a:bodyPr>
            <a:normAutofit/>
          </a:bodyPr>
          <a:lstStyle/>
          <a:p>
            <a:pPr lvl="1"/>
            <a:r>
              <a:rPr lang="en-US" altLang="zh-CN" dirty="0">
                <a:latin typeface="+mn-lt"/>
                <a:cs typeface="Arial" panose="020B0604020202020204" pitchFamily="34" charset="0"/>
              </a:rPr>
              <a:t>CEPC</a:t>
            </a:r>
            <a:r>
              <a:rPr lang="zh-CN" altLang="en-US" dirty="0">
                <a:latin typeface="+mn-lt"/>
                <a:cs typeface="Arial" panose="020B0604020202020204" pitchFamily="34" charset="0"/>
              </a:rPr>
              <a:t> </a:t>
            </a:r>
            <a:r>
              <a:rPr lang="en-US" altLang="zh-CN" dirty="0">
                <a:latin typeface="+mn-lt"/>
                <a:cs typeface="Arial" panose="020B0604020202020204" pitchFamily="34" charset="0"/>
              </a:rPr>
              <a:t>b-layer</a:t>
            </a:r>
            <a:r>
              <a:rPr lang="zh-CN" altLang="en-US" dirty="0">
                <a:latin typeface="+mn-lt"/>
                <a:cs typeface="Arial" panose="020B0604020202020204" pitchFamily="34" charset="0"/>
              </a:rPr>
              <a:t> </a:t>
            </a:r>
            <a:r>
              <a:rPr lang="en-US" altLang="zh-CN" dirty="0">
                <a:latin typeface="+mn-lt"/>
                <a:cs typeface="Arial" panose="020B0604020202020204" pitchFamily="34" charset="0"/>
              </a:rPr>
              <a:t>radius</a:t>
            </a:r>
            <a:r>
              <a:rPr lang="zh-CN" altLang="en-US" dirty="0">
                <a:latin typeface="+mn-lt"/>
                <a:cs typeface="Arial" panose="020B0604020202020204" pitchFamily="34" charset="0"/>
              </a:rPr>
              <a:t> </a:t>
            </a:r>
            <a:r>
              <a:rPr lang="en-US" altLang="zh-CN" dirty="0">
                <a:latin typeface="+mn-lt"/>
                <a:cs typeface="Arial" panose="020B0604020202020204" pitchFamily="34" charset="0"/>
              </a:rPr>
              <a:t>(</a:t>
            </a:r>
            <a:r>
              <a:rPr lang="en-US" altLang="zh-CN" dirty="0">
                <a:solidFill>
                  <a:srgbClr val="0070C0"/>
                </a:solidFill>
                <a:latin typeface="+mn-lt"/>
                <a:cs typeface="Arial" panose="020B0604020202020204" pitchFamily="34" charset="0"/>
              </a:rPr>
              <a:t>11 mm</a:t>
            </a:r>
            <a:r>
              <a:rPr lang="en-US" altLang="zh-CN" dirty="0">
                <a:latin typeface="+mn-lt"/>
                <a:cs typeface="Arial" panose="020B0604020202020204" pitchFamily="34" charset="0"/>
              </a:rPr>
              <a:t>)</a:t>
            </a:r>
            <a:r>
              <a:rPr lang="zh-CN" altLang="en-US" dirty="0">
                <a:latin typeface="+mn-lt"/>
                <a:cs typeface="Arial" panose="020B0604020202020204" pitchFamily="34" charset="0"/>
              </a:rPr>
              <a:t> </a:t>
            </a:r>
            <a:r>
              <a:rPr lang="en-US" altLang="zh-CN" dirty="0">
                <a:latin typeface="+mn-lt"/>
                <a:cs typeface="Arial" panose="020B0604020202020204" pitchFamily="34" charset="0"/>
              </a:rPr>
              <a:t>smaller</a:t>
            </a:r>
            <a:r>
              <a:rPr lang="zh-CN" altLang="en-US" dirty="0">
                <a:latin typeface="+mn-lt"/>
                <a:cs typeface="Arial" panose="020B0604020202020204" pitchFamily="34" charset="0"/>
              </a:rPr>
              <a:t> </a:t>
            </a:r>
            <a:r>
              <a:rPr lang="en-US" altLang="zh-CN" dirty="0">
                <a:latin typeface="+mn-lt"/>
                <a:cs typeface="Arial" panose="020B0604020202020204" pitchFamily="34" charset="0"/>
              </a:rPr>
              <a:t>compared</a:t>
            </a:r>
            <a:r>
              <a:rPr lang="zh-CN" altLang="en-US" dirty="0">
                <a:latin typeface="+mn-lt"/>
                <a:cs typeface="Arial" panose="020B0604020202020204" pitchFamily="34" charset="0"/>
              </a:rPr>
              <a:t> </a:t>
            </a:r>
            <a:r>
              <a:rPr lang="en-US" altLang="zh-CN" dirty="0">
                <a:latin typeface="+mn-lt"/>
                <a:cs typeface="Arial" panose="020B0604020202020204" pitchFamily="34" charset="0"/>
              </a:rPr>
              <a:t>with</a:t>
            </a:r>
            <a:r>
              <a:rPr lang="zh-CN" altLang="en-US" dirty="0">
                <a:latin typeface="+mn-lt"/>
                <a:cs typeface="Arial" panose="020B0604020202020204" pitchFamily="34" charset="0"/>
              </a:rPr>
              <a:t> </a:t>
            </a:r>
            <a:r>
              <a:rPr lang="en-US" dirty="0">
                <a:latin typeface="+mn-lt"/>
                <a:cs typeface="Arial" panose="020B0604020202020204" pitchFamily="34" charset="0"/>
              </a:rPr>
              <a:t>ALICE </a:t>
            </a:r>
            <a:r>
              <a:rPr lang="en-US" altLang="zh-CN" dirty="0">
                <a:latin typeface="+mn-lt"/>
                <a:cs typeface="Arial" panose="020B0604020202020204" pitchFamily="34" charset="0"/>
              </a:rPr>
              <a:t>ITS3</a:t>
            </a:r>
            <a:r>
              <a:rPr lang="zh-CN" altLang="en-US" dirty="0">
                <a:latin typeface="+mn-lt"/>
                <a:cs typeface="Arial" panose="020B0604020202020204" pitchFamily="34" charset="0"/>
              </a:rPr>
              <a:t> </a:t>
            </a:r>
            <a:r>
              <a:rPr lang="en-US" altLang="zh-CN" dirty="0">
                <a:latin typeface="+mn-lt"/>
                <a:cs typeface="Arial" panose="020B0604020202020204" pitchFamily="34" charset="0"/>
              </a:rPr>
              <a:t>(radius = </a:t>
            </a:r>
            <a:r>
              <a:rPr lang="en-US" altLang="zh-CN" dirty="0">
                <a:solidFill>
                  <a:srgbClr val="0070C0"/>
                </a:solidFill>
                <a:latin typeface="+mn-lt"/>
                <a:cs typeface="Arial" panose="020B0604020202020204" pitchFamily="34" charset="0"/>
              </a:rPr>
              <a:t>18 mm</a:t>
            </a:r>
            <a:r>
              <a:rPr lang="en-US" altLang="zh-CN" dirty="0">
                <a:latin typeface="+mn-lt"/>
                <a:cs typeface="Arial" panose="020B0604020202020204" pitchFamily="34" charset="0"/>
              </a:rPr>
              <a:t>)</a:t>
            </a:r>
            <a:r>
              <a:rPr lang="zh-CN" altLang="en-US" dirty="0">
                <a:latin typeface="+mn-lt"/>
                <a:cs typeface="Arial" panose="020B0604020202020204" pitchFamily="34" charset="0"/>
              </a:rPr>
              <a:t> </a:t>
            </a:r>
          </a:p>
          <a:p>
            <a:pPr lvl="1"/>
            <a:r>
              <a:rPr lang="en-US" altLang="zh-CN" dirty="0">
                <a:latin typeface="+mn-lt"/>
                <a:cs typeface="Arial" panose="020B0604020202020204" pitchFamily="34" charset="0"/>
              </a:rPr>
              <a:t>Feasibility</a:t>
            </a:r>
            <a:r>
              <a:rPr lang="zh-CN" altLang="en-US" dirty="0">
                <a:latin typeface="+mn-lt"/>
                <a:cs typeface="Arial" panose="020B0604020202020204" pitchFamily="34" charset="0"/>
              </a:rPr>
              <a:t> </a:t>
            </a:r>
            <a:r>
              <a:rPr lang="en-US" altLang="zh-CN" dirty="0">
                <a:latin typeface="+mn-lt"/>
                <a:cs typeface="Arial" panose="020B0604020202020204" pitchFamily="34" charset="0"/>
              </a:rPr>
              <a:t>:</a:t>
            </a:r>
            <a:r>
              <a:rPr lang="zh-CN" altLang="en-US" dirty="0">
                <a:latin typeface="+mn-lt"/>
                <a:cs typeface="Arial" panose="020B0604020202020204" pitchFamily="34" charset="0"/>
              </a:rPr>
              <a:t> </a:t>
            </a:r>
            <a:r>
              <a:rPr lang="en-US" altLang="zh-CN" dirty="0">
                <a:latin typeface="+mn-lt"/>
                <a:cs typeface="Arial" panose="020B0604020202020204" pitchFamily="34" charset="0"/>
              </a:rPr>
              <a:t>Mechanical</a:t>
            </a:r>
            <a:r>
              <a:rPr lang="zh-CN" altLang="en-US" dirty="0">
                <a:latin typeface="+mn-lt"/>
                <a:cs typeface="Arial" panose="020B0604020202020204" pitchFamily="34" charset="0"/>
              </a:rPr>
              <a:t> </a:t>
            </a:r>
            <a:r>
              <a:rPr lang="en-US" altLang="zh-CN" dirty="0">
                <a:latin typeface="+mn-lt"/>
                <a:cs typeface="Arial" panose="020B0604020202020204" pitchFamily="34" charset="0"/>
              </a:rPr>
              <a:t>prototype</a:t>
            </a:r>
            <a:r>
              <a:rPr lang="zh-CN" altLang="en-US" dirty="0">
                <a:latin typeface="+mn-lt"/>
                <a:cs typeface="Arial" panose="020B0604020202020204" pitchFamily="34" charset="0"/>
              </a:rPr>
              <a:t> </a:t>
            </a:r>
            <a:r>
              <a:rPr lang="en-US" altLang="zh-CN" dirty="0">
                <a:latin typeface="+mn-lt"/>
                <a:cs typeface="Arial" panose="020B0604020202020204" pitchFamily="34" charset="0"/>
              </a:rPr>
              <a:t>with</a:t>
            </a:r>
            <a:r>
              <a:rPr lang="zh-CN" altLang="en-US" dirty="0">
                <a:latin typeface="+mn-lt"/>
                <a:cs typeface="Arial" panose="020B0604020202020204" pitchFamily="34" charset="0"/>
              </a:rPr>
              <a:t> </a:t>
            </a:r>
            <a:r>
              <a:rPr lang="en-US" altLang="zh-CN" dirty="0">
                <a:latin typeface="+mn-lt"/>
                <a:cs typeface="Arial" panose="020B0604020202020204" pitchFamily="34" charset="0"/>
              </a:rPr>
              <a:t>dummy</a:t>
            </a:r>
            <a:r>
              <a:rPr lang="zh-CN" altLang="en-US" dirty="0">
                <a:latin typeface="+mn-lt"/>
                <a:cs typeface="Arial" panose="020B0604020202020204" pitchFamily="34" charset="0"/>
              </a:rPr>
              <a:t> </a:t>
            </a:r>
            <a:r>
              <a:rPr lang="en-US" altLang="zh-CN" dirty="0">
                <a:latin typeface="+mn-lt"/>
                <a:cs typeface="Arial" panose="020B0604020202020204" pitchFamily="34" charset="0"/>
              </a:rPr>
              <a:t>wafer</a:t>
            </a:r>
            <a:r>
              <a:rPr lang="zh-CN" altLang="en-US" dirty="0">
                <a:latin typeface="+mn-lt"/>
                <a:cs typeface="Arial" panose="020B0604020202020204" pitchFamily="34" charset="0"/>
              </a:rPr>
              <a:t> </a:t>
            </a:r>
            <a:r>
              <a:rPr lang="en-US" altLang="zh-CN" dirty="0">
                <a:latin typeface="+mn-lt"/>
                <a:cs typeface="Arial" panose="020B0604020202020204" pitchFamily="34" charset="0"/>
              </a:rPr>
              <a:t>can</a:t>
            </a:r>
            <a:r>
              <a:rPr lang="zh-CN" altLang="en-US" dirty="0">
                <a:latin typeface="+mn-lt"/>
                <a:cs typeface="Arial" panose="020B0604020202020204" pitchFamily="34" charset="0"/>
              </a:rPr>
              <a:t> </a:t>
            </a:r>
            <a:r>
              <a:rPr lang="en-US" altLang="zh-CN" dirty="0">
                <a:latin typeface="+mn-lt"/>
                <a:cs typeface="Arial" panose="020B0604020202020204" pitchFamily="34" charset="0"/>
              </a:rPr>
              <a:t>curved</a:t>
            </a:r>
            <a:r>
              <a:rPr lang="zh-CN" altLang="en-US" dirty="0">
                <a:latin typeface="+mn-lt"/>
                <a:cs typeface="Arial" panose="020B0604020202020204" pitchFamily="34" charset="0"/>
              </a:rPr>
              <a:t> </a:t>
            </a:r>
            <a:r>
              <a:rPr lang="en-US" altLang="zh-CN" dirty="0">
                <a:latin typeface="+mn-lt"/>
                <a:cs typeface="Arial" panose="020B0604020202020204" pitchFamily="34" charset="0"/>
              </a:rPr>
              <a:t>to</a:t>
            </a:r>
            <a:r>
              <a:rPr lang="zh-CN" altLang="en-US" dirty="0">
                <a:latin typeface="+mn-lt"/>
                <a:cs typeface="Arial" panose="020B0604020202020204" pitchFamily="34" charset="0"/>
              </a:rPr>
              <a:t> </a:t>
            </a:r>
            <a:r>
              <a:rPr lang="en-US" altLang="zh-CN" dirty="0">
                <a:latin typeface="+mn-lt"/>
                <a:cs typeface="Arial" panose="020B0604020202020204" pitchFamily="34" charset="0"/>
              </a:rPr>
              <a:t>a</a:t>
            </a:r>
            <a:r>
              <a:rPr lang="zh-CN" altLang="en-US" dirty="0">
                <a:latin typeface="+mn-lt"/>
                <a:cs typeface="Arial" panose="020B0604020202020204" pitchFamily="34" charset="0"/>
              </a:rPr>
              <a:t> </a:t>
            </a:r>
            <a:r>
              <a:rPr lang="en-US" altLang="zh-CN" dirty="0">
                <a:latin typeface="+mn-lt"/>
                <a:cs typeface="Arial" panose="020B0604020202020204" pitchFamily="34" charset="0"/>
              </a:rPr>
              <a:t>radius</a:t>
            </a:r>
            <a:r>
              <a:rPr lang="zh-CN" altLang="en-US" dirty="0">
                <a:latin typeface="+mn-lt"/>
                <a:cs typeface="Arial" panose="020B0604020202020204" pitchFamily="34" charset="0"/>
              </a:rPr>
              <a:t> </a:t>
            </a:r>
            <a:r>
              <a:rPr lang="en-US" altLang="zh-CN" dirty="0">
                <a:latin typeface="+mn-lt"/>
                <a:cs typeface="Arial" panose="020B0604020202020204" pitchFamily="34" charset="0"/>
              </a:rPr>
              <a:t>of</a:t>
            </a:r>
            <a:r>
              <a:rPr lang="zh-CN" altLang="en-US" dirty="0">
                <a:latin typeface="+mn-lt"/>
                <a:cs typeface="Arial" panose="020B0604020202020204" pitchFamily="34" charset="0"/>
              </a:rPr>
              <a:t> </a:t>
            </a:r>
            <a:r>
              <a:rPr lang="en-US" altLang="zh-CN" dirty="0">
                <a:solidFill>
                  <a:srgbClr val="0070C0"/>
                </a:solidFill>
                <a:latin typeface="+mn-lt"/>
                <a:cs typeface="Arial" panose="020B0604020202020204" pitchFamily="34" charset="0"/>
              </a:rPr>
              <a:t>12 mm</a:t>
            </a:r>
          </a:p>
          <a:p>
            <a:pPr lvl="2"/>
            <a:r>
              <a:rPr lang="en-US" altLang="zh-CN" dirty="0">
                <a:solidFill>
                  <a:srgbClr val="0070C0"/>
                </a:solidFill>
                <a:cs typeface="Arial" panose="020B0604020202020204" pitchFamily="34" charset="0"/>
              </a:rPr>
              <a:t>The</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dummy</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wafer</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has</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been</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thinned</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to</a:t>
            </a:r>
            <a:r>
              <a:rPr lang="zh-CN" altLang="en-US" dirty="0">
                <a:solidFill>
                  <a:srgbClr val="0070C0"/>
                </a:solidFill>
                <a:cs typeface="Arial" panose="020B0604020202020204" pitchFamily="34" charset="0"/>
              </a:rPr>
              <a:t> </a:t>
            </a:r>
            <a:r>
              <a:rPr lang="en-US" altLang="zh-CN" dirty="0">
                <a:solidFill>
                  <a:srgbClr val="0070C0"/>
                </a:solidFill>
                <a:cs typeface="Arial" panose="020B0604020202020204" pitchFamily="34" charset="0"/>
              </a:rPr>
              <a:t>40 </a:t>
            </a:r>
            <a:r>
              <a:rPr lang="el-GR" sz="2400" b="0" i="0" kern="1200" dirty="0">
                <a:solidFill>
                  <a:srgbClr val="0070C0"/>
                </a:solidFill>
                <a:effectLst/>
                <a:cs typeface="Arial" panose="020B0604020202020204" pitchFamily="34" charset="0"/>
              </a:rPr>
              <a:t>μ</a:t>
            </a:r>
            <a:r>
              <a:rPr lang="en-US" altLang="zh-CN" dirty="0">
                <a:solidFill>
                  <a:srgbClr val="0070C0"/>
                </a:solidFill>
                <a:cs typeface="Arial" panose="020B0604020202020204" pitchFamily="34" charset="0"/>
              </a:rPr>
              <a:t>m</a:t>
            </a:r>
            <a:r>
              <a:rPr lang="zh-CN" altLang="en-US" dirty="0">
                <a:solidFill>
                  <a:srgbClr val="0070C0"/>
                </a:solidFill>
                <a:cs typeface="Arial" panose="020B0604020202020204" pitchFamily="34" charset="0"/>
              </a:rPr>
              <a:t>  </a:t>
            </a:r>
            <a:endParaRPr lang="en-US" altLang="zh-CN" dirty="0">
              <a:solidFill>
                <a:srgbClr val="0070C0"/>
              </a:solidFill>
              <a:cs typeface="Arial" panose="020B0604020202020204" pitchFamily="34" charset="0"/>
            </a:endParaRPr>
          </a:p>
          <a:p>
            <a:pPr lvl="1"/>
            <a:endParaRPr lang="en-US" altLang="zh-CN" dirty="0">
              <a:latin typeface="+mn-lt"/>
            </a:endParaRPr>
          </a:p>
        </p:txBody>
      </p:sp>
      <p:grpSp>
        <p:nvGrpSpPr>
          <p:cNvPr id="6" name="组合 11">
            <a:extLst>
              <a:ext uri="{FF2B5EF4-FFF2-40B4-BE49-F238E27FC236}">
                <a16:creationId xmlns:a16="http://schemas.microsoft.com/office/drawing/2014/main" id="{1A60861F-62A5-8C01-6253-ACA26CF82573}"/>
              </a:ext>
            </a:extLst>
          </p:cNvPr>
          <p:cNvGrpSpPr/>
          <p:nvPr/>
        </p:nvGrpSpPr>
        <p:grpSpPr>
          <a:xfrm>
            <a:off x="5032212" y="2698187"/>
            <a:ext cx="1927884" cy="2314989"/>
            <a:chOff x="12179" y="2104"/>
            <a:chExt cx="3284" cy="4151"/>
          </a:xfrm>
        </p:grpSpPr>
        <p:pic>
          <p:nvPicPr>
            <p:cNvPr id="8" name="图片 5">
              <a:extLst>
                <a:ext uri="{FF2B5EF4-FFF2-40B4-BE49-F238E27FC236}">
                  <a16:creationId xmlns:a16="http://schemas.microsoft.com/office/drawing/2014/main" id="{ACB6B2C1-CD95-5C51-CE01-467B393DE97C}"/>
                </a:ext>
              </a:extLst>
            </p:cNvPr>
            <p:cNvPicPr>
              <a:picLocks noChangeAspect="1"/>
            </p:cNvPicPr>
            <p:nvPr/>
          </p:nvPicPr>
          <p:blipFill>
            <a:blip r:embed="rId4"/>
            <a:stretch>
              <a:fillRect/>
            </a:stretch>
          </p:blipFill>
          <p:spPr>
            <a:xfrm>
              <a:off x="12179" y="2169"/>
              <a:ext cx="3080" cy="4086"/>
            </a:xfrm>
            <a:prstGeom prst="rect">
              <a:avLst/>
            </a:prstGeom>
          </p:spPr>
        </p:pic>
        <p:sp>
          <p:nvSpPr>
            <p:cNvPr id="9" name="文本框 6">
              <a:extLst>
                <a:ext uri="{FF2B5EF4-FFF2-40B4-BE49-F238E27FC236}">
                  <a16:creationId xmlns:a16="http://schemas.microsoft.com/office/drawing/2014/main" id="{648EA58A-FDCE-C48D-7486-A6C2CAFA9254}"/>
                </a:ext>
              </a:extLst>
            </p:cNvPr>
            <p:cNvSpPr txBox="1"/>
            <p:nvPr>
              <p:custDataLst>
                <p:tags r:id="rId1"/>
              </p:custDataLst>
            </p:nvPr>
          </p:nvSpPr>
          <p:spPr>
            <a:xfrm>
              <a:off x="12209" y="2104"/>
              <a:ext cx="2634" cy="580"/>
            </a:xfrm>
            <a:prstGeom prst="rect">
              <a:avLst/>
            </a:prstGeom>
            <a:noFill/>
          </p:spPr>
          <p:txBody>
            <a:bodyPr wrap="square" rtlCol="0">
              <a:spAutoFit/>
            </a:bodyPr>
            <a:lstStyle/>
            <a:p>
              <a:r>
                <a:rPr lang="en-US" altLang="zh-CN" b="1" dirty="0">
                  <a:solidFill>
                    <a:srgbClr val="FF0000"/>
                  </a:solidFill>
                </a:rPr>
                <a:t> 12 mm</a:t>
              </a:r>
            </a:p>
          </p:txBody>
        </p:sp>
        <p:sp>
          <p:nvSpPr>
            <p:cNvPr id="10" name="文本框 8">
              <a:extLst>
                <a:ext uri="{FF2B5EF4-FFF2-40B4-BE49-F238E27FC236}">
                  <a16:creationId xmlns:a16="http://schemas.microsoft.com/office/drawing/2014/main" id="{6B01AE13-FA97-F69C-1637-EB2002D38568}"/>
                </a:ext>
              </a:extLst>
            </p:cNvPr>
            <p:cNvSpPr txBox="1"/>
            <p:nvPr>
              <p:custDataLst>
                <p:tags r:id="rId2"/>
              </p:custDataLst>
            </p:nvPr>
          </p:nvSpPr>
          <p:spPr>
            <a:xfrm>
              <a:off x="13819" y="2104"/>
              <a:ext cx="1644" cy="580"/>
            </a:xfrm>
            <a:prstGeom prst="rect">
              <a:avLst/>
            </a:prstGeom>
            <a:noFill/>
          </p:spPr>
          <p:txBody>
            <a:bodyPr wrap="square" rtlCol="0">
              <a:spAutoFit/>
            </a:bodyPr>
            <a:lstStyle/>
            <a:p>
              <a:r>
                <a:rPr lang="en-US" altLang="zh-CN" b="1" dirty="0">
                  <a:solidFill>
                    <a:srgbClr val="FF0000"/>
                  </a:solidFill>
                </a:rPr>
                <a:t> 14 mm</a:t>
              </a:r>
            </a:p>
          </p:txBody>
        </p:sp>
      </p:grpSp>
      <p:graphicFrame>
        <p:nvGraphicFramePr>
          <p:cNvPr id="12" name="Table 11">
            <a:extLst>
              <a:ext uri="{FF2B5EF4-FFF2-40B4-BE49-F238E27FC236}">
                <a16:creationId xmlns:a16="http://schemas.microsoft.com/office/drawing/2014/main" id="{933E7463-4DDC-198A-8E29-E190AD3A17D0}"/>
              </a:ext>
            </a:extLst>
          </p:cNvPr>
          <p:cNvGraphicFramePr>
            <a:graphicFrameLocks noGrp="1"/>
          </p:cNvGraphicFramePr>
          <p:nvPr/>
        </p:nvGraphicFramePr>
        <p:xfrm>
          <a:off x="304861" y="5418693"/>
          <a:ext cx="11487026" cy="1032114"/>
        </p:xfrm>
        <a:graphic>
          <a:graphicData uri="http://schemas.openxmlformats.org/drawingml/2006/table">
            <a:tbl>
              <a:tblPr firstRow="1" bandRow="1">
                <a:tableStyleId>{073A0DAA-6AF3-43AB-8588-CEC1D06C72B9}</a:tableStyleId>
              </a:tblPr>
              <a:tblGrid>
                <a:gridCol w="2753371">
                  <a:extLst>
                    <a:ext uri="{9D8B030D-6E8A-4147-A177-3AD203B41FA5}">
                      <a16:colId xmlns:a16="http://schemas.microsoft.com/office/drawing/2014/main" val="2888474128"/>
                    </a:ext>
                  </a:extLst>
                </a:gridCol>
                <a:gridCol w="4741915">
                  <a:extLst>
                    <a:ext uri="{9D8B030D-6E8A-4147-A177-3AD203B41FA5}">
                      <a16:colId xmlns:a16="http://schemas.microsoft.com/office/drawing/2014/main" val="3924560769"/>
                    </a:ext>
                  </a:extLst>
                </a:gridCol>
                <a:gridCol w="3991740">
                  <a:extLst>
                    <a:ext uri="{9D8B030D-6E8A-4147-A177-3AD203B41FA5}">
                      <a16:colId xmlns:a16="http://schemas.microsoft.com/office/drawing/2014/main" val="2277799423"/>
                    </a:ext>
                  </a:extLst>
                </a:gridCol>
              </a:tblGrid>
              <a:tr h="516057">
                <a:tc>
                  <a:txBody>
                    <a:bodyPr/>
                    <a:lstStyle/>
                    <a:p>
                      <a:endParaRPr lang="en-CN" dirty="0"/>
                    </a:p>
                  </a:txBody>
                  <a:tcPr/>
                </a:tc>
                <a:tc>
                  <a:txBody>
                    <a:bodyPr/>
                    <a:lstStyle/>
                    <a:p>
                      <a:r>
                        <a:rPr lang="en-US" altLang="zh-CN" sz="2000" dirty="0">
                          <a:latin typeface="+mn-lt"/>
                        </a:rPr>
                        <a:t>Status</a:t>
                      </a:r>
                      <a:r>
                        <a:rPr lang="zh-CN" altLang="en-US" sz="2000" dirty="0">
                          <a:latin typeface="+mn-lt"/>
                        </a:rPr>
                        <a:t> </a:t>
                      </a:r>
                      <a:endParaRPr lang="en-CN" sz="2000" dirty="0">
                        <a:latin typeface="+mn-lt"/>
                      </a:endParaRPr>
                    </a:p>
                  </a:txBody>
                  <a:tcPr/>
                </a:tc>
                <a:tc>
                  <a:txBody>
                    <a:bodyPr/>
                    <a:lstStyle/>
                    <a:p>
                      <a:r>
                        <a:rPr lang="en-US" altLang="zh-CN" sz="2000" dirty="0">
                          <a:latin typeface="+mn-lt"/>
                        </a:rPr>
                        <a:t>CEPC</a:t>
                      </a:r>
                      <a:r>
                        <a:rPr lang="zh-CN" altLang="en-US" sz="2000" dirty="0">
                          <a:latin typeface="+mn-lt"/>
                        </a:rPr>
                        <a:t> </a:t>
                      </a:r>
                      <a:r>
                        <a:rPr lang="en-US" altLang="zh-CN" sz="2000" dirty="0">
                          <a:latin typeface="+mn-lt"/>
                        </a:rPr>
                        <a:t>Final</a:t>
                      </a:r>
                      <a:r>
                        <a:rPr lang="zh-CN" altLang="en-US" sz="2000" dirty="0">
                          <a:latin typeface="+mn-lt"/>
                        </a:rPr>
                        <a:t> </a:t>
                      </a:r>
                      <a:r>
                        <a:rPr lang="en-US" altLang="zh-CN" sz="2000" dirty="0">
                          <a:latin typeface="+mn-lt"/>
                        </a:rPr>
                        <a:t>goal</a:t>
                      </a:r>
                      <a:r>
                        <a:rPr lang="zh-CN" altLang="en-US" sz="2000" dirty="0">
                          <a:latin typeface="+mn-lt"/>
                        </a:rPr>
                        <a:t> </a:t>
                      </a:r>
                      <a:endParaRPr lang="en-CN" sz="2000" dirty="0">
                        <a:latin typeface="+mn-lt"/>
                      </a:endParaRPr>
                    </a:p>
                  </a:txBody>
                  <a:tcPr/>
                </a:tc>
                <a:extLst>
                  <a:ext uri="{0D108BD9-81ED-4DB2-BD59-A6C34878D82A}">
                    <a16:rowId xmlns:a16="http://schemas.microsoft.com/office/drawing/2014/main" val="2946239636"/>
                  </a:ext>
                </a:extLst>
              </a:tr>
              <a:tr h="516057">
                <a:tc>
                  <a:txBody>
                    <a:bodyPr/>
                    <a:lstStyle/>
                    <a:p>
                      <a:r>
                        <a:rPr lang="en-US" altLang="zh-CN" dirty="0"/>
                        <a:t>Bent</a:t>
                      </a:r>
                      <a:r>
                        <a:rPr lang="zh-CN" altLang="en-US" dirty="0"/>
                        <a:t> </a:t>
                      </a:r>
                      <a:r>
                        <a:rPr lang="en-US" altLang="zh-CN" dirty="0"/>
                        <a:t>silicon</a:t>
                      </a:r>
                      <a:r>
                        <a:rPr lang="zh-CN" altLang="en-US" dirty="0"/>
                        <a:t> </a:t>
                      </a:r>
                      <a:r>
                        <a:rPr lang="en-US" altLang="zh-CN" dirty="0"/>
                        <a:t>with</a:t>
                      </a:r>
                      <a:r>
                        <a:rPr lang="zh-CN" altLang="en-US" dirty="0"/>
                        <a:t> </a:t>
                      </a:r>
                      <a:r>
                        <a:rPr lang="en-US" altLang="zh-CN" dirty="0"/>
                        <a:t>radius</a:t>
                      </a:r>
                      <a:endParaRPr lang="en-CN" dirty="0"/>
                    </a:p>
                  </a:txBody>
                  <a:tcPr/>
                </a:tc>
                <a:tc>
                  <a:txBody>
                    <a:bodyPr/>
                    <a:lstStyle/>
                    <a:p>
                      <a:r>
                        <a:rPr lang="en-US" altLang="zh-CN" dirty="0"/>
                        <a:t>Bent</a:t>
                      </a:r>
                      <a:r>
                        <a:rPr lang="zh-CN" altLang="en-US" dirty="0"/>
                        <a:t> </a:t>
                      </a:r>
                      <a:r>
                        <a:rPr lang="en-US" altLang="zh-CN" dirty="0"/>
                        <a:t>Dummy</a:t>
                      </a:r>
                      <a:r>
                        <a:rPr lang="zh-CN" altLang="en-US" dirty="0"/>
                        <a:t> </a:t>
                      </a:r>
                      <a:r>
                        <a:rPr lang="en-US" altLang="zh-CN" dirty="0"/>
                        <a:t>wafer</a:t>
                      </a:r>
                      <a:r>
                        <a:rPr lang="zh-CN" altLang="en-US" dirty="0"/>
                        <a:t> </a:t>
                      </a:r>
                      <a:r>
                        <a:rPr lang="en-US" altLang="zh-CN" dirty="0"/>
                        <a:t>radius</a:t>
                      </a:r>
                      <a:r>
                        <a:rPr lang="zh-CN" altLang="en-US" dirty="0"/>
                        <a:t> </a:t>
                      </a:r>
                      <a:r>
                        <a:rPr lang="en-US" altLang="zh-CN" dirty="0">
                          <a:solidFill>
                            <a:srgbClr val="FF0000"/>
                          </a:solidFill>
                          <a:latin typeface="Arial" panose="020B0604020202020204" pitchFamily="34" charset="0"/>
                          <a:cs typeface="Arial" panose="020B0604020202020204" pitchFamily="34" charset="0"/>
                        </a:rPr>
                        <a:t>~</a:t>
                      </a:r>
                      <a:r>
                        <a:rPr lang="en-US" altLang="zh-CN" dirty="0">
                          <a:solidFill>
                            <a:srgbClr val="FF0000"/>
                          </a:solidFill>
                        </a:rPr>
                        <a:t>12 mm</a:t>
                      </a:r>
                      <a:endParaRPr lang="en-CN" dirty="0">
                        <a:solidFill>
                          <a:srgbClr val="FF0000"/>
                        </a:solidFill>
                      </a:endParaRPr>
                    </a:p>
                  </a:txBody>
                  <a:tcPr/>
                </a:tc>
                <a:tc>
                  <a:txBody>
                    <a:bodyPr/>
                    <a:lstStyle/>
                    <a:p>
                      <a:r>
                        <a:rPr lang="en-US" altLang="zh-CN" dirty="0"/>
                        <a:t>Bent</a:t>
                      </a:r>
                      <a:r>
                        <a:rPr lang="zh-CN" altLang="en-US" dirty="0"/>
                        <a:t> </a:t>
                      </a:r>
                      <a:r>
                        <a:rPr lang="en-US" altLang="zh-CN" dirty="0"/>
                        <a:t>final</a:t>
                      </a:r>
                      <a:r>
                        <a:rPr lang="zh-CN" altLang="en-US" dirty="0"/>
                        <a:t> </a:t>
                      </a:r>
                      <a:r>
                        <a:rPr lang="en-US" altLang="zh-CN" dirty="0"/>
                        <a:t>wafer</a:t>
                      </a:r>
                      <a:r>
                        <a:rPr lang="zh-CN" altLang="en-US" dirty="0"/>
                        <a:t> </a:t>
                      </a:r>
                      <a:r>
                        <a:rPr lang="en-US" altLang="zh-CN" dirty="0"/>
                        <a:t>with</a:t>
                      </a:r>
                      <a:r>
                        <a:rPr lang="zh-CN" altLang="en-US" dirty="0"/>
                        <a:t> </a:t>
                      </a:r>
                      <a:r>
                        <a:rPr lang="en-US" altLang="zh-CN" dirty="0"/>
                        <a:t>radius</a:t>
                      </a:r>
                      <a:r>
                        <a:rPr lang="zh-CN" altLang="en-US" dirty="0"/>
                        <a:t> </a:t>
                      </a:r>
                      <a:r>
                        <a:rPr lang="en-US" altLang="zh-CN" dirty="0">
                          <a:solidFill>
                            <a:srgbClr val="FF0000"/>
                          </a:solidFill>
                          <a:latin typeface="Arial" panose="020B0604020202020204" pitchFamily="34" charset="0"/>
                          <a:cs typeface="Arial" panose="020B0604020202020204" pitchFamily="34" charset="0"/>
                        </a:rPr>
                        <a:t>~</a:t>
                      </a:r>
                      <a:r>
                        <a:rPr lang="en-US" altLang="zh-CN" dirty="0">
                          <a:solidFill>
                            <a:srgbClr val="FF0000"/>
                          </a:solidFill>
                        </a:rPr>
                        <a:t>11 mm</a:t>
                      </a:r>
                      <a:endParaRPr lang="en-CN" dirty="0">
                        <a:solidFill>
                          <a:srgbClr val="FF0000"/>
                        </a:solidFill>
                      </a:endParaRPr>
                    </a:p>
                  </a:txBody>
                  <a:tcPr/>
                </a:tc>
                <a:extLst>
                  <a:ext uri="{0D108BD9-81ED-4DB2-BD59-A6C34878D82A}">
                    <a16:rowId xmlns:a16="http://schemas.microsoft.com/office/drawing/2014/main" val="3453793411"/>
                  </a:ext>
                </a:extLst>
              </a:tr>
            </a:tbl>
          </a:graphicData>
        </a:graphic>
      </p:graphicFrame>
      <p:pic>
        <p:nvPicPr>
          <p:cNvPr id="5" name="图片 4">
            <a:extLst>
              <a:ext uri="{FF2B5EF4-FFF2-40B4-BE49-F238E27FC236}">
                <a16:creationId xmlns:a16="http://schemas.microsoft.com/office/drawing/2014/main" id="{0C6DFFE3-4C67-46EE-8B0B-EA1C5434DC14}"/>
              </a:ext>
            </a:extLst>
          </p:cNvPr>
          <p:cNvPicPr>
            <a:picLocks noChangeAspect="1"/>
          </p:cNvPicPr>
          <p:nvPr/>
        </p:nvPicPr>
        <p:blipFill>
          <a:blip r:embed="rId5"/>
          <a:stretch>
            <a:fillRect/>
          </a:stretch>
        </p:blipFill>
        <p:spPr>
          <a:xfrm>
            <a:off x="7713484" y="2385214"/>
            <a:ext cx="3639099" cy="2950819"/>
          </a:xfrm>
          <a:prstGeom prst="rect">
            <a:avLst/>
          </a:prstGeom>
        </p:spPr>
      </p:pic>
      <p:pic>
        <p:nvPicPr>
          <p:cNvPr id="7" name="图片 6">
            <a:extLst>
              <a:ext uri="{FF2B5EF4-FFF2-40B4-BE49-F238E27FC236}">
                <a16:creationId xmlns:a16="http://schemas.microsoft.com/office/drawing/2014/main" id="{EAF3D901-5CEA-4155-80EB-473D189EE0DD}"/>
              </a:ext>
            </a:extLst>
          </p:cNvPr>
          <p:cNvPicPr>
            <a:picLocks noChangeAspect="1"/>
          </p:cNvPicPr>
          <p:nvPr/>
        </p:nvPicPr>
        <p:blipFill rotWithShape="1">
          <a:blip r:embed="rId6"/>
          <a:srcRect l="11760" r="10354"/>
          <a:stretch/>
        </p:blipFill>
        <p:spPr>
          <a:xfrm>
            <a:off x="304861" y="2276872"/>
            <a:ext cx="4350979" cy="3116685"/>
          </a:xfrm>
          <a:prstGeom prst="rect">
            <a:avLst/>
          </a:prstGeom>
        </p:spPr>
      </p:pic>
    </p:spTree>
    <p:extLst>
      <p:ext uri="{BB962C8B-B14F-4D97-AF65-F5344CB8AC3E}">
        <p14:creationId xmlns:p14="http://schemas.microsoft.com/office/powerpoint/2010/main" val="97207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9CA1-C20D-9BE6-E186-6965923F81A3}"/>
              </a:ext>
            </a:extLst>
          </p:cNvPr>
          <p:cNvSpPr>
            <a:spLocks noGrp="1"/>
          </p:cNvSpPr>
          <p:nvPr>
            <p:ph type="title"/>
          </p:nvPr>
        </p:nvSpPr>
        <p:spPr>
          <a:xfrm>
            <a:off x="407368" y="132028"/>
            <a:ext cx="11525288" cy="725470"/>
          </a:xfrm>
        </p:spPr>
        <p:txBody>
          <a:bodyPr>
            <a:normAutofit fontScale="90000"/>
          </a:bodyPr>
          <a:lstStyle/>
          <a:p>
            <a:r>
              <a:rPr lang="en-US" altLang="zh-CN" dirty="0"/>
              <a:t>Vertex</a:t>
            </a:r>
            <a:r>
              <a:rPr lang="zh-CN" altLang="en-US" dirty="0"/>
              <a:t> </a:t>
            </a:r>
            <a:r>
              <a:rPr lang="en-US" altLang="zh-CN" dirty="0"/>
              <a:t>Requirement</a:t>
            </a:r>
            <a:r>
              <a:rPr lang="zh-CN" altLang="en-US" dirty="0"/>
              <a:t> </a:t>
            </a:r>
            <a:r>
              <a:rPr lang="en-US" altLang="zh-CN" dirty="0"/>
              <a:t>in</a:t>
            </a:r>
            <a:r>
              <a:rPr lang="zh-CN" altLang="en-US" dirty="0"/>
              <a:t> </a:t>
            </a:r>
            <a:r>
              <a:rPr lang="en-US" altLang="zh-CN" dirty="0"/>
              <a:t>CEPC</a:t>
            </a:r>
            <a:r>
              <a:rPr lang="zh-CN" altLang="en-US" dirty="0"/>
              <a:t> </a:t>
            </a:r>
            <a:r>
              <a:rPr lang="en-US" altLang="zh-CN" dirty="0"/>
              <a:t>ref-TDR</a:t>
            </a:r>
            <a:r>
              <a:rPr lang="zh-CN" altLang="en-US" dirty="0"/>
              <a:t> </a:t>
            </a:r>
            <a:r>
              <a:rPr lang="en-US" altLang="zh-CN" dirty="0"/>
              <a:t>design</a:t>
            </a:r>
            <a:r>
              <a:rPr lang="zh-CN" altLang="en-US" dirty="0"/>
              <a:t> </a:t>
            </a:r>
            <a:endParaRPr lang="en-CN" dirty="0"/>
          </a:p>
        </p:txBody>
      </p:sp>
      <p:sp>
        <p:nvSpPr>
          <p:cNvPr id="3" name="Slide Number Placeholder 2">
            <a:extLst>
              <a:ext uri="{FF2B5EF4-FFF2-40B4-BE49-F238E27FC236}">
                <a16:creationId xmlns:a16="http://schemas.microsoft.com/office/drawing/2014/main" id="{14401F33-CEA1-1329-99E5-57A63AD689F8}"/>
              </a:ext>
            </a:extLst>
          </p:cNvPr>
          <p:cNvSpPr>
            <a:spLocks noGrp="1"/>
          </p:cNvSpPr>
          <p:nvPr>
            <p:ph type="sldNum" sz="quarter" idx="12"/>
          </p:nvPr>
        </p:nvSpPr>
        <p:spPr/>
        <p:txBody>
          <a:bodyPr/>
          <a:lstStyle/>
          <a:p>
            <a:fld id="{80293A8B-7656-41F7-B47F-4F4E036E5275}" type="slidenum">
              <a:rPr lang="en-US" altLang="zh-CN" smtClean="0"/>
              <a:t>15</a:t>
            </a:fld>
            <a:endParaRPr lang="zh-CN" altLang="en-US"/>
          </a:p>
        </p:txBody>
      </p:sp>
      <p:sp>
        <p:nvSpPr>
          <p:cNvPr id="4" name="Content Placeholder 3">
            <a:extLst>
              <a:ext uri="{FF2B5EF4-FFF2-40B4-BE49-F238E27FC236}">
                <a16:creationId xmlns:a16="http://schemas.microsoft.com/office/drawing/2014/main" id="{52881751-4F8C-3209-1A07-FCB206B42255}"/>
              </a:ext>
            </a:extLst>
          </p:cNvPr>
          <p:cNvSpPr>
            <a:spLocks noGrp="1"/>
          </p:cNvSpPr>
          <p:nvPr>
            <p:ph idx="1"/>
          </p:nvPr>
        </p:nvSpPr>
        <p:spPr>
          <a:xfrm>
            <a:off x="-182488" y="1008848"/>
            <a:ext cx="11967120" cy="4840303"/>
          </a:xfrm>
        </p:spPr>
        <p:txBody>
          <a:bodyPr>
            <a:normAutofit/>
          </a:bodyPr>
          <a:lstStyle/>
          <a:p>
            <a:pPr lvl="1"/>
            <a:r>
              <a:rPr lang="en-US" altLang="zh-CN" dirty="0"/>
              <a:t>Inner</a:t>
            </a:r>
            <a:r>
              <a:rPr lang="zh-CN" altLang="en-US" dirty="0"/>
              <a:t> </a:t>
            </a:r>
            <a:r>
              <a:rPr lang="en-US" altLang="zh-CN" dirty="0"/>
              <a:t>most</a:t>
            </a:r>
            <a:r>
              <a:rPr lang="zh-CN" altLang="en-US" dirty="0"/>
              <a:t> </a:t>
            </a:r>
            <a:r>
              <a:rPr lang="en-US" altLang="zh-CN" dirty="0"/>
              <a:t>layer</a:t>
            </a:r>
            <a:r>
              <a:rPr lang="zh-CN" altLang="en-US" dirty="0"/>
              <a:t> </a:t>
            </a:r>
            <a:r>
              <a:rPr lang="en-US" altLang="zh-CN" dirty="0"/>
              <a:t>(b-layer)</a:t>
            </a:r>
            <a:r>
              <a:rPr lang="zh-CN" altLang="en-US" dirty="0"/>
              <a:t> </a:t>
            </a:r>
            <a:r>
              <a:rPr lang="en-US" altLang="zh-CN" dirty="0"/>
              <a:t>need</a:t>
            </a:r>
            <a:r>
              <a:rPr lang="zh-CN" altLang="en-US" dirty="0"/>
              <a:t> </a:t>
            </a:r>
            <a:r>
              <a:rPr lang="en-US" altLang="zh-CN" dirty="0"/>
              <a:t>to</a:t>
            </a:r>
            <a:r>
              <a:rPr lang="zh-CN" altLang="en-US" dirty="0"/>
              <a:t> </a:t>
            </a:r>
            <a:r>
              <a:rPr lang="en-US" altLang="zh-CN" dirty="0"/>
              <a:t>be</a:t>
            </a:r>
            <a:r>
              <a:rPr lang="zh-CN" altLang="en-US" dirty="0"/>
              <a:t> </a:t>
            </a:r>
            <a:r>
              <a:rPr lang="en-US" altLang="zh-CN" dirty="0"/>
              <a:t>as</a:t>
            </a:r>
            <a:r>
              <a:rPr lang="zh-CN" altLang="en-US" dirty="0"/>
              <a:t> </a:t>
            </a:r>
            <a:r>
              <a:rPr lang="en-US" altLang="zh-CN" dirty="0"/>
              <a:t>close to beam pipe as</a:t>
            </a:r>
            <a:r>
              <a:rPr lang="zh-CN" altLang="en-US" dirty="0"/>
              <a:t> </a:t>
            </a:r>
            <a:r>
              <a:rPr lang="en-US" altLang="zh-CN" dirty="0"/>
              <a:t>possible</a:t>
            </a:r>
          </a:p>
          <a:p>
            <a:pPr lvl="2"/>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Challenges:</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b-layer</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radius</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11mm</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is</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smaller</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compared</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with</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ALICE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ITS3</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18mm</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endParaRPr lang="en-CN" dirty="0"/>
          </a:p>
        </p:txBody>
      </p:sp>
      <p:pic>
        <p:nvPicPr>
          <p:cNvPr id="5" name="Picture 4">
            <a:extLst>
              <a:ext uri="{FF2B5EF4-FFF2-40B4-BE49-F238E27FC236}">
                <a16:creationId xmlns:a16="http://schemas.microsoft.com/office/drawing/2014/main" id="{D8863659-4042-B145-9B4F-51007D35F552}"/>
              </a:ext>
            </a:extLst>
          </p:cNvPr>
          <p:cNvPicPr>
            <a:picLocks noChangeAspect="1"/>
          </p:cNvPicPr>
          <p:nvPr/>
        </p:nvPicPr>
        <p:blipFill>
          <a:blip r:embed="rId2"/>
          <a:stretch>
            <a:fillRect/>
          </a:stretch>
        </p:blipFill>
        <p:spPr>
          <a:xfrm>
            <a:off x="2528285" y="2963853"/>
            <a:ext cx="6209315" cy="3575060"/>
          </a:xfrm>
          <a:prstGeom prst="rect">
            <a:avLst/>
          </a:prstGeom>
        </p:spPr>
      </p:pic>
      <p:sp>
        <p:nvSpPr>
          <p:cNvPr id="7" name="TextBox 6">
            <a:extLst>
              <a:ext uri="{FF2B5EF4-FFF2-40B4-BE49-F238E27FC236}">
                <a16:creationId xmlns:a16="http://schemas.microsoft.com/office/drawing/2014/main" id="{73AF9ED2-6544-FA42-B32F-E38C21CE55AB}"/>
              </a:ext>
            </a:extLst>
          </p:cNvPr>
          <p:cNvSpPr txBox="1"/>
          <p:nvPr/>
        </p:nvSpPr>
        <p:spPr>
          <a:xfrm>
            <a:off x="407368" y="2132856"/>
            <a:ext cx="11301883" cy="830997"/>
          </a:xfrm>
          <a:prstGeom prst="rect">
            <a:avLst/>
          </a:prstGeom>
          <a:noFill/>
        </p:spPr>
        <p:txBody>
          <a:bodyPr wrap="square">
            <a:spAutoFit/>
          </a:bodyPr>
          <a:lstStyle/>
          <a:p>
            <a:pPr algn="ctr"/>
            <a:r>
              <a:rPr lang="en-US" sz="2400" dirty="0">
                <a:latin typeface="Arial" panose="020B0604020202020204" pitchFamily="34" charset="0"/>
                <a:ea typeface="微软雅黑" pitchFamily="34" charset="-122"/>
              </a:rPr>
              <a:t>CEPC Technical Design Report -- Reference Detector</a:t>
            </a:r>
            <a:r>
              <a:rPr lang="en-US" altLang="zh-CN" sz="2400" dirty="0">
                <a:latin typeface="Arial" panose="020B0604020202020204" pitchFamily="34" charset="0"/>
                <a:ea typeface="微软雅黑" pitchFamily="34" charset="-122"/>
              </a:rPr>
              <a:t>:</a:t>
            </a:r>
            <a:r>
              <a:rPr lang="zh-CN" altLang="en-US" sz="2400" dirty="0">
                <a:latin typeface="Arial" panose="020B0604020202020204" pitchFamily="34" charset="0"/>
                <a:ea typeface="微软雅黑" pitchFamily="34" charset="-122"/>
              </a:rPr>
              <a:t> </a:t>
            </a:r>
            <a:r>
              <a:rPr lang="en-CN" sz="2400" dirty="0">
                <a:solidFill>
                  <a:srgbClr val="0070C0"/>
                </a:solidFill>
                <a:latin typeface="Arial" panose="020B0604020202020204" pitchFamily="34" charset="0"/>
                <a:ea typeface="微软雅黑" pitchFamily="34" charset="-122"/>
              </a:rPr>
              <a:t>https://arxiv.org/abs/2510.05260</a:t>
            </a:r>
          </a:p>
        </p:txBody>
      </p:sp>
    </p:spTree>
    <p:extLst>
      <p:ext uri="{BB962C8B-B14F-4D97-AF65-F5344CB8AC3E}">
        <p14:creationId xmlns:p14="http://schemas.microsoft.com/office/powerpoint/2010/main" val="3466956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77D5F2-88C0-5F46-9BBA-48CB26B13C3B}"/>
              </a:ext>
            </a:extLst>
          </p:cNvPr>
          <p:cNvPicPr>
            <a:picLocks noChangeAspect="1"/>
          </p:cNvPicPr>
          <p:nvPr/>
        </p:nvPicPr>
        <p:blipFill>
          <a:blip r:embed="rId3"/>
          <a:stretch>
            <a:fillRect/>
          </a:stretch>
        </p:blipFill>
        <p:spPr>
          <a:xfrm>
            <a:off x="0" y="4231879"/>
            <a:ext cx="4896544" cy="2442566"/>
          </a:xfrm>
          <a:prstGeom prst="rect">
            <a:avLst/>
          </a:prstGeom>
        </p:spPr>
      </p:pic>
      <p:sp>
        <p:nvSpPr>
          <p:cNvPr id="11" name="文本框 23"/>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b="1" dirty="0">
                <a:solidFill>
                  <a:srgbClr val="C00000"/>
                </a:solidFill>
                <a:latin typeface="Arial Black" panose="020B0A04020102020204" pitchFamily="34" charset="0"/>
                <a:ea typeface="微软雅黑" pitchFamily="34" charset="-122"/>
              </a:rPr>
              <a:t>（</a:t>
            </a:r>
            <a:r>
              <a:rPr lang="en-US" altLang="zh-CN" b="1" dirty="0">
                <a:solidFill>
                  <a:srgbClr val="C00000"/>
                </a:solidFill>
                <a:latin typeface="Arial Black" panose="020B0A04020102020204" pitchFamily="34" charset="0"/>
                <a:ea typeface="微软雅黑" pitchFamily="34" charset="-122"/>
              </a:rPr>
              <a:t>new)</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Mockup</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to</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validate</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cable</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routing</a:t>
            </a:r>
            <a:r>
              <a:rPr lang="zh-CN" altLang="en-US" b="1" dirty="0">
                <a:solidFill>
                  <a:srgbClr val="C00000"/>
                </a:solidFill>
                <a:latin typeface="Arial Black" panose="020B0A04020102020204" pitchFamily="34" charset="0"/>
                <a:ea typeface="微软雅黑" pitchFamily="34" charset="-122"/>
              </a:rPr>
              <a:t>  </a:t>
            </a:r>
            <a:endParaRPr lang="en-US" altLang="zh-CN" b="1" dirty="0">
              <a:solidFill>
                <a:srgbClr val="C00000"/>
              </a:solidFill>
              <a:latin typeface="Arial Black" panose="020B0A04020102020204" pitchFamily="34" charset="0"/>
              <a:ea typeface="微软雅黑" pitchFamily="34" charset="-122"/>
            </a:endParaRPr>
          </a:p>
        </p:txBody>
      </p:sp>
      <p:sp>
        <p:nvSpPr>
          <p:cNvPr id="6" name="Content Placeholder 1"/>
          <p:cNvSpPr>
            <a:spLocks noGrp="1"/>
          </p:cNvSpPr>
          <p:nvPr>
            <p:ph idx="1"/>
          </p:nvPr>
        </p:nvSpPr>
        <p:spPr>
          <a:xfrm>
            <a:off x="0" y="965298"/>
            <a:ext cx="12288688" cy="1527598"/>
          </a:xfrm>
        </p:spPr>
        <p:txBody>
          <a:bodyPr>
            <a:normAutofit fontScale="92500"/>
          </a:bodyPr>
          <a:lstStyle/>
          <a:p>
            <a:r>
              <a:rPr lang="en-US" altLang="zh-CN" dirty="0">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ull-size</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D printed </a:t>
            </a:r>
            <a:r>
              <a:rPr lang="en-US" altLang="zh-CN" sz="2800" dirty="0">
                <a:latin typeface="Arial" panose="020B0604020202020204" pitchFamily="34" charset="0"/>
                <a:cs typeface="Arial" panose="020B0604020202020204" pitchFamily="34" charset="0"/>
              </a:rPr>
              <a:t>vertex</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detector</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and</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beam-pipe</a:t>
            </a:r>
            <a:r>
              <a:rPr lang="zh-CN" alt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mockup</a:t>
            </a:r>
          </a:p>
          <a:p>
            <a:pPr lvl="1"/>
            <a:r>
              <a:rPr lang="en-US" altLang="zh-CN" dirty="0">
                <a:cs typeface="Arial" panose="020B0604020202020204" pitchFamily="34" charset="0"/>
              </a:rPr>
              <a:t>V</a:t>
            </a:r>
            <a:r>
              <a:rPr lang="en-US" altLang="zh-CN" sz="2400" dirty="0">
                <a:latin typeface="Arial" panose="020B0604020202020204" pitchFamily="34" charset="0"/>
                <a:cs typeface="Arial" panose="020B0604020202020204" pitchFamily="34" charset="0"/>
              </a:rPr>
              <a:t>alidate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there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enough</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space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cable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routing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air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cooling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channel</a:t>
            </a:r>
          </a:p>
          <a:p>
            <a:pPr lvl="1"/>
            <a:r>
              <a:rPr lang="en-US" altLang="zh-CN" sz="2400" dirty="0">
                <a:latin typeface="Arial" panose="020B0604020202020204" pitchFamily="34" charset="0"/>
                <a:cs typeface="Arial" panose="020B0604020202020204" pitchFamily="34" charset="0"/>
              </a:rPr>
              <a:t>The effective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area for air cooling is 12.6 </a:t>
            </a:r>
            <a:r>
              <a:rPr lang="en-US" altLang="zh-CN" dirty="0">
                <a:cs typeface="Arial" panose="020B0604020202020204" pitchFamily="34" charset="0"/>
              </a:rPr>
              <a:t>cm</a:t>
            </a:r>
            <a:r>
              <a:rPr lang="en-US" altLang="zh-CN" baseline="30000" dirty="0">
                <a:cs typeface="Arial" panose="020B0604020202020204" pitchFamily="34" charset="0"/>
              </a:rPr>
              <a:t>2</a:t>
            </a:r>
            <a:r>
              <a:rPr lang="zh-CN" altLang="en-US" baseline="30000" dirty="0">
                <a:cs typeface="Arial" panose="020B0604020202020204" pitchFamily="34" charset="0"/>
              </a:rPr>
              <a:t> </a:t>
            </a:r>
            <a:r>
              <a:rPr lang="zh-CN" altLang="en-US" dirty="0">
                <a:cs typeface="Arial" panose="020B0604020202020204" pitchFamily="34" charset="0"/>
              </a:rPr>
              <a:t> </a:t>
            </a:r>
            <a:r>
              <a:rPr lang="en-US" altLang="zh-CN" dirty="0">
                <a:cs typeface="Arial" panose="020B0604020202020204" pitchFamily="34" charset="0"/>
              </a:rPr>
              <a:t>(stitching</a:t>
            </a:r>
            <a:r>
              <a:rPr lang="zh-CN" altLang="en-US" dirty="0">
                <a:cs typeface="Arial" panose="020B0604020202020204" pitchFamily="34" charset="0"/>
              </a:rPr>
              <a:t> </a:t>
            </a:r>
            <a:r>
              <a:rPr lang="en-US" altLang="zh-CN" dirty="0">
                <a:cs typeface="Arial" panose="020B0604020202020204" pitchFamily="34" charset="0"/>
              </a:rPr>
              <a:t>layers)+</a:t>
            </a:r>
            <a:r>
              <a:rPr lang="zh-CN" altLang="en-US" dirty="0">
                <a:cs typeface="Arial" panose="020B0604020202020204" pitchFamily="34" charset="0"/>
              </a:rPr>
              <a:t> </a:t>
            </a:r>
            <a:r>
              <a:rPr lang="en-US" altLang="zh-CN" dirty="0">
                <a:cs typeface="Arial" panose="020B0604020202020204" pitchFamily="34" charset="0"/>
              </a:rPr>
              <a:t>28</a:t>
            </a:r>
            <a:r>
              <a:rPr lang="zh-CN" altLang="en-US" dirty="0">
                <a:cs typeface="Arial" panose="020B0604020202020204" pitchFamily="34" charset="0"/>
              </a:rPr>
              <a:t> </a:t>
            </a:r>
            <a:r>
              <a:rPr lang="en-US" altLang="zh-CN" sz="2400" dirty="0">
                <a:latin typeface="Arial" panose="020B0604020202020204" pitchFamily="34" charset="0"/>
                <a:cs typeface="Arial" panose="020B0604020202020204" pitchFamily="34" charset="0"/>
              </a:rPr>
              <a:t>cm</a:t>
            </a:r>
            <a:r>
              <a:rPr lang="en-US" altLang="zh-CN" sz="2400" baseline="30000" dirty="0">
                <a:latin typeface="Arial" panose="020B0604020202020204" pitchFamily="34" charset="0"/>
                <a:cs typeface="Arial" panose="020B0604020202020204" pitchFamily="34" charset="0"/>
              </a:rPr>
              <a:t>2</a:t>
            </a:r>
            <a:r>
              <a:rPr lang="zh-CN" altLang="en-US" sz="2400" baseline="30000" dirty="0">
                <a:latin typeface="Arial" panose="020B0604020202020204" pitchFamily="34" charset="0"/>
                <a:cs typeface="Arial" panose="020B0604020202020204" pitchFamily="34" charset="0"/>
              </a:rPr>
              <a:t> </a:t>
            </a:r>
            <a:r>
              <a:rPr lang="en-US" altLang="zh-CN" dirty="0">
                <a:cs typeface="Arial" panose="020B0604020202020204" pitchFamily="34" charset="0"/>
              </a:rPr>
              <a:t>(between</a:t>
            </a:r>
            <a:r>
              <a:rPr lang="zh-CN" altLang="en-US" dirty="0">
                <a:cs typeface="Arial" panose="020B0604020202020204" pitchFamily="34" charset="0"/>
              </a:rPr>
              <a:t> </a:t>
            </a:r>
            <a:r>
              <a:rPr lang="en-US" altLang="zh-CN" dirty="0">
                <a:cs typeface="Arial" panose="020B0604020202020204" pitchFamily="34" charset="0"/>
              </a:rPr>
              <a:t>L4/L5)</a:t>
            </a:r>
            <a:endParaRPr lang="en-US" altLang="zh-CN" baseline="30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737600" y="6309320"/>
            <a:ext cx="2844800" cy="365125"/>
          </a:xfrm>
        </p:spPr>
        <p:txBody>
          <a:bodyPr/>
          <a:lstStyle/>
          <a:p>
            <a:fld id="{F15E9139-A00B-4B2A-98A6-095DC08F1345}" type="slidenum">
              <a:rPr lang="zh-CN" altLang="en-US" smtClean="0"/>
              <a:t>16</a:t>
            </a:fld>
            <a:endParaRPr lang="zh-CN" altLang="en-US" dirty="0"/>
          </a:p>
        </p:txBody>
      </p:sp>
      <p:pic>
        <p:nvPicPr>
          <p:cNvPr id="7" name="Picture 6">
            <a:extLst>
              <a:ext uri="{FF2B5EF4-FFF2-40B4-BE49-F238E27FC236}">
                <a16:creationId xmlns:a16="http://schemas.microsoft.com/office/drawing/2014/main" id="{DB2D77FE-8A4C-1344-A712-5CB6B6283C84}"/>
              </a:ext>
            </a:extLst>
          </p:cNvPr>
          <p:cNvPicPr>
            <a:picLocks noChangeAspect="1"/>
          </p:cNvPicPr>
          <p:nvPr/>
        </p:nvPicPr>
        <p:blipFill>
          <a:blip r:embed="rId4"/>
          <a:stretch>
            <a:fillRect/>
          </a:stretch>
        </p:blipFill>
        <p:spPr>
          <a:xfrm>
            <a:off x="8140953" y="2476576"/>
            <a:ext cx="3957067" cy="1937450"/>
          </a:xfrm>
          <a:prstGeom prst="rect">
            <a:avLst/>
          </a:prstGeom>
        </p:spPr>
      </p:pic>
      <p:pic>
        <p:nvPicPr>
          <p:cNvPr id="10" name="Picture 9">
            <a:extLst>
              <a:ext uri="{FF2B5EF4-FFF2-40B4-BE49-F238E27FC236}">
                <a16:creationId xmlns:a16="http://schemas.microsoft.com/office/drawing/2014/main" id="{D924982F-D7E0-BE47-88CB-7CAEC0E1FB98}"/>
              </a:ext>
            </a:extLst>
          </p:cNvPr>
          <p:cNvPicPr>
            <a:picLocks noChangeAspect="1"/>
          </p:cNvPicPr>
          <p:nvPr/>
        </p:nvPicPr>
        <p:blipFill>
          <a:blip r:embed="rId5"/>
          <a:stretch>
            <a:fillRect/>
          </a:stretch>
        </p:blipFill>
        <p:spPr>
          <a:xfrm>
            <a:off x="1" y="2564904"/>
            <a:ext cx="5811488" cy="1760795"/>
          </a:xfrm>
          <a:prstGeom prst="rect">
            <a:avLst/>
          </a:prstGeom>
        </p:spPr>
      </p:pic>
      <p:graphicFrame>
        <p:nvGraphicFramePr>
          <p:cNvPr id="2" name="Table 2">
            <a:extLst>
              <a:ext uri="{FF2B5EF4-FFF2-40B4-BE49-F238E27FC236}">
                <a16:creationId xmlns:a16="http://schemas.microsoft.com/office/drawing/2014/main" id="{63F50D1B-1C07-DE47-9A0A-9A0E05D4F087}"/>
              </a:ext>
            </a:extLst>
          </p:cNvPr>
          <p:cNvGraphicFramePr>
            <a:graphicFrameLocks noGrp="1"/>
          </p:cNvGraphicFramePr>
          <p:nvPr/>
        </p:nvGraphicFramePr>
        <p:xfrm>
          <a:off x="5147243" y="4571642"/>
          <a:ext cx="6024615" cy="1920240"/>
        </p:xfrm>
        <a:graphic>
          <a:graphicData uri="http://schemas.openxmlformats.org/drawingml/2006/table">
            <a:tbl>
              <a:tblPr firstRow="1" bandRow="1">
                <a:tableStyleId>{5C22544A-7EE6-4342-B048-85BDC9FD1C3A}</a:tableStyleId>
              </a:tblPr>
              <a:tblGrid>
                <a:gridCol w="2545775">
                  <a:extLst>
                    <a:ext uri="{9D8B030D-6E8A-4147-A177-3AD203B41FA5}">
                      <a16:colId xmlns:a16="http://schemas.microsoft.com/office/drawing/2014/main" val="661912222"/>
                    </a:ext>
                  </a:extLst>
                </a:gridCol>
                <a:gridCol w="3478840">
                  <a:extLst>
                    <a:ext uri="{9D8B030D-6E8A-4147-A177-3AD203B41FA5}">
                      <a16:colId xmlns:a16="http://schemas.microsoft.com/office/drawing/2014/main" val="1870101986"/>
                    </a:ext>
                  </a:extLst>
                </a:gridCol>
              </a:tblGrid>
              <a:tr h="476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N" dirty="0"/>
                    </a:p>
                  </a:txBody>
                  <a:tcPr/>
                </a:tc>
                <a:tc>
                  <a:txBody>
                    <a:bodyPr/>
                    <a:lstStyle/>
                    <a:p>
                      <a:pPr algn="ctr"/>
                      <a:r>
                        <a:rPr lang="en-US" altLang="zh-CN" dirty="0"/>
                        <a:t>Effective</a:t>
                      </a:r>
                      <a:r>
                        <a:rPr lang="zh-CN" altLang="en-US" dirty="0"/>
                        <a:t> </a:t>
                      </a:r>
                      <a:r>
                        <a:rPr lang="en-US" altLang="zh-CN" dirty="0"/>
                        <a:t>cross</a:t>
                      </a:r>
                      <a:r>
                        <a:rPr lang="zh-CN" altLang="en-US" dirty="0"/>
                        <a:t> </a:t>
                      </a:r>
                      <a:r>
                        <a:rPr lang="en-US" altLang="zh-CN" dirty="0"/>
                        <a:t>section</a:t>
                      </a:r>
                      <a:r>
                        <a:rPr lang="zh-CN" altLang="en-US" dirty="0"/>
                        <a:t> </a:t>
                      </a:r>
                      <a:r>
                        <a:rPr lang="en-US" altLang="zh-CN" dirty="0"/>
                        <a:t>for</a:t>
                      </a:r>
                      <a:r>
                        <a:rPr lang="zh-CN" altLang="en-US" dirty="0"/>
                        <a:t> </a:t>
                      </a:r>
                      <a:r>
                        <a:rPr lang="en-US" altLang="zh-CN" dirty="0"/>
                        <a:t>cooling(cm</a:t>
                      </a:r>
                      <a:r>
                        <a:rPr lang="en-US" altLang="zh-CN" baseline="30000" dirty="0"/>
                        <a:t>2</a:t>
                      </a:r>
                      <a:r>
                        <a:rPr lang="en-US" altLang="zh-CN" dirty="0"/>
                        <a:t>)</a:t>
                      </a:r>
                      <a:endParaRPr lang="en-CN" dirty="0"/>
                    </a:p>
                  </a:txBody>
                  <a:tcPr/>
                </a:tc>
                <a:extLst>
                  <a:ext uri="{0D108BD9-81ED-4DB2-BD59-A6C34878D82A}">
                    <a16:rowId xmlns:a16="http://schemas.microsoft.com/office/drawing/2014/main" val="2776509489"/>
                  </a:ext>
                </a:extLst>
              </a:tr>
              <a:tr h="476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Between</a:t>
                      </a:r>
                      <a:r>
                        <a:rPr lang="zh-CN" altLang="en-US" dirty="0"/>
                        <a:t> </a:t>
                      </a:r>
                      <a:r>
                        <a:rPr lang="en-US" altLang="zh-CN" dirty="0"/>
                        <a:t>stitching</a:t>
                      </a:r>
                      <a:r>
                        <a:rPr lang="zh-CN" altLang="en-US" dirty="0"/>
                        <a:t> </a:t>
                      </a:r>
                      <a:r>
                        <a:rPr lang="en-US" altLang="zh-CN" dirty="0"/>
                        <a:t>layers</a:t>
                      </a:r>
                      <a:r>
                        <a:rPr lang="zh-CN" altLang="en-US" dirty="0"/>
                        <a:t> </a:t>
                      </a:r>
                      <a:r>
                        <a:rPr lang="en-US" altLang="zh-CN" dirty="0"/>
                        <a:t>(L1-L4)</a:t>
                      </a:r>
                      <a:endParaRPr lang="en-CN" dirty="0"/>
                    </a:p>
                  </a:txBody>
                  <a:tcPr/>
                </a:tc>
                <a:tc>
                  <a:txBody>
                    <a:bodyPr/>
                    <a:lstStyle/>
                    <a:p>
                      <a:pPr algn="ctr"/>
                      <a:r>
                        <a:rPr lang="en-US" altLang="zh-CN" dirty="0"/>
                        <a:t>12.6</a:t>
                      </a:r>
                      <a:r>
                        <a:rPr lang="zh-CN" altLang="en-US" dirty="0"/>
                        <a:t> </a:t>
                      </a:r>
                      <a:endParaRPr lang="en-CN" dirty="0"/>
                    </a:p>
                  </a:txBody>
                  <a:tcPr/>
                </a:tc>
                <a:extLst>
                  <a:ext uri="{0D108BD9-81ED-4DB2-BD59-A6C34878D82A}">
                    <a16:rowId xmlns:a16="http://schemas.microsoft.com/office/drawing/2014/main" val="2894188578"/>
                  </a:ext>
                </a:extLst>
              </a:tr>
              <a:tr h="476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Between</a:t>
                      </a:r>
                      <a:r>
                        <a:rPr lang="zh-CN" altLang="en-US" dirty="0"/>
                        <a:t> </a:t>
                      </a:r>
                      <a:r>
                        <a:rPr lang="en-US" altLang="zh-CN" dirty="0"/>
                        <a:t>stitching</a:t>
                      </a:r>
                      <a:r>
                        <a:rPr lang="zh-CN" altLang="en-US" dirty="0"/>
                        <a:t> </a:t>
                      </a:r>
                      <a:r>
                        <a:rPr lang="en-US" altLang="zh-CN" dirty="0"/>
                        <a:t>layer</a:t>
                      </a:r>
                      <a:r>
                        <a:rPr lang="zh-CN" altLang="en-US" dirty="0"/>
                        <a:t> </a:t>
                      </a:r>
                      <a:r>
                        <a:rPr lang="en-US" altLang="zh-CN" dirty="0"/>
                        <a:t>L4</a:t>
                      </a:r>
                      <a:r>
                        <a:rPr lang="zh-CN" altLang="en-US" dirty="0"/>
                        <a:t> </a:t>
                      </a:r>
                      <a:r>
                        <a:rPr lang="en-US" altLang="zh-CN" dirty="0"/>
                        <a:t>and</a:t>
                      </a:r>
                      <a:r>
                        <a:rPr lang="zh-CN" altLang="en-US" dirty="0"/>
                        <a:t> </a:t>
                      </a:r>
                      <a:r>
                        <a:rPr lang="en-US" altLang="zh-CN" dirty="0"/>
                        <a:t>outer</a:t>
                      </a:r>
                      <a:r>
                        <a:rPr lang="zh-CN" altLang="en-US" dirty="0"/>
                        <a:t> </a:t>
                      </a:r>
                      <a:r>
                        <a:rPr lang="en-US" altLang="zh-CN" dirty="0"/>
                        <a:t>layer</a:t>
                      </a:r>
                      <a:r>
                        <a:rPr lang="zh-CN" altLang="en-US" dirty="0"/>
                        <a:t> </a:t>
                      </a:r>
                      <a:r>
                        <a:rPr lang="en-US" altLang="zh-CN" dirty="0"/>
                        <a:t>L5</a:t>
                      </a:r>
                    </a:p>
                  </a:txBody>
                  <a:tcPr/>
                </a:tc>
                <a:tc>
                  <a:txBody>
                    <a:bodyPr/>
                    <a:lstStyle/>
                    <a:p>
                      <a:pPr algn="ctr"/>
                      <a:r>
                        <a:rPr lang="en-US" altLang="zh-CN" dirty="0"/>
                        <a:t>28</a:t>
                      </a:r>
                      <a:endParaRPr lang="en-CN" dirty="0"/>
                    </a:p>
                  </a:txBody>
                  <a:tcPr/>
                </a:tc>
                <a:extLst>
                  <a:ext uri="{0D108BD9-81ED-4DB2-BD59-A6C34878D82A}">
                    <a16:rowId xmlns:a16="http://schemas.microsoft.com/office/drawing/2014/main" val="3833064922"/>
                  </a:ext>
                </a:extLst>
              </a:tr>
            </a:tbl>
          </a:graphicData>
        </a:graphic>
      </p:graphicFrame>
      <p:pic>
        <p:nvPicPr>
          <p:cNvPr id="13" name="Picture 12">
            <a:extLst>
              <a:ext uri="{FF2B5EF4-FFF2-40B4-BE49-F238E27FC236}">
                <a16:creationId xmlns:a16="http://schemas.microsoft.com/office/drawing/2014/main" id="{725157F4-B447-D749-B7B6-D88D7F487A97}"/>
              </a:ext>
            </a:extLst>
          </p:cNvPr>
          <p:cNvPicPr>
            <a:picLocks noChangeAspect="1"/>
          </p:cNvPicPr>
          <p:nvPr/>
        </p:nvPicPr>
        <p:blipFill>
          <a:blip r:embed="rId6"/>
          <a:stretch>
            <a:fillRect/>
          </a:stretch>
        </p:blipFill>
        <p:spPr>
          <a:xfrm>
            <a:off x="5862745" y="2466256"/>
            <a:ext cx="2087540" cy="2003316"/>
          </a:xfrm>
          <a:prstGeom prst="rect">
            <a:avLst/>
          </a:prstGeom>
        </p:spPr>
      </p:pic>
      <p:cxnSp>
        <p:nvCxnSpPr>
          <p:cNvPr id="4" name="Straight Arrow Connector 3">
            <a:extLst>
              <a:ext uri="{FF2B5EF4-FFF2-40B4-BE49-F238E27FC236}">
                <a16:creationId xmlns:a16="http://schemas.microsoft.com/office/drawing/2014/main" id="{98EBB172-670A-5B4E-9730-89525ADE1464}"/>
              </a:ext>
            </a:extLst>
          </p:cNvPr>
          <p:cNvCxnSpPr/>
          <p:nvPr/>
        </p:nvCxnSpPr>
        <p:spPr>
          <a:xfrm flipH="1">
            <a:off x="2711624" y="4231879"/>
            <a:ext cx="2736304" cy="6372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49FC78B-4270-4C41-9096-572CF28A4F1B}"/>
              </a:ext>
            </a:extLst>
          </p:cNvPr>
          <p:cNvSpPr txBox="1"/>
          <p:nvPr/>
        </p:nvSpPr>
        <p:spPr>
          <a:xfrm>
            <a:off x="2242683" y="4327767"/>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a:t>
            </a:r>
            <a:r>
              <a:rPr kumimoji="1" lang="en-US" altLang="zh-CN" sz="1800" dirty="0">
                <a:solidFill>
                  <a:srgbClr val="FF0000"/>
                </a:solidFill>
              </a:rPr>
              <a:t>.19</a:t>
            </a:r>
            <a:r>
              <a:rPr kumimoji="1" lang="zh-CN" altLang="en-US" sz="1800" dirty="0">
                <a:solidFill>
                  <a:srgbClr val="FF0000"/>
                </a:solidFill>
              </a:rPr>
              <a:t> </a:t>
            </a:r>
            <a:endParaRPr lang="en-CN" dirty="0">
              <a:solidFill>
                <a:srgbClr val="FF0000"/>
              </a:solidFill>
            </a:endParaRPr>
          </a:p>
        </p:txBody>
      </p:sp>
      <p:sp>
        <p:nvSpPr>
          <p:cNvPr id="17" name="TextBox 16">
            <a:extLst>
              <a:ext uri="{FF2B5EF4-FFF2-40B4-BE49-F238E27FC236}">
                <a16:creationId xmlns:a16="http://schemas.microsoft.com/office/drawing/2014/main" id="{A30033A6-08BB-274C-81D9-8E814518A877}"/>
              </a:ext>
            </a:extLst>
          </p:cNvPr>
          <p:cNvSpPr txBox="1"/>
          <p:nvPr/>
        </p:nvSpPr>
        <p:spPr>
          <a:xfrm>
            <a:off x="4367808" y="6434794"/>
            <a:ext cx="6175168" cy="369332"/>
          </a:xfrm>
          <a:prstGeom prst="rect">
            <a:avLst/>
          </a:prstGeom>
          <a:noFill/>
        </p:spPr>
        <p:txBody>
          <a:bodyPr wrap="square">
            <a:spAutoFit/>
          </a:bodyPr>
          <a:lstStyle/>
          <a:p>
            <a:r>
              <a:rPr lang="en-US" b="0" i="0" u="none" strike="noStrike" dirty="0">
                <a:solidFill>
                  <a:srgbClr val="000000"/>
                </a:solidFill>
                <a:effectLst/>
                <a:latin typeface="Helvetica" pitchFamily="2" charset="0"/>
              </a:rPr>
              <a:t>The total volumetric flow for the air-cooling is </a:t>
            </a:r>
            <a:r>
              <a:rPr lang="en-US" b="1" i="0" u="none" strike="noStrike" dirty="0">
                <a:solidFill>
                  <a:srgbClr val="000000"/>
                </a:solidFill>
                <a:effectLst/>
                <a:latin typeface="Helvetica" pitchFamily="2" charset="0"/>
              </a:rPr>
              <a:t>3500 L/min</a:t>
            </a:r>
            <a:r>
              <a:rPr lang="en-US" b="0" i="0" u="none" strike="noStrike" dirty="0">
                <a:solidFill>
                  <a:srgbClr val="000000"/>
                </a:solidFill>
                <a:effectLst/>
                <a:latin typeface="Helvetica" pitchFamily="2" charset="0"/>
              </a:rPr>
              <a:t>.</a:t>
            </a:r>
            <a:endParaRPr lang="en-CN" dirty="0"/>
          </a:p>
        </p:txBody>
      </p:sp>
    </p:spTree>
    <p:extLst>
      <p:ext uri="{BB962C8B-B14F-4D97-AF65-F5344CB8AC3E}">
        <p14:creationId xmlns:p14="http://schemas.microsoft.com/office/powerpoint/2010/main" val="19127504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695400" y="116632"/>
            <a:ext cx="11029527" cy="723403"/>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latin typeface="Arial Black" panose="020B0A04020102020204" pitchFamily="34" charset="0"/>
                <a:ea typeface="微软雅黑" pitchFamily="34" charset="-122"/>
              </a:rPr>
              <a:t>Thermal</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simulation</a:t>
            </a:r>
          </a:p>
        </p:txBody>
      </p:sp>
      <p:pic>
        <p:nvPicPr>
          <p:cNvPr id="17" name="Picture 16">
            <a:extLst>
              <a:ext uri="{FF2B5EF4-FFF2-40B4-BE49-F238E27FC236}">
                <a16:creationId xmlns:a16="http://schemas.microsoft.com/office/drawing/2014/main" id="{9A593C1E-82D2-4E4E-BD50-52401FDDD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866" y="2419300"/>
            <a:ext cx="3951486" cy="2953916"/>
          </a:xfrm>
          <a:prstGeom prst="rect">
            <a:avLst/>
          </a:prstGeom>
        </p:spPr>
      </p:pic>
      <p:sp>
        <p:nvSpPr>
          <p:cNvPr id="6" name="Content Placeholder 1"/>
          <p:cNvSpPr>
            <a:spLocks noGrp="1"/>
          </p:cNvSpPr>
          <p:nvPr>
            <p:ph idx="1"/>
          </p:nvPr>
        </p:nvSpPr>
        <p:spPr>
          <a:xfrm>
            <a:off x="83332" y="933097"/>
            <a:ext cx="12025336" cy="1271767"/>
          </a:xfrm>
        </p:spPr>
        <p:txBody>
          <a:bodyPr>
            <a:normAutofit fontScale="85000" lnSpcReduction="10000"/>
          </a:bodyPr>
          <a:lstStyle/>
          <a:p>
            <a:r>
              <a:rPr lang="en-US" altLang="zh-CN" sz="2600" dirty="0">
                <a:sym typeface="Wingdings" pitchFamily="2" charset="2"/>
              </a:rPr>
              <a:t>New</a:t>
            </a:r>
            <a:r>
              <a:rPr lang="zh-CN" altLang="en-US" sz="2600" dirty="0">
                <a:sym typeface="Wingdings" pitchFamily="2" charset="2"/>
              </a:rPr>
              <a:t> </a:t>
            </a:r>
            <a:r>
              <a:rPr lang="en-US" altLang="zh-CN" sz="2600" dirty="0">
                <a:sym typeface="Wingdings" pitchFamily="2" charset="2"/>
              </a:rPr>
              <a:t>thermal</a:t>
            </a:r>
            <a:r>
              <a:rPr lang="zh-CN" altLang="en-US" sz="2600" dirty="0">
                <a:sym typeface="Wingdings" pitchFamily="2" charset="2"/>
              </a:rPr>
              <a:t> </a:t>
            </a:r>
            <a:r>
              <a:rPr lang="en-US" altLang="zh-CN" sz="2600" dirty="0">
                <a:sym typeface="Wingdings" pitchFamily="2" charset="2"/>
              </a:rPr>
              <a:t>simulation,</a:t>
            </a:r>
            <a:r>
              <a:rPr lang="zh-CN" altLang="en-US" sz="2600" dirty="0">
                <a:sym typeface="Wingdings" pitchFamily="2" charset="2"/>
              </a:rPr>
              <a:t> </a:t>
            </a:r>
            <a:r>
              <a:rPr lang="en-US" altLang="zh-CN" sz="2600" dirty="0">
                <a:sym typeface="Wingdings" pitchFamily="2" charset="2"/>
              </a:rPr>
              <a:t>baseline</a:t>
            </a:r>
            <a:r>
              <a:rPr lang="zh-CN" altLang="en-US" sz="2600" dirty="0">
                <a:sym typeface="Wingdings" pitchFamily="2" charset="2"/>
              </a:rPr>
              <a:t> </a:t>
            </a:r>
            <a:r>
              <a:rPr lang="en-US" altLang="zh-CN" sz="2600" dirty="0"/>
              <a:t>air</a:t>
            </a:r>
            <a:r>
              <a:rPr lang="zh-CN" altLang="en-US" sz="2600" dirty="0"/>
              <a:t> </a:t>
            </a:r>
            <a:r>
              <a:rPr lang="en-US" altLang="zh-CN" sz="2600" dirty="0"/>
              <a:t>speed</a:t>
            </a:r>
            <a:r>
              <a:rPr lang="zh-CN" altLang="en-US" sz="2600" dirty="0"/>
              <a:t> </a:t>
            </a:r>
            <a:r>
              <a:rPr lang="en-US" altLang="zh-CN" sz="2600" dirty="0"/>
              <a:t>increased</a:t>
            </a:r>
            <a:r>
              <a:rPr lang="zh-CN" altLang="en-US" sz="2600" dirty="0"/>
              <a:t> </a:t>
            </a:r>
            <a:r>
              <a:rPr lang="en-US" altLang="zh-CN" sz="2600" dirty="0"/>
              <a:t>from</a:t>
            </a:r>
            <a:r>
              <a:rPr lang="zh-CN" altLang="en-US" sz="2600" dirty="0"/>
              <a:t> </a:t>
            </a:r>
            <a:r>
              <a:rPr lang="en-US" altLang="zh-CN" sz="2600" dirty="0"/>
              <a:t>3.5m/s</a:t>
            </a:r>
            <a:r>
              <a:rPr lang="zh-CN" altLang="en-US" sz="2600" dirty="0"/>
              <a:t> </a:t>
            </a:r>
            <a:r>
              <a:rPr lang="en-US" altLang="zh-CN" sz="2600" dirty="0"/>
              <a:t>to</a:t>
            </a:r>
            <a:r>
              <a:rPr lang="zh-CN" altLang="en-US" sz="2600" dirty="0"/>
              <a:t> </a:t>
            </a:r>
            <a:r>
              <a:rPr lang="en-US" altLang="zh-CN" sz="2600" dirty="0"/>
              <a:t>7m/s</a:t>
            </a:r>
          </a:p>
          <a:p>
            <a:pPr lvl="1"/>
            <a:r>
              <a:rPr lang="en-US" altLang="zh-CN" dirty="0">
                <a:cs typeface="Arial" panose="020B0604020202020204" pitchFamily="34" charset="0"/>
              </a:rPr>
              <a:t>All obstacles and t</a:t>
            </a:r>
            <a:r>
              <a:rPr lang="en-GB" altLang="zh-CN" dirty="0" err="1">
                <a:cs typeface="Arial" panose="020B0604020202020204" pitchFamily="34" charset="0"/>
              </a:rPr>
              <a:t>hermal</a:t>
            </a:r>
            <a:r>
              <a:rPr lang="en-GB" altLang="zh-CN" dirty="0">
                <a:cs typeface="Arial" panose="020B0604020202020204" pitchFamily="34" charset="0"/>
              </a:rPr>
              <a:t> gradients</a:t>
            </a:r>
            <a:r>
              <a:rPr lang="zh-CN" altLang="en-US" dirty="0">
                <a:cs typeface="Arial" panose="020B0604020202020204" pitchFamily="34" charset="0"/>
              </a:rPr>
              <a:t> </a:t>
            </a:r>
            <a:r>
              <a:rPr lang="en-US" altLang="zh-CN" dirty="0">
                <a:cs typeface="Arial" panose="020B0604020202020204" pitchFamily="34" charset="0"/>
              </a:rPr>
              <a:t>considered (included support</a:t>
            </a:r>
            <a:r>
              <a:rPr lang="zh-CN" altLang="en-US" dirty="0">
                <a:cs typeface="Arial" panose="020B0604020202020204" pitchFamily="34" charset="0"/>
              </a:rPr>
              <a:t> </a:t>
            </a:r>
            <a:r>
              <a:rPr lang="en-US" altLang="zh-CN" dirty="0">
                <a:cs typeface="Arial" panose="020B0604020202020204" pitchFamily="34" charset="0"/>
              </a:rPr>
              <a:t>structure</a:t>
            </a:r>
            <a:r>
              <a:rPr lang="zh-CN" altLang="en-US" dirty="0">
                <a:cs typeface="Arial" panose="020B0604020202020204" pitchFamily="34" charset="0"/>
              </a:rPr>
              <a:t> </a:t>
            </a:r>
            <a:r>
              <a:rPr lang="en-US" altLang="zh-CN" dirty="0">
                <a:cs typeface="Arial" panose="020B0604020202020204" pitchFamily="34" charset="0"/>
              </a:rPr>
              <a:t>and flexible cable)</a:t>
            </a:r>
          </a:p>
          <a:p>
            <a:pPr lvl="1"/>
            <a:r>
              <a:rPr lang="en-US" sz="2400" dirty="0">
                <a:cs typeface="Arial" panose="020B0604020202020204" pitchFamily="34" charset="0"/>
              </a:rPr>
              <a:t>The simulation results indicate that the airflow is turbulent</a:t>
            </a:r>
            <a:endParaRPr lang="en-US" altLang="zh-CN" sz="2200" dirty="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737600" y="6309320"/>
            <a:ext cx="2844800" cy="365125"/>
          </a:xfrm>
        </p:spPr>
        <p:txBody>
          <a:bodyPr/>
          <a:lstStyle/>
          <a:p>
            <a:fld id="{F15E9139-A00B-4B2A-98A6-095DC08F1345}" type="slidenum">
              <a:rPr lang="zh-CN" altLang="en-US" smtClean="0"/>
              <a:t>17</a:t>
            </a:fld>
            <a:endParaRPr lang="zh-CN" altLang="en-US" dirty="0"/>
          </a:p>
        </p:txBody>
      </p:sp>
      <p:sp>
        <p:nvSpPr>
          <p:cNvPr id="8" name="Content Placeholder 1"/>
          <p:cNvSpPr txBox="1"/>
          <p:nvPr/>
        </p:nvSpPr>
        <p:spPr>
          <a:xfrm>
            <a:off x="101273" y="5328592"/>
            <a:ext cx="10949897" cy="148478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This study is to address the IDRC comment: </a:t>
            </a:r>
          </a:p>
          <a:p>
            <a:pPr lvl="1" algn="just">
              <a:lnSpc>
                <a:spcPct val="80000"/>
              </a:lnSpc>
              <a:spcBef>
                <a:spcPts val="1000"/>
              </a:spcBef>
              <a:buSzPts val="1000"/>
              <a:tabLst>
                <a:tab pos="457200" algn="l"/>
              </a:tabLst>
            </a:pPr>
            <a:r>
              <a:rPr lang="en-GB" altLang="zh-CN" sz="2400" dirty="0">
                <a:latin typeface="Arial" panose="020B0604020202020204" pitchFamily="34" charset="0"/>
                <a:cs typeface="Arial" panose="020B0604020202020204" pitchFamily="34" charset="0"/>
              </a:rPr>
              <a:t>C-B-4-10-17. A </a:t>
            </a:r>
            <a:r>
              <a:rPr lang="en-GB" altLang="zh-CN" sz="2400" dirty="0" err="1">
                <a:latin typeface="Arial" panose="020B0604020202020204" pitchFamily="34" charset="0"/>
                <a:cs typeface="Arial" panose="020B0604020202020204" pitchFamily="34" charset="0"/>
              </a:rPr>
              <a:t>fe</a:t>
            </a:r>
            <a:r>
              <a:rPr lang="en-US" altLang="zh-CN" sz="2400" dirty="0">
                <a:latin typeface="Arial" panose="020B0604020202020204" pitchFamily="34" charset="0"/>
                <a:cs typeface="Arial" panose="020B0604020202020204" pitchFamily="34" charset="0"/>
              </a:rPr>
              <a:t>w</a:t>
            </a:r>
            <a:r>
              <a:rPr lang="en-GB" altLang="zh-CN" sz="2400" dirty="0">
                <a:latin typeface="Arial" panose="020B0604020202020204" pitchFamily="34" charset="0"/>
                <a:cs typeface="Arial" panose="020B0604020202020204" pitchFamily="34" charset="0"/>
              </a:rPr>
              <a:t> more sentences are needed here: what flow was simulated (laminar/turbulent), if all obstacles were correctly accounted for. Have the thermal gradients along the flow been taken into consideration?</a:t>
            </a:r>
            <a:endParaRPr lang="en-GB" altLang="zh-CN" sz="2200" dirty="0">
              <a:ea typeface="宋体" pitchFamily="2" charset="-122"/>
            </a:endParaRPr>
          </a:p>
        </p:txBody>
      </p:sp>
      <p:pic>
        <p:nvPicPr>
          <p:cNvPr id="3" name="Picture 2">
            <a:extLst>
              <a:ext uri="{FF2B5EF4-FFF2-40B4-BE49-F238E27FC236}">
                <a16:creationId xmlns:a16="http://schemas.microsoft.com/office/drawing/2014/main" id="{DF459AA4-6B4C-F241-8FA9-42EA92922079}"/>
              </a:ext>
            </a:extLst>
          </p:cNvPr>
          <p:cNvPicPr>
            <a:picLocks noChangeAspect="1"/>
          </p:cNvPicPr>
          <p:nvPr/>
        </p:nvPicPr>
        <p:blipFill>
          <a:blip r:embed="rId4"/>
          <a:stretch>
            <a:fillRect/>
          </a:stretch>
        </p:blipFill>
        <p:spPr>
          <a:xfrm>
            <a:off x="7968208" y="2337299"/>
            <a:ext cx="4234956" cy="2411320"/>
          </a:xfrm>
          <a:prstGeom prst="rect">
            <a:avLst/>
          </a:prstGeom>
        </p:spPr>
      </p:pic>
      <p:pic>
        <p:nvPicPr>
          <p:cNvPr id="13" name="Picture 12">
            <a:extLst>
              <a:ext uri="{FF2B5EF4-FFF2-40B4-BE49-F238E27FC236}">
                <a16:creationId xmlns:a16="http://schemas.microsoft.com/office/drawing/2014/main" id="{B67E5293-99C2-7444-84E7-413B27E41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1" y="2393178"/>
            <a:ext cx="3890103" cy="2908030"/>
          </a:xfrm>
          <a:prstGeom prst="rect">
            <a:avLst/>
          </a:prstGeom>
        </p:spPr>
      </p:pic>
      <p:sp>
        <p:nvSpPr>
          <p:cNvPr id="19" name="TextBox 18">
            <a:extLst>
              <a:ext uri="{FF2B5EF4-FFF2-40B4-BE49-F238E27FC236}">
                <a16:creationId xmlns:a16="http://schemas.microsoft.com/office/drawing/2014/main" id="{84A35F8E-37E0-E046-AED7-D2FE401DDC95}"/>
              </a:ext>
            </a:extLst>
          </p:cNvPr>
          <p:cNvSpPr txBox="1"/>
          <p:nvPr/>
        </p:nvSpPr>
        <p:spPr>
          <a:xfrm>
            <a:off x="135108" y="2056314"/>
            <a:ext cx="6097978" cy="369332"/>
          </a:xfrm>
          <a:prstGeom prst="rect">
            <a:avLst/>
          </a:prstGeom>
          <a:noFill/>
        </p:spPr>
        <p:txBody>
          <a:bodyPr wrap="square">
            <a:spAutoFit/>
          </a:bodyPr>
          <a:lstStyle/>
          <a:p>
            <a:r>
              <a:rPr lang="en-US" altLang="zh-CN" dirty="0">
                <a:solidFill>
                  <a:srgbClr val="FF0000"/>
                </a:solidFill>
                <a:cs typeface="Arial" panose="020B0604020202020204" pitchFamily="34" charset="0"/>
              </a:rPr>
              <a:t>Maximum</a:t>
            </a:r>
            <a:r>
              <a:rPr lang="zh-CN" altLang="en-US" dirty="0">
                <a:solidFill>
                  <a:srgbClr val="FF0000"/>
                </a:solidFill>
                <a:cs typeface="Arial" panose="020B0604020202020204" pitchFamily="34" charset="0"/>
              </a:rPr>
              <a:t> </a:t>
            </a:r>
            <a:r>
              <a:rPr lang="en-US" altLang="zh-CN" dirty="0">
                <a:solidFill>
                  <a:srgbClr val="FF0000"/>
                </a:solidFill>
                <a:cs typeface="Arial" panose="020B0604020202020204" pitchFamily="34" charset="0"/>
              </a:rPr>
              <a:t>temperature</a:t>
            </a:r>
            <a:r>
              <a:rPr lang="zh-CN" altLang="en-US" dirty="0">
                <a:solidFill>
                  <a:srgbClr val="FF0000"/>
                </a:solidFill>
                <a:cs typeface="Arial" panose="020B0604020202020204" pitchFamily="34" charset="0"/>
              </a:rPr>
              <a:t> </a:t>
            </a:r>
            <a:r>
              <a:rPr lang="en-US" altLang="zh-CN" dirty="0">
                <a:solidFill>
                  <a:srgbClr val="FF0000"/>
                </a:solidFill>
                <a:cs typeface="Arial" panose="020B0604020202020204" pitchFamily="34" charset="0"/>
              </a:rPr>
              <a:t>in</a:t>
            </a:r>
            <a:r>
              <a:rPr lang="zh-CN" altLang="en-US" dirty="0">
                <a:solidFill>
                  <a:srgbClr val="FF0000"/>
                </a:solidFill>
                <a:cs typeface="Arial" panose="020B0604020202020204" pitchFamily="34" charset="0"/>
              </a:rPr>
              <a:t> </a:t>
            </a:r>
            <a:r>
              <a:rPr lang="en-US" altLang="zh-CN" dirty="0">
                <a:solidFill>
                  <a:srgbClr val="FF0000"/>
                </a:solidFill>
                <a:cs typeface="Arial" panose="020B0604020202020204" pitchFamily="34" charset="0"/>
              </a:rPr>
              <a:t>stitching</a:t>
            </a:r>
            <a:r>
              <a:rPr lang="zh-CN" altLang="en-US" dirty="0">
                <a:solidFill>
                  <a:srgbClr val="FF0000"/>
                </a:solidFill>
                <a:cs typeface="Arial" panose="020B0604020202020204" pitchFamily="34" charset="0"/>
              </a:rPr>
              <a:t> </a:t>
            </a:r>
            <a:r>
              <a:rPr lang="en-US" altLang="zh-CN" dirty="0">
                <a:solidFill>
                  <a:srgbClr val="FF0000"/>
                </a:solidFill>
                <a:cs typeface="Arial" panose="020B0604020202020204" pitchFamily="34" charset="0"/>
              </a:rPr>
              <a:t>layers</a:t>
            </a:r>
            <a:r>
              <a:rPr lang="zh-CN" altLang="en-US" dirty="0">
                <a:solidFill>
                  <a:srgbClr val="FF0000"/>
                </a:solidFill>
                <a:cs typeface="Arial" panose="020B0604020202020204" pitchFamily="34" charset="0"/>
              </a:rPr>
              <a:t>  </a:t>
            </a:r>
            <a:endParaRPr lang="en-CN" dirty="0">
              <a:solidFill>
                <a:srgbClr val="FF0000"/>
              </a:solidFill>
            </a:endParaRPr>
          </a:p>
        </p:txBody>
      </p:sp>
      <p:sp>
        <p:nvSpPr>
          <p:cNvPr id="20" name="TextBox 19">
            <a:extLst>
              <a:ext uri="{FF2B5EF4-FFF2-40B4-BE49-F238E27FC236}">
                <a16:creationId xmlns:a16="http://schemas.microsoft.com/office/drawing/2014/main" id="{24307C32-C8FA-224A-9E2F-415219280BA9}"/>
              </a:ext>
            </a:extLst>
          </p:cNvPr>
          <p:cNvSpPr txBox="1"/>
          <p:nvPr/>
        </p:nvSpPr>
        <p:spPr>
          <a:xfrm>
            <a:off x="4367808" y="2078940"/>
            <a:ext cx="6097978" cy="369332"/>
          </a:xfrm>
          <a:prstGeom prst="rect">
            <a:avLst/>
          </a:prstGeom>
          <a:noFill/>
        </p:spPr>
        <p:txBody>
          <a:bodyPr wrap="square">
            <a:spAutoFit/>
          </a:bodyPr>
          <a:lstStyle/>
          <a:p>
            <a:r>
              <a:rPr lang="en-US" altLang="zh-CN" dirty="0">
                <a:solidFill>
                  <a:srgbClr val="FF0000"/>
                </a:solidFill>
                <a:cs typeface="Arial" panose="020B0604020202020204" pitchFamily="34" charset="0"/>
              </a:rPr>
              <a:t>Temp.</a:t>
            </a:r>
            <a:r>
              <a:rPr lang="zh-CN" altLang="en-US" dirty="0">
                <a:solidFill>
                  <a:srgbClr val="FF0000"/>
                </a:solidFill>
                <a:cs typeface="Arial" panose="020B0604020202020204" pitchFamily="34" charset="0"/>
              </a:rPr>
              <a:t> </a:t>
            </a:r>
            <a:r>
              <a:rPr lang="en-US" altLang="zh-CN" dirty="0">
                <a:solidFill>
                  <a:srgbClr val="FF0000"/>
                </a:solidFill>
                <a:cs typeface="Arial" panose="020B0604020202020204" pitchFamily="34" charset="0"/>
              </a:rPr>
              <a:t>Gradient</a:t>
            </a:r>
            <a:r>
              <a:rPr lang="zh-CN" altLang="en-US" dirty="0">
                <a:solidFill>
                  <a:srgbClr val="FF0000"/>
                </a:solidFill>
                <a:cs typeface="Arial" panose="020B0604020202020204" pitchFamily="34" charset="0"/>
              </a:rPr>
              <a:t> </a:t>
            </a:r>
            <a:r>
              <a:rPr lang="en-US" altLang="zh-CN" sz="1800" dirty="0">
                <a:solidFill>
                  <a:srgbClr val="FF0000"/>
                </a:solidFill>
                <a:cs typeface="Arial" panose="020B0604020202020204" pitchFamily="34" charset="0"/>
              </a:rPr>
              <a:t>in</a:t>
            </a:r>
            <a:r>
              <a:rPr lang="zh-CN" altLang="en-US" sz="1800" dirty="0">
                <a:solidFill>
                  <a:srgbClr val="FF0000"/>
                </a:solidFill>
                <a:cs typeface="Arial" panose="020B0604020202020204" pitchFamily="34" charset="0"/>
              </a:rPr>
              <a:t> </a:t>
            </a:r>
            <a:r>
              <a:rPr lang="en-US" altLang="zh-CN" sz="1800" dirty="0">
                <a:solidFill>
                  <a:srgbClr val="FF0000"/>
                </a:solidFill>
                <a:cs typeface="Arial" panose="020B0604020202020204" pitchFamily="34" charset="0"/>
              </a:rPr>
              <a:t>stitching</a:t>
            </a:r>
            <a:r>
              <a:rPr lang="zh-CN" altLang="en-US" sz="1800" dirty="0">
                <a:solidFill>
                  <a:srgbClr val="FF0000"/>
                </a:solidFill>
                <a:cs typeface="Arial" panose="020B0604020202020204" pitchFamily="34" charset="0"/>
              </a:rPr>
              <a:t> </a:t>
            </a:r>
            <a:r>
              <a:rPr lang="en-US" altLang="zh-CN" sz="1800" dirty="0">
                <a:solidFill>
                  <a:srgbClr val="FF0000"/>
                </a:solidFill>
                <a:cs typeface="Arial" panose="020B0604020202020204" pitchFamily="34" charset="0"/>
              </a:rPr>
              <a:t>layers</a:t>
            </a:r>
            <a:r>
              <a:rPr lang="zh-CN" altLang="en-US" sz="1800" dirty="0">
                <a:solidFill>
                  <a:srgbClr val="FF0000"/>
                </a:solidFill>
                <a:cs typeface="Arial" panose="020B0604020202020204" pitchFamily="34" charset="0"/>
              </a:rPr>
              <a:t>  </a:t>
            </a:r>
            <a:endParaRPr lang="en-CN" dirty="0">
              <a:solidFill>
                <a:srgbClr val="FF0000"/>
              </a:solidFill>
            </a:endParaRPr>
          </a:p>
        </p:txBody>
      </p:sp>
      <p:cxnSp>
        <p:nvCxnSpPr>
          <p:cNvPr id="25" name="Straight Connector 24">
            <a:extLst>
              <a:ext uri="{FF2B5EF4-FFF2-40B4-BE49-F238E27FC236}">
                <a16:creationId xmlns:a16="http://schemas.microsoft.com/office/drawing/2014/main" id="{74A81BEF-D671-BD4B-81E8-B45B77A05943}"/>
              </a:ext>
            </a:extLst>
          </p:cNvPr>
          <p:cNvCxnSpPr/>
          <p:nvPr/>
        </p:nvCxnSpPr>
        <p:spPr>
          <a:xfrm>
            <a:off x="4511824" y="4149080"/>
            <a:ext cx="34155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243486-1F1A-4142-811B-7F27E019747A}"/>
              </a:ext>
            </a:extLst>
          </p:cNvPr>
          <p:cNvCxnSpPr/>
          <p:nvPr/>
        </p:nvCxnSpPr>
        <p:spPr>
          <a:xfrm>
            <a:off x="530646" y="3496770"/>
            <a:ext cx="34155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61A1DA5-F71F-D74C-AE1E-689041017851}"/>
              </a:ext>
            </a:extLst>
          </p:cNvPr>
          <p:cNvSpPr/>
          <p:nvPr/>
        </p:nvSpPr>
        <p:spPr>
          <a:xfrm>
            <a:off x="7104112" y="3933056"/>
            <a:ext cx="288032" cy="122413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2" name="TextBox 31">
            <a:extLst>
              <a:ext uri="{FF2B5EF4-FFF2-40B4-BE49-F238E27FC236}">
                <a16:creationId xmlns:a16="http://schemas.microsoft.com/office/drawing/2014/main" id="{B47EBE26-9F2A-8840-857C-4148ED223C95}"/>
              </a:ext>
            </a:extLst>
          </p:cNvPr>
          <p:cNvSpPr txBox="1"/>
          <p:nvPr/>
        </p:nvSpPr>
        <p:spPr>
          <a:xfrm>
            <a:off x="9120336" y="4946584"/>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a:t>
            </a:r>
            <a:r>
              <a:rPr kumimoji="1" lang="en-US" altLang="zh-CN" sz="1800" dirty="0">
                <a:solidFill>
                  <a:srgbClr val="FF0000"/>
                </a:solidFill>
              </a:rPr>
              <a:t>.16</a:t>
            </a:r>
            <a:r>
              <a:rPr kumimoji="1" lang="zh-CN" altLang="en-US" sz="1800"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359435738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069D-43BC-9BFB-2DAB-FE1E201651CA}"/>
              </a:ext>
            </a:extLst>
          </p:cNvPr>
          <p:cNvSpPr>
            <a:spLocks noGrp="1"/>
          </p:cNvSpPr>
          <p:nvPr>
            <p:ph type="title"/>
          </p:nvPr>
        </p:nvSpPr>
        <p:spPr>
          <a:xfrm>
            <a:off x="-892410" y="83557"/>
            <a:ext cx="10763325" cy="725470"/>
          </a:xfrm>
        </p:spPr>
        <p:txBody>
          <a:bodyPr>
            <a:normAutofit/>
          </a:bodyPr>
          <a:lstStyle/>
          <a:p>
            <a:r>
              <a:rPr lang="en-US" altLang="zh-CN" sz="3600" dirty="0"/>
              <a:t>Reminder</a:t>
            </a:r>
            <a:r>
              <a:rPr lang="zh-CN" altLang="en-US" sz="3600" dirty="0"/>
              <a:t> </a:t>
            </a:r>
            <a:r>
              <a:rPr lang="en-US" altLang="zh-CN" sz="3600" dirty="0"/>
              <a:t>of</a:t>
            </a:r>
            <a:r>
              <a:rPr lang="zh-CN" altLang="en-US" sz="3600" dirty="0"/>
              <a:t> </a:t>
            </a:r>
            <a:r>
              <a:rPr lang="en-US" altLang="zh-CN" sz="3600" dirty="0"/>
              <a:t>ref-TDR design</a:t>
            </a:r>
            <a:endParaRPr lang="en-CN" sz="3600" dirty="0"/>
          </a:p>
        </p:txBody>
      </p:sp>
      <p:sp>
        <p:nvSpPr>
          <p:cNvPr id="3" name="Slide Number Placeholder 2">
            <a:extLst>
              <a:ext uri="{FF2B5EF4-FFF2-40B4-BE49-F238E27FC236}">
                <a16:creationId xmlns:a16="http://schemas.microsoft.com/office/drawing/2014/main" id="{16FC2FDE-83AA-B875-EA4A-4B204CAEC167}"/>
              </a:ext>
            </a:extLst>
          </p:cNvPr>
          <p:cNvSpPr>
            <a:spLocks noGrp="1"/>
          </p:cNvSpPr>
          <p:nvPr>
            <p:ph type="sldNum" sz="quarter" idx="12"/>
          </p:nvPr>
        </p:nvSpPr>
        <p:spPr>
          <a:xfrm>
            <a:off x="11638852" y="6500365"/>
            <a:ext cx="548341" cy="365125"/>
          </a:xfrm>
        </p:spPr>
        <p:txBody>
          <a:bodyPr/>
          <a:lstStyle/>
          <a:p>
            <a:fld id="{80293A8B-7656-41F7-B47F-4F4E036E5275}" type="slidenum">
              <a:rPr lang="en-US" altLang="zh-CN" smtClean="0"/>
              <a:t>2</a:t>
            </a:fld>
            <a:endParaRPr lang="zh-CN" altLang="en-US" dirty="0"/>
          </a:p>
        </p:txBody>
      </p:sp>
      <p:sp>
        <p:nvSpPr>
          <p:cNvPr id="4" name="Content Placeholder 3">
            <a:extLst>
              <a:ext uri="{FF2B5EF4-FFF2-40B4-BE49-F238E27FC236}">
                <a16:creationId xmlns:a16="http://schemas.microsoft.com/office/drawing/2014/main" id="{B2E25EC0-90A1-28E6-62DC-13DBDBAD7004}"/>
              </a:ext>
            </a:extLst>
          </p:cNvPr>
          <p:cNvSpPr>
            <a:spLocks noGrp="1"/>
          </p:cNvSpPr>
          <p:nvPr>
            <p:ph idx="1"/>
          </p:nvPr>
        </p:nvSpPr>
        <p:spPr>
          <a:xfrm>
            <a:off x="-493109" y="970954"/>
            <a:ext cx="11163599" cy="6130453"/>
          </a:xfrm>
        </p:spPr>
        <p:txBody>
          <a:bodyPr>
            <a:normAutofit/>
          </a:bodyPr>
          <a:lstStyle/>
          <a:p>
            <a:pPr lvl="1"/>
            <a:r>
              <a:rPr lang="en-US" altLang="zh-CN" dirty="0">
                <a:cs typeface="Arial" panose="020B0604020202020204" pitchFamily="34" charset="0"/>
              </a:rPr>
              <a:t>Baseline</a:t>
            </a:r>
            <a:r>
              <a:rPr lang="zh-CN" altLang="en-US" dirty="0">
                <a:cs typeface="Arial" panose="020B0604020202020204" pitchFamily="34" charset="0"/>
              </a:rPr>
              <a:t> </a:t>
            </a:r>
            <a:r>
              <a:rPr lang="en-US" altLang="zh-CN" dirty="0">
                <a:cs typeface="Arial" panose="020B0604020202020204" pitchFamily="34" charset="0"/>
              </a:rPr>
              <a:t>:4</a:t>
            </a:r>
            <a:r>
              <a:rPr lang="zh-CN" altLang="en-US" dirty="0">
                <a:cs typeface="Arial" panose="020B0604020202020204" pitchFamily="34" charset="0"/>
              </a:rPr>
              <a:t> </a:t>
            </a:r>
            <a:r>
              <a:rPr lang="en-US" altLang="zh-CN" dirty="0">
                <a:cs typeface="Arial" panose="020B0604020202020204" pitchFamily="34" charset="0"/>
              </a:rPr>
              <a:t>single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of</a:t>
            </a:r>
            <a:r>
              <a:rPr lang="zh-CN" altLang="en-US" dirty="0">
                <a:cs typeface="Arial" panose="020B0604020202020204" pitchFamily="34" charset="0"/>
              </a:rPr>
              <a:t> </a:t>
            </a:r>
            <a:r>
              <a:rPr lang="en-US" altLang="zh-CN" dirty="0">
                <a:cs typeface="Arial" panose="020B0604020202020204" pitchFamily="34" charset="0"/>
              </a:rPr>
              <a:t>bent</a:t>
            </a:r>
            <a:r>
              <a:rPr lang="zh-CN" altLang="en-US" dirty="0">
                <a:cs typeface="Arial" panose="020B0604020202020204" pitchFamily="34" charset="0"/>
              </a:rPr>
              <a:t> </a:t>
            </a:r>
            <a:r>
              <a:rPr lang="en-US" altLang="zh-CN" dirty="0">
                <a:cs typeface="Arial" panose="020B0604020202020204" pitchFamily="34" charset="0"/>
              </a:rPr>
              <a:t>MAPS</a:t>
            </a:r>
            <a:r>
              <a:rPr lang="zh-CN" altLang="en-US" dirty="0">
                <a:cs typeface="Arial" panose="020B0604020202020204" pitchFamily="34" charset="0"/>
              </a:rPr>
              <a:t> </a:t>
            </a:r>
            <a:r>
              <a:rPr lang="en-US" altLang="zh-CN" dirty="0">
                <a:cs typeface="Arial" panose="020B0604020202020204" pitchFamily="34" charset="0"/>
              </a:rPr>
              <a:t>+</a:t>
            </a:r>
            <a:r>
              <a:rPr lang="zh-CN" altLang="en-US" dirty="0">
                <a:cs typeface="Arial" panose="020B0604020202020204" pitchFamily="34" charset="0"/>
              </a:rPr>
              <a:t>  </a:t>
            </a:r>
            <a:r>
              <a:rPr lang="en-US" altLang="zh-CN" dirty="0">
                <a:cs typeface="Arial" panose="020B0604020202020204" pitchFamily="34" charset="0"/>
              </a:rPr>
              <a:t>1</a:t>
            </a:r>
            <a:r>
              <a:rPr lang="zh-CN" altLang="en-US" dirty="0">
                <a:cs typeface="Arial" panose="020B0604020202020204" pitchFamily="34" charset="0"/>
              </a:rPr>
              <a:t> </a:t>
            </a:r>
            <a:r>
              <a:rPr lang="en-US" altLang="zh-CN" dirty="0">
                <a:cs typeface="Arial" panose="020B0604020202020204" pitchFamily="34" charset="0"/>
              </a:rPr>
              <a:t>double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ladders</a:t>
            </a:r>
          </a:p>
          <a:p>
            <a:pPr lvl="2"/>
            <a:r>
              <a:rPr lang="en-US" altLang="zh-CN" dirty="0">
                <a:solidFill>
                  <a:srgbClr val="0070C0"/>
                </a:solidFill>
                <a:latin typeface="Arial" panose="020B0604020202020204" pitchFamily="34" charset="0"/>
                <a:cs typeface="Arial" panose="020B0604020202020204" pitchFamily="34" charset="0"/>
              </a:rPr>
              <a:t>Alternative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option: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3</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double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layer</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ladders</a:t>
            </a:r>
          </a:p>
          <a:p>
            <a:pPr lvl="1"/>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Use</a:t>
            </a:r>
            <a:r>
              <a:rPr lang="zh-CN" altLang="en-US" dirty="0">
                <a:cs typeface="Arial" panose="020B0604020202020204" pitchFamily="34" charset="0"/>
              </a:rPr>
              <a:t> </a:t>
            </a:r>
            <a:r>
              <a:rPr lang="en-US" altLang="zh-CN" dirty="0">
                <a:cs typeface="Arial" panose="020B0604020202020204" pitchFamily="34" charset="0"/>
              </a:rPr>
              <a:t>single</a:t>
            </a:r>
            <a:r>
              <a:rPr lang="zh-CN" altLang="en-US" dirty="0">
                <a:cs typeface="Arial" panose="020B0604020202020204" pitchFamily="34" charset="0"/>
              </a:rPr>
              <a:t> </a:t>
            </a:r>
            <a:r>
              <a:rPr lang="en-US" altLang="zh-CN" dirty="0">
                <a:cs typeface="Arial" panose="020B0604020202020204" pitchFamily="34" charset="0"/>
              </a:rPr>
              <a:t>bent</a:t>
            </a:r>
            <a:r>
              <a:rPr lang="zh-CN" altLang="en-US" dirty="0">
                <a:cs typeface="Arial" panose="020B0604020202020204" pitchFamily="34" charset="0"/>
              </a:rPr>
              <a:t> </a:t>
            </a:r>
            <a:r>
              <a:rPr lang="en-US" altLang="zh-CN" dirty="0">
                <a:cs typeface="Arial" panose="020B0604020202020204" pitchFamily="34" charset="0"/>
              </a:rPr>
              <a:t>MAPS</a:t>
            </a:r>
            <a:r>
              <a:rPr lang="zh-CN" altLang="en-US" dirty="0">
                <a:cs typeface="Arial" panose="020B0604020202020204" pitchFamily="34" charset="0"/>
              </a:rPr>
              <a:t> </a:t>
            </a:r>
            <a:r>
              <a:rPr lang="en-US" altLang="zh-CN" dirty="0">
                <a:cs typeface="Arial" panose="020B0604020202020204" pitchFamily="34" charset="0"/>
              </a:rPr>
              <a:t>for</a:t>
            </a:r>
            <a:r>
              <a:rPr lang="zh-CN" altLang="en-US" dirty="0">
                <a:cs typeface="Arial" panose="020B0604020202020204" pitchFamily="34" charset="0"/>
              </a:rPr>
              <a:t> </a:t>
            </a:r>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(~0.15m</a:t>
            </a:r>
            <a:r>
              <a:rPr lang="en-US" altLang="zh-CN" baseline="30000" dirty="0">
                <a:cs typeface="Arial" panose="020B0604020202020204" pitchFamily="34" charset="0"/>
              </a:rPr>
              <a:t>2</a:t>
            </a:r>
            <a:r>
              <a:rPr lang="en-US" altLang="zh-CN" dirty="0">
                <a:cs typeface="Arial" panose="020B0604020202020204" pitchFamily="34" charset="0"/>
              </a:rPr>
              <a:t>)</a:t>
            </a:r>
          </a:p>
          <a:p>
            <a:pPr lvl="2"/>
            <a:r>
              <a:rPr lang="en-US" altLang="zh-CN" dirty="0">
                <a:solidFill>
                  <a:srgbClr val="0070C0"/>
                </a:solidFill>
                <a:latin typeface="Arial" panose="020B0604020202020204" pitchFamily="34" charset="0"/>
                <a:cs typeface="Arial" panose="020B0604020202020204" pitchFamily="34" charset="0"/>
                <a:sym typeface="Wingdings" pitchFamily="2" charset="2"/>
              </a:rPr>
              <a:t>Low</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material</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budget</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0.06%X0</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per</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layer</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endParaRPr lang="en-US" altLang="zh-CN" dirty="0">
              <a:solidFill>
                <a:srgbClr val="0070C0"/>
              </a:solidFill>
              <a:latin typeface="Arial" panose="020B0604020202020204" pitchFamily="34" charset="0"/>
              <a:cs typeface="Arial" panose="020B0604020202020204" pitchFamily="34" charset="0"/>
              <a:sym typeface="Wingdings" pitchFamily="2" charset="2"/>
            </a:endParaRPr>
          </a:p>
          <a:p>
            <a:pPr lvl="2"/>
            <a:r>
              <a:rPr lang="en-US" altLang="zh-CN" dirty="0">
                <a:solidFill>
                  <a:srgbClr val="0070C0"/>
                </a:solidFill>
                <a:latin typeface="Arial" panose="020B0604020202020204" pitchFamily="34" charset="0"/>
                <a:cs typeface="Arial" panose="020B0604020202020204" pitchFamily="34" charset="0"/>
              </a:rPr>
              <a:t>Different</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rotation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angle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in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each</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layer</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to</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reduce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dead</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area</a:t>
            </a:r>
            <a:endParaRPr lang="en-US" altLang="zh-CN" dirty="0">
              <a:cs typeface="Arial" panose="020B0604020202020204" pitchFamily="34" charset="0"/>
            </a:endParaRPr>
          </a:p>
          <a:p>
            <a:pPr lvl="1"/>
            <a:r>
              <a:rPr lang="en-US" altLang="zh-CN" dirty="0">
                <a:cs typeface="Arial" panose="020B0604020202020204" pitchFamily="34" charset="0"/>
              </a:rPr>
              <a:t>Outer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Double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Ladder</a:t>
            </a:r>
            <a:r>
              <a:rPr lang="zh-CN" altLang="en-US" dirty="0">
                <a:cs typeface="Arial" panose="020B0604020202020204" pitchFamily="34" charset="0"/>
              </a:rPr>
              <a:t> </a:t>
            </a:r>
            <a:r>
              <a:rPr lang="en-US" altLang="zh-CN" dirty="0">
                <a:cs typeface="Arial" panose="020B0604020202020204" pitchFamily="34" charset="0"/>
              </a:rPr>
              <a:t>(~0.28%</a:t>
            </a:r>
            <a:r>
              <a:rPr lang="zh-CN" altLang="en-US" dirty="0">
                <a:cs typeface="Arial" panose="020B0604020202020204" pitchFamily="34" charset="0"/>
              </a:rPr>
              <a:t> </a:t>
            </a:r>
            <a:r>
              <a:rPr lang="en-US" altLang="zh-CN" dirty="0">
                <a:cs typeface="Arial" panose="020B0604020202020204" pitchFamily="34" charset="0"/>
              </a:rPr>
              <a:t>X0</a:t>
            </a:r>
            <a:r>
              <a:rPr lang="zh-CN" altLang="en-US" dirty="0">
                <a:cs typeface="Arial" panose="020B0604020202020204" pitchFamily="34" charset="0"/>
              </a:rPr>
              <a:t> </a:t>
            </a:r>
            <a:r>
              <a:rPr lang="en-US" altLang="zh-CN" dirty="0">
                <a:cs typeface="Arial" panose="020B0604020202020204" pitchFamily="34" charset="0"/>
              </a:rPr>
              <a:t>per</a:t>
            </a:r>
            <a:r>
              <a:rPr lang="zh-CN" altLang="en-US" dirty="0">
                <a:cs typeface="Arial" panose="020B0604020202020204" pitchFamily="34" charset="0"/>
              </a:rPr>
              <a:t> </a:t>
            </a:r>
            <a:r>
              <a:rPr lang="en-US" altLang="zh-CN" dirty="0">
                <a:cs typeface="Arial" panose="020B0604020202020204" pitchFamily="34" charset="0"/>
              </a:rPr>
              <a:t>layer)</a:t>
            </a:r>
          </a:p>
          <a:p>
            <a:pPr lvl="2"/>
            <a:endParaRPr lang="en-CN" dirty="0"/>
          </a:p>
        </p:txBody>
      </p:sp>
      <p:sp>
        <p:nvSpPr>
          <p:cNvPr id="27" name="TextBox 26">
            <a:extLst>
              <a:ext uri="{FF2B5EF4-FFF2-40B4-BE49-F238E27FC236}">
                <a16:creationId xmlns:a16="http://schemas.microsoft.com/office/drawing/2014/main" id="{A3938D06-F071-8592-CCD6-7707EE42437A}"/>
              </a:ext>
            </a:extLst>
          </p:cNvPr>
          <p:cNvSpPr txBox="1"/>
          <p:nvPr/>
        </p:nvSpPr>
        <p:spPr>
          <a:xfrm>
            <a:off x="3478168" y="3603365"/>
            <a:ext cx="4881411" cy="738664"/>
          </a:xfrm>
          <a:prstGeom prst="rect">
            <a:avLst/>
          </a:prstGeom>
          <a:noFill/>
        </p:spPr>
        <p:txBody>
          <a:bodyPr wrap="square">
            <a:spAutoFit/>
          </a:bodyPr>
          <a:lstStyle/>
          <a:p>
            <a:pPr algn="ctr"/>
            <a:r>
              <a:rPr lang="en-US" altLang="zh-CN" sz="2400" dirty="0">
                <a:solidFill>
                  <a:srgbClr val="7030A0"/>
                </a:solidFill>
              </a:rPr>
              <a:t>Long</a:t>
            </a:r>
            <a:r>
              <a:rPr lang="zh-CN" altLang="en-US" sz="2400" dirty="0">
                <a:solidFill>
                  <a:srgbClr val="7030A0"/>
                </a:solidFill>
              </a:rPr>
              <a:t> </a:t>
            </a:r>
            <a:r>
              <a:rPr lang="en-US" altLang="zh-CN" sz="2400" dirty="0">
                <a:solidFill>
                  <a:srgbClr val="7030A0"/>
                </a:solidFill>
              </a:rPr>
              <a:t>barrel</a:t>
            </a:r>
            <a:r>
              <a:rPr lang="zh-CN" altLang="en-US" sz="2400" dirty="0">
                <a:solidFill>
                  <a:srgbClr val="7030A0"/>
                </a:solidFill>
              </a:rPr>
              <a:t> </a:t>
            </a:r>
            <a:r>
              <a:rPr lang="en-US" altLang="zh-CN" sz="2400" dirty="0">
                <a:solidFill>
                  <a:srgbClr val="7030A0"/>
                </a:solidFill>
              </a:rPr>
              <a:t>layout</a:t>
            </a:r>
            <a:r>
              <a:rPr lang="zh-CN" altLang="en-US" sz="2400" dirty="0">
                <a:solidFill>
                  <a:srgbClr val="7030A0"/>
                </a:solidFill>
              </a:rPr>
              <a:t> </a:t>
            </a:r>
            <a:r>
              <a:rPr lang="en-US" altLang="zh-CN" sz="2400" dirty="0">
                <a:solidFill>
                  <a:srgbClr val="7030A0"/>
                </a:solidFill>
              </a:rPr>
              <a:t>(no</a:t>
            </a:r>
            <a:r>
              <a:rPr lang="zh-CN" altLang="en-US" sz="2400" dirty="0">
                <a:solidFill>
                  <a:srgbClr val="7030A0"/>
                </a:solidFill>
              </a:rPr>
              <a:t> </a:t>
            </a:r>
            <a:r>
              <a:rPr lang="en-US" altLang="zh-CN" sz="2400" dirty="0">
                <a:solidFill>
                  <a:srgbClr val="7030A0"/>
                </a:solidFill>
              </a:rPr>
              <a:t>endcap</a:t>
            </a:r>
            <a:r>
              <a:rPr lang="zh-CN" altLang="en-US" sz="2400" dirty="0">
                <a:solidFill>
                  <a:srgbClr val="7030A0"/>
                </a:solidFill>
              </a:rPr>
              <a:t> </a:t>
            </a:r>
            <a:r>
              <a:rPr lang="en-US" altLang="zh-CN" sz="2400" dirty="0">
                <a:solidFill>
                  <a:srgbClr val="7030A0"/>
                </a:solidFill>
              </a:rPr>
              <a:t>disk)</a:t>
            </a:r>
          </a:p>
          <a:p>
            <a:endParaRPr lang="en-CN" dirty="0"/>
          </a:p>
        </p:txBody>
      </p:sp>
      <p:pic>
        <p:nvPicPr>
          <p:cNvPr id="11" name="Picture 10">
            <a:extLst>
              <a:ext uri="{FF2B5EF4-FFF2-40B4-BE49-F238E27FC236}">
                <a16:creationId xmlns:a16="http://schemas.microsoft.com/office/drawing/2014/main" id="{F8D17168-95C9-1E70-98BD-B00675BC9693}"/>
              </a:ext>
            </a:extLst>
          </p:cNvPr>
          <p:cNvPicPr>
            <a:picLocks noChangeAspect="1"/>
          </p:cNvPicPr>
          <p:nvPr/>
        </p:nvPicPr>
        <p:blipFill>
          <a:blip r:embed="rId3"/>
          <a:stretch>
            <a:fillRect/>
          </a:stretch>
        </p:blipFill>
        <p:spPr>
          <a:xfrm>
            <a:off x="8589933" y="3298072"/>
            <a:ext cx="3374162" cy="3335746"/>
          </a:xfrm>
          <a:prstGeom prst="rect">
            <a:avLst/>
          </a:prstGeom>
        </p:spPr>
      </p:pic>
      <p:pic>
        <p:nvPicPr>
          <p:cNvPr id="14" name="Picture 13">
            <a:extLst>
              <a:ext uri="{FF2B5EF4-FFF2-40B4-BE49-F238E27FC236}">
                <a16:creationId xmlns:a16="http://schemas.microsoft.com/office/drawing/2014/main" id="{9FEB5FDA-0920-2AA4-E4D1-68F5CB780FBE}"/>
              </a:ext>
            </a:extLst>
          </p:cNvPr>
          <p:cNvPicPr>
            <a:picLocks noChangeAspect="1"/>
          </p:cNvPicPr>
          <p:nvPr/>
        </p:nvPicPr>
        <p:blipFill>
          <a:blip r:embed="rId4"/>
          <a:stretch>
            <a:fillRect/>
          </a:stretch>
        </p:blipFill>
        <p:spPr>
          <a:xfrm>
            <a:off x="4489252" y="4036181"/>
            <a:ext cx="3694980" cy="2713097"/>
          </a:xfrm>
          <a:prstGeom prst="rect">
            <a:avLst/>
          </a:prstGeom>
        </p:spPr>
      </p:pic>
      <p:pic>
        <p:nvPicPr>
          <p:cNvPr id="6" name="Picture 5">
            <a:extLst>
              <a:ext uri="{FF2B5EF4-FFF2-40B4-BE49-F238E27FC236}">
                <a16:creationId xmlns:a16="http://schemas.microsoft.com/office/drawing/2014/main" id="{5F684329-3166-8F4B-9913-B9562CDC1910}"/>
              </a:ext>
            </a:extLst>
          </p:cNvPr>
          <p:cNvPicPr>
            <a:picLocks noChangeAspect="1"/>
          </p:cNvPicPr>
          <p:nvPr/>
        </p:nvPicPr>
        <p:blipFill>
          <a:blip r:embed="rId5"/>
          <a:stretch>
            <a:fillRect/>
          </a:stretch>
        </p:blipFill>
        <p:spPr>
          <a:xfrm>
            <a:off x="9146533" y="0"/>
            <a:ext cx="3047915" cy="2924944"/>
          </a:xfrm>
          <a:prstGeom prst="rect">
            <a:avLst/>
          </a:prstGeom>
        </p:spPr>
      </p:pic>
      <p:sp>
        <p:nvSpPr>
          <p:cNvPr id="10" name="TextBox 9">
            <a:extLst>
              <a:ext uri="{FF2B5EF4-FFF2-40B4-BE49-F238E27FC236}">
                <a16:creationId xmlns:a16="http://schemas.microsoft.com/office/drawing/2014/main" id="{6B1E498E-F390-7049-9733-AED4BEE8F683}"/>
              </a:ext>
            </a:extLst>
          </p:cNvPr>
          <p:cNvSpPr txBox="1"/>
          <p:nvPr/>
        </p:nvSpPr>
        <p:spPr>
          <a:xfrm>
            <a:off x="4807214" y="6195656"/>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4.1</a:t>
            </a:r>
            <a:r>
              <a:rPr kumimoji="1" lang="zh-CN" altLang="en-US" sz="1800" dirty="0">
                <a:solidFill>
                  <a:srgbClr val="FF0000"/>
                </a:solidFill>
              </a:rPr>
              <a:t> </a:t>
            </a:r>
            <a:endParaRPr lang="en-CN" dirty="0">
              <a:solidFill>
                <a:srgbClr val="FF0000"/>
              </a:solidFill>
            </a:endParaRPr>
          </a:p>
        </p:txBody>
      </p:sp>
      <p:sp>
        <p:nvSpPr>
          <p:cNvPr id="12" name="TextBox 11">
            <a:extLst>
              <a:ext uri="{FF2B5EF4-FFF2-40B4-BE49-F238E27FC236}">
                <a16:creationId xmlns:a16="http://schemas.microsoft.com/office/drawing/2014/main" id="{54FDC84C-1275-F841-8E6D-E23C058AB323}"/>
              </a:ext>
            </a:extLst>
          </p:cNvPr>
          <p:cNvSpPr txBox="1"/>
          <p:nvPr/>
        </p:nvSpPr>
        <p:spPr>
          <a:xfrm>
            <a:off x="10274455" y="2846099"/>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4.2</a:t>
            </a:r>
            <a:endParaRPr lang="en-CN" dirty="0">
              <a:solidFill>
                <a:srgbClr val="FF0000"/>
              </a:solidFill>
            </a:endParaRPr>
          </a:p>
        </p:txBody>
      </p:sp>
      <p:sp>
        <p:nvSpPr>
          <p:cNvPr id="13" name="TextBox 12">
            <a:extLst>
              <a:ext uri="{FF2B5EF4-FFF2-40B4-BE49-F238E27FC236}">
                <a16:creationId xmlns:a16="http://schemas.microsoft.com/office/drawing/2014/main" id="{19E77755-4300-6848-8B53-18874656AEED}"/>
              </a:ext>
            </a:extLst>
          </p:cNvPr>
          <p:cNvSpPr txBox="1"/>
          <p:nvPr/>
        </p:nvSpPr>
        <p:spPr>
          <a:xfrm>
            <a:off x="9480376" y="6141131"/>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4.3</a:t>
            </a:r>
            <a:endParaRPr lang="en-CN" dirty="0">
              <a:solidFill>
                <a:srgbClr val="FF0000"/>
              </a:solidFill>
            </a:endParaRPr>
          </a:p>
        </p:txBody>
      </p:sp>
      <p:sp>
        <p:nvSpPr>
          <p:cNvPr id="16" name="TextBox 15">
            <a:extLst>
              <a:ext uri="{FF2B5EF4-FFF2-40B4-BE49-F238E27FC236}">
                <a16:creationId xmlns:a16="http://schemas.microsoft.com/office/drawing/2014/main" id="{FE671627-D53F-9448-8433-206311082D49}"/>
              </a:ext>
            </a:extLst>
          </p:cNvPr>
          <p:cNvSpPr txBox="1"/>
          <p:nvPr/>
        </p:nvSpPr>
        <p:spPr>
          <a:xfrm>
            <a:off x="618448" y="3598019"/>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4.3</a:t>
            </a:r>
            <a:r>
              <a:rPr kumimoji="1" lang="zh-CN" altLang="en-US" sz="1800" dirty="0">
                <a:solidFill>
                  <a:srgbClr val="FF0000"/>
                </a:solidFill>
              </a:rPr>
              <a:t> </a:t>
            </a:r>
            <a:endParaRPr lang="en-CN" dirty="0">
              <a:solidFill>
                <a:srgbClr val="FF0000"/>
              </a:solidFill>
            </a:endParaRPr>
          </a:p>
        </p:txBody>
      </p:sp>
      <p:pic>
        <p:nvPicPr>
          <p:cNvPr id="5" name="Picture 4">
            <a:extLst>
              <a:ext uri="{FF2B5EF4-FFF2-40B4-BE49-F238E27FC236}">
                <a16:creationId xmlns:a16="http://schemas.microsoft.com/office/drawing/2014/main" id="{F206161F-E0F4-504D-9902-346B807CA331}"/>
              </a:ext>
            </a:extLst>
          </p:cNvPr>
          <p:cNvPicPr>
            <a:picLocks noChangeAspect="1"/>
          </p:cNvPicPr>
          <p:nvPr/>
        </p:nvPicPr>
        <p:blipFill>
          <a:blip r:embed="rId6"/>
          <a:stretch>
            <a:fillRect/>
          </a:stretch>
        </p:blipFill>
        <p:spPr>
          <a:xfrm>
            <a:off x="227905" y="3903706"/>
            <a:ext cx="2933700" cy="2730500"/>
          </a:xfrm>
          <a:prstGeom prst="rect">
            <a:avLst/>
          </a:prstGeom>
        </p:spPr>
      </p:pic>
    </p:spTree>
    <p:extLst>
      <p:ext uri="{BB962C8B-B14F-4D97-AF65-F5344CB8AC3E}">
        <p14:creationId xmlns:p14="http://schemas.microsoft.com/office/powerpoint/2010/main" val="73615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539F-010C-4363-D5CC-4C4B7E846B41}"/>
              </a:ext>
            </a:extLst>
          </p:cNvPr>
          <p:cNvSpPr>
            <a:spLocks noGrp="1"/>
          </p:cNvSpPr>
          <p:nvPr>
            <p:ph type="title"/>
          </p:nvPr>
        </p:nvSpPr>
        <p:spPr/>
        <p:txBody>
          <a:bodyPr>
            <a:normAutofit fontScale="90000"/>
          </a:bodyPr>
          <a:lstStyle/>
          <a:p>
            <a:r>
              <a:rPr lang="en-US" altLang="zh-CN" sz="4000" dirty="0"/>
              <a:t>Reminder</a:t>
            </a:r>
            <a:r>
              <a:rPr lang="zh-CN" altLang="en-US" sz="4000" dirty="0"/>
              <a:t> </a:t>
            </a:r>
            <a:r>
              <a:rPr lang="en-US" altLang="zh-CN" sz="4000" dirty="0"/>
              <a:t>of</a:t>
            </a:r>
            <a:r>
              <a:rPr lang="zh-CN" altLang="en-US" sz="4000" dirty="0"/>
              <a:t> </a:t>
            </a:r>
            <a:r>
              <a:rPr lang="en-US" altLang="zh-CN" sz="4000" dirty="0"/>
              <a:t>ref-TDR design</a:t>
            </a:r>
            <a:r>
              <a:rPr lang="zh-CN" altLang="en-US" sz="4000" dirty="0"/>
              <a:t>： </a:t>
            </a:r>
            <a:r>
              <a:rPr lang="en-US" altLang="zh-CN" dirty="0"/>
              <a:t>Electronics</a:t>
            </a:r>
            <a:r>
              <a:rPr lang="zh-CN" altLang="en-US" dirty="0"/>
              <a:t> </a:t>
            </a:r>
            <a:endParaRPr lang="en-CN" dirty="0"/>
          </a:p>
        </p:txBody>
      </p:sp>
      <p:sp>
        <p:nvSpPr>
          <p:cNvPr id="3" name="Slide Number Placeholder 2">
            <a:extLst>
              <a:ext uri="{FF2B5EF4-FFF2-40B4-BE49-F238E27FC236}">
                <a16:creationId xmlns:a16="http://schemas.microsoft.com/office/drawing/2014/main" id="{23C02656-7D3A-C092-8FFF-D846F738607C}"/>
              </a:ext>
            </a:extLst>
          </p:cNvPr>
          <p:cNvSpPr>
            <a:spLocks noGrp="1"/>
          </p:cNvSpPr>
          <p:nvPr>
            <p:ph type="sldNum" sz="quarter" idx="12"/>
          </p:nvPr>
        </p:nvSpPr>
        <p:spPr/>
        <p:txBody>
          <a:bodyPr/>
          <a:lstStyle/>
          <a:p>
            <a:fld id="{80293A8B-7656-41F7-B47F-4F4E036E5275}" type="slidenum">
              <a:rPr lang="en-US" altLang="zh-CN" smtClean="0"/>
              <a:t>3</a:t>
            </a:fld>
            <a:endParaRPr lang="zh-CN" altLang="en-US"/>
          </a:p>
        </p:txBody>
      </p:sp>
      <p:sp>
        <p:nvSpPr>
          <p:cNvPr id="4" name="Content Placeholder 3">
            <a:extLst>
              <a:ext uri="{FF2B5EF4-FFF2-40B4-BE49-F238E27FC236}">
                <a16:creationId xmlns:a16="http://schemas.microsoft.com/office/drawing/2014/main" id="{867592FC-A9AD-0685-9314-FBF98ACC3BEE}"/>
              </a:ext>
            </a:extLst>
          </p:cNvPr>
          <p:cNvSpPr>
            <a:spLocks noGrp="1"/>
          </p:cNvSpPr>
          <p:nvPr>
            <p:ph idx="1"/>
          </p:nvPr>
        </p:nvSpPr>
        <p:spPr>
          <a:xfrm>
            <a:off x="-338663" y="1047330"/>
            <a:ext cx="12625248" cy="5147342"/>
          </a:xfrm>
        </p:spPr>
        <p:txBody>
          <a:bodyPr>
            <a:normAutofit/>
          </a:bodyPr>
          <a:lstStyle/>
          <a:p>
            <a:pPr lvl="1"/>
            <a:r>
              <a:rPr kumimoji="1" lang="en-US" altLang="zh-CN" sz="2800" dirty="0"/>
              <a:t>Stitching</a:t>
            </a:r>
            <a:r>
              <a:rPr kumimoji="1" lang="zh-CN" altLang="en-US" sz="2800" dirty="0"/>
              <a:t> </a:t>
            </a:r>
            <a:r>
              <a:rPr kumimoji="1" lang="en-US" altLang="zh-CN" sz="2800" dirty="0"/>
              <a:t>layer</a:t>
            </a:r>
            <a:r>
              <a:rPr kumimoji="1" lang="zh-CN" altLang="en-US" sz="2800" dirty="0"/>
              <a:t> </a:t>
            </a:r>
            <a:r>
              <a:rPr kumimoji="1" lang="en-US" altLang="zh-CN" sz="2800" dirty="0"/>
              <a:t>:</a:t>
            </a:r>
            <a:r>
              <a:rPr kumimoji="1" lang="zh-CN" altLang="en-US" sz="2800" dirty="0"/>
              <a:t> </a:t>
            </a:r>
            <a:r>
              <a:rPr kumimoji="1" lang="en-US" altLang="zh-CN" sz="2800" dirty="0"/>
              <a:t>stitching</a:t>
            </a:r>
            <a:r>
              <a:rPr kumimoji="1" lang="zh-CN" altLang="en-US" sz="2800" dirty="0"/>
              <a:t> </a:t>
            </a:r>
            <a:r>
              <a:rPr kumimoji="1" lang="en-US" altLang="zh-CN" sz="2800" dirty="0"/>
              <a:t>and</a:t>
            </a:r>
            <a:r>
              <a:rPr kumimoji="1" lang="zh-CN" altLang="en-US" sz="2800" dirty="0"/>
              <a:t> </a:t>
            </a:r>
            <a:r>
              <a:rPr kumimoji="1" lang="en-US" altLang="zh-CN" sz="2800" dirty="0"/>
              <a:t>RDL</a:t>
            </a:r>
            <a:r>
              <a:rPr kumimoji="1" lang="zh-CN" altLang="en-US" sz="2800" dirty="0"/>
              <a:t> </a:t>
            </a:r>
            <a:r>
              <a:rPr kumimoji="1" lang="en-US" altLang="zh-CN" sz="2800" dirty="0"/>
              <a:t>metal</a:t>
            </a:r>
            <a:r>
              <a:rPr kumimoji="1" lang="zh-CN" altLang="en-US" sz="2800" dirty="0"/>
              <a:t> </a:t>
            </a:r>
            <a:r>
              <a:rPr kumimoji="1" lang="en-US" altLang="zh-CN" sz="2800" dirty="0"/>
              <a:t>layer</a:t>
            </a:r>
            <a:r>
              <a:rPr kumimoji="1" lang="zh-CN" altLang="en-US" sz="2800" dirty="0"/>
              <a:t> </a:t>
            </a:r>
            <a:r>
              <a:rPr kumimoji="1" lang="en-US" altLang="zh-CN" sz="2800" dirty="0"/>
              <a:t>on</a:t>
            </a:r>
            <a:r>
              <a:rPr kumimoji="1" lang="zh-CN" altLang="en-US" sz="2800" dirty="0"/>
              <a:t> </a:t>
            </a:r>
            <a:r>
              <a:rPr kumimoji="1" lang="en-US" altLang="zh-CN" sz="2800" dirty="0"/>
              <a:t>wafer</a:t>
            </a:r>
            <a:r>
              <a:rPr kumimoji="1" lang="zh-CN" altLang="en-US" sz="2800" dirty="0"/>
              <a:t> </a:t>
            </a:r>
            <a:r>
              <a:rPr kumimoji="1" lang="en-US" altLang="zh-CN" sz="2800" dirty="0"/>
              <a:t>to</a:t>
            </a:r>
            <a:r>
              <a:rPr kumimoji="1" lang="zh-CN" altLang="en-US" sz="2800" dirty="0"/>
              <a:t> </a:t>
            </a:r>
            <a:r>
              <a:rPr kumimoji="1" lang="en-US" altLang="zh-CN" sz="2800" dirty="0"/>
              <a:t>replace</a:t>
            </a:r>
            <a:r>
              <a:rPr kumimoji="1" lang="zh-CN" altLang="en-US" sz="2800" dirty="0"/>
              <a:t> </a:t>
            </a:r>
            <a:r>
              <a:rPr kumimoji="1" lang="en-US" altLang="zh-CN" sz="2800" dirty="0"/>
              <a:t>PCB</a:t>
            </a:r>
          </a:p>
          <a:p>
            <a:pPr lvl="1"/>
            <a:r>
              <a:rPr kumimoji="1" lang="en-US" altLang="zh-CN" sz="2800" dirty="0"/>
              <a:t>Outer</a:t>
            </a:r>
            <a:r>
              <a:rPr kumimoji="1" lang="zh-CN" altLang="en-US" sz="2800" dirty="0"/>
              <a:t> </a:t>
            </a:r>
            <a:r>
              <a:rPr kumimoji="1" lang="en-US" altLang="zh-CN" sz="2800" dirty="0"/>
              <a:t>layer</a:t>
            </a:r>
            <a:r>
              <a:rPr kumimoji="1" lang="zh-CN" altLang="en-US" sz="2800" dirty="0"/>
              <a:t> </a:t>
            </a:r>
            <a:r>
              <a:rPr kumimoji="1" lang="en-US" altLang="zh-CN" sz="2800" dirty="0"/>
              <a:t>(L5/L6)</a:t>
            </a:r>
            <a:r>
              <a:rPr kumimoji="1" lang="zh-CN" altLang="en-US" sz="2800" dirty="0"/>
              <a:t> </a:t>
            </a:r>
            <a:r>
              <a:rPr kumimoji="1" lang="en-US" altLang="zh-CN" sz="2800" dirty="0"/>
              <a:t>:</a:t>
            </a:r>
            <a:r>
              <a:rPr kumimoji="1" lang="zh-CN" altLang="en-US" sz="2800" dirty="0"/>
              <a:t> </a:t>
            </a:r>
            <a:r>
              <a:rPr kumimoji="1" lang="en-US" altLang="zh-CN" sz="2800" dirty="0"/>
              <a:t>flexible</a:t>
            </a:r>
            <a:r>
              <a:rPr kumimoji="1" lang="zh-CN" altLang="en-US" sz="2800" dirty="0"/>
              <a:t> </a:t>
            </a:r>
            <a:r>
              <a:rPr kumimoji="1" lang="en-US" altLang="zh-CN" sz="2800" dirty="0"/>
              <a:t>PCB</a:t>
            </a:r>
            <a:r>
              <a:rPr kumimoji="1" lang="zh-CN" altLang="en-US" sz="2800" dirty="0"/>
              <a:t> （</a:t>
            </a:r>
            <a:r>
              <a:rPr kumimoji="1" lang="en-US" altLang="zh-CN" sz="2800" dirty="0"/>
              <a:t>also</a:t>
            </a:r>
            <a:r>
              <a:rPr kumimoji="1" lang="zh-CN" altLang="en-US" sz="2800" dirty="0"/>
              <a:t> </a:t>
            </a:r>
            <a:r>
              <a:rPr kumimoji="1" lang="en-US" altLang="zh-CN" sz="2800" dirty="0"/>
              <a:t>used</a:t>
            </a:r>
            <a:r>
              <a:rPr kumimoji="1" lang="zh-CN" altLang="en-US" sz="2800" dirty="0"/>
              <a:t> </a:t>
            </a:r>
            <a:r>
              <a:rPr kumimoji="1" lang="en-US" altLang="zh-CN" sz="2800" dirty="0"/>
              <a:t>in</a:t>
            </a:r>
            <a:r>
              <a:rPr kumimoji="1" lang="zh-CN" altLang="en-US" sz="2800" dirty="0"/>
              <a:t> </a:t>
            </a:r>
            <a:r>
              <a:rPr kumimoji="1" lang="en-US" altLang="zh-CN" sz="2800" dirty="0"/>
              <a:t>alternative</a:t>
            </a:r>
            <a:r>
              <a:rPr kumimoji="1" lang="zh-CN" altLang="en-US" sz="2800" dirty="0"/>
              <a:t> </a:t>
            </a:r>
            <a:r>
              <a:rPr kumimoji="1" lang="en-US" altLang="zh-CN" sz="2800" dirty="0"/>
              <a:t>layout)</a:t>
            </a:r>
          </a:p>
          <a:p>
            <a:pPr lvl="2"/>
            <a:r>
              <a:rPr kumimoji="1" lang="en" altLang="zh-CN" sz="2400" dirty="0"/>
              <a:t>Signal, clock, control, power, ground will be handled by control board through flexible PCB</a:t>
            </a:r>
          </a:p>
          <a:p>
            <a:pPr lvl="1"/>
            <a:endParaRPr kumimoji="1" lang="en" altLang="zh-CN" sz="2800" dirty="0"/>
          </a:p>
        </p:txBody>
      </p:sp>
      <p:pic>
        <p:nvPicPr>
          <p:cNvPr id="7" name="图片 5">
            <a:extLst>
              <a:ext uri="{FF2B5EF4-FFF2-40B4-BE49-F238E27FC236}">
                <a16:creationId xmlns:a16="http://schemas.microsoft.com/office/drawing/2014/main" id="{44E7F7A2-3FAA-FC31-720D-057349696ED4}"/>
              </a:ext>
            </a:extLst>
          </p:cNvPr>
          <p:cNvPicPr>
            <a:picLocks noChangeAspect="1"/>
          </p:cNvPicPr>
          <p:nvPr/>
        </p:nvPicPr>
        <p:blipFill>
          <a:blip r:embed="rId3"/>
          <a:stretch>
            <a:fillRect/>
          </a:stretch>
        </p:blipFill>
        <p:spPr>
          <a:xfrm>
            <a:off x="5708997" y="3037326"/>
            <a:ext cx="6471064" cy="1191724"/>
          </a:xfrm>
          <a:prstGeom prst="rect">
            <a:avLst/>
          </a:prstGeom>
        </p:spPr>
      </p:pic>
      <p:sp>
        <p:nvSpPr>
          <p:cNvPr id="9" name="TextBox 8">
            <a:extLst>
              <a:ext uri="{FF2B5EF4-FFF2-40B4-BE49-F238E27FC236}">
                <a16:creationId xmlns:a16="http://schemas.microsoft.com/office/drawing/2014/main" id="{7833DEE3-8315-684F-ED03-767FCF8302D0}"/>
              </a:ext>
            </a:extLst>
          </p:cNvPr>
          <p:cNvSpPr txBox="1"/>
          <p:nvPr/>
        </p:nvSpPr>
        <p:spPr>
          <a:xfrm>
            <a:off x="6927914" y="2548609"/>
            <a:ext cx="6145480" cy="461665"/>
          </a:xfrm>
          <a:prstGeom prst="rect">
            <a:avLst/>
          </a:prstGeom>
          <a:noFill/>
        </p:spPr>
        <p:txBody>
          <a:bodyPr wrap="square">
            <a:spAutoFit/>
          </a:bodyPr>
          <a:lstStyle/>
          <a:p>
            <a:r>
              <a:rPr lang="en-US" altLang="zh-CN" sz="2400" dirty="0">
                <a:solidFill>
                  <a:srgbClr val="FF0000"/>
                </a:solidFill>
              </a:rPr>
              <a:t>Outer</a:t>
            </a:r>
            <a:r>
              <a:rPr lang="zh-CN" altLang="en-US" sz="2400" dirty="0">
                <a:solidFill>
                  <a:srgbClr val="FF0000"/>
                </a:solidFill>
              </a:rPr>
              <a:t> </a:t>
            </a:r>
            <a:r>
              <a:rPr lang="en-US" altLang="zh-CN" sz="2400" dirty="0">
                <a:solidFill>
                  <a:srgbClr val="FF0000"/>
                </a:solidFill>
              </a:rPr>
              <a:t>layer</a:t>
            </a:r>
            <a:r>
              <a:rPr lang="zh-CN" altLang="en-US" sz="2400" dirty="0">
                <a:solidFill>
                  <a:srgbClr val="FF0000"/>
                </a:solidFill>
              </a:rPr>
              <a:t> </a:t>
            </a:r>
            <a:r>
              <a:rPr lang="en-US" altLang="zh-CN" sz="2400" dirty="0">
                <a:solidFill>
                  <a:srgbClr val="FF0000"/>
                </a:solidFill>
              </a:rPr>
              <a:t>(layer</a:t>
            </a:r>
            <a:r>
              <a:rPr lang="zh-CN" altLang="en-US" sz="2400" dirty="0">
                <a:solidFill>
                  <a:srgbClr val="FF0000"/>
                </a:solidFill>
              </a:rPr>
              <a:t> </a:t>
            </a:r>
            <a:r>
              <a:rPr lang="en-US" altLang="zh-CN" sz="2400" dirty="0">
                <a:solidFill>
                  <a:srgbClr val="FF0000"/>
                </a:solidFill>
              </a:rPr>
              <a:t>5/6,</a:t>
            </a:r>
            <a:r>
              <a:rPr lang="zh-CN" altLang="en-US" sz="2400" dirty="0">
                <a:solidFill>
                  <a:srgbClr val="FF0000"/>
                </a:solidFill>
              </a:rPr>
              <a:t> </a:t>
            </a:r>
            <a:r>
              <a:rPr lang="en-US" altLang="zh-CN" sz="2400" dirty="0">
                <a:solidFill>
                  <a:srgbClr val="FF0000"/>
                </a:solidFill>
              </a:rPr>
              <a:t>)</a:t>
            </a:r>
            <a:r>
              <a:rPr lang="zh-CN" altLang="en-US" sz="2400" dirty="0">
                <a:solidFill>
                  <a:srgbClr val="FF0000"/>
                </a:solidFill>
              </a:rPr>
              <a:t> ： </a:t>
            </a:r>
            <a:r>
              <a:rPr lang="en-US" altLang="zh-CN" sz="2400" dirty="0">
                <a:solidFill>
                  <a:srgbClr val="0070C0"/>
                </a:solidFill>
              </a:rPr>
              <a:t>flexible</a:t>
            </a:r>
            <a:r>
              <a:rPr lang="zh-CN" altLang="en-US" sz="2400" dirty="0">
                <a:solidFill>
                  <a:srgbClr val="0070C0"/>
                </a:solidFill>
              </a:rPr>
              <a:t> </a:t>
            </a:r>
            <a:r>
              <a:rPr lang="en-US" altLang="zh-CN" sz="2400" dirty="0">
                <a:solidFill>
                  <a:srgbClr val="0070C0"/>
                </a:solidFill>
              </a:rPr>
              <a:t>PCB</a:t>
            </a:r>
            <a:r>
              <a:rPr lang="zh-CN" altLang="en-US" sz="2400" dirty="0">
                <a:solidFill>
                  <a:srgbClr val="0070C0"/>
                </a:solidFill>
              </a:rPr>
              <a:t>   </a:t>
            </a:r>
            <a:endParaRPr lang="en-CN" sz="2400" dirty="0">
              <a:solidFill>
                <a:srgbClr val="0070C0"/>
              </a:solidFill>
            </a:endParaRPr>
          </a:p>
        </p:txBody>
      </p:sp>
      <p:sp>
        <p:nvSpPr>
          <p:cNvPr id="11" name="TextBox 10">
            <a:extLst>
              <a:ext uri="{FF2B5EF4-FFF2-40B4-BE49-F238E27FC236}">
                <a16:creationId xmlns:a16="http://schemas.microsoft.com/office/drawing/2014/main" id="{651C69E3-C11A-63FC-8F7A-CD0352904CCF}"/>
              </a:ext>
            </a:extLst>
          </p:cNvPr>
          <p:cNvSpPr txBox="1"/>
          <p:nvPr/>
        </p:nvSpPr>
        <p:spPr>
          <a:xfrm>
            <a:off x="263352" y="2527334"/>
            <a:ext cx="6592491" cy="461665"/>
          </a:xfrm>
          <a:prstGeom prst="rect">
            <a:avLst/>
          </a:prstGeom>
          <a:noFill/>
        </p:spPr>
        <p:txBody>
          <a:bodyPr wrap="square">
            <a:spAutoFit/>
          </a:bodyPr>
          <a:lstStyle/>
          <a:p>
            <a:r>
              <a:rPr lang="en-US" altLang="zh-CN" sz="2400" dirty="0">
                <a:solidFill>
                  <a:srgbClr val="FF0000"/>
                </a:solidFill>
              </a:rPr>
              <a:t>Stitching</a:t>
            </a:r>
            <a:r>
              <a:rPr lang="zh-CN" altLang="en-US" sz="2400" dirty="0">
                <a:solidFill>
                  <a:srgbClr val="FF0000"/>
                </a:solidFill>
              </a:rPr>
              <a:t> </a:t>
            </a:r>
            <a:r>
              <a:rPr lang="en-US" altLang="zh-CN" sz="2400" dirty="0">
                <a:solidFill>
                  <a:srgbClr val="FF0000"/>
                </a:solidFill>
              </a:rPr>
              <a:t>layers</a:t>
            </a:r>
            <a:r>
              <a:rPr lang="zh-CN" altLang="en-US" sz="2400" dirty="0">
                <a:solidFill>
                  <a:srgbClr val="FF0000"/>
                </a:solidFill>
              </a:rPr>
              <a:t> </a:t>
            </a:r>
            <a:r>
              <a:rPr lang="en-US" altLang="zh-CN" sz="2400" dirty="0">
                <a:solidFill>
                  <a:srgbClr val="0070C0"/>
                </a:solidFill>
              </a:rPr>
              <a:t>:</a:t>
            </a:r>
            <a:r>
              <a:rPr lang="zh-CN" altLang="en-US" sz="2400" dirty="0">
                <a:solidFill>
                  <a:srgbClr val="0070C0"/>
                </a:solidFill>
              </a:rPr>
              <a:t> </a:t>
            </a:r>
            <a:r>
              <a:rPr lang="en-US" altLang="zh-CN" sz="2400" dirty="0">
                <a:solidFill>
                  <a:srgbClr val="0070C0"/>
                </a:solidFill>
              </a:rPr>
              <a:t>ALICE</a:t>
            </a:r>
            <a:r>
              <a:rPr lang="zh-CN" altLang="en-US" sz="2400" dirty="0">
                <a:solidFill>
                  <a:srgbClr val="0070C0"/>
                </a:solidFill>
              </a:rPr>
              <a:t> </a:t>
            </a:r>
            <a:r>
              <a:rPr lang="en-US" altLang="zh-CN" sz="2400" dirty="0">
                <a:solidFill>
                  <a:srgbClr val="0070C0"/>
                </a:solidFill>
              </a:rPr>
              <a:t>ITS3</a:t>
            </a:r>
            <a:r>
              <a:rPr lang="zh-CN" altLang="en-US" sz="2400" dirty="0">
                <a:solidFill>
                  <a:srgbClr val="0070C0"/>
                </a:solidFill>
              </a:rPr>
              <a:t> </a:t>
            </a:r>
            <a:r>
              <a:rPr lang="en-US" altLang="zh-CN" sz="2400" dirty="0">
                <a:solidFill>
                  <a:srgbClr val="0070C0"/>
                </a:solidFill>
              </a:rPr>
              <a:t>like</a:t>
            </a:r>
            <a:r>
              <a:rPr lang="zh-CN" altLang="en-US" sz="2400" dirty="0">
                <a:solidFill>
                  <a:srgbClr val="0070C0"/>
                </a:solidFill>
              </a:rPr>
              <a:t> </a:t>
            </a:r>
            <a:r>
              <a:rPr lang="en-US" altLang="zh-CN" sz="2400" dirty="0">
                <a:solidFill>
                  <a:srgbClr val="0070C0"/>
                </a:solidFill>
              </a:rPr>
              <a:t>stitching</a:t>
            </a:r>
            <a:endParaRPr lang="en-CN" sz="2400" dirty="0">
              <a:solidFill>
                <a:srgbClr val="0070C0"/>
              </a:solidFill>
            </a:endParaRPr>
          </a:p>
        </p:txBody>
      </p:sp>
      <p:sp>
        <p:nvSpPr>
          <p:cNvPr id="5" name="TextBox 4">
            <a:extLst>
              <a:ext uri="{FF2B5EF4-FFF2-40B4-BE49-F238E27FC236}">
                <a16:creationId xmlns:a16="http://schemas.microsoft.com/office/drawing/2014/main" id="{F5030BF3-052E-B114-A369-B6B902D248CD}"/>
              </a:ext>
            </a:extLst>
          </p:cNvPr>
          <p:cNvSpPr txBox="1"/>
          <p:nvPr/>
        </p:nvSpPr>
        <p:spPr>
          <a:xfrm>
            <a:off x="263352" y="6322019"/>
            <a:ext cx="7083630" cy="369332"/>
          </a:xfrm>
          <a:prstGeom prst="rect">
            <a:avLst/>
          </a:prstGeom>
          <a:noFill/>
        </p:spPr>
        <p:txBody>
          <a:bodyPr wrap="square">
            <a:spAutoFit/>
          </a:bodyPr>
          <a:lstStyle/>
          <a:p>
            <a:r>
              <a:rPr lang="en-US" altLang="zh-CN" dirty="0">
                <a:solidFill>
                  <a:srgbClr val="0070C0"/>
                </a:solidFill>
              </a:rPr>
              <a:t>[1]</a:t>
            </a:r>
            <a:r>
              <a:rPr lang="zh-CN" altLang="en-US" dirty="0">
                <a:solidFill>
                  <a:srgbClr val="0070C0"/>
                </a:solidFill>
              </a:rPr>
              <a:t> </a:t>
            </a:r>
            <a:r>
              <a:rPr lang="en-US" altLang="zh-CN" dirty="0">
                <a:solidFill>
                  <a:srgbClr val="0070C0"/>
                </a:solidFill>
              </a:rPr>
              <a:t>ALICE</a:t>
            </a:r>
            <a:r>
              <a:rPr lang="zh-CN" altLang="en-US" dirty="0">
                <a:solidFill>
                  <a:srgbClr val="0070C0"/>
                </a:solidFill>
              </a:rPr>
              <a:t> </a:t>
            </a:r>
            <a:r>
              <a:rPr lang="en-US" altLang="zh-CN" dirty="0">
                <a:solidFill>
                  <a:srgbClr val="0070C0"/>
                </a:solidFill>
              </a:rPr>
              <a:t>ITS3</a:t>
            </a:r>
            <a:r>
              <a:rPr lang="zh-CN" altLang="en-US" dirty="0">
                <a:solidFill>
                  <a:srgbClr val="0070C0"/>
                </a:solidFill>
              </a:rPr>
              <a:t> </a:t>
            </a:r>
            <a:r>
              <a:rPr lang="en-US" altLang="zh-CN" dirty="0">
                <a:solidFill>
                  <a:srgbClr val="0070C0"/>
                </a:solidFill>
              </a:rPr>
              <a:t>TDR:</a:t>
            </a:r>
            <a:r>
              <a:rPr lang="zh-CN" altLang="en-US" dirty="0">
                <a:solidFill>
                  <a:srgbClr val="0070C0"/>
                </a:solidFill>
              </a:rPr>
              <a:t> </a:t>
            </a:r>
            <a:r>
              <a:rPr lang="en-CN" dirty="0">
                <a:solidFill>
                  <a:srgbClr val="0070C0"/>
                </a:solidFill>
              </a:rPr>
              <a:t>https://cds.cern.ch/record/2890181</a:t>
            </a:r>
          </a:p>
        </p:txBody>
      </p:sp>
      <p:pic>
        <p:nvPicPr>
          <p:cNvPr id="8" name="Picture 7">
            <a:extLst>
              <a:ext uri="{FF2B5EF4-FFF2-40B4-BE49-F238E27FC236}">
                <a16:creationId xmlns:a16="http://schemas.microsoft.com/office/drawing/2014/main" id="{2D1E7CDB-047A-FCBA-60B1-1A173D3C3685}"/>
              </a:ext>
            </a:extLst>
          </p:cNvPr>
          <p:cNvPicPr>
            <a:picLocks noChangeAspect="1"/>
          </p:cNvPicPr>
          <p:nvPr/>
        </p:nvPicPr>
        <p:blipFill>
          <a:blip r:embed="rId4"/>
          <a:stretch>
            <a:fillRect/>
          </a:stretch>
        </p:blipFill>
        <p:spPr>
          <a:xfrm>
            <a:off x="77151" y="2923571"/>
            <a:ext cx="5583243" cy="1704573"/>
          </a:xfrm>
          <a:prstGeom prst="rect">
            <a:avLst/>
          </a:prstGeom>
        </p:spPr>
      </p:pic>
      <p:pic>
        <p:nvPicPr>
          <p:cNvPr id="6" name="Picture 5">
            <a:extLst>
              <a:ext uri="{FF2B5EF4-FFF2-40B4-BE49-F238E27FC236}">
                <a16:creationId xmlns:a16="http://schemas.microsoft.com/office/drawing/2014/main" id="{46D46B3E-993C-7950-B14F-7B35D0E5788E}"/>
              </a:ext>
            </a:extLst>
          </p:cNvPr>
          <p:cNvPicPr>
            <a:picLocks noChangeAspect="1"/>
          </p:cNvPicPr>
          <p:nvPr/>
        </p:nvPicPr>
        <p:blipFill>
          <a:blip r:embed="rId5"/>
          <a:stretch>
            <a:fillRect/>
          </a:stretch>
        </p:blipFill>
        <p:spPr>
          <a:xfrm>
            <a:off x="954842" y="5187508"/>
            <a:ext cx="4309706" cy="1169225"/>
          </a:xfrm>
          <a:prstGeom prst="rect">
            <a:avLst/>
          </a:prstGeom>
        </p:spPr>
      </p:pic>
      <p:sp>
        <p:nvSpPr>
          <p:cNvPr id="12" name="TextBox 11">
            <a:extLst>
              <a:ext uri="{FF2B5EF4-FFF2-40B4-BE49-F238E27FC236}">
                <a16:creationId xmlns:a16="http://schemas.microsoft.com/office/drawing/2014/main" id="{A37D70C3-B052-53D0-ECF8-10D7AD708962}"/>
              </a:ext>
            </a:extLst>
          </p:cNvPr>
          <p:cNvSpPr txBox="1"/>
          <p:nvPr/>
        </p:nvSpPr>
        <p:spPr>
          <a:xfrm>
            <a:off x="839416" y="4976188"/>
            <a:ext cx="6120564" cy="615553"/>
          </a:xfrm>
          <a:prstGeom prst="rect">
            <a:avLst/>
          </a:prstGeom>
          <a:noFill/>
        </p:spPr>
        <p:txBody>
          <a:bodyPr wrap="square">
            <a:spAutoFit/>
          </a:bodyPr>
          <a:lstStyle/>
          <a:p>
            <a:r>
              <a:rPr lang="en-US" altLang="zh-CN" sz="1600" dirty="0">
                <a:latin typeface="Calibri" panose="020F0502020204030204" pitchFamily="34" charset="0"/>
                <a:ea typeface="微软雅黑" panose="020B0503020204020204" pitchFamily="34" charset="-122"/>
              </a:rPr>
              <a:t>Table</a:t>
            </a:r>
            <a:r>
              <a:rPr lang="zh-CN" altLang="en-US" sz="1600" dirty="0">
                <a:latin typeface="Calibri" panose="020F0502020204030204" pitchFamily="34" charset="0"/>
                <a:ea typeface="微软雅黑" panose="020B0503020204020204" pitchFamily="34" charset="-122"/>
              </a:rPr>
              <a:t> </a:t>
            </a:r>
            <a:r>
              <a:rPr lang="en-US" altLang="zh-CN" sz="1600" dirty="0">
                <a:latin typeface="Calibri" panose="020F0502020204030204" pitchFamily="34" charset="0"/>
                <a:ea typeface="微软雅黑" panose="020B0503020204020204" pitchFamily="34" charset="-122"/>
              </a:rPr>
              <a:t>4.12,</a:t>
            </a:r>
            <a:r>
              <a:rPr lang="zh-CN" altLang="en-US" sz="1600" dirty="0">
                <a:latin typeface="Calibri" panose="020F0502020204030204" pitchFamily="34" charset="0"/>
                <a:ea typeface="微软雅黑" panose="020B0503020204020204" pitchFamily="34" charset="-122"/>
              </a:rPr>
              <a:t> </a:t>
            </a:r>
            <a:r>
              <a:rPr lang="en-US" sz="1600" dirty="0">
                <a:latin typeface="Calibri" panose="020F0502020204030204" pitchFamily="34" charset="0"/>
                <a:ea typeface="微软雅黑" panose="020B0503020204020204" pitchFamily="34" charset="-122"/>
              </a:rPr>
              <a:t>Estimates of average power dissipation per unit area</a:t>
            </a:r>
          </a:p>
          <a:p>
            <a:endParaRPr lang="en-US" dirty="0"/>
          </a:p>
        </p:txBody>
      </p:sp>
      <p:sp>
        <p:nvSpPr>
          <p:cNvPr id="14" name="TextBox 13">
            <a:extLst>
              <a:ext uri="{FF2B5EF4-FFF2-40B4-BE49-F238E27FC236}">
                <a16:creationId xmlns:a16="http://schemas.microsoft.com/office/drawing/2014/main" id="{561BAA1C-DBF2-B545-BCBC-3251AAB02CED}"/>
              </a:ext>
            </a:extLst>
          </p:cNvPr>
          <p:cNvSpPr txBox="1"/>
          <p:nvPr/>
        </p:nvSpPr>
        <p:spPr>
          <a:xfrm>
            <a:off x="1991544" y="4551991"/>
            <a:ext cx="1820280"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4.15</a:t>
            </a:r>
            <a:r>
              <a:rPr kumimoji="1" lang="zh-CN" altLang="en-US" sz="1800" dirty="0">
                <a:solidFill>
                  <a:srgbClr val="FF0000"/>
                </a:solidFill>
              </a:rPr>
              <a:t> </a:t>
            </a:r>
            <a:endParaRPr lang="en-CN" dirty="0">
              <a:solidFill>
                <a:srgbClr val="FF0000"/>
              </a:solidFill>
            </a:endParaRPr>
          </a:p>
        </p:txBody>
      </p:sp>
      <p:pic>
        <p:nvPicPr>
          <p:cNvPr id="10" name="Picture 9">
            <a:extLst>
              <a:ext uri="{FF2B5EF4-FFF2-40B4-BE49-F238E27FC236}">
                <a16:creationId xmlns:a16="http://schemas.microsoft.com/office/drawing/2014/main" id="{22FA6CD5-02F2-8441-B535-B24AFE146F90}"/>
              </a:ext>
            </a:extLst>
          </p:cNvPr>
          <p:cNvPicPr>
            <a:picLocks noChangeAspect="1"/>
          </p:cNvPicPr>
          <p:nvPr/>
        </p:nvPicPr>
        <p:blipFill>
          <a:blip r:embed="rId6"/>
          <a:stretch>
            <a:fillRect/>
          </a:stretch>
        </p:blipFill>
        <p:spPr>
          <a:xfrm>
            <a:off x="7270213" y="4229881"/>
            <a:ext cx="3010706" cy="2537374"/>
          </a:xfrm>
          <a:prstGeom prst="rect">
            <a:avLst/>
          </a:prstGeom>
        </p:spPr>
      </p:pic>
      <p:sp>
        <p:nvSpPr>
          <p:cNvPr id="15" name="TextBox 14">
            <a:extLst>
              <a:ext uri="{FF2B5EF4-FFF2-40B4-BE49-F238E27FC236}">
                <a16:creationId xmlns:a16="http://schemas.microsoft.com/office/drawing/2014/main" id="{B1F042DB-87CD-5247-8906-867E24D2AFF9}"/>
              </a:ext>
            </a:extLst>
          </p:cNvPr>
          <p:cNvSpPr txBox="1"/>
          <p:nvPr/>
        </p:nvSpPr>
        <p:spPr>
          <a:xfrm>
            <a:off x="10617489" y="5448288"/>
            <a:ext cx="1820280"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4.6</a:t>
            </a:r>
            <a:r>
              <a:rPr kumimoji="1" lang="zh-CN" altLang="en-US" sz="1800"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311937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0145B3-8AF8-F045-8904-A2E3932F534A}"/>
              </a:ext>
            </a:extLst>
          </p:cNvPr>
          <p:cNvSpPr>
            <a:spLocks noGrp="1"/>
          </p:cNvSpPr>
          <p:nvPr>
            <p:ph idx="1"/>
          </p:nvPr>
        </p:nvSpPr>
        <p:spPr>
          <a:xfrm>
            <a:off x="0" y="1196753"/>
            <a:ext cx="11784632" cy="5159598"/>
          </a:xfrm>
        </p:spPr>
        <p:txBody>
          <a:bodyPr>
            <a:normAutofit/>
          </a:bodyPr>
          <a:lstStyle/>
          <a:p>
            <a:pPr marL="342900" lvl="0" indent="-342900" algn="just">
              <a:lnSpc>
                <a:spcPct val="115000"/>
              </a:lnSpc>
              <a:buFont typeface="Symbol" pitchFamily="2" charset="2"/>
              <a:buChar char=""/>
            </a:pPr>
            <a:r>
              <a:rPr lang="en-GB" sz="2000" dirty="0">
                <a:solidFill>
                  <a:srgbClr val="000000"/>
                </a:solidFill>
                <a:effectLst/>
                <a:latin typeface="Times New Roman" panose="02020603050405020304" pitchFamily="18" charset="0"/>
                <a:ea typeface="Times New Roman" panose="02020603050405020304" pitchFamily="18" charset="0"/>
              </a:rPr>
              <a:t>The committee commends the inclusion of a laser alignment system, which will enable continuous monitoring of mechanical deformations of the vertex detector. It is recommended to construct an early demonstrator that incorporates this feature and reflects the realistic properties of the sensors.</a:t>
            </a:r>
            <a:r>
              <a:rPr lang="zh-CN" altLang="en-US" sz="2000" dirty="0">
                <a:solidFill>
                  <a:srgbClr val="000000"/>
                </a:solidFill>
                <a:latin typeface="Times New Roman" panose="02020603050405020304" pitchFamily="18" charset="0"/>
                <a:ea typeface="Times New Roman" panose="02020603050405020304" pitchFamily="18" charset="0"/>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need</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large</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detector</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system</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endParaRPr lang="en-CN" sz="1600" dirty="0">
              <a:solidFill>
                <a:srgbClr val="FF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en-GB" sz="2000" dirty="0">
                <a:solidFill>
                  <a:srgbClr val="000000"/>
                </a:solidFill>
                <a:effectLst/>
                <a:latin typeface="Times New Roman" panose="02020603050405020304" pitchFamily="18" charset="0"/>
                <a:ea typeface="Times New Roman" panose="02020603050405020304" pitchFamily="18" charset="0"/>
              </a:rPr>
              <a:t>The calculations for cooling performance (required flow rate and pressure drop) should be revisited, taking into account the non-uniform nature of heat dissipation. Building a detailed and realistic thermal mock-up will be essential.</a:t>
            </a:r>
            <a:r>
              <a:rPr lang="zh-CN" altLang="en-US" sz="2000" dirty="0">
                <a:solidFill>
                  <a:srgbClr val="000000"/>
                </a:solidFill>
                <a:effectLst/>
                <a:latin typeface="Times New Roman" panose="02020603050405020304" pitchFamily="18" charset="0"/>
                <a:ea typeface="Times New Roman" panose="02020603050405020304" pitchFamily="18" charset="0"/>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need</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to</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develop</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thermal</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detector</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system</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to</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validate</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the</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cooling</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performance</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endParaRPr lang="en-CN"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en-GB" sz="2000" dirty="0">
                <a:solidFill>
                  <a:srgbClr val="000000"/>
                </a:solidFill>
                <a:effectLst/>
                <a:latin typeface="Times New Roman" panose="02020603050405020304" pitchFamily="18" charset="0"/>
                <a:ea typeface="Times New Roman" panose="02020603050405020304" pitchFamily="18" charset="0"/>
              </a:rPr>
              <a:t>The design of power and data lines across the Readout Support Units (RSUs) must ensure sufficient shielding to minimize electromagnetic pickup.</a:t>
            </a:r>
            <a:r>
              <a:rPr lang="zh-CN" altLang="en-US" sz="2000" dirty="0">
                <a:solidFill>
                  <a:srgbClr val="000000"/>
                </a:solidFill>
                <a:effectLst/>
                <a:latin typeface="Times New Roman" panose="02020603050405020304" pitchFamily="18" charset="0"/>
                <a:ea typeface="Times New Roman" panose="02020603050405020304" pitchFamily="18" charset="0"/>
              </a:rPr>
              <a:t> </a:t>
            </a:r>
            <a:r>
              <a:rPr lang="en-US" altLang="zh-CN" sz="2000" dirty="0">
                <a:solidFill>
                  <a:srgbClr val="000000"/>
                </a:solidFill>
                <a:effectLst/>
                <a:latin typeface="Times New Roman" panose="02020603050405020304" pitchFamily="18" charset="0"/>
                <a:ea typeface="Times New Roman" panose="02020603050405020304" pitchFamily="18" charset="0"/>
                <a:sym typeface="Wingdings" pitchFamily="2" charset="2"/>
              </a:rPr>
              <a:t></a:t>
            </a:r>
            <a:r>
              <a:rPr lang="zh-CN" altLang="en-US" sz="2000" dirty="0">
                <a:solidFill>
                  <a:srgbClr val="00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need</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almost</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final</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stitching</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design</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endParaRPr lang="en-CN" sz="2000" dirty="0">
              <a:solidFill>
                <a:srgbClr val="FF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en-GB" sz="2000" dirty="0">
                <a:solidFill>
                  <a:srgbClr val="000000"/>
                </a:solidFill>
                <a:effectLst/>
                <a:latin typeface="Times New Roman" panose="02020603050405020304" pitchFamily="18" charset="0"/>
                <a:ea typeface="Times New Roman" panose="02020603050405020304" pitchFamily="18" charset="0"/>
              </a:rPr>
              <a:t>Finally, the expected radiation fluence of approximately 2 × 10¹⁴ </a:t>
            </a:r>
            <a:r>
              <a:rPr lang="en-GB" sz="2000" dirty="0" err="1">
                <a:solidFill>
                  <a:srgbClr val="000000"/>
                </a:solidFill>
                <a:effectLst/>
                <a:latin typeface="Times New Roman" panose="02020603050405020304" pitchFamily="18" charset="0"/>
                <a:ea typeface="Times New Roman" panose="02020603050405020304" pitchFamily="18" charset="0"/>
              </a:rPr>
              <a:t>nₑ</a:t>
            </a:r>
            <a:r>
              <a:rPr lang="en-GB" sz="2000" baseline="-25000" dirty="0" err="1">
                <a:solidFill>
                  <a:srgbClr val="000000"/>
                </a:solidFill>
                <a:effectLst/>
                <a:latin typeface="Times New Roman" panose="02020603050405020304" pitchFamily="18" charset="0"/>
                <a:ea typeface="Times New Roman" panose="02020603050405020304" pitchFamily="18" charset="0"/>
              </a:rPr>
              <a:t>q</a:t>
            </a:r>
            <a:r>
              <a:rPr lang="en-GB" sz="2000" dirty="0">
                <a:solidFill>
                  <a:srgbClr val="000000"/>
                </a:solidFill>
                <a:effectLst/>
                <a:latin typeface="Times New Roman" panose="02020603050405020304" pitchFamily="18" charset="0"/>
                <a:ea typeface="Times New Roman" panose="02020603050405020304" pitchFamily="18" charset="0"/>
              </a:rPr>
              <a:t>/cm² is significant for unbiased substrates relying on diffusion charge collection and could strongly impact operation. Since the ITS-3 project faces nearly an order of magnitude lower requirement, dedicated irradiation studies should be undertaken without delay. If substrate biasing proves necessary, the power-service design—particularly at the front-end boards—will need to be adapted accordingly.</a:t>
            </a:r>
            <a:r>
              <a:rPr lang="zh-CN" altLang="en-US" sz="2000" dirty="0">
                <a:solidFill>
                  <a:srgbClr val="000000"/>
                </a:solidFill>
                <a:effectLst/>
                <a:latin typeface="Times New Roman" panose="02020603050405020304" pitchFamily="18" charset="0"/>
                <a:ea typeface="Times New Roman" panose="02020603050405020304" pitchFamily="18" charset="0"/>
              </a:rPr>
              <a:t> </a:t>
            </a:r>
            <a:r>
              <a:rPr lang="en-US" altLang="zh-CN" sz="2000" dirty="0">
                <a:solidFill>
                  <a:srgbClr val="000000"/>
                </a:solidFill>
                <a:effectLst/>
                <a:latin typeface="Times New Roman" panose="02020603050405020304" pitchFamily="18" charset="0"/>
                <a:ea typeface="Times New Roman" panose="02020603050405020304" pitchFamily="18" charset="0"/>
                <a:sym typeface="Wingdings" pitchFamily="2" charset="2"/>
              </a:rPr>
              <a:t></a:t>
            </a:r>
            <a:r>
              <a:rPr lang="zh-CN" altLang="en-US" sz="2000" dirty="0">
                <a:solidFill>
                  <a:srgbClr val="00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this</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have</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been</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validated</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with</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effectLst/>
                <a:latin typeface="Times New Roman" panose="02020603050405020304" pitchFamily="18" charset="0"/>
                <a:ea typeface="Times New Roman" panose="02020603050405020304" pitchFamily="18" charset="0"/>
                <a:sym typeface="Wingdings" pitchFamily="2" charset="2"/>
              </a:rPr>
              <a:t>TJ180</a:t>
            </a:r>
            <a:r>
              <a:rPr lang="zh-CN" altLang="en-US" sz="2000" dirty="0">
                <a:solidFill>
                  <a:srgbClr val="FF0000"/>
                </a:solidFill>
                <a:effectLst/>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CIS</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r>
              <a:rPr lang="en-US" altLang="zh-CN" sz="2000" dirty="0">
                <a:solidFill>
                  <a:srgbClr val="FF0000"/>
                </a:solidFill>
                <a:latin typeface="Times New Roman" panose="02020603050405020304" pitchFamily="18" charset="0"/>
                <a:ea typeface="Times New Roman" panose="02020603050405020304" pitchFamily="18" charset="0"/>
                <a:sym typeface="Wingdings" pitchFamily="2" charset="2"/>
              </a:rPr>
              <a:t>technology</a:t>
            </a:r>
            <a:r>
              <a:rPr lang="zh-CN" altLang="en-US" sz="2000" dirty="0">
                <a:solidFill>
                  <a:srgbClr val="FF0000"/>
                </a:solidFill>
                <a:latin typeface="Times New Roman" panose="02020603050405020304" pitchFamily="18" charset="0"/>
                <a:ea typeface="Times New Roman" panose="02020603050405020304" pitchFamily="18" charset="0"/>
                <a:sym typeface="Wingdings" pitchFamily="2" charset="2"/>
              </a:rPr>
              <a:t> </a:t>
            </a:r>
            <a:endParaRPr lang="en-CN" sz="2000" dirty="0">
              <a:effectLst/>
              <a:latin typeface="Times New Roman" panose="02020603050405020304" pitchFamily="18" charset="0"/>
              <a:ea typeface="Times New Roman" panose="02020603050405020304" pitchFamily="18" charset="0"/>
            </a:endParaRPr>
          </a:p>
          <a:p>
            <a:endParaRPr lang="en-CN" dirty="0"/>
          </a:p>
        </p:txBody>
      </p:sp>
      <p:sp>
        <p:nvSpPr>
          <p:cNvPr id="3" name="Title 2">
            <a:extLst>
              <a:ext uri="{FF2B5EF4-FFF2-40B4-BE49-F238E27FC236}">
                <a16:creationId xmlns:a16="http://schemas.microsoft.com/office/drawing/2014/main" id="{18611A81-834C-C246-AE93-96ADF9D501EE}"/>
              </a:ext>
            </a:extLst>
          </p:cNvPr>
          <p:cNvSpPr>
            <a:spLocks noGrp="1"/>
          </p:cNvSpPr>
          <p:nvPr>
            <p:ph type="title"/>
          </p:nvPr>
        </p:nvSpPr>
        <p:spPr/>
        <p:txBody>
          <a:bodyPr/>
          <a:lstStyle/>
          <a:p>
            <a:r>
              <a:rPr lang="en-US" altLang="zh-CN" dirty="0"/>
              <a:t>Reminder</a:t>
            </a:r>
            <a:r>
              <a:rPr lang="zh-CN" altLang="en-US" dirty="0"/>
              <a:t> </a:t>
            </a:r>
            <a:r>
              <a:rPr lang="en-US" altLang="zh-CN" dirty="0"/>
              <a:t>of</a:t>
            </a:r>
            <a:r>
              <a:rPr lang="zh-CN" altLang="en-US" dirty="0"/>
              <a:t> </a:t>
            </a:r>
            <a:r>
              <a:rPr lang="en-CN" dirty="0"/>
              <a:t>IDRC</a:t>
            </a:r>
            <a:r>
              <a:rPr lang="zh-CN" altLang="en-US" dirty="0"/>
              <a:t> </a:t>
            </a:r>
            <a:r>
              <a:rPr lang="en-US" altLang="zh-CN" dirty="0"/>
              <a:t>review</a:t>
            </a:r>
            <a:r>
              <a:rPr lang="zh-CN" altLang="en-US" dirty="0"/>
              <a:t> </a:t>
            </a:r>
            <a:r>
              <a:rPr lang="en-US" altLang="zh-CN" dirty="0"/>
              <a:t>comment</a:t>
            </a:r>
            <a:r>
              <a:rPr lang="zh-CN" altLang="en-US" dirty="0"/>
              <a:t> </a:t>
            </a:r>
            <a:endParaRPr lang="en-CN" dirty="0"/>
          </a:p>
        </p:txBody>
      </p:sp>
      <p:sp>
        <p:nvSpPr>
          <p:cNvPr id="4" name="Slide Number Placeholder 3">
            <a:extLst>
              <a:ext uri="{FF2B5EF4-FFF2-40B4-BE49-F238E27FC236}">
                <a16:creationId xmlns:a16="http://schemas.microsoft.com/office/drawing/2014/main" id="{CDD21859-7D4A-EC4E-81F3-05CD6FBDF6DB}"/>
              </a:ext>
            </a:extLst>
          </p:cNvPr>
          <p:cNvSpPr>
            <a:spLocks noGrp="1"/>
          </p:cNvSpPr>
          <p:nvPr>
            <p:ph type="sldNum" sz="quarter" idx="12"/>
          </p:nvPr>
        </p:nvSpPr>
        <p:spPr/>
        <p:txBody>
          <a:bodyPr/>
          <a:lstStyle/>
          <a:p>
            <a:fld id="{F15E9139-A00B-4B2A-98A6-095DC08F1345}" type="slidenum">
              <a:rPr lang="zh-CN" altLang="en-US" smtClean="0"/>
              <a:t>4</a:t>
            </a:fld>
            <a:endParaRPr lang="zh-CN" altLang="en-US"/>
          </a:p>
        </p:txBody>
      </p:sp>
    </p:spTree>
    <p:extLst>
      <p:ext uri="{BB962C8B-B14F-4D97-AF65-F5344CB8AC3E}">
        <p14:creationId xmlns:p14="http://schemas.microsoft.com/office/powerpoint/2010/main" val="3268914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D300B-D3D7-E945-865C-CF9BE61093CA}"/>
              </a:ext>
            </a:extLst>
          </p:cNvPr>
          <p:cNvSpPr>
            <a:spLocks noGrp="1"/>
          </p:cNvSpPr>
          <p:nvPr>
            <p:ph type="title"/>
          </p:nvPr>
        </p:nvSpPr>
        <p:spPr/>
        <p:txBody>
          <a:bodyPr/>
          <a:lstStyle/>
          <a:p>
            <a:r>
              <a:rPr lang="en-US" altLang="zh-CN" dirty="0"/>
              <a:t>R&amp;D status</a:t>
            </a:r>
            <a:r>
              <a:rPr lang="zh-CN" altLang="en-US" dirty="0"/>
              <a:t> </a:t>
            </a:r>
            <a:r>
              <a:rPr lang="en-US" altLang="zh-CN" dirty="0"/>
              <a:t>and</a:t>
            </a:r>
            <a:r>
              <a:rPr lang="zh-CN" altLang="en-US" dirty="0"/>
              <a:t> </a:t>
            </a:r>
            <a:r>
              <a:rPr lang="en-US" altLang="zh-CN" dirty="0"/>
              <a:t>final</a:t>
            </a:r>
            <a:r>
              <a:rPr lang="zh-CN" altLang="en-US" dirty="0"/>
              <a:t> </a:t>
            </a:r>
            <a:r>
              <a:rPr lang="en-US" altLang="zh-CN" dirty="0"/>
              <a:t>goal</a:t>
            </a:r>
            <a:r>
              <a:rPr lang="zh-CN" altLang="en-US" dirty="0"/>
              <a:t> </a:t>
            </a:r>
            <a:endParaRPr lang="en-CN" dirty="0"/>
          </a:p>
        </p:txBody>
      </p:sp>
      <p:sp>
        <p:nvSpPr>
          <p:cNvPr id="4" name="Slide Number Placeholder 3">
            <a:extLst>
              <a:ext uri="{FF2B5EF4-FFF2-40B4-BE49-F238E27FC236}">
                <a16:creationId xmlns:a16="http://schemas.microsoft.com/office/drawing/2014/main" id="{128F389F-E520-7463-CE48-3E0C8A289ABD}"/>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graphicFrame>
        <p:nvGraphicFramePr>
          <p:cNvPr id="5" name="Table 4">
            <a:extLst>
              <a:ext uri="{FF2B5EF4-FFF2-40B4-BE49-F238E27FC236}">
                <a16:creationId xmlns:a16="http://schemas.microsoft.com/office/drawing/2014/main" id="{6D365FF8-BF85-C786-A114-30765B974C2F}"/>
              </a:ext>
            </a:extLst>
          </p:cNvPr>
          <p:cNvGraphicFramePr>
            <a:graphicFrameLocks noGrp="1"/>
          </p:cNvGraphicFramePr>
          <p:nvPr/>
        </p:nvGraphicFramePr>
        <p:xfrm>
          <a:off x="479376" y="1185317"/>
          <a:ext cx="11305257" cy="5124003"/>
        </p:xfrm>
        <a:graphic>
          <a:graphicData uri="http://schemas.openxmlformats.org/drawingml/2006/table">
            <a:tbl>
              <a:tblPr firstRow="1" bandRow="1">
                <a:tableStyleId>{073A0DAA-6AF3-43AB-8588-CEC1D06C72B9}</a:tableStyleId>
              </a:tblPr>
              <a:tblGrid>
                <a:gridCol w="2475842">
                  <a:extLst>
                    <a:ext uri="{9D8B030D-6E8A-4147-A177-3AD203B41FA5}">
                      <a16:colId xmlns:a16="http://schemas.microsoft.com/office/drawing/2014/main" val="1912116097"/>
                    </a:ext>
                  </a:extLst>
                </a:gridCol>
                <a:gridCol w="4263949">
                  <a:extLst>
                    <a:ext uri="{9D8B030D-6E8A-4147-A177-3AD203B41FA5}">
                      <a16:colId xmlns:a16="http://schemas.microsoft.com/office/drawing/2014/main" val="1222295639"/>
                    </a:ext>
                  </a:extLst>
                </a:gridCol>
                <a:gridCol w="4565466">
                  <a:extLst>
                    <a:ext uri="{9D8B030D-6E8A-4147-A177-3AD203B41FA5}">
                      <a16:colId xmlns:a16="http://schemas.microsoft.com/office/drawing/2014/main" val="2603936138"/>
                    </a:ext>
                  </a:extLst>
                </a:gridCol>
              </a:tblGrid>
              <a:tr h="494309">
                <a:tc>
                  <a:txBody>
                    <a:bodyPr/>
                    <a:lstStyle/>
                    <a:p>
                      <a:r>
                        <a:rPr lang="en-US" sz="2400" dirty="0">
                          <a:latin typeface="+mn-lt"/>
                          <a:cs typeface="Arial" panose="020B0604020202020204" pitchFamily="34" charset="0"/>
                        </a:rPr>
                        <a:t>K</a:t>
                      </a:r>
                      <a:r>
                        <a:rPr lang="en-CN" sz="2400" dirty="0">
                          <a:latin typeface="+mn-lt"/>
                          <a:cs typeface="Arial" panose="020B0604020202020204" pitchFamily="34" charset="0"/>
                        </a:rPr>
                        <a:t>ey</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technology</a:t>
                      </a:r>
                      <a:endParaRPr lang="en-CN" sz="2400" dirty="0">
                        <a:latin typeface="+mn-lt"/>
                        <a:cs typeface="Arial" panose="020B0604020202020204" pitchFamily="34" charset="0"/>
                      </a:endParaRPr>
                    </a:p>
                  </a:txBody>
                  <a:tcPr/>
                </a:tc>
                <a:tc>
                  <a:txBody>
                    <a:bodyPr/>
                    <a:lstStyle/>
                    <a:p>
                      <a:r>
                        <a:rPr lang="en-US" altLang="zh-CN" sz="2400" dirty="0">
                          <a:latin typeface="+mn-lt"/>
                          <a:cs typeface="Arial" panose="020B0604020202020204" pitchFamily="34" charset="0"/>
                        </a:rPr>
                        <a:t>Status</a:t>
                      </a:r>
                      <a:r>
                        <a:rPr lang="zh-CN" altLang="en-US" sz="2400" dirty="0">
                          <a:latin typeface="+mn-lt"/>
                          <a:cs typeface="Arial" panose="020B0604020202020204" pitchFamily="34" charset="0"/>
                        </a:rPr>
                        <a:t> </a:t>
                      </a:r>
                      <a:endParaRPr lang="en-CN" sz="2400" dirty="0">
                        <a:latin typeface="+mn-lt"/>
                        <a:cs typeface="Arial" panose="020B0604020202020204" pitchFamily="34" charset="0"/>
                      </a:endParaRPr>
                    </a:p>
                  </a:txBody>
                  <a:tcPr/>
                </a:tc>
                <a:tc>
                  <a:txBody>
                    <a:bodyPr/>
                    <a:lstStyle/>
                    <a:p>
                      <a:r>
                        <a:rPr lang="en-US" altLang="zh-CN" sz="2400" dirty="0">
                          <a:latin typeface="+mn-lt"/>
                          <a:cs typeface="Arial" panose="020B0604020202020204" pitchFamily="34" charset="0"/>
                        </a:rPr>
                        <a:t>CEPC</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Final</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goal</a:t>
                      </a:r>
                      <a:r>
                        <a:rPr lang="zh-CN" altLang="en-US" sz="2400" dirty="0">
                          <a:latin typeface="+mn-lt"/>
                          <a:cs typeface="Arial" panose="020B0604020202020204" pitchFamily="34" charset="0"/>
                        </a:rPr>
                        <a:t> </a:t>
                      </a:r>
                      <a:endParaRPr lang="en-CN" sz="2400" dirty="0">
                        <a:latin typeface="+mn-lt"/>
                        <a:cs typeface="Arial" panose="020B0604020202020204" pitchFamily="34" charset="0"/>
                      </a:endParaRPr>
                    </a:p>
                  </a:txBody>
                  <a:tcPr/>
                </a:tc>
                <a:extLst>
                  <a:ext uri="{0D108BD9-81ED-4DB2-BD59-A6C34878D82A}">
                    <a16:rowId xmlns:a16="http://schemas.microsoft.com/office/drawing/2014/main" val="1560674657"/>
                  </a:ext>
                </a:extLst>
              </a:tr>
              <a:tr h="777348">
                <a:tc>
                  <a:txBody>
                    <a:bodyPr/>
                    <a:lstStyle/>
                    <a:p>
                      <a:r>
                        <a:rPr lang="en-US" altLang="zh-CN" sz="2400" dirty="0">
                          <a:latin typeface="+mn-lt"/>
                          <a:cs typeface="Arial" panose="020B0604020202020204" pitchFamily="34" charset="0"/>
                        </a:rPr>
                        <a:t>CMOS</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chip</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technology</a:t>
                      </a:r>
                      <a:r>
                        <a:rPr lang="zh-CN" altLang="en-US" sz="2400" dirty="0">
                          <a:latin typeface="+mn-lt"/>
                          <a:cs typeface="Arial" panose="020B0604020202020204" pitchFamily="34" charset="0"/>
                        </a:rPr>
                        <a:t> </a:t>
                      </a:r>
                      <a:endParaRPr lang="en-CN" sz="2400" dirty="0">
                        <a:latin typeface="+mn-lt"/>
                        <a:cs typeface="Arial" panose="020B0604020202020204" pitchFamily="34" charset="0"/>
                      </a:endParaRPr>
                    </a:p>
                  </a:txBody>
                  <a:tcPr/>
                </a:tc>
                <a:tc>
                  <a:txBody>
                    <a:bodyPr/>
                    <a:lstStyle/>
                    <a:p>
                      <a:r>
                        <a:rPr lang="en-US" altLang="zh-CN" sz="2200" dirty="0">
                          <a:latin typeface="+mn-lt"/>
                          <a:cs typeface="Arial" panose="020B0604020202020204" pitchFamily="34" charset="0"/>
                        </a:rPr>
                        <a:t>Full-size</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chip</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180 nm</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CIS</a:t>
                      </a:r>
                    </a:p>
                    <a:p>
                      <a:r>
                        <a:rPr lang="en-US" sz="2200" dirty="0">
                          <a:latin typeface="+mn-lt"/>
                          <a:cs typeface="Arial" panose="020B0604020202020204" pitchFamily="34" charset="0"/>
                        </a:rPr>
                        <a:t>(TaichuPix-3)</a:t>
                      </a:r>
                      <a:endParaRPr lang="en-CN" sz="2200" dirty="0">
                        <a:latin typeface="+mn-lt"/>
                        <a:cs typeface="Arial" panose="020B0604020202020204" pitchFamily="34" charset="0"/>
                      </a:endParaRPr>
                    </a:p>
                  </a:txBody>
                  <a:tcPr/>
                </a:tc>
                <a:tc>
                  <a:txBody>
                    <a:bodyPr/>
                    <a:lstStyle/>
                    <a:p>
                      <a:r>
                        <a:rPr lang="en-US" altLang="zh-CN" sz="2200" dirty="0">
                          <a:solidFill>
                            <a:srgbClr val="FF0000"/>
                          </a:solidFill>
                          <a:latin typeface="+mn-lt"/>
                          <a:cs typeface="Arial" panose="020B0604020202020204" pitchFamily="34" charset="0"/>
                        </a:rPr>
                        <a:t>65 nm</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CIS</a:t>
                      </a:r>
                      <a:r>
                        <a:rPr lang="zh-CN" altLang="en-US" sz="2200" dirty="0">
                          <a:latin typeface="+mn-lt"/>
                          <a:cs typeface="Arial" panose="020B0604020202020204" pitchFamily="34" charset="0"/>
                        </a:rPr>
                        <a:t> </a:t>
                      </a:r>
                      <a:endParaRPr lang="en-CN" sz="2200" dirty="0">
                        <a:latin typeface="+mn-lt"/>
                        <a:cs typeface="Arial" panose="020B0604020202020204" pitchFamily="34" charset="0"/>
                      </a:endParaRPr>
                    </a:p>
                  </a:txBody>
                  <a:tcPr/>
                </a:tc>
                <a:extLst>
                  <a:ext uri="{0D108BD9-81ED-4DB2-BD59-A6C34878D82A}">
                    <a16:rowId xmlns:a16="http://schemas.microsoft.com/office/drawing/2014/main" val="894428150"/>
                  </a:ext>
                </a:extLst>
              </a:tr>
              <a:tr h="777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latin typeface="+mn-lt"/>
                          <a:cs typeface="Arial" panose="020B0604020202020204" pitchFamily="34" charset="0"/>
                        </a:rPr>
                        <a:t>Detector</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integration</a:t>
                      </a:r>
                      <a:endParaRPr lang="en-CN" sz="24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a:latin typeface="+mn-lt"/>
                          <a:cs typeface="Arial" panose="020B0604020202020204" pitchFamily="34" charset="0"/>
                        </a:rPr>
                        <a:t>Detector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prototype</a:t>
                      </a:r>
                      <a:r>
                        <a:rPr lang="zh-CN" altLang="en-US" sz="2200" dirty="0">
                          <a:latin typeface="+mn-lt"/>
                          <a:cs typeface="Arial" panose="020B0604020202020204" pitchFamily="34" charset="0"/>
                        </a:rPr>
                        <a:t> </a:t>
                      </a:r>
                      <a:r>
                        <a:rPr lang="en-CN"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ladder</a:t>
                      </a:r>
                      <a:r>
                        <a:rPr lang="zh-CN" altLang="en-US" sz="2200" dirty="0">
                          <a:solidFill>
                            <a:srgbClr val="FF0000"/>
                          </a:solidFill>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design</a:t>
                      </a:r>
                      <a:r>
                        <a:rPr lang="zh-CN" altLang="en-US" sz="2200" dirty="0">
                          <a:solidFill>
                            <a:srgbClr val="FF0000"/>
                          </a:solidFill>
                          <a:latin typeface="+mn-lt"/>
                          <a:cs typeface="Arial" panose="020B0604020202020204" pitchFamily="34" charset="0"/>
                        </a:rPr>
                        <a:t> </a:t>
                      </a:r>
                      <a:endParaRPr lang="en-CN" sz="2200" dirty="0">
                        <a:solidFill>
                          <a:srgbClr val="FF0000"/>
                        </a:solidFill>
                        <a:latin typeface="+mn-lt"/>
                        <a:cs typeface="Arial" panose="020B0604020202020204" pitchFamily="34" charset="0"/>
                      </a:endParaRPr>
                    </a:p>
                  </a:txBody>
                  <a:tcPr/>
                </a:tc>
                <a:tc>
                  <a:txBody>
                    <a:bodyPr/>
                    <a:lstStyle/>
                    <a:p>
                      <a:r>
                        <a:rPr lang="en-US" altLang="zh-CN" sz="2200" dirty="0">
                          <a:latin typeface="+mn-lt"/>
                          <a:cs typeface="Arial" panose="020B0604020202020204" pitchFamily="34" charset="0"/>
                        </a:rPr>
                        <a:t>Detector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bent</a:t>
                      </a:r>
                      <a:r>
                        <a:rPr lang="zh-CN" altLang="en-US" sz="2200" dirty="0">
                          <a:solidFill>
                            <a:srgbClr val="FF0000"/>
                          </a:solidFill>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silicon</a:t>
                      </a:r>
                      <a:r>
                        <a:rPr lang="zh-CN" altLang="en-US" sz="2200" dirty="0">
                          <a:solidFill>
                            <a:srgbClr val="FF0000"/>
                          </a:solidFill>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design</a:t>
                      </a:r>
                      <a:r>
                        <a:rPr lang="zh-CN" altLang="en-US" sz="2200" dirty="0">
                          <a:solidFill>
                            <a:srgbClr val="FF0000"/>
                          </a:solidFill>
                          <a:latin typeface="+mn-lt"/>
                          <a:cs typeface="Arial" panose="020B0604020202020204" pitchFamily="34" charset="0"/>
                        </a:rPr>
                        <a:t> </a:t>
                      </a:r>
                      <a:endParaRPr lang="en-CN" sz="2200" dirty="0">
                        <a:solidFill>
                          <a:srgbClr val="FF0000"/>
                        </a:solidFill>
                        <a:latin typeface="+mn-lt"/>
                        <a:cs typeface="Arial" panose="020B0604020202020204" pitchFamily="34" charset="0"/>
                      </a:endParaRPr>
                    </a:p>
                  </a:txBody>
                  <a:tcPr/>
                </a:tc>
                <a:extLst>
                  <a:ext uri="{0D108BD9-81ED-4DB2-BD59-A6C34878D82A}">
                    <a16:rowId xmlns:a16="http://schemas.microsoft.com/office/drawing/2014/main" val="2526250652"/>
                  </a:ext>
                </a:extLst>
              </a:tr>
              <a:tr h="729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latin typeface="+mn-lt"/>
                          <a:cs typeface="Arial" panose="020B0604020202020204" pitchFamily="34" charset="0"/>
                        </a:rPr>
                        <a:t>Spatial</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resolution</a:t>
                      </a:r>
                      <a:r>
                        <a:rPr lang="zh-CN" altLang="en-US" sz="2400" dirty="0">
                          <a:latin typeface="+mn-lt"/>
                          <a:cs typeface="Arial" panose="020B0604020202020204" pitchFamily="34" charset="0"/>
                        </a:rPr>
                        <a:t> </a:t>
                      </a:r>
                      <a:endParaRPr lang="en-CN" sz="24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a:solidFill>
                            <a:srgbClr val="FF0000"/>
                          </a:solidFill>
                          <a:latin typeface="+mn-lt"/>
                          <a:cs typeface="Arial" panose="020B0604020202020204" pitchFamily="34" charset="0"/>
                        </a:rPr>
                        <a:t>4.9</a:t>
                      </a:r>
                      <a:r>
                        <a:rPr lang="zh-CN" altLang="en-US" sz="2200" dirty="0">
                          <a:solidFill>
                            <a:srgbClr val="FF0000"/>
                          </a:solidFill>
                          <a:latin typeface="+mn-lt"/>
                          <a:cs typeface="Arial" panose="020B0604020202020204" pitchFamily="34" charset="0"/>
                        </a:rPr>
                        <a:t> </a:t>
                      </a:r>
                      <a:r>
                        <a:rPr lang="el-GR" sz="2200" b="0" i="0" kern="1200" dirty="0">
                          <a:solidFill>
                            <a:srgbClr val="FF0000"/>
                          </a:solidFill>
                          <a:effectLst/>
                          <a:latin typeface="+mn-lt"/>
                          <a:ea typeface="+mn-ea"/>
                          <a:cs typeface="Arial" panose="020B0604020202020204" pitchFamily="34" charset="0"/>
                        </a:rPr>
                        <a:t>μ</a:t>
                      </a:r>
                      <a:r>
                        <a:rPr lang="en-US" sz="2200" b="0" i="0" kern="1200" dirty="0">
                          <a:solidFill>
                            <a:srgbClr val="FF0000"/>
                          </a:solidFill>
                          <a:effectLst/>
                          <a:latin typeface="+mn-lt"/>
                          <a:ea typeface="+mn-ea"/>
                          <a:cs typeface="Arial" panose="020B0604020202020204" pitchFamily="34" charset="0"/>
                        </a:rPr>
                        <a:t>m</a:t>
                      </a:r>
                      <a:r>
                        <a:rPr lang="zh-CN" altLang="en-US" sz="2200" dirty="0">
                          <a:solidFill>
                            <a:srgbClr val="FF0000"/>
                          </a:solidFill>
                          <a:latin typeface="+mn-lt"/>
                          <a:cs typeface="Arial" panose="020B0604020202020204" pitchFamily="34" charset="0"/>
                        </a:rPr>
                        <a:t> </a:t>
                      </a:r>
                      <a:endParaRPr lang="en-CN" sz="2200" dirty="0">
                        <a:solidFill>
                          <a:srgbClr val="FF0000"/>
                        </a:solidFill>
                        <a:latin typeface="+mn-lt"/>
                        <a:cs typeface="Arial" panose="020B0604020202020204" pitchFamily="34" charset="0"/>
                      </a:endParaRPr>
                    </a:p>
                  </a:txBody>
                  <a:tcPr/>
                </a:tc>
                <a:tc>
                  <a:txBody>
                    <a:bodyPr/>
                    <a:lstStyle/>
                    <a:p>
                      <a:r>
                        <a:rPr lang="en-US" altLang="zh-CN" sz="2200" dirty="0">
                          <a:solidFill>
                            <a:srgbClr val="FF0000"/>
                          </a:solidFill>
                          <a:latin typeface="+mn-lt"/>
                          <a:cs typeface="Arial" panose="020B0604020202020204" pitchFamily="34" charset="0"/>
                        </a:rPr>
                        <a:t>3-5</a:t>
                      </a:r>
                      <a:r>
                        <a:rPr lang="zh-CN" altLang="en-US" sz="2200" dirty="0">
                          <a:solidFill>
                            <a:srgbClr val="FF0000"/>
                          </a:solidFill>
                          <a:latin typeface="+mn-lt"/>
                          <a:cs typeface="Arial" panose="020B0604020202020204" pitchFamily="34" charset="0"/>
                        </a:rPr>
                        <a:t> </a:t>
                      </a:r>
                      <a:r>
                        <a:rPr lang="el-GR" sz="2200" b="0" i="0" kern="1200" dirty="0">
                          <a:solidFill>
                            <a:srgbClr val="FF0000"/>
                          </a:solidFill>
                          <a:effectLst/>
                          <a:latin typeface="+mn-lt"/>
                          <a:ea typeface="+mn-ea"/>
                          <a:cs typeface="Arial" panose="020B0604020202020204" pitchFamily="34" charset="0"/>
                        </a:rPr>
                        <a:t>μ</a:t>
                      </a:r>
                      <a:r>
                        <a:rPr lang="en-US" sz="2200" b="0" i="0" kern="1200" dirty="0">
                          <a:solidFill>
                            <a:srgbClr val="FF0000"/>
                          </a:solidFill>
                          <a:effectLst/>
                          <a:latin typeface="+mn-lt"/>
                          <a:ea typeface="+mn-ea"/>
                          <a:cs typeface="Arial" panose="020B0604020202020204" pitchFamily="34" charset="0"/>
                        </a:rPr>
                        <a:t>m</a:t>
                      </a:r>
                      <a:endParaRPr lang="en-CN" sz="2200" dirty="0">
                        <a:solidFill>
                          <a:srgbClr val="FF0000"/>
                        </a:solidFill>
                        <a:latin typeface="+mn-lt"/>
                        <a:cs typeface="Arial" panose="020B0604020202020204" pitchFamily="34" charset="0"/>
                      </a:endParaRPr>
                    </a:p>
                  </a:txBody>
                  <a:tcPr/>
                </a:tc>
                <a:extLst>
                  <a:ext uri="{0D108BD9-81ED-4DB2-BD59-A6C34878D82A}">
                    <a16:rowId xmlns:a16="http://schemas.microsoft.com/office/drawing/2014/main" val="1445921271"/>
                  </a:ext>
                </a:extLst>
              </a:tr>
              <a:tr h="729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Arial" panose="020B0604020202020204" pitchFamily="34" charset="0"/>
                        </a:rPr>
                        <a:t>D</a:t>
                      </a:r>
                      <a:r>
                        <a:rPr lang="en-CN" sz="2400" dirty="0">
                          <a:latin typeface="+mn-lt"/>
                          <a:cs typeface="Arial" panose="020B0604020202020204" pitchFamily="34" charset="0"/>
                        </a:rPr>
                        <a:t>etector</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cooling</a:t>
                      </a:r>
                      <a:endParaRPr lang="en-CN" sz="2400"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mn-lt"/>
                          <a:cs typeface="Arial" panose="020B0604020202020204" pitchFamily="34" charset="0"/>
                        </a:rPr>
                        <a:t>A</a:t>
                      </a:r>
                      <a:r>
                        <a:rPr lang="en-CN" sz="2200" dirty="0">
                          <a:latin typeface="+mn-lt"/>
                          <a:cs typeface="Arial" panose="020B0604020202020204" pitchFamily="34" charset="0"/>
                        </a:rPr>
                        <a:t>ir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cooling</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1%</a:t>
                      </a:r>
                      <a:r>
                        <a:rPr lang="zh-CN" altLang="en-US" sz="2200" dirty="0">
                          <a:solidFill>
                            <a:srgbClr val="FF0000"/>
                          </a:solidFill>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channels</a:t>
                      </a:r>
                      <a:r>
                        <a:rPr lang="zh-CN" altLang="en-US" sz="2200" dirty="0">
                          <a:solidFill>
                            <a:srgbClr val="FF0000"/>
                          </a:solidFill>
                          <a:latin typeface="+mn-lt"/>
                          <a:cs typeface="Arial" panose="020B0604020202020204" pitchFamily="34" charset="0"/>
                        </a:rPr>
                        <a:t> </a:t>
                      </a:r>
                      <a:endParaRPr lang="en-US" altLang="zh-CN" sz="2200" dirty="0">
                        <a:solidFill>
                          <a:srgbClr val="FF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a:latin typeface="+mn-lt"/>
                          <a:cs typeface="Arial" panose="020B0604020202020204" pitchFamily="34" charset="0"/>
                        </a:rPr>
                        <a:t>(24</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chips)</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on</a:t>
                      </a:r>
                      <a:endParaRPr lang="en-CN" sz="2200" dirty="0">
                        <a:latin typeface="+mn-lt"/>
                        <a:cs typeface="Arial" panose="020B0604020202020204" pitchFamily="34" charset="0"/>
                      </a:endParaRPr>
                    </a:p>
                  </a:txBody>
                  <a:tcPr/>
                </a:tc>
                <a:tc>
                  <a:txBody>
                    <a:bodyPr/>
                    <a:lstStyle/>
                    <a:p>
                      <a:r>
                        <a:rPr lang="en-US" sz="2200" dirty="0">
                          <a:latin typeface="+mn-lt"/>
                          <a:cs typeface="Arial" panose="020B0604020202020204" pitchFamily="34" charset="0"/>
                        </a:rPr>
                        <a:t>A</a:t>
                      </a:r>
                      <a:r>
                        <a:rPr lang="en-CN" sz="2200" dirty="0">
                          <a:latin typeface="+mn-lt"/>
                          <a:cs typeface="Arial" panose="020B0604020202020204" pitchFamily="34" charset="0"/>
                        </a:rPr>
                        <a:t>ir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cooling</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full</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power</a:t>
                      </a:r>
                      <a:endParaRPr lang="en-CN" sz="2200" dirty="0">
                        <a:latin typeface="+mn-lt"/>
                        <a:cs typeface="Arial" panose="020B0604020202020204" pitchFamily="34" charset="0"/>
                      </a:endParaRPr>
                    </a:p>
                  </a:txBody>
                  <a:tcPr/>
                </a:tc>
                <a:extLst>
                  <a:ext uri="{0D108BD9-81ED-4DB2-BD59-A6C34878D82A}">
                    <a16:rowId xmlns:a16="http://schemas.microsoft.com/office/drawing/2014/main" val="4160606077"/>
                  </a:ext>
                </a:extLst>
              </a:tr>
              <a:tr h="729887">
                <a:tc>
                  <a:txBody>
                    <a:bodyPr/>
                    <a:lstStyle/>
                    <a:p>
                      <a:r>
                        <a:rPr lang="en-US" altLang="zh-CN" sz="2400" dirty="0">
                          <a:latin typeface="+mn-lt"/>
                          <a:cs typeface="Arial" panose="020B0604020202020204" pitchFamily="34" charset="0"/>
                        </a:rPr>
                        <a:t>Bent</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CMOS</a:t>
                      </a:r>
                      <a:r>
                        <a:rPr lang="zh-CN" altLang="en-US" sz="2400" dirty="0">
                          <a:latin typeface="+mn-lt"/>
                          <a:cs typeface="Arial" panose="020B0604020202020204" pitchFamily="34" charset="0"/>
                        </a:rPr>
                        <a:t> </a:t>
                      </a:r>
                      <a:r>
                        <a:rPr lang="en-US" altLang="zh-CN" sz="2400" dirty="0">
                          <a:latin typeface="+mn-lt"/>
                          <a:cs typeface="Arial" panose="020B0604020202020204" pitchFamily="34" charset="0"/>
                        </a:rPr>
                        <a:t>silicon</a:t>
                      </a:r>
                      <a:endParaRPr lang="en-CN" sz="2400" dirty="0">
                        <a:latin typeface="+mn-lt"/>
                        <a:cs typeface="Arial" panose="020B0604020202020204" pitchFamily="34" charset="0"/>
                      </a:endParaRPr>
                    </a:p>
                  </a:txBody>
                  <a:tcPr/>
                </a:tc>
                <a:tc>
                  <a:txBody>
                    <a:bodyPr/>
                    <a:lstStyle/>
                    <a:p>
                      <a:r>
                        <a:rPr lang="en-US" altLang="zh-CN" sz="2200" dirty="0">
                          <a:latin typeface="+mn-lt"/>
                          <a:cs typeface="Arial" panose="020B0604020202020204" pitchFamily="34" charset="0"/>
                        </a:rPr>
                        <a:t>Bent</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Dummy</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wafer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radius</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~12 mm</a:t>
                      </a:r>
                      <a:endParaRPr lang="en-CN" sz="2200" dirty="0">
                        <a:solidFill>
                          <a:srgbClr val="FF0000"/>
                        </a:solidFill>
                        <a:latin typeface="+mn-lt"/>
                        <a:cs typeface="Arial" panose="020B0604020202020204" pitchFamily="34" charset="0"/>
                      </a:endParaRPr>
                    </a:p>
                  </a:txBody>
                  <a:tcPr/>
                </a:tc>
                <a:tc>
                  <a:txBody>
                    <a:bodyPr/>
                    <a:lstStyle/>
                    <a:p>
                      <a:r>
                        <a:rPr lang="en-US" altLang="zh-CN" sz="2200" dirty="0">
                          <a:latin typeface="+mn-lt"/>
                          <a:cs typeface="Arial" panose="020B0604020202020204" pitchFamily="34" charset="0"/>
                        </a:rPr>
                        <a:t>Bent</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final</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wafer</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radius</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~11 mm</a:t>
                      </a:r>
                      <a:endParaRPr lang="en-CN" sz="2200" dirty="0">
                        <a:solidFill>
                          <a:srgbClr val="FF0000"/>
                        </a:solidFill>
                        <a:latin typeface="+mn-lt"/>
                        <a:cs typeface="Arial" panose="020B0604020202020204" pitchFamily="34" charset="0"/>
                      </a:endParaRPr>
                    </a:p>
                  </a:txBody>
                  <a:tcPr/>
                </a:tc>
                <a:extLst>
                  <a:ext uri="{0D108BD9-81ED-4DB2-BD59-A6C34878D82A}">
                    <a16:rowId xmlns:a16="http://schemas.microsoft.com/office/drawing/2014/main" val="1596535210"/>
                  </a:ext>
                </a:extLst>
              </a:tr>
              <a:tr h="729887">
                <a:tc>
                  <a:txBody>
                    <a:bodyPr/>
                    <a:lstStyle/>
                    <a:p>
                      <a:r>
                        <a:rPr lang="en-US" altLang="zh-CN" sz="2400" dirty="0">
                          <a:latin typeface="+mn-lt"/>
                          <a:cs typeface="Arial" panose="020B0604020202020204" pitchFamily="34" charset="0"/>
                        </a:rPr>
                        <a:t>Stitching</a:t>
                      </a:r>
                      <a:r>
                        <a:rPr lang="zh-CN" altLang="en-US" sz="2400" dirty="0">
                          <a:latin typeface="+mn-lt"/>
                          <a:cs typeface="Arial" panose="020B0604020202020204" pitchFamily="34" charset="0"/>
                        </a:rPr>
                        <a:t> </a:t>
                      </a:r>
                      <a:endParaRPr lang="en-CN" sz="2400" dirty="0">
                        <a:latin typeface="+mn-lt"/>
                        <a:cs typeface="Arial" panose="020B0604020202020204" pitchFamily="34" charset="0"/>
                      </a:endParaRPr>
                    </a:p>
                  </a:txBody>
                  <a:tcPr/>
                </a:tc>
                <a:tc>
                  <a:txBody>
                    <a:bodyPr/>
                    <a:lstStyle/>
                    <a:p>
                      <a:r>
                        <a:rPr lang="en-US" altLang="zh-CN" sz="2200" dirty="0">
                          <a:latin typeface="+mn-lt"/>
                          <a:cs typeface="Arial" panose="020B0604020202020204" pitchFamily="34" charset="0"/>
                        </a:rPr>
                        <a:t>11</a:t>
                      </a:r>
                      <a:r>
                        <a:rPr lang="en-US" altLang="zh-CN" sz="2200" kern="1200" dirty="0">
                          <a:solidFill>
                            <a:schemeClr val="dk1"/>
                          </a:solidFill>
                          <a:latin typeface="+mn-lt"/>
                          <a:ea typeface="+mn-ea"/>
                          <a:cs typeface="Arial" panose="020B0604020202020204" pitchFamily="34" charset="0"/>
                        </a:rPr>
                        <a:t>×</a:t>
                      </a:r>
                      <a:r>
                        <a:rPr lang="en-US" altLang="zh-CN" sz="2200" dirty="0">
                          <a:latin typeface="+mn-lt"/>
                          <a:cs typeface="Arial" panose="020B0604020202020204" pitchFamily="34" charset="0"/>
                        </a:rPr>
                        <a:t>11 cm</a:t>
                      </a:r>
                      <a:r>
                        <a:rPr lang="en-US" altLang="zh-CN" sz="2200" baseline="30000" dirty="0">
                          <a:latin typeface="+mn-lt"/>
                          <a:cs typeface="Arial" panose="020B0604020202020204" pitchFamily="34" charset="0"/>
                        </a:rPr>
                        <a:t>2</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stitched</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chip</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with</a:t>
                      </a:r>
                      <a:r>
                        <a:rPr lang="zh-CN" altLang="en-US" sz="2200" dirty="0">
                          <a:latin typeface="+mn-lt"/>
                          <a:cs typeface="Arial" panose="020B0604020202020204" pitchFamily="34" charset="0"/>
                        </a:rPr>
                        <a:t> </a:t>
                      </a:r>
                      <a:r>
                        <a:rPr lang="en-US" altLang="zh-CN" sz="2200" dirty="0" err="1">
                          <a:latin typeface="+mn-lt"/>
                          <a:cs typeface="Arial" panose="020B0604020202020204" pitchFamily="34" charset="0"/>
                        </a:rPr>
                        <a:t>Xfab</a:t>
                      </a:r>
                      <a:r>
                        <a:rPr lang="zh-CN" altLang="en-US" sz="2200" dirty="0">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350 nm</a:t>
                      </a:r>
                      <a:r>
                        <a:rPr lang="zh-CN" altLang="en-US" sz="2200" dirty="0">
                          <a:solidFill>
                            <a:srgbClr val="FF0000"/>
                          </a:solidFill>
                          <a:latin typeface="+mn-lt"/>
                          <a:cs typeface="Arial" panose="020B0604020202020204" pitchFamily="34" charset="0"/>
                        </a:rPr>
                        <a:t> </a:t>
                      </a:r>
                      <a:r>
                        <a:rPr lang="en-US" altLang="zh-CN" sz="2200" dirty="0">
                          <a:solidFill>
                            <a:srgbClr val="FF0000"/>
                          </a:solidFill>
                          <a:latin typeface="+mn-lt"/>
                          <a:cs typeface="Arial" panose="020B0604020202020204" pitchFamily="34" charset="0"/>
                        </a:rPr>
                        <a:t>CIS</a:t>
                      </a:r>
                      <a:endParaRPr lang="en-CN" sz="2200" dirty="0">
                        <a:solidFill>
                          <a:srgbClr val="FF0000"/>
                        </a:solidFill>
                        <a:latin typeface="+mn-lt"/>
                        <a:cs typeface="Arial" panose="020B0604020202020204" pitchFamily="34" charset="0"/>
                      </a:endParaRPr>
                    </a:p>
                  </a:txBody>
                  <a:tcPr/>
                </a:tc>
                <a:tc>
                  <a:txBody>
                    <a:bodyPr/>
                    <a:lstStyle/>
                    <a:p>
                      <a:r>
                        <a:rPr lang="en-US" altLang="zh-CN" sz="2200" dirty="0">
                          <a:solidFill>
                            <a:srgbClr val="FF0000"/>
                          </a:solidFill>
                          <a:latin typeface="+mn-lt"/>
                          <a:cs typeface="Arial" panose="020B0604020202020204" pitchFamily="34" charset="0"/>
                        </a:rPr>
                        <a:t>65 nm</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CIS</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stitched</a:t>
                      </a:r>
                      <a:r>
                        <a:rPr lang="zh-CN" altLang="en-US" sz="2200" dirty="0">
                          <a:latin typeface="+mn-lt"/>
                          <a:cs typeface="Arial" panose="020B0604020202020204" pitchFamily="34" charset="0"/>
                        </a:rPr>
                        <a:t> </a:t>
                      </a:r>
                      <a:r>
                        <a:rPr lang="en-US" altLang="zh-CN" sz="2200" dirty="0">
                          <a:latin typeface="+mn-lt"/>
                          <a:cs typeface="Arial" panose="020B0604020202020204" pitchFamily="34" charset="0"/>
                        </a:rPr>
                        <a:t>sensor</a:t>
                      </a:r>
                      <a:r>
                        <a:rPr lang="zh-CN" altLang="en-US" sz="2200" dirty="0">
                          <a:latin typeface="+mn-lt"/>
                          <a:cs typeface="Arial" panose="020B0604020202020204" pitchFamily="34" charset="0"/>
                        </a:rPr>
                        <a:t> </a:t>
                      </a:r>
                      <a:endParaRPr lang="en-CN" sz="2200" dirty="0">
                        <a:latin typeface="+mn-lt"/>
                        <a:cs typeface="Arial" panose="020B0604020202020204" pitchFamily="34" charset="0"/>
                      </a:endParaRPr>
                    </a:p>
                  </a:txBody>
                  <a:tcPr/>
                </a:tc>
                <a:extLst>
                  <a:ext uri="{0D108BD9-81ED-4DB2-BD59-A6C34878D82A}">
                    <a16:rowId xmlns:a16="http://schemas.microsoft.com/office/drawing/2014/main" val="1108660168"/>
                  </a:ext>
                </a:extLst>
              </a:tr>
            </a:tbl>
          </a:graphicData>
        </a:graphic>
      </p:graphicFrame>
    </p:spTree>
    <p:extLst>
      <p:ext uri="{BB962C8B-B14F-4D97-AF65-F5344CB8AC3E}">
        <p14:creationId xmlns:p14="http://schemas.microsoft.com/office/powerpoint/2010/main" val="323563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859FA3-0C9F-4B9E-9992-2D80525A7386}"/>
              </a:ext>
            </a:extLst>
          </p:cNvPr>
          <p:cNvSpPr>
            <a:spLocks noGrp="1"/>
          </p:cNvSpPr>
          <p:nvPr>
            <p:ph type="title"/>
          </p:nvPr>
        </p:nvSpPr>
        <p:spPr/>
        <p:txBody>
          <a:bodyPr/>
          <a:lstStyle/>
          <a:p>
            <a:r>
              <a:rPr lang="en-US" altLang="zh-CN" dirty="0"/>
              <a:t>Requirements vs. domestic candidate</a:t>
            </a:r>
            <a:endParaRPr lang="zh-CN" altLang="en-US" dirty="0"/>
          </a:p>
        </p:txBody>
      </p:sp>
      <p:graphicFrame>
        <p:nvGraphicFramePr>
          <p:cNvPr id="5" name="表格 4">
            <a:extLst>
              <a:ext uri="{FF2B5EF4-FFF2-40B4-BE49-F238E27FC236}">
                <a16:creationId xmlns:a16="http://schemas.microsoft.com/office/drawing/2014/main" id="{F82EF159-A662-4AF8-BEA5-36EC68ACDB86}"/>
              </a:ext>
            </a:extLst>
          </p:cNvPr>
          <p:cNvGraphicFramePr>
            <a:graphicFrameLocks noGrp="1"/>
          </p:cNvGraphicFramePr>
          <p:nvPr>
            <p:extLst>
              <p:ext uri="{D42A27DB-BD31-4B8C-83A1-F6EECF244321}">
                <p14:modId xmlns:p14="http://schemas.microsoft.com/office/powerpoint/2010/main" val="2227408074"/>
              </p:ext>
            </p:extLst>
          </p:nvPr>
        </p:nvGraphicFramePr>
        <p:xfrm>
          <a:off x="191344" y="951657"/>
          <a:ext cx="12000656" cy="5242560"/>
        </p:xfrm>
        <a:graphic>
          <a:graphicData uri="http://schemas.openxmlformats.org/drawingml/2006/table">
            <a:tbl>
              <a:tblPr firstRow="1" bandRow="1">
                <a:tableStyleId>{5C22544A-7EE6-4342-B048-85BDC9FD1C3A}</a:tableStyleId>
              </a:tblPr>
              <a:tblGrid>
                <a:gridCol w="2086140">
                  <a:extLst>
                    <a:ext uri="{9D8B030D-6E8A-4147-A177-3AD203B41FA5}">
                      <a16:colId xmlns:a16="http://schemas.microsoft.com/office/drawing/2014/main" val="1034829351"/>
                    </a:ext>
                  </a:extLst>
                </a:gridCol>
                <a:gridCol w="2100718">
                  <a:extLst>
                    <a:ext uri="{9D8B030D-6E8A-4147-A177-3AD203B41FA5}">
                      <a16:colId xmlns:a16="http://schemas.microsoft.com/office/drawing/2014/main" val="1822142879"/>
                    </a:ext>
                  </a:extLst>
                </a:gridCol>
                <a:gridCol w="2357979">
                  <a:extLst>
                    <a:ext uri="{9D8B030D-6E8A-4147-A177-3AD203B41FA5}">
                      <a16:colId xmlns:a16="http://schemas.microsoft.com/office/drawing/2014/main" val="1819964241"/>
                    </a:ext>
                  </a:extLst>
                </a:gridCol>
                <a:gridCol w="2240139">
                  <a:extLst>
                    <a:ext uri="{9D8B030D-6E8A-4147-A177-3AD203B41FA5}">
                      <a16:colId xmlns:a16="http://schemas.microsoft.com/office/drawing/2014/main" val="1782389875"/>
                    </a:ext>
                  </a:extLst>
                </a:gridCol>
                <a:gridCol w="3215680">
                  <a:extLst>
                    <a:ext uri="{9D8B030D-6E8A-4147-A177-3AD203B41FA5}">
                      <a16:colId xmlns:a16="http://schemas.microsoft.com/office/drawing/2014/main" val="2724967612"/>
                    </a:ext>
                  </a:extLst>
                </a:gridCol>
              </a:tblGrid>
              <a:tr h="578038">
                <a:tc>
                  <a:txBody>
                    <a:bodyPr/>
                    <a:lstStyle/>
                    <a:p>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Requirements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err="1">
                          <a:latin typeface="Arial" panose="020B0604020202020204" pitchFamily="34" charset="0"/>
                          <a:cs typeface="Arial" panose="020B0604020202020204" pitchFamily="34" charset="0"/>
                        </a:rPr>
                        <a:t>TPSCo</a:t>
                      </a:r>
                      <a:r>
                        <a:rPr lang="en-US" altLang="zh-CN" sz="1800" dirty="0">
                          <a:latin typeface="Arial" panose="020B0604020202020204" pitchFamily="34" charset="0"/>
                          <a:cs typeface="Arial" panose="020B0604020202020204" pitchFamily="34" charset="0"/>
                        </a:rPr>
                        <a:t> 65 nm (Tower)</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HLMC 55 nm </a:t>
                      </a:r>
                    </a:p>
                    <a:p>
                      <a:r>
                        <a:rPr lang="en-US" altLang="zh-CN" sz="1800" dirty="0">
                          <a:latin typeface="Arial" panose="020B0604020202020204" pitchFamily="34" charset="0"/>
                          <a:cs typeface="Arial" panose="020B0604020202020204" pitchFamily="34" charset="0"/>
                        </a:rPr>
                        <a:t>(</a:t>
                      </a:r>
                      <a:r>
                        <a:rPr lang="zh-CN" altLang="en-US" sz="1800" dirty="0">
                          <a:latin typeface="Arial" panose="020B0604020202020204" pitchFamily="34" charset="0"/>
                          <a:cs typeface="Arial" panose="020B0604020202020204" pitchFamily="34" charset="0"/>
                        </a:rPr>
                        <a:t>华力</a:t>
                      </a:r>
                      <a:r>
                        <a:rPr lang="en-US" altLang="zh-CN" sz="1800" dirty="0">
                          <a:latin typeface="Arial" panose="020B0604020202020204" pitchFamily="34" charset="0"/>
                          <a:cs typeface="Arial" panose="020B0604020202020204" pitchFamily="34" charset="0"/>
                        </a:rPr>
                        <a:t>)</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HC90L</a:t>
                      </a:r>
                    </a:p>
                  </a:txBody>
                  <a:tcPr/>
                </a:tc>
                <a:extLst>
                  <a:ext uri="{0D108BD9-81ED-4DB2-BD59-A6C34878D82A}">
                    <a16:rowId xmlns:a16="http://schemas.microsoft.com/office/drawing/2014/main" val="2839197897"/>
                  </a:ext>
                </a:extLst>
              </a:tr>
              <a:tr h="340022">
                <a:tc>
                  <a:txBody>
                    <a:bodyPr/>
                    <a:lstStyle/>
                    <a:p>
                      <a:r>
                        <a:rPr lang="en-US" altLang="zh-CN" sz="1800" dirty="0">
                          <a:latin typeface="Arial" panose="020B0604020202020204" pitchFamily="34" charset="0"/>
                          <a:cs typeface="Arial" panose="020B0604020202020204" pitchFamily="34" charset="0"/>
                        </a:rPr>
                        <a:t>Feature size</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55 – 90 nm</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65 nm</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55 nm</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90 nm</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0152793"/>
                  </a:ext>
                </a:extLst>
              </a:tr>
              <a:tr h="0">
                <a:tc>
                  <a:txBody>
                    <a:bodyPr/>
                    <a:lstStyle/>
                    <a:p>
                      <a:r>
                        <a:rPr lang="en-US" altLang="zh-CN" sz="1800" dirty="0">
                          <a:latin typeface="Arial" panose="020B0604020202020204" pitchFamily="34" charset="0"/>
                          <a:cs typeface="Arial" panose="020B0604020202020204" pitchFamily="34" charset="0"/>
                        </a:rPr>
                        <a:t>Epitaxial layer thickness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10 - 25 </a:t>
                      </a:r>
                      <a:r>
                        <a:rPr lang="el-GR" altLang="zh-CN" sz="1800" dirty="0">
                          <a:latin typeface="Arial" panose="020B0604020202020204" pitchFamily="34" charset="0"/>
                          <a:cs typeface="Arial" panose="020B0604020202020204" pitchFamily="34" charset="0"/>
                        </a:rPr>
                        <a:t>μ</a:t>
                      </a:r>
                      <a:r>
                        <a:rPr lang="en-US" altLang="zh-CN" sz="1800" dirty="0">
                          <a:latin typeface="Arial" panose="020B0604020202020204" pitchFamily="34" charset="0"/>
                          <a:cs typeface="Arial" panose="020B0604020202020204" pitchFamily="34" charset="0"/>
                        </a:rPr>
                        <a:t>m</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10 </a:t>
                      </a:r>
                      <a:r>
                        <a:rPr lang="el-GR" altLang="zh-CN" sz="1800" dirty="0">
                          <a:latin typeface="Arial" panose="020B0604020202020204" pitchFamily="34" charset="0"/>
                          <a:cs typeface="Arial" panose="020B0604020202020204" pitchFamily="34" charset="0"/>
                        </a:rPr>
                        <a:t>μ</a:t>
                      </a:r>
                      <a:r>
                        <a:rPr lang="en-US" altLang="zh-CN" sz="1800" dirty="0">
                          <a:latin typeface="Arial" panose="020B0604020202020204" pitchFamily="34" charset="0"/>
                          <a:cs typeface="Arial" panose="020B0604020202020204" pitchFamily="34" charset="0"/>
                        </a:rPr>
                        <a:t>m</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solidFill>
                            <a:srgbClr val="FF0000"/>
                          </a:solidFill>
                          <a:latin typeface="Arial" panose="020B0604020202020204" pitchFamily="34" charset="0"/>
                          <a:cs typeface="Arial" panose="020B0604020202020204" pitchFamily="34" charset="0"/>
                        </a:rPr>
                        <a:t>3-5 </a:t>
                      </a:r>
                      <a:r>
                        <a:rPr lang="el-GR" altLang="zh-CN" sz="1800" dirty="0">
                          <a:solidFill>
                            <a:srgbClr val="FF0000"/>
                          </a:solidFill>
                          <a:latin typeface="Arial" panose="020B0604020202020204" pitchFamily="34" charset="0"/>
                          <a:cs typeface="Arial" panose="020B0604020202020204" pitchFamily="34" charset="0"/>
                        </a:rPr>
                        <a:t>μ</a:t>
                      </a:r>
                      <a:r>
                        <a:rPr lang="en-US" altLang="zh-CN" sz="1800" dirty="0">
                          <a:solidFill>
                            <a:srgbClr val="FF0000"/>
                          </a:solidFill>
                          <a:latin typeface="Arial" panose="020B0604020202020204" pitchFamily="34" charset="0"/>
                          <a:cs typeface="Arial" panose="020B0604020202020204" pitchFamily="34" charset="0"/>
                        </a:rPr>
                        <a:t>m</a:t>
                      </a:r>
                      <a:endParaRPr lang="zh-CN" altLang="en-US" sz="1800" dirty="0">
                        <a:solidFill>
                          <a:srgbClr val="FF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rgbClr val="FF0000"/>
                          </a:solidFill>
                          <a:latin typeface="Arial" panose="020B0604020202020204" pitchFamily="34" charset="0"/>
                          <a:ea typeface="+mn-ea"/>
                          <a:cs typeface="Arial" panose="020B0604020202020204" pitchFamily="34" charset="0"/>
                        </a:rPr>
                        <a:t>4 – 8.5 </a:t>
                      </a:r>
                      <a:r>
                        <a:rPr lang="el-GR" altLang="zh-CN" sz="1800" kern="1200" dirty="0">
                          <a:solidFill>
                            <a:srgbClr val="FF0000"/>
                          </a:solidFill>
                          <a:latin typeface="Arial" panose="020B0604020202020204" pitchFamily="34" charset="0"/>
                          <a:ea typeface="+mn-ea"/>
                          <a:cs typeface="Arial" panose="020B0604020202020204" pitchFamily="34" charset="0"/>
                        </a:rPr>
                        <a:t>μ</a:t>
                      </a:r>
                      <a:r>
                        <a:rPr lang="en-US" altLang="zh-CN" sz="1800" kern="1200" dirty="0">
                          <a:solidFill>
                            <a:srgbClr val="FF0000"/>
                          </a:solidFill>
                          <a:latin typeface="Arial" panose="020B0604020202020204" pitchFamily="34" charset="0"/>
                          <a:ea typeface="+mn-ea"/>
                          <a:cs typeface="Arial" panose="020B0604020202020204" pitchFamily="34" charset="0"/>
                        </a:rPr>
                        <a:t>m</a:t>
                      </a:r>
                      <a:r>
                        <a:rPr lang="zh-CN" altLang="en-US" sz="1800" kern="1200" dirty="0">
                          <a:solidFill>
                            <a:srgbClr val="FF0000"/>
                          </a:solidFill>
                          <a:latin typeface="Arial" panose="020B0604020202020204" pitchFamily="34" charset="0"/>
                          <a:ea typeface="+mn-ea"/>
                          <a:cs typeface="Arial" panose="020B0604020202020204" pitchFamily="34" charset="0"/>
                        </a:rPr>
                        <a:t> </a:t>
                      </a:r>
                      <a:r>
                        <a:rPr lang="en-US" altLang="zh-CN" sz="1800" kern="1200" dirty="0">
                          <a:solidFill>
                            <a:srgbClr val="FF0000"/>
                          </a:solidFill>
                          <a:latin typeface="Arial" panose="020B0604020202020204" pitchFamily="34" charset="0"/>
                          <a:ea typeface="+mn-ea"/>
                          <a:cs typeface="Arial" panose="020B0604020202020204" pitchFamily="34" charset="0"/>
                        </a:rPr>
                        <a:t>(default)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latin typeface="Arial" panose="020B0604020202020204" pitchFamily="34" charset="0"/>
                          <a:ea typeface="+mn-ea"/>
                          <a:cs typeface="Arial" panose="020B0604020202020204" pitchFamily="34" charset="0"/>
                        </a:rPr>
                        <a:t>Can</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be</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changed</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to</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20</a:t>
                      </a:r>
                      <a:r>
                        <a:rPr lang="el-GR" altLang="zh-CN" sz="1800" kern="1200" dirty="0">
                          <a:solidFill>
                            <a:schemeClr val="tx1"/>
                          </a:solidFill>
                          <a:latin typeface="Arial" panose="020B0604020202020204" pitchFamily="34" charset="0"/>
                          <a:ea typeface="+mn-ea"/>
                          <a:cs typeface="Arial" panose="020B0604020202020204" pitchFamily="34" charset="0"/>
                        </a:rPr>
                        <a:t>μ</a:t>
                      </a:r>
                      <a:r>
                        <a:rPr lang="en-US" altLang="zh-CN" sz="1800" kern="1200" dirty="0">
                          <a:solidFill>
                            <a:schemeClr val="tx1"/>
                          </a:solidFill>
                          <a:latin typeface="Arial" panose="020B0604020202020204" pitchFamily="34" charset="0"/>
                          <a:ea typeface="+mn-ea"/>
                          <a:cs typeface="Arial" panose="020B0604020202020204" pitchFamily="34" charset="0"/>
                        </a:rPr>
                        <a:t>m</a:t>
                      </a:r>
                    </a:p>
                  </a:txBody>
                  <a:tcPr/>
                </a:tc>
                <a:extLst>
                  <a:ext uri="{0D108BD9-81ED-4DB2-BD59-A6C34878D82A}">
                    <a16:rowId xmlns:a16="http://schemas.microsoft.com/office/drawing/2014/main" val="718878926"/>
                  </a:ext>
                </a:extLst>
              </a:tr>
              <a:tr h="578038">
                <a:tc>
                  <a:txBody>
                    <a:bodyPr/>
                    <a:lstStyle/>
                    <a:p>
                      <a:r>
                        <a:rPr lang="en-US" altLang="zh-CN" sz="1800" dirty="0">
                          <a:latin typeface="Arial" panose="020B0604020202020204" pitchFamily="34" charset="0"/>
                          <a:cs typeface="Arial" panose="020B0604020202020204" pitchFamily="34" charset="0"/>
                        </a:rPr>
                        <a:t>Resistivity of epi-layer</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&gt; 1 k</a:t>
                      </a:r>
                      <a:r>
                        <a:rPr lang="el-GR" altLang="zh-CN" sz="1800" dirty="0">
                          <a:latin typeface="Arial" panose="020B0604020202020204" pitchFamily="34" charset="0"/>
                          <a:cs typeface="Arial" panose="020B0604020202020204" pitchFamily="34" charset="0"/>
                        </a:rPr>
                        <a:t>Ω</a:t>
                      </a:r>
                      <a:r>
                        <a:rPr lang="en-US" altLang="zh-CN" sz="1800" dirty="0">
                          <a:latin typeface="Arial" panose="020B0604020202020204" pitchFamily="34" charset="0"/>
                          <a:cs typeface="Arial" panose="020B0604020202020204" pitchFamily="34" charset="0"/>
                        </a:rPr>
                        <a:t>•cm </a:t>
                      </a:r>
                      <a:endParaRPr lang="zh-CN" altLang="en-US" sz="1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~130 </a:t>
                      </a:r>
                      <a:r>
                        <a:rPr lang="el-GR" altLang="zh-CN" sz="1800" dirty="0">
                          <a:solidFill>
                            <a:srgbClr val="FF0000"/>
                          </a:solidFill>
                          <a:latin typeface="Arial" panose="020B0604020202020204" pitchFamily="34" charset="0"/>
                          <a:cs typeface="Arial" panose="020B0604020202020204" pitchFamily="34" charset="0"/>
                        </a:rPr>
                        <a:t>Ω</a:t>
                      </a:r>
                      <a:r>
                        <a:rPr lang="en-US" altLang="zh-CN" sz="1800" dirty="0">
                          <a:solidFill>
                            <a:srgbClr val="FF0000"/>
                          </a:solidFill>
                          <a:latin typeface="Arial" panose="020B0604020202020204" pitchFamily="34" charset="0"/>
                          <a:cs typeface="Arial" panose="020B0604020202020204" pitchFamily="34" charset="0"/>
                        </a:rPr>
                        <a:t>•cm</a:t>
                      </a:r>
                      <a:endParaRPr lang="zh-CN" altLang="en-US" sz="1800" dirty="0">
                        <a:solidFill>
                          <a:srgbClr val="FF0000"/>
                        </a:solidFill>
                        <a:latin typeface="Arial" panose="020B0604020202020204" pitchFamily="34" charset="0"/>
                        <a:cs typeface="Arial" panose="020B0604020202020204" pitchFamily="34" charset="0"/>
                      </a:endParaRPr>
                    </a:p>
                  </a:txBody>
                  <a:tcPr/>
                </a:tc>
                <a:tc>
                  <a:txBody>
                    <a:bodyPr/>
                    <a:lstStyle/>
                    <a:p>
                      <a:r>
                        <a:rPr lang="en-US" altLang="zh-CN" sz="1800" dirty="0">
                          <a:solidFill>
                            <a:srgbClr val="FF0000"/>
                          </a:solidFill>
                          <a:latin typeface="Arial" panose="020B0604020202020204" pitchFamily="34" charset="0"/>
                          <a:cs typeface="Arial" panose="020B0604020202020204" pitchFamily="34" charset="0"/>
                        </a:rPr>
                        <a:t>Low resistivity</a:t>
                      </a:r>
                    </a:p>
                    <a:p>
                      <a:r>
                        <a:rPr lang="en-US" altLang="zh-CN" sz="1800" dirty="0">
                          <a:solidFill>
                            <a:srgbClr val="FF0000"/>
                          </a:solidFill>
                          <a:latin typeface="Arial" panose="020B0604020202020204" pitchFamily="34" charset="0"/>
                          <a:cs typeface="Arial" panose="020B0604020202020204" pitchFamily="34" charset="0"/>
                        </a:rPr>
                        <a:t>~10</a:t>
                      </a:r>
                      <a:r>
                        <a:rPr lang="zh-CN" altLang="en-US" sz="1800" dirty="0">
                          <a:solidFill>
                            <a:srgbClr val="FF0000"/>
                          </a:solidFill>
                          <a:latin typeface="Arial" panose="020B0604020202020204" pitchFamily="34" charset="0"/>
                          <a:cs typeface="Arial" panose="020B0604020202020204" pitchFamily="34" charset="0"/>
                        </a:rPr>
                        <a:t> </a:t>
                      </a:r>
                      <a:r>
                        <a:rPr lang="el-GR" altLang="zh-CN" sz="1800" kern="1200" dirty="0" err="1">
                          <a:solidFill>
                            <a:srgbClr val="FF0000"/>
                          </a:solidFill>
                          <a:latin typeface="Arial" panose="020B0604020202020204" pitchFamily="34" charset="0"/>
                          <a:ea typeface="+mn-ea"/>
                          <a:cs typeface="Arial" panose="020B0604020202020204" pitchFamily="34" charset="0"/>
                        </a:rPr>
                        <a:t>Ω</a:t>
                      </a:r>
                      <a:r>
                        <a:rPr lang="el-GR" altLang="zh-CN" sz="1800" kern="1200" dirty="0">
                          <a:solidFill>
                            <a:srgbClr val="FF0000"/>
                          </a:solidFill>
                          <a:latin typeface="Arial" panose="020B0604020202020204" pitchFamily="34" charset="0"/>
                          <a:ea typeface="+mn-ea"/>
                          <a:cs typeface="Arial" panose="020B0604020202020204" pitchFamily="34" charset="0"/>
                        </a:rPr>
                        <a:t>•</a:t>
                      </a:r>
                      <a:r>
                        <a:rPr lang="en-US" altLang="zh-CN" sz="1800" kern="1200" dirty="0">
                          <a:solidFill>
                            <a:srgbClr val="FF0000"/>
                          </a:solidFill>
                          <a:latin typeface="Arial" panose="020B0604020202020204" pitchFamily="34" charset="0"/>
                          <a:ea typeface="+mn-ea"/>
                          <a:cs typeface="Arial" panose="020B0604020202020204" pitchFamily="34" charset="0"/>
                        </a:rPr>
                        <a:t>cm</a:t>
                      </a:r>
                      <a:r>
                        <a:rPr lang="zh-CN" altLang="en-US" sz="1800" kern="1200" dirty="0">
                          <a:solidFill>
                            <a:srgbClr val="FF0000"/>
                          </a:solidFill>
                          <a:latin typeface="Arial" panose="020B0604020202020204" pitchFamily="34" charset="0"/>
                          <a:ea typeface="+mn-ea"/>
                          <a:cs typeface="Arial" panose="020B0604020202020204" pitchFamily="34" charset="0"/>
                        </a:rPr>
                        <a:t> </a:t>
                      </a:r>
                      <a:endParaRPr lang="en-US" altLang="zh-CN" sz="1800" dirty="0">
                        <a:solidFill>
                          <a:srgbClr val="FF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rgbClr val="FF0000"/>
                          </a:solidFill>
                          <a:latin typeface="Arial" panose="020B0604020202020204" pitchFamily="34" charset="0"/>
                          <a:ea typeface="+mn-ea"/>
                          <a:cs typeface="Arial" panose="020B0604020202020204" pitchFamily="34" charset="0"/>
                        </a:rPr>
                        <a:t>30-50 </a:t>
                      </a:r>
                      <a:r>
                        <a:rPr lang="el-GR" altLang="zh-CN" sz="1800" kern="1200" dirty="0">
                          <a:solidFill>
                            <a:srgbClr val="FF0000"/>
                          </a:solidFill>
                          <a:latin typeface="Arial" panose="020B0604020202020204" pitchFamily="34" charset="0"/>
                          <a:ea typeface="+mn-ea"/>
                          <a:cs typeface="Arial" panose="020B0604020202020204" pitchFamily="34" charset="0"/>
                        </a:rPr>
                        <a:t>Ω•</a:t>
                      </a:r>
                      <a:r>
                        <a:rPr lang="en-US" altLang="zh-CN" sz="1800" kern="1200" dirty="0">
                          <a:solidFill>
                            <a:srgbClr val="FF0000"/>
                          </a:solidFill>
                          <a:latin typeface="Arial" panose="020B0604020202020204" pitchFamily="34" charset="0"/>
                          <a:ea typeface="+mn-ea"/>
                          <a:cs typeface="Arial" panose="020B0604020202020204" pitchFamily="34" charset="0"/>
                        </a:rPr>
                        <a:t>cm</a:t>
                      </a:r>
                      <a:r>
                        <a:rPr lang="zh-CN" altLang="en-US" sz="1800" kern="1200" dirty="0">
                          <a:solidFill>
                            <a:srgbClr val="FF0000"/>
                          </a:solidFill>
                          <a:latin typeface="Arial" panose="020B0604020202020204" pitchFamily="34" charset="0"/>
                          <a:ea typeface="+mn-ea"/>
                          <a:cs typeface="Arial" panose="020B0604020202020204" pitchFamily="34" charset="0"/>
                        </a:rPr>
                        <a:t> </a:t>
                      </a:r>
                      <a:r>
                        <a:rPr lang="en-US" altLang="zh-CN" sz="1800" kern="1200" dirty="0">
                          <a:solidFill>
                            <a:srgbClr val="FF0000"/>
                          </a:solidFill>
                          <a:latin typeface="Arial" panose="020B0604020202020204" pitchFamily="34" charset="0"/>
                          <a:ea typeface="+mn-ea"/>
                          <a:cs typeface="Arial" panose="020B0604020202020204" pitchFamily="34" charset="0"/>
                        </a:rPr>
                        <a:t>(default)</a:t>
                      </a:r>
                      <a:endParaRPr lang="zh-CN" altLang="en-US" sz="1800" kern="1200" dirty="0">
                        <a:solidFill>
                          <a:srgbClr val="FF0000"/>
                        </a:solidFill>
                        <a:latin typeface="Arial" panose="020B0604020202020204" pitchFamily="34" charset="0"/>
                        <a:ea typeface="+mn-ea"/>
                        <a:cs typeface="Arial" panose="020B0604020202020204" pitchFamily="34" charset="0"/>
                      </a:endParaRPr>
                    </a:p>
                    <a:p>
                      <a:r>
                        <a:rPr lang="en-US" altLang="zh-CN" sz="1800" kern="1200" dirty="0">
                          <a:solidFill>
                            <a:schemeClr val="tx1"/>
                          </a:solidFill>
                          <a:latin typeface="Arial" panose="020B0604020202020204" pitchFamily="34" charset="0"/>
                          <a:ea typeface="+mn-ea"/>
                          <a:cs typeface="Arial" panose="020B0604020202020204" pitchFamily="34" charset="0"/>
                        </a:rPr>
                        <a:t>Can</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upgraded</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to</a:t>
                      </a:r>
                      <a:r>
                        <a:rPr lang="zh-CN" altLang="en-US" sz="1800" kern="1200" dirty="0">
                          <a:solidFill>
                            <a:schemeClr val="tx1"/>
                          </a:solidFill>
                          <a:latin typeface="Arial" panose="020B0604020202020204" pitchFamily="34" charset="0"/>
                          <a:ea typeface="+mn-ea"/>
                          <a:cs typeface="Arial" panose="020B0604020202020204" pitchFamily="34" charset="0"/>
                        </a:rPr>
                        <a:t> </a:t>
                      </a:r>
                      <a:r>
                        <a:rPr lang="en-US" altLang="zh-CN" sz="1800" kern="1200" dirty="0">
                          <a:solidFill>
                            <a:schemeClr val="tx1"/>
                          </a:solidFill>
                          <a:latin typeface="Arial" panose="020B0604020202020204" pitchFamily="34" charset="0"/>
                          <a:ea typeface="+mn-ea"/>
                          <a:cs typeface="Arial" panose="020B0604020202020204" pitchFamily="34" charset="0"/>
                        </a:rPr>
                        <a:t>8k</a:t>
                      </a:r>
                      <a:r>
                        <a:rPr lang="el-GR" altLang="zh-CN" sz="1800" kern="1200" dirty="0" err="1">
                          <a:solidFill>
                            <a:schemeClr val="tx1"/>
                          </a:solidFill>
                          <a:latin typeface="Arial" panose="020B0604020202020204" pitchFamily="34" charset="0"/>
                          <a:ea typeface="+mn-ea"/>
                          <a:cs typeface="Arial" panose="020B0604020202020204" pitchFamily="34" charset="0"/>
                        </a:rPr>
                        <a:t>Ω</a:t>
                      </a:r>
                      <a:r>
                        <a:rPr lang="en-US" altLang="zh-CN" sz="1800" kern="1200" dirty="0">
                          <a:solidFill>
                            <a:schemeClr val="tx1"/>
                          </a:solidFill>
                          <a:latin typeface="Arial" panose="020B0604020202020204" pitchFamily="34" charset="0"/>
                          <a:ea typeface="+mn-ea"/>
                          <a:cs typeface="Arial" panose="020B0604020202020204" pitchFamily="34" charset="0"/>
                        </a:rPr>
                        <a:t>cm</a:t>
                      </a:r>
                    </a:p>
                  </a:txBody>
                  <a:tcPr/>
                </a:tc>
                <a:extLst>
                  <a:ext uri="{0D108BD9-81ED-4DB2-BD59-A6C34878D82A}">
                    <a16:rowId xmlns:a16="http://schemas.microsoft.com/office/drawing/2014/main" val="2126878659"/>
                  </a:ext>
                </a:extLst>
              </a:tr>
              <a:tr h="578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Arial" panose="020B0604020202020204" pitchFamily="34" charset="0"/>
                          <a:cs typeface="Arial" panose="020B0604020202020204" pitchFamily="34" charset="0"/>
                        </a:rPr>
                        <a:t>Availability of deep N-well</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30160576"/>
                  </a:ext>
                </a:extLst>
              </a:tr>
              <a:tr h="578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Arial" panose="020B0604020202020204" pitchFamily="34" charset="0"/>
                          <a:cs typeface="Arial" panose="020B0604020202020204" pitchFamily="34" charset="0"/>
                        </a:rPr>
                        <a:t>Availability of deep P-well</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Optional</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5194275"/>
                  </a:ext>
                </a:extLst>
              </a:tr>
              <a:tr h="578038">
                <a:tc>
                  <a:txBody>
                    <a:bodyPr/>
                    <a:lstStyle/>
                    <a:p>
                      <a:r>
                        <a:rPr lang="en-US" altLang="zh-CN" sz="1800" dirty="0">
                          <a:latin typeface="Arial" panose="020B0604020202020204" pitchFamily="34" charset="0"/>
                          <a:cs typeface="Arial" panose="020B0604020202020204" pitchFamily="34" charset="0"/>
                        </a:rPr>
                        <a:t>Numbers of metal layers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&gt; 6</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Max. 7</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solidFill>
                            <a:srgbClr val="FF0000"/>
                          </a:solidFill>
                          <a:latin typeface="Arial" panose="020B0604020202020204" pitchFamily="34" charset="0"/>
                          <a:cs typeface="Arial" panose="020B0604020202020204" pitchFamily="34" charset="0"/>
                        </a:rPr>
                        <a:t>Max. 5</a:t>
                      </a:r>
                      <a:endParaRPr lang="zh-CN" altLang="en-US" sz="1800" dirty="0">
                        <a:solidFill>
                          <a:srgbClr val="FF00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Max. 5</a:t>
                      </a:r>
                      <a:endParaRPr lang="zh-CN" altLang="en-US" sz="1800" dirty="0">
                        <a:solidFill>
                          <a:srgbClr val="FF0000"/>
                        </a:solidFill>
                        <a:latin typeface="Arial" panose="020B0604020202020204" pitchFamily="34" charset="0"/>
                        <a:cs typeface="Arial" panose="020B0604020202020204" pitchFamily="34" charset="0"/>
                      </a:endParaRPr>
                    </a:p>
                    <a:p>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138850"/>
                  </a:ext>
                </a:extLst>
              </a:tr>
              <a:tr h="578038">
                <a:tc>
                  <a:txBody>
                    <a:bodyPr/>
                    <a:lstStyle/>
                    <a:p>
                      <a:r>
                        <a:rPr lang="en-US" altLang="zh-CN" sz="1800" dirty="0">
                          <a:latin typeface="Arial" panose="020B0604020202020204" pitchFamily="34" charset="0"/>
                          <a:cs typeface="Arial" panose="020B0604020202020204" pitchFamily="34" charset="0"/>
                        </a:rPr>
                        <a:t>Availability of stitching</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Yes</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0024320"/>
                  </a:ext>
                </a:extLst>
              </a:tr>
              <a:tr h="340022">
                <a:tc>
                  <a:txBody>
                    <a:bodyPr/>
                    <a:lstStyle/>
                    <a:p>
                      <a:r>
                        <a:rPr lang="en-US" altLang="zh-CN" sz="2000" dirty="0">
                          <a:latin typeface="Arial" panose="020B0604020202020204" pitchFamily="34" charset="0"/>
                          <a:cs typeface="Arial" panose="020B0604020202020204" pitchFamily="34" charset="0"/>
                        </a:rPr>
                        <a:t>Cost (NRE)</a:t>
                      </a:r>
                      <a:endParaRPr lang="zh-CN" altLang="en-US" sz="2000" dirty="0">
                        <a:latin typeface="Arial" panose="020B0604020202020204" pitchFamily="34" charset="0"/>
                        <a:cs typeface="Arial" panose="020B0604020202020204" pitchFamily="34" charset="0"/>
                      </a:endParaRPr>
                    </a:p>
                  </a:txBody>
                  <a:tcPr/>
                </a:tc>
                <a:tc>
                  <a:txBody>
                    <a:bodyPr/>
                    <a:lstStyle/>
                    <a:p>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Arial" panose="020B0604020202020204" pitchFamily="34" charset="0"/>
                          <a:cs typeface="Arial" panose="020B0604020202020204" pitchFamily="34" charset="0"/>
                        </a:rPr>
                        <a:t>~7.0 M RMB</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Arial" panose="020B0604020202020204" pitchFamily="34" charset="0"/>
                          <a:cs typeface="Arial" panose="020B0604020202020204" pitchFamily="34" charset="0"/>
                        </a:rPr>
                        <a:t>~6.0 M RMB</a:t>
                      </a:r>
                      <a:endParaRPr lang="zh-CN" alt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Arial" panose="020B0604020202020204" pitchFamily="34" charset="0"/>
                          <a:cs typeface="Arial" panose="020B0604020202020204" pitchFamily="34" charset="0"/>
                        </a:rPr>
                        <a:t>2~3 M RMB</a:t>
                      </a:r>
                      <a:endParaRPr lang="zh-CN"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662218"/>
                  </a:ext>
                </a:extLst>
              </a:tr>
            </a:tbl>
          </a:graphicData>
        </a:graphic>
      </p:graphicFrame>
      <p:sp>
        <p:nvSpPr>
          <p:cNvPr id="8" name="TextBox 7">
            <a:extLst>
              <a:ext uri="{FF2B5EF4-FFF2-40B4-BE49-F238E27FC236}">
                <a16:creationId xmlns:a16="http://schemas.microsoft.com/office/drawing/2014/main" id="{D8931EE8-9013-9841-8B53-438D0E9EE052}"/>
              </a:ext>
            </a:extLst>
          </p:cNvPr>
          <p:cNvSpPr txBox="1"/>
          <p:nvPr/>
        </p:nvSpPr>
        <p:spPr>
          <a:xfrm>
            <a:off x="1919536" y="6310050"/>
            <a:ext cx="6111432" cy="369332"/>
          </a:xfrm>
          <a:prstGeom prst="rect">
            <a:avLst/>
          </a:prstGeom>
          <a:noFill/>
        </p:spPr>
        <p:txBody>
          <a:bodyPr wrap="square">
            <a:spAutoFit/>
          </a:bodyPr>
          <a:lstStyle/>
          <a:p>
            <a:r>
              <a:rPr lang="en-US" altLang="zh-CN" sz="1800" dirty="0"/>
              <a:t>Candidate foundry: </a:t>
            </a:r>
            <a:r>
              <a:rPr lang="en-US" altLang="zh-CN" dirty="0"/>
              <a:t>HC90L</a:t>
            </a:r>
            <a:r>
              <a:rPr lang="en-US" altLang="zh-CN" sz="1800" dirty="0"/>
              <a:t> </a:t>
            </a:r>
            <a:endParaRPr lang="en-CN" dirty="0"/>
          </a:p>
        </p:txBody>
      </p:sp>
    </p:spTree>
    <p:extLst>
      <p:ext uri="{BB962C8B-B14F-4D97-AF65-F5344CB8AC3E}">
        <p14:creationId xmlns:p14="http://schemas.microsoft.com/office/powerpoint/2010/main" val="76295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latin typeface="Arial Black" panose="020B0A04020102020204" pitchFamily="34" charset="0"/>
                <a:ea typeface="微软雅黑" pitchFamily="34" charset="-122"/>
              </a:rPr>
              <a:t>CEPC</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vertex</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Working plan</a:t>
            </a:r>
            <a:endParaRPr lang="en-US" altLang="zh-CN" b="1" dirty="0">
              <a:solidFill>
                <a:srgbClr val="C00000"/>
              </a:solidFill>
              <a:latin typeface="Arial Black" panose="020B0A04020102020204" pitchFamily="34" charset="0"/>
            </a:endParaRPr>
          </a:p>
        </p:txBody>
      </p:sp>
      <p:sp>
        <p:nvSpPr>
          <p:cNvPr id="7" name="Content Placeholder 1"/>
          <p:cNvSpPr>
            <a:spLocks noGrp="1"/>
          </p:cNvSpPr>
          <p:nvPr>
            <p:ph idx="1"/>
          </p:nvPr>
        </p:nvSpPr>
        <p:spPr>
          <a:xfrm>
            <a:off x="11159" y="620688"/>
            <a:ext cx="12919654" cy="4840303"/>
          </a:xfrm>
        </p:spPr>
        <p:txBody>
          <a:bodyPr>
            <a:normAutofit lnSpcReduction="10000"/>
          </a:bodyPr>
          <a:lstStyle/>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Development of </a:t>
            </a:r>
            <a:r>
              <a:rPr lang="en-US" altLang="zh-CN" sz="2600" dirty="0">
                <a:latin typeface="Arial" panose="020B0604020202020204" pitchFamily="34" charset="0"/>
                <a:cs typeface="Arial" panose="020B0604020202020204" pitchFamily="34" charset="0"/>
              </a:rPr>
              <a:t>1</a:t>
            </a:r>
            <a:r>
              <a:rPr lang="en-US" altLang="zh-CN" sz="2600" baseline="30000" dirty="0">
                <a:latin typeface="Arial" panose="020B0604020202020204" pitchFamily="34" charset="0"/>
                <a:cs typeface="Arial" panose="020B0604020202020204" pitchFamily="34" charset="0"/>
              </a:rPr>
              <a:t>st</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engineering</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run</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using</a:t>
            </a:r>
            <a:r>
              <a:rPr lang="zh-CN" alt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MAPSs</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with</a:t>
            </a:r>
            <a:r>
              <a:rPr lang="zh-CN" altLang="en-US" sz="26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HC90L</a:t>
            </a:r>
            <a:r>
              <a:rPr lang="zh-CN" altLang="en-US" sz="28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90nm</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technology</a:t>
            </a:r>
          </a:p>
          <a:p>
            <a:pPr lvl="1"/>
            <a:r>
              <a:rPr lang="en-US" altLang="zh-CN" sz="2200" dirty="0">
                <a:latin typeface="Arial" panose="020B0604020202020204" pitchFamily="34" charset="0"/>
                <a:cs typeface="Arial" panose="020B0604020202020204" pitchFamily="34" charset="0"/>
              </a:rPr>
              <a:t>Prototype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full</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size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RSU</a:t>
            </a:r>
            <a:r>
              <a:rPr lang="en-US" altLang="zh-CN" sz="2200" dirty="0">
                <a:cs typeface="Arial" panose="020B0604020202020204" pitchFamily="34" charset="0"/>
              </a:rPr>
              <a:t>-like</a:t>
            </a:r>
            <a:r>
              <a:rPr lang="zh-CN" altLang="en-US" sz="2200" dirty="0">
                <a:cs typeface="Arial" panose="020B0604020202020204" pitchFamily="34" charset="0"/>
              </a:rPr>
              <a:t> </a:t>
            </a:r>
            <a:r>
              <a:rPr lang="en-US" altLang="zh-CN" sz="2200" dirty="0">
                <a:cs typeface="Arial" panose="020B0604020202020204" pitchFamily="34" charset="0"/>
              </a:rPr>
              <a:t>sensor</a:t>
            </a:r>
          </a:p>
          <a:p>
            <a:pPr lvl="1"/>
            <a:r>
              <a:rPr lang="en-US" altLang="zh-CN" sz="2200" dirty="0">
                <a:cs typeface="Arial" panose="020B0604020202020204" pitchFamily="34" charset="0"/>
              </a:rPr>
              <a:t>Validate</a:t>
            </a:r>
            <a:r>
              <a:rPr lang="zh-CN" altLang="en-US" sz="2200" dirty="0">
                <a:cs typeface="Arial" panose="020B0604020202020204" pitchFamily="34" charset="0"/>
              </a:rPr>
              <a:t> </a:t>
            </a:r>
            <a:r>
              <a:rPr lang="en-US" altLang="zh-CN" sz="2200" dirty="0">
                <a:cs typeface="Arial" panose="020B0604020202020204" pitchFamily="34" charset="0"/>
              </a:rPr>
              <a:t>sensor</a:t>
            </a:r>
            <a:r>
              <a:rPr lang="zh-CN" altLang="en-US" sz="2200" dirty="0">
                <a:cs typeface="Arial" panose="020B0604020202020204" pitchFamily="34" charset="0"/>
              </a:rPr>
              <a:t> </a:t>
            </a:r>
            <a:r>
              <a:rPr lang="en-US" altLang="zh-CN" sz="2200" dirty="0">
                <a:cs typeface="Arial" panose="020B0604020202020204" pitchFamily="34" charset="0"/>
              </a:rPr>
              <a:t>and</a:t>
            </a:r>
            <a:r>
              <a:rPr lang="zh-CN" altLang="en-US" sz="2200" dirty="0">
                <a:cs typeface="Arial" panose="020B0604020202020204" pitchFamily="34" charset="0"/>
              </a:rPr>
              <a:t> </a:t>
            </a:r>
            <a:r>
              <a:rPr lang="en-US" altLang="zh-CN" sz="2200" dirty="0">
                <a:cs typeface="Arial" panose="020B0604020202020204" pitchFamily="34" charset="0"/>
              </a:rPr>
              <a:t>electronics</a:t>
            </a:r>
            <a:r>
              <a:rPr lang="zh-CN" altLang="en-US" sz="2200" dirty="0">
                <a:cs typeface="Arial" panose="020B0604020202020204" pitchFamily="34" charset="0"/>
              </a:rPr>
              <a:t> </a:t>
            </a:r>
            <a:r>
              <a:rPr lang="en-US" altLang="zh-CN" sz="2200" dirty="0">
                <a:cs typeface="Arial" panose="020B0604020202020204" pitchFamily="34" charset="0"/>
              </a:rPr>
              <a:t>performance</a:t>
            </a:r>
            <a:r>
              <a:rPr lang="zh-CN" altLang="en-US" sz="2200" dirty="0">
                <a:cs typeface="Arial" panose="020B0604020202020204" pitchFamily="34" charset="0"/>
              </a:rPr>
              <a:t> </a:t>
            </a:r>
            <a:r>
              <a:rPr lang="en-US" altLang="zh-CN" sz="2200" dirty="0">
                <a:cs typeface="Arial" panose="020B0604020202020204" pitchFamily="34" charset="0"/>
              </a:rPr>
              <a:t>without</a:t>
            </a:r>
            <a:r>
              <a:rPr lang="zh-CN" altLang="en-US" sz="2200" dirty="0">
                <a:cs typeface="Arial" panose="020B0604020202020204" pitchFamily="34" charset="0"/>
              </a:rPr>
              <a:t> </a:t>
            </a:r>
            <a:r>
              <a:rPr lang="en-US" altLang="zh-CN" sz="2200" dirty="0">
                <a:cs typeface="Arial" panose="020B0604020202020204" pitchFamily="34" charset="0"/>
              </a:rPr>
              <a:t>stitching</a:t>
            </a:r>
            <a:r>
              <a:rPr lang="zh-CN" altLang="en-US" sz="2200" dirty="0">
                <a:cs typeface="Arial" panose="020B0604020202020204" pitchFamily="34" charset="0"/>
              </a:rPr>
              <a:t> </a:t>
            </a:r>
            <a:endParaRPr lang="en-US" altLang="zh-CN" sz="2200" dirty="0">
              <a:cs typeface="Arial" panose="020B0604020202020204" pitchFamily="34" charset="0"/>
            </a:endParaRPr>
          </a:p>
          <a:p>
            <a:pPr lvl="1"/>
            <a:r>
              <a:rPr lang="en-US" altLang="zh-CN" sz="2200" dirty="0">
                <a:cs typeface="Arial" panose="020B0604020202020204" pitchFamily="34" charset="0"/>
              </a:rPr>
              <a:t>Expect</a:t>
            </a:r>
            <a:r>
              <a:rPr lang="zh-CN" altLang="en-US" sz="2200" dirty="0">
                <a:cs typeface="Arial" panose="020B0604020202020204" pitchFamily="34" charset="0"/>
              </a:rPr>
              <a:t> </a:t>
            </a:r>
            <a:r>
              <a:rPr lang="en-US" altLang="zh-CN" sz="2200" dirty="0">
                <a:cs typeface="Arial" panose="020B0604020202020204" pitchFamily="34" charset="0"/>
              </a:rPr>
              <a:t>to</a:t>
            </a:r>
            <a:r>
              <a:rPr lang="zh-CN" altLang="en-US" sz="2200" dirty="0">
                <a:cs typeface="Arial" panose="020B0604020202020204" pitchFamily="34" charset="0"/>
              </a:rPr>
              <a:t> </a:t>
            </a:r>
            <a:r>
              <a:rPr lang="en-US" altLang="zh-CN" sz="2200" dirty="0">
                <a:cs typeface="Arial" panose="020B0604020202020204" pitchFamily="34" charset="0"/>
              </a:rPr>
              <a:t>finalize</a:t>
            </a:r>
            <a:r>
              <a:rPr lang="zh-CN" altLang="en-US" sz="2200" dirty="0">
                <a:cs typeface="Arial" panose="020B0604020202020204" pitchFamily="34" charset="0"/>
              </a:rPr>
              <a:t> </a:t>
            </a:r>
            <a:r>
              <a:rPr lang="en-US" altLang="zh-CN" sz="2200" dirty="0">
                <a:cs typeface="Arial" panose="020B0604020202020204" pitchFamily="34" charset="0"/>
              </a:rPr>
              <a:t>the</a:t>
            </a:r>
            <a:r>
              <a:rPr lang="zh-CN" altLang="en-US" sz="2200" dirty="0">
                <a:cs typeface="Arial" panose="020B0604020202020204" pitchFamily="34" charset="0"/>
              </a:rPr>
              <a:t> </a:t>
            </a:r>
            <a:r>
              <a:rPr lang="en-US" altLang="zh-CN" sz="2200" dirty="0">
                <a:cs typeface="Arial" panose="020B0604020202020204" pitchFamily="34" charset="0"/>
              </a:rPr>
              <a:t>design</a:t>
            </a:r>
            <a:r>
              <a:rPr lang="zh-CN" altLang="en-US" sz="2200" dirty="0">
                <a:cs typeface="Arial" panose="020B0604020202020204" pitchFamily="34" charset="0"/>
              </a:rPr>
              <a:t> </a:t>
            </a:r>
            <a:r>
              <a:rPr lang="en-US" altLang="zh-CN" sz="2200" dirty="0">
                <a:cs typeface="Arial" panose="020B0604020202020204" pitchFamily="34" charset="0"/>
              </a:rPr>
              <a:t>by</a:t>
            </a:r>
            <a:r>
              <a:rPr lang="zh-CN" altLang="en-US" sz="2200" dirty="0">
                <a:cs typeface="Arial" panose="020B0604020202020204" pitchFamily="34" charset="0"/>
              </a:rPr>
              <a:t> </a:t>
            </a:r>
            <a:r>
              <a:rPr lang="en-US" altLang="zh-CN" sz="2200" dirty="0">
                <a:cs typeface="Arial" panose="020B0604020202020204" pitchFamily="34" charset="0"/>
              </a:rPr>
              <a:t>the</a:t>
            </a:r>
            <a:r>
              <a:rPr lang="zh-CN" altLang="en-US" sz="2200" dirty="0">
                <a:cs typeface="Arial" panose="020B0604020202020204" pitchFamily="34" charset="0"/>
              </a:rPr>
              <a:t> </a:t>
            </a:r>
            <a:r>
              <a:rPr lang="en-US" altLang="zh-CN" sz="2200" dirty="0">
                <a:cs typeface="Arial" panose="020B0604020202020204" pitchFamily="34" charset="0"/>
              </a:rPr>
              <a:t>end</a:t>
            </a:r>
            <a:r>
              <a:rPr lang="zh-CN" altLang="en-US" sz="2200" dirty="0">
                <a:cs typeface="Arial" panose="020B0604020202020204" pitchFamily="34" charset="0"/>
              </a:rPr>
              <a:t> </a:t>
            </a:r>
            <a:r>
              <a:rPr lang="en-US" altLang="zh-CN" sz="2200" dirty="0">
                <a:cs typeface="Arial" panose="020B0604020202020204" pitchFamily="34" charset="0"/>
              </a:rPr>
              <a:t>of</a:t>
            </a:r>
            <a:r>
              <a:rPr lang="zh-CN" altLang="en-US" sz="2200" dirty="0">
                <a:cs typeface="Arial" panose="020B0604020202020204" pitchFamily="34" charset="0"/>
              </a:rPr>
              <a:t> </a:t>
            </a:r>
            <a:r>
              <a:rPr lang="en-US" altLang="zh-CN" sz="2200" dirty="0">
                <a:cs typeface="Arial" panose="020B0604020202020204" pitchFamily="34" charset="0"/>
              </a:rPr>
              <a:t>2026</a:t>
            </a:r>
          </a:p>
          <a:p>
            <a:pPr lvl="1"/>
            <a:endParaRPr lang="en-US" altLang="zh-CN" sz="2600" dirty="0">
              <a:latin typeface="Arial" panose="020B0604020202020204" pitchFamily="34" charset="0"/>
              <a:cs typeface="Arial" panose="020B0604020202020204" pitchFamily="34" charset="0"/>
            </a:endParaRPr>
          </a:p>
          <a:p>
            <a:r>
              <a:rPr lang="en-US" altLang="zh-CN" sz="2600" dirty="0">
                <a:latin typeface="Arial" panose="020B0604020202020204" pitchFamily="34" charset="0"/>
                <a:cs typeface="Arial" panose="020B0604020202020204" pitchFamily="34" charset="0"/>
              </a:rPr>
              <a:t>Work</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together</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with</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mechanics</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group</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on</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thermal</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mockup</a:t>
            </a:r>
            <a:r>
              <a:rPr lang="zh-CN" altLang="en-US" sz="2600" dirty="0">
                <a:latin typeface="Arial" panose="020B0604020202020204" pitchFamily="34" charset="0"/>
                <a:cs typeface="Arial" panose="020B0604020202020204" pitchFamily="34" charset="0"/>
              </a:rPr>
              <a:t> </a:t>
            </a:r>
            <a:endParaRPr lang="en-US" altLang="zh-CN" sz="2600" dirty="0">
              <a:latin typeface="Arial" panose="020B0604020202020204" pitchFamily="34" charset="0"/>
              <a:cs typeface="Arial" panose="020B0604020202020204" pitchFamily="34" charset="0"/>
            </a:endParaRPr>
          </a:p>
          <a:p>
            <a:pPr lvl="1"/>
            <a:r>
              <a:rPr lang="en-US" altLang="zh-CN" sz="2200" dirty="0">
                <a:latin typeface="Arial" panose="020B0604020202020204" pitchFamily="34" charset="0"/>
                <a:cs typeface="Arial" panose="020B0604020202020204" pitchFamily="34" charset="0"/>
              </a:rPr>
              <a:t>Test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air</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cooling</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and</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the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vibration</a:t>
            </a:r>
            <a:r>
              <a:rPr lang="zh-CN" altLang="en-US" sz="2200" dirty="0">
                <a:latin typeface="Arial" panose="020B0604020202020204" pitchFamily="34" charset="0"/>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a:p>
            <a:r>
              <a:rPr lang="en-US" altLang="zh-CN" sz="2600" dirty="0">
                <a:latin typeface="Arial" panose="020B0604020202020204" pitchFamily="34" charset="0"/>
                <a:cs typeface="Arial" panose="020B0604020202020204" pitchFamily="34" charset="0"/>
              </a:rPr>
              <a:t>Longer</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term:</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Explore</a:t>
            </a:r>
            <a:r>
              <a:rPr 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CIS</a:t>
            </a:r>
            <a:r>
              <a:rPr lang="zh-CN" alt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stitching MAPSs</a:t>
            </a:r>
            <a:r>
              <a:rPr lang="zh-CN" altLang="en-US" sz="26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HC90L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90nm</a:t>
            </a:r>
          </a:p>
          <a:p>
            <a:r>
              <a:rPr lang="en-US" altLang="zh-CN" sz="2400" dirty="0">
                <a:latin typeface="Arial" panose="020B0604020202020204" pitchFamily="34" charset="0"/>
                <a:cs typeface="Arial" panose="020B0604020202020204" pitchFamily="34" charset="0"/>
              </a:rPr>
              <a:t>Final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goal:</a:t>
            </a:r>
            <a:r>
              <a:rPr lang="zh-CN" altLang="en-US" sz="24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Built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prototype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close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to</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ref-TDR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design</a:t>
            </a:r>
            <a:r>
              <a:rPr lang="zh-CN" altLang="en-US" dirty="0">
                <a:latin typeface="Arial" panose="020B0604020202020204" pitchFamily="34" charset="0"/>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dirty="0">
              <a:effectLst/>
              <a:latin typeface="Helvetica" pitchFamily="2" charset="0"/>
            </a:endParaRPr>
          </a:p>
        </p:txBody>
      </p:sp>
      <p:sp>
        <p:nvSpPr>
          <p:cNvPr id="5" name="Slide Number Placeholder 4"/>
          <p:cNvSpPr>
            <a:spLocks noGrp="1"/>
          </p:cNvSpPr>
          <p:nvPr>
            <p:ph type="sldNum" sz="quarter" idx="12"/>
          </p:nvPr>
        </p:nvSpPr>
        <p:spPr>
          <a:xfrm>
            <a:off x="8737600" y="6356351"/>
            <a:ext cx="2844800" cy="365125"/>
          </a:xfrm>
        </p:spPr>
        <p:txBody>
          <a:bodyPr/>
          <a:lstStyle/>
          <a:p>
            <a:fld id="{F15E9139-A00B-4B2A-98A6-095DC08F1345}" type="slidenum">
              <a:rPr lang="zh-CN" altLang="en-US" smtClean="0"/>
              <a:t>7</a:t>
            </a:fld>
            <a:endParaRPr lang="zh-CN" altLang="en-US" dirty="0"/>
          </a:p>
        </p:txBody>
      </p:sp>
    </p:spTree>
    <p:extLst>
      <p:ext uri="{BB962C8B-B14F-4D97-AF65-F5344CB8AC3E}">
        <p14:creationId xmlns:p14="http://schemas.microsoft.com/office/powerpoint/2010/main" val="416202167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C2DE4D-6669-8D46-84F0-911B777B3AC6}"/>
              </a:ext>
            </a:extLst>
          </p:cNvPr>
          <p:cNvSpPr>
            <a:spLocks noGrp="1"/>
          </p:cNvSpPr>
          <p:nvPr>
            <p:ph idx="1"/>
          </p:nvPr>
        </p:nvSpPr>
        <p:spPr/>
        <p:txBody>
          <a:bodyPr/>
          <a:lstStyle/>
          <a:p>
            <a:endParaRPr lang="en-CN"/>
          </a:p>
        </p:txBody>
      </p:sp>
      <p:sp>
        <p:nvSpPr>
          <p:cNvPr id="3" name="Title 2">
            <a:extLst>
              <a:ext uri="{FF2B5EF4-FFF2-40B4-BE49-F238E27FC236}">
                <a16:creationId xmlns:a16="http://schemas.microsoft.com/office/drawing/2014/main" id="{CE76121B-EC22-794D-B9B3-C6FDFADBC4D7}"/>
              </a:ext>
            </a:extLst>
          </p:cNvPr>
          <p:cNvSpPr>
            <a:spLocks noGrp="1"/>
          </p:cNvSpPr>
          <p:nvPr>
            <p:ph type="title"/>
          </p:nvPr>
        </p:nvSpPr>
        <p:spPr/>
        <p:txBody>
          <a:bodyPr/>
          <a:lstStyle/>
          <a:p>
            <a:r>
              <a:rPr lang="en-CN" dirty="0"/>
              <a:t>back</a:t>
            </a:r>
            <a:r>
              <a:rPr lang="en-US" altLang="zh-CN" dirty="0"/>
              <a:t>up</a:t>
            </a:r>
            <a:endParaRPr lang="en-CN" dirty="0"/>
          </a:p>
        </p:txBody>
      </p:sp>
      <p:sp>
        <p:nvSpPr>
          <p:cNvPr id="4" name="Slide Number Placeholder 3">
            <a:extLst>
              <a:ext uri="{FF2B5EF4-FFF2-40B4-BE49-F238E27FC236}">
                <a16:creationId xmlns:a16="http://schemas.microsoft.com/office/drawing/2014/main" id="{EA9A65DE-C6C1-EE46-9742-D96631C6D14C}"/>
              </a:ext>
            </a:extLst>
          </p:cNvPr>
          <p:cNvSpPr>
            <a:spLocks noGrp="1"/>
          </p:cNvSpPr>
          <p:nvPr>
            <p:ph type="sldNum" sz="quarter" idx="12"/>
          </p:nvPr>
        </p:nvSpPr>
        <p:spPr/>
        <p:txBody>
          <a:bodyPr/>
          <a:lstStyle/>
          <a:p>
            <a:fld id="{F15E9139-A00B-4B2A-98A6-095DC08F1345}" type="slidenum">
              <a:rPr lang="zh-CN" altLang="en-US" smtClean="0"/>
              <a:t>8</a:t>
            </a:fld>
            <a:endParaRPr lang="zh-CN" altLang="en-US"/>
          </a:p>
        </p:txBody>
      </p:sp>
    </p:spTree>
    <p:extLst>
      <p:ext uri="{BB962C8B-B14F-4D97-AF65-F5344CB8AC3E}">
        <p14:creationId xmlns:p14="http://schemas.microsoft.com/office/powerpoint/2010/main" val="341410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fontScale="90000"/>
          </a:bodyPr>
          <a:lstStyle/>
          <a:p>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Reply</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to</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IDRC</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comments:</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b="1" dirty="0">
                <a:solidFill>
                  <a:srgbClr val="C00000"/>
                </a:solidFill>
                <a:latin typeface="Arial Black" panose="020B0A04020102020204" pitchFamily="34" charset="0"/>
                <a:ea typeface="微软雅黑" pitchFamily="34" charset="-122"/>
              </a:rPr>
              <a:t>Laser</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alignment</a:t>
            </a: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19946" y="980768"/>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Laser alignment is an important tool and if implemented will reveal many unknowns about the mechanical stability of such objects not demonstrated in real experiment before. However, illuminations at shallow angles on almost entirely metalized surfaces are much more complicated that for e.g. strip detectors. Understanding all reflections and ways to induce signals will be a challenge. </a:t>
            </a:r>
          </a:p>
          <a:p>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More recent studies on laser illumination at shallow angles and from the backside have been carried out. Signals from front-side illumination at shallow angles agree with our expectations, while backside illumination shows good results with reduced reflection in laboratory tests. </a:t>
            </a:r>
          </a:p>
          <a:p>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In the current laser alignment scheme, the laser lines on the left use backside illumination (Fig. 4.22). By comparing the beam spots on the left and right, the reflection effect can be reduced. </a:t>
            </a:r>
          </a:p>
          <a:p>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zh-CN" altLang="en-US" sz="1800" dirty="0">
                <a:solidFill>
                  <a:schemeClr val="tx1"/>
                </a:solidFill>
                <a:latin typeface="Arial" panose="020B0604020202020204" pitchFamily="34" charset="0"/>
                <a:cs typeface="Calibri" panose="020F0502020204030204" pitchFamily="34" charset="0"/>
              </a:rPr>
              <a:t> </a:t>
            </a:r>
            <a:r>
              <a:rPr lang="en-US" sz="1800" dirty="0">
                <a:solidFill>
                  <a:schemeClr val="tx1"/>
                </a:solidFill>
                <a:latin typeface="Arial" panose="020B0604020202020204" pitchFamily="34" charset="0"/>
                <a:cs typeface="Calibri" panose="020F0502020204030204" pitchFamily="34" charset="0"/>
              </a:rPr>
              <a:t>In the longer term, the laser alignment method will be validated using a vertex detector prototype with stitched sensors. </a:t>
            </a:r>
            <a:endParaRPr lang="zh-CN" altLang="en-US" sz="1800" dirty="0">
              <a:solidFill>
                <a:schemeClr val="tx1"/>
              </a:solidFill>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6B4B71-A2F9-A941-839A-1B8F6C100049}"/>
              </a:ext>
            </a:extLst>
          </p:cNvPr>
          <p:cNvPicPr>
            <a:picLocks noChangeAspect="1"/>
          </p:cNvPicPr>
          <p:nvPr/>
        </p:nvPicPr>
        <p:blipFill>
          <a:blip r:embed="rId2"/>
          <a:stretch>
            <a:fillRect/>
          </a:stretch>
        </p:blipFill>
        <p:spPr>
          <a:xfrm>
            <a:off x="1711459" y="4942243"/>
            <a:ext cx="2347198" cy="1760398"/>
          </a:xfrm>
          <a:prstGeom prst="rect">
            <a:avLst/>
          </a:prstGeom>
        </p:spPr>
      </p:pic>
      <p:pic>
        <p:nvPicPr>
          <p:cNvPr id="6" name="Picture 5">
            <a:extLst>
              <a:ext uri="{FF2B5EF4-FFF2-40B4-BE49-F238E27FC236}">
                <a16:creationId xmlns:a16="http://schemas.microsoft.com/office/drawing/2014/main" id="{695859E2-41A1-8146-8E33-C0A455E3DBE9}"/>
              </a:ext>
            </a:extLst>
          </p:cNvPr>
          <p:cNvPicPr>
            <a:picLocks noChangeAspect="1"/>
          </p:cNvPicPr>
          <p:nvPr/>
        </p:nvPicPr>
        <p:blipFill>
          <a:blip r:embed="rId3"/>
          <a:stretch>
            <a:fillRect/>
          </a:stretch>
        </p:blipFill>
        <p:spPr>
          <a:xfrm>
            <a:off x="4602274" y="5215107"/>
            <a:ext cx="7589726" cy="1324249"/>
          </a:xfrm>
          <a:prstGeom prst="rect">
            <a:avLst/>
          </a:prstGeom>
        </p:spPr>
      </p:pic>
      <p:sp>
        <p:nvSpPr>
          <p:cNvPr id="7" name="Rectangle 6">
            <a:extLst>
              <a:ext uri="{FF2B5EF4-FFF2-40B4-BE49-F238E27FC236}">
                <a16:creationId xmlns:a16="http://schemas.microsoft.com/office/drawing/2014/main" id="{1E4F507A-CBB5-9448-AA9D-F460F3070A34}"/>
              </a:ext>
            </a:extLst>
          </p:cNvPr>
          <p:cNvSpPr/>
          <p:nvPr/>
        </p:nvSpPr>
        <p:spPr>
          <a:xfrm>
            <a:off x="4461788" y="5160318"/>
            <a:ext cx="3816424" cy="1324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latin typeface="Arial" panose="020B0604020202020204" pitchFamily="34" charset="0"/>
            </a:endParaRPr>
          </a:p>
        </p:txBody>
      </p:sp>
      <p:sp>
        <p:nvSpPr>
          <p:cNvPr id="8" name="TextBox 7">
            <a:extLst>
              <a:ext uri="{FF2B5EF4-FFF2-40B4-BE49-F238E27FC236}">
                <a16:creationId xmlns:a16="http://schemas.microsoft.com/office/drawing/2014/main" id="{59CC1020-4C39-5046-A9D5-7C4AD00F2F97}"/>
              </a:ext>
            </a:extLst>
          </p:cNvPr>
          <p:cNvSpPr txBox="1"/>
          <p:nvPr/>
        </p:nvSpPr>
        <p:spPr>
          <a:xfrm>
            <a:off x="5071234" y="4633715"/>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Back-side</a:t>
            </a:r>
            <a:r>
              <a:rPr lang="zh-CN" altLang="en-US" dirty="0">
                <a:solidFill>
                  <a:srgbClr val="FF0000"/>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 </a:t>
            </a:r>
            <a:endParaRPr lang="en-CN" dirty="0">
              <a:solidFill>
                <a:srgbClr val="FF0000"/>
              </a:solidFill>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6532FB7-9DFE-5340-B2F8-240E6B19304F}"/>
              </a:ext>
            </a:extLst>
          </p:cNvPr>
          <p:cNvSpPr txBox="1"/>
          <p:nvPr/>
        </p:nvSpPr>
        <p:spPr>
          <a:xfrm>
            <a:off x="8433684" y="6382084"/>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cs typeface="Calibri" panose="020F0502020204030204" pitchFamily="34" charset="0"/>
              </a:rPr>
              <a:t>Figure</a:t>
            </a:r>
            <a:r>
              <a:rPr lang="zh-CN" altLang="en-US" sz="1800" dirty="0">
                <a:solidFill>
                  <a:srgbClr val="FF0000"/>
                </a:solidFill>
                <a:latin typeface="Arial" panose="020B0604020202020204" pitchFamily="34" charset="0"/>
                <a:cs typeface="Calibri" panose="020F0502020204030204" pitchFamily="34" charset="0"/>
              </a:rPr>
              <a:t> </a:t>
            </a:r>
            <a:r>
              <a:rPr lang="en-US" altLang="zh-CN" sz="1800" dirty="0">
                <a:solidFill>
                  <a:srgbClr val="FF0000"/>
                </a:solidFill>
                <a:latin typeface="Arial" panose="020B0604020202020204" pitchFamily="34" charset="0"/>
                <a:cs typeface="Calibri" panose="020F0502020204030204" pitchFamily="34" charset="0"/>
              </a:rPr>
              <a:t>4.22</a:t>
            </a:r>
            <a:endParaRPr lang="en-CN" dirty="0">
              <a:solidFill>
                <a:srgbClr val="FF0000"/>
              </a:solidFill>
              <a:latin typeface="Arial" panose="020B0604020202020204" pitchFamily="34" charset="0"/>
            </a:endParaRPr>
          </a:p>
        </p:txBody>
      </p:sp>
      <p:sp>
        <p:nvSpPr>
          <p:cNvPr id="10" name="TextBox 9">
            <a:extLst>
              <a:ext uri="{FF2B5EF4-FFF2-40B4-BE49-F238E27FC236}">
                <a16:creationId xmlns:a16="http://schemas.microsoft.com/office/drawing/2014/main" id="{C9E11CEB-6E14-0747-BBAA-D6208CBE25EB}"/>
              </a:ext>
            </a:extLst>
          </p:cNvPr>
          <p:cNvSpPr txBox="1"/>
          <p:nvPr/>
        </p:nvSpPr>
        <p:spPr>
          <a:xfrm>
            <a:off x="996546" y="4602218"/>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Laser</a:t>
            </a:r>
            <a:r>
              <a:rPr lang="en-GB" altLang="zh-CN" sz="1800" dirty="0">
                <a:solidFill>
                  <a:schemeClr val="tx1"/>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at</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shallow</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angle</a:t>
            </a:r>
            <a:endParaRPr lang="en-CN" dirty="0">
              <a:solidFill>
                <a:srgbClr val="FF0000"/>
              </a:solidFill>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083511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167.25,&quot;left&quot;:36.55,&quot;top&quot;:81.15,&quot;width&quot;:886.7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167.25,&quot;left&quot;:36.55,&quot;top&quot;:81.15,&quot;width&quot;:886.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10140</TotalTime>
  <Words>1451</Words>
  <Application>Microsoft Macintosh PowerPoint</Application>
  <PresentationFormat>Widescreen</PresentationFormat>
  <Paragraphs>209</Paragraphs>
  <Slides>17</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.SF NS</vt:lpstr>
      <vt:lpstr>等线</vt:lpstr>
      <vt:lpstr>微软雅黑</vt:lpstr>
      <vt:lpstr>Arial</vt:lpstr>
      <vt:lpstr>Arial Black</vt:lpstr>
      <vt:lpstr>Arial Rounded MT Bold</vt:lpstr>
      <vt:lpstr>Calibri</vt:lpstr>
      <vt:lpstr>Helvetica</vt:lpstr>
      <vt:lpstr>Symbol</vt:lpstr>
      <vt:lpstr>Times New Roman</vt:lpstr>
      <vt:lpstr>Wingdings</vt:lpstr>
      <vt:lpstr>Office 主题</vt:lpstr>
      <vt:lpstr>PowerPoint Presentation</vt:lpstr>
      <vt:lpstr>Reminder of ref-TDR design</vt:lpstr>
      <vt:lpstr>Reminder of ref-TDR design： Electronics </vt:lpstr>
      <vt:lpstr>Reminder of IDRC review comment </vt:lpstr>
      <vt:lpstr>R&amp;D status and final goal </vt:lpstr>
      <vt:lpstr>Requirements vs. domestic candidate</vt:lpstr>
      <vt:lpstr>PowerPoint Presentation</vt:lpstr>
      <vt:lpstr>backup</vt:lpstr>
      <vt:lpstr>Reply to IDRC comments: Laser alignment</vt:lpstr>
      <vt:lpstr>Vertex Requirement </vt:lpstr>
      <vt:lpstr> R&amp;D effort: vertex detector prototype</vt:lpstr>
      <vt:lpstr> R&amp;D efforts and results: Jadepix3/TaichuPix3 beam test @ DESY</vt:lpstr>
      <vt:lpstr> R&amp;D efforts and results: vertex detector prototype beam test </vt:lpstr>
      <vt:lpstr> R&amp;D efforts curved MAPS </vt:lpstr>
      <vt:lpstr>Vertex Requirement in CEPC ref-TDR design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Microsoft Office User</cp:lastModifiedBy>
  <cp:revision>106</cp:revision>
  <cp:lastPrinted>2025-08-30T14:17:35Z</cp:lastPrinted>
  <dcterms:created xsi:type="dcterms:W3CDTF">2025-08-30T14:17:35Z</dcterms:created>
  <dcterms:modified xsi:type="dcterms:W3CDTF">2026-03-18T06:56:15Z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