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  <p:sldId id="264" r:id="rId10"/>
    <p:sldId id="265" r:id="rId11"/>
    <p:sldId id="266" r:id="rId12"/>
    <p:sldId id="267" r:id="rId13"/>
    <p:sldId id="273" r:id="rId14"/>
    <p:sldId id="268" r:id="rId15"/>
    <p:sldId id="269" r:id="rId16"/>
    <p:sldId id="274" r:id="rId17"/>
    <p:sldId id="270" r:id="rId18"/>
    <p:sldId id="271" r:id="rId19"/>
    <p:sldId id="339" r:id="rId20"/>
    <p:sldId id="340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99"/>
    <p:restoredTop sz="91702" autoAdjust="0"/>
  </p:normalViewPr>
  <p:slideViewPr>
    <p:cSldViewPr snapToGrid="0">
      <p:cViewPr varScale="1">
        <p:scale>
          <a:sx n="191" d="100"/>
          <a:sy n="191" d="100"/>
        </p:scale>
        <p:origin x="2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E9EB4-A93F-4402-AEED-02A4D618D6A5}" type="datetimeFigureOut">
              <a:rPr lang="zh-CN" altLang="en-US" smtClean="0"/>
              <a:t>2026/3/17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CDA9E-597B-4DDA-A1FE-D33C628C02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91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CA6C38-8490-4F15-B581-B110EC3EA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62B1BF7-EE51-40FB-B6A5-D23F5E56E4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025B8F-4129-4FE5-A6A0-547BBCCEB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5AE2-738E-134C-9003-0F68812F12F2}" type="datetime1">
              <a:rPr lang="zh-CN" altLang="en-US" smtClean="0"/>
              <a:t>2026/3/17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919E23-5BA0-4EB9-90FF-EDCAC5C6E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DAF2B9-B940-46DB-A6BC-3B5F772F5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36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6F6D33-F71F-4462-BA18-13EBCC18A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F99CB50-8981-497C-A408-D91CF248F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205C36-0C8E-41D5-8264-B085C56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875-D9DC-3847-8C3F-9D2CD529D1B2}" type="datetime1">
              <a:rPr lang="zh-CN" altLang="en-US" smtClean="0"/>
              <a:t>2026/3/17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2BCA64-899B-4731-A519-A901FA5A1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2EFE75-85F8-4DF9-ADD2-C5EFDB414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86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2C5C2A5-8662-47CB-81B8-57B06A6354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DF0CD27-055E-4993-B6F0-C674A8FEB6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A3D8FF-6FA8-4815-B0E1-746FDF904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4B8B5-1506-CA4C-AA4D-3179A1600782}" type="datetime1">
              <a:rPr lang="zh-CN" altLang="en-US" smtClean="0"/>
              <a:t>2026/3/17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2DAB9F-AA51-41FB-BA03-411D948AD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ECD1C1-BE7B-44C1-B807-C9D4394F5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45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6B4336-F33D-4557-A904-501F5B4C8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C9B272-FAA7-4DCA-A0D5-79A077DDB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270E2C-5974-4AE5-8CD7-C04834DFF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3542-FD5B-5F4B-8A32-308C0F0D4873}" type="datetime1">
              <a:rPr lang="zh-CN" altLang="en-US" smtClean="0"/>
              <a:t>2026/3/17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1DA5FC-7C0F-4AB1-820D-00BAFEFA2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DF9734-BEB9-45EB-BEE2-E51CB6ACC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07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B61E88-4F7F-4106-A49D-4D8FF040C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1EBCCC-730D-4950-AC98-24F672444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FBAE6A-316B-4229-A32D-4F0DBB096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49CA2-957C-1440-BBA3-A47B7F8A5E43}" type="datetime1">
              <a:rPr lang="zh-CN" altLang="en-US" smtClean="0"/>
              <a:t>2026/3/17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A2327C-0DB3-4607-9DB7-7DEA48A39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FEFF27-42E7-40FC-988C-365F94824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286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01F345-EA0C-482D-8198-613DF5195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64472A-2E43-429C-BF9C-EF22CD06FD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F9F3E89-4424-48E8-AB5D-09B9EF06C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5D6A341-CB01-4F34-B15A-FB9509863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FCFC4-DACE-1E4C-B80F-BC7FBB2DDFA3}" type="datetime1">
              <a:rPr lang="zh-CN" altLang="en-US" smtClean="0"/>
              <a:t>2026/3/17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D355462-8E65-40D0-979A-F5D04FE3C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CF4A59F-7F8B-49BF-A998-40535D887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85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46572B-E668-40E5-B596-BF79DB013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0D89688-76B9-4BE1-ADD7-A28B1408E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E6D2005-B772-40F6-8715-3600EA78F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0E731E3-6213-412E-B6CB-DB2579362B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4ADCA9-13B4-4637-BEC5-A170E6ADB3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A0DE54E-1240-4363-A463-9B3C18EF3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112E-3AAE-7941-ABAE-012A432E6333}" type="datetime1">
              <a:rPr lang="zh-CN" altLang="en-US" smtClean="0"/>
              <a:t>2026/3/17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176D9E3-9FEE-46C6-9AF3-680F20FB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EEDF2A6-FCED-4B2C-8C24-18733E8ED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27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47C641-4C34-411D-B0A3-CE1C89B68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265FBCE-FE18-405E-B1D2-D60F4A683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5EFA-18AC-A447-903D-3C16BC803CA6}" type="datetime1">
              <a:rPr lang="zh-CN" altLang="en-US" smtClean="0"/>
              <a:t>2026/3/17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97EB9BB-AA31-4D2D-9430-A69ED3562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D3572E5-0742-47B7-9D6F-928F9F939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32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FC38EA9-BF90-40EA-8089-1AF9AD2B1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0C9AA-74CD-D943-816F-F196ABF2CBC5}" type="datetime1">
              <a:rPr lang="zh-CN" altLang="en-US" smtClean="0"/>
              <a:t>2026/3/17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E4979EF-B273-4C02-BB66-E637B406B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33A84A-7035-4367-829D-4648E704D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53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6DF9A2-8C8C-47BC-B414-D69714699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DE832A-4C35-4CB9-AF0D-9C5AB27DA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C182B6D-B445-4189-B090-DDBA6369C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D52532-27A9-4DA0-921E-493C8AC9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531D-DBA2-BD46-A3F0-A955BC852461}" type="datetime1">
              <a:rPr lang="zh-CN" altLang="en-US" smtClean="0"/>
              <a:t>2026/3/17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62F6E41-F713-4A82-9891-64622B11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5ABBB57-31D5-45DA-B7F9-B8653F51E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945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77599D-D60B-42D5-8077-9FF77C114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86FEC12-9213-4CEC-824F-2A2E58DD88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E9EC834-1EE6-42E5-AB9B-3E123DC10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15E3529-FD38-4C57-AC62-8F848284F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4AF1-5004-E143-B890-635D3A8B3944}" type="datetime1">
              <a:rPr lang="zh-CN" altLang="en-US" smtClean="0"/>
              <a:t>2026/3/17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74C2FBE-CEBF-4812-9344-B3A7CDB14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B453A66-F19C-4C8C-8C97-B8DBC3E73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478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5A9AC4E-4F60-490E-83BE-20C0292B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F4CAFA-3DE6-41FE-9AC9-6258A82A8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BDB897-380D-4015-A3E7-C4F25C8745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A6A4-B0E6-BA40-B38B-831F8F66F512}" type="datetime1">
              <a:rPr lang="zh-CN" altLang="en-US" smtClean="0"/>
              <a:t>2026/3/17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24C050-4454-4B1F-9B96-B7BEEE23B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EE7E39-2C73-4CA6-8406-5A79A5A6BA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19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B2DAE5F-0EC4-2267-1136-F14B83A9F569}"/>
              </a:ext>
            </a:extLst>
          </p:cNvPr>
          <p:cNvSpPr txBox="1"/>
          <p:nvPr/>
        </p:nvSpPr>
        <p:spPr>
          <a:xfrm>
            <a:off x="0" y="0"/>
            <a:ext cx="12192000" cy="644857"/>
          </a:xfrm>
          <a:prstGeom prst="rect">
            <a:avLst/>
          </a:prstGeom>
          <a:noFill/>
        </p:spPr>
        <p:txBody>
          <a:bodyPr wrap="square" lIns="360000" rIns="360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CLFV</a:t>
            </a:r>
            <a:endParaRPr kumimoji="1" lang="zh-CN" altLang="en-US" sz="3200" dirty="0">
              <a:latin typeface="Cambria Math" panose="020405030504060302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B8F41F1-9C99-D399-28D6-D54A87299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14" y="1548504"/>
            <a:ext cx="8632372" cy="376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69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F63705A-389C-558B-AB7C-9AE3CA0B8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11" y="1710990"/>
            <a:ext cx="4320000" cy="73007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6785FD7-B23F-9A85-E65F-0E108C8A0178}"/>
              </a:ext>
            </a:extLst>
          </p:cNvPr>
          <p:cNvSpPr txBox="1"/>
          <p:nvPr/>
        </p:nvSpPr>
        <p:spPr>
          <a:xfrm>
            <a:off x="0" y="0"/>
            <a:ext cx="12192000" cy="644857"/>
          </a:xfrm>
          <a:prstGeom prst="rect">
            <a:avLst/>
          </a:prstGeom>
          <a:noFill/>
        </p:spPr>
        <p:txBody>
          <a:bodyPr wrap="square" lIns="360000" rIns="360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CPV</a:t>
            </a:r>
            <a:endParaRPr kumimoji="1" lang="zh-CN" altLang="en-US" sz="3200" dirty="0">
              <a:latin typeface="Cambria Math" panose="020405030504060302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3B90D8A-FE35-62C7-9B2D-C7687EEF4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11" y="3180216"/>
            <a:ext cx="4320000" cy="49756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1C9C4E2-C623-49D0-BC0B-1244599FF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189" y="1647133"/>
            <a:ext cx="4320000" cy="372013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907C873D-5CC1-BA37-9810-4C4E912F47AC}"/>
              </a:ext>
            </a:extLst>
          </p:cNvPr>
          <p:cNvSpPr txBox="1"/>
          <p:nvPr/>
        </p:nvSpPr>
        <p:spPr>
          <a:xfrm>
            <a:off x="0" y="720000"/>
            <a:ext cx="12191999" cy="807016"/>
          </a:xfrm>
          <a:prstGeom prst="rect">
            <a:avLst/>
          </a:prstGeom>
          <a:noFill/>
        </p:spPr>
        <p:txBody>
          <a:bodyPr wrap="square" lIns="360000" rIns="360000" rtlCol="0">
            <a:spAutoFit/>
          </a:bodyPr>
          <a:lstStyle/>
          <a:p>
            <a:pPr marL="342900" indent="-342900" algn="l">
              <a:lnSpc>
                <a:spcPct val="120000"/>
              </a:lnSpc>
              <a:buFont typeface="Wingdings" pitchFamily="2" charset="2"/>
              <a:buChar char="Ø"/>
            </a:pPr>
            <a:r>
              <a:rPr kumimoji="1"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Next week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kumimoji="1"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There are still 8 questions that we need to respond to.</a:t>
            </a:r>
          </a:p>
        </p:txBody>
      </p:sp>
    </p:spTree>
    <p:extLst>
      <p:ext uri="{BB962C8B-B14F-4D97-AF65-F5344CB8AC3E}">
        <p14:creationId xmlns:p14="http://schemas.microsoft.com/office/powerpoint/2010/main" val="2578298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85044-BC07-F3D5-7446-BB7CE1490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F8DADF2-F2F6-7693-93DC-CD057505BED8}"/>
              </a:ext>
            </a:extLst>
          </p:cNvPr>
          <p:cNvSpPr txBox="1"/>
          <p:nvPr/>
        </p:nvSpPr>
        <p:spPr>
          <a:xfrm>
            <a:off x="0" y="0"/>
            <a:ext cx="12192000" cy="644857"/>
          </a:xfrm>
          <a:prstGeom prst="rect">
            <a:avLst/>
          </a:prstGeom>
          <a:noFill/>
        </p:spPr>
        <p:txBody>
          <a:bodyPr wrap="square" lIns="360000" rIns="360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DC ML tracking</a:t>
            </a:r>
            <a:endParaRPr kumimoji="1" lang="zh-CN" altLang="en-US" sz="3200" dirty="0">
              <a:latin typeface="Cambria Math" panose="020405030504060302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59AEE0E-EBDC-7C55-2768-DBD88CDA66F2}"/>
              </a:ext>
            </a:extLst>
          </p:cNvPr>
          <p:cNvSpPr txBox="1"/>
          <p:nvPr/>
        </p:nvSpPr>
        <p:spPr>
          <a:xfrm>
            <a:off x="0" y="796481"/>
            <a:ext cx="12192000" cy="2284343"/>
          </a:xfrm>
          <a:prstGeom prst="rect">
            <a:avLst/>
          </a:prstGeom>
          <a:noFill/>
        </p:spPr>
        <p:txBody>
          <a:bodyPr wrap="square" lIns="360000" rIns="360000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kumimoji="1"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Train model: use 9,000 training samples and 1,000 validation samples.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kumimoji="1"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After completing one round of training, the results were not satisfactory.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endParaRPr kumimoji="1" lang="en-US" altLang="zh-CN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kumimoji="1" lang="en-US" altLang="zh-CN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We think this is due to the small sample size. The high-momentum training used approximately 200,000 samples for training, while the low-momentum samples were more complex, so more samples should be used.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3DE2F69-6481-743E-4AC9-2184A6CCC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208" y="3657612"/>
            <a:ext cx="3497144" cy="28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1AA88DF-CEA4-ED79-5AE1-C5E98B79B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352" y="3657612"/>
            <a:ext cx="2880000" cy="144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6206EE9-D4C3-70A3-D1E1-BDFC74071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352" y="5097612"/>
            <a:ext cx="288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42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E2229-3385-7AA9-61EE-FA4C7448A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230B19-EF7B-B4D8-E784-06B681C3D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2026.3.17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E2CFFAB-53DA-BECC-9299-796D5DC204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Nankai Group Meeting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2188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A911B-4265-256B-C45C-F362DAC3C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086500C-A2ED-FDAF-A331-5E7C0AADF802}"/>
              </a:ext>
            </a:extLst>
          </p:cNvPr>
          <p:cNvSpPr txBox="1"/>
          <p:nvPr/>
        </p:nvSpPr>
        <p:spPr>
          <a:xfrm>
            <a:off x="0" y="0"/>
            <a:ext cx="12192000" cy="644857"/>
          </a:xfrm>
          <a:prstGeom prst="rect">
            <a:avLst/>
          </a:prstGeom>
          <a:noFill/>
        </p:spPr>
        <p:txBody>
          <a:bodyPr wrap="square" lIns="360000" rIns="360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CLFV</a:t>
            </a:r>
            <a:endParaRPr kumimoji="1" lang="zh-CN" altLang="en-US" sz="3200" dirty="0">
              <a:latin typeface="Cambria Math" panose="020405030504060302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2EE3638-CE41-FDD8-14E8-A7B11A923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023" y="1828321"/>
            <a:ext cx="9471954" cy="320135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7F4183C-6D68-41B9-A3E0-692C70488DDE}"/>
              </a:ext>
            </a:extLst>
          </p:cNvPr>
          <p:cNvSpPr txBox="1"/>
          <p:nvPr/>
        </p:nvSpPr>
        <p:spPr>
          <a:xfrm>
            <a:off x="0" y="796481"/>
            <a:ext cx="12192000" cy="437684"/>
          </a:xfrm>
          <a:prstGeom prst="rect">
            <a:avLst/>
          </a:prstGeom>
          <a:noFill/>
        </p:spPr>
        <p:txBody>
          <a:bodyPr wrap="square" lIns="360000" rIns="360000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kumimoji="1"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After</a:t>
            </a:r>
            <a:r>
              <a:rPr kumimoji="1" lang="zh-CN" alt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1"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Prof. Wang check it, I will reply it on </a:t>
            </a:r>
            <a:r>
              <a:rPr kumimoji="1" lang="en-US" altLang="zh-CN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HyperNews</a:t>
            </a:r>
            <a:r>
              <a:rPr kumimoji="1"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9900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D7A5E-48FB-9783-05F9-4AE88B184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C74C21A-5208-9A56-5302-E7D9F3C399DA}"/>
              </a:ext>
            </a:extLst>
          </p:cNvPr>
          <p:cNvSpPr txBox="1"/>
          <p:nvPr/>
        </p:nvSpPr>
        <p:spPr>
          <a:xfrm>
            <a:off x="0" y="0"/>
            <a:ext cx="12192000" cy="644857"/>
          </a:xfrm>
          <a:prstGeom prst="rect">
            <a:avLst/>
          </a:prstGeom>
          <a:noFill/>
        </p:spPr>
        <p:txBody>
          <a:bodyPr wrap="square" lIns="360000" rIns="360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CPV</a:t>
            </a:r>
            <a:endParaRPr kumimoji="1" lang="zh-CN" altLang="en-US" sz="3200" dirty="0">
              <a:latin typeface="Cambria Math" panose="020405030504060302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845D17E-A7CC-496F-D68E-1A1C0AB43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32" y="1690310"/>
            <a:ext cx="9975735" cy="347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6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9F119-792F-A24B-81B5-DAA77120B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576C619-DE43-7C46-C96D-FD59741FEF2F}"/>
              </a:ext>
            </a:extLst>
          </p:cNvPr>
          <p:cNvSpPr txBox="1"/>
          <p:nvPr/>
        </p:nvSpPr>
        <p:spPr>
          <a:xfrm>
            <a:off x="0" y="0"/>
            <a:ext cx="12192000" cy="644857"/>
          </a:xfrm>
          <a:prstGeom prst="rect">
            <a:avLst/>
          </a:prstGeom>
          <a:noFill/>
        </p:spPr>
        <p:txBody>
          <a:bodyPr wrap="square" lIns="360000" rIns="360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CPV</a:t>
            </a:r>
            <a:endParaRPr kumimoji="1" lang="zh-CN" altLang="en-US" sz="3200" dirty="0">
              <a:latin typeface="Cambria Math" panose="020405030504060302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5EB271-7300-2FA8-2B5C-D75B07637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779" y="644857"/>
            <a:ext cx="6622442" cy="593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04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AA0C49E-9806-DBB5-9061-E31E0D152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000" y="184387"/>
            <a:ext cx="5760000" cy="75399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F87B57A-7F2B-44A0-21DD-7BA659FE8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000" y="938384"/>
            <a:ext cx="5760000" cy="568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34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51392-3478-E541-1430-9267B1CC6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B0D2C51-8BC6-0720-440F-45323EA1C861}"/>
              </a:ext>
            </a:extLst>
          </p:cNvPr>
          <p:cNvSpPr txBox="1"/>
          <p:nvPr/>
        </p:nvSpPr>
        <p:spPr>
          <a:xfrm>
            <a:off x="0" y="0"/>
            <a:ext cx="12192000" cy="644857"/>
          </a:xfrm>
          <a:prstGeom prst="rect">
            <a:avLst/>
          </a:prstGeom>
          <a:noFill/>
        </p:spPr>
        <p:txBody>
          <a:bodyPr wrap="square" lIns="360000" rIns="360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CPV</a:t>
            </a:r>
            <a:endParaRPr kumimoji="1" lang="zh-CN" altLang="en-US" sz="3200" dirty="0">
              <a:latin typeface="Cambria Math" panose="020405030504060302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A6A6A58-8BD0-1A92-DC92-8A6AA3AAB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254" y="644857"/>
            <a:ext cx="6013491" cy="59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04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48099-C36C-309D-13BE-532D0DE85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7DEA331-C257-ADC7-55A8-8ED262326122}"/>
              </a:ext>
            </a:extLst>
          </p:cNvPr>
          <p:cNvSpPr txBox="1"/>
          <p:nvPr/>
        </p:nvSpPr>
        <p:spPr>
          <a:xfrm>
            <a:off x="0" y="0"/>
            <a:ext cx="12192000" cy="644857"/>
          </a:xfrm>
          <a:prstGeom prst="rect">
            <a:avLst/>
          </a:prstGeom>
          <a:noFill/>
        </p:spPr>
        <p:txBody>
          <a:bodyPr wrap="square" lIns="360000" rIns="360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CPV</a:t>
            </a:r>
            <a:endParaRPr kumimoji="1" lang="zh-CN" altLang="en-US" sz="3200" dirty="0">
              <a:latin typeface="Cambria Math" panose="020405030504060302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C906FDA-9A47-0A04-4A6C-4C75FD77E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0" y="644857"/>
            <a:ext cx="6480000" cy="139059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1A9777B-52AE-1258-C52D-6B8BC11528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0" y="2035448"/>
            <a:ext cx="6480000" cy="468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18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5629CBA-77E2-710E-2F2A-2806B06F0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20" y="729000"/>
            <a:ext cx="6536439" cy="540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EA54477-B54F-45FC-0ECA-AB5AF39EA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0308" y="729000"/>
            <a:ext cx="2298913" cy="5400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13502B5-7AC0-7C63-69FF-45B34DB2C2AA}"/>
              </a:ext>
            </a:extLst>
          </p:cNvPr>
          <p:cNvSpPr txBox="1"/>
          <p:nvPr/>
        </p:nvSpPr>
        <p:spPr>
          <a:xfrm>
            <a:off x="6504561" y="265890"/>
            <a:ext cx="5538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Cambria Math" panose="02040503050406030204" pitchFamily="18" charset="0"/>
                <a:ea typeface="楷体" panose="02010609060101010101" pitchFamily="49" charset="-122"/>
              </a:rPr>
              <a:t>横动量统计（</a:t>
            </a:r>
            <a:r>
              <a:rPr kumimoji="1" lang="en-US" altLang="zh-CN" dirty="0">
                <a:latin typeface="Cambria Math" panose="02040503050406030204" pitchFamily="18" charset="0"/>
                <a:ea typeface="楷体" panose="02010609060101010101" pitchFamily="49" charset="-122"/>
              </a:rPr>
              <a:t>1000</a:t>
            </a:r>
            <a:r>
              <a:rPr kumimoji="1" lang="zh-CN" altLang="en-US" dirty="0">
                <a:latin typeface="Cambria Math" panose="02040503050406030204" pitchFamily="18" charset="0"/>
                <a:ea typeface="楷体" panose="02010609060101010101" pitchFamily="49" charset="-122"/>
              </a:rPr>
              <a:t>个事例中不同横动量</a:t>
            </a:r>
            <a:r>
              <a:rPr kumimoji="1" lang="en-US" altLang="zh-CN" dirty="0">
                <a:latin typeface="Cambria Math" panose="02040503050406030204" pitchFamily="18" charset="0"/>
                <a:ea typeface="楷体" panose="02010609060101010101" pitchFamily="49" charset="-122"/>
              </a:rPr>
              <a:t>track</a:t>
            </a:r>
            <a:r>
              <a:rPr kumimoji="1" lang="zh-CN" altLang="en-US" dirty="0">
                <a:latin typeface="Cambria Math" panose="02040503050406030204" pitchFamily="18" charset="0"/>
                <a:ea typeface="楷体" panose="02010609060101010101" pitchFamily="49" charset="-122"/>
              </a:rPr>
              <a:t>的数量）</a:t>
            </a:r>
          </a:p>
        </p:txBody>
      </p:sp>
    </p:spTree>
    <p:extLst>
      <p:ext uri="{BB962C8B-B14F-4D97-AF65-F5344CB8AC3E}">
        <p14:creationId xmlns:p14="http://schemas.microsoft.com/office/powerpoint/2010/main" val="855054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24945-3D98-2BEC-D222-B756C91AA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7591596-A40F-DD13-DA44-8B8EA45E21B2}"/>
              </a:ext>
            </a:extLst>
          </p:cNvPr>
          <p:cNvSpPr txBox="1"/>
          <p:nvPr/>
        </p:nvSpPr>
        <p:spPr>
          <a:xfrm>
            <a:off x="0" y="0"/>
            <a:ext cx="12192000" cy="644857"/>
          </a:xfrm>
          <a:prstGeom prst="rect">
            <a:avLst/>
          </a:prstGeom>
          <a:noFill/>
        </p:spPr>
        <p:txBody>
          <a:bodyPr wrap="square" lIns="360000" rIns="360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CPV</a:t>
            </a:r>
            <a:endParaRPr kumimoji="1" lang="zh-CN" altLang="en-US" sz="3200" dirty="0">
              <a:latin typeface="Cambria Math" panose="020405030504060302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CDD0230-7394-E68F-48AD-3A4D7EABD740}"/>
              </a:ext>
            </a:extLst>
          </p:cNvPr>
          <p:cNvSpPr txBox="1"/>
          <p:nvPr/>
        </p:nvSpPr>
        <p:spPr>
          <a:xfrm>
            <a:off x="0" y="796481"/>
            <a:ext cx="12192000" cy="433708"/>
          </a:xfrm>
          <a:prstGeom prst="rect">
            <a:avLst/>
          </a:prstGeom>
          <a:noFill/>
        </p:spPr>
        <p:txBody>
          <a:bodyPr wrap="square" lIns="360000" rIns="360000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kumimoji="1"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Prepare prof. You’s question.</a:t>
            </a:r>
          </a:p>
        </p:txBody>
      </p:sp>
    </p:spTree>
    <p:extLst>
      <p:ext uri="{BB962C8B-B14F-4D97-AF65-F5344CB8AC3E}">
        <p14:creationId xmlns:p14="http://schemas.microsoft.com/office/powerpoint/2010/main" val="2384001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C1B8E51-E391-D487-919B-9EA44B0B6504}"/>
                  </a:ext>
                </a:extLst>
              </p:cNvPr>
              <p:cNvSpPr txBox="1"/>
              <p:nvPr/>
            </p:nvSpPr>
            <p:spPr>
              <a:xfrm>
                <a:off x="0" y="317771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 lIns="360000" rIns="360000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zh-CN" altLang="en-US" sz="2000" dirty="0">
                    <a:latin typeface="Cambria Math" panose="02040503050406030204" pitchFamily="18" charset="0"/>
                    <a:ea typeface="楷体" panose="02010609060101010101" pitchFamily="49" charset="-122"/>
                  </a:rPr>
                  <a:t>先使用</a:t>
                </a:r>
                <a:r>
                  <a:rPr lang="en-US" altLang="zh-CN" sz="2000" dirty="0">
                    <a:latin typeface="Cambria Math" panose="02040503050406030204" pitchFamily="18" charset="0"/>
                    <a:ea typeface="楷体" panose="02010609060101010101" pitchFamily="49" charset="-122"/>
                  </a:rPr>
                  <a:t>20</a:t>
                </a:r>
                <a:r>
                  <a:rPr lang="zh-CN" altLang="en-US" sz="2000" dirty="0">
                    <a:latin typeface="Cambria Math" panose="02040503050406030204" pitchFamily="18" charset="0"/>
                    <a:ea typeface="楷体" panose="02010609060101010101" pitchFamily="49" charset="-122"/>
                  </a:rPr>
                  <a:t>万</a:t>
                </a:r>
                <a:r>
                  <a:rPr lang="en-US" altLang="zh-CN" sz="2000" dirty="0">
                    <a:latin typeface="Cambria Math" panose="02040503050406030204" pitchFamily="18" charset="0"/>
                    <a:ea typeface="楷体" panose="02010609060101010101" pitchFamily="49" charset="-122"/>
                  </a:rPr>
                  <a:t>MC</a:t>
                </a:r>
                <a:r>
                  <a:rPr lang="zh-CN" altLang="en-US" sz="2000" dirty="0">
                    <a:latin typeface="Cambria Math" panose="02040503050406030204" pitchFamily="18" charset="0"/>
                    <a:ea typeface="楷体" panose="02010609060101010101" pitchFamily="49" charset="-122"/>
                  </a:rPr>
                  <a:t>样本（</a:t>
                </a:r>
                <a:r>
                  <a:rPr lang="en-US" altLang="zh-CN" sz="2000" dirty="0">
                    <a:latin typeface="Cambria Math" panose="02040503050406030204" pitchFamily="18" charset="0"/>
                    <a:ea typeface="楷体" panose="02010609060101010101" pitchFamily="49" charset="-122"/>
                  </a:rPr>
                  <a:t>18</a:t>
                </a:r>
                <a:r>
                  <a:rPr lang="zh-CN" altLang="en-US" sz="2000" dirty="0">
                    <a:latin typeface="Cambria Math" panose="02040503050406030204" pitchFamily="18" charset="0"/>
                    <a:ea typeface="楷体" panose="02010609060101010101" pitchFamily="49" charset="-122"/>
                  </a:rPr>
                  <a:t>万训练，</a:t>
                </a:r>
                <a:r>
                  <a:rPr lang="en-US" altLang="zh-CN" sz="2000" dirty="0">
                    <a:latin typeface="Cambria Math" panose="02040503050406030204" pitchFamily="18" charset="0"/>
                    <a:ea typeface="楷体" panose="02010609060101010101" pitchFamily="49" charset="-122"/>
                  </a:rPr>
                  <a:t>2</a:t>
                </a:r>
                <a:r>
                  <a:rPr lang="zh-CN" altLang="en-US" sz="2000" dirty="0">
                    <a:latin typeface="Cambria Math" panose="02040503050406030204" pitchFamily="18" charset="0"/>
                    <a:ea typeface="楷体" panose="02010609060101010101" pitchFamily="49" charset="-122"/>
                  </a:rPr>
                  <a:t>万</a:t>
                </a:r>
                <a:r>
                  <a:rPr lang="en-US" altLang="zh-CN" sz="2000" dirty="0" err="1">
                    <a:latin typeface="Cambria Math" panose="02040503050406030204" pitchFamily="18" charset="0"/>
                    <a:ea typeface="楷体" panose="02010609060101010101" pitchFamily="49" charset="-122"/>
                  </a:rPr>
                  <a:t>val</a:t>
                </a:r>
                <a:r>
                  <a:rPr lang="zh-CN" altLang="en-US" sz="2000" dirty="0">
                    <a:latin typeface="Cambria Math" panose="02040503050406030204" pitchFamily="18" charset="0"/>
                    <a:ea typeface="楷体" panose="02010609060101010101" pitchFamily="49" charset="-122"/>
                  </a:rPr>
                  <a:t>）</a:t>
                </a:r>
                <a:endParaRPr lang="en-US" altLang="zh-CN" sz="2000" dirty="0">
                  <a:latin typeface="Cambria Math" panose="02040503050406030204" pitchFamily="18" charset="0"/>
                  <a:ea typeface="楷体" panose="02010609060101010101" pitchFamily="49" charset="-122"/>
                </a:endParaRPr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lang="zh-CN" altLang="en-US" sz="2000" dirty="0">
                    <a:latin typeface="Cambria Math" panose="02040503050406030204" pitchFamily="18" charset="0"/>
                    <a:ea typeface="楷体" panose="02010609060101010101" pitchFamily="49" charset="-122"/>
                  </a:rPr>
                  <a:t>第一轮训练，</a:t>
                </a:r>
                <a:r>
                  <a:rPr lang="en-US" altLang="zh-CN" sz="2000" dirty="0">
                    <a:latin typeface="Cambria Math" panose="02040503050406030204" pitchFamily="18" charset="0"/>
                    <a:ea typeface="楷体" panose="02010609060101010101" pitchFamily="49" charset="-122"/>
                  </a:rPr>
                  <a:t>48</a:t>
                </a:r>
                <a:r>
                  <a:rPr lang="zh-CN" altLang="en-US" sz="2000" dirty="0">
                    <a:latin typeface="Cambria Math" panose="02040503050406030204" pitchFamily="18" charset="0"/>
                    <a:ea typeface="楷体" panose="02010609060101010101" pitchFamily="49" charset="-122"/>
                  </a:rPr>
                  <a:t>小时，作业超时。</a:t>
                </a:r>
                <a:endParaRPr lang="en-US" altLang="zh-CN" sz="2000" dirty="0">
                  <a:latin typeface="Cambria Math" panose="02040503050406030204" pitchFamily="18" charset="0"/>
                  <a:ea typeface="楷体" panose="02010609060101010101" pitchFamily="49" charset="-122"/>
                </a:endParaRPr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lang="zh-CN" altLang="en-US" sz="2000" dirty="0">
                    <a:latin typeface="Cambria Math" panose="02040503050406030204" pitchFamily="18" charset="0"/>
                    <a:ea typeface="楷体" panose="02010609060101010101" pitchFamily="49" charset="-122"/>
                  </a:rPr>
                  <a:t>第二轮训练，</a:t>
                </a:r>
                <a:r>
                  <a:rPr lang="en-US" altLang="zh-CN" sz="2000" dirty="0">
                    <a:latin typeface="Cambria Math" panose="02040503050406030204" pitchFamily="18" charset="0"/>
                    <a:ea typeface="楷体" panose="02010609060101010101" pitchFamily="49" charset="-122"/>
                  </a:rPr>
                  <a:t>48</a:t>
                </a:r>
                <a:r>
                  <a:rPr lang="zh-CN" altLang="en-US" sz="2000" dirty="0">
                    <a:latin typeface="Cambria Math" panose="02040503050406030204" pitchFamily="18" charset="0"/>
                    <a:ea typeface="楷体" panose="02010609060101010101" pitchFamily="49" charset="-122"/>
                  </a:rPr>
                  <a:t>小时，作业超时。</a:t>
                </a:r>
                <a:endParaRPr lang="en-US" altLang="zh-CN" sz="2000" dirty="0">
                  <a:latin typeface="Cambria Math" panose="02040503050406030204" pitchFamily="18" charset="0"/>
                  <a:ea typeface="楷体" panose="02010609060101010101" pitchFamily="49" charset="-122"/>
                </a:endParaRPr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altLang="zh-CN" sz="2000" dirty="0">
                    <a:latin typeface="Cambria Math" panose="02040503050406030204" pitchFamily="18" charset="0"/>
                    <a:ea typeface="楷体" panose="02010609060101010101" pitchFamily="49" charset="-122"/>
                  </a:rPr>
                  <a:t>hit</a:t>
                </a:r>
                <a:r>
                  <a:rPr lang="zh-CN" altLang="en-US" sz="2000" dirty="0">
                    <a:latin typeface="Cambria Math" panose="02040503050406030204" pitchFamily="18" charset="0"/>
                    <a:ea typeface="楷体" panose="02010609060101010101" pitchFamily="49" charset="-122"/>
                  </a:rPr>
                  <a:t>平均效率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70.48%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 →78.33%</m:t>
                    </m:r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楷体" panose="02010609060101010101" pitchFamily="49" charset="-122"/>
                </a:endParaRPr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C1B8E51-E391-D487-919B-9EA44B0B6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7771"/>
                <a:ext cx="6096000" cy="1323439"/>
              </a:xfrm>
              <a:prstGeom prst="rect">
                <a:avLst/>
              </a:prstGeom>
              <a:blipFill>
                <a:blip r:embed="rId2"/>
                <a:stretch>
                  <a:fillRect t="-3774" b="-66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5E133CA8-7343-FA68-126D-D0D02E3A4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70" y="1890382"/>
            <a:ext cx="11754860" cy="4649847"/>
          </a:xfrm>
          <a:prstGeom prst="rect">
            <a:avLst/>
          </a:prstGeom>
        </p:spPr>
      </p:pic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FB9A61E0-2A58-57FD-32E7-8817EE96857E}"/>
              </a:ext>
            </a:extLst>
          </p:cNvPr>
          <p:cNvCxnSpPr/>
          <p:nvPr/>
        </p:nvCxnSpPr>
        <p:spPr>
          <a:xfrm flipV="1">
            <a:off x="7730247" y="3988340"/>
            <a:ext cx="123217" cy="7457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743BB287-065C-A050-17C1-587E11404047}"/>
              </a:ext>
            </a:extLst>
          </p:cNvPr>
          <p:cNvCxnSpPr/>
          <p:nvPr/>
        </p:nvCxnSpPr>
        <p:spPr>
          <a:xfrm flipV="1">
            <a:off x="2071992" y="3988340"/>
            <a:ext cx="123217" cy="7457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838D8785-8D05-504B-C67B-B750EC6C9CEC}"/>
              </a:ext>
            </a:extLst>
          </p:cNvPr>
          <p:cNvSpPr txBox="1"/>
          <p:nvPr/>
        </p:nvSpPr>
        <p:spPr>
          <a:xfrm>
            <a:off x="6096000" y="317770"/>
            <a:ext cx="6096000" cy="400110"/>
          </a:xfrm>
          <a:prstGeom prst="rect">
            <a:avLst/>
          </a:prstGeom>
          <a:noFill/>
        </p:spPr>
        <p:txBody>
          <a:bodyPr wrap="square" lIns="360000" rIns="360000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sz="2000" dirty="0">
                <a:latin typeface="Cambria Math" panose="02040503050406030204" pitchFamily="18" charset="0"/>
                <a:ea typeface="楷体" panose="02010609060101010101" pitchFamily="49" charset="-122"/>
              </a:rPr>
              <a:t>Main problem: Modify the model.</a:t>
            </a:r>
          </a:p>
        </p:txBody>
      </p:sp>
    </p:spTree>
    <p:extLst>
      <p:ext uri="{BB962C8B-B14F-4D97-AF65-F5344CB8AC3E}">
        <p14:creationId xmlns:p14="http://schemas.microsoft.com/office/powerpoint/2010/main" val="403643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9FA6A-698F-7DDD-8121-504D2CF28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2F43BCE-15E8-DCC5-F336-B1F0E405B5AD}"/>
              </a:ext>
            </a:extLst>
          </p:cNvPr>
          <p:cNvSpPr txBox="1"/>
          <p:nvPr/>
        </p:nvSpPr>
        <p:spPr>
          <a:xfrm>
            <a:off x="0" y="0"/>
            <a:ext cx="12192000" cy="644857"/>
          </a:xfrm>
          <a:prstGeom prst="rect">
            <a:avLst/>
          </a:prstGeom>
          <a:noFill/>
        </p:spPr>
        <p:txBody>
          <a:bodyPr wrap="square" lIns="360000" rIns="360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DC ML tracking</a:t>
            </a:r>
            <a:endParaRPr kumimoji="1" lang="zh-CN" altLang="en-US" sz="3200" dirty="0">
              <a:latin typeface="Cambria Math" panose="020405030504060302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A43CC88-8589-B8C7-4206-87A74DD72909}"/>
              </a:ext>
            </a:extLst>
          </p:cNvPr>
          <p:cNvSpPr txBox="1"/>
          <p:nvPr/>
        </p:nvSpPr>
        <p:spPr>
          <a:xfrm>
            <a:off x="0" y="796481"/>
            <a:ext cx="12192000" cy="433708"/>
          </a:xfrm>
          <a:prstGeom prst="rect">
            <a:avLst/>
          </a:prstGeom>
          <a:noFill/>
        </p:spPr>
        <p:txBody>
          <a:bodyPr wrap="square" lIns="360000" rIns="360000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kumimoji="1"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The data cleaning has been completed. Next, start training the GNN model.</a:t>
            </a:r>
          </a:p>
        </p:txBody>
      </p:sp>
    </p:spTree>
    <p:extLst>
      <p:ext uri="{BB962C8B-B14F-4D97-AF65-F5344CB8AC3E}">
        <p14:creationId xmlns:p14="http://schemas.microsoft.com/office/powerpoint/2010/main" val="2244470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23369F-43C2-E096-E13E-5D1DA9C5D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2026.3.10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12DF3C-87D9-3BBD-A9D4-D820E3B0E1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Nankai Group Meeting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9454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D583E-C9EC-105A-DF4A-EC7E607D2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09B1B21-3802-8F69-9282-BC841129B208}"/>
              </a:ext>
            </a:extLst>
          </p:cNvPr>
          <p:cNvSpPr txBox="1"/>
          <p:nvPr/>
        </p:nvSpPr>
        <p:spPr>
          <a:xfrm>
            <a:off x="0" y="0"/>
            <a:ext cx="12192000" cy="644857"/>
          </a:xfrm>
          <a:prstGeom prst="rect">
            <a:avLst/>
          </a:prstGeom>
          <a:noFill/>
        </p:spPr>
        <p:txBody>
          <a:bodyPr wrap="square" lIns="360000" rIns="360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CPV</a:t>
            </a:r>
            <a:endParaRPr kumimoji="1" lang="zh-CN" altLang="en-US" sz="3200" dirty="0">
              <a:latin typeface="Cambria Math" panose="020405030504060302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104B71F-69DA-24A5-D09F-44AE9C79E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9" y="1899809"/>
            <a:ext cx="7772400" cy="7049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597EC11-FE70-5289-B7A1-CDF6DB831A89}"/>
                  </a:ext>
                </a:extLst>
              </p:cNvPr>
              <p:cNvSpPr txBox="1"/>
              <p:nvPr/>
            </p:nvSpPr>
            <p:spPr>
              <a:xfrm>
                <a:off x="0" y="720000"/>
                <a:ext cx="12191999" cy="806118"/>
              </a:xfrm>
              <a:prstGeom prst="rect">
                <a:avLst/>
              </a:prstGeom>
              <a:noFill/>
            </p:spPr>
            <p:txBody>
              <a:bodyPr wrap="square" lIns="360000" rIns="360000" rtlCol="0">
                <a:spAutoFit/>
              </a:bodyPr>
              <a:lstStyle/>
              <a:p>
                <a:pPr marL="342900" indent="-342900" algn="l">
                  <a:lnSpc>
                    <a:spcPct val="120000"/>
                  </a:lnSpc>
                  <a:buFont typeface="Wingdings" pitchFamily="2" charset="2"/>
                  <a:buChar char="Ø"/>
                </a:pPr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Draw</a:t>
                </a:r>
                <a:r>
                  <a:rPr kumimoji="1" lang="zh-CN" altLang="en-US" sz="2000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2D</a:t>
                </a:r>
                <a:r>
                  <a:rPr kumimoji="1" lang="zh-CN" altLang="en-US" sz="2000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figure</a:t>
                </a:r>
              </a:p>
              <a:p>
                <a:pPr marL="342900" indent="-342900" algn="l">
                  <a:lnSpc>
                    <a:spcPct val="120000"/>
                  </a:lnSpc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kumimoji="1"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kumimoji="1"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kumimoji="1"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kumimoji="1"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kumimoji="1" lang="en-US" altLang="zh-CN" sz="2000" i="1" dirty="0" err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𝑝𝑥</m:t>
                    </m:r>
                    <m:r>
                      <a:rPr kumimoji="1"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kumimoji="1" lang="en-US" altLang="zh-CN" sz="2000" i="1" dirty="0" err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𝑝𝑦</m:t>
                    </m:r>
                    <m:r>
                      <a:rPr kumimoji="1"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kumimoji="1" lang="en-US" altLang="zh-CN" sz="2000" i="1" dirty="0" err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𝑝𝑧</m:t>
                    </m:r>
                    <m:r>
                      <a:rPr kumimoji="1"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f>
                      <m:fPr>
                        <m:type m:val="lin"/>
                        <m:ctrlPr>
                          <a:rPr kumimoji="1" lang="en-US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kumimoji="1"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i="1" dirty="0" err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zh-CN" sz="2000" i="1" dirty="0" err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𝑚𝑖𝑠𝑠</m:t>
                        </m:r>
                      </m:sub>
                    </m:sSub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000" i="1" dirty="0" err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kumimoji="1"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kumimoji="1"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𝑚𝑖𝑠𝑠</m:t>
                        </m:r>
                      </m:sub>
                    </m:sSub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𝑣𝑠</m:t>
                    </m:r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kumimoji="1"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597EC11-FE70-5289-B7A1-CDF6DB831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20000"/>
                <a:ext cx="12191999" cy="806118"/>
              </a:xfrm>
              <a:prstGeom prst="rect">
                <a:avLst/>
              </a:prstGeom>
              <a:blipFill>
                <a:blip r:embed="rId3"/>
                <a:stretch>
                  <a:fillRect t="-9231" b="-86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1874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A113B0B-C174-41F8-BB13-8FFA87BD2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27090"/>
            <a:ext cx="7772400" cy="620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25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C055223-0788-6A45-366C-CE5E9ACA0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49120"/>
            <a:ext cx="7772400" cy="615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7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41AF73F-2EDF-750B-4181-B81D69C58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88775"/>
            <a:ext cx="7772400" cy="608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41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35DEE-090F-933D-04AC-23F3F7565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BFEAAFD-4C3B-717F-8778-26FB9279F39A}"/>
              </a:ext>
            </a:extLst>
          </p:cNvPr>
          <p:cNvSpPr txBox="1"/>
          <p:nvPr/>
        </p:nvSpPr>
        <p:spPr>
          <a:xfrm>
            <a:off x="0" y="0"/>
            <a:ext cx="12192000" cy="644857"/>
          </a:xfrm>
          <a:prstGeom prst="rect">
            <a:avLst/>
          </a:prstGeom>
          <a:noFill/>
        </p:spPr>
        <p:txBody>
          <a:bodyPr wrap="square" lIns="360000" rIns="360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CPV</a:t>
            </a:r>
            <a:endParaRPr kumimoji="1" lang="zh-CN" altLang="en-US" sz="3200" dirty="0">
              <a:latin typeface="Cambria Math" panose="020405030504060302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E6127D2-EA59-DE01-4027-38D75B2C2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920425"/>
            <a:ext cx="7772400" cy="93409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665AA98-3E9A-416F-7EAB-D9116232F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130090"/>
            <a:ext cx="7772400" cy="420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91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360000" rIns="360000">
        <a:spAutoFit/>
      </a:bodyPr>
      <a:lstStyle>
        <a:defPPr marL="342900" indent="-342900" algn="l">
          <a:lnSpc>
            <a:spcPct val="120000"/>
          </a:lnSpc>
          <a:buFont typeface="Wingdings" pitchFamily="2" charset="2"/>
          <a:buChar char="Ø"/>
          <a:defRPr sz="2000" dirty="0" smtClean="0">
            <a:latin typeface="Comic Sans MS" panose="030F0902030302020204" pitchFamily="66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67286</TotalTime>
  <Words>224</Words>
  <Application>Microsoft Macintosh PowerPoint</Application>
  <PresentationFormat>宽屏</PresentationFormat>
  <Paragraphs>33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等线</vt:lpstr>
      <vt:lpstr>等线 Light</vt:lpstr>
      <vt:lpstr>Arial</vt:lpstr>
      <vt:lpstr>Cambria Math</vt:lpstr>
      <vt:lpstr>Wingdings</vt:lpstr>
      <vt:lpstr>Office 主题​​</vt:lpstr>
      <vt:lpstr>PowerPoint 演示文稿</vt:lpstr>
      <vt:lpstr>PowerPoint 演示文稿</vt:lpstr>
      <vt:lpstr>PowerPoint 演示文稿</vt:lpstr>
      <vt:lpstr>2026.3.10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2026.3.17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Yunhe Yang</dc:creator>
  <cp:lastModifiedBy>Yunhe Yang</cp:lastModifiedBy>
  <cp:revision>389</cp:revision>
  <dcterms:created xsi:type="dcterms:W3CDTF">2024-08-03T12:39:44Z</dcterms:created>
  <dcterms:modified xsi:type="dcterms:W3CDTF">2026-03-17T10:34:40Z</dcterms:modified>
</cp:coreProperties>
</file>