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953" r:id="rId2"/>
    <p:sldId id="961" r:id="rId3"/>
    <p:sldId id="962" r:id="rId4"/>
    <p:sldId id="957" r:id="rId5"/>
    <p:sldId id="946" r:id="rId6"/>
    <p:sldId id="963" r:id="rId7"/>
    <p:sldId id="964" r:id="rId8"/>
    <p:sldId id="965" r:id="rId9"/>
    <p:sldId id="966" r:id="rId10"/>
    <p:sldId id="967" r:id="rId11"/>
    <p:sldId id="968" r:id="rId12"/>
    <p:sldId id="969" r:id="rId13"/>
    <p:sldId id="970" r:id="rId14"/>
    <p:sldId id="971" r:id="rId15"/>
    <p:sldId id="972" r:id="rId16"/>
    <p:sldId id="973" r:id="rId17"/>
    <p:sldId id="974" r:id="rId18"/>
    <p:sldId id="975" r:id="rId19"/>
    <p:sldId id="978" r:id="rId20"/>
    <p:sldId id="977" r:id="rId21"/>
    <p:sldId id="979" r:id="rId22"/>
    <p:sldId id="980" r:id="rId23"/>
    <p:sldId id="981" r:id="rId24"/>
    <p:sldId id="982" r:id="rId25"/>
    <p:sldId id="983" r:id="rId26"/>
    <p:sldId id="984" r:id="rId27"/>
    <p:sldId id="985" r:id="rId28"/>
    <p:sldId id="986" r:id="rId29"/>
    <p:sldId id="987" r:id="rId30"/>
    <p:sldId id="988" r:id="rId31"/>
    <p:sldId id="989" r:id="rId32"/>
    <p:sldId id="990" r:id="rId33"/>
    <p:sldId id="991" r:id="rId34"/>
    <p:sldId id="992" r:id="rId35"/>
    <p:sldId id="993" r:id="rId36"/>
    <p:sldId id="994" r:id="rId37"/>
    <p:sldId id="995" r:id="rId38"/>
    <p:sldId id="996" r:id="rId39"/>
    <p:sldId id="997" r:id="rId40"/>
    <p:sldId id="998" r:id="rId41"/>
    <p:sldId id="999" r:id="rId42"/>
    <p:sldId id="1000" r:id="rId43"/>
    <p:sldId id="1001" r:id="rId44"/>
    <p:sldId id="1002" r:id="rId45"/>
    <p:sldId id="1003" r:id="rId46"/>
    <p:sldId id="1004" r:id="rId47"/>
    <p:sldId id="1005" r:id="rId48"/>
    <p:sldId id="1009" r:id="rId49"/>
    <p:sldId id="1006" r:id="rId50"/>
    <p:sldId id="1007" r:id="rId51"/>
    <p:sldId id="1010" r:id="rId5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79074" autoAdjust="0"/>
  </p:normalViewPr>
  <p:slideViewPr>
    <p:cSldViewPr>
      <p:cViewPr varScale="1">
        <p:scale>
          <a:sx n="138" d="100"/>
          <a:sy n="138" d="100"/>
        </p:scale>
        <p:origin x="888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2026/3/20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75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89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04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86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7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844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90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736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78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374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3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99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66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736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78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374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38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66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66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61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68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7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毅伟：</a:t>
            </a:r>
            <a:endParaRPr lang="en-US" altLang="zh-CN" dirty="0"/>
          </a:p>
          <a:p>
            <a:r>
              <a:rPr lang="zh-CN" altLang="en-US" dirty="0"/>
              <a:t>改到注入点开始。</a:t>
            </a:r>
            <a:endParaRPr lang="en-US" altLang="zh-CN" dirty="0"/>
          </a:p>
          <a:p>
            <a:r>
              <a:rPr lang="zh-CN" altLang="en-US" dirty="0"/>
              <a:t>含</a:t>
            </a:r>
            <a:r>
              <a:rPr lang="en-US" altLang="zh-CN" dirty="0"/>
              <a:t>sol</a:t>
            </a:r>
            <a:r>
              <a:rPr lang="zh-CN" altLang="en-US" dirty="0"/>
              <a:t>的差别是有边缘处，多一个</a:t>
            </a:r>
            <a:r>
              <a:rPr lang="en-US" altLang="zh-CN" dirty="0"/>
              <a:t>bx</a:t>
            </a:r>
            <a:r>
              <a:rPr lang="zh-CN" altLang="en-US" dirty="0"/>
              <a:t>，在垂直方向会有一个</a:t>
            </a:r>
            <a:r>
              <a:rPr lang="en-US" altLang="zh-CN" dirty="0"/>
              <a:t>kick</a:t>
            </a:r>
            <a:r>
              <a:rPr lang="zh-CN" altLang="en-US" dirty="0"/>
              <a:t>，在对撞点的会很快左右</a:t>
            </a:r>
            <a:r>
              <a:rPr lang="en-US" altLang="zh-CN" dirty="0"/>
              <a:t>kick</a:t>
            </a:r>
            <a:r>
              <a:rPr lang="zh-CN" altLang="en-US" dirty="0"/>
              <a:t>一下，轨道直接跑没了。</a:t>
            </a:r>
            <a:endParaRPr lang="en-US" altLang="zh-CN" dirty="0"/>
          </a:p>
          <a:p>
            <a:r>
              <a:rPr lang="zh-CN" altLang="en-US" dirty="0"/>
              <a:t>在一个小区域内的轨道变化，从注入点到对撞点这样的情况是如何的变化的，目前的总图是看不出那个小区间的轨道变化。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魏源源：</a:t>
            </a:r>
            <a:endParaRPr lang="en-US" altLang="zh-CN" dirty="0"/>
          </a:p>
          <a:p>
            <a:r>
              <a:rPr lang="zh-CN" altLang="en-US" dirty="0"/>
              <a:t>把第一块</a:t>
            </a:r>
            <a:r>
              <a:rPr lang="en-US" altLang="zh-CN" dirty="0"/>
              <a:t>Q</a:t>
            </a:r>
            <a:r>
              <a:rPr lang="zh-CN" altLang="en-US" dirty="0"/>
              <a:t>铁的误差去掉试试？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徐刚：</a:t>
            </a:r>
            <a:endParaRPr lang="en-US" altLang="zh-CN" dirty="0"/>
          </a:p>
          <a:p>
            <a:r>
              <a:rPr lang="zh-CN" altLang="en-US" dirty="0"/>
              <a:t>这里没有六极铁，可能有一些共振。</a:t>
            </a:r>
            <a:endParaRPr lang="en-US" altLang="zh-CN" dirty="0"/>
          </a:p>
          <a:p>
            <a:r>
              <a:rPr lang="zh-CN" altLang="en-US" dirty="0"/>
              <a:t>此外还可以</a:t>
            </a:r>
            <a:r>
              <a:rPr lang="en-US" altLang="zh-CN" dirty="0"/>
              <a:t>check</a:t>
            </a:r>
            <a:r>
              <a:rPr lang="zh-CN" altLang="en-US" dirty="0"/>
              <a:t>一下相位的情况。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下一步：</a:t>
            </a:r>
            <a:endParaRPr lang="en-US" altLang="zh-CN" dirty="0"/>
          </a:p>
          <a:p>
            <a:r>
              <a:rPr lang="zh-CN" altLang="en-US" dirty="0"/>
              <a:t>把局部的轨道放大，可以看到具体元件的结果。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87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04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976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002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002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288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153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这里要写清楚是跟色散差。</a:t>
            </a:r>
            <a:endParaRPr lang="en-US" altLang="zh-CN" dirty="0"/>
          </a:p>
          <a:p>
            <a:r>
              <a:rPr lang="zh-CN" altLang="en-US" dirty="0"/>
              <a:t>把如何判断校正满足要求的情况写清楚，相关的校正之后的结果形成表格，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1770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841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把每个步骤的校正目标列进去。</a:t>
            </a:r>
            <a:endParaRPr lang="en-US" altLang="zh-CN" dirty="0"/>
          </a:p>
          <a:p>
            <a:r>
              <a:rPr lang="zh-CN" altLang="en-US" dirty="0"/>
              <a:t>发射度和孔径在每一步都看一下。</a:t>
            </a:r>
            <a:endParaRPr lang="en-US" altLang="zh-CN" dirty="0"/>
          </a:p>
          <a:p>
            <a:r>
              <a:rPr lang="zh-CN" altLang="en-US" dirty="0"/>
              <a:t>在下个月</a:t>
            </a:r>
            <a:r>
              <a:rPr lang="en-US" altLang="zh-CN" dirty="0" err="1"/>
              <a:t>cepc</a:t>
            </a:r>
            <a:r>
              <a:rPr lang="en-US" altLang="zh-CN" dirty="0"/>
              <a:t> day</a:t>
            </a:r>
            <a:r>
              <a:rPr lang="zh-CN" altLang="en-US" dirty="0"/>
              <a:t>中，刚才提到的一些表需要加进去。尽快提前把内容整理出来，请大家帮忙润色。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75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把所有</a:t>
            </a:r>
            <a:r>
              <a:rPr lang="en-US" altLang="zh-CN" dirty="0"/>
              <a:t>ppt</a:t>
            </a:r>
            <a:r>
              <a:rPr lang="zh-CN" altLang="en-US" dirty="0"/>
              <a:t>连续起来。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7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78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把目标也画到图上；</a:t>
            </a:r>
            <a:endParaRPr lang="en-US" altLang="zh-CN" dirty="0"/>
          </a:p>
          <a:p>
            <a:r>
              <a:rPr lang="en-US" altLang="zh-CN" dirty="0"/>
              <a:t>DA</a:t>
            </a:r>
            <a:r>
              <a:rPr lang="zh-CN" altLang="en-US" dirty="0"/>
              <a:t>的粉色线换成其他颜色。</a:t>
            </a:r>
            <a:endParaRPr lang="en-US" altLang="zh-CN" dirty="0"/>
          </a:p>
          <a:p>
            <a:r>
              <a:rPr lang="zh-CN" altLang="en-US" dirty="0"/>
              <a:t>把之前的报告内容都</a:t>
            </a:r>
            <a:r>
              <a:rPr lang="zh-CN" altLang="en-US"/>
              <a:t>整理起来。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663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5816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550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7088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* </a:t>
            </a:r>
            <a:r>
              <a:rPr lang="zh-CN" altLang="en-US" dirty="0"/>
              <a:t>问一下大恒关于</a:t>
            </a:r>
            <a:r>
              <a:rPr lang="en-US" altLang="zh-CN" dirty="0" err="1"/>
              <a:t>biiu</a:t>
            </a:r>
            <a:r>
              <a:rPr lang="zh-CN" altLang="en-US" dirty="0"/>
              <a:t>那边如何考虑</a:t>
            </a:r>
            <a:r>
              <a:rPr lang="en-US" altLang="zh-CN" dirty="0"/>
              <a:t>sol</a:t>
            </a:r>
            <a:r>
              <a:rPr lang="zh-CN" altLang="en-US" dirty="0"/>
              <a:t>的，了解一下细节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80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75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9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毅伟：</a:t>
            </a:r>
            <a:endParaRPr lang="en-US" altLang="zh-CN" dirty="0"/>
          </a:p>
          <a:p>
            <a:r>
              <a:rPr lang="zh-CN" altLang="en-US" dirty="0"/>
              <a:t>改到注入点开始。</a:t>
            </a:r>
            <a:endParaRPr lang="en-US" altLang="zh-CN" dirty="0"/>
          </a:p>
          <a:p>
            <a:r>
              <a:rPr lang="zh-CN" altLang="en-US" dirty="0"/>
              <a:t>含</a:t>
            </a:r>
            <a:r>
              <a:rPr lang="en-US" altLang="zh-CN" dirty="0"/>
              <a:t>sol</a:t>
            </a:r>
            <a:r>
              <a:rPr lang="zh-CN" altLang="en-US" dirty="0"/>
              <a:t>的差别是有边缘处，多一个</a:t>
            </a:r>
            <a:r>
              <a:rPr lang="en-US" altLang="zh-CN" dirty="0"/>
              <a:t>bx</a:t>
            </a:r>
            <a:r>
              <a:rPr lang="zh-CN" altLang="en-US" dirty="0"/>
              <a:t>，在垂直方向会有一个</a:t>
            </a:r>
            <a:r>
              <a:rPr lang="en-US" altLang="zh-CN" dirty="0"/>
              <a:t>kick</a:t>
            </a:r>
            <a:r>
              <a:rPr lang="zh-CN" altLang="en-US" dirty="0"/>
              <a:t>，在对撞点的会很快左右</a:t>
            </a:r>
            <a:r>
              <a:rPr lang="en-US" altLang="zh-CN" dirty="0"/>
              <a:t>kick</a:t>
            </a:r>
            <a:r>
              <a:rPr lang="zh-CN" altLang="en-US" dirty="0"/>
              <a:t>一下，轨道直接跑没了。</a:t>
            </a:r>
            <a:endParaRPr lang="en-US" altLang="zh-CN" dirty="0"/>
          </a:p>
          <a:p>
            <a:r>
              <a:rPr lang="zh-CN" altLang="en-US" dirty="0"/>
              <a:t>在一个小区域内的轨道变化，从注入点到对撞点这样的情况是如何的变化的，目前的总图是看不出那个小区间的轨道变化。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魏源源：</a:t>
            </a:r>
            <a:endParaRPr lang="en-US" altLang="zh-CN" dirty="0"/>
          </a:p>
          <a:p>
            <a:r>
              <a:rPr lang="zh-CN" altLang="en-US" dirty="0"/>
              <a:t>把第一块</a:t>
            </a:r>
            <a:r>
              <a:rPr lang="en-US" altLang="zh-CN" dirty="0"/>
              <a:t>Q</a:t>
            </a:r>
            <a:r>
              <a:rPr lang="zh-CN" altLang="en-US" dirty="0"/>
              <a:t>铁的误差去掉试试？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徐刚：</a:t>
            </a:r>
            <a:endParaRPr lang="en-US" altLang="zh-CN" dirty="0"/>
          </a:p>
          <a:p>
            <a:r>
              <a:rPr lang="zh-CN" altLang="en-US" dirty="0"/>
              <a:t>这里没有六极铁，可能有一些共振。</a:t>
            </a:r>
            <a:endParaRPr lang="en-US" altLang="zh-CN" dirty="0"/>
          </a:p>
          <a:p>
            <a:r>
              <a:rPr lang="zh-CN" altLang="en-US" dirty="0"/>
              <a:t>此外还可以</a:t>
            </a:r>
            <a:r>
              <a:rPr lang="en-US" altLang="zh-CN" dirty="0"/>
              <a:t>check</a:t>
            </a:r>
            <a:r>
              <a:rPr lang="zh-CN" altLang="en-US" dirty="0"/>
              <a:t>一下相位的情况。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下一步：</a:t>
            </a:r>
            <a:endParaRPr lang="en-US" altLang="zh-CN" dirty="0"/>
          </a:p>
          <a:p>
            <a:r>
              <a:rPr lang="zh-CN" altLang="en-US" dirty="0"/>
              <a:t>把局部的轨道放大，可以看到具体元件的结果。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87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7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用传输解，不用</a:t>
            </a:r>
            <a:r>
              <a:rPr lang="en-US" altLang="zh-CN" dirty="0" err="1"/>
              <a:t>twiss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不用</a:t>
            </a:r>
            <a:r>
              <a:rPr lang="en-US" altLang="zh-CN" dirty="0"/>
              <a:t>CELL</a:t>
            </a:r>
            <a:r>
              <a:rPr lang="zh-CN" altLang="en-US" dirty="0"/>
              <a:t>，用</a:t>
            </a:r>
            <a:r>
              <a:rPr lang="en-US" altLang="zh-CN" dirty="0"/>
              <a:t>INS</a:t>
            </a:r>
            <a:r>
              <a:rPr lang="zh-CN" altLang="en-US" dirty="0"/>
              <a:t>，再</a:t>
            </a:r>
            <a:r>
              <a:rPr lang="en-US" altLang="zh-CN" dirty="0"/>
              <a:t>CALC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魏源源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这里没有闭轨，所以</a:t>
            </a:r>
            <a:r>
              <a:rPr lang="en-US" altLang="zh-CN" dirty="0" err="1"/>
              <a:t>twiss</a:t>
            </a:r>
            <a:r>
              <a:rPr lang="zh-CN" altLang="en-US" dirty="0"/>
              <a:t>参数的数值可能不可信。直接看局部解才可靠。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先用</a:t>
            </a:r>
            <a:r>
              <a:rPr lang="en-US" altLang="zh-CN" dirty="0"/>
              <a:t>track</a:t>
            </a:r>
            <a:r>
              <a:rPr lang="zh-CN" altLang="en-US" dirty="0"/>
              <a:t>的方法，先检查看哪里的畸变影响。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高老师：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要出一张</a:t>
            </a:r>
            <a:r>
              <a:rPr lang="en-US" altLang="zh-CN" dirty="0"/>
              <a:t>ppt</a:t>
            </a:r>
            <a:r>
              <a:rPr lang="zh-CN" altLang="en-US" dirty="0"/>
              <a:t>，大家都认可的一个步骤，或者工作流程。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2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fld id="{115C1BA1-86E5-42B6-B1CE-91D04FE24A21}" type="datetime3">
              <a:rPr lang="en-US" altLang="zh-CN" smtClean="0">
                <a:solidFill>
                  <a:schemeClr val="bg1"/>
                </a:solidFill>
              </a:rPr>
              <a:t>20 March 2026</a:t>
            </a:fld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Challenges of existing correction scheme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 the error sensitivity analysis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Quadrupole magnets in the interaction region (IR) and FF-quadrupoles near the IP.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Closed-Orbit correction​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 single-turn trajectory approximation​ for closed-orbit estimation.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Comments 2025.12.26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593288" cy="5112569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毅伟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lattice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起始点改到从注入点开始；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分析轨道异常机制：含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solenoid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lattice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结构因边缘场效应，额外产生水平方向磁场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bx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，导致垂直方向出现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kick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，使轨道在对撞点附近快速左右偏转，最终偏离设计轨迹；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总图无法呈现注入点至对撞点区间（小区间）的轨道变化细节，难以定位具体问题节点。</a:t>
            </a:r>
          </a:p>
          <a:p>
            <a:pPr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魏源源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建议检查对撞点附近的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Q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铁误差的影响，可以考虑去掉这几块铁的误差，验证其对轨道变化的影响。</a:t>
            </a:r>
          </a:p>
          <a:p>
            <a:pPr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徐刚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当前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lattice“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没有六极铁”（用于抑制束流发散）的问题，可能导致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共振效应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，进一步破坏轨道稳定性；</a:t>
            </a:r>
          </a:p>
          <a:p>
            <a:pPr lvl="1" algn="l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建议检查束流在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lattice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中的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相位分布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，确认是否存在相位偏差导致的轨道偏移。</a:t>
            </a:r>
          </a:p>
        </p:txBody>
      </p:sp>
    </p:spTree>
    <p:extLst>
      <p:ext uri="{BB962C8B-B14F-4D97-AF65-F5344CB8AC3E}">
        <p14:creationId xmlns:p14="http://schemas.microsoft.com/office/powerpoint/2010/main" val="5288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从注入点开始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484FD7-73B2-4AE9-A377-A1094E465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124744"/>
            <a:ext cx="5159896" cy="16517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781B6B-89B7-4C1B-88B6-FC5A80EF1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2896"/>
            <a:ext cx="5617499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8C9519-DFBB-4261-ACCD-66DD0F7F3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647" y="1050610"/>
            <a:ext cx="4476000" cy="18000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2B577A0-8BBD-4F3B-B475-45BF87AC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238" y="4578462"/>
            <a:ext cx="6554998" cy="2125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水平轨道有没有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差不多，但是垂直方向一到对撞点就直接大幅畸变。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F5E4A2D-761A-4724-A457-AACA497AF4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" y="4679375"/>
            <a:ext cx="5617500" cy="216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FB534B5-5E15-4B76-9995-E901FE4B0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8657" y="2778462"/>
            <a:ext cx="447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移除对撞区</a:t>
            </a:r>
            <a:r>
              <a:rPr lang="en-US" altLang="zh-CN" b="1" dirty="0">
                <a:solidFill>
                  <a:srgbClr val="C00000"/>
                </a:solidFill>
              </a:rPr>
              <a:t>Q</a:t>
            </a:r>
            <a:r>
              <a:rPr lang="zh-CN" altLang="en-US" b="1" dirty="0">
                <a:solidFill>
                  <a:srgbClr val="C00000"/>
                </a:solidFill>
              </a:rPr>
              <a:t>铁的准直误差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9926CF-4C2D-4A41-B705-33744B41B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356992"/>
            <a:ext cx="4260420" cy="23572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C922FD-5EE1-4408-B522-3452146ADB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52736"/>
            <a:ext cx="5617500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0F3DB91-9206-4822-98B7-2CD38C8EF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124744"/>
            <a:ext cx="5617500" cy="2160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AD52E5-6F2B-4D37-8E87-40C8F65D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002" y="3660911"/>
            <a:ext cx="6554998" cy="2125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把对撞区的准直误差设为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，轨道并没有改善，这里说明还是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的影响为主。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移除对撞区</a:t>
            </a:r>
            <a:r>
              <a:rPr lang="en-US" altLang="zh-CN" b="1" dirty="0">
                <a:solidFill>
                  <a:srgbClr val="C00000"/>
                </a:solidFill>
              </a:rPr>
              <a:t>Q</a:t>
            </a:r>
            <a:r>
              <a:rPr lang="zh-CN" altLang="en-US" b="1" dirty="0">
                <a:solidFill>
                  <a:srgbClr val="C00000"/>
                </a:solidFill>
              </a:rPr>
              <a:t>铁的准直误差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7807CCE-256C-4948-A651-7D96DD5E1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0" y="1052736"/>
            <a:ext cx="7962920" cy="54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敏感度分析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6E2BDC-31DC-4708-B44D-8F06ADC1A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957" y="4509120"/>
            <a:ext cx="5862008" cy="2125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仅考虑对撞点附近的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Q1-Q5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微米准直误差，同样直接引起很大的轨道畸变。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07867B1-3019-4902-AFAB-4925E3071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" y="1172288"/>
            <a:ext cx="6528048" cy="10752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B5ACDB7-AA98-4508-AE38-C4A421EBE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2" y="2348880"/>
            <a:ext cx="5986278" cy="38766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16B95BA-9B84-41DA-81CE-BD8C9CE3C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081405"/>
            <a:ext cx="4681250" cy="180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23B1BBF-E1CF-4DB3-A9DE-EC23EC361E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795263"/>
            <a:ext cx="4681250" cy="18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9B4F00E-2073-40D8-B828-7931CBC41B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76" y="227327"/>
            <a:ext cx="2376994" cy="9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敏感度分析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0AC061-2A97-42C6-9499-13D0C5C4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只考虑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Q1BIR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微米准直误差，一样的情况。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若是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无误差的情况，结果如下：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8A2530-02C1-4576-9CC5-96D31825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924944"/>
            <a:ext cx="4861784" cy="28463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EEF69E-B5AE-4924-A02A-E79516E46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188" y="1234510"/>
            <a:ext cx="5116477" cy="358669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C4DF87-6B33-422B-8814-7126024D64CF}"/>
              </a:ext>
            </a:extLst>
          </p:cNvPr>
          <p:cNvSpPr txBox="1">
            <a:spLocks/>
          </p:cNvSpPr>
          <p:nvPr/>
        </p:nvSpPr>
        <p:spPr>
          <a:xfrm>
            <a:off x="5884721" y="4984086"/>
            <a:ext cx="5862008" cy="1312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无误差的情况下，这里的轨道正如毅伟上次会议说的，快速的左右偏转，这个幅度有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30mm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敏感度分析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3C146A7-4DF0-4B4A-BCDC-0AA7CEA29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33" y="2420888"/>
            <a:ext cx="4642151" cy="32318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1A024FC-352C-45E6-9A74-0383A2689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602" y="2420888"/>
            <a:ext cx="4479087" cy="321562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只考虑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Q1BIR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微米准直误差，这里可以看到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的影响传递到垂直轨道上。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8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下一步工作计划流程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弧区：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只开准直误差，用周期解，从小到大扫描准直误差直至没有闭轨。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对撞区：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的准直误差，做同样的扫描直至没有闭轨。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的准直误差（误差大小参考上一步的研究结果），用传输解（起始点选择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MENTIRD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（弧区出口）），检查传输到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之前时的初始轨道没有偏移。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Fix a bug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在加入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的时候没有把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D1IRD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D1IRU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的长度完全清零。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方法：在这两个直线节处有加校正子，替换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元件时，另一部分的直线节并没有清零。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原因：为了对比之前的校正结果，我直接对之前带误差的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替换这段直线节成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。由于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本身也带误差，考虑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之后没有闭轨也在预期内。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AFCB474-62D8-4B7E-BD6E-DA106A447BF0}"/>
              </a:ext>
            </a:extLst>
          </p:cNvPr>
          <p:cNvGrpSpPr/>
          <p:nvPr/>
        </p:nvGrpSpPr>
        <p:grpSpPr>
          <a:xfrm>
            <a:off x="0" y="4731537"/>
            <a:ext cx="12192000" cy="1361759"/>
            <a:chOff x="0" y="2748120"/>
            <a:chExt cx="12192000" cy="136175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C203075-58ED-4A54-B0CF-4A67DB553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48120"/>
              <a:ext cx="12192000" cy="1361759"/>
            </a:xfrm>
            <a:prstGeom prst="rect">
              <a:avLst/>
            </a:prstGeom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5D3DF76-0C61-41B6-8391-9A114130AD70}"/>
                </a:ext>
              </a:extLst>
            </p:cNvPr>
            <p:cNvSpPr/>
            <p:nvPr/>
          </p:nvSpPr>
          <p:spPr>
            <a:xfrm>
              <a:off x="1775520" y="3425263"/>
              <a:ext cx="1224136" cy="1969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2FE15520-DD01-4D4B-B2FD-FBA010829115}"/>
                </a:ext>
              </a:extLst>
            </p:cNvPr>
            <p:cNvSpPr/>
            <p:nvPr/>
          </p:nvSpPr>
          <p:spPr>
            <a:xfrm>
              <a:off x="0" y="3425263"/>
              <a:ext cx="1224136" cy="36377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166AC0C-C457-4D6E-B32F-9233C1718395}"/>
                </a:ext>
              </a:extLst>
            </p:cNvPr>
            <p:cNvSpPr/>
            <p:nvPr/>
          </p:nvSpPr>
          <p:spPr>
            <a:xfrm>
              <a:off x="5087888" y="3425263"/>
              <a:ext cx="1224136" cy="1969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23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5D4D49-176B-4D81-B661-D8C17008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834668" cy="49258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Software: SAD and </a:t>
            </a:r>
            <a:r>
              <a:rPr lang="en-US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Matlab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-based accelerator toolbox (AT)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Closed-orbit distortion (COD) correction </a:t>
            </a:r>
            <a:r>
              <a:rPr lang="en-US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is</a:t>
            </a: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performed  with sextupoles off, then the sextupoles were turned on and the COD correction repeated.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dispersion correction  using dispersion fre</a:t>
            </a:r>
            <a:r>
              <a:rPr lang="en-US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 steering principle (DFS).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altLang="zh-CN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beta-beating correction (LOCO),  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coupling and vertical dispersion correction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The vertical emittance is calculated in each step of correction, and </a:t>
            </a: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‌only auto-corrected seeds were included in the performance evaluation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‌Taking the Higgs mode correction as an example‌.</a:t>
            </a:r>
          </a:p>
          <a:p>
            <a:pPr>
              <a:lnSpc>
                <a:spcPct val="150000"/>
              </a:lnSpc>
            </a:pPr>
            <a:endParaRPr lang="en-US" sz="20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Correction scheme and error settings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171BF83-C2AE-4C69-938C-2C13480E5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81434"/>
              </p:ext>
            </p:extLst>
          </p:nvPr>
        </p:nvGraphicFramePr>
        <p:xfrm>
          <a:off x="5767103" y="5042902"/>
          <a:ext cx="6330917" cy="1281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40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结果更新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把全部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铁的误差缩小到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微米，轨道约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，对撞点附近的垂直轨道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~10mm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98CCDC-6795-4A4B-8248-EAC85865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4" y="2383997"/>
            <a:ext cx="5400600" cy="2160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9E881E-B88E-4DC2-95D6-E44164A02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704" y="2460941"/>
            <a:ext cx="5015880" cy="20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结果更新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30A288-0602-4EA9-AA92-1D92AD5F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6" y="2636912"/>
            <a:ext cx="6168008" cy="246720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把全部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铁的误差缩小到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微米，轨道约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，对撞点附近的垂直轨道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~30mm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C96B310-CDE8-449E-BF2A-92781CA64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360" y="2636912"/>
            <a:ext cx="5561273" cy="22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修正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之后，目前的残余轨道并没有特别大，这里可以用之前的校正程序尝试一下，正在进行中。</a:t>
            </a:r>
            <a:endParaRPr lang="en-US" altLang="zh-CN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2026.01.15</a:t>
            </a:r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2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下一步工作计划流程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弧区：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只开准直误差，用周期解，从小到大扫描准直误差直至没有闭轨。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对撞区：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的准直误差，做同样的扫描直至没有闭轨。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的准直误差（误差大小参考上一步的研究结果），用传输解（起始点选择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MENTIRD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（弧区出口）），检查传输到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之前时的初始轨道没有偏移。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Fix a bug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在加入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的时候没有把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D1IRD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D1IRU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的长度完全清零。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方法：在这两个直线节处有加校正子，替换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元件时，另一部分的直线节并没有清零。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原因：为了对比之前的校正结果，我直接对之前带误差的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替换这段直线节成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。由于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本身也带误差，考虑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之后没有闭轨也在预期内。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AFCB474-62D8-4B7E-BD6E-DA106A447BF0}"/>
              </a:ext>
            </a:extLst>
          </p:cNvPr>
          <p:cNvGrpSpPr/>
          <p:nvPr/>
        </p:nvGrpSpPr>
        <p:grpSpPr>
          <a:xfrm>
            <a:off x="0" y="4731537"/>
            <a:ext cx="12192000" cy="1361759"/>
            <a:chOff x="0" y="2748120"/>
            <a:chExt cx="12192000" cy="136175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C203075-58ED-4A54-B0CF-4A67DB553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48120"/>
              <a:ext cx="12192000" cy="1361759"/>
            </a:xfrm>
            <a:prstGeom prst="rect">
              <a:avLst/>
            </a:prstGeom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5D3DF76-0C61-41B6-8391-9A114130AD70}"/>
                </a:ext>
              </a:extLst>
            </p:cNvPr>
            <p:cNvSpPr/>
            <p:nvPr/>
          </p:nvSpPr>
          <p:spPr>
            <a:xfrm>
              <a:off x="1775520" y="3425263"/>
              <a:ext cx="1224136" cy="1969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2FE15520-DD01-4D4B-B2FD-FBA010829115}"/>
                </a:ext>
              </a:extLst>
            </p:cNvPr>
            <p:cNvSpPr/>
            <p:nvPr/>
          </p:nvSpPr>
          <p:spPr>
            <a:xfrm>
              <a:off x="0" y="3425263"/>
              <a:ext cx="1224136" cy="36377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166AC0C-C457-4D6E-B32F-9233C1718395}"/>
                </a:ext>
              </a:extLst>
            </p:cNvPr>
            <p:cNvSpPr/>
            <p:nvPr/>
          </p:nvSpPr>
          <p:spPr>
            <a:xfrm>
              <a:off x="5087888" y="3425263"/>
              <a:ext cx="1224136" cy="1969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27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结果更新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把全部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铁的误差缩小到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微米，轨道约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，对撞点附近的垂直轨道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~5mm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10C8AA-B25F-446F-A120-CE2842A83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13" y="2487400"/>
            <a:ext cx="5735960" cy="22943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37C12E-F0F0-4C79-910D-8CDA5C584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425" y="2439729"/>
            <a:ext cx="5663952" cy="22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结果更新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30A288-0602-4EA9-AA92-1D92AD5F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00" y="4844641"/>
            <a:ext cx="5103783" cy="20415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把全部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铁的误差缩小到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微米，轨道约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，对撞点附近的垂直轨道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~30mm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对比没有考虑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的轨道，这里的残余轨道分布并没有特别明显的差别。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C96B310-CDE8-449E-BF2A-92781CA64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94" y="4741709"/>
            <a:ext cx="4960529" cy="19842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64D0C04-64C6-4623-B00B-CF113AE14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8" y="2809788"/>
            <a:ext cx="5103780" cy="20415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F67BE6-1235-44EF-B2F7-4F07B0AC1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649" y="2809788"/>
            <a:ext cx="4896544" cy="195861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43EFAD7-E262-48F3-9FE9-DE66BC8BAC49}"/>
              </a:ext>
            </a:extLst>
          </p:cNvPr>
          <p:cNvSpPr txBox="1"/>
          <p:nvPr/>
        </p:nvSpPr>
        <p:spPr>
          <a:xfrm>
            <a:off x="4316507" y="2841270"/>
            <a:ext cx="12934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solenoid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5CE3DDA-A221-4B4F-8559-DF1B2F430AEB}"/>
              </a:ext>
            </a:extLst>
          </p:cNvPr>
          <p:cNvSpPr txBox="1"/>
          <p:nvPr/>
        </p:nvSpPr>
        <p:spPr>
          <a:xfrm>
            <a:off x="4316507" y="4910579"/>
            <a:ext cx="13973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w/o solenoid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修正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之后，目前的残余轨道并没有特别大，</a:t>
            </a: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这里可以用之前的校正程序尝试一下全局校正。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之前计划的误差容忍度分析也继续更新：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弧区：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只开准直误差，用周期解，从小到大扫描准直误差直至没有闭轨。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对撞区：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的准直误差，做同样的扫描直至没有闭轨。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的准直误差（误差大小参考上一步的研究结果），用传输解（起始点选择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MENTIRD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（弧区出口）），检查传输到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之前时的初始轨道没有偏移。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保持误差一致的情况下，与之前没有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的容忍度的分析结果进行对比。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优先检查一下含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的误差敏感度，预期可能会更敏感一些。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建议生成新的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时优先检查一下跟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bare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twiss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以及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输出是否一致。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E1CFA-EFEF-4E0B-9054-87B979DD6BA1}"/>
              </a:ext>
            </a:extLst>
          </p:cNvPr>
          <p:cNvSpPr txBox="1"/>
          <p:nvPr/>
        </p:nvSpPr>
        <p:spPr>
          <a:xfrm>
            <a:off x="1012935" y="6386920"/>
            <a:ext cx="9505056" cy="455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非常抱歉在细节把控和测试环节的疏漏，后续讲严格执行代码审查，增加一些自测过程！</a:t>
            </a:r>
            <a:endParaRPr lang="en-US" altLang="zh-CN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2026.01.15</a:t>
            </a:r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Closed orbit correction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696520"/>
            <a:ext cx="11089232" cy="18722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orbit correction to lattice without solenoid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 the iteration step and update the response matrix upon non-convergence.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lattice without solenoid can obtain an orbit distortion value of less than 50mm after reducing the misalignment errors, which allows subsequent matrix operations. However, the lattice with solenoid cannot.​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7D6AE9-3997-4EF9-8A95-834A64BE7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196752"/>
            <a:ext cx="3672408" cy="2296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109F49-3C13-43D6-8748-542BA1381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6" y="1314243"/>
            <a:ext cx="6832122" cy="19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修正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之后，目前的残余轨道并没有特别大，</a:t>
            </a: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这里可以用之前的校正程序尝试一下全局校正。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之前计划的误差容忍度分析也继续更新：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弧区：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只开准直误差，用周期解，从小到大扫描准直误差直至没有闭轨。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对撞区：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的准直误差，做同样的扫描直至没有闭轨。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分别打开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Q1B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Q1C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的准直误差（误差大小参考上一步的研究结果），用传输解（起始点选择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MENTIRD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（弧区出口）），检查传输到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之前时的初始轨道没有偏移。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保持误差一致的情况下，与之前没有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的容忍度的分析结果进行对比。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优先检查一下含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的误差敏感度，预期可能会更敏感一些。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建议生成新的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时优先检查一下跟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bare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twiss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以及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输出是否一致。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一致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70000"/>
              </a:lnSpc>
            </a:pP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全局校正进展（闭轨校正）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V1: TDR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的闭轨校正程序，起始点改到注入点。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均不能得到收敛的结果。尝试增加迭代次数到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次，即第一次闭轨校正引入的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铁准直误差为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微米，结果并没有改善。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V2: 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缩小对撞区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铁的误差至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微米，迭代次数设为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次，依然不能得到收敛结果。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：起始点改回对撞点，结果并没有变化。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V4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：不考虑对撞区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铁的准直误差，结果并没有变化。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全局校正进展（闭轨校正）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V5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：响应矩阵从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bare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计算得到改回从实测中得到：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可以得到收敛解，正在进行。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还没完成全部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的校正，部分结果表明轨道校正可以得到收敛结果，轨道有校正到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微米以内。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FE7444-A8B4-4C06-BD15-1F36DC11F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717032"/>
            <a:ext cx="5400000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8373EC5-80B4-425A-AA29-58B3CC19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00" y="3717032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01A99620-601C-4320-9AF2-5722FC884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6" y="2101966"/>
            <a:ext cx="3600000" cy="144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7A20C73-D24C-4218-896B-833C270EE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000" y="2060848"/>
            <a:ext cx="3600000" cy="144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容忍度分析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只开准直误差，用周期解，从小到大扫描准直误差直至没有闭轨。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33828B-7B40-4659-B084-35FCB87B7BD5}"/>
              </a:ext>
            </a:extLst>
          </p:cNvPr>
          <p:cNvSpPr txBox="1"/>
          <p:nvPr/>
        </p:nvSpPr>
        <p:spPr>
          <a:xfrm>
            <a:off x="2079261" y="1947483"/>
            <a:ext cx="64807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</a:t>
            </a:r>
            <a:endParaRPr lang="zh-CN" altLang="en-US" sz="1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13ED280-1650-4119-876F-7DA7326FD7FC}"/>
              </a:ext>
            </a:extLst>
          </p:cNvPr>
          <p:cNvSpPr txBox="1"/>
          <p:nvPr/>
        </p:nvSpPr>
        <p:spPr>
          <a:xfrm>
            <a:off x="5896983" y="1967495"/>
            <a:ext cx="64807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</a:t>
            </a:r>
            <a:endParaRPr lang="zh-CN" altLang="en-US" sz="12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F31420E-00CA-4DB6-96F4-4EF36E7D8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85" y="4966609"/>
            <a:ext cx="9480376" cy="72447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FE3395-5796-4F19-A253-B05A4452A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910" y="2060848"/>
            <a:ext cx="3600000" cy="144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9982A04-5BB4-4C1C-9E07-7F255F4C0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910" y="3541702"/>
            <a:ext cx="3600000" cy="144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20438FF-AE47-45F6-92A8-C866F0880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000" y="3478615"/>
            <a:ext cx="3600000" cy="14400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B46E2DE-BB63-4E32-987C-2805AECAEC19}"/>
              </a:ext>
            </a:extLst>
          </p:cNvPr>
          <p:cNvSpPr txBox="1"/>
          <p:nvPr/>
        </p:nvSpPr>
        <p:spPr>
          <a:xfrm>
            <a:off x="9975728" y="1947482"/>
            <a:ext cx="64807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</a:t>
            </a:r>
            <a:endParaRPr lang="zh-CN" altLang="en-US" sz="12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B5CDE12F-EF8B-42EF-8E86-79B9DD11D0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676" y="3502612"/>
            <a:ext cx="3600000" cy="1440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4A5FC6C-CD49-42DF-85B5-1DED7E167E64}"/>
              </a:ext>
            </a:extLst>
          </p:cNvPr>
          <p:cNvSpPr txBox="1">
            <a:spLocks/>
          </p:cNvSpPr>
          <p:nvPr/>
        </p:nvSpPr>
        <p:spPr>
          <a:xfrm>
            <a:off x="250674" y="5816098"/>
            <a:ext cx="11690652" cy="89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MENTIRU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为两端标记对撞区，对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bare lattice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仅添加弧区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铁的准直误差（包括水平和垂直方向）并进行扫描。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扫描结果表明，准直误差输入为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微米时，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输出出现不稳定标记。水平垂直轨道也基本上从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微米的几毫米逐步增加到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20mm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以上。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容忍度分析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仅添加对撞区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铁的准直误差并进行扫描，当准直误差达到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微米时，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结果也出现不稳定的标记，水平垂直轨道也基本上从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微米的几毫米逐步增加到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20mm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以上。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考虑全环的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铁准直误差，准直误差达到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微米时，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结果出现不稳定标记。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334E17-9C97-4EAE-B82A-6B284ACAA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3789040"/>
            <a:ext cx="5400000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5D90826-3C76-43F3-B8CD-AC8575955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94" y="3789040"/>
            <a:ext cx="5400000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89257B-26C1-468D-B844-FCEA52EF1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94615"/>
            <a:ext cx="12192000" cy="8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总结和下一步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全局轨道校正程序可以正常运行，部分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的轨道恢复到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微米左右。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误差容忍度分析：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从结果上看，仅考虑弧区或者对撞区的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铁准直误差时，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微米是一个边界。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考虑全环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铁的准直误差，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微米是一个边界。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保持误差一致的情况下，与之前没有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的容忍度的分析结果进行对比。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优先检查一下含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的误差敏感度，预期可能会更敏感一些。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轨道校正（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v5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）：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在对撞点附近还有毛刺，这里可以进一步检查一下，看是否可以压低。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开展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校正和发射度耦合校正，跟踪动力学孔径。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2026.01.30</a:t>
            </a:r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轨道校正（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v5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）：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在对撞点附近还有毛刺，这里可以进一步检查一下，看是否可以压低。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开展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校正和发射度耦合校正，跟踪动力学孔径。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全局校正进展（闭轨校正）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轨道校正结果：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对撞点附近的“毛刺”现象是不是个别情况？普遍现象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，得到收敛解的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个。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水平和垂直轨道的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值大部分在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微米以内，对撞点附近有一些轨道明显较大，超过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52C382-69E5-4737-9DD1-560459147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7" y="4581368"/>
            <a:ext cx="5649231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A50E16-45BF-4550-B665-E889285FF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09" y="4581368"/>
            <a:ext cx="564923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>
            <a:extLst>
              <a:ext uri="{FF2B5EF4-FFF2-40B4-BE49-F238E27FC236}">
                <a16:creationId xmlns:a16="http://schemas.microsoft.com/office/drawing/2014/main" id="{F73EB0E8-65BB-4262-9936-8C2CC76CEA22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Result of the COD correction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E242C2-9AD5-44B6-8ACE-32AC26CE6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094382"/>
            <a:ext cx="5617499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1A537C6-5968-483D-93A1-2ECCA413C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094382"/>
            <a:ext cx="5617499" cy="21600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C9069B8-F981-4D1A-BD2C-194DE1737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3254382"/>
            <a:ext cx="7632848" cy="34251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Orbit Distortion at 100× Reduced Misalignment Errors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without solenoid: Achieves residual orbit distortion &lt;10 mm, enabling subsequent matrix operations (see blue curve).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with solenoid: Residual orbit remains significantly larger than 50 mm​ (see red curves).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The conventional approach of error scaling followed by orbit correction fails for solenoid-integrated lattices.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83826F7-42CC-4831-88F5-D045F54D3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3333504"/>
            <a:ext cx="3550516" cy="22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全局校正进展（色散校正）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色散校正结果：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校正结果比较理想，色散有很大的收敛。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这里可以观察到对撞点处的色散从校正前的大幅波动也被校正过去。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5B968F-C1D5-4318-88E8-294CD236E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3" y="3140968"/>
            <a:ext cx="4681250" cy="18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251867-08E8-4074-B26C-29584FBA6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58" y="3140968"/>
            <a:ext cx="4681250" cy="180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DC45AD5-29FF-4B12-8816-D50C9240E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003" y="4973975"/>
            <a:ext cx="4800000" cy="180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479426-C1D6-491F-9AD8-B5D319C11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906" y="4903748"/>
            <a:ext cx="488096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全局校正进展（色散校正）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色散校正结果：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校正结果比较理想，色散有很大的收敛。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这里可以观察到对撞点处的色散从校正前的大幅波动也被校正过去。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是否轨道那边的“毛刺”也被校正了？是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0EB7E5-6F75-4899-8BAC-862AE63CF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56" y="980728"/>
            <a:ext cx="4707692" cy="18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7B7D0C-4C67-49BA-8134-8FEFC2010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16" y="3177273"/>
            <a:ext cx="4707692" cy="180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911A78-D39B-4E09-9052-E14724B8DE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1" y="4857406"/>
            <a:ext cx="4681250" cy="180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AAC0DBD-05CB-4C92-ADA5-2A9BFAFCA5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863192"/>
            <a:ext cx="4681250" cy="1800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0AD2A2B-8432-4B53-8C30-BA7B477DA84B}"/>
              </a:ext>
            </a:extLst>
          </p:cNvPr>
          <p:cNvSpPr txBox="1"/>
          <p:nvPr/>
        </p:nvSpPr>
        <p:spPr>
          <a:xfrm>
            <a:off x="983432" y="5007063"/>
            <a:ext cx="14622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校正色散后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1DD6036-5200-4842-9B12-37C405A38741}"/>
              </a:ext>
            </a:extLst>
          </p:cNvPr>
          <p:cNvSpPr txBox="1"/>
          <p:nvPr/>
        </p:nvSpPr>
        <p:spPr>
          <a:xfrm>
            <a:off x="7630628" y="1117760"/>
            <a:ext cx="14622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校正色散前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7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总结和下一步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轨道校正（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v5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）：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在对撞点附近还有毛刺，这里可以进一步检查一下，看是否可以压低。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7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色散校正的同时把对撞点附近的大幅度残余轨道校正回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微米左右，与没有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的校正结果相当。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700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多跑一些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验证一下。</a:t>
            </a:r>
            <a:endParaRPr lang="en-US" altLang="zh-CN" sz="1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开展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校正和发射度耦合校正，跟踪动力学孔径。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色散校正可以正常工作，继续推进下一步的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开展色散校正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【&lt;1mm】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&lt;3%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）和发射度耦合校正（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&lt;0.2%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），跟踪动力学孔径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【1.6%*8sigma_x*20sigma_y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把目标列出一个表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色散校正可以正常工作，继续推进下一步的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校正（校正之前超过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&gt;10%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E6C1F2-D9DE-4F9E-9282-E347048D9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5061449"/>
            <a:ext cx="5807968" cy="17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2026.02.06</a:t>
            </a:r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开展色散校正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【&lt;1mm】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&lt;3%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）和发射度耦合校正（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&lt;0.2%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），跟踪动力学孔径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【1.6%*8sigma_x*20sigma_y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把目标列出一个表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色散校正可以正常工作，继续推进下一步的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校正（校正之前超过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&gt;10%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E6C1F2-D9DE-4F9E-9282-E347048D9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5049215"/>
            <a:ext cx="5807968" cy="17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全局校正进展（色散校正）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A687C4-14A1-46C1-A219-A87FE7A5A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" y="4443154"/>
            <a:ext cx="4494000" cy="172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B6DBF2-05BF-4CC0-B396-4FD94D7C6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41" y="4434069"/>
            <a:ext cx="4494000" cy="172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678435-20A9-4ABE-A7E5-70698989F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10" y="3327051"/>
            <a:ext cx="3005874" cy="21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EE687CC-0EC2-46C8-B5A6-BB944D20C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71" y="1263673"/>
            <a:ext cx="3005874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285C6E2-7453-4A39-8E50-92B8538450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86" y="2797916"/>
            <a:ext cx="4519385" cy="172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18E028-2AA8-4107-90D6-25BB7A78B2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" y="2806782"/>
            <a:ext cx="4519385" cy="172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D2D3DCE-F1F3-4BFE-A6CD-27C4537DEF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010"/>
            <a:ext cx="4494000" cy="172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D3A3157-E19D-4C71-877B-F2E587551A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85" y="1101631"/>
            <a:ext cx="4494000" cy="172800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5E45599-3400-47F4-AEE5-63B3EA335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111608"/>
            <a:ext cx="11089232" cy="7019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发射度：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emitx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=0.667 nm, 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emity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=0.34 pm, 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etmiy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emitx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0.05%</a:t>
            </a:r>
            <a:r>
              <a:rPr lang="zh-CN" alt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DA: </a:t>
            </a:r>
            <a:r>
              <a:rPr lang="es-ES" altLang="zh-CN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1.2%</a:t>
            </a:r>
            <a:r>
              <a:rPr lang="es-E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*11sigma_x*20sigma_y</a:t>
            </a:r>
            <a:endParaRPr lang="en-US" altLang="zh-CN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rms_dx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26 </a:t>
            </a:r>
            <a:r>
              <a:rPr lang="en-US" altLang="zh-CN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ms_dy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26 </a:t>
            </a:r>
            <a:r>
              <a:rPr lang="en-US" altLang="zh-CN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rms_dispx</a:t>
            </a:r>
            <a:r>
              <a:rPr lang="en-US" altLang="zh-C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0.7 mm </a:t>
            </a:r>
            <a:r>
              <a:rPr lang="en-US" altLang="zh-CN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ms_dispy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 mm; </a:t>
            </a:r>
            <a:r>
              <a:rPr lang="en-US" altLang="zh-CN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rms_betax</a:t>
            </a:r>
            <a:r>
              <a:rPr lang="en-US" altLang="zh-CN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4.4% </a:t>
            </a:r>
            <a:r>
              <a:rPr lang="en-US" altLang="zh-CN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ms_betay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2.4%</a:t>
            </a:r>
            <a:endParaRPr lang="zh-CN" altLang="en-US" sz="1400" b="1" dirty="0"/>
          </a:p>
          <a:p>
            <a:pPr>
              <a:lnSpc>
                <a:spcPct val="100000"/>
              </a:lnSpc>
            </a:pPr>
            <a:endParaRPr lang="en-US" altLang="zh-CN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继续推进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Error Correction to the Higgs lattice</a:t>
            </a:r>
            <a:endParaRPr lang="en-US" altLang="zh-CN" sz="44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C8DD78D-1E88-4CA7-96D7-03BC377F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40" y="967117"/>
            <a:ext cx="11233248" cy="4535594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/>
              <a:t> Software: SAD and </a:t>
            </a:r>
            <a:r>
              <a:rPr lang="en-US" altLang="zh-CN" sz="2000" dirty="0" err="1"/>
              <a:t>Matlab</a:t>
            </a:r>
            <a:r>
              <a:rPr lang="en-US" altLang="zh-CN" sz="2000" dirty="0"/>
              <a:t>-based accelerator toolbox (AT)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000" dirty="0"/>
              <a:t> Closed-orbit distortion (COD) correction was performed  with sextupoles off, then the sextupoles were turned on and the COD correction repeated.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000" dirty="0"/>
              <a:t> The dispersion correction (DISP) and beta-beating correction are also used for optics correction.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000" dirty="0"/>
              <a:t> The coupling and vertical dispersion correction are used to decrease the vertical emittance.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000" dirty="0"/>
              <a:t> </a:t>
            </a:r>
            <a:r>
              <a:rPr lang="en-US" altLang="zh-CN" sz="2000" dirty="0"/>
              <a:t>The above correction scheme is iterated until the emittance and tracking dynamic aperture satisfy the design requirements. 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00FF"/>
                </a:solidFill>
              </a:rPr>
              <a:t>The correction target is 50 </a:t>
            </a:r>
            <a:r>
              <a:rPr lang="en-US" altLang="zh-CN" sz="2000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000" dirty="0">
                <a:solidFill>
                  <a:srgbClr val="0000FF"/>
                </a:solidFill>
              </a:rPr>
              <a:t>m for COD correction, 2mm for DISP  correction and 3% for beta beating correction. </a:t>
            </a:r>
            <a:r>
              <a:rPr lang="en-US" altLang="zh-CN" sz="2000" b="1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‌Taking the Higgs mode correction as an example‌.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zh-CN" alt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941AEE3-06BF-4DD8-83E4-F0FC90C359C2}"/>
              </a:ext>
            </a:extLst>
          </p:cNvPr>
          <p:cNvGraphicFramePr>
            <a:graphicFrameLocks noGrp="1"/>
          </p:cNvGraphicFramePr>
          <p:nvPr/>
        </p:nvGraphicFramePr>
        <p:xfrm>
          <a:off x="180087" y="5576404"/>
          <a:ext cx="5674107" cy="1281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6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84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399">
                <a:tc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78FAC09A-FE27-41EF-A80F-4043ABBBD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2" t="16033" r="-1572"/>
          <a:stretch/>
        </p:blipFill>
        <p:spPr>
          <a:xfrm>
            <a:off x="6372461" y="5276095"/>
            <a:ext cx="5807968" cy="150851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B915604-5C9B-47CD-A2F0-75374938A070}"/>
              </a:ext>
            </a:extLst>
          </p:cNvPr>
          <p:cNvSpPr txBox="1"/>
          <p:nvPr/>
        </p:nvSpPr>
        <p:spPr>
          <a:xfrm>
            <a:off x="8068309" y="4999096"/>
            <a:ext cx="385300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200" dirty="0"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Correction performance for lattices without solenoid. 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93C90F1D-DF40-42FC-89BB-CCBC548A2084}"/>
              </a:ext>
            </a:extLst>
          </p:cNvPr>
          <p:cNvSpPr/>
          <p:nvPr/>
        </p:nvSpPr>
        <p:spPr>
          <a:xfrm>
            <a:off x="8068309" y="5294235"/>
            <a:ext cx="936104" cy="15085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AC07FC-472C-428A-8955-9D9CE66540C8}"/>
              </a:ext>
            </a:extLst>
          </p:cNvPr>
          <p:cNvSpPr txBox="1"/>
          <p:nvPr/>
        </p:nvSpPr>
        <p:spPr>
          <a:xfrm>
            <a:off x="1271463" y="5262558"/>
            <a:ext cx="3193641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200" dirty="0"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Misalignment and field error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7015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fld id="{115C1BA1-86E5-42B6-B1CE-91D04FE24A21}" type="datetime3">
              <a:rPr lang="en-US" altLang="zh-CN" smtClean="0">
                <a:solidFill>
                  <a:schemeClr val="bg1"/>
                </a:solidFill>
              </a:rPr>
              <a:pPr algn="ctr"/>
              <a:t>20 March 2026</a:t>
            </a:fld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Challenges of existing correction scheme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 the error sensitivity analysis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Quadrupole magnets in the interaction region (IR) and FF-quadrupoles near the IP.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Closed-Orbit correction​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 single-turn trajectory approximation​ for closed-orbit estimation.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</a:rPr>
              <a:t>下一步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E804-8ACA-482A-8506-57C6D6B651CE}"/>
              </a:ext>
            </a:extLst>
          </p:cNvPr>
          <p:cNvSpPr txBox="1">
            <a:spLocks/>
          </p:cNvSpPr>
          <p:nvPr/>
        </p:nvSpPr>
        <p:spPr>
          <a:xfrm>
            <a:off x="263352" y="1412775"/>
            <a:ext cx="11089232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继续开展全局轨道校正。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继续推进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校正。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首圈注入校正的研究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的校正也应用到含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方案，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lattice (100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微米的误差表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的校正上。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Beta beating</a:t>
            </a:r>
            <a:r>
              <a:rPr lang="zh-CN" altLang="en-US" b="1" dirty="0">
                <a:solidFill>
                  <a:srgbClr val="C00000"/>
                </a:solidFill>
              </a:rPr>
              <a:t>校正情况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CB0BB-36AD-4CD3-82C9-BD578C24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089232" cy="5112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转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中的问题：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SLD1IRU000 =(BZ = 2.981048552  *1.00 F1 = 0.01/2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DPX = -0.0165  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BOUND = 1 GEO = 1 )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DPX: An offset of the design ORBIT angle CHI1 relative to the solenoid axis at SOL with GEO = 1.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这个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DPX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里没办法定义，不考虑这个的话，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里不能算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函数，检查发现是周长变化了，这里或许需要详细理解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里的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定义，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需要额外写一个修改版的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函数来修正这个问题。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毅伟提供了一个思路：由于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补偿仅在对撞点附近有贡献，这里转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的时候使用不考虑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的版本来继续计算。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正在进行，有结果直接找毅伟讨论。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587387" y="2099948"/>
            <a:ext cx="11017224" cy="2388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Status of the error correction to the Higgs lattice with local solenoid compensation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306640" y="4250875"/>
            <a:ext cx="7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Bin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2026.01.09</a:t>
            </a:r>
            <a:endParaRPr lang="en-US" altLang="zh-CN" sz="1800" b="0" i="0" dirty="0">
              <a:solidFill>
                <a:srgbClr val="F9F9F9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5D4D49-176B-4D81-B661-D8C17008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5"/>
            <a:ext cx="11834668" cy="49258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Software: SAD and </a:t>
            </a:r>
            <a:r>
              <a:rPr lang="en-US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Matlab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-based accelerator toolbox (AT)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Closed-orbit distortion (COD) correction </a:t>
            </a:r>
            <a:r>
              <a:rPr lang="en-US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is</a:t>
            </a: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performed  with sextupoles off, then the sextupoles were turned on and the COD correction repeated.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dispersion correction  using dispersion fre</a:t>
            </a:r>
            <a:r>
              <a:rPr lang="en-US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 steering principle (DFS).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lphaUcPeriod"/>
            </a:pPr>
            <a:r>
              <a:rPr lang="en-US" altLang="zh-CN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beta-beating correction (LOCO),  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coupling and vertical dispersion correction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The vertical emittance is calculated in each step of correction, and </a:t>
            </a:r>
            <a:r>
              <a:rPr lang="en-US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‌only auto-corrected seeds were included in the performance evaluation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‌Taking the Higgs mode correction as an example‌.</a:t>
            </a:r>
          </a:p>
          <a:p>
            <a:pPr>
              <a:lnSpc>
                <a:spcPct val="150000"/>
              </a:lnSpc>
            </a:pPr>
            <a:endParaRPr lang="en-US" sz="20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Correction scheme and error settings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171BF83-C2AE-4C69-938C-2C13480E580C}"/>
              </a:ext>
            </a:extLst>
          </p:cNvPr>
          <p:cNvGraphicFramePr>
            <a:graphicFrameLocks noGrp="1"/>
          </p:cNvGraphicFramePr>
          <p:nvPr/>
        </p:nvGraphicFramePr>
        <p:xfrm>
          <a:off x="5767103" y="5042902"/>
          <a:ext cx="6330917" cy="1281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13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Closed orbit correction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249337-E5E9-4371-B29C-59D463FE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696520"/>
            <a:ext cx="11089232" cy="18722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orbit correction to lattice without solenoid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 the iteration step and update the response matrix upon non-convergence.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lattice without solenoid can obtain an orbit distortion value of less than 50mm after reducing the misalignment errors, which allows subsequent matrix operations. However, the lattice with solenoid cannot.​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7D6AE9-3997-4EF9-8A95-834A64BE7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196752"/>
            <a:ext cx="3672408" cy="2296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109F49-3C13-43D6-8748-542BA1381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6" y="1314243"/>
            <a:ext cx="6832122" cy="19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>
            <a:extLst>
              <a:ext uri="{FF2B5EF4-FFF2-40B4-BE49-F238E27FC236}">
                <a16:creationId xmlns:a16="http://schemas.microsoft.com/office/drawing/2014/main" id="{F73EB0E8-65BB-4262-9936-8C2CC76CEA22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Result of the COD correction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E242C2-9AD5-44B6-8ACE-32AC26CE6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094382"/>
            <a:ext cx="5617499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1A537C6-5968-483D-93A1-2ECCA413C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094382"/>
            <a:ext cx="5617499" cy="21600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C9069B8-F981-4D1A-BD2C-194DE1737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3254382"/>
            <a:ext cx="7632848" cy="34251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Orbit Distortion at 100× Reduced Misalignment Errors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without solenoid: Achieves residual orbit distortion &lt;10 mm, enabling subsequent matrix operations (see blue curve).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with solenoid: Residual orbit remains significantly larger than 50 mm​ (see red curves).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The conventional approach of error scaling followed by orbit correction fails for solenoid-integrated lattices.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83826F7-42CC-4831-88F5-D045F54D3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3333504"/>
            <a:ext cx="3550516" cy="22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33631</TotalTime>
  <Words>4164</Words>
  <Application>Microsoft Office PowerPoint</Application>
  <PresentationFormat>宽屏</PresentationFormat>
  <Paragraphs>445</Paragraphs>
  <Slides>51</Slides>
  <Notes>44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5" baseType="lpstr">
      <vt:lpstr>等线</vt:lpstr>
      <vt:lpstr>华文楷体</vt:lpstr>
      <vt:lpstr>宋体</vt:lpstr>
      <vt:lpstr>微软雅黑</vt:lpstr>
      <vt:lpstr>Arial</vt:lpstr>
      <vt:lpstr>Arial Black</vt:lpstr>
      <vt:lpstr>Bahnschrift Light</vt:lpstr>
      <vt:lpstr>Calibri</vt:lpstr>
      <vt:lpstr>Calibri Light</vt:lpstr>
      <vt:lpstr>Roboto</vt:lpstr>
      <vt:lpstr>Symbol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Bin Wang</cp:lastModifiedBy>
  <cp:revision>2351</cp:revision>
  <cp:lastPrinted>2022-11-06T05:19:21Z</cp:lastPrinted>
  <dcterms:created xsi:type="dcterms:W3CDTF">2012-09-04T11:33:36Z</dcterms:created>
  <dcterms:modified xsi:type="dcterms:W3CDTF">2026-03-20T02:38:33Z</dcterms:modified>
</cp:coreProperties>
</file>