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53" r:id="rId2"/>
    <p:sldId id="756" r:id="rId3"/>
    <p:sldId id="755" r:id="rId4"/>
    <p:sldId id="757" r:id="rId5"/>
    <p:sldId id="761" r:id="rId6"/>
    <p:sldId id="759" r:id="rId7"/>
    <p:sldId id="760" r:id="rId8"/>
    <p:sldId id="752" r:id="rId9"/>
    <p:sldId id="749" r:id="rId10"/>
    <p:sldId id="751" r:id="rId11"/>
    <p:sldId id="257" r:id="rId12"/>
    <p:sldId id="258" r:id="rId13"/>
    <p:sldId id="750" r:id="rId14"/>
    <p:sldId id="75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02AC-3C06-42CF-B9D7-814524C3D06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C25BB-F9CA-4EB0-85A9-18EDC1BB3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27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修改意见：</a:t>
            </a:r>
            <a:r>
              <a:rPr lang="en-US" altLang="zh-CN" dirty="0"/>
              <a:t>1</a:t>
            </a:r>
            <a:r>
              <a:rPr lang="zh-CN" altLang="en-US" dirty="0"/>
              <a:t>、解释一下</a:t>
            </a:r>
            <a:r>
              <a:rPr lang="en-US" altLang="zh-CN" dirty="0" err="1"/>
              <a:t>heps</a:t>
            </a:r>
            <a:r>
              <a:rPr lang="zh-CN" altLang="en-US" dirty="0"/>
              <a:t>和</a:t>
            </a:r>
            <a:r>
              <a:rPr lang="en-US" altLang="zh-CN" dirty="0" err="1"/>
              <a:t>cepc</a:t>
            </a:r>
            <a:r>
              <a:rPr lang="zh-CN" altLang="en-US" dirty="0"/>
              <a:t>结果上的区别，可以将讨论过程写出来。</a:t>
            </a:r>
            <a:r>
              <a:rPr lang="en-US" altLang="zh-CN" dirty="0"/>
              <a:t>2</a:t>
            </a:r>
            <a:r>
              <a:rPr lang="zh-CN" altLang="en-US" dirty="0"/>
              <a:t>、理论公式的讨论，要将每一步写清楚。</a:t>
            </a:r>
            <a:r>
              <a:rPr lang="en-US" altLang="zh-CN" dirty="0"/>
              <a:t>3</a:t>
            </a:r>
            <a:r>
              <a:rPr lang="zh-CN" altLang="en-US" dirty="0"/>
              <a:t>、建议先选用同样的</a:t>
            </a:r>
            <a:r>
              <a:rPr lang="en-US" altLang="zh-CN" dirty="0" err="1"/>
              <a:t>heps</a:t>
            </a:r>
            <a:r>
              <a:rPr lang="zh-CN" altLang="en-US" dirty="0"/>
              <a:t>地面振动输入，分别放入</a:t>
            </a:r>
            <a:r>
              <a:rPr lang="en-US" altLang="zh-CN" dirty="0" err="1"/>
              <a:t>heps</a:t>
            </a:r>
            <a:r>
              <a:rPr lang="zh-CN" altLang="en-US" dirty="0"/>
              <a:t>和</a:t>
            </a:r>
            <a:r>
              <a:rPr lang="en-US" altLang="zh-CN" dirty="0" err="1"/>
              <a:t>cepc</a:t>
            </a:r>
            <a:r>
              <a:rPr lang="zh-CN" altLang="en-US" dirty="0"/>
              <a:t>中看区别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AF6AD-2FB7-496A-9AEA-3E6E977605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37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B375-501A-DF88-708C-07BE9589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440EBA-62B1-AB96-F890-28BD96A11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2FDD6C-DBD1-D308-92AE-A520ED515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每一步写清楚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97E1EC-3068-B0FE-91B1-5E50AE1DF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AF6AD-2FB7-496A-9AEA-3E6E977605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08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E9BFE-3431-F60D-7360-8F1F5182E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51A970-3A2E-A3C8-76FC-173115FD7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E118B7-53FA-8A5C-E976-E5FA29E51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选用同样的</a:t>
            </a:r>
            <a:r>
              <a:rPr lang="en-US" altLang="zh-CN" dirty="0" err="1"/>
              <a:t>heps</a:t>
            </a:r>
            <a:r>
              <a:rPr lang="zh-CN" altLang="en-US" dirty="0"/>
              <a:t>地面振动输入，分别放入</a:t>
            </a:r>
            <a:r>
              <a:rPr lang="en-US" altLang="zh-CN" dirty="0" err="1"/>
              <a:t>heps</a:t>
            </a:r>
            <a:r>
              <a:rPr lang="zh-CN" altLang="en-US" dirty="0"/>
              <a:t>和</a:t>
            </a:r>
            <a:r>
              <a:rPr lang="en-US" altLang="zh-CN" dirty="0" err="1"/>
              <a:t>cepc</a:t>
            </a:r>
            <a:r>
              <a:rPr lang="zh-CN" altLang="en-US" dirty="0"/>
              <a:t>中看区别 </a:t>
            </a:r>
            <a:r>
              <a:rPr lang="en-US" altLang="zh-CN" dirty="0"/>
              <a:t>2.</a:t>
            </a:r>
            <a:r>
              <a:rPr lang="zh-CN" altLang="en-US" dirty="0"/>
              <a:t>支架 </a:t>
            </a:r>
            <a:r>
              <a:rPr lang="en-US" altLang="zh-CN" dirty="0"/>
              <a:t>3.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3A4CDC-AD11-F64C-98C3-A146E1945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AF6AD-2FB7-496A-9AEA-3E6E977605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FE38B57-8A29-B4FC-E91A-F9002A352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DD0CB5CA-95A8-30E7-626A-3208134C55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646BED65-B51B-D926-9493-510D643BE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C97138-C48C-451F-A7D9-3B7901F54BF3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解释一下</a:t>
            </a:r>
            <a:r>
              <a:rPr lang="en-US" altLang="zh-CN" dirty="0" err="1"/>
              <a:t>heps</a:t>
            </a:r>
            <a:r>
              <a:rPr lang="zh-CN" altLang="en-US" dirty="0"/>
              <a:t>和</a:t>
            </a:r>
            <a:r>
              <a:rPr lang="en-US" altLang="zh-CN" dirty="0" err="1"/>
              <a:t>cepc</a:t>
            </a:r>
            <a:r>
              <a:rPr lang="zh-CN" altLang="en-US" dirty="0"/>
              <a:t>结果上的区别，可以将讨论过程写出来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AF6AD-2FB7-496A-9AEA-3E6E977605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02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每一步写清楚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AF6AD-2FB7-496A-9AEA-3E6E977605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36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选用同样的</a:t>
            </a:r>
            <a:r>
              <a:rPr lang="en-US" altLang="zh-CN" dirty="0" err="1"/>
              <a:t>heps</a:t>
            </a:r>
            <a:r>
              <a:rPr lang="zh-CN" altLang="en-US" dirty="0"/>
              <a:t>地面振动输入，分别放入</a:t>
            </a:r>
            <a:r>
              <a:rPr lang="en-US" altLang="zh-CN" dirty="0" err="1"/>
              <a:t>heps</a:t>
            </a:r>
            <a:r>
              <a:rPr lang="zh-CN" altLang="en-US" dirty="0"/>
              <a:t>和</a:t>
            </a:r>
            <a:r>
              <a:rPr lang="en-US" altLang="zh-CN" dirty="0" err="1"/>
              <a:t>cepc</a:t>
            </a:r>
            <a:r>
              <a:rPr lang="zh-CN" altLang="en-US" dirty="0"/>
              <a:t>中看区别 </a:t>
            </a:r>
            <a:r>
              <a:rPr lang="en-US" altLang="zh-CN" dirty="0"/>
              <a:t>2.</a:t>
            </a:r>
            <a:r>
              <a:rPr lang="zh-CN" altLang="en-US" dirty="0"/>
              <a:t>支架 </a:t>
            </a:r>
            <a:r>
              <a:rPr lang="en-US" altLang="zh-CN" dirty="0"/>
              <a:t>3.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AF6AD-2FB7-496A-9AEA-3E6E977605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8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BC0FD-4A77-B9D7-0B89-2F1632426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5F12E4-609F-4FF4-30B4-FF23CC6A9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8F8F15-DEF2-FDED-D451-E843D0AD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296051-F976-794C-83B3-D315F629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27C7E3-4084-7F88-E74A-E8C5F02D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5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BD78D-78ED-6B61-9590-3F017E47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1EAEDE-6011-1284-0D86-C615D579F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F2015C-6CA6-7661-7956-657D3DD7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674640-DC0C-4ABD-4BD9-7A553EF6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5589E8-BB69-3445-74CC-FBE4DE81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AB3A7-6120-ACE1-3C3A-A6E1D8111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ED91E8-1D77-B0EA-9BFC-0604ADC54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94978-6FB7-4832-2141-048232C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A51927-9FBC-4F0B-1C00-DFCC57AB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B388D1-7179-027E-A9E0-2D6F49E9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8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0350E-9653-28DA-A280-CB2F2E2A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09D608-BE87-744E-6355-1CFA44CB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A4C86B-A930-5E53-4A23-8988241A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D490E-5AB8-6494-DB0E-F373A29D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02526C-A79C-257F-4343-6171BBAF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70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D2FA5-3DE4-29BA-E638-F1D5CD29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832DBA-3044-1EC4-DFBB-CD748695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D6C098-0C91-B764-648A-DEF44297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5D491-9BDB-63DC-854A-05681DF3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FB86B7-9A3C-E112-6A80-6C4B6C42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8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7AB07-A32E-C08C-3662-77132C72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3B9D5F-DD18-5436-698B-B40484C42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F0DFDA-5654-D683-9D07-BA2606FC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78CCA3-CAC4-BA22-1B65-69DEAE2D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82F6AA-0B39-F49B-1F31-A640CA95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E739DE-04D3-8868-4F1D-6F6AE8C2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70BBC-339F-8994-42D2-FCCCD1CA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8E487A-F8E9-3F84-D5A9-79F85E47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E872E5-023A-B462-D54B-02AA60A9D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C6DA50-549A-A8D6-2143-E8A1DCC2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B7FCCB-6DF5-EBA3-FD91-1882A2248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9C497E-7BF8-85B0-0484-1EC4559D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4CAE7A-24D4-9DBF-B0A7-C5D9DB1D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1500CD-1C4F-B42C-2352-91757D31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3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BAB643-E243-9EAD-BD9D-3B0497F4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AA06E6-67CB-2BF1-3C28-C778329D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546E9C-4835-3F99-859D-B88D1E13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72E17E-A4C6-48E9-50BB-48CB748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8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2D9B60-1FA3-DA9C-E9F5-97BCD921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1B9F98-C6C4-26A8-709F-D5E8BC12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DDE549-1D7C-87D9-DB29-0676F70E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26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54956-0C76-14E6-A273-171A6839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2FC711-E5E9-913C-F4C8-65C3A02C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F4B8DF-676C-A42F-CEA6-CB8497991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2899CB-4031-2BA7-D046-67937874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FCAF6A-BD91-1AD6-D1B0-6BCAE5B8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591037-7D6E-AC0A-3099-12B5F93E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4C29D-AE89-32FA-35C1-B2F2DD06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0F121B-B99B-1FA3-B3C8-DBF5C999B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77D98A-B6DD-CB39-736A-5B0B863C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F878D8-B947-DCB6-7CB6-461D2CF3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7448BF-2577-60E6-E4F1-C75D92CB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04F0D9-B994-5F16-A650-F5BB6E8C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8A7A132-317A-9144-28C8-7E7FFFEE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61B8AD-73FA-FD21-6C09-92BBB6765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2F887-B6A1-276B-9C66-CB7CE6FFE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28C7-7720-4280-A016-2217C471736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765B2B-C590-E42A-AF03-CE3CB6257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9516D4-F387-EC35-0DCF-09DAA81B4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EDDB-36DC-4A95-8A54-85E57A0A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41605-024-00463-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C9212-F281-0A37-D71C-5C09A33F7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Requirement for the ground motion from beam dynamics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9D1AE4-B7D6-4D44-6540-1A978789B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zh-CN" altLang="en-US" dirty="0"/>
              <a:t>谭翔宇、闫芳、王毅伟</a:t>
            </a:r>
            <a:endParaRPr lang="en-US" altLang="zh-CN" dirty="0"/>
          </a:p>
          <a:p>
            <a:r>
              <a:rPr lang="en-US" altLang="zh-CN" dirty="0"/>
              <a:t>2026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20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beam dynamics meeting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54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E321C-9246-D2CD-2862-12176A9F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352"/>
            <a:ext cx="10515600" cy="5813317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之前对地面振动进行限值时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、没有考虑角度误差引起的亮度下降，引入后需重新评估亮度下降。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、使用的模型是完全随机振动模型，引入频率相干性模型后，亮度应会有所增加。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因此振动限值需要通过模拟进一步评估。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3B85FE-0160-743E-8E11-19C67C8B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456" y="2463464"/>
            <a:ext cx="3619503" cy="3030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417311-5184-A9B7-DE2C-67A405A46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03" y="2529658"/>
            <a:ext cx="3924313" cy="28978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BAB984E-8EDA-FBD8-5366-14A4FFECAB0F}"/>
              </a:ext>
            </a:extLst>
          </p:cNvPr>
          <p:cNvSpPr txBox="1"/>
          <p:nvPr/>
        </p:nvSpPr>
        <p:spPr>
          <a:xfrm>
            <a:off x="0" y="6211669"/>
            <a:ext cx="12068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Reference:</a:t>
            </a:r>
            <a:r>
              <a:rPr lang="zh-CN" altLang="en-US" dirty="0"/>
              <a:t> L. Zhang, M. Lesourd, Vibration and mechanical stability — status and perspectives, ISDD Friday lecture, 9 April 2010. https://www.esrf.fr/files/live/sites/www/files/Instrumentation/friday-lectures-slides/Talk_L.Zhang.pdf</a:t>
            </a:r>
          </a:p>
        </p:txBody>
      </p:sp>
    </p:spTree>
    <p:extLst>
      <p:ext uri="{BB962C8B-B14F-4D97-AF65-F5344CB8AC3E}">
        <p14:creationId xmlns:p14="http://schemas.microsoft.com/office/powerpoint/2010/main" val="19255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5FE68-1A86-BE89-66D0-C9F69D01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位移误差和角度误差引起的亮度下降公式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B7146D-7020-D2C4-05E4-CA262DE5C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12192000" cy="47617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>
                                                <a:latin typeface="Cambria Math" panose="02040503050406030204" pitchFamily="18" charset="0"/>
                                              </a:rPr>
                                              <m:t>tan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zh-CN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>
                                                <a:latin typeface="Cambria Math" panose="02040503050406030204" pitchFamily="18" charset="0"/>
                                              </a:rPr>
                                              <m:t>tan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br>
                  <a:rPr lang="en-US" altLang="zh-CN" sz="1800" i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den>
                            </m:f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由条件：</a:t>
                </a:r>
                <a:r>
                  <a:rPr lang="zh-CN" altLang="zh-CN" sz="1800" dirty="0"/>
                  <a:t> </a:t>
                </a:r>
                <a:r>
                  <a:rPr lang="zh-CN" altLang="en-US" sz="1800" b="1" dirty="0"/>
                  <a:t>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=4.1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=14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=16.5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zh-CN" altLang="en-US" sz="1800" b="1" dirty="0"/>
                  <a:t> ②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为小量，同时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的高阶小量</a:t>
                </a:r>
                <a:endParaRPr lang="en-US" altLang="zh-CN" sz="1800" b="1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近似得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先单独考虑</a:t>
                </a:r>
                <a:r>
                  <a:rPr lang="en-US" altLang="zh-CN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y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方向，当亮度下降至</a:t>
                </a:r>
                <a:r>
                  <a:rPr lang="en-US" altLang="zh-CN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98%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的关系：</a:t>
                </a:r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9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=0.98</m:t>
                    </m:r>
                  </m:oMath>
                </a14:m>
                <a:endParaRPr lang="en-US" altLang="zh-CN" sz="1900" dirty="0"/>
              </a:p>
              <a:p>
                <a:endParaRPr lang="zh-CN" altLang="zh-CN" sz="1900" dirty="0"/>
              </a:p>
              <a:p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B7146D-7020-D2C4-05E4-CA262DE5C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12192000" cy="4761768"/>
              </a:xfrm>
              <a:blipFill>
                <a:blip r:embed="rId3"/>
                <a:stretch>
                  <a:fillRect l="-300" t="-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6A55CB3-BCE3-F91A-3908-C772000A5A95}"/>
              </a:ext>
            </a:extLst>
          </p:cNvPr>
          <p:cNvSpPr txBox="1"/>
          <p:nvPr/>
        </p:nvSpPr>
        <p:spPr>
          <a:xfrm>
            <a:off x="0" y="6452456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Reference: O. </a:t>
            </a:r>
            <a:r>
              <a:rPr lang="en-US" altLang="zh-CN" dirty="0" err="1"/>
              <a:t>Napoly</a:t>
            </a:r>
            <a:r>
              <a:rPr lang="en-US" altLang="zh-CN" dirty="0"/>
              <a:t>, PA 40 (1993) 180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62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F6AB-1481-D32C-F479-1F27FEE3E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64813-5443-92AE-AB90-F10B3A08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位移误差和角度误差引起的亮度下降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7CFD86-6F51-B4A8-F09A-7132E07CD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例如，考虑亮度下降至</a:t>
                </a:r>
                <a:r>
                  <a:rPr lang="en-US" altLang="zh-CN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98%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的关系：</a:t>
                </a:r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9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1900" i="1">
                        <a:latin typeface="Cambria Math" panose="02040503050406030204" pitchFamily="18" charset="0"/>
                      </a:rPr>
                      <m:t>=0.98</m:t>
                    </m:r>
                  </m:oMath>
                </a14:m>
                <a:endParaRPr lang="en-US" altLang="zh-CN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∗2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理论边界值：</a:t>
                </a:r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𝛿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𝑦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=±10.23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±3.18 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因此在做限值时，不光要对轨道抖动做要求，还需要考虑角度误差的影响</a:t>
                </a:r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7CFD86-6F51-B4A8-F09A-7132E07CD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F7C2650-7DEB-869A-0E0A-C00378562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2415"/>
            <a:ext cx="4267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F718D-AAD8-487F-0AE6-6DDB5397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总结及下一步计划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7E6FD6-C64E-C1B1-593F-4F709A4A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034196" cy="435133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考虑位移误差和角度误差共同对亮度造成的影响，以及引入频率相干性模型后，对地面振动限值进一步评估的初步想法：</a:t>
            </a:r>
            <a:endParaRPr lang="en-US" alt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①引入频率相干性，选用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1/f^2 scale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的幅度谱分布，设定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1-100Hz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的位移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RMS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值：对撞区为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4nm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，弧区为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25nm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，验证原先限值下，亮度是否仍满足要求。</a:t>
            </a:r>
            <a:endParaRPr lang="en-US" alt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②通过调节频域范围的上下限，观察亮度受到的影响大小，来确定所关注的频率范围上下限。</a:t>
            </a:r>
            <a:endParaRPr lang="en-US" alt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③设定不同频率振幅一致，分别计算不同频率的振动场对亮度的影响，绘制亮度下降率和频率的关系图，确认亮度下降率随频率变化的趋势，进一步确认所关注的频率范围。</a:t>
            </a:r>
            <a:endParaRPr lang="en-US" alt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以上亮度计算均通过施加多次振动场，进行周期解计算，统计对撞点处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y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y’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值，然后通过公式计算亮度下降率。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439BF1-B0D2-ACC7-58FE-47F0B8D3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49" y="2162303"/>
            <a:ext cx="3267546" cy="27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2C67B09-6A54-2AD5-6A38-1F87F0657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2148"/>
              </p:ext>
            </p:extLst>
          </p:nvPr>
        </p:nvGraphicFramePr>
        <p:xfrm>
          <a:off x="1602510" y="121439"/>
          <a:ext cx="898698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830">
                  <a:extLst>
                    <a:ext uri="{9D8B030D-6E8A-4147-A177-3AD203B41FA5}">
                      <a16:colId xmlns:a16="http://schemas.microsoft.com/office/drawing/2014/main" val="2121276867"/>
                    </a:ext>
                  </a:extLst>
                </a:gridCol>
                <a:gridCol w="1497830">
                  <a:extLst>
                    <a:ext uri="{9D8B030D-6E8A-4147-A177-3AD203B41FA5}">
                      <a16:colId xmlns:a16="http://schemas.microsoft.com/office/drawing/2014/main" val="3431324146"/>
                    </a:ext>
                  </a:extLst>
                </a:gridCol>
                <a:gridCol w="1497830">
                  <a:extLst>
                    <a:ext uri="{9D8B030D-6E8A-4147-A177-3AD203B41FA5}">
                      <a16:colId xmlns:a16="http://schemas.microsoft.com/office/drawing/2014/main" val="2156170596"/>
                    </a:ext>
                  </a:extLst>
                </a:gridCol>
                <a:gridCol w="1497830">
                  <a:extLst>
                    <a:ext uri="{9D8B030D-6E8A-4147-A177-3AD203B41FA5}">
                      <a16:colId xmlns:a16="http://schemas.microsoft.com/office/drawing/2014/main" val="716638220"/>
                    </a:ext>
                  </a:extLst>
                </a:gridCol>
                <a:gridCol w="1497830">
                  <a:extLst>
                    <a:ext uri="{9D8B030D-6E8A-4147-A177-3AD203B41FA5}">
                      <a16:colId xmlns:a16="http://schemas.microsoft.com/office/drawing/2014/main" val="812467583"/>
                    </a:ext>
                  </a:extLst>
                </a:gridCol>
                <a:gridCol w="1497830">
                  <a:extLst>
                    <a:ext uri="{9D8B030D-6E8A-4147-A177-3AD203B41FA5}">
                      <a16:colId xmlns:a16="http://schemas.microsoft.com/office/drawing/2014/main" val="877283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随机振动</a:t>
                      </a:r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rms</a:t>
                      </a:r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x_ip1_rms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xv_ip1_rms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y_ip1_rms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yv_ip1_rms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17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3.735nm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0.039μrad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0.938nm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1.769μrad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98.02%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6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7.356nm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0.076μrad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1.811nm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3.591μrad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92.51%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15.650nm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0.154μrad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3.750nm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7.325μrad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76.67%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2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30.171nm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0.300μrad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7.183nm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14.685μrad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51.18%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08231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306ED95-419A-37B4-1D87-9CB33F7EB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10074"/>
              </p:ext>
            </p:extLst>
          </p:nvPr>
        </p:nvGraphicFramePr>
        <p:xfrm>
          <a:off x="2032000" y="244325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HEPS</a:t>
                      </a:r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地面振动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4.3nm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4.3nm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0.22μrad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99.62%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2F2D86C-4693-A9CC-F315-6F8235C8D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75947"/>
              </p:ext>
            </p:extLst>
          </p:nvPr>
        </p:nvGraphicFramePr>
        <p:xfrm>
          <a:off x="2032000" y="357513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HEPS</a:t>
                      </a:r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地面振动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4.3nm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4.0nm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0.25μrad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99.66%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393D2BF5-0D55-3038-4B34-08910743273C}"/>
              </a:ext>
            </a:extLst>
          </p:cNvPr>
          <p:cNvSpPr txBox="1"/>
          <p:nvPr/>
        </p:nvSpPr>
        <p:spPr>
          <a:xfrm>
            <a:off x="658906" y="281409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PSD</a:t>
            </a:r>
            <a:r>
              <a:rPr lang="zh-CN" altLang="en-US" dirty="0"/>
              <a:t>积分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7AC346-4AD2-1DF0-CA18-4B746C9312CE}"/>
              </a:ext>
            </a:extLst>
          </p:cNvPr>
          <p:cNvSpPr txBox="1"/>
          <p:nvPr/>
        </p:nvSpPr>
        <p:spPr>
          <a:xfrm>
            <a:off x="632456" y="35766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频率分布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F0B519D0-0157-7EA9-5537-C35D80D30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47410"/>
              </p:ext>
            </p:extLst>
          </p:nvPr>
        </p:nvGraphicFramePr>
        <p:xfrm>
          <a:off x="2288390" y="4465645"/>
          <a:ext cx="76152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05">
                  <a:extLst>
                    <a:ext uri="{9D8B030D-6E8A-4147-A177-3AD203B41FA5}">
                      <a16:colId xmlns:a16="http://schemas.microsoft.com/office/drawing/2014/main" val="249969661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245173974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942068949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70662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有无支架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10.9nm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2.23μrad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94.87%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0.53μrad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99.41%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6603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B8880AF9-B9F8-4C9A-E2C7-31CF1E0F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57108"/>
              </p:ext>
            </p:extLst>
          </p:nvPr>
        </p:nvGraphicFramePr>
        <p:xfrm>
          <a:off x="2288390" y="5726993"/>
          <a:ext cx="76152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05">
                  <a:extLst>
                    <a:ext uri="{9D8B030D-6E8A-4147-A177-3AD203B41FA5}">
                      <a16:colId xmlns:a16="http://schemas.microsoft.com/office/drawing/2014/main" val="249969661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245173974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942068949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70662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有无支架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Q1a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Q1b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Q2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9.2nm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7.9nm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5.8nm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71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C26B9-D487-6741-5B34-D43189E8E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33DAD-0092-075F-A989-7765156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位移误差和角度误差引起的亮度下降公式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007A40-0D55-DB20-5EC1-642121F49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12192000" cy="4761768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>
                                                <a:latin typeface="Cambria Math" panose="02040503050406030204" pitchFamily="18" charset="0"/>
                                              </a:rPr>
                                              <m:t>tan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zh-CN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zh-CN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>
                                                <a:latin typeface="Cambria Math" panose="02040503050406030204" pitchFamily="18" charset="0"/>
                                              </a:rPr>
                                              <m:t>tan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br>
                  <a:rPr lang="en-US" altLang="zh-CN" sz="1800" i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den>
                            </m:f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由</a:t>
                </a:r>
                <a:r>
                  <a:rPr lang="en-US" altLang="zh-CN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Higgs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模式下参数：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=4.1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=14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=16.5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en-US" altLang="zh-CN" sz="1800" b="1" dirty="0"/>
                  <a:t> </a:t>
                </a:r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对公式进行简化</a:t>
                </a:r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func>
                                            <m:func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CN" sz="18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func>
                                            <m:func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∗2</m:t>
                          </m:r>
                        </m:sup>
                      </m:sSubSup>
                      <m:func>
                        <m:func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sSubSup>
                        <m:sSubSupPr>
                          <m:ctrlPr>
                            <a:rPr lang="zh-CN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∗2</m:t>
                          </m:r>
                        </m:sup>
                      </m:sSubSup>
                      <m:func>
                        <m:func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endParaRPr lang="zh-CN" altLang="zh-CN" sz="19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zh-CN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007A40-0D55-DB20-5EC1-642121F49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12192000" cy="4761768"/>
              </a:xfrm>
              <a:blipFill>
                <a:blip r:embed="rId3"/>
                <a:stretch>
                  <a:fillRect l="-150" t="-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5F0AE88-C178-4533-81E5-908A7823AD69}"/>
              </a:ext>
            </a:extLst>
          </p:cNvPr>
          <p:cNvSpPr txBox="1"/>
          <p:nvPr/>
        </p:nvSpPr>
        <p:spPr>
          <a:xfrm>
            <a:off x="0" y="6452456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Reference: O. </a:t>
            </a:r>
            <a:r>
              <a:rPr lang="en-US" altLang="zh-CN" dirty="0" err="1"/>
              <a:t>Napoly</a:t>
            </a:r>
            <a:r>
              <a:rPr lang="en-US" altLang="zh-CN" dirty="0"/>
              <a:t>, PA 40 (1993) 180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616CD2-F1A7-BE13-1E4B-B82B2C4FF8A0}"/>
              </a:ext>
            </a:extLst>
          </p:cNvPr>
          <p:cNvSpPr txBox="1"/>
          <p:nvPr/>
        </p:nvSpPr>
        <p:spPr>
          <a:xfrm>
            <a:off x="6929021" y="573989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亮度下降主要由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y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方向位移和角度误差引起</a:t>
            </a:r>
            <a:endParaRPr lang="en-US" altLang="zh-CN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同时，角度误差对亮度的影响要显著高于位移误差</a:t>
            </a:r>
          </a:p>
        </p:txBody>
      </p:sp>
    </p:spTree>
    <p:extLst>
      <p:ext uri="{BB962C8B-B14F-4D97-AF65-F5344CB8AC3E}">
        <p14:creationId xmlns:p14="http://schemas.microsoft.com/office/powerpoint/2010/main" val="127865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C2304-EDEA-0BA6-1A9A-B084BF22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对撞区四级铁施加随机振动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D045335-0BFE-E119-8B9E-2AC5C54B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51448"/>
              </p:ext>
            </p:extLst>
          </p:nvPr>
        </p:nvGraphicFramePr>
        <p:xfrm>
          <a:off x="2384102" y="4329033"/>
          <a:ext cx="74237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949">
                  <a:extLst>
                    <a:ext uri="{9D8B030D-6E8A-4147-A177-3AD203B41FA5}">
                      <a16:colId xmlns:a16="http://schemas.microsoft.com/office/drawing/2014/main" val="2121276867"/>
                    </a:ext>
                  </a:extLst>
                </a:gridCol>
                <a:gridCol w="1855949">
                  <a:extLst>
                    <a:ext uri="{9D8B030D-6E8A-4147-A177-3AD203B41FA5}">
                      <a16:colId xmlns:a16="http://schemas.microsoft.com/office/drawing/2014/main" val="716638220"/>
                    </a:ext>
                  </a:extLst>
                </a:gridCol>
                <a:gridCol w="1855949">
                  <a:extLst>
                    <a:ext uri="{9D8B030D-6E8A-4147-A177-3AD203B41FA5}">
                      <a16:colId xmlns:a16="http://schemas.microsoft.com/office/drawing/2014/main" val="812467583"/>
                    </a:ext>
                  </a:extLst>
                </a:gridCol>
                <a:gridCol w="1855949">
                  <a:extLst>
                    <a:ext uri="{9D8B030D-6E8A-4147-A177-3AD203B41FA5}">
                      <a16:colId xmlns:a16="http://schemas.microsoft.com/office/drawing/2014/main" val="877283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随机振动</a:t>
                      </a:r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rms</a:t>
                      </a:r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y_ip1_rms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yv_ip1_rms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17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0.938nm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1.769μrad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98.02%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16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1.811nm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3.591μrad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92.51%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3.750nm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7.325μrad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76.67%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2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7.183nm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14.685μrad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51.18%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08231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B8529AE-5718-2840-EC50-4458464A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00" y="1831974"/>
            <a:ext cx="6480000" cy="1925957"/>
          </a:xfrm>
          <a:prstGeom prst="rect">
            <a:avLst/>
          </a:prstGeom>
          <a:noFill/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C285EB-2D31-A391-2EF9-C1BD6EB13BF1}"/>
              </a:ext>
            </a:extLst>
          </p:cNvPr>
          <p:cNvSpPr txBox="1"/>
          <p:nvPr/>
        </p:nvSpPr>
        <p:spPr>
          <a:xfrm>
            <a:off x="4964921" y="385881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施加随机振动的磁铁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D7152F-C9D0-223D-16DE-80531D8033D2}"/>
              </a:ext>
            </a:extLst>
          </p:cNvPr>
          <p:cNvSpPr/>
          <p:nvPr/>
        </p:nvSpPr>
        <p:spPr>
          <a:xfrm>
            <a:off x="4094922" y="2157731"/>
            <a:ext cx="503582" cy="332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3A4674-04F5-6E39-F12A-715805C3BE9B}"/>
              </a:ext>
            </a:extLst>
          </p:cNvPr>
          <p:cNvSpPr/>
          <p:nvPr/>
        </p:nvSpPr>
        <p:spPr>
          <a:xfrm>
            <a:off x="4750904" y="2120504"/>
            <a:ext cx="503582" cy="332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7DA296-976C-802E-E0B4-E3EEE938F739}"/>
              </a:ext>
            </a:extLst>
          </p:cNvPr>
          <p:cNvSpPr/>
          <p:nvPr/>
        </p:nvSpPr>
        <p:spPr>
          <a:xfrm>
            <a:off x="6616304" y="1853566"/>
            <a:ext cx="503582" cy="332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7138EF-967B-DA7C-7018-02A65DAFFC0E}"/>
              </a:ext>
            </a:extLst>
          </p:cNvPr>
          <p:cNvSpPr txBox="1"/>
          <p:nvPr/>
        </p:nvSpPr>
        <p:spPr>
          <a:xfrm>
            <a:off x="838200" y="1412200"/>
            <a:ext cx="961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在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CEPC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Higgs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模式中对撞区附近四组强聚焦磁铁施加随机振动（对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个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case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进行统计）：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97FACE-C789-7496-84CB-491C8F01CA48}"/>
              </a:ext>
            </a:extLst>
          </p:cNvPr>
          <p:cNvSpPr txBox="1"/>
          <p:nvPr/>
        </p:nvSpPr>
        <p:spPr>
          <a:xfrm>
            <a:off x="2116385" y="6284118"/>
            <a:ext cx="772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y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y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’的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RMS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值和地面振动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RMS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值成比例增加，可以计算二者的放大倍数</a:t>
            </a:r>
          </a:p>
        </p:txBody>
      </p:sp>
    </p:spTree>
    <p:extLst>
      <p:ext uri="{BB962C8B-B14F-4D97-AF65-F5344CB8AC3E}">
        <p14:creationId xmlns:p14="http://schemas.microsoft.com/office/powerpoint/2010/main" val="373026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9C626-E672-1F4B-DBDE-5C4199B9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对撞区四级铁施加频率相关振动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7105EA-E749-C352-FE93-18AEFAAD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2" y="1386444"/>
            <a:ext cx="3488224" cy="25024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1F6262-DCCB-0381-B34D-4672442C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296" y="1325563"/>
            <a:ext cx="3488225" cy="24532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1E1E60-9799-E62E-B456-5D556C479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87" y="4177940"/>
            <a:ext cx="3488225" cy="2587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7DB0232-6A7C-9CDA-CECE-65CD049005EB}"/>
                  </a:ext>
                </a:extLst>
              </p:cNvPr>
              <p:cNvSpPr txBox="1"/>
              <p:nvPr/>
            </p:nvSpPr>
            <p:spPr>
              <a:xfrm>
                <a:off x="8406143" y="219375"/>
                <a:ext cx="3369512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放大倍数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轨道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𝑅𝑀𝑆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值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输入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地面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振动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𝑅𝑀𝑆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值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7DB0232-6A7C-9CDA-CECE-65CD04900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143" y="219375"/>
                <a:ext cx="3369512" cy="578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77917DD-D388-B1C8-6FE6-5873F9137D84}"/>
              </a:ext>
            </a:extLst>
          </p:cNvPr>
          <p:cNvSpPr txBox="1"/>
          <p:nvPr/>
        </p:nvSpPr>
        <p:spPr>
          <a:xfrm>
            <a:off x="0" y="1017112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每个频率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个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seeds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进行统计，计算放大倍数：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A49F1A-B178-D145-2793-7D041BABD1DF}"/>
              </a:ext>
            </a:extLst>
          </p:cNvPr>
          <p:cNvSpPr txBox="1"/>
          <p:nvPr/>
        </p:nvSpPr>
        <p:spPr>
          <a:xfrm>
            <a:off x="0" y="4177940"/>
            <a:ext cx="387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设定每个频率的振动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RMS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值为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4nm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，通过公式计算亮度下降率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1-RL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02615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56CD3-5B6F-7B46-603A-BCEFEC6A7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970FC-FD48-4805-8144-DFBFA27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对撞区四级铁施加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HEPS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地面振动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6CC06B-A5C9-196A-5688-72FBE201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51" y="1855976"/>
            <a:ext cx="3116696" cy="2542568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5E2FFCF-BA48-B1C7-C033-00332533B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92584"/>
              </p:ext>
            </p:extLst>
          </p:nvPr>
        </p:nvGraphicFramePr>
        <p:xfrm>
          <a:off x="1658794" y="5009515"/>
          <a:ext cx="88744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82">
                  <a:extLst>
                    <a:ext uri="{9D8B030D-6E8A-4147-A177-3AD203B41FA5}">
                      <a16:colId xmlns:a16="http://schemas.microsoft.com/office/drawing/2014/main" val="1889884135"/>
                    </a:ext>
                  </a:extLst>
                </a:gridCol>
                <a:gridCol w="1774882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1774882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1774882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1774882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频率范围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地面振动</a:t>
                      </a:r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rms</a:t>
                      </a:r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0.24μrad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99.62%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47.3nm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53.4nm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0.33μrad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57.68%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72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1-250Hz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0.25μrad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99.62%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5369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8C126253-CE06-77F6-7C8C-A543FFAAC02D}"/>
              </a:ext>
            </a:extLst>
          </p:cNvPr>
          <p:cNvSpPr txBox="1"/>
          <p:nvPr/>
        </p:nvSpPr>
        <p:spPr>
          <a:xfrm>
            <a:off x="-1" y="1456202"/>
            <a:ext cx="957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使用频率相关模型，在对撞区四级铁施加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HEPS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地面振动，波速设置为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2000m/s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A55B8E-8D59-FF6E-4C96-0351DF9283DD}"/>
              </a:ext>
            </a:extLst>
          </p:cNvPr>
          <p:cNvSpPr txBox="1"/>
          <p:nvPr/>
        </p:nvSpPr>
        <p:spPr>
          <a:xfrm>
            <a:off x="0" y="4428986"/>
            <a:ext cx="686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将各频率的放大倍数与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HEPS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地面振动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PSD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结合后进行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PSD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积分：</a:t>
            </a:r>
          </a:p>
        </p:txBody>
      </p:sp>
    </p:spTree>
    <p:extLst>
      <p:ext uri="{BB962C8B-B14F-4D97-AF65-F5344CB8AC3E}">
        <p14:creationId xmlns:p14="http://schemas.microsoft.com/office/powerpoint/2010/main" val="318563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756B4-FA31-2CF7-DC84-4B2ED793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BD3E25-39AD-68D8-C810-06D3F353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3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施加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HEPS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地面振动的同时考虑支架放大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2E0D08F-C5CF-66F3-DB1A-E63B85839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21456"/>
              </p:ext>
            </p:extLst>
          </p:nvPr>
        </p:nvGraphicFramePr>
        <p:xfrm>
          <a:off x="2288390" y="5376148"/>
          <a:ext cx="76152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05">
                  <a:extLst>
                    <a:ext uri="{9D8B030D-6E8A-4147-A177-3AD203B41FA5}">
                      <a16:colId xmlns:a16="http://schemas.microsoft.com/office/drawing/2014/main" val="249969661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245173974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942068949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70662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有无辅助支撑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yv_rms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10.9nm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2.23μrad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94.87%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0.53μrad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99.41%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660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5CBBB63-731C-50C8-072A-8D0BB0C43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43219"/>
              </p:ext>
            </p:extLst>
          </p:nvPr>
        </p:nvGraphicFramePr>
        <p:xfrm>
          <a:off x="2288390" y="3894296"/>
          <a:ext cx="76152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05">
                  <a:extLst>
                    <a:ext uri="{9D8B030D-6E8A-4147-A177-3AD203B41FA5}">
                      <a16:colId xmlns:a16="http://schemas.microsoft.com/office/drawing/2014/main" val="249969661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245173974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942068949"/>
                    </a:ext>
                  </a:extLst>
                </a:gridCol>
                <a:gridCol w="1903805">
                  <a:extLst>
                    <a:ext uri="{9D8B030D-6E8A-4147-A177-3AD203B41FA5}">
                      <a16:colId xmlns:a16="http://schemas.microsoft.com/office/drawing/2014/main" val="170662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有无辅助支撑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Q1a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Q1b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Q2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9.2nm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7.9nm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5.8nm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4.6nm</a:t>
                      </a:r>
                      <a:endParaRPr lang="zh-CN" altLang="en-US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4660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3F3E1F2-4EE2-7E7D-9057-466F97B28DF3}"/>
              </a:ext>
            </a:extLst>
          </p:cNvPr>
          <p:cNvSpPr txBox="1"/>
          <p:nvPr/>
        </p:nvSpPr>
        <p:spPr>
          <a:xfrm>
            <a:off x="4387840" y="648866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有无辅助支撑时束流受到的影响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B86729-1E01-3B6F-FBC6-8380269A69E2}"/>
              </a:ext>
            </a:extLst>
          </p:cNvPr>
          <p:cNvSpPr txBox="1"/>
          <p:nvPr/>
        </p:nvSpPr>
        <p:spPr>
          <a:xfrm>
            <a:off x="4387840" y="5006816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有无辅助支撑时磁铁受到的影响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41BE90-CBBD-8105-57E1-D568035F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59" y="978335"/>
            <a:ext cx="4366229" cy="291082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1D2703C-30D1-1760-2573-699D94509D76}"/>
              </a:ext>
            </a:extLst>
          </p:cNvPr>
          <p:cNvGrpSpPr/>
          <p:nvPr/>
        </p:nvGrpSpPr>
        <p:grpSpPr>
          <a:xfrm>
            <a:off x="1088569" y="1488982"/>
            <a:ext cx="4560793" cy="1940018"/>
            <a:chOff x="4338766" y="1858793"/>
            <a:chExt cx="2410690" cy="88049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DF81976-25D4-3BAD-B82D-67954BFC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8766" y="1858793"/>
              <a:ext cx="2410690" cy="816031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01BB2DC7-8A1A-5BA6-AC08-962CB50D0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1171" y="2316520"/>
              <a:ext cx="0" cy="2551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F4A1516-2C44-47A6-13C8-BDD599CB71EE}"/>
                </a:ext>
              </a:extLst>
            </p:cNvPr>
            <p:cNvSpPr txBox="1"/>
            <p:nvPr/>
          </p:nvSpPr>
          <p:spPr>
            <a:xfrm>
              <a:off x="4706472" y="2571660"/>
              <a:ext cx="837639" cy="16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辅助支撑位置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1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8A827-5F96-6F88-46A5-AE7DC9636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B7964-5247-A6E7-9313-EC7D4B52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250A5C-8FBA-8077-7EB9-40BE31888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、目前输入的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HEPS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地面信号的频率范围是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1-100Hz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，下一步将扩充频率范围到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0.1Hz-250Hz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，研究更低频振动的影响，以及验证更高频的地面振动是否会对亮度造成较大的影响。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、使用同样的方法，研究弧区四极铁振动对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IP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处束流及亮度造成的影响。</a:t>
            </a: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27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23">
            <a:extLst>
              <a:ext uri="{FF2B5EF4-FFF2-40B4-BE49-F238E27FC236}">
                <a16:creationId xmlns:a16="http://schemas.microsoft.com/office/drawing/2014/main" id="{4276CEB1-9CDC-7BD3-82D4-C635DC49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333376"/>
            <a:ext cx="876935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CEPC</a:t>
            </a:r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总体参数表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FA795AC-825D-4B20-809C-B809D0585F77}"/>
              </a:ext>
            </a:extLst>
          </p:cNvPr>
          <p:cNvGraphicFramePr>
            <a:graphicFrameLocks noGrp="1"/>
          </p:cNvGraphicFramePr>
          <p:nvPr/>
        </p:nvGraphicFramePr>
        <p:xfrm>
          <a:off x="2140575" y="1112808"/>
          <a:ext cx="7590175" cy="5118302"/>
        </p:xfrm>
        <a:graphic>
          <a:graphicData uri="http://schemas.openxmlformats.org/drawingml/2006/table">
            <a:tbl>
              <a:tblPr firstRow="1" firstCol="1" bandRow="1"/>
              <a:tblGrid>
                <a:gridCol w="2226489">
                  <a:extLst>
                    <a:ext uri="{9D8B030D-6E8A-4147-A177-3AD203B41FA5}">
                      <a16:colId xmlns:a16="http://schemas.microsoft.com/office/drawing/2014/main" val="3130724924"/>
                    </a:ext>
                  </a:extLst>
                </a:gridCol>
                <a:gridCol w="1308868">
                  <a:extLst>
                    <a:ext uri="{9D8B030D-6E8A-4147-A177-3AD203B41FA5}">
                      <a16:colId xmlns:a16="http://schemas.microsoft.com/office/drawing/2014/main" val="1384768707"/>
                    </a:ext>
                  </a:extLst>
                </a:gridCol>
                <a:gridCol w="1307840">
                  <a:extLst>
                    <a:ext uri="{9D8B030D-6E8A-4147-A177-3AD203B41FA5}">
                      <a16:colId xmlns:a16="http://schemas.microsoft.com/office/drawing/2014/main" val="2215860670"/>
                    </a:ext>
                  </a:extLst>
                </a:gridCol>
                <a:gridCol w="1331434">
                  <a:extLst>
                    <a:ext uri="{9D8B030D-6E8A-4147-A177-3AD203B41FA5}">
                      <a16:colId xmlns:a16="http://schemas.microsoft.com/office/drawing/2014/main" val="2160745236"/>
                    </a:ext>
                  </a:extLst>
                </a:gridCol>
                <a:gridCol w="1415544">
                  <a:extLst>
                    <a:ext uri="{9D8B030D-6E8A-4147-A177-3AD203B41FA5}">
                      <a16:colId xmlns:a16="http://schemas.microsoft.com/office/drawing/2014/main" val="1529580387"/>
                    </a:ext>
                  </a:extLst>
                </a:gridCol>
              </a:tblGrid>
              <a:tr h="272495"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Higgs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800"/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 l="-437500" t="-14286" r="-862" b="-294285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43973983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IPs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4413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Circumference (km)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GB" sz="10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00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.0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69306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 power per beam (MW)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zh-CN" sz="1000" b="1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2427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Half crossing angle at IP (mrad)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8888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Bending radius (km)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7908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Energy (GeV)</a:t>
                      </a:r>
                      <a:endParaRPr lang="zh-CN" sz="10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37811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Energy loss per turn (GeV)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0.357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9.1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54874"/>
                  </a:ext>
                </a:extLst>
              </a:tr>
              <a:tr h="174607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Damping time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(ms)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44.6/44.6/22.3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816/816/408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150/150/75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13.2/13.2/6.6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280040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Piwinski angle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4.88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24.23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5.98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1.23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81907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Bunch number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11934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1297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2537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Bunch Spacing (ns)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576.9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23.1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253.8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4523.1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19224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Bunch population (10</a:t>
                      </a:r>
                      <a:r>
                        <a:rPr lang="en-GB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1.35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2.0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983858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current (mA)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803.5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84.1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3.3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43106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Phase advance of arc FODO (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954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Momentum compaction (10</a:t>
                      </a:r>
                      <a:r>
                        <a:rPr lang="en-GB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zh-CN" sz="10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1.43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1.43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0.71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1734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Beta functions at IP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1000" b="1" i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GB" sz="1000" b="1" i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(m/mm)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0.3/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0.13/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0.21/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1.04/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2.7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152513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Emittance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(nm/pm)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0.64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/1.3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0.27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/1.4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/1.7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/4.7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82087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Betatron tune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n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n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445/445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317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/317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317/317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445/445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85743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size at IP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(um/nm)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14/36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6/35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13/42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39/113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35593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Bunch length (natural/total) (mm)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2.3/4.1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2.5/8.7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2.5/4.9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2.2/2.9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26050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Energy spread (natural/total) (%)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0.10/0.17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0.04/0.13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0.07/0.14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0.15/0.20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75094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Energy acceptance (DA/RF) (%)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/2.2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/1.7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1.05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/2.5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2.0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/2.6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400228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Beam-beam parameters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x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/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x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0.015/0.11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0.004/0.127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0.012/0.113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0.071/0.1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09544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RF voltage (GV)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0.12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03090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RF frequency (MHz)</a:t>
                      </a:r>
                      <a:endParaRPr lang="zh-CN" sz="10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73018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Longitudinal tune </a:t>
                      </a:r>
                      <a:r>
                        <a:rPr lang="en-GB" sz="1000" b="1" i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n</a:t>
                      </a:r>
                      <a:r>
                        <a:rPr lang="en-GB" sz="1000" b="1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0.035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0.062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0.078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58845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lifetime (min)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18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996293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Hourglass Factor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0.97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0.89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7019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Luminosity per IP (10</a:t>
                      </a:r>
                      <a:r>
                        <a:rPr lang="en-GB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r>
                        <a:rPr lang="en-GB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–2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</a:t>
                      </a:r>
                      <a:r>
                        <a:rPr lang="en-GB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–1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zh-CN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6" marR="3986" marT="39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315" marR="5315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</a:t>
                      </a:r>
                      <a:endParaRPr lang="zh-CN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651" marR="4651" marT="4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837602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3B3BEB0-779D-9207-C31F-CF73CD0D4F9C}"/>
              </a:ext>
            </a:extLst>
          </p:cNvPr>
          <p:cNvSpPr txBox="1"/>
          <p:nvPr/>
        </p:nvSpPr>
        <p:spPr>
          <a:xfrm>
            <a:off x="5026025" y="6308726"/>
            <a:ext cx="55435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050" dirty="0"/>
              <a:t>Ref: CEPC TDR; Radiation Detection Technology and Methods (2024) 8:1–1105, </a:t>
            </a:r>
            <a:r>
              <a:rPr lang="en-US" altLang="zh-CN" sz="1050" dirty="0">
                <a:hlinkClick r:id="rId4"/>
              </a:rPr>
              <a:t>https://doi.org/10.1007/s41605-024-00463-y</a:t>
            </a:r>
            <a:r>
              <a:rPr lang="en-US" altLang="zh-CN" sz="1050" dirty="0"/>
              <a:t>; </a:t>
            </a:r>
            <a:endParaRPr lang="zh-CN" altLang="en-US" sz="105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563BE5-4829-50E6-1183-E11D4CFC3124}"/>
              </a:ext>
            </a:extLst>
          </p:cNvPr>
          <p:cNvSpPr/>
          <p:nvPr/>
        </p:nvSpPr>
        <p:spPr>
          <a:xfrm>
            <a:off x="4306253" y="1026160"/>
            <a:ext cx="1441450" cy="5282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 advTm="15583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4EEEA2-23F2-31F8-D4E9-1F6FD3F8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原先地面振动限值的确定方法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94ED8BB8-1FCF-4BCA-EC45-29E5779B20B9}"/>
                  </a:ext>
                </a:extLst>
              </p:cNvPr>
              <p:cNvSpPr txBox="1"/>
              <p:nvPr/>
            </p:nvSpPr>
            <p:spPr>
              <a:xfrm>
                <a:off x="1963312" y="2124288"/>
                <a:ext cx="2750185" cy="643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94ED8BB8-1FCF-4BCA-EC45-29E5779B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12" y="2124288"/>
                <a:ext cx="2750185" cy="643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6F70B4D9-5413-AE51-33AE-99149B5F5A3A}"/>
                  </a:ext>
                </a:extLst>
              </p:cNvPr>
              <p:cNvSpPr txBox="1"/>
              <p:nvPr/>
            </p:nvSpPr>
            <p:spPr>
              <a:xfrm>
                <a:off x="1205934" y="3100432"/>
                <a:ext cx="4539139" cy="643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6F70B4D9-5413-AE51-33AE-99149B5F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4" y="3100432"/>
                <a:ext cx="4539139" cy="643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047983BE-21BC-F12F-51BF-A963402DE783}"/>
              </a:ext>
            </a:extLst>
          </p:cNvPr>
          <p:cNvSpPr txBox="1"/>
          <p:nvPr/>
        </p:nvSpPr>
        <p:spPr>
          <a:xfrm>
            <a:off x="429387" y="169068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对撞点轨道偏差与亮度的关系：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9D392EC-FF8F-9F0E-5A27-8120E6393A91}"/>
              </a:ext>
            </a:extLst>
          </p:cNvPr>
          <p:cNvSpPr txBox="1"/>
          <p:nvPr/>
        </p:nvSpPr>
        <p:spPr>
          <a:xfrm>
            <a:off x="437167" y="270514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考虑束流小抖动：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91D5B91-BD74-FD44-F132-9E6F03CB656D}"/>
              </a:ext>
            </a:extLst>
          </p:cNvPr>
          <p:cNvSpPr txBox="1"/>
          <p:nvPr/>
        </p:nvSpPr>
        <p:spPr>
          <a:xfrm>
            <a:off x="437167" y="3769963"/>
            <a:ext cx="6298964" cy="874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CEPC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Higgs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模式，对撞点处</a:t>
            </a:r>
            <a:r>
              <a:rPr lang="zh-CN" altLang="en-US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垂直方向束流</a:t>
            </a:r>
            <a:r>
              <a:rPr lang="en-US" altLang="zh-CN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RMS</a:t>
            </a:r>
            <a:r>
              <a:rPr lang="zh-CN" altLang="en-US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尺寸为</a:t>
            </a:r>
            <a:r>
              <a:rPr lang="en-US" altLang="zh-CN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36nm</a:t>
            </a:r>
            <a:r>
              <a:rPr lang="zh-CN" altLang="en-US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，水平方向束流</a:t>
            </a:r>
            <a:r>
              <a:rPr lang="en-US" altLang="zh-CN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RMS</a:t>
            </a:r>
            <a:r>
              <a:rPr lang="zh-CN" altLang="en-US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尺寸为</a:t>
            </a:r>
            <a:r>
              <a:rPr lang="en-US" altLang="zh-CN" sz="18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14μm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，因此</a:t>
            </a:r>
            <a:r>
              <a:rPr lang="zh-CN" altLang="zh-CN" sz="18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en-US" altLang="zh-CN" sz="1800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24444CE0-DAE1-E5FC-E5E1-35A2E7BBC767}"/>
                  </a:ext>
                </a:extLst>
              </p:cNvPr>
              <p:cNvSpPr txBox="1"/>
              <p:nvPr/>
            </p:nvSpPr>
            <p:spPr>
              <a:xfrm>
                <a:off x="2617818" y="4670198"/>
                <a:ext cx="1838772" cy="643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24444CE0-DAE1-E5FC-E5E1-35A2E7BBC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18" y="4670198"/>
                <a:ext cx="1838772" cy="643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AF8BCDCD-64B3-5FF3-70A4-C437BC45B7E9}"/>
                  </a:ext>
                </a:extLst>
              </p:cNvPr>
              <p:cNvSpPr txBox="1"/>
              <p:nvPr/>
            </p:nvSpPr>
            <p:spPr>
              <a:xfrm>
                <a:off x="437167" y="5414908"/>
                <a:ext cx="5666613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若将亮度下降</a:t>
                </a:r>
                <a14:m>
                  <m:oMath xmlns:m="http://schemas.openxmlformats.org/officeDocument/2006/math">
                    <m:r>
                      <a:rPr lang="zh-CN" altLang="en-US" sz="1800" dirty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控制在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2%</m:t>
                    </m:r>
                    <m:r>
                      <a:rPr lang="zh-CN" altLang="en-US" sz="180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之内</m:t>
                    </m:r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，则垂直方向位移偏移量</a:t>
                </a:r>
                <a:endParaRPr lang="en-US" altLang="zh-CN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0.28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10.2</m:t>
                    </m:r>
                    <m:r>
                      <m:rPr>
                        <m:sty m:val="p"/>
                      </m:rP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zh-CN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也即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束流垂直方向轨道</a:t>
                </a:r>
                <a:endParaRPr lang="en-US" altLang="zh-CN" sz="180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8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抖动容忍度为：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l-GR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10.2</m:t>
                    </m:r>
                    <m:r>
                      <m:rPr>
                        <m:sty m:val="p"/>
                      </m:rP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endParaRPr lang="zh-CN" altLang="en-US" sz="180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AF8BCDCD-64B3-5FF3-70A4-C437BC45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7" y="5414908"/>
                <a:ext cx="5666613" cy="945259"/>
              </a:xfrm>
              <a:prstGeom prst="rect">
                <a:avLst/>
              </a:prstGeom>
              <a:blipFill>
                <a:blip r:embed="rId5"/>
                <a:stretch>
                  <a:fillRect l="-969" t="-3226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6B6950DE-CD35-BDBD-FFB6-183B7FE93CB2}"/>
              </a:ext>
            </a:extLst>
          </p:cNvPr>
          <p:cNvGrpSpPr/>
          <p:nvPr/>
        </p:nvGrpSpPr>
        <p:grpSpPr>
          <a:xfrm>
            <a:off x="8496486" y="2569703"/>
            <a:ext cx="2155391" cy="2744069"/>
            <a:chOff x="6733719" y="816239"/>
            <a:chExt cx="2155391" cy="27440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FA80B9A-8B04-FA80-5681-C1304F583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6733719" y="855082"/>
              <a:ext cx="911256" cy="2374606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D9546AE-93A7-8715-4129-9A43F10262D0}"/>
                </a:ext>
              </a:extLst>
            </p:cNvPr>
            <p:cNvGrpSpPr/>
            <p:nvPr/>
          </p:nvGrpSpPr>
          <p:grpSpPr>
            <a:xfrm>
              <a:off x="6754055" y="816239"/>
              <a:ext cx="2135055" cy="2744069"/>
              <a:chOff x="1610189" y="2011912"/>
              <a:chExt cx="2135055" cy="2744069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8B466B7-75A2-AACC-6848-72268B565BD9}"/>
                  </a:ext>
                </a:extLst>
              </p:cNvPr>
              <p:cNvGrpSpPr/>
              <p:nvPr/>
            </p:nvGrpSpPr>
            <p:grpSpPr>
              <a:xfrm>
                <a:off x="1610189" y="2011912"/>
                <a:ext cx="2135055" cy="2485493"/>
                <a:chOff x="1655131" y="2141997"/>
                <a:chExt cx="2135055" cy="2485493"/>
              </a:xfrm>
            </p:grpSpPr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BB87E351-6095-9D26-E006-A7DB2D7178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78930" y="2252884"/>
                  <a:ext cx="911256" cy="2374606"/>
                </a:xfrm>
                <a:prstGeom prst="rect">
                  <a:avLst/>
                </a:prstGeom>
              </p:spPr>
            </p:pic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09508052-CC8F-8FFF-03E3-78E3261E09F5}"/>
                    </a:ext>
                  </a:extLst>
                </p:cNvPr>
                <p:cNvGrpSpPr/>
                <p:nvPr/>
              </p:nvGrpSpPr>
              <p:grpSpPr>
                <a:xfrm>
                  <a:off x="1655131" y="2141997"/>
                  <a:ext cx="2101802" cy="2359345"/>
                  <a:chOff x="6096000" y="1078182"/>
                  <a:chExt cx="3600000" cy="4041122"/>
                </a:xfrm>
              </p:grpSpPr>
              <p:sp>
                <p:nvSpPr>
                  <p:cNvPr id="15" name="椭圆 14">
                    <a:extLst>
                      <a:ext uri="{FF2B5EF4-FFF2-40B4-BE49-F238E27FC236}">
                        <a16:creationId xmlns:a16="http://schemas.microsoft.com/office/drawing/2014/main" id="{642E9B3C-D807-6A86-F04F-0F7120C9B7CC}"/>
                      </a:ext>
                    </a:extLst>
                  </p:cNvPr>
                  <p:cNvSpPr/>
                  <p:nvPr/>
                </p:nvSpPr>
                <p:spPr>
                  <a:xfrm>
                    <a:off x="6096000" y="1429304"/>
                    <a:ext cx="3600000" cy="3600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爆炸形: 8 pt  15">
                    <a:extLst>
                      <a:ext uri="{FF2B5EF4-FFF2-40B4-BE49-F238E27FC236}">
                        <a16:creationId xmlns:a16="http://schemas.microsoft.com/office/drawing/2014/main" id="{161ADBB4-421C-A6E4-137F-C2D36957EE2B}"/>
                      </a:ext>
                    </a:extLst>
                  </p:cNvPr>
                  <p:cNvSpPr/>
                  <p:nvPr/>
                </p:nvSpPr>
                <p:spPr>
                  <a:xfrm>
                    <a:off x="7806000" y="13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爆炸形: 8 pt  16">
                    <a:extLst>
                      <a:ext uri="{FF2B5EF4-FFF2-40B4-BE49-F238E27FC236}">
                        <a16:creationId xmlns:a16="http://schemas.microsoft.com/office/drawing/2014/main" id="{DA799FB7-0F7B-A82E-66F1-6D51BA84CE70}"/>
                      </a:ext>
                    </a:extLst>
                  </p:cNvPr>
                  <p:cNvSpPr/>
                  <p:nvPr/>
                </p:nvSpPr>
                <p:spPr>
                  <a:xfrm>
                    <a:off x="7839012" y="49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D273FAFA-8D5E-16C7-B5E8-1AD4481B25C0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6" y="1078182"/>
                    <a:ext cx="624849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IP1</a:t>
                    </a:r>
                    <a:endParaRPr lang="zh-CN" altLang="en-US" sz="800" b="1" dirty="0"/>
                  </a:p>
                </p:txBody>
              </p:sp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016E309-73A0-D672-3FA4-406F3FBDD97B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7" y="4636823"/>
                    <a:ext cx="624847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IP2</a:t>
                    </a:r>
                    <a:endParaRPr lang="zh-CN" altLang="en-US" sz="800" b="1" dirty="0"/>
                  </a:p>
                </p:txBody>
              </p:sp>
            </p:grp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085F99-4D0A-2F4A-DF7A-7E688CEFC21E}"/>
                  </a:ext>
                </a:extLst>
              </p:cNvPr>
              <p:cNvSpPr txBox="1"/>
              <p:nvPr/>
            </p:nvSpPr>
            <p:spPr>
              <a:xfrm>
                <a:off x="2051675" y="4325094"/>
                <a:ext cx="13166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●对撞区施加位置</a:t>
                </a:r>
                <a:endParaRPr lang="en-US" altLang="zh-CN" sz="110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●弧区施加位置</a:t>
                </a:r>
                <a:endParaRPr lang="en-US" altLang="zh-CN" sz="1100" dirty="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23ABAD30-DDE3-BC9C-B492-E506EE02D315}"/>
                </a:ext>
              </a:extLst>
            </p:cNvPr>
            <p:cNvSpPr/>
            <p:nvPr/>
          </p:nvSpPr>
          <p:spPr>
            <a:xfrm>
              <a:off x="7936810" y="1006398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流程图: 接点 7">
              <a:extLst>
                <a:ext uri="{FF2B5EF4-FFF2-40B4-BE49-F238E27FC236}">
                  <a16:creationId xmlns:a16="http://schemas.microsoft.com/office/drawing/2014/main" id="{5FD1302F-8B41-D79D-8BA8-54A03AD590E6}"/>
                </a:ext>
              </a:extLst>
            </p:cNvPr>
            <p:cNvSpPr/>
            <p:nvPr/>
          </p:nvSpPr>
          <p:spPr>
            <a:xfrm>
              <a:off x="7624058" y="1005279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12A24D6D-C6CB-CBC9-31A3-5DAC132F1BAB}"/>
                </a:ext>
              </a:extLst>
            </p:cNvPr>
            <p:cNvSpPr/>
            <p:nvPr/>
          </p:nvSpPr>
          <p:spPr>
            <a:xfrm>
              <a:off x="7624058" y="3082742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67E52AC9-E2EC-AAF7-864F-7ACAB852C97A}"/>
                </a:ext>
              </a:extLst>
            </p:cNvPr>
            <p:cNvSpPr/>
            <p:nvPr/>
          </p:nvSpPr>
          <p:spPr>
            <a:xfrm>
              <a:off x="7936810" y="3082742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4D8072C-3CAD-D912-2B35-7FCFF53ECA01}"/>
              </a:ext>
            </a:extLst>
          </p:cNvPr>
          <p:cNvGraphicFramePr>
            <a:graphicFrameLocks noGrp="1"/>
          </p:cNvGraphicFramePr>
          <p:nvPr/>
        </p:nvGraphicFramePr>
        <p:xfrm>
          <a:off x="7373206" y="5371238"/>
          <a:ext cx="4413679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733">
                  <a:extLst>
                    <a:ext uri="{9D8B030D-6E8A-4147-A177-3AD203B41FA5}">
                      <a16:colId xmlns:a16="http://schemas.microsoft.com/office/drawing/2014/main" val="1931167999"/>
                    </a:ext>
                  </a:extLst>
                </a:gridCol>
                <a:gridCol w="1507067">
                  <a:extLst>
                    <a:ext uri="{9D8B030D-6E8A-4147-A177-3AD203B41FA5}">
                      <a16:colId xmlns:a16="http://schemas.microsoft.com/office/drawing/2014/main" val="3414003927"/>
                    </a:ext>
                  </a:extLst>
                </a:gridCol>
                <a:gridCol w="1441879">
                  <a:extLst>
                    <a:ext uri="{9D8B030D-6E8A-4147-A177-3AD203B41FA5}">
                      <a16:colId xmlns:a16="http://schemas.microsoft.com/office/drawing/2014/main" val="241309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轨道偏移量（</a:t>
                      </a:r>
                      <a:r>
                        <a:rPr lang="en-US" altLang="zh-CN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IP1/IP2)</a:t>
                      </a:r>
                      <a:endParaRPr lang="zh-CN" altLang="en-US" sz="135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对撞区四级磁铁加载位移偏差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弧区四级磁铁加载随机振动误差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8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10nm/10nm</a:t>
                      </a:r>
                      <a:endParaRPr lang="zh-CN" altLang="en-US" sz="135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4nm</a:t>
                      </a:r>
                      <a:endParaRPr lang="zh-CN" altLang="en-US" sz="135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25nm</a:t>
                      </a:r>
                      <a:endParaRPr lang="zh-CN" altLang="en-US" sz="135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80818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482ACEF7-20CE-22D1-C4DE-3FF8E8B9140B}"/>
              </a:ext>
            </a:extLst>
          </p:cNvPr>
          <p:cNvSpPr txBox="1"/>
          <p:nvPr/>
        </p:nvSpPr>
        <p:spPr>
          <a:xfrm>
            <a:off x="6909621" y="1548633"/>
            <a:ext cx="4852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在对撞区和弧区分别施加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y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方向的不同位移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RMS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值完全随机振动（不考虑频率分布的白噪声），从而给出振动限值的上限。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D70C0A-7762-BDC5-0EA3-3867D63ECE3E}"/>
              </a:ext>
            </a:extLst>
          </p:cNvPr>
          <p:cNvSpPr txBox="1"/>
          <p:nvPr/>
        </p:nvSpPr>
        <p:spPr>
          <a:xfrm>
            <a:off x="9145320" y="78843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选用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Higgs Lattice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99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1738</Words>
  <Application>Microsoft Office PowerPoint</Application>
  <PresentationFormat>宽屏</PresentationFormat>
  <Paragraphs>378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华文中宋</vt:lpstr>
      <vt:lpstr>Arial</vt:lpstr>
      <vt:lpstr>Cambria Math</vt:lpstr>
      <vt:lpstr>Symbol</vt:lpstr>
      <vt:lpstr>Times New Roman</vt:lpstr>
      <vt:lpstr>Office 主题​​</vt:lpstr>
      <vt:lpstr>Requirement for the ground motion from beam dynamics</vt:lpstr>
      <vt:lpstr>位移误差和角度误差引起的亮度下降公式</vt:lpstr>
      <vt:lpstr>对撞区四级铁施加随机振动</vt:lpstr>
      <vt:lpstr>对撞区四级铁施加频率相关振动</vt:lpstr>
      <vt:lpstr>对撞区四级铁施加HEPS地面振动</vt:lpstr>
      <vt:lpstr>施加HEPS地面振动的同时考虑支架放大</vt:lpstr>
      <vt:lpstr>下一步计划</vt:lpstr>
      <vt:lpstr>PowerPoint 演示文稿</vt:lpstr>
      <vt:lpstr>原先地面振动限值的确定方法</vt:lpstr>
      <vt:lpstr>PowerPoint 演示文稿</vt:lpstr>
      <vt:lpstr>位移误差和角度误差引起的亮度下降公式</vt:lpstr>
      <vt:lpstr>位移误差和角度误差引起的亮度下降</vt:lpstr>
      <vt:lpstr>总结及下一步计划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翔宇 谭</dc:creator>
  <cp:lastModifiedBy>Administrator</cp:lastModifiedBy>
  <cp:revision>21</cp:revision>
  <dcterms:created xsi:type="dcterms:W3CDTF">2026-02-28T20:04:39Z</dcterms:created>
  <dcterms:modified xsi:type="dcterms:W3CDTF">2026-03-19T08:44:54Z</dcterms:modified>
</cp:coreProperties>
</file>