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21"/>
  </p:notesMasterIdLst>
  <p:sldIdLst>
    <p:sldId id="256" r:id="rId3"/>
    <p:sldId id="257" r:id="rId4"/>
    <p:sldId id="258" r:id="rId5"/>
    <p:sldId id="271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44" autoAdjust="0"/>
  </p:normalViewPr>
  <p:slideViewPr>
    <p:cSldViewPr snapToGrid="0" showGuides="1">
      <p:cViewPr varScale="1">
        <p:scale>
          <a:sx n="75" d="100"/>
          <a:sy n="75" d="100"/>
        </p:scale>
        <p:origin x="93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29626-7644-457F-AAFA-CD02915E003D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B99A-3531-4728-B3FF-C6554FAA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0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\storage\C5BAIEYH\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章：硅径迹仪</a:t>
            </a:r>
            <a:r>
              <a:rPr lang="en-US" altLang="zh-CN" dirty="0"/>
              <a:t>.pdf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结构</a:t>
            </a:r>
            <a:r>
              <a:rPr lang="en-US" altLang="zh-CN" dirty="0"/>
              <a:t>\20251230_</a:t>
            </a:r>
            <a:r>
              <a:rPr lang="zh-CN" altLang="en-US" dirty="0"/>
              <a:t>鲁兵</a:t>
            </a:r>
            <a:r>
              <a:rPr lang="en-US" altLang="zh-CN" dirty="0"/>
              <a:t>_SCD</a:t>
            </a:r>
            <a:r>
              <a:rPr lang="zh-CN" altLang="en-US" dirty="0"/>
              <a:t>初样爆炸图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0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  <a:r>
              <a:rPr lang="zh-CN" altLang="en-US" dirty="0"/>
              <a:t>第</a:t>
            </a:r>
            <a:r>
              <a:rPr lang="en-US" altLang="zh-CN" dirty="0"/>
              <a:t>85</a:t>
            </a:r>
            <a:r>
              <a:rPr lang="zh-CN" altLang="en-US" dirty="0"/>
              <a:t>页 图</a:t>
            </a:r>
            <a:r>
              <a:rPr lang="en-US" altLang="zh-CN" dirty="0"/>
              <a:t>5.11/5.12/5.13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20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  <a:r>
              <a:rPr lang="zh-CN" altLang="en-US" dirty="0"/>
              <a:t>第</a:t>
            </a:r>
            <a:r>
              <a:rPr lang="en-US" altLang="zh-CN" dirty="0"/>
              <a:t>93</a:t>
            </a:r>
            <a:r>
              <a:rPr lang="zh-CN" altLang="en-US" dirty="0"/>
              <a:t>页 图</a:t>
            </a:r>
            <a:r>
              <a:rPr lang="en-US" altLang="zh-CN" dirty="0"/>
              <a:t>5.27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80</a:t>
            </a:r>
            <a:r>
              <a:rPr lang="zh-CN" altLang="en-US" dirty="0"/>
              <a:t>页 图</a:t>
            </a:r>
            <a:r>
              <a:rPr lang="en-US" altLang="zh-CN" dirty="0"/>
              <a:t>5.2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92</a:t>
            </a:r>
            <a:r>
              <a:rPr lang="zh-CN" altLang="en-US" dirty="0"/>
              <a:t>页 图</a:t>
            </a:r>
            <a:r>
              <a:rPr lang="en-US" altLang="zh-CN" dirty="0"/>
              <a:t>5.25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</a:t>
            </a:r>
            <a:r>
              <a:rPr lang="en-US" altLang="zh-CN" dirty="0"/>
              <a:t>93</a:t>
            </a:r>
            <a:r>
              <a:rPr lang="zh-CN" altLang="en-US" dirty="0"/>
              <a:t>页 图</a:t>
            </a:r>
            <a:r>
              <a:rPr lang="en-US" altLang="zh-CN" dirty="0"/>
              <a:t>5.29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61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结构</a:t>
            </a:r>
            <a:r>
              <a:rPr lang="en-US" altLang="zh-CN" dirty="0"/>
              <a:t>\</a:t>
            </a:r>
            <a:r>
              <a:rPr lang="zh-CN" altLang="en-US" dirty="0"/>
              <a:t>日字形框架资料</a:t>
            </a:r>
            <a:r>
              <a:rPr lang="en-US" altLang="zh-CN" dirty="0"/>
              <a:t>\AIREX FOAM\</a:t>
            </a:r>
            <a:r>
              <a:rPr lang="zh-CN" altLang="en-US" dirty="0"/>
              <a:t>产品手册</a:t>
            </a:r>
            <a:r>
              <a:rPr lang="en-US" altLang="zh-CN" dirty="0"/>
              <a:t>_AIREX_R82.pdf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\20260320_</a:t>
            </a:r>
            <a:r>
              <a:rPr lang="zh-CN" altLang="en-US" dirty="0"/>
              <a:t>乔锐</a:t>
            </a:r>
            <a:r>
              <a:rPr lang="en-US" altLang="zh-CN" dirty="0"/>
              <a:t>_AIREX</a:t>
            </a:r>
            <a:r>
              <a:rPr lang="zh-CN" altLang="en-US" dirty="0"/>
              <a:t>计算器</a:t>
            </a:r>
            <a:r>
              <a:rPr lang="en-US" altLang="zh-CN"/>
              <a:t>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9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\storage\C5BAIEYH\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章：硅径迹仪</a:t>
            </a:r>
            <a:r>
              <a:rPr lang="en-US" altLang="zh-CN" dirty="0"/>
              <a:t>.pdf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结构</a:t>
            </a:r>
            <a:r>
              <a:rPr lang="en-US" altLang="zh-CN" dirty="0"/>
              <a:t>\20251230_</a:t>
            </a:r>
            <a:r>
              <a:rPr lang="zh-CN" altLang="en-US" dirty="0"/>
              <a:t>鲁兵</a:t>
            </a:r>
            <a:r>
              <a:rPr lang="en-US" altLang="zh-CN" dirty="0"/>
              <a:t>_SCD</a:t>
            </a:r>
            <a:r>
              <a:rPr lang="zh-CN" altLang="en-US" dirty="0"/>
              <a:t>初样爆炸图</a:t>
            </a:r>
            <a:r>
              <a:rPr lang="en-US" altLang="zh-CN" dirty="0"/>
              <a:t>.pptx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9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00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\storage\C5BAIEYH\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章：硅径迹仪</a:t>
            </a:r>
            <a:r>
              <a:rPr lang="en-US" altLang="zh-CN" dirty="0"/>
              <a:t>.pdf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4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别人的报告</a:t>
            </a:r>
            <a:r>
              <a:rPr lang="en-US" altLang="zh-CN" dirty="0"/>
              <a:t>\</a:t>
            </a:r>
            <a:r>
              <a:rPr lang="zh-CN" altLang="en-US" dirty="0"/>
              <a:t>菲利普</a:t>
            </a:r>
            <a:r>
              <a:rPr lang="en-US" altLang="zh-CN" dirty="0"/>
              <a:t>AMS</a:t>
            </a:r>
            <a:r>
              <a:rPr lang="zh-CN" altLang="en-US" dirty="0"/>
              <a:t>博士论文</a:t>
            </a:r>
            <a:r>
              <a:rPr lang="en-US" altLang="zh-CN" dirty="0"/>
              <a:t>.pdf</a:t>
            </a:r>
            <a:r>
              <a:rPr lang="zh-CN" altLang="en-US" dirty="0"/>
              <a:t>，附录</a:t>
            </a: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5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别人的报告</a:t>
            </a:r>
            <a:r>
              <a:rPr lang="en-US" altLang="zh-CN" dirty="0"/>
              <a:t>\</a:t>
            </a:r>
            <a:r>
              <a:rPr lang="zh-CN" altLang="en-US" dirty="0"/>
              <a:t>菲利普</a:t>
            </a:r>
            <a:r>
              <a:rPr lang="en-US" altLang="zh-CN" dirty="0"/>
              <a:t>AMS</a:t>
            </a:r>
            <a:r>
              <a:rPr lang="zh-CN" altLang="en-US" dirty="0"/>
              <a:t>博士论文</a:t>
            </a:r>
            <a:r>
              <a:rPr lang="en-US" altLang="zh-CN" dirty="0"/>
              <a:t>.pdf</a:t>
            </a:r>
            <a:r>
              <a:rPr lang="zh-CN" altLang="en-US" dirty="0"/>
              <a:t>，附录</a:t>
            </a:r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2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  <a:r>
              <a:rPr lang="zh-CN" altLang="en-US" dirty="0"/>
              <a:t>第</a:t>
            </a:r>
            <a:r>
              <a:rPr lang="en-US" altLang="zh-CN" dirty="0"/>
              <a:t>51</a:t>
            </a:r>
            <a:r>
              <a:rPr lang="zh-CN" altLang="en-US" dirty="0"/>
              <a:t>页的图</a:t>
            </a:r>
            <a:r>
              <a:rPr lang="en-US" altLang="zh-CN" dirty="0"/>
              <a:t>5.21</a:t>
            </a:r>
            <a:r>
              <a:rPr lang="zh-CN" altLang="en-US" dirty="0"/>
              <a:t>和</a:t>
            </a:r>
            <a:r>
              <a:rPr lang="en-US" altLang="zh-CN" dirty="0"/>
              <a:t>5.22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4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  <a:r>
              <a:rPr lang="zh-CN" altLang="en-US" dirty="0"/>
              <a:t>第</a:t>
            </a:r>
            <a:r>
              <a:rPr lang="en-US" altLang="zh-CN" dirty="0"/>
              <a:t>83</a:t>
            </a:r>
            <a:r>
              <a:rPr lang="zh-CN" altLang="en-US" dirty="0"/>
              <a:t>页第</a:t>
            </a:r>
            <a:r>
              <a:rPr lang="en-US" altLang="zh-CN" dirty="0"/>
              <a:t>5.5</a:t>
            </a:r>
            <a:r>
              <a:rPr lang="zh-CN" altLang="en-US" dirty="0"/>
              <a:t>章节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0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H:\zotero</a:t>
            </a:r>
            <a:r>
              <a:rPr lang="zh-CN" altLang="en-US" dirty="0"/>
              <a:t>文献</a:t>
            </a:r>
            <a:r>
              <a:rPr lang="en-US" altLang="zh-CN" dirty="0"/>
              <a:t>\storage\G3GNT5TX\</a:t>
            </a:r>
            <a:r>
              <a:rPr lang="zh-CN" altLang="en-US" dirty="0"/>
              <a:t>菲利普 </a:t>
            </a:r>
            <a:r>
              <a:rPr lang="en-US" altLang="zh-CN" dirty="0"/>
              <a:t>- 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章：装配</a:t>
            </a:r>
            <a:r>
              <a:rPr lang="en-US" altLang="zh-CN" dirty="0"/>
              <a:t>.pdf  </a:t>
            </a:r>
            <a:r>
              <a:rPr lang="zh-CN" altLang="en-US" dirty="0"/>
              <a:t>第</a:t>
            </a:r>
            <a:r>
              <a:rPr lang="en-US" altLang="zh-CN" dirty="0"/>
              <a:t>84</a:t>
            </a:r>
            <a:r>
              <a:rPr lang="zh-CN" altLang="en-US" dirty="0"/>
              <a:t>页 图</a:t>
            </a:r>
            <a:r>
              <a:rPr lang="en-US" altLang="zh-CN" dirty="0"/>
              <a:t>5.8/5.9/5.10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4B99A-3531-4728-B3FF-C6554FAAEC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21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0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8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0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7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7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22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2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3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1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FE5DC-847D-4941-8AA5-C3FB08B05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AMS-02</a:t>
            </a:r>
            <a:r>
              <a:rPr lang="zh-CN" altLang="en-US" dirty="0"/>
              <a:t>的</a:t>
            </a:r>
            <a:r>
              <a:rPr lang="en-US" altLang="zh-CN" dirty="0"/>
              <a:t>AIREX</a:t>
            </a:r>
            <a:r>
              <a:rPr lang="zh-CN" altLang="en-US" dirty="0"/>
              <a:t>装配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10BC21-D5BD-4252-B717-04ABBDFC5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</a:t>
            </a:r>
          </a:p>
        </p:txBody>
      </p:sp>
    </p:spTree>
    <p:extLst>
      <p:ext uri="{BB962C8B-B14F-4D97-AF65-F5344CB8AC3E}">
        <p14:creationId xmlns:p14="http://schemas.microsoft.com/office/powerpoint/2010/main" val="361530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E1D9FF5-D87B-428F-8031-3F676779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底部</a:t>
            </a:r>
            <a:r>
              <a:rPr lang="en-US" altLang="zh-CN" dirty="0"/>
              <a:t>AIREX</a:t>
            </a:r>
            <a:r>
              <a:rPr lang="zh-CN" altLang="en-US" dirty="0"/>
              <a:t>的粘接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76773C71-C020-4D9F-8C54-E26022B85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884442"/>
              </p:ext>
            </p:extLst>
          </p:nvPr>
        </p:nvGraphicFramePr>
        <p:xfrm>
          <a:off x="1790700" y="996311"/>
          <a:ext cx="9886950" cy="57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Visio" r:id="rId4" imgW="6153195" imgH="3600450" progId="Visio.Drawing.15">
                  <p:embed/>
                </p:oleObj>
              </mc:Choice>
              <mc:Fallback>
                <p:oleObj name="Visio" r:id="rId4" imgW="6153195" imgH="3600450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4F6F77D2-15E6-4168-88EE-EDBB81A0B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996311"/>
                        <a:ext cx="9886950" cy="577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426D95F-DEF6-444A-A2FC-C3D17231D606}"/>
              </a:ext>
            </a:extLst>
          </p:cNvPr>
          <p:cNvSpPr txBox="1"/>
          <p:nvPr/>
        </p:nvSpPr>
        <p:spPr>
          <a:xfrm>
            <a:off x="71119" y="160528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、目检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7D1D15-7867-4D58-968D-152023359DA2}"/>
              </a:ext>
            </a:extLst>
          </p:cNvPr>
          <p:cNvSpPr txBox="1"/>
          <p:nvPr/>
        </p:nvSpPr>
        <p:spPr>
          <a:xfrm>
            <a:off x="71119" y="280390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、准备胶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149547-3EAD-413C-B2CE-42B8936018FF}"/>
              </a:ext>
            </a:extLst>
          </p:cNvPr>
          <p:cNvSpPr txBox="1"/>
          <p:nvPr/>
        </p:nvSpPr>
        <p:spPr>
          <a:xfrm>
            <a:off x="71119" y="419455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164A65-1C36-45E9-8D7A-E68E0969A0BA}"/>
              </a:ext>
            </a:extLst>
          </p:cNvPr>
          <p:cNvSpPr txBox="1"/>
          <p:nvPr/>
        </p:nvSpPr>
        <p:spPr>
          <a:xfrm>
            <a:off x="71119" y="5487875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粘接</a:t>
            </a:r>
          </a:p>
        </p:txBody>
      </p:sp>
    </p:spTree>
    <p:extLst>
      <p:ext uri="{BB962C8B-B14F-4D97-AF65-F5344CB8AC3E}">
        <p14:creationId xmlns:p14="http://schemas.microsoft.com/office/powerpoint/2010/main" val="144043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EBB595A-8E25-4D1B-AED5-5414D6C9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底部</a:t>
            </a:r>
            <a:r>
              <a:rPr lang="en-US" altLang="zh-CN" dirty="0"/>
              <a:t>AIREX</a:t>
            </a:r>
            <a:r>
              <a:rPr lang="zh-CN" altLang="en-US" dirty="0"/>
              <a:t>的粘接：准备胶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4B18F3-BA6E-4DFF-A12D-36DAB418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971"/>
            <a:ext cx="3960000" cy="5068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BAA97B-8B3E-4A9B-9DCB-8DB1E7DE4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00" y="1048971"/>
            <a:ext cx="3960000" cy="5068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B1E5AF-A1EF-4128-AA0D-4B05A2B6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000" y="1048971"/>
            <a:ext cx="3960000" cy="5068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550752B-4C45-4AFE-BAE4-926E580876B8}"/>
              </a:ext>
            </a:extLst>
          </p:cNvPr>
          <p:cNvSpPr txBox="1"/>
          <p:nvPr/>
        </p:nvSpPr>
        <p:spPr>
          <a:xfrm>
            <a:off x="0" y="6117771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玻璃上粘俩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80um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厚胶带，涂胶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EFA530-F70D-41BF-B90A-307AF872297E}"/>
              </a:ext>
            </a:extLst>
          </p:cNvPr>
          <p:cNvSpPr txBox="1"/>
          <p:nvPr/>
        </p:nvSpPr>
        <p:spPr>
          <a:xfrm>
            <a:off x="4116000" y="6117771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用刮板刷胶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96093D-486E-4C24-AFF0-0C62B4E81792}"/>
              </a:ext>
            </a:extLst>
          </p:cNvPr>
          <p:cNvSpPr txBox="1"/>
          <p:nvPr/>
        </p:nvSpPr>
        <p:spPr>
          <a:xfrm>
            <a:off x="8232000" y="6117771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朝下、放置在胶层上</a:t>
            </a:r>
          </a:p>
        </p:txBody>
      </p:sp>
    </p:spTree>
    <p:extLst>
      <p:ext uri="{BB962C8B-B14F-4D97-AF65-F5344CB8AC3E}">
        <p14:creationId xmlns:p14="http://schemas.microsoft.com/office/powerpoint/2010/main" val="366091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06AAFD-3A68-472B-9005-B08BD40E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底部</a:t>
            </a:r>
            <a:r>
              <a:rPr lang="en-US" altLang="zh-CN" dirty="0"/>
              <a:t>AIREX</a:t>
            </a:r>
            <a:r>
              <a:rPr lang="zh-CN" altLang="en-US" dirty="0"/>
              <a:t>的粘接：</a:t>
            </a:r>
            <a:r>
              <a:rPr lang="en-US" altLang="zh-CN" dirty="0"/>
              <a:t>AIREX</a:t>
            </a:r>
            <a:r>
              <a:rPr lang="zh-CN" altLang="en-US" dirty="0"/>
              <a:t>粘接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43527B-3929-48D6-A899-C13DDFF92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6" y="1054608"/>
            <a:ext cx="3960000" cy="50687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CDE4C3-598F-4B07-A882-C4EE70486C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231" y="1054608"/>
            <a:ext cx="3960000" cy="5068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3CF765A-3AD5-410F-AA76-51383890449E}"/>
              </a:ext>
            </a:extLst>
          </p:cNvPr>
          <p:cNvSpPr txBox="1"/>
          <p:nvPr/>
        </p:nvSpPr>
        <p:spPr>
          <a:xfrm>
            <a:off x="1800225" y="6117771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先安装右侧和顶部挡条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049B38-B0A9-428E-8A24-6F12B28E4E67}"/>
              </a:ext>
            </a:extLst>
          </p:cNvPr>
          <p:cNvSpPr txBox="1"/>
          <p:nvPr/>
        </p:nvSpPr>
        <p:spPr>
          <a:xfrm>
            <a:off x="5916225" y="6117771"/>
            <a:ext cx="39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、先放置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、推向顶部和右侧挡条。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、然后安装左侧挡条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7776F1-737F-4AE9-A08B-0195FE06A5B7}"/>
              </a:ext>
            </a:extLst>
          </p:cNvPr>
          <p:cNvSpPr txBox="1"/>
          <p:nvPr/>
        </p:nvSpPr>
        <p:spPr>
          <a:xfrm>
            <a:off x="1800225" y="2598002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定位挡条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7F2AD30-89B9-4A17-92E7-90CFB2791BF6}"/>
              </a:ext>
            </a:extLst>
          </p:cNvPr>
          <p:cNvCxnSpPr>
            <a:stCxn id="10" idx="3"/>
          </p:cNvCxnSpPr>
          <p:nvPr/>
        </p:nvCxnSpPr>
        <p:spPr>
          <a:xfrm flipV="1">
            <a:off x="3215997" y="1704975"/>
            <a:ext cx="679728" cy="13085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63A7C3E-78E8-4BCB-AF19-BC3226BDCE27}"/>
              </a:ext>
            </a:extLst>
          </p:cNvPr>
          <p:cNvCxnSpPr>
            <a:stCxn id="10" idx="3"/>
          </p:cNvCxnSpPr>
          <p:nvPr/>
        </p:nvCxnSpPr>
        <p:spPr>
          <a:xfrm flipV="1">
            <a:off x="3215997" y="2956584"/>
            <a:ext cx="1013103" cy="569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2BD46E1-1EBF-465D-BB23-339EC2FEE783}"/>
              </a:ext>
            </a:extLst>
          </p:cNvPr>
          <p:cNvSpPr txBox="1"/>
          <p:nvPr/>
        </p:nvSpPr>
        <p:spPr>
          <a:xfrm>
            <a:off x="5916225" y="2440823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定位挡条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BAA09DD-65F0-4FFC-A8C4-C86558E2D1C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331997" y="1547796"/>
            <a:ext cx="474201" cy="13085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4086BFE-6B40-47D5-9681-75637D612F50}"/>
              </a:ext>
            </a:extLst>
          </p:cNvPr>
          <p:cNvCxnSpPr>
            <a:stCxn id="15" idx="3"/>
          </p:cNvCxnSpPr>
          <p:nvPr/>
        </p:nvCxnSpPr>
        <p:spPr>
          <a:xfrm flipV="1">
            <a:off x="7331997" y="2799405"/>
            <a:ext cx="1013103" cy="569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A5F7473-3EDD-4E7F-8788-6B2D65978676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331997" y="2856322"/>
            <a:ext cx="260628" cy="97646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D535EA3-0E32-45CE-AECA-2FC0DC42B8B0}"/>
              </a:ext>
            </a:extLst>
          </p:cNvPr>
          <p:cNvSpPr txBox="1"/>
          <p:nvPr/>
        </p:nvSpPr>
        <p:spPr>
          <a:xfrm>
            <a:off x="7642294" y="478138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endParaRPr lang="zh-CN" altLang="en-US" sz="2400" dirty="0">
              <a:solidFill>
                <a:srgbClr val="0070C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FCC9EEC-F4C1-46A6-B359-5A39DE39756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041222" y="3832784"/>
            <a:ext cx="155070" cy="94859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8606F3E-3358-4D05-B917-B875019D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A1086F6-3980-4804-BCC5-56C84667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底部</a:t>
            </a:r>
            <a:r>
              <a:rPr lang="en-US" altLang="zh-CN" dirty="0"/>
              <a:t>AIREX</a:t>
            </a:r>
            <a:r>
              <a:rPr lang="zh-CN" altLang="en-US" dirty="0"/>
              <a:t>的粘接：</a:t>
            </a:r>
            <a:r>
              <a:rPr lang="en-US" altLang="zh-CN" dirty="0"/>
              <a:t>AIREX</a:t>
            </a:r>
            <a:r>
              <a:rPr lang="zh-CN" altLang="en-US" dirty="0"/>
              <a:t>粘接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DA0BB4-8CB4-4C5D-8385-CF5464B5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5862"/>
            <a:ext cx="9696450" cy="48392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5D85F4-8933-4C62-B1F0-66956E3ADB97}"/>
              </a:ext>
            </a:extLst>
          </p:cNvPr>
          <p:cNvSpPr txBox="1"/>
          <p:nvPr/>
        </p:nvSpPr>
        <p:spPr>
          <a:xfrm>
            <a:off x="3793350" y="6345814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上面压玻璃和铅砖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ABCEEF-B1F4-4BB8-A19B-F00E6BFFD1DB}"/>
              </a:ext>
            </a:extLst>
          </p:cNvPr>
          <p:cNvSpPr txBox="1"/>
          <p:nvPr/>
        </p:nvSpPr>
        <p:spPr>
          <a:xfrm>
            <a:off x="1476376" y="5110473"/>
            <a:ext cx="1002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玻璃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2DBFFF2-424D-42D7-AB90-0AAA84E647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79000" y="5341306"/>
            <a:ext cx="2816900" cy="40319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83013A-8ED5-41B6-910B-D02BE78E37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977688" y="2895601"/>
            <a:ext cx="908387" cy="22148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8CC4742-0C58-4E3A-99FC-6CE997BFA479}"/>
              </a:ext>
            </a:extLst>
          </p:cNvPr>
          <p:cNvSpPr txBox="1"/>
          <p:nvPr/>
        </p:nvSpPr>
        <p:spPr>
          <a:xfrm>
            <a:off x="4924426" y="1476375"/>
            <a:ext cx="1002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铅砖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EB66007-5430-4C22-BD94-C65F36C39F0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431882" y="1938040"/>
            <a:ext cx="2993856" cy="78775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60F33D7-74C1-47CA-8EF8-58E98A0F6F5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866646" y="1938040"/>
            <a:ext cx="1559092" cy="78775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7F89CA4-65FF-4B6D-A087-B76CFDB08D0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147504" y="1938040"/>
            <a:ext cx="278234" cy="78775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93C4FE3-39B3-414C-B174-2A9FF10592B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425738" y="1938040"/>
            <a:ext cx="1131720" cy="78775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6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4252DA1-0681-4DE4-ABB3-448B7B4A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62"/>
            <a:ext cx="6819900" cy="725471"/>
          </a:xfrm>
        </p:spPr>
        <p:txBody>
          <a:bodyPr/>
          <a:lstStyle/>
          <a:p>
            <a:r>
              <a:rPr lang="zh-CN" altLang="en-US" dirty="0"/>
              <a:t>流程类似底部</a:t>
            </a:r>
            <a:r>
              <a:rPr lang="en-US" altLang="zh-CN" dirty="0"/>
              <a:t>AIREX</a:t>
            </a:r>
            <a:r>
              <a:rPr lang="zh-CN" altLang="en-US" dirty="0"/>
              <a:t>粘接。区别在于：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60F044-C9B8-48E4-83BD-98ABA75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顶部</a:t>
            </a:r>
            <a:r>
              <a:rPr lang="en-US" altLang="zh-CN" dirty="0"/>
              <a:t>AIREX</a:t>
            </a:r>
            <a:r>
              <a:rPr lang="zh-CN" altLang="en-US" dirty="0"/>
              <a:t>的粘接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AAB1C2-65A8-4847-BD6E-66526480D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334" y="1076325"/>
            <a:ext cx="4229116" cy="5638822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155618C-1AA0-4C2E-ABD7-DEC5D61FD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185"/>
              </p:ext>
            </p:extLst>
          </p:nvPr>
        </p:nvGraphicFramePr>
        <p:xfrm>
          <a:off x="107950" y="1881716"/>
          <a:ext cx="7512050" cy="406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066">
                  <a:extLst>
                    <a:ext uri="{9D8B030D-6E8A-4147-A177-3AD203B41FA5}">
                      <a16:colId xmlns:a16="http://schemas.microsoft.com/office/drawing/2014/main" val="4066567131"/>
                    </a:ext>
                  </a:extLst>
                </a:gridCol>
                <a:gridCol w="2832992">
                  <a:extLst>
                    <a:ext uri="{9D8B030D-6E8A-4147-A177-3AD203B41FA5}">
                      <a16:colId xmlns:a16="http://schemas.microsoft.com/office/drawing/2014/main" val="3340878994"/>
                    </a:ext>
                  </a:extLst>
                </a:gridCol>
                <a:gridCol w="2832992">
                  <a:extLst>
                    <a:ext uri="{9D8B030D-6E8A-4147-A177-3AD203B41FA5}">
                      <a16:colId xmlns:a16="http://schemas.microsoft.com/office/drawing/2014/main" val="2285689349"/>
                    </a:ext>
                  </a:extLst>
                </a:gridCol>
              </a:tblGrid>
              <a:tr h="6238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底部</a:t>
                      </a:r>
                      <a:r>
                        <a:rPr lang="en-US" altLang="zh-CN" dirty="0"/>
                        <a:t>AIREX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顶部</a:t>
                      </a:r>
                      <a:r>
                        <a:rPr lang="en-US" altLang="zh-CN" dirty="0"/>
                        <a:t>AIREX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47574"/>
                  </a:ext>
                </a:extLst>
              </a:tr>
              <a:tr h="623812"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厚度</a:t>
                      </a:r>
                      <a:r>
                        <a:rPr lang="en-US" altLang="zh-CN" dirty="0"/>
                        <a:t>5mm</a:t>
                      </a:r>
                      <a:r>
                        <a:rPr lang="zh-CN" altLang="en-US" dirty="0"/>
                        <a:t>，包含</a:t>
                      </a:r>
                      <a:r>
                        <a:rPr lang="en-US" altLang="zh-CN" dirty="0"/>
                        <a:t>0.13mm</a:t>
                      </a:r>
                      <a:r>
                        <a:rPr lang="zh-CN" altLang="en-US" dirty="0"/>
                        <a:t>碳纤维蒙皮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非粘接</a:t>
                      </a:r>
                      <a:r>
                        <a:rPr lang="en-US" altLang="zh-CN" dirty="0"/>
                        <a:t>)</a:t>
                      </a:r>
                      <a:r>
                        <a:rPr lang="zh-CN" altLang="en-US" dirty="0"/>
                        <a:t>和</a:t>
                      </a:r>
                      <a:r>
                        <a:rPr lang="en-US" altLang="zh-CN" dirty="0"/>
                        <a:t>AIREX(</a:t>
                      </a:r>
                      <a:r>
                        <a:rPr lang="zh-CN" altLang="en-US" dirty="0"/>
                        <a:t>粘接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厚度</a:t>
                      </a:r>
                      <a:r>
                        <a:rPr lang="en-US" altLang="zh-CN" dirty="0"/>
                        <a:t>5mm</a:t>
                      </a:r>
                      <a:r>
                        <a:rPr lang="zh-CN" altLang="en-US" dirty="0"/>
                        <a:t>的</a:t>
                      </a:r>
                      <a:r>
                        <a:rPr lang="en-US" altLang="zh-CN" dirty="0"/>
                        <a:t>AIREX</a:t>
                      </a:r>
                      <a:r>
                        <a:rPr lang="zh-CN" altLang="en-US" dirty="0"/>
                        <a:t>，粘接面挖有‘桥洞’来避让键合丝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408727"/>
                  </a:ext>
                </a:extLst>
              </a:tr>
              <a:tr h="623812">
                <a:tc>
                  <a:txBody>
                    <a:bodyPr/>
                    <a:lstStyle/>
                    <a:p>
                      <a:r>
                        <a:rPr lang="zh-CN" altLang="en-US" dirty="0"/>
                        <a:t>定位方法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个金属挡条（</a:t>
                      </a:r>
                      <a:r>
                        <a:rPr lang="en-US" altLang="zh-CN" dirty="0"/>
                        <a:t>AIREX</a:t>
                      </a:r>
                      <a:r>
                        <a:rPr lang="zh-CN" altLang="en-US" dirty="0"/>
                        <a:t>两侧、以及靠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端）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亚克力导向工装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312723"/>
                  </a:ext>
                </a:extLst>
              </a:tr>
              <a:tr h="623812">
                <a:tc>
                  <a:txBody>
                    <a:bodyPr/>
                    <a:lstStyle/>
                    <a:p>
                      <a:r>
                        <a:rPr lang="zh-CN" altLang="en-US" dirty="0"/>
                        <a:t>定位关键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不要碰到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型键合丝</a:t>
                      </a:r>
                      <a:endParaRPr lang="en-US" altLang="zh-CN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与</a:t>
                      </a:r>
                      <a:r>
                        <a:rPr lang="en-US" altLang="zh-CN" dirty="0"/>
                        <a:t>FEET</a:t>
                      </a:r>
                      <a:r>
                        <a:rPr lang="zh-CN" altLang="en-US" dirty="0"/>
                        <a:t>位置对齐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键合丝位置与‘桥洞’对齐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525421"/>
                  </a:ext>
                </a:extLst>
              </a:tr>
              <a:tr h="623812">
                <a:tc>
                  <a:txBody>
                    <a:bodyPr/>
                    <a:lstStyle/>
                    <a:p>
                      <a:r>
                        <a:rPr lang="zh-CN" altLang="en-US" dirty="0"/>
                        <a:t>压合盖板材料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玻璃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亚克力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471728"/>
                  </a:ext>
                </a:extLst>
              </a:tr>
              <a:tr h="623812">
                <a:tc>
                  <a:txBody>
                    <a:bodyPr/>
                    <a:lstStyle/>
                    <a:p>
                      <a:r>
                        <a:rPr lang="zh-CN" altLang="en-US" dirty="0"/>
                        <a:t>配重块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铅块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黄铜块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77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5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B779BD8-30DD-4A90-AA03-24BC8A2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定位销钉材质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53C35A-2BC3-4643-8553-97F241EDDF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8224"/>
            <a:ext cx="4530689" cy="50879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90610A-CFA6-49D6-88EB-A23A9CA2F2A3}"/>
              </a:ext>
            </a:extLst>
          </p:cNvPr>
          <p:cNvSpPr txBox="1"/>
          <p:nvPr/>
        </p:nvSpPr>
        <p:spPr>
          <a:xfrm>
            <a:off x="1181100" y="4220956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不锈钢定位销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C900233-45D5-4B56-8168-C39FB0CBE4C8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733551" y="2790540"/>
            <a:ext cx="463212" cy="143041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AB8EC0E-6E15-4A8A-8737-98CB174F34EF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011501" y="2656902"/>
            <a:ext cx="185262" cy="1564054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7C42438-2465-4992-808C-71D532DDEEC5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196763" y="2777414"/>
            <a:ext cx="713541" cy="144354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AA028A57-54B2-449E-BCD8-D0AAA2244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274" y="1112485"/>
            <a:ext cx="6943725" cy="305072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BC5EE6-2F70-4881-BDEE-8D6C1720A840}"/>
              </a:ext>
            </a:extLst>
          </p:cNvPr>
          <p:cNvSpPr txBox="1"/>
          <p:nvPr/>
        </p:nvSpPr>
        <p:spPr>
          <a:xfrm>
            <a:off x="0" y="6126163"/>
            <a:ext cx="453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单硅片定位时，使用不锈钢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FAE0DF-7003-4F3F-A3A2-1445D1B52067}"/>
              </a:ext>
            </a:extLst>
          </p:cNvPr>
          <p:cNvSpPr txBox="1"/>
          <p:nvPr/>
        </p:nvSpPr>
        <p:spPr>
          <a:xfrm>
            <a:off x="5248274" y="4163205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重定位时，使用‘赛钢’塑料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29E682-7581-435C-A967-89D01CBBE1B2}"/>
              </a:ext>
            </a:extLst>
          </p:cNvPr>
          <p:cNvSpPr txBox="1"/>
          <p:nvPr/>
        </p:nvSpPr>
        <p:spPr>
          <a:xfrm>
            <a:off x="6838950" y="3302745"/>
            <a:ext cx="24769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‘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赛钢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’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塑料定位销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3322D2A-7451-40E2-A46E-7A0DB3672DB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700598" y="2581275"/>
            <a:ext cx="2376832" cy="72147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3CF1992-7965-49FD-90F6-19DDE0FDC2D1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065735" y="2466975"/>
            <a:ext cx="2011695" cy="83577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2E909E8-CF3E-49AF-93A4-962460F6D25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077430" y="2466975"/>
            <a:ext cx="1590676" cy="83577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D42A114-DE14-4FF4-818C-151F50F339E2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10991850" y="2905125"/>
            <a:ext cx="169347" cy="253015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EB2B9734-43CF-43CA-A7AD-EC578E01C5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598" y="4624870"/>
            <a:ext cx="5419726" cy="153352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16054F5-6D00-4E5F-9658-A6146CCFA90E}"/>
              </a:ext>
            </a:extLst>
          </p:cNvPr>
          <p:cNvSpPr txBox="1"/>
          <p:nvPr/>
        </p:nvSpPr>
        <p:spPr>
          <a:xfrm>
            <a:off x="5700599" y="6154115"/>
            <a:ext cx="54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保证盒最终是竖直的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21D059-06CF-4762-AC9E-6D4886B80CC0}"/>
              </a:ext>
            </a:extLst>
          </p:cNvPr>
          <p:cNvSpPr txBox="1"/>
          <p:nvPr/>
        </p:nvSpPr>
        <p:spPr>
          <a:xfrm>
            <a:off x="9535126" y="3531437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软连接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940FB6F-CFD2-4CB4-90EB-B888452D688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10089124" y="3302745"/>
            <a:ext cx="137849" cy="228692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C69407-CD73-4587-A054-DA1C7BDCA17E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922174" y="3993102"/>
            <a:ext cx="166950" cy="126353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764492C-D846-42FC-9347-C606596000E3}"/>
              </a:ext>
            </a:extLst>
          </p:cNvPr>
          <p:cNvSpPr txBox="1"/>
          <p:nvPr/>
        </p:nvSpPr>
        <p:spPr>
          <a:xfrm>
            <a:off x="10248126" y="5435282"/>
            <a:ext cx="18261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包装盒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E40CEB2-5AE1-42F5-9C7C-CDFE5C90C89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9274700" y="5517695"/>
            <a:ext cx="973426" cy="14842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5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AEBD0F4-9226-4372-BE89-49A14B60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无论是</a:t>
            </a:r>
            <a:r>
              <a:rPr lang="en-US" altLang="zh-CN" dirty="0"/>
              <a:t>AMS-02</a:t>
            </a:r>
            <a:r>
              <a:rPr lang="zh-CN" altLang="en-US" dirty="0"/>
              <a:t>还是</a:t>
            </a:r>
            <a:r>
              <a:rPr lang="en-US" altLang="zh-CN" dirty="0"/>
              <a:t>SCD</a:t>
            </a:r>
            <a:r>
              <a:rPr lang="zh-CN" altLang="en-US" dirty="0"/>
              <a:t>，都遵循“先保证电性能、再满足结构</a:t>
            </a:r>
            <a:r>
              <a:rPr lang="en-US" altLang="zh-CN" dirty="0"/>
              <a:t>/</a:t>
            </a:r>
            <a:r>
              <a:rPr lang="zh-CN" altLang="en-US" dirty="0"/>
              <a:t>热的需求”的组装逻辑。</a:t>
            </a:r>
            <a:endParaRPr lang="en-US" altLang="zh-CN" dirty="0"/>
          </a:p>
          <a:p>
            <a:r>
              <a:rPr lang="en-US" altLang="zh-CN" dirty="0"/>
              <a:t>AMS-02</a:t>
            </a:r>
            <a:r>
              <a:rPr lang="zh-CN" altLang="en-US" dirty="0"/>
              <a:t>使用了</a:t>
            </a:r>
            <a:r>
              <a:rPr lang="en-US" altLang="zh-CN" dirty="0"/>
              <a:t>4</a:t>
            </a:r>
            <a:r>
              <a:rPr lang="zh-CN" altLang="en-US" dirty="0"/>
              <a:t>处</a:t>
            </a:r>
            <a:r>
              <a:rPr lang="en-US" altLang="zh-CN" dirty="0"/>
              <a:t>AIREX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底部</a:t>
            </a:r>
            <a:r>
              <a:rPr lang="en-US" altLang="zh-CN" dirty="0"/>
              <a:t>AIREX(</a:t>
            </a:r>
            <a:r>
              <a:rPr lang="zh-CN" altLang="en-US" dirty="0"/>
              <a:t>带碳纤维蒙皮</a:t>
            </a:r>
            <a:r>
              <a:rPr lang="en-US" altLang="zh-CN" dirty="0"/>
              <a:t>)</a:t>
            </a:r>
            <a:r>
              <a:rPr lang="zh-CN" altLang="en-US" dirty="0"/>
              <a:t>，用于支撑</a:t>
            </a:r>
            <a:r>
              <a:rPr lang="en-US" altLang="zh-CN" dirty="0"/>
              <a:t>Ladder</a:t>
            </a:r>
            <a:r>
              <a:rPr lang="zh-CN" altLang="en-US" dirty="0"/>
              <a:t>并保护</a:t>
            </a:r>
            <a:r>
              <a:rPr lang="en-US" altLang="zh-CN" dirty="0"/>
              <a:t>Z</a:t>
            </a:r>
            <a:r>
              <a:rPr lang="zh-CN" altLang="en-US" dirty="0"/>
              <a:t>型键合丝。碳纤维蒙皮后续粘</a:t>
            </a:r>
            <a:r>
              <a:rPr lang="en-US" altLang="zh-CN" dirty="0"/>
              <a:t>FEET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顶部</a:t>
            </a:r>
            <a:r>
              <a:rPr lang="en-US" altLang="zh-CN" dirty="0"/>
              <a:t>AIREX</a:t>
            </a:r>
            <a:r>
              <a:rPr lang="zh-CN" altLang="en-US" dirty="0"/>
              <a:t>，带有‘桥洞’保护</a:t>
            </a:r>
            <a:r>
              <a:rPr lang="en-US" altLang="zh-CN" dirty="0"/>
              <a:t>P</a:t>
            </a:r>
            <a:r>
              <a:rPr lang="zh-CN" altLang="en-US" dirty="0"/>
              <a:t>型键合丝。</a:t>
            </a:r>
            <a:endParaRPr lang="en-US" altLang="zh-CN" dirty="0"/>
          </a:p>
          <a:p>
            <a:pPr lvl="1"/>
            <a:r>
              <a:rPr lang="zh-CN" altLang="en-US" dirty="0"/>
              <a:t>分别在顶部和底部</a:t>
            </a:r>
            <a:r>
              <a:rPr lang="en-US" altLang="zh-CN" dirty="0"/>
              <a:t>ASIC</a:t>
            </a:r>
            <a:r>
              <a:rPr lang="zh-CN" altLang="en-US" dirty="0"/>
              <a:t>板的硅电容与柔性板上方，保护键合丝。</a:t>
            </a:r>
            <a:endParaRPr lang="en-US" altLang="zh-CN" dirty="0"/>
          </a:p>
          <a:p>
            <a:r>
              <a:rPr lang="en-US" altLang="zh-CN" dirty="0"/>
              <a:t>AMS-02</a:t>
            </a:r>
            <a:r>
              <a:rPr lang="zh-CN" altLang="en-US" dirty="0"/>
              <a:t>的胶水很稀。使用刷胶、蘸胶的方式为</a:t>
            </a:r>
            <a:r>
              <a:rPr lang="en-US" altLang="zh-CN" dirty="0"/>
              <a:t>AIREX</a:t>
            </a:r>
            <a:r>
              <a:rPr lang="zh-CN" altLang="en-US" dirty="0"/>
              <a:t>抹上胶，并用配重块压的形式来固化。</a:t>
            </a:r>
            <a:r>
              <a:rPr lang="zh-CN" altLang="en-US" dirty="0">
                <a:highlight>
                  <a:srgbClr val="FFFF00"/>
                </a:highlight>
              </a:rPr>
              <a:t>没有严格控高的需求</a:t>
            </a:r>
            <a:r>
              <a:rPr lang="zh-CN" altLang="en-US" dirty="0"/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5D886EB-7FE6-4D2A-960E-D3110E33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08810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E88CF7D-3427-4433-BE41-85511795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57565"/>
            <a:ext cx="10972800" cy="811282"/>
          </a:xfrm>
        </p:spPr>
        <p:txBody>
          <a:bodyPr/>
          <a:lstStyle/>
          <a:p>
            <a:r>
              <a:rPr lang="zh-CN" altLang="en-US" dirty="0"/>
              <a:t>如果</a:t>
            </a:r>
            <a:r>
              <a:rPr lang="en-US" altLang="zh-CN" dirty="0"/>
              <a:t>AIREX(</a:t>
            </a:r>
            <a:r>
              <a:rPr lang="zh-CN" altLang="en-US" dirty="0"/>
              <a:t>及胶水</a:t>
            </a:r>
            <a:r>
              <a:rPr lang="en-US" altLang="zh-CN" dirty="0"/>
              <a:t>)</a:t>
            </a:r>
            <a:r>
              <a:rPr lang="zh-CN" altLang="en-US" dirty="0"/>
              <a:t>在配重下压缩形变太强，则移除配重后导致较大形变。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E79A61A-AEF4-49B5-85F1-AAC68B22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SCD</a:t>
            </a:r>
            <a:r>
              <a:rPr lang="zh-CN" altLang="en-US" dirty="0"/>
              <a:t>的</a:t>
            </a:r>
            <a:r>
              <a:rPr lang="en-US" altLang="zh-CN" dirty="0"/>
              <a:t>AIREX</a:t>
            </a:r>
            <a:r>
              <a:rPr lang="zh-CN" altLang="en-US" dirty="0"/>
              <a:t>潜在问题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F7C3E7-4092-4130-B773-DE30F5A24D0E}"/>
              </a:ext>
            </a:extLst>
          </p:cNvPr>
          <p:cNvSpPr/>
          <p:nvPr/>
        </p:nvSpPr>
        <p:spPr>
          <a:xfrm>
            <a:off x="331046" y="3229463"/>
            <a:ext cx="25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AIREX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被配重压缩厚度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9B3C05-92AD-4959-8396-0556697ED7A4}"/>
              </a:ext>
            </a:extLst>
          </p:cNvPr>
          <p:cNvSpPr/>
          <p:nvPr/>
        </p:nvSpPr>
        <p:spPr>
          <a:xfrm>
            <a:off x="331046" y="5033135"/>
            <a:ext cx="252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5186BF-C9FC-4178-A36F-8A2AA09E0D5A}"/>
              </a:ext>
            </a:extLst>
          </p:cNvPr>
          <p:cNvSpPr/>
          <p:nvPr/>
        </p:nvSpPr>
        <p:spPr>
          <a:xfrm>
            <a:off x="331046" y="5141135"/>
            <a:ext cx="504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79C786-1719-4582-9D11-F33C29D6446F}"/>
              </a:ext>
            </a:extLst>
          </p:cNvPr>
          <p:cNvSpPr/>
          <p:nvPr/>
        </p:nvSpPr>
        <p:spPr>
          <a:xfrm>
            <a:off x="331046" y="3053118"/>
            <a:ext cx="252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6C67DC-DE51-4A30-83E0-6737237809B2}"/>
              </a:ext>
            </a:extLst>
          </p:cNvPr>
          <p:cNvSpPr/>
          <p:nvPr/>
        </p:nvSpPr>
        <p:spPr>
          <a:xfrm>
            <a:off x="331046" y="3168734"/>
            <a:ext cx="360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FF8278-A577-4EE7-90BA-6CCF894F33BF}"/>
              </a:ext>
            </a:extLst>
          </p:cNvPr>
          <p:cNvSpPr txBox="1"/>
          <p:nvPr/>
        </p:nvSpPr>
        <p:spPr>
          <a:xfrm>
            <a:off x="1746760" y="5208130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偏压柔性板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(SBB)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A71888-8E72-4F8C-ABC6-EE088EC0EC0B}"/>
              </a:ext>
            </a:extLst>
          </p:cNvPr>
          <p:cNvSpPr/>
          <p:nvPr/>
        </p:nvSpPr>
        <p:spPr>
          <a:xfrm>
            <a:off x="3211046" y="4565135"/>
            <a:ext cx="216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P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76DEB9-921C-436D-8F6D-CFBA7418A410}"/>
              </a:ext>
            </a:extLst>
          </p:cNvPr>
          <p:cNvSpPr/>
          <p:nvPr/>
        </p:nvSpPr>
        <p:spPr>
          <a:xfrm>
            <a:off x="3211046" y="2574474"/>
            <a:ext cx="216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Z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9530CF5-092C-40A7-94D9-4B710464FC1E}"/>
              </a:ext>
            </a:extLst>
          </p:cNvPr>
          <p:cNvSpPr/>
          <p:nvPr/>
        </p:nvSpPr>
        <p:spPr>
          <a:xfrm>
            <a:off x="331046" y="2991530"/>
            <a:ext cx="252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827897-3C79-44D1-84E9-6BE679CD096F}"/>
              </a:ext>
            </a:extLst>
          </p:cNvPr>
          <p:cNvSpPr/>
          <p:nvPr/>
        </p:nvSpPr>
        <p:spPr>
          <a:xfrm>
            <a:off x="3931046" y="3161392"/>
            <a:ext cx="1440000" cy="1400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铝导热索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6B6AF3F-84FE-49C6-9CDA-C137A8250BB0}"/>
              </a:ext>
            </a:extLst>
          </p:cNvPr>
          <p:cNvSpPr/>
          <p:nvPr/>
        </p:nvSpPr>
        <p:spPr>
          <a:xfrm>
            <a:off x="775504" y="1592078"/>
            <a:ext cx="1620455" cy="13994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配重块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D7890A-087D-40CA-B38D-966E41000388}"/>
              </a:ext>
            </a:extLst>
          </p:cNvPr>
          <p:cNvSpPr/>
          <p:nvPr/>
        </p:nvSpPr>
        <p:spPr>
          <a:xfrm>
            <a:off x="6906133" y="3300912"/>
            <a:ext cx="2520000" cy="914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EFC678-5AE9-4694-881C-51A96DD032A4}"/>
              </a:ext>
            </a:extLst>
          </p:cNvPr>
          <p:cNvSpPr/>
          <p:nvPr/>
        </p:nvSpPr>
        <p:spPr>
          <a:xfrm>
            <a:off x="6906133" y="3229463"/>
            <a:ext cx="25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AIREX</a:t>
            </a:r>
          </a:p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厚度恢复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0A7A104-1F45-4438-B4E4-146641DAE14B}"/>
              </a:ext>
            </a:extLst>
          </p:cNvPr>
          <p:cNvSpPr/>
          <p:nvPr/>
        </p:nvSpPr>
        <p:spPr>
          <a:xfrm>
            <a:off x="6906133" y="5033135"/>
            <a:ext cx="252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1B8510-AC90-44ED-8A4F-FE4C3863A6F3}"/>
              </a:ext>
            </a:extLst>
          </p:cNvPr>
          <p:cNvSpPr/>
          <p:nvPr/>
        </p:nvSpPr>
        <p:spPr>
          <a:xfrm>
            <a:off x="6906133" y="5141135"/>
            <a:ext cx="504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A56AE55-A389-4D17-820D-599A99DF3B13}"/>
              </a:ext>
            </a:extLst>
          </p:cNvPr>
          <p:cNvSpPr/>
          <p:nvPr/>
        </p:nvSpPr>
        <p:spPr>
          <a:xfrm>
            <a:off x="9383115" y="3168734"/>
            <a:ext cx="108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5988DB-FB2A-41F8-A628-52195B498BCC}"/>
              </a:ext>
            </a:extLst>
          </p:cNvPr>
          <p:cNvSpPr txBox="1"/>
          <p:nvPr/>
        </p:nvSpPr>
        <p:spPr>
          <a:xfrm>
            <a:off x="8321847" y="5208130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偏压柔性板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(SBB)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21A06B9-B9E5-4883-AAC8-225C505A4473}"/>
              </a:ext>
            </a:extLst>
          </p:cNvPr>
          <p:cNvSpPr/>
          <p:nvPr/>
        </p:nvSpPr>
        <p:spPr>
          <a:xfrm>
            <a:off x="9786133" y="4565135"/>
            <a:ext cx="216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P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C70E3A8-64F8-4649-9ADD-7F6641F14EC0}"/>
              </a:ext>
            </a:extLst>
          </p:cNvPr>
          <p:cNvSpPr/>
          <p:nvPr/>
        </p:nvSpPr>
        <p:spPr>
          <a:xfrm>
            <a:off x="9786133" y="2574474"/>
            <a:ext cx="2160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Z</a:t>
            </a:r>
            <a:r>
              <a:rPr lang="zh-CN" altLang="en-US" sz="2800" dirty="0">
                <a:solidFill>
                  <a:schemeClr val="tx1"/>
                </a:solidFill>
              </a:rPr>
              <a:t>型</a:t>
            </a:r>
            <a:r>
              <a:rPr lang="en-US" altLang="zh-CN" sz="2800" dirty="0">
                <a:solidFill>
                  <a:schemeClr val="tx1"/>
                </a:solidFill>
              </a:rPr>
              <a:t>SFE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5CA2546-253B-4421-A483-B03AD7383B7B}"/>
              </a:ext>
            </a:extLst>
          </p:cNvPr>
          <p:cNvSpPr/>
          <p:nvPr/>
        </p:nvSpPr>
        <p:spPr>
          <a:xfrm>
            <a:off x="10506133" y="3161392"/>
            <a:ext cx="1440000" cy="1400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铝导热索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A02875D-36F4-47AE-8978-C9FF289D38D6}"/>
              </a:ext>
            </a:extLst>
          </p:cNvPr>
          <p:cNvSpPr/>
          <p:nvPr/>
        </p:nvSpPr>
        <p:spPr>
          <a:xfrm>
            <a:off x="7350591" y="1242717"/>
            <a:ext cx="1620455" cy="13994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无配重块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6679DC5-155A-4539-940A-1C5DF4095AAD}"/>
              </a:ext>
            </a:extLst>
          </p:cNvPr>
          <p:cNvSpPr/>
          <p:nvPr/>
        </p:nvSpPr>
        <p:spPr>
          <a:xfrm rot="672183">
            <a:off x="6924896" y="2791909"/>
            <a:ext cx="2520000" cy="108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E781AFE-7791-4C53-9F33-1FA1F35D3174}"/>
              </a:ext>
            </a:extLst>
          </p:cNvPr>
          <p:cNvSpPr/>
          <p:nvPr/>
        </p:nvSpPr>
        <p:spPr>
          <a:xfrm rot="672183">
            <a:off x="6924896" y="2907525"/>
            <a:ext cx="252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5B65C9D-D6C6-441B-BAF2-6DBBA7A12C3B}"/>
              </a:ext>
            </a:extLst>
          </p:cNvPr>
          <p:cNvSpPr/>
          <p:nvPr/>
        </p:nvSpPr>
        <p:spPr>
          <a:xfrm rot="672183">
            <a:off x="6924896" y="2730321"/>
            <a:ext cx="2520000" cy="5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21F0C144-D978-4F40-8AE3-AD9F09266908}"/>
              </a:ext>
            </a:extLst>
          </p:cNvPr>
          <p:cNvSpPr/>
          <p:nvPr/>
        </p:nvSpPr>
        <p:spPr>
          <a:xfrm>
            <a:off x="6906133" y="2762675"/>
            <a:ext cx="2476982" cy="477862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0CEA5960-DECC-4C28-BC56-50F2588BFB5A}"/>
              </a:ext>
            </a:extLst>
          </p:cNvPr>
          <p:cNvSpPr/>
          <p:nvPr/>
        </p:nvSpPr>
        <p:spPr>
          <a:xfrm>
            <a:off x="5621736" y="3518704"/>
            <a:ext cx="1033707" cy="960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2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5F6F8BF-9E28-4426-AE06-97E52A17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AIREX</a:t>
            </a:r>
            <a:r>
              <a:rPr lang="zh-CN" altLang="en-US" dirty="0"/>
              <a:t>材料特性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F9BFD2-4020-49E6-AFA8-5BD335E2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3"/>
            <a:ext cx="6659352" cy="28347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1595DD-CA95-4496-8696-04E25AE9F864}"/>
              </a:ext>
            </a:extLst>
          </p:cNvPr>
          <p:cNvSpPr txBox="1"/>
          <p:nvPr/>
        </p:nvSpPr>
        <p:spPr>
          <a:xfrm>
            <a:off x="-1" y="4288275"/>
            <a:ext cx="704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压缩特性：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压缩强度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0.7 </a:t>
            </a:r>
            <a:r>
              <a:rPr lang="en-US" altLang="zh-CN" sz="2400" dirty="0" err="1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Mpa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压缩模量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46 MPa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24FAC66-8574-449D-9361-5A34F37E86A4}"/>
              </a:ext>
            </a:extLst>
          </p:cNvPr>
          <p:cNvGrpSpPr/>
          <p:nvPr/>
        </p:nvGrpSpPr>
        <p:grpSpPr>
          <a:xfrm>
            <a:off x="6863789" y="2650603"/>
            <a:ext cx="4566248" cy="636607"/>
            <a:chOff x="7361499" y="2650603"/>
            <a:chExt cx="4566248" cy="63660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EE6FBC8-8C88-4D64-A365-7957428B20EA}"/>
                </a:ext>
              </a:extLst>
            </p:cNvPr>
            <p:cNvCxnSpPr/>
            <p:nvPr/>
          </p:nvCxnSpPr>
          <p:spPr>
            <a:xfrm>
              <a:off x="73614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19B8066-8A37-4C93-A16C-1647FF8D2533}"/>
                </a:ext>
              </a:extLst>
            </p:cNvPr>
            <p:cNvCxnSpPr/>
            <p:nvPr/>
          </p:nvCxnSpPr>
          <p:spPr>
            <a:xfrm>
              <a:off x="77127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4075F82-937A-44BA-B6AA-B830FBF10972}"/>
                </a:ext>
              </a:extLst>
            </p:cNvPr>
            <p:cNvCxnSpPr/>
            <p:nvPr/>
          </p:nvCxnSpPr>
          <p:spPr>
            <a:xfrm>
              <a:off x="80639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6769A3-085F-4369-A2FB-0A22B10CF207}"/>
                </a:ext>
              </a:extLst>
            </p:cNvPr>
            <p:cNvCxnSpPr/>
            <p:nvPr/>
          </p:nvCxnSpPr>
          <p:spPr>
            <a:xfrm>
              <a:off x="84152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BCAA411-6327-47BE-A02E-31660C498BDB}"/>
                </a:ext>
              </a:extLst>
            </p:cNvPr>
            <p:cNvCxnSpPr/>
            <p:nvPr/>
          </p:nvCxnSpPr>
          <p:spPr>
            <a:xfrm>
              <a:off x="87664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EDD7CC7-21AB-483F-8972-AD79A4F96EFA}"/>
                </a:ext>
              </a:extLst>
            </p:cNvPr>
            <p:cNvCxnSpPr/>
            <p:nvPr/>
          </p:nvCxnSpPr>
          <p:spPr>
            <a:xfrm>
              <a:off x="91177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06A044D-A836-4F9E-AFA7-A65FA974E469}"/>
                </a:ext>
              </a:extLst>
            </p:cNvPr>
            <p:cNvCxnSpPr/>
            <p:nvPr/>
          </p:nvCxnSpPr>
          <p:spPr>
            <a:xfrm>
              <a:off x="94689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B19E719-D2ED-4554-A53F-93218B0DD9ED}"/>
                </a:ext>
              </a:extLst>
            </p:cNvPr>
            <p:cNvCxnSpPr/>
            <p:nvPr/>
          </p:nvCxnSpPr>
          <p:spPr>
            <a:xfrm>
              <a:off x="98202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612E032-5E6B-490F-A44F-BE78704EFBC6}"/>
                </a:ext>
              </a:extLst>
            </p:cNvPr>
            <p:cNvCxnSpPr/>
            <p:nvPr/>
          </p:nvCxnSpPr>
          <p:spPr>
            <a:xfrm>
              <a:off x="101714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0665D21-47FE-42B0-A21E-9D884498E892}"/>
                </a:ext>
              </a:extLst>
            </p:cNvPr>
            <p:cNvCxnSpPr/>
            <p:nvPr/>
          </p:nvCxnSpPr>
          <p:spPr>
            <a:xfrm>
              <a:off x="105227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AA55310-01F9-42FD-8B19-06DBF1E26E3B}"/>
                </a:ext>
              </a:extLst>
            </p:cNvPr>
            <p:cNvCxnSpPr/>
            <p:nvPr/>
          </p:nvCxnSpPr>
          <p:spPr>
            <a:xfrm>
              <a:off x="108739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ED5E925-5656-4329-8E9E-A07C649F2C88}"/>
                </a:ext>
              </a:extLst>
            </p:cNvPr>
            <p:cNvCxnSpPr/>
            <p:nvPr/>
          </p:nvCxnSpPr>
          <p:spPr>
            <a:xfrm>
              <a:off x="1122524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E5457B1-0619-4DCC-95D9-38CD113E1014}"/>
                </a:ext>
              </a:extLst>
            </p:cNvPr>
            <p:cNvCxnSpPr/>
            <p:nvPr/>
          </p:nvCxnSpPr>
          <p:spPr>
            <a:xfrm>
              <a:off x="11576499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3DBF2A9-9B8B-4EC8-A7C8-980A7D184786}"/>
                </a:ext>
              </a:extLst>
            </p:cNvPr>
            <p:cNvCxnSpPr/>
            <p:nvPr/>
          </p:nvCxnSpPr>
          <p:spPr>
            <a:xfrm>
              <a:off x="11927747" y="2650603"/>
              <a:ext cx="0" cy="6366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C6DBB64-EA5E-4DD8-84B8-E34B8A2ACD08}"/>
                </a:ext>
              </a:extLst>
            </p:cNvPr>
            <p:cNvCxnSpPr/>
            <p:nvPr/>
          </p:nvCxnSpPr>
          <p:spPr>
            <a:xfrm>
              <a:off x="7361499" y="2650603"/>
              <a:ext cx="45662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793C54E-E8EB-42B6-A82D-A8917F7F49D6}"/>
                </a:ext>
              </a:extLst>
            </p:cNvPr>
            <p:cNvCxnSpPr/>
            <p:nvPr/>
          </p:nvCxnSpPr>
          <p:spPr>
            <a:xfrm>
              <a:off x="7361499" y="3287210"/>
              <a:ext cx="45662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D3A36E2-C6B3-4B86-A76B-9833C99B4A12}"/>
              </a:ext>
            </a:extLst>
          </p:cNvPr>
          <p:cNvSpPr txBox="1"/>
          <p:nvPr/>
        </p:nvSpPr>
        <p:spPr>
          <a:xfrm>
            <a:off x="4722473" y="4297813"/>
            <a:ext cx="7303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假如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总长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600mm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、宽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60mm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。含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个框条、每个框宽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5mm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。则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面积约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9500 mm</a:t>
            </a:r>
            <a:r>
              <a:rPr lang="en-US" altLang="zh-CN" sz="2400" baseline="300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假设使用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00FF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20kg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的配重，则压强为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0.02 MPa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。压缩应变为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0.02/46=0.045%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厚度暂定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5mm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，则</a:t>
            </a:r>
            <a:r>
              <a:rPr lang="zh-CN" altLang="en-US" sz="2400" dirty="0">
                <a:solidFill>
                  <a:srgbClr val="002060"/>
                </a:solidFill>
                <a:highlight>
                  <a:srgbClr val="00FF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被压缩</a:t>
            </a:r>
            <a:r>
              <a:rPr lang="en-US" altLang="zh-CN" sz="2400" dirty="0">
                <a:solidFill>
                  <a:srgbClr val="002060"/>
                </a:solidFill>
                <a:highlight>
                  <a:srgbClr val="00FF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2.2um</a:t>
            </a:r>
            <a:r>
              <a:rPr lang="zh-CN" altLang="en-US" sz="2400" dirty="0">
                <a:solidFill>
                  <a:srgbClr val="002060"/>
                </a:solidFill>
                <a:highlight>
                  <a:srgbClr val="00FF00"/>
                </a:highlight>
                <a:ea typeface="黑体" panose="02010609060101010101" pitchFamily="2" charset="-122"/>
                <a:cs typeface="Arial" panose="020B0604020202020204" pitchFamily="34" charset="0"/>
              </a:rPr>
              <a:t>，可以忽略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。</a:t>
            </a:r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E18EF74-1F37-4E8A-935A-E7611CFCB540}"/>
              </a:ext>
            </a:extLst>
          </p:cNvPr>
          <p:cNvSpPr txBox="1"/>
          <p:nvPr/>
        </p:nvSpPr>
        <p:spPr>
          <a:xfrm>
            <a:off x="8498338" y="195848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600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9422A1D-D67F-4339-A7B0-6D4BA012F8BC}"/>
              </a:ext>
            </a:extLst>
          </p:cNvPr>
          <p:cNvGrpSpPr/>
          <p:nvPr/>
        </p:nvGrpSpPr>
        <p:grpSpPr>
          <a:xfrm>
            <a:off x="6863789" y="2276608"/>
            <a:ext cx="4566248" cy="274468"/>
            <a:chOff x="6863789" y="2276608"/>
            <a:chExt cx="4566248" cy="27446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F3061E-D61A-4E60-BFF6-063B1F064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3789" y="2276608"/>
              <a:ext cx="0" cy="274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D5DFEFF-0EEA-43A7-9111-14C46962B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0037" y="2276608"/>
              <a:ext cx="0" cy="274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23EFB06-40A5-492A-8BD0-874B8F4A4888}"/>
                </a:ext>
              </a:extLst>
            </p:cNvPr>
            <p:cNvCxnSpPr/>
            <p:nvPr/>
          </p:nvCxnSpPr>
          <p:spPr>
            <a:xfrm>
              <a:off x="6863789" y="2413842"/>
              <a:ext cx="45662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78F8BA-7AF0-498F-BEE5-E1486BC52840}"/>
              </a:ext>
            </a:extLst>
          </p:cNvPr>
          <p:cNvCxnSpPr>
            <a:cxnSpLocks/>
          </p:cNvCxnSpPr>
          <p:nvPr/>
        </p:nvCxnSpPr>
        <p:spPr>
          <a:xfrm rot="5400000" flipV="1">
            <a:off x="11635470" y="2513369"/>
            <a:ext cx="0" cy="274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693B970-06B7-4E78-97F0-A63E51F843B1}"/>
              </a:ext>
            </a:extLst>
          </p:cNvPr>
          <p:cNvCxnSpPr>
            <a:cxnSpLocks/>
          </p:cNvCxnSpPr>
          <p:nvPr/>
        </p:nvCxnSpPr>
        <p:spPr>
          <a:xfrm rot="5400000" flipV="1">
            <a:off x="11635470" y="3149976"/>
            <a:ext cx="0" cy="274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E47B864A-64B4-49FA-8EE6-1D4F40DA6BA7}"/>
              </a:ext>
            </a:extLst>
          </p:cNvPr>
          <p:cNvCxnSpPr>
            <a:cxnSpLocks/>
          </p:cNvCxnSpPr>
          <p:nvPr/>
        </p:nvCxnSpPr>
        <p:spPr>
          <a:xfrm>
            <a:off x="11635470" y="2650603"/>
            <a:ext cx="0" cy="63660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2289A4B-E8A1-4CA5-965F-B60F33F52481}"/>
              </a:ext>
            </a:extLst>
          </p:cNvPr>
          <p:cNvSpPr txBox="1"/>
          <p:nvPr/>
        </p:nvSpPr>
        <p:spPr>
          <a:xfrm>
            <a:off x="11687438" y="27112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60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D520D443-4DD3-4A0D-8716-FA589807E332}"/>
              </a:ext>
            </a:extLst>
          </p:cNvPr>
          <p:cNvCxnSpPr>
            <a:cxnSpLocks/>
          </p:cNvCxnSpPr>
          <p:nvPr/>
        </p:nvCxnSpPr>
        <p:spPr>
          <a:xfrm>
            <a:off x="7410710" y="2650603"/>
            <a:ext cx="0" cy="63660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C854DD54-597E-4CDB-B912-D60310430AEB}"/>
              </a:ext>
            </a:extLst>
          </p:cNvPr>
          <p:cNvSpPr txBox="1"/>
          <p:nvPr/>
        </p:nvSpPr>
        <p:spPr>
          <a:xfrm>
            <a:off x="7141506" y="32936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50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B206A33-866E-481E-A239-C41406EF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背景：</a:t>
            </a:r>
            <a:r>
              <a:rPr lang="en-US" altLang="zh-CN" dirty="0"/>
              <a:t>AMS-02</a:t>
            </a:r>
            <a:r>
              <a:rPr lang="zh-CN" altLang="en-US" dirty="0"/>
              <a:t>的</a:t>
            </a:r>
            <a:r>
              <a:rPr lang="en-US" altLang="zh-CN" dirty="0"/>
              <a:t>Ladder vs SCD</a:t>
            </a:r>
            <a:r>
              <a:rPr lang="zh-CN" altLang="en-US" dirty="0"/>
              <a:t>的</a:t>
            </a:r>
            <a:r>
              <a:rPr lang="en-US" altLang="zh-CN" dirty="0"/>
              <a:t>Super-Ladder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062F9B-B458-4401-942B-908E7F597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950"/>
            <a:ext cx="5461305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5C6B0F-45D9-4820-81E2-AF1C2C5BEC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75" y="1981200"/>
            <a:ext cx="6181725" cy="3180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573065-EF20-4436-B156-CC76D39C8A85}"/>
              </a:ext>
            </a:extLst>
          </p:cNvPr>
          <p:cNvSpPr txBox="1"/>
          <p:nvPr/>
        </p:nvSpPr>
        <p:spPr>
          <a:xfrm>
            <a:off x="0" y="6224927"/>
            <a:ext cx="546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AMS-02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爆炸图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E3A330-22E4-4DFA-BBCA-3815758C81F6}"/>
              </a:ext>
            </a:extLst>
          </p:cNvPr>
          <p:cNvSpPr txBox="1"/>
          <p:nvPr/>
        </p:nvSpPr>
        <p:spPr>
          <a:xfrm>
            <a:off x="6010275" y="5162029"/>
            <a:ext cx="618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SCD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Super-Ladder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爆炸图</a:t>
            </a:r>
          </a:p>
        </p:txBody>
      </p:sp>
    </p:spTree>
    <p:extLst>
      <p:ext uri="{BB962C8B-B14F-4D97-AF65-F5344CB8AC3E}">
        <p14:creationId xmlns:p14="http://schemas.microsoft.com/office/powerpoint/2010/main" val="132498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989A32C-3802-4E81-8260-7917A08B5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120253"/>
              </p:ext>
            </p:extLst>
          </p:nvPr>
        </p:nvGraphicFramePr>
        <p:xfrm>
          <a:off x="609599" y="1285875"/>
          <a:ext cx="11401425" cy="415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401">
                  <a:extLst>
                    <a:ext uri="{9D8B030D-6E8A-4147-A177-3AD203B41FA5}">
                      <a16:colId xmlns:a16="http://schemas.microsoft.com/office/drawing/2014/main" val="3272748869"/>
                    </a:ext>
                  </a:extLst>
                </a:gridCol>
                <a:gridCol w="4674012">
                  <a:extLst>
                    <a:ext uri="{9D8B030D-6E8A-4147-A177-3AD203B41FA5}">
                      <a16:colId xmlns:a16="http://schemas.microsoft.com/office/drawing/2014/main" val="3840692200"/>
                    </a:ext>
                  </a:extLst>
                </a:gridCol>
                <a:gridCol w="4674012">
                  <a:extLst>
                    <a:ext uri="{9D8B030D-6E8A-4147-A177-3AD203B41FA5}">
                      <a16:colId xmlns:a16="http://schemas.microsoft.com/office/drawing/2014/main" val="1737888042"/>
                    </a:ext>
                  </a:extLst>
                </a:gridCol>
              </a:tblGrid>
              <a:tr h="578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AMS-02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334487"/>
                  </a:ext>
                </a:extLst>
              </a:tr>
              <a:tr h="9985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硅微条探测器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层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双面</a:t>
                      </a:r>
                      <a:r>
                        <a:rPr lang="zh-CN" altLang="en-US" dirty="0"/>
                        <a:t>硅微条探测器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正面</a:t>
                      </a:r>
                      <a:r>
                        <a:rPr lang="en-US" altLang="zh-CN" dirty="0"/>
                        <a:t>S-side</a:t>
                      </a:r>
                      <a:r>
                        <a:rPr lang="zh-CN" altLang="en-US" dirty="0"/>
                        <a:t>朝向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、背面</a:t>
                      </a:r>
                      <a:r>
                        <a:rPr lang="en-US" altLang="zh-CN" dirty="0"/>
                        <a:t>K-side</a:t>
                      </a:r>
                      <a:r>
                        <a:rPr lang="zh-CN" altLang="en-US" dirty="0"/>
                        <a:t>垂直于</a:t>
                      </a:r>
                      <a:r>
                        <a:rPr lang="en-US" altLang="zh-CN" dirty="0"/>
                        <a:t>ASIC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层</a:t>
                      </a:r>
                      <a:r>
                        <a:rPr lang="zh-CN" altLang="en-US" dirty="0">
                          <a:solidFill>
                            <a:srgbClr val="0070C0"/>
                          </a:solidFill>
                        </a:rPr>
                        <a:t>单面</a:t>
                      </a:r>
                      <a:r>
                        <a:rPr lang="zh-CN" altLang="en-US" dirty="0"/>
                        <a:t>硅微条探测器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下层</a:t>
                      </a:r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型朝向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、上层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型垂直于</a:t>
                      </a:r>
                      <a:r>
                        <a:rPr lang="en-US" altLang="zh-CN" dirty="0"/>
                        <a:t>ASIC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575749"/>
                  </a:ext>
                </a:extLst>
              </a:tr>
              <a:tr h="9985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柔性板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层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型柔性板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层正面</a:t>
                      </a:r>
                      <a:r>
                        <a:rPr lang="en-US" altLang="zh-CN" dirty="0"/>
                        <a:t>Pitch Adaptor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层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型柔性板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层背面偏压柔性板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597847"/>
                  </a:ext>
                </a:extLst>
              </a:tr>
              <a:tr h="5785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861754"/>
                  </a:ext>
                </a:extLst>
              </a:tr>
              <a:tr h="998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AIREX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个顶部、用来隔离电磁屏蔽层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个底部、通过</a:t>
                      </a:r>
                      <a:r>
                        <a:rPr lang="en-US" altLang="zh-CN" dirty="0"/>
                        <a:t>FEET</a:t>
                      </a:r>
                      <a:r>
                        <a:rPr lang="zh-CN" altLang="en-US" dirty="0"/>
                        <a:t>粘接到蜂窝板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个保护硅电容与</a:t>
                      </a:r>
                      <a:r>
                        <a:rPr lang="en-US" altLang="zh-CN" dirty="0"/>
                        <a:t>Pitch Adaptor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中间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个、用来间隔</a:t>
                      </a:r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型和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87827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7CAE8B59-379B-4F1F-81B7-A21C83AB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背景：</a:t>
            </a:r>
            <a:r>
              <a:rPr lang="en-US" altLang="zh-CN" dirty="0"/>
              <a:t> AMS-02</a:t>
            </a:r>
            <a:r>
              <a:rPr lang="zh-CN" altLang="en-US" dirty="0"/>
              <a:t>的</a:t>
            </a:r>
            <a:r>
              <a:rPr lang="en-US" altLang="zh-CN" dirty="0"/>
              <a:t>Ladder vs SCD</a:t>
            </a:r>
            <a:r>
              <a:rPr lang="zh-CN" altLang="en-US" dirty="0"/>
              <a:t>的</a:t>
            </a:r>
            <a:r>
              <a:rPr lang="en-US" altLang="zh-CN" dirty="0"/>
              <a:t>Super-Ladder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82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9A83954-6E8A-4DC5-9812-BC795C4B6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07997"/>
              </p:ext>
            </p:extLst>
          </p:nvPr>
        </p:nvGraphicFramePr>
        <p:xfrm>
          <a:off x="0" y="1285875"/>
          <a:ext cx="12192000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208999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07356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7286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AMS-02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7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硅探测器的‘汉堡’构型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一层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在中间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上下</a:t>
                      </a:r>
                      <a:r>
                        <a:rPr lang="en-US" altLang="zh-CN" dirty="0"/>
                        <a:t>AIREX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AIREX</a:t>
                      </a:r>
                      <a:r>
                        <a:rPr lang="zh-CN" altLang="en-US" dirty="0"/>
                        <a:t>在中间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上下两层</a:t>
                      </a:r>
                      <a:r>
                        <a:rPr lang="en-US" altLang="zh-CN" dirty="0"/>
                        <a:t>Ladder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1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板的‘汉堡’构型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双层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板在中间、背靠背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上下安装盒子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导热索在中间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上下两层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1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硅探测器工作电压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硅正面：相邻偏压环</a:t>
                      </a:r>
                      <a:r>
                        <a:rPr lang="en-US" altLang="zh-CN" dirty="0"/>
                        <a:t>GND</a:t>
                      </a:r>
                      <a:r>
                        <a:rPr lang="zh-CN" altLang="en-US" dirty="0"/>
                        <a:t>焊盘键合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硅背面：相邻偏压环</a:t>
                      </a:r>
                      <a:r>
                        <a:rPr lang="en-US" altLang="zh-CN" dirty="0"/>
                        <a:t>GND</a:t>
                      </a:r>
                      <a:r>
                        <a:rPr lang="zh-CN" altLang="en-US" dirty="0"/>
                        <a:t>焊盘键合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dirty="0"/>
                        <a:t>硅正面：相邻偏压环</a:t>
                      </a:r>
                      <a:r>
                        <a:rPr lang="en-US" altLang="zh-CN" dirty="0"/>
                        <a:t>GND</a:t>
                      </a:r>
                      <a:r>
                        <a:rPr lang="zh-CN" altLang="en-US" dirty="0"/>
                        <a:t>焊盘键合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硅背面：使用偏压柔性板</a:t>
                      </a:r>
                      <a:r>
                        <a:rPr lang="en-US" altLang="zh-CN" dirty="0"/>
                        <a:t>(SBB)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8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硅探测器与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板的连接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highlight>
                            <a:srgbClr val="FFFF00"/>
                          </a:highlight>
                        </a:rPr>
                        <a:t>间距：</a:t>
                      </a:r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15mm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硅正面：额外粘柔性</a:t>
                      </a:r>
                      <a:r>
                        <a:rPr lang="en-US" altLang="zh-CN" dirty="0"/>
                        <a:t>Pitch Adaptor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硅背面：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型柔性板额外延长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间距：</a:t>
                      </a:r>
                      <a:r>
                        <a:rPr lang="en-US" altLang="zh-CN" dirty="0"/>
                        <a:t>0.5mm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硅正面：直接键合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硅背面：使用偏压柔性板</a:t>
                      </a:r>
                      <a:r>
                        <a:rPr lang="en-US" altLang="zh-CN" dirty="0"/>
                        <a:t>(SBB)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与蜂窝板的连接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通过</a:t>
                      </a:r>
                      <a:r>
                        <a:rPr lang="en-US" altLang="zh-CN" dirty="0"/>
                        <a:t>FEET</a:t>
                      </a:r>
                      <a:r>
                        <a:rPr lang="zh-CN" altLang="en-US" dirty="0"/>
                        <a:t>的固定螺丝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粘接偏压柔性板</a:t>
                      </a:r>
                      <a:r>
                        <a:rPr lang="en-US" altLang="zh-CN" dirty="0"/>
                        <a:t>(SBB)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912998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4E1D515C-9C18-46B2-BA89-18234EA1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背景：</a:t>
            </a:r>
            <a:r>
              <a:rPr lang="en-US" altLang="zh-CN" dirty="0"/>
              <a:t> AMS-02</a:t>
            </a:r>
            <a:r>
              <a:rPr lang="zh-CN" altLang="en-US" dirty="0"/>
              <a:t>的</a:t>
            </a:r>
            <a:r>
              <a:rPr lang="en-US" altLang="zh-CN" dirty="0"/>
              <a:t>Ladder vs SCD</a:t>
            </a:r>
            <a:r>
              <a:rPr lang="zh-CN" altLang="en-US" dirty="0"/>
              <a:t>的</a:t>
            </a:r>
            <a:r>
              <a:rPr lang="en-US" altLang="zh-CN" dirty="0"/>
              <a:t>Super-Ladder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A7A2FB-E5BB-4DEA-ABF6-A5FC77B94151}"/>
              </a:ext>
            </a:extLst>
          </p:cNvPr>
          <p:cNvSpPr txBox="1"/>
          <p:nvPr/>
        </p:nvSpPr>
        <p:spPr>
          <a:xfrm>
            <a:off x="2950903" y="5219700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AMS-02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粘接没有严格控高度的需求！</a:t>
            </a:r>
          </a:p>
        </p:txBody>
      </p:sp>
    </p:spTree>
    <p:extLst>
      <p:ext uri="{BB962C8B-B14F-4D97-AF65-F5344CB8AC3E}">
        <p14:creationId xmlns:p14="http://schemas.microsoft.com/office/powerpoint/2010/main" val="37909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2C031D7-E9C5-47A5-A39A-A9FB8548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AMS-02</a:t>
            </a:r>
            <a:r>
              <a:rPr lang="zh-CN" altLang="en-US" dirty="0"/>
              <a:t>的</a:t>
            </a:r>
            <a:r>
              <a:rPr lang="en-US" altLang="zh-CN" dirty="0"/>
              <a:t>Ladder</a:t>
            </a:r>
            <a:r>
              <a:rPr lang="zh-CN" altLang="en-US" dirty="0"/>
              <a:t>装配流程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F6F77D2-15E6-4168-88EE-EDBB81A0B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47719"/>
              </p:ext>
            </p:extLst>
          </p:nvPr>
        </p:nvGraphicFramePr>
        <p:xfrm>
          <a:off x="2275840" y="1018222"/>
          <a:ext cx="10450185" cy="56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Visio" r:id="rId4" imgW="7231477" imgH="3886153" progId="Visio.Drawing.15">
                  <p:embed/>
                </p:oleObj>
              </mc:Choice>
              <mc:Fallback>
                <p:oleObj name="Visio" r:id="rId4" imgW="7231477" imgH="388615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5840" y="1018222"/>
                        <a:ext cx="10450185" cy="561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BA32EE0-C68C-49F9-ACB9-1C0D6424EC6E}"/>
              </a:ext>
            </a:extLst>
          </p:cNvPr>
          <p:cNvSpPr txBox="1"/>
          <p:nvPr/>
        </p:nvSpPr>
        <p:spPr>
          <a:xfrm>
            <a:off x="71119" y="1605280"/>
            <a:ext cx="272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、初步组装，满足基本电功能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2DC747-C630-4221-98CA-FD549B60E1B6}"/>
              </a:ext>
            </a:extLst>
          </p:cNvPr>
          <p:cNvSpPr txBox="1"/>
          <p:nvPr/>
        </p:nvSpPr>
        <p:spPr>
          <a:xfrm>
            <a:off x="71119" y="305828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、基本测试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3E96CA-3CC8-442A-ABF3-DF516DA0DFF1}"/>
              </a:ext>
            </a:extLst>
          </p:cNvPr>
          <p:cNvSpPr txBox="1"/>
          <p:nvPr/>
        </p:nvSpPr>
        <p:spPr>
          <a:xfrm>
            <a:off x="71119" y="4661713"/>
            <a:ext cx="272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、保护键合丝，导热，结构包装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B9A57B-AEFC-410E-BC61-9ABCA8908A14}"/>
              </a:ext>
            </a:extLst>
          </p:cNvPr>
          <p:cNvSpPr/>
          <p:nvPr/>
        </p:nvSpPr>
        <p:spPr>
          <a:xfrm>
            <a:off x="6837680" y="1757680"/>
            <a:ext cx="1290320" cy="518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4ADD73-0020-4743-A2F9-E1AD7016D4A4}"/>
              </a:ext>
            </a:extLst>
          </p:cNvPr>
          <p:cNvSpPr/>
          <p:nvPr/>
        </p:nvSpPr>
        <p:spPr>
          <a:xfrm>
            <a:off x="5019041" y="4402633"/>
            <a:ext cx="1290320" cy="518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C4F7DB-058D-49AB-BF6A-623F63FD5402}"/>
              </a:ext>
            </a:extLst>
          </p:cNvPr>
          <p:cNvSpPr/>
          <p:nvPr/>
        </p:nvSpPr>
        <p:spPr>
          <a:xfrm>
            <a:off x="6855772" y="5396091"/>
            <a:ext cx="1290320" cy="518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8C6FB37-6712-4E2C-827D-A4268071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1285862"/>
            <a:ext cx="5810250" cy="5086350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、初步组装，满足基本电功能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硅微条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柔性板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板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底部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</a:p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、保护键合丝，导热，结构包装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保护键合丝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偏压环键合丝点胶、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保护硅电容键合丝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导热胶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盒子、顶部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</a:p>
          <a:p>
            <a:pPr lvl="1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电磁屏蔽膜</a:t>
            </a:r>
            <a:endParaRPr lang="en-US" altLang="zh-CN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lvl="1"/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F9034BA-D968-4B47-8AFE-3E3A969A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AMS-02</a:t>
            </a:r>
            <a:r>
              <a:rPr lang="zh-CN" altLang="en-US" dirty="0"/>
              <a:t>的</a:t>
            </a:r>
            <a:r>
              <a:rPr lang="en-US" altLang="zh-CN" dirty="0"/>
              <a:t>Ladder</a:t>
            </a:r>
            <a:r>
              <a:rPr lang="zh-CN" altLang="en-US" dirty="0"/>
              <a:t>装配流程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A25871-3556-4BB8-86F1-E75CA051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4425"/>
            <a:ext cx="5461305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E9A3BD-C7F5-4D6B-B1AE-387F8C362828}"/>
              </a:ext>
            </a:extLst>
          </p:cNvPr>
          <p:cNvSpPr/>
          <p:nvPr/>
        </p:nvSpPr>
        <p:spPr>
          <a:xfrm>
            <a:off x="457200" y="3324225"/>
            <a:ext cx="581025" cy="4095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5C8FB1-BB99-4840-B20F-E0488CE80390}"/>
              </a:ext>
            </a:extLst>
          </p:cNvPr>
          <p:cNvSpPr/>
          <p:nvPr/>
        </p:nvSpPr>
        <p:spPr>
          <a:xfrm>
            <a:off x="28575" y="4752975"/>
            <a:ext cx="1219200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C0268D-04C2-4973-9705-95EFA29591F9}"/>
              </a:ext>
            </a:extLst>
          </p:cNvPr>
          <p:cNvSpPr/>
          <p:nvPr/>
        </p:nvSpPr>
        <p:spPr>
          <a:xfrm>
            <a:off x="3705225" y="2505075"/>
            <a:ext cx="1219200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A776A9-BCFB-47FE-B8AA-409116354575}"/>
              </a:ext>
            </a:extLst>
          </p:cNvPr>
          <p:cNvSpPr/>
          <p:nvPr/>
        </p:nvSpPr>
        <p:spPr>
          <a:xfrm>
            <a:off x="4229100" y="2096275"/>
            <a:ext cx="609600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0121D9-6DEA-4420-8A95-25994EFDBB05}"/>
              </a:ext>
            </a:extLst>
          </p:cNvPr>
          <p:cNvSpPr/>
          <p:nvPr/>
        </p:nvSpPr>
        <p:spPr>
          <a:xfrm>
            <a:off x="4229100" y="2951975"/>
            <a:ext cx="609600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3778F7-4DD4-495A-8041-6F424A63C849}"/>
              </a:ext>
            </a:extLst>
          </p:cNvPr>
          <p:cNvSpPr/>
          <p:nvPr/>
        </p:nvSpPr>
        <p:spPr>
          <a:xfrm>
            <a:off x="238125" y="5191125"/>
            <a:ext cx="904875" cy="2857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DA5372C-56E6-463B-A1D8-4A67F3A755BF}"/>
              </a:ext>
            </a:extLst>
          </p:cNvPr>
          <p:cNvSpPr/>
          <p:nvPr/>
        </p:nvSpPr>
        <p:spPr>
          <a:xfrm>
            <a:off x="2619375" y="5743575"/>
            <a:ext cx="447675" cy="28575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6D35BC-EA80-42EC-908E-6FABB3CA7F41}"/>
              </a:ext>
            </a:extLst>
          </p:cNvPr>
          <p:cNvSpPr/>
          <p:nvPr/>
        </p:nvSpPr>
        <p:spPr>
          <a:xfrm>
            <a:off x="695325" y="2162175"/>
            <a:ext cx="1552575" cy="28575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00934F-6940-4A8F-AC0D-30220F477AFC}"/>
              </a:ext>
            </a:extLst>
          </p:cNvPr>
          <p:cNvSpPr/>
          <p:nvPr/>
        </p:nvSpPr>
        <p:spPr>
          <a:xfrm>
            <a:off x="4229100" y="1443425"/>
            <a:ext cx="1081087" cy="28575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9B6956-60BE-4050-A239-75AD98411022}"/>
              </a:ext>
            </a:extLst>
          </p:cNvPr>
          <p:cNvSpPr/>
          <p:nvPr/>
        </p:nvSpPr>
        <p:spPr>
          <a:xfrm>
            <a:off x="4229100" y="3590925"/>
            <a:ext cx="1232205" cy="28575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5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D5F840-C7DA-42C4-9181-A6717FEE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280" y="1285862"/>
            <a:ext cx="5252720" cy="4840303"/>
          </a:xfrm>
        </p:spPr>
        <p:txBody>
          <a:bodyPr/>
          <a:lstStyle/>
          <a:p>
            <a:r>
              <a:rPr lang="zh-CN" altLang="en-US" dirty="0"/>
              <a:t>包含</a:t>
            </a:r>
            <a:r>
              <a:rPr lang="en-US" altLang="zh-CN" dirty="0"/>
              <a:t>AIREX</a:t>
            </a:r>
            <a:r>
              <a:rPr lang="zh-CN" altLang="en-US" dirty="0"/>
              <a:t>以及一层碳纤维蒙皮。</a:t>
            </a:r>
            <a:r>
              <a:rPr lang="en-US" altLang="zh-CN" dirty="0"/>
              <a:t>AIREX</a:t>
            </a:r>
            <a:r>
              <a:rPr lang="zh-CN" altLang="en-US" dirty="0"/>
              <a:t>原始厚度</a:t>
            </a:r>
            <a:r>
              <a:rPr lang="en-US" altLang="zh-CN" dirty="0"/>
              <a:t>5.3mm</a:t>
            </a:r>
            <a:r>
              <a:rPr lang="zh-CN" altLang="en-US" dirty="0"/>
              <a:t>、碳纤维厚度</a:t>
            </a:r>
            <a:r>
              <a:rPr lang="en-US" altLang="zh-CN" dirty="0"/>
              <a:t>0.13mm</a:t>
            </a:r>
            <a:r>
              <a:rPr lang="zh-CN" altLang="en-US" dirty="0"/>
              <a:t>。最终成品厚度</a:t>
            </a:r>
            <a:r>
              <a:rPr lang="en-US" altLang="zh-CN" dirty="0"/>
              <a:t>5mm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碳纤维</a:t>
            </a:r>
            <a:r>
              <a:rPr lang="en-US" altLang="zh-CN" dirty="0"/>
              <a:t>)</a:t>
            </a:r>
            <a:r>
              <a:rPr lang="zh-CN" altLang="en-US" dirty="0"/>
              <a:t>表面有许多</a:t>
            </a:r>
            <a:r>
              <a:rPr lang="en-US" altLang="zh-CN" dirty="0"/>
              <a:t>1×1</a:t>
            </a:r>
            <a:r>
              <a:rPr lang="zh-CN" altLang="en-US" dirty="0"/>
              <a:t>的磨砂区域，供后续粘接</a:t>
            </a:r>
            <a:r>
              <a:rPr lang="en-US" altLang="zh-CN" dirty="0"/>
              <a:t>FEET</a:t>
            </a:r>
            <a:r>
              <a:rPr lang="zh-CN" altLang="en-US" dirty="0"/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775FC28-A79C-41E9-B571-600984F8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底部</a:t>
            </a:r>
            <a:r>
              <a:rPr lang="en-US" altLang="zh-CN" dirty="0"/>
              <a:t>AIREX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97CB52-7716-471D-ABF5-A18866472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4850" y="535292"/>
            <a:ext cx="5410200" cy="6819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E61318-FCCC-4304-BAA9-CF06F0EDDB94}"/>
              </a:ext>
            </a:extLst>
          </p:cNvPr>
          <p:cNvSpPr txBox="1"/>
          <p:nvPr/>
        </p:nvSpPr>
        <p:spPr>
          <a:xfrm>
            <a:off x="2406466" y="1230629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一层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0.13mm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碳纤维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342170-92A9-49B4-8ABC-2D57FEEF81E4}"/>
              </a:ext>
            </a:extLst>
          </p:cNvPr>
          <p:cNvSpPr txBox="1"/>
          <p:nvPr/>
        </p:nvSpPr>
        <p:spPr>
          <a:xfrm>
            <a:off x="2406466" y="1823765"/>
            <a:ext cx="42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一层原始厚度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5.3mm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C551978-BA93-4044-BD86-0588AC54F41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905000" y="1962150"/>
            <a:ext cx="501466" cy="92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1C8C32A-6C30-48DD-93EF-D7B361787BA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905000" y="1461462"/>
            <a:ext cx="501466" cy="296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586C0E2-B5DE-4680-98A0-3BC95E629A18}"/>
              </a:ext>
            </a:extLst>
          </p:cNvPr>
          <p:cNvSpPr txBox="1"/>
          <p:nvPr/>
        </p:nvSpPr>
        <p:spPr>
          <a:xfrm>
            <a:off x="2028825" y="3729491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1×1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的磨砂区域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40559E6-0564-4A48-AF3C-D6A4C10F5B06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457327" y="4191156"/>
            <a:ext cx="1758682" cy="1205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CC48EB3-B12F-4038-8782-1C24027AA69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457327" y="4191156"/>
            <a:ext cx="1758682" cy="565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816A986-9BE6-4FCC-8255-352B801B924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105151" y="4191156"/>
            <a:ext cx="110858" cy="512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E9E20DC-CEFF-4BCB-9A44-0429F41947B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216009" y="4191156"/>
            <a:ext cx="1470292" cy="514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0C3B457-082F-4C27-A0C0-DD138587355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216009" y="4191156"/>
            <a:ext cx="1470292" cy="1286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8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55DA942-7FEC-4035-922E-C68A4258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0" y="1285862"/>
            <a:ext cx="4053839" cy="4840303"/>
          </a:xfrm>
        </p:spPr>
        <p:txBody>
          <a:bodyPr/>
          <a:lstStyle/>
          <a:p>
            <a:r>
              <a:rPr lang="zh-CN" altLang="en-US" dirty="0"/>
              <a:t>由纯</a:t>
            </a:r>
            <a:r>
              <a:rPr lang="en-US" altLang="zh-CN" dirty="0"/>
              <a:t>AIREX</a:t>
            </a:r>
            <a:r>
              <a:rPr lang="zh-CN" altLang="en-US" dirty="0"/>
              <a:t>加工成，最终成品厚度</a:t>
            </a:r>
            <a:r>
              <a:rPr lang="en-US" altLang="zh-CN" dirty="0"/>
              <a:t>5mm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加工了很多宽度</a:t>
            </a:r>
            <a:r>
              <a:rPr lang="en-US" altLang="zh-CN" dirty="0"/>
              <a:t>8mm</a:t>
            </a:r>
            <a:r>
              <a:rPr lang="zh-CN" altLang="en-US" dirty="0"/>
              <a:t>、圆半径</a:t>
            </a:r>
            <a:r>
              <a:rPr lang="en-US" altLang="zh-CN" dirty="0"/>
              <a:t>2mm</a:t>
            </a:r>
            <a:r>
              <a:rPr lang="zh-CN" altLang="en-US" dirty="0"/>
              <a:t>的‘桥洞’，用来保护‘桥洞’内的键合丝。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7560D42-1682-4947-A06F-38821C7F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顶部</a:t>
            </a:r>
            <a:r>
              <a:rPr lang="en-US" altLang="zh-CN" dirty="0"/>
              <a:t>AIREX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3275C1-44A9-41DB-A68F-8786A00B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90186" y="-498939"/>
            <a:ext cx="4856187" cy="80365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707CB5-DCA8-4E49-98E3-C22A0BC98DFB}"/>
              </a:ext>
            </a:extLst>
          </p:cNvPr>
          <p:cNvSpPr txBox="1"/>
          <p:nvPr/>
        </p:nvSpPr>
        <p:spPr>
          <a:xfrm>
            <a:off x="2438400" y="2243591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宽度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8mm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、圆半径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2mm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的‘桥洞’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CDC880B-1DF1-4BB8-ABF5-E2E9042BE86C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838700" y="1676400"/>
            <a:ext cx="69287" cy="567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4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4BCB161-E22E-4BBC-B687-E803F504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保护硅电容与</a:t>
            </a:r>
            <a:r>
              <a:rPr lang="en-US" altLang="zh-CN" dirty="0"/>
              <a:t>Pitch Adaptor</a:t>
            </a:r>
            <a:r>
              <a:rPr lang="zh-CN" altLang="en-US" dirty="0"/>
              <a:t>的</a:t>
            </a:r>
            <a:r>
              <a:rPr lang="en-US" altLang="zh-CN" dirty="0"/>
              <a:t>AIREX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DB8A1D-5757-4997-BAB0-E9149B3C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9000"/>
            <a:ext cx="5760000" cy="43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29777F-6603-47D4-BB72-8BF4D4D221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02" y="1269000"/>
            <a:ext cx="5760000" cy="432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22382D-9BF9-4F1A-839B-5D8D9E504B12}"/>
              </a:ext>
            </a:extLst>
          </p:cNvPr>
          <p:cNvSpPr txBox="1"/>
          <p:nvPr/>
        </p:nvSpPr>
        <p:spPr>
          <a:xfrm>
            <a:off x="0" y="5589000"/>
            <a:ext cx="57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粘在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正面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板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的硅电容与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Pitch Adaptor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上，保护键合丝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5499CD-0922-4D39-9672-224857B4F306}"/>
              </a:ext>
            </a:extLst>
          </p:cNvPr>
          <p:cNvSpPr txBox="1"/>
          <p:nvPr/>
        </p:nvSpPr>
        <p:spPr>
          <a:xfrm>
            <a:off x="6432000" y="5589000"/>
            <a:ext cx="57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AIREX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粘在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背面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板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的硅电容与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Pitch Adaptor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上，保护键合丝</a:t>
            </a:r>
          </a:p>
        </p:txBody>
      </p:sp>
    </p:spTree>
    <p:extLst>
      <p:ext uri="{BB962C8B-B14F-4D97-AF65-F5344CB8AC3E}">
        <p14:creationId xmlns:p14="http://schemas.microsoft.com/office/powerpoint/2010/main" val="2113365022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7803</TotalTime>
  <Words>1479</Words>
  <Application>Microsoft Office PowerPoint</Application>
  <PresentationFormat>宽屏</PresentationFormat>
  <Paragraphs>201</Paragraphs>
  <Slides>18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Visio</vt:lpstr>
      <vt:lpstr>AMS-02的AIREX装配</vt:lpstr>
      <vt:lpstr>背景：AMS-02的Ladder vs SCD的Super-Ladder</vt:lpstr>
      <vt:lpstr>背景： AMS-02的Ladder vs SCD的Super-Ladder</vt:lpstr>
      <vt:lpstr>背景： AMS-02的Ladder vs SCD的Super-Ladder</vt:lpstr>
      <vt:lpstr>AMS-02的Ladder装配流程</vt:lpstr>
      <vt:lpstr>AMS-02的Ladder装配流程</vt:lpstr>
      <vt:lpstr>底部AIREX</vt:lpstr>
      <vt:lpstr>顶部AIREX</vt:lpstr>
      <vt:lpstr>保护硅电容与Pitch Adaptor的AIREX</vt:lpstr>
      <vt:lpstr>底部AIREX的粘接</vt:lpstr>
      <vt:lpstr>底部AIREX的粘接：准备胶</vt:lpstr>
      <vt:lpstr>底部AIREX的粘接：AIREX粘接</vt:lpstr>
      <vt:lpstr>底部AIREX的粘接：AIREX粘接</vt:lpstr>
      <vt:lpstr>顶部AIREX的粘接</vt:lpstr>
      <vt:lpstr>定位销钉材质</vt:lpstr>
      <vt:lpstr>总结</vt:lpstr>
      <vt:lpstr>SCD的AIREX潜在问题</vt:lpstr>
      <vt:lpstr>AIREX材料特性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AMS-02的AIREX装配</dc:title>
  <dc:creator>Yuodaa</dc:creator>
  <cp:lastModifiedBy>乔锐</cp:lastModifiedBy>
  <cp:revision>130</cp:revision>
  <dcterms:created xsi:type="dcterms:W3CDTF">2023-08-09T12:44:00Z</dcterms:created>
  <dcterms:modified xsi:type="dcterms:W3CDTF">2026-03-19T14:33:20Z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