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1"/>
  </p:notesMasterIdLst>
  <p:handoutMasterIdLst>
    <p:handoutMasterId r:id="rId22"/>
  </p:handoutMasterIdLst>
  <p:sldIdLst>
    <p:sldId id="937" r:id="rId2"/>
    <p:sldId id="959" r:id="rId3"/>
    <p:sldId id="992" r:id="rId4"/>
    <p:sldId id="987" r:id="rId5"/>
    <p:sldId id="986" r:id="rId6"/>
    <p:sldId id="938" r:id="rId7"/>
    <p:sldId id="980" r:id="rId8"/>
    <p:sldId id="984" r:id="rId9"/>
    <p:sldId id="978" r:id="rId10"/>
    <p:sldId id="981" r:id="rId11"/>
    <p:sldId id="982" r:id="rId12"/>
    <p:sldId id="993" r:id="rId13"/>
    <p:sldId id="957" r:id="rId14"/>
    <p:sldId id="985" r:id="rId15"/>
    <p:sldId id="943" r:id="rId16"/>
    <p:sldId id="988" r:id="rId17"/>
    <p:sldId id="951" r:id="rId18"/>
    <p:sldId id="990" r:id="rId19"/>
    <p:sldId id="991" r:id="rId20"/>
  </p:sldIdLst>
  <p:sldSz cx="12192000" cy="6858000"/>
  <p:notesSz cx="6797675" cy="987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09" userDrawn="1">
          <p15:clr>
            <a:srgbClr val="A4A3A4"/>
          </p15:clr>
        </p15:guide>
        <p15:guide id="3" orient="horz" pos="2160" userDrawn="1">
          <p15:clr>
            <a:srgbClr val="A4A3A4"/>
          </p15:clr>
        </p15:guide>
        <p15:guide id="4"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570BF"/>
    <a:srgbClr val="3909E7"/>
    <a:srgbClr val="FF2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8" autoAdjust="0"/>
    <p:restoredTop sz="93407" autoAdjust="0"/>
  </p:normalViewPr>
  <p:slideViewPr>
    <p:cSldViewPr>
      <p:cViewPr varScale="1">
        <p:scale>
          <a:sx n="92" d="100"/>
          <a:sy n="92" d="100"/>
        </p:scale>
        <p:origin x="338" y="58"/>
      </p:cViewPr>
      <p:guideLst>
        <p:guide orient="horz" pos="2183"/>
        <p:guide pos="3809"/>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14" d="100"/>
          <a:sy n="114" d="100"/>
        </p:scale>
        <p:origin x="520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9CE85EBF-56D4-4C6D-A877-64D788D4F917}" type="datetimeFigureOut">
              <a:rPr lang="zh-CN" altLang="en-US" smtClean="0"/>
              <a:t>2026/4/15</a:t>
            </a:fld>
            <a:endParaRPr lang="zh-CN" altLang="en-US"/>
          </a:p>
        </p:txBody>
      </p:sp>
      <p:sp>
        <p:nvSpPr>
          <p:cNvPr id="4" name="页脚占位符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F6043D90-AC6E-42E7-9FCD-B152133ABA7E}" type="slidenum">
              <a:rPr lang="zh-CN" altLang="en-US" smtClean="0"/>
              <a:t>‹#›</a:t>
            </a:fld>
            <a:endParaRPr lang="zh-CN" altLang="en-US"/>
          </a:p>
        </p:txBody>
      </p:sp>
    </p:spTree>
    <p:extLst>
      <p:ext uri="{BB962C8B-B14F-4D97-AF65-F5344CB8AC3E}">
        <p14:creationId xmlns:p14="http://schemas.microsoft.com/office/powerpoint/2010/main" val="271083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599BDCB6-29AA-2347-96F9-BE98C06CC428}" type="datetimeFigureOut">
              <a:rPr lang="en-US" smtClean="0"/>
              <a:t>4/15/2026</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56717EC1-A5BC-2E4D-BD73-CE0F8AFAF0AA}" type="slidenum">
              <a:rPr lang="en-US" smtClean="0"/>
              <a:t>‹#›</a:t>
            </a:fld>
            <a:endParaRPr lang="en-US"/>
          </a:p>
        </p:txBody>
      </p:sp>
    </p:spTree>
    <p:extLst>
      <p:ext uri="{BB962C8B-B14F-4D97-AF65-F5344CB8AC3E}">
        <p14:creationId xmlns:p14="http://schemas.microsoft.com/office/powerpoint/2010/main" val="155705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a:t>
            </a:fld>
            <a:endParaRPr lang="en-US"/>
          </a:p>
        </p:txBody>
      </p:sp>
    </p:spTree>
    <p:extLst>
      <p:ext uri="{BB962C8B-B14F-4D97-AF65-F5344CB8AC3E}">
        <p14:creationId xmlns:p14="http://schemas.microsoft.com/office/powerpoint/2010/main" val="345905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6</a:t>
            </a:fld>
            <a:endParaRPr lang="en-US"/>
          </a:p>
        </p:txBody>
      </p:sp>
    </p:spTree>
    <p:extLst>
      <p:ext uri="{BB962C8B-B14F-4D97-AF65-F5344CB8AC3E}">
        <p14:creationId xmlns:p14="http://schemas.microsoft.com/office/powerpoint/2010/main" val="15982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56717EC1-A5BC-2E4D-BD73-CE0F8AFAF0AA}" type="slidenum">
              <a:rPr lang="en-US" smtClean="0"/>
              <a:t>10</a:t>
            </a:fld>
            <a:endParaRPr lang="en-US"/>
          </a:p>
        </p:txBody>
      </p:sp>
    </p:spTree>
    <p:extLst>
      <p:ext uri="{BB962C8B-B14F-4D97-AF65-F5344CB8AC3E}">
        <p14:creationId xmlns:p14="http://schemas.microsoft.com/office/powerpoint/2010/main" val="273581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18</a:t>
            </a:fld>
            <a:endParaRPr lang="en-US"/>
          </a:p>
        </p:txBody>
      </p:sp>
    </p:spTree>
    <p:extLst>
      <p:ext uri="{BB962C8B-B14F-4D97-AF65-F5344CB8AC3E}">
        <p14:creationId xmlns:p14="http://schemas.microsoft.com/office/powerpoint/2010/main" val="350884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19</a:t>
            </a:fld>
            <a:endParaRPr lang="en-US"/>
          </a:p>
        </p:txBody>
      </p:sp>
    </p:spTree>
    <p:extLst>
      <p:ext uri="{BB962C8B-B14F-4D97-AF65-F5344CB8AC3E}">
        <p14:creationId xmlns:p14="http://schemas.microsoft.com/office/powerpoint/2010/main" val="3858620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12192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1300481" y="4013936"/>
            <a:ext cx="4561433"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p:blipFill>
        <p:spPr>
          <a:xfrm>
            <a:off x="165851" y="233274"/>
            <a:ext cx="1531276" cy="741191"/>
          </a:xfrm>
          <a:prstGeom prst="rect">
            <a:avLst/>
          </a:prstGeom>
        </p:spPr>
      </p:pic>
      <p:grpSp>
        <p:nvGrpSpPr>
          <p:cNvPr id="33" name="组合 32"/>
          <p:cNvGrpSpPr/>
          <p:nvPr/>
        </p:nvGrpSpPr>
        <p:grpSpPr>
          <a:xfrm>
            <a:off x="0" y="1102039"/>
            <a:ext cx="12192000" cy="110846"/>
            <a:chOff x="0" y="846225"/>
            <a:chExt cx="9144000" cy="110846"/>
          </a:xfrm>
        </p:grpSpPr>
        <p:grpSp>
          <p:nvGrpSpPr>
            <p:cNvPr id="34" name="组合 33"/>
            <p:cNvGrpSpPr/>
            <p:nvPr/>
          </p:nvGrpSpPr>
          <p:grpSpPr>
            <a:xfrm>
              <a:off x="0" y="846226"/>
              <a:ext cx="9144000" cy="110845"/>
              <a:chOff x="0" y="846226"/>
              <a:chExt cx="9144000" cy="110845"/>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35" name="直接连接符 34"/>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7285939" y="6472191"/>
            <a:ext cx="4906063" cy="400110"/>
            <a:chOff x="3891916" y="6461760"/>
            <a:chExt cx="5252086" cy="515112"/>
          </a:xfrm>
        </p:grpSpPr>
        <p:sp>
          <p:nvSpPr>
            <p:cNvPr id="41" name="文本框 40"/>
            <p:cNvSpPr txBox="1"/>
            <p:nvPr/>
          </p:nvSpPr>
          <p:spPr>
            <a:xfrm>
              <a:off x="3891916" y="6461760"/>
              <a:ext cx="5252086" cy="515112"/>
            </a:xfrm>
            <a:prstGeom prst="rect">
              <a:avLst/>
            </a:prstGeom>
            <a:solidFill>
              <a:srgbClr val="000099"/>
            </a:solidFill>
            <a:ln>
              <a:noFill/>
            </a:ln>
          </p:spPr>
          <p:txBody>
            <a:bodyPr wrap="square" rtlCol="0">
              <a:spAutoFit/>
            </a:bodyPr>
            <a:lstStyle/>
            <a:p>
              <a:pPr algn="r"/>
              <a:endParaRPr lang="zh-CN" altLang="en-US" sz="2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3" name="菱形 42"/>
          <p:cNvSpPr/>
          <p:nvPr/>
        </p:nvSpPr>
        <p:spPr>
          <a:xfrm>
            <a:off x="6003008" y="6379860"/>
            <a:ext cx="826581"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 name="直接连接符 2"/>
          <p:cNvCxnSpPr/>
          <p:nvPr/>
        </p:nvCxnSpPr>
        <p:spPr>
          <a:xfrm>
            <a:off x="1" y="6721454"/>
            <a:ext cx="737372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1300481" y="4417132"/>
            <a:ext cx="4555735" cy="373753"/>
          </a:xfr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1300481" y="4853266"/>
            <a:ext cx="4555735" cy="373753"/>
          </a:xfr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spTree>
    <p:extLst>
      <p:ext uri="{BB962C8B-B14F-4D97-AF65-F5344CB8AC3E}">
        <p14:creationId xmlns:p14="http://schemas.microsoft.com/office/powerpoint/2010/main" val="180454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343835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109" y="1232362"/>
            <a:ext cx="2819400" cy="5120640"/>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048021" y="1232362"/>
            <a:ext cx="7315200" cy="5120640"/>
          </a:xfrm>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248190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0288" y="1310641"/>
            <a:ext cx="10718987" cy="4804867"/>
          </a:xfr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a:t>Click here to add text</a:t>
            </a:r>
            <a:endParaRPr lang="zh-CN" altLang="en-US" dirty="0"/>
          </a:p>
          <a:p>
            <a:pPr lvl="1">
              <a:buClrTx/>
              <a:buFont typeface="Wingdings" panose="05000000000000000000" pitchFamily="2" charset="2"/>
              <a:buChar char="n"/>
            </a:pPr>
            <a:r>
              <a:rPr lang="en-US" altLang="zh-CN" dirty="0"/>
              <a:t>Click here to add text</a:t>
            </a:r>
            <a:endParaRPr lang="zh-CN" altLang="en-US" dirty="0"/>
          </a:p>
          <a:p>
            <a:pPr lvl="2">
              <a:buClrTx/>
              <a:buFont typeface="Wingdings" panose="05000000000000000000" pitchFamily="2" charset="2"/>
              <a:buChar char="u"/>
            </a:pPr>
            <a:r>
              <a:rPr lang="en-US" altLang="zh-CN" dirty="0"/>
              <a:t>Click here to add text</a:t>
            </a:r>
            <a:endParaRPr lang="zh-CN" altLang="en-US" dirty="0"/>
          </a:p>
          <a:p>
            <a:pPr lvl="3">
              <a:buClrTx/>
              <a:buFont typeface="Wingdings" panose="05000000000000000000" pitchFamily="2" charset="2"/>
              <a:buChar char="Ø"/>
            </a:pPr>
            <a:r>
              <a:rPr lang="en-US" altLang="zh-CN" dirty="0"/>
              <a:t>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extLst>
      <p:ext uri="{BB962C8B-B14F-4D97-AF65-F5344CB8AC3E}">
        <p14:creationId xmlns:p14="http://schemas.microsoft.com/office/powerpoint/2010/main" val="353132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1" name="文本占位符 10"/>
          <p:cNvSpPr>
            <a:spLocks noGrp="1"/>
          </p:cNvSpPr>
          <p:nvPr>
            <p:ph type="body" sz="quarter" idx="10" hasCustomPrompt="1"/>
          </p:nvPr>
        </p:nvSpPr>
        <p:spPr>
          <a:xfrm>
            <a:off x="2439365" y="2046723"/>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5" name="文本占位符 14"/>
          <p:cNvSpPr>
            <a:spLocks noGrp="1"/>
          </p:cNvSpPr>
          <p:nvPr>
            <p:ph type="body" sz="quarter" idx="11" hasCustomPrompt="1"/>
          </p:nvPr>
        </p:nvSpPr>
        <p:spPr>
          <a:xfrm>
            <a:off x="3270057" y="2046722"/>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6" name="文本占位符 10"/>
          <p:cNvSpPr>
            <a:spLocks noGrp="1"/>
          </p:cNvSpPr>
          <p:nvPr>
            <p:ph type="body" sz="quarter" idx="12" hasCustomPrompt="1"/>
          </p:nvPr>
        </p:nvSpPr>
        <p:spPr>
          <a:xfrm>
            <a:off x="2439365" y="2864141"/>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8" name="文本占位符 14"/>
          <p:cNvSpPr>
            <a:spLocks noGrp="1"/>
          </p:cNvSpPr>
          <p:nvPr>
            <p:ph type="body" sz="quarter" idx="13" hasCustomPrompt="1"/>
          </p:nvPr>
        </p:nvSpPr>
        <p:spPr>
          <a:xfrm>
            <a:off x="3270057" y="2864140"/>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9" name="文本占位符 10"/>
          <p:cNvSpPr>
            <a:spLocks noGrp="1"/>
          </p:cNvSpPr>
          <p:nvPr>
            <p:ph type="body" sz="quarter" idx="14" hasCustomPrompt="1"/>
          </p:nvPr>
        </p:nvSpPr>
        <p:spPr>
          <a:xfrm>
            <a:off x="2439365" y="3681558"/>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1" name="文本占位符 14"/>
          <p:cNvSpPr>
            <a:spLocks noGrp="1"/>
          </p:cNvSpPr>
          <p:nvPr>
            <p:ph type="body" sz="quarter" idx="15" hasCustomPrompt="1"/>
          </p:nvPr>
        </p:nvSpPr>
        <p:spPr>
          <a:xfrm>
            <a:off x="3270057" y="3681556"/>
            <a:ext cx="6318251" cy="561976"/>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22" name="文本占位符 10"/>
          <p:cNvSpPr>
            <a:spLocks noGrp="1"/>
          </p:cNvSpPr>
          <p:nvPr>
            <p:ph type="body" sz="quarter" idx="16" hasCustomPrompt="1"/>
          </p:nvPr>
        </p:nvSpPr>
        <p:spPr>
          <a:xfrm>
            <a:off x="2439365" y="4498974"/>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4" name="文本占位符 14"/>
          <p:cNvSpPr>
            <a:spLocks noGrp="1"/>
          </p:cNvSpPr>
          <p:nvPr>
            <p:ph type="body" sz="quarter" idx="17" hasCustomPrompt="1"/>
          </p:nvPr>
        </p:nvSpPr>
        <p:spPr>
          <a:xfrm>
            <a:off x="3270057" y="4498973"/>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Tree>
    <p:extLst>
      <p:ext uri="{BB962C8B-B14F-4D97-AF65-F5344CB8AC3E}">
        <p14:creationId xmlns:p14="http://schemas.microsoft.com/office/powerpoint/2010/main" val="235872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7" name="矩形 6"/>
          <p:cNvSpPr/>
          <p:nvPr/>
        </p:nvSpPr>
        <p:spPr>
          <a:xfrm>
            <a:off x="1" y="6586927"/>
            <a:ext cx="10914276" cy="2683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8" name="矩形 7"/>
          <p:cNvSpPr/>
          <p:nvPr/>
        </p:nvSpPr>
        <p:spPr>
          <a:xfrm>
            <a:off x="10914278" y="6588019"/>
            <a:ext cx="1277721" cy="2672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9" name="Slide Number Placeholder 5"/>
          <p:cNvSpPr txBox="1">
            <a:spLocks/>
          </p:cNvSpPr>
          <p:nvPr/>
        </p:nvSpPr>
        <p:spPr>
          <a:xfrm>
            <a:off x="10311534" y="6588019"/>
            <a:ext cx="1796516" cy="267236"/>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pPr/>
              <a:t>‹#›</a:t>
            </a:fld>
            <a:endParaRPr lang="zh-CN" altLang="en-US" sz="1600" b="1" dirty="0">
              <a:latin typeface="Calibri" panose="020F0502020204030204" pitchFamily="34" charset="0"/>
              <a:cs typeface="Calibri" panose="020F0502020204030204" pitchFamily="34" charset="0"/>
            </a:endParaRPr>
          </a:p>
        </p:txBody>
      </p:sp>
      <p:sp>
        <p:nvSpPr>
          <p:cNvPr id="11" name="直角三角形 10"/>
          <p:cNvSpPr/>
          <p:nvPr/>
        </p:nvSpPr>
        <p:spPr>
          <a:xfrm flipV="1">
            <a:off x="10909477" y="6588019"/>
            <a:ext cx="526943" cy="267236"/>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12" name="直接连接符 11"/>
          <p:cNvCxnSpPr/>
          <p:nvPr/>
        </p:nvCxnSpPr>
        <p:spPr>
          <a:xfrm>
            <a:off x="11445105" y="6588019"/>
            <a:ext cx="0" cy="267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内容占位符 13"/>
          <p:cNvSpPr>
            <a:spLocks noGrp="1"/>
          </p:cNvSpPr>
          <p:nvPr>
            <p:ph sz="quarter" idx="10" hasCustomPrompt="1"/>
          </p:nvPr>
        </p:nvSpPr>
        <p:spPr>
          <a:xfrm>
            <a:off x="0" y="1329893"/>
            <a:ext cx="8783781" cy="1912071"/>
          </a:xfrm>
          <a:solidFill>
            <a:srgbClr val="000099"/>
          </a:solidFill>
        </p:spPr>
        <p:txBody>
          <a:bodyPr anchor="ctr">
            <a:normAutofit/>
          </a:bodyPr>
          <a:lstStyle>
            <a:lvl1pPr marL="0" indent="0">
              <a:buNone/>
              <a:defRPr sz="4400" b="1" baseline="0">
                <a:solidFill>
                  <a:schemeClr val="bg1"/>
                </a:solidFill>
              </a:defRPr>
            </a:lvl1pPr>
          </a:lstStyle>
          <a:p>
            <a:pPr lvl="0"/>
            <a:r>
              <a:rPr lang="en-US" altLang="zh-CN" dirty="0"/>
              <a:t>Click here to add title</a:t>
            </a:r>
            <a:endParaRPr lang="zh-CN" altLang="en-US" dirty="0"/>
          </a:p>
        </p:txBody>
      </p:sp>
      <p:sp>
        <p:nvSpPr>
          <p:cNvPr id="16" name="文本占位符 15"/>
          <p:cNvSpPr>
            <a:spLocks noGrp="1"/>
          </p:cNvSpPr>
          <p:nvPr>
            <p:ph type="body" sz="quarter" idx="11"/>
          </p:nvPr>
        </p:nvSpPr>
        <p:spPr>
          <a:xfrm>
            <a:off x="1676402" y="3460607"/>
            <a:ext cx="9628909" cy="271159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4082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9594" y="1240525"/>
            <a:ext cx="4985143" cy="5120640"/>
          </a:xfrm>
        </p:spPr>
        <p:txBody>
          <a:bodyPr anchor="t"/>
          <a:lstStyle>
            <a:lvl1pPr marL="182880" indent="-182880">
              <a:buClrTx/>
              <a:buFont typeface="Wingdings" panose="05000000000000000000" pitchFamily="2" charset="2"/>
              <a:buChar char="l"/>
              <a:defRPr sz="3200">
                <a:solidFill>
                  <a:schemeClr val="tx1"/>
                </a:solidFill>
              </a:defRPr>
            </a:lvl1pPr>
            <a:lvl2pPr marL="685800" indent="-182880">
              <a:buClrTx/>
              <a:buFont typeface="Wingdings" panose="05000000000000000000" pitchFamily="2" charset="2"/>
              <a:buChar char="n"/>
              <a:defRPr sz="2400">
                <a:solidFill>
                  <a:schemeClr val="tx1"/>
                </a:solidFill>
              </a:defRPr>
            </a:lvl2pPr>
            <a:lvl3pPr marL="1143000" indent="-182880">
              <a:buClrTx/>
              <a:buFont typeface="Wingdings" panose="05000000000000000000" pitchFamily="2" charset="2"/>
              <a:buChar char="u"/>
              <a:defRPr sz="2000">
                <a:solidFill>
                  <a:schemeClr val="tx1"/>
                </a:solidFill>
              </a:defRPr>
            </a:lvl3pPr>
            <a:lvl4pPr marL="1600200" indent="-182880">
              <a:buClrTx/>
              <a:buFont typeface="Wingdings" panose="05000000000000000000" pitchFamily="2" charset="2"/>
              <a:buChar char="Ø"/>
              <a:defRPr sz="1800">
                <a:solidFill>
                  <a:schemeClr val="tx1"/>
                </a:solidFill>
              </a:defRPr>
            </a:lvl4pPr>
            <a:lvl5pPr marL="2057400" indent="-182880">
              <a:buClrTx/>
              <a:buFont typeface="Wingdings" panose="05000000000000000000" pitchFamily="2" charset="2"/>
              <a:buChar char="ü"/>
              <a:defRPr sz="18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507879" y="1240525"/>
            <a:ext cx="5025040" cy="5120640"/>
          </a:xfrm>
        </p:spPr>
        <p:txBody>
          <a:bodyPr vert="horz" lIns="91440" tIns="45720" rIns="91440" bIns="45720" rtlCol="0" anchor="t">
            <a:normAutofit/>
          </a:bodyPr>
          <a:lstStyle>
            <a:lvl1pPr>
              <a:defRPr lang="zh-CN" altLang="en-US" sz="3200" smtClean="0"/>
            </a:lvl1pPr>
            <a:lvl2pPr>
              <a:defRPr lang="zh-CN" altLang="en-US" smtClean="0"/>
            </a:lvl2pPr>
            <a:lvl3pPr>
              <a:defRPr lang="zh-CN" altLang="en-US" sz="2000" smtClean="0"/>
            </a:lvl3pPr>
            <a:lvl4pPr>
              <a:defRPr lang="zh-CN" altLang="en-US" smtClean="0"/>
            </a:lvl4pPr>
            <a:lvl5pPr>
              <a:defRPr lang="en-US" dirty="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extLst>
      <p:ext uri="{BB962C8B-B14F-4D97-AF65-F5344CB8AC3E}">
        <p14:creationId xmlns:p14="http://schemas.microsoft.com/office/powerpoint/2010/main" val="378870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9797" y="1235858"/>
            <a:ext cx="3474720" cy="807720"/>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49797"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400348"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400348"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4" name="Text Placeholder 4"/>
          <p:cNvSpPr>
            <a:spLocks noGrp="1"/>
          </p:cNvSpPr>
          <p:nvPr>
            <p:ph type="body" sz="quarter" idx="10"/>
          </p:nvPr>
        </p:nvSpPr>
        <p:spPr>
          <a:xfrm>
            <a:off x="8350899"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5" name="Content Placeholder 5"/>
          <p:cNvSpPr>
            <a:spLocks noGrp="1"/>
          </p:cNvSpPr>
          <p:nvPr>
            <p:ph sz="quarter" idx="11"/>
          </p:nvPr>
        </p:nvSpPr>
        <p:spPr>
          <a:xfrm>
            <a:off x="8350899"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270045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39"/>
            <a:ext cx="2947483" cy="4601183"/>
          </a:xfrm>
          <a:prstGeom prst="rect">
            <a:avLst/>
          </a:prstGeom>
        </p:spPr>
        <p:txBody>
          <a:bodyPr/>
          <a:lstStyle/>
          <a:p>
            <a:r>
              <a:rPr lang="zh-CN" altLang="en-US"/>
              <a:t>单击此处编辑母版标题样式</a:t>
            </a:r>
            <a:endParaRPr lang="en-US" dirty="0"/>
          </a:p>
        </p:txBody>
      </p:sp>
      <p:sp>
        <p:nvSpPr>
          <p:cNvPr id="3" name="文本占位符 2"/>
          <p:cNvSpPr>
            <a:spLocks noGrp="1"/>
          </p:cNvSpPr>
          <p:nvPr>
            <p:ph type="body" sz="quarter" idx="10" hasCustomPrompt="1"/>
          </p:nvPr>
        </p:nvSpPr>
        <p:spPr>
          <a:xfrm>
            <a:off x="1775521" y="116633"/>
            <a:ext cx="8928100" cy="587375"/>
          </a:xfrm>
        </p:spPr>
        <p:txBody>
          <a:bodyPr/>
          <a:lstStyle>
            <a:lvl1pPr marL="0" marR="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1pPr>
          </a:lstStyle>
          <a:p>
            <a:pPr marL="0" marR="0" lvl="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a:p>
            <a:pPr lvl="0"/>
            <a:endParaRPr lang="zh-CN" altLang="en-US" dirty="0"/>
          </a:p>
        </p:txBody>
      </p:sp>
    </p:spTree>
    <p:extLst>
      <p:ext uri="{BB962C8B-B14F-4D97-AF65-F5344CB8AC3E}">
        <p14:creationId xmlns:p14="http://schemas.microsoft.com/office/powerpoint/2010/main" val="368473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456" y="1273629"/>
            <a:ext cx="7670944" cy="51019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内容占位符 5"/>
          <p:cNvSpPr>
            <a:spLocks noGrp="1"/>
          </p:cNvSpPr>
          <p:nvPr>
            <p:ph sz="quarter" idx="13" hasCustomPrompt="1"/>
          </p:nvPr>
        </p:nvSpPr>
        <p:spPr>
          <a:xfrm>
            <a:off x="718458" y="1273629"/>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2" name="内容占位符 5"/>
          <p:cNvSpPr>
            <a:spLocks noGrp="1"/>
          </p:cNvSpPr>
          <p:nvPr>
            <p:ph sz="quarter" idx="14" hasCustomPrompt="1"/>
          </p:nvPr>
        </p:nvSpPr>
        <p:spPr>
          <a:xfrm>
            <a:off x="718458" y="3840473"/>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679510" y="116632"/>
            <a:ext cx="8642349" cy="431800"/>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62800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603301" y="1191984"/>
            <a:ext cx="8115231" cy="5101937"/>
          </a:xfrm>
          <a:solidFill>
            <a:schemeClr val="bg1">
              <a:lumMod val="75000"/>
            </a:schemeClr>
          </a:solidFill>
        </p:spPr>
        <p:txBody>
          <a:bodyPr anchor="t"/>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here to add picture</a:t>
            </a:r>
            <a:endParaRPr lang="en-US" dirty="0"/>
          </a:p>
        </p:txBody>
      </p:sp>
      <p:sp>
        <p:nvSpPr>
          <p:cNvPr id="6" name="内容占位符 5"/>
          <p:cNvSpPr>
            <a:spLocks noGrp="1"/>
          </p:cNvSpPr>
          <p:nvPr>
            <p:ph sz="quarter" idx="13" hasCustomPrompt="1"/>
          </p:nvPr>
        </p:nvSpPr>
        <p:spPr>
          <a:xfrm>
            <a:off x="413657" y="1191984"/>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1" name="内容占位符 5"/>
          <p:cNvSpPr>
            <a:spLocks noGrp="1"/>
          </p:cNvSpPr>
          <p:nvPr>
            <p:ph sz="quarter" idx="14" hasCustomPrompt="1"/>
          </p:nvPr>
        </p:nvSpPr>
        <p:spPr>
          <a:xfrm>
            <a:off x="413657" y="3758828"/>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583499" y="44624"/>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180401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455" y="1880755"/>
            <a:ext cx="11152909" cy="4491617"/>
          </a:xfrm>
          <a:prstGeom prst="rect">
            <a:avLst/>
          </a:prstGeom>
        </p:spPr>
        <p:txBody>
          <a:bodyPr vert="horz" lIns="91440" tIns="45720" rIns="91440" bIns="45720" rtlCol="0" anchor="t">
            <a:normAutofit/>
          </a:bodyPr>
          <a:lstStyle/>
          <a:p>
            <a:pPr lvl="0"/>
            <a:r>
              <a:rPr lang="en-US" altLang="zh-CN" dirty="0"/>
              <a:t>Click here to add text</a:t>
            </a:r>
            <a:endParaRPr lang="zh-CN" altLang="en-US" dirty="0"/>
          </a:p>
          <a:p>
            <a:pPr lvl="1"/>
            <a:r>
              <a:rPr lang="en-US" altLang="zh-CN" dirty="0"/>
              <a:t>Click here to add text</a:t>
            </a:r>
            <a:endParaRPr lang="zh-CN" altLang="en-US" dirty="0"/>
          </a:p>
          <a:p>
            <a:pPr lvl="2"/>
            <a:r>
              <a:rPr lang="en-US" altLang="zh-CN" dirty="0"/>
              <a:t>Click here to add text</a:t>
            </a:r>
            <a:endParaRPr lang="zh-CN" altLang="en-US" dirty="0"/>
          </a:p>
          <a:p>
            <a:pPr lvl="3"/>
            <a:r>
              <a:rPr lang="en-US" altLang="zh-CN" dirty="0"/>
              <a:t>Click here to add text</a:t>
            </a:r>
            <a:endParaRPr lang="zh-CN" altLang="en-US" dirty="0"/>
          </a:p>
          <a:p>
            <a:pPr lvl="4"/>
            <a:r>
              <a:rPr lang="en-US" altLang="zh-CN" dirty="0"/>
              <a:t>Click here to add text</a:t>
            </a:r>
            <a:endParaRPr lang="en-US" dirty="0"/>
          </a:p>
        </p:txBody>
      </p:sp>
      <p:grpSp>
        <p:nvGrpSpPr>
          <p:cNvPr id="9" name="组合 8"/>
          <p:cNvGrpSpPr/>
          <p:nvPr/>
        </p:nvGrpSpPr>
        <p:grpSpPr>
          <a:xfrm>
            <a:off x="1" y="821645"/>
            <a:ext cx="12192000" cy="87076"/>
            <a:chOff x="0" y="821645"/>
            <a:chExt cx="9191194" cy="135018"/>
          </a:xfrm>
        </p:grpSpPr>
        <p:grpSp>
          <p:nvGrpSpPr>
            <p:cNvPr id="10" name="组合 9"/>
            <p:cNvGrpSpPr/>
            <p:nvPr/>
          </p:nvGrpSpPr>
          <p:grpSpPr>
            <a:xfrm>
              <a:off x="0" y="836712"/>
              <a:ext cx="9191194" cy="110437"/>
              <a:chOff x="0" y="836712"/>
              <a:chExt cx="9191194" cy="110437"/>
            </a:xfrm>
          </p:grpSpPr>
          <p:sp>
            <p:nvSpPr>
              <p:cNvPr id="14" name="矩形 13"/>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11"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9786" y="108726"/>
            <a:ext cx="1272156" cy="633385"/>
          </a:xfrm>
          <a:prstGeom prst="rect">
            <a:avLst/>
          </a:prstGeom>
        </p:spPr>
      </p:pic>
      <p:sp>
        <p:nvSpPr>
          <p:cNvPr id="17" name="矩形 16"/>
          <p:cNvSpPr/>
          <p:nvPr/>
        </p:nvSpPr>
        <p:spPr>
          <a:xfrm>
            <a:off x="1" y="6432191"/>
            <a:ext cx="10914276" cy="42306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18" name="矩形 17"/>
          <p:cNvSpPr/>
          <p:nvPr/>
        </p:nvSpPr>
        <p:spPr>
          <a:xfrm>
            <a:off x="10909477" y="6432191"/>
            <a:ext cx="1277721" cy="421341"/>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19" name="Slide Number Placeholder 5"/>
          <p:cNvSpPr txBox="1">
            <a:spLocks/>
          </p:cNvSpPr>
          <p:nvPr/>
        </p:nvSpPr>
        <p:spPr>
          <a:xfrm>
            <a:off x="10311534" y="6433915"/>
            <a:ext cx="1796516" cy="421341"/>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pPr/>
              <a:t>‹#›</a:t>
            </a:fld>
            <a:endParaRPr lang="zh-CN" altLang="en-US" sz="1600" b="1" dirty="0">
              <a:latin typeface="Calibri" panose="020F0502020204030204" pitchFamily="34" charset="0"/>
              <a:cs typeface="Calibri" panose="020F0502020204030204" pitchFamily="34" charset="0"/>
            </a:endParaRPr>
          </a:p>
        </p:txBody>
      </p:sp>
      <p:sp>
        <p:nvSpPr>
          <p:cNvPr id="21" name="直角三角形 20"/>
          <p:cNvSpPr/>
          <p:nvPr/>
        </p:nvSpPr>
        <p:spPr>
          <a:xfrm flipV="1">
            <a:off x="10909477" y="6433915"/>
            <a:ext cx="526943" cy="421341"/>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22" name="直接连接符 21"/>
          <p:cNvCxnSpPr/>
          <p:nvPr/>
        </p:nvCxnSpPr>
        <p:spPr>
          <a:xfrm>
            <a:off x="11445105" y="6433915"/>
            <a:ext cx="0" cy="4213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319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94" r:id="rId3"/>
    <p:sldLayoutId id="2147483683" r:id="rId4"/>
    <p:sldLayoutId id="2147483684" r:id="rId5"/>
    <p:sldLayoutId id="2147483685" r:id="rId6"/>
    <p:sldLayoutId id="2147483686"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30.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316799-3E7D-4459-AD94-FDD0C7CDEEE6}"/>
              </a:ext>
            </a:extLst>
          </p:cNvPr>
          <p:cNvSpPr>
            <a:spLocks noGrp="1"/>
          </p:cNvSpPr>
          <p:nvPr>
            <p:ph type="ctrTitle"/>
          </p:nvPr>
        </p:nvSpPr>
        <p:spPr>
          <a:xfrm>
            <a:off x="407368" y="2065645"/>
            <a:ext cx="11305256" cy="1461836"/>
          </a:xfrm>
        </p:spPr>
        <p:txBody>
          <a:bodyPr>
            <a:normAutofit fontScale="90000"/>
          </a:bodyPr>
          <a:lstStyle/>
          <a:p>
            <a:r>
              <a:rPr lang="en-US" altLang="zh-CN" dirty="0">
                <a:latin typeface="+mj-lt"/>
              </a:rPr>
              <a:t>Analysis of the Impact of Micro-vibration on Beam Stability in the CEPC Interaction Region</a:t>
            </a:r>
            <a:endParaRPr lang="zh-CN" altLang="en-US" sz="4900" dirty="0">
              <a:solidFill>
                <a:schemeClr val="tx1"/>
              </a:solidFill>
              <a:latin typeface="+mj-lt"/>
            </a:endParaRPr>
          </a:p>
        </p:txBody>
      </p:sp>
      <p:sp>
        <p:nvSpPr>
          <p:cNvPr id="3" name="副标题 2">
            <a:extLst>
              <a:ext uri="{FF2B5EF4-FFF2-40B4-BE49-F238E27FC236}">
                <a16:creationId xmlns:a16="http://schemas.microsoft.com/office/drawing/2014/main" id="{8BC3F42F-3892-4AA9-98A7-9F047E79F362}"/>
              </a:ext>
            </a:extLst>
          </p:cNvPr>
          <p:cNvSpPr>
            <a:spLocks noGrp="1"/>
          </p:cNvSpPr>
          <p:nvPr>
            <p:ph type="subTitle" idx="1"/>
          </p:nvPr>
        </p:nvSpPr>
        <p:spPr>
          <a:xfrm>
            <a:off x="1271464" y="4749910"/>
            <a:ext cx="6480720" cy="340814"/>
          </a:xfrm>
        </p:spPr>
        <p:txBody>
          <a:bodyPr>
            <a:noAutofit/>
          </a:bodyPr>
          <a:lstStyle/>
          <a:p>
            <a:r>
              <a:rPr lang="en-US" altLang="zh-CN" sz="2000" dirty="0">
                <a:latin typeface="+mj-lt"/>
              </a:rPr>
              <a:t>YAN Fang, TAN </a:t>
            </a:r>
            <a:r>
              <a:rPr lang="en-US" altLang="zh-CN" sz="2000" dirty="0" err="1">
                <a:latin typeface="+mj-lt"/>
              </a:rPr>
              <a:t>Xiangyu</a:t>
            </a:r>
            <a:r>
              <a:rPr lang="en-US" altLang="zh-CN" sz="2000" dirty="0">
                <a:latin typeface="+mj-lt"/>
              </a:rPr>
              <a:t>, WANG </a:t>
            </a:r>
            <a:r>
              <a:rPr lang="en-US" altLang="zh-CN" sz="2000" dirty="0" err="1">
                <a:latin typeface="+mj-lt"/>
              </a:rPr>
              <a:t>Yiwei</a:t>
            </a:r>
            <a:r>
              <a:rPr lang="en-US" altLang="zh-CN" sz="2000" dirty="0">
                <a:latin typeface="+mj-lt"/>
              </a:rPr>
              <a:t>,</a:t>
            </a:r>
            <a:r>
              <a:rPr lang="zh-CN" altLang="en-US" sz="2000" dirty="0">
                <a:latin typeface="+mj-lt"/>
              </a:rPr>
              <a:t> </a:t>
            </a:r>
            <a:r>
              <a:rPr lang="en-US" altLang="zh-CN" sz="2000" dirty="0">
                <a:latin typeface="+mj-lt"/>
              </a:rPr>
              <a:t>Wang</a:t>
            </a:r>
            <a:r>
              <a:rPr lang="zh-CN" altLang="en-US" sz="2000" dirty="0">
                <a:latin typeface="+mj-lt"/>
              </a:rPr>
              <a:t> </a:t>
            </a:r>
            <a:r>
              <a:rPr lang="en-US" altLang="zh-CN" sz="2000" dirty="0" err="1">
                <a:latin typeface="+mj-lt"/>
              </a:rPr>
              <a:t>Haijing</a:t>
            </a:r>
            <a:endParaRPr lang="zh-CN" altLang="en-US" sz="2000" dirty="0">
              <a:latin typeface="+mj-lt"/>
            </a:endParaRPr>
          </a:p>
        </p:txBody>
      </p:sp>
      <p:sp>
        <p:nvSpPr>
          <p:cNvPr id="4" name="文本占位符 3">
            <a:extLst>
              <a:ext uri="{FF2B5EF4-FFF2-40B4-BE49-F238E27FC236}">
                <a16:creationId xmlns:a16="http://schemas.microsoft.com/office/drawing/2014/main" id="{94A06C8A-A9C9-457A-8342-97A84AD74A61}"/>
              </a:ext>
            </a:extLst>
          </p:cNvPr>
          <p:cNvSpPr>
            <a:spLocks noGrp="1"/>
          </p:cNvSpPr>
          <p:nvPr>
            <p:ph type="body" sz="quarter" idx="11"/>
          </p:nvPr>
        </p:nvSpPr>
        <p:spPr>
          <a:xfrm>
            <a:off x="1271464" y="5153106"/>
            <a:ext cx="5688632" cy="373753"/>
          </a:xfrm>
        </p:spPr>
        <p:txBody>
          <a:bodyPr>
            <a:noAutofit/>
          </a:bodyPr>
          <a:lstStyle/>
          <a:p>
            <a:r>
              <a:rPr lang="en-US" altLang="zh-CN" sz="2000" dirty="0">
                <a:latin typeface="+mj-lt"/>
              </a:rPr>
              <a:t>Accelerator center</a:t>
            </a:r>
            <a:endParaRPr lang="zh-CN" altLang="en-US" sz="2000" dirty="0">
              <a:latin typeface="+mj-lt"/>
            </a:endParaRPr>
          </a:p>
        </p:txBody>
      </p:sp>
      <p:sp>
        <p:nvSpPr>
          <p:cNvPr id="5" name="文本占位符 4">
            <a:extLst>
              <a:ext uri="{FF2B5EF4-FFF2-40B4-BE49-F238E27FC236}">
                <a16:creationId xmlns:a16="http://schemas.microsoft.com/office/drawing/2014/main" id="{843F4859-57FC-4342-9927-C2630F50E04A}"/>
              </a:ext>
            </a:extLst>
          </p:cNvPr>
          <p:cNvSpPr>
            <a:spLocks noGrp="1"/>
          </p:cNvSpPr>
          <p:nvPr>
            <p:ph type="body" sz="quarter" idx="12"/>
          </p:nvPr>
        </p:nvSpPr>
        <p:spPr>
          <a:xfrm>
            <a:off x="1271464" y="5589240"/>
            <a:ext cx="4555735" cy="373753"/>
          </a:xfrm>
        </p:spPr>
        <p:txBody>
          <a:bodyPr>
            <a:noAutofit/>
          </a:bodyPr>
          <a:lstStyle/>
          <a:p>
            <a:r>
              <a:rPr lang="en-US" altLang="zh-CN" sz="2000" dirty="0">
                <a:latin typeface="+mj-lt"/>
              </a:rPr>
              <a:t>20260415</a:t>
            </a:r>
            <a:endParaRPr lang="zh-CN" altLang="en-US" sz="2000" dirty="0">
              <a:latin typeface="+mj-lt"/>
            </a:endParaRPr>
          </a:p>
        </p:txBody>
      </p:sp>
      <p:sp>
        <p:nvSpPr>
          <p:cNvPr id="6" name="文本占位符 3">
            <a:extLst>
              <a:ext uri="{FF2B5EF4-FFF2-40B4-BE49-F238E27FC236}">
                <a16:creationId xmlns:a16="http://schemas.microsoft.com/office/drawing/2014/main" id="{AC9CD43E-7C72-44F2-891E-E2677F691CB2}"/>
              </a:ext>
            </a:extLst>
          </p:cNvPr>
          <p:cNvSpPr txBox="1">
            <a:spLocks/>
          </p:cNvSpPr>
          <p:nvPr/>
        </p:nvSpPr>
        <p:spPr>
          <a:xfrm>
            <a:off x="191344" y="6073747"/>
            <a:ext cx="4464496" cy="810978"/>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400" b="0" kern="1200" baseline="0">
                <a:solidFill>
                  <a:srgbClr val="A40000"/>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nSpc>
                <a:spcPct val="90000"/>
              </a:lnSpc>
              <a:spcBef>
                <a:spcPts val="1000"/>
              </a:spcBef>
              <a:buSzTx/>
            </a:pPr>
            <a:r>
              <a:rPr lang="en-US" altLang="zh-CN" sz="2000" dirty="0">
                <a:latin typeface="+mj-lt"/>
                <a:ea typeface="黑体" panose="02010609060101010101" pitchFamily="49" charset="-122"/>
              </a:rPr>
              <a:t>CEPC Day</a:t>
            </a:r>
            <a:endParaRPr lang="zh-CN" altLang="en-US" sz="2000" dirty="0">
              <a:latin typeface="+mj-lt"/>
              <a:ea typeface="黑体" panose="02010609060101010101" pitchFamily="49" charset="-122"/>
            </a:endParaRPr>
          </a:p>
        </p:txBody>
      </p:sp>
    </p:spTree>
    <p:extLst>
      <p:ext uri="{BB962C8B-B14F-4D97-AF65-F5344CB8AC3E}">
        <p14:creationId xmlns:p14="http://schemas.microsoft.com/office/powerpoint/2010/main" val="329713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id="{3869E9E4-ECC6-4BCF-AF01-62633F808549}"/>
              </a:ext>
            </a:extLst>
          </p:cNvPr>
          <p:cNvSpPr>
            <a:spLocks noGrp="1"/>
          </p:cNvSpPr>
          <p:nvPr>
            <p:ph type="title"/>
          </p:nvPr>
        </p:nvSpPr>
        <p:spPr>
          <a:xfrm>
            <a:off x="1558925" y="104775"/>
            <a:ext cx="10515600" cy="663575"/>
          </a:xfrm>
        </p:spPr>
        <p:txBody>
          <a:bodyPr/>
          <a:lstStyle/>
          <a:p>
            <a:r>
              <a:rPr lang="en-US" altLang="zh-CN" dirty="0"/>
              <a:t>3. Simulating with frequency related correlation</a:t>
            </a:r>
            <a:endParaRPr lang="zh-CN" altLang="en-US" dirty="0"/>
          </a:p>
        </p:txBody>
      </p:sp>
      <p:pic>
        <p:nvPicPr>
          <p:cNvPr id="70" name="图片 69">
            <a:extLst>
              <a:ext uri="{FF2B5EF4-FFF2-40B4-BE49-F238E27FC236}">
                <a16:creationId xmlns:a16="http://schemas.microsoft.com/office/drawing/2014/main" id="{D89AD291-F030-412E-A50C-D9A872E8BB57}"/>
              </a:ext>
            </a:extLst>
          </p:cNvPr>
          <p:cNvPicPr>
            <a:picLocks noChangeAspect="1"/>
          </p:cNvPicPr>
          <p:nvPr/>
        </p:nvPicPr>
        <p:blipFill rotWithShape="1">
          <a:blip r:embed="rId3"/>
          <a:srcRect t="6292" r="49869"/>
          <a:stretch/>
        </p:blipFill>
        <p:spPr>
          <a:xfrm>
            <a:off x="2105574" y="3068960"/>
            <a:ext cx="3774402" cy="3312368"/>
          </a:xfrm>
          <a:prstGeom prst="rect">
            <a:avLst/>
          </a:prstGeom>
        </p:spPr>
      </p:pic>
      <p:sp>
        <p:nvSpPr>
          <p:cNvPr id="71" name="文本框 70">
            <a:extLst>
              <a:ext uri="{FF2B5EF4-FFF2-40B4-BE49-F238E27FC236}">
                <a16:creationId xmlns:a16="http://schemas.microsoft.com/office/drawing/2014/main" id="{B42F8E24-DF06-458D-BB53-4C763191FBBA}"/>
              </a:ext>
            </a:extLst>
          </p:cNvPr>
          <p:cNvSpPr txBox="1"/>
          <p:nvPr/>
        </p:nvSpPr>
        <p:spPr>
          <a:xfrm>
            <a:off x="589152" y="2152601"/>
            <a:ext cx="10691424" cy="707886"/>
          </a:xfrm>
          <a:prstGeom prst="rect">
            <a:avLst/>
          </a:prstGeom>
          <a:noFill/>
        </p:spPr>
        <p:txBody>
          <a:bodyPr wrap="square" rtlCol="0">
            <a:spAutoFit/>
          </a:bodyPr>
          <a:lstStyle/>
          <a:p>
            <a:r>
              <a:rPr lang="en-US" altLang="zh-CN" sz="2000" dirty="0">
                <a:latin typeface="+mj-lt"/>
              </a:rPr>
              <a:t>Plane wave model is developed for simulating vibrations far away.  Point wave model is developed for</a:t>
            </a:r>
          </a:p>
          <a:p>
            <a:r>
              <a:rPr lang="en-US" altLang="zh-CN" sz="2000" dirty="0">
                <a:latin typeface="+mj-lt"/>
              </a:rPr>
              <a:t>simulating vibrations close by. Wave velocity and wave decay are considered.</a:t>
            </a:r>
            <a:endParaRPr lang="zh-CN" altLang="en-US" sz="2000" dirty="0">
              <a:latin typeface="+mj-lt"/>
            </a:endParaRPr>
          </a:p>
        </p:txBody>
      </p:sp>
      <p:sp>
        <p:nvSpPr>
          <p:cNvPr id="73" name="文本框 72">
            <a:extLst>
              <a:ext uri="{FF2B5EF4-FFF2-40B4-BE49-F238E27FC236}">
                <a16:creationId xmlns:a16="http://schemas.microsoft.com/office/drawing/2014/main" id="{A61A4647-A5F4-407C-AACC-3CFF2F4D563D}"/>
              </a:ext>
            </a:extLst>
          </p:cNvPr>
          <p:cNvSpPr txBox="1"/>
          <p:nvPr/>
        </p:nvSpPr>
        <p:spPr>
          <a:xfrm>
            <a:off x="1203990" y="3429000"/>
            <a:ext cx="553998" cy="2880320"/>
          </a:xfrm>
          <a:prstGeom prst="rect">
            <a:avLst/>
          </a:prstGeom>
          <a:solidFill>
            <a:srgbClr val="3909E7"/>
          </a:solidFill>
        </p:spPr>
        <p:txBody>
          <a:bodyPr vert="eaVert" wrap="square" rtlCol="0">
            <a:spAutoFit/>
          </a:bodyPr>
          <a:lstStyle/>
          <a:p>
            <a:pPr algn="ctr"/>
            <a:r>
              <a:rPr lang="en-US" altLang="zh-CN" sz="2400" dirty="0">
                <a:solidFill>
                  <a:schemeClr val="bg1"/>
                </a:solidFill>
                <a:latin typeface="+mj-lt"/>
              </a:rPr>
              <a:t>Plane wave model</a:t>
            </a:r>
            <a:endParaRPr lang="zh-CN" altLang="en-US" sz="2400" dirty="0">
              <a:solidFill>
                <a:schemeClr val="bg1"/>
              </a:solidFill>
              <a:latin typeface="+mj-lt"/>
            </a:endParaRPr>
          </a:p>
        </p:txBody>
      </p:sp>
      <p:pic>
        <p:nvPicPr>
          <p:cNvPr id="74" name="图片 73">
            <a:extLst>
              <a:ext uri="{FF2B5EF4-FFF2-40B4-BE49-F238E27FC236}">
                <a16:creationId xmlns:a16="http://schemas.microsoft.com/office/drawing/2014/main" id="{0DF37F2A-DC6E-4ECB-823B-603DE4710C22}"/>
              </a:ext>
            </a:extLst>
          </p:cNvPr>
          <p:cNvPicPr>
            <a:picLocks noChangeAspect="1"/>
          </p:cNvPicPr>
          <p:nvPr/>
        </p:nvPicPr>
        <p:blipFill rotWithShape="1">
          <a:blip r:embed="rId3"/>
          <a:srcRect l="53314" t="8675"/>
          <a:stretch/>
        </p:blipFill>
        <p:spPr>
          <a:xfrm>
            <a:off x="7392144" y="3140968"/>
            <a:ext cx="3528391" cy="3240360"/>
          </a:xfrm>
          <a:prstGeom prst="rect">
            <a:avLst/>
          </a:prstGeom>
        </p:spPr>
      </p:pic>
      <p:sp>
        <p:nvSpPr>
          <p:cNvPr id="75" name="文本框 74">
            <a:extLst>
              <a:ext uri="{FF2B5EF4-FFF2-40B4-BE49-F238E27FC236}">
                <a16:creationId xmlns:a16="http://schemas.microsoft.com/office/drawing/2014/main" id="{6A8D5522-C280-49BE-8C4F-D443A3846A91}"/>
              </a:ext>
            </a:extLst>
          </p:cNvPr>
          <p:cNvSpPr txBox="1"/>
          <p:nvPr/>
        </p:nvSpPr>
        <p:spPr>
          <a:xfrm>
            <a:off x="6448272" y="3429001"/>
            <a:ext cx="553998" cy="2880319"/>
          </a:xfrm>
          <a:prstGeom prst="rect">
            <a:avLst/>
          </a:prstGeom>
          <a:solidFill>
            <a:srgbClr val="3909E7"/>
          </a:solidFill>
        </p:spPr>
        <p:txBody>
          <a:bodyPr vert="eaVert" wrap="square" rtlCol="0">
            <a:spAutoFit/>
          </a:bodyPr>
          <a:lstStyle/>
          <a:p>
            <a:pPr algn="ctr"/>
            <a:r>
              <a:rPr lang="en-US" altLang="zh-CN" sz="2400" dirty="0">
                <a:solidFill>
                  <a:schemeClr val="bg1"/>
                </a:solidFill>
                <a:latin typeface="+mj-lt"/>
              </a:rPr>
              <a:t>Point wave model</a:t>
            </a:r>
            <a:endParaRPr lang="zh-CN" altLang="en-US" sz="2400" dirty="0">
              <a:solidFill>
                <a:schemeClr val="bg1"/>
              </a:solidFill>
              <a:latin typeface="+mj-lt"/>
            </a:endParaRPr>
          </a:p>
        </p:txBody>
      </p:sp>
      <p:sp>
        <p:nvSpPr>
          <p:cNvPr id="3" name="矩形 2"/>
          <p:cNvSpPr/>
          <p:nvPr/>
        </p:nvSpPr>
        <p:spPr>
          <a:xfrm>
            <a:off x="623392" y="1108203"/>
            <a:ext cx="11247225" cy="1015663"/>
          </a:xfrm>
          <a:prstGeom prst="rect">
            <a:avLst/>
          </a:prstGeom>
        </p:spPr>
        <p:txBody>
          <a:bodyPr wrap="square">
            <a:spAutoFit/>
          </a:bodyPr>
          <a:lstStyle/>
          <a:p>
            <a:r>
              <a:rPr lang="en-US" altLang="zh-CN" sz="2000" dirty="0">
                <a:latin typeface="+mj-lt"/>
              </a:rPr>
              <a:t>For nm scale vibration controlling requirement, special cares are mandatory in developing site vibration specifications. To reasonably evaluate the vibration response, a frequency related beam dynamics model </a:t>
            </a:r>
          </a:p>
          <a:p>
            <a:r>
              <a:rPr lang="en-US" altLang="zh-CN" sz="2000" dirty="0">
                <a:latin typeface="+mj-lt"/>
              </a:rPr>
              <a:t>has to be established.</a:t>
            </a:r>
            <a:endParaRPr lang="zh-CN" altLang="en-US" sz="2000" b="1" dirty="0">
              <a:latin typeface="+mj-lt"/>
            </a:endParaRPr>
          </a:p>
        </p:txBody>
      </p:sp>
      <mc:AlternateContent xmlns:mc="http://schemas.openxmlformats.org/markup-compatibility/2006" xmlns:a14="http://schemas.microsoft.com/office/drawing/2010/main">
        <mc:Choice Requires="a14">
          <p:sp>
            <p:nvSpPr>
              <p:cNvPr id="4" name="文本框 3"/>
              <p:cNvSpPr txBox="1"/>
              <p:nvPr/>
            </p:nvSpPr>
            <p:spPr>
              <a:xfrm>
                <a:off x="3791744" y="4797152"/>
                <a:ext cx="584263" cy="307777"/>
              </a:xfrm>
              <a:prstGeom prst="rect">
                <a:avLst/>
              </a:prstGeom>
              <a:noFill/>
            </p:spPr>
            <p:txBody>
              <a:bodyPr wrap="none" rtlCol="0">
                <a:spAutoFit/>
              </a:bodyPr>
              <a:lstStyle/>
              <a:p>
                <a:r>
                  <a:rPr lang="en-US" altLang="zh-CN" sz="1400" dirty="0">
                    <a:latin typeface="+mj-lt"/>
                  </a:rPr>
                  <a:t>*</a:t>
                </a:r>
                <a14:m>
                  <m:oMath xmlns:m="http://schemas.openxmlformats.org/officeDocument/2006/math">
                    <m:r>
                      <a:rPr lang="en-US" altLang="zh-CN" sz="1400" i="1">
                        <a:latin typeface="Cambria Math" panose="02040503050406030204" pitchFamily="18" charset="0"/>
                      </a:rPr>
                      <m:t>2</m:t>
                    </m:r>
                    <m:r>
                      <a:rPr lang="en-US" altLang="zh-CN" sz="1400" i="1">
                        <a:latin typeface="Cambria Math" panose="02040503050406030204" pitchFamily="18" charset="0"/>
                      </a:rPr>
                      <m:t>𝜋</m:t>
                    </m:r>
                    <m:r>
                      <a:rPr lang="en-US" altLang="zh-CN" sz="1400" i="1">
                        <a:latin typeface="Cambria Math" panose="02040503050406030204" pitchFamily="18" charset="0"/>
                      </a:rPr>
                      <m:t>𝑓</m:t>
                    </m:r>
                  </m:oMath>
                </a14:m>
                <a:endParaRPr lang="zh-CN" altLang="en-US" sz="1400" dirty="0">
                  <a:latin typeface="+mj-lt"/>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3791744" y="4797152"/>
                <a:ext cx="584263" cy="307777"/>
              </a:xfrm>
              <a:prstGeom prst="rect">
                <a:avLst/>
              </a:prstGeom>
              <a:blipFill>
                <a:blip r:embed="rId4"/>
                <a:stretch>
                  <a:fillRect l="-3125" t="-40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8896113" y="5013176"/>
                <a:ext cx="584263" cy="307777"/>
              </a:xfrm>
              <a:prstGeom prst="rect">
                <a:avLst/>
              </a:prstGeom>
              <a:noFill/>
            </p:spPr>
            <p:txBody>
              <a:bodyPr wrap="none" rtlCol="0">
                <a:spAutoFit/>
              </a:bodyPr>
              <a:lstStyle/>
              <a:p>
                <a:r>
                  <a:rPr lang="en-US" altLang="zh-CN" sz="1400" dirty="0">
                    <a:latin typeface="+mj-lt"/>
                  </a:rPr>
                  <a:t>*</a:t>
                </a:r>
                <a14:m>
                  <m:oMath xmlns:m="http://schemas.openxmlformats.org/officeDocument/2006/math">
                    <m:r>
                      <a:rPr lang="en-US" altLang="zh-CN" sz="1400" i="1">
                        <a:latin typeface="Cambria Math" panose="02040503050406030204" pitchFamily="18" charset="0"/>
                      </a:rPr>
                      <m:t>2</m:t>
                    </m:r>
                    <m:r>
                      <a:rPr lang="en-US" altLang="zh-CN" sz="1400" i="1">
                        <a:latin typeface="Cambria Math" panose="02040503050406030204" pitchFamily="18" charset="0"/>
                      </a:rPr>
                      <m:t>𝜋</m:t>
                    </m:r>
                    <m:r>
                      <a:rPr lang="en-US" altLang="zh-CN" sz="1400" i="1">
                        <a:latin typeface="Cambria Math" panose="02040503050406030204" pitchFamily="18" charset="0"/>
                      </a:rPr>
                      <m:t>𝑓</m:t>
                    </m:r>
                  </m:oMath>
                </a14:m>
                <a:endParaRPr lang="zh-CN" altLang="en-US" sz="1400" dirty="0">
                  <a:latin typeface="+mj-lt"/>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8896113" y="5013176"/>
                <a:ext cx="584263" cy="307777"/>
              </a:xfrm>
              <a:prstGeom prst="rect">
                <a:avLst/>
              </a:prstGeom>
              <a:blipFill>
                <a:blip r:embed="rId5"/>
                <a:stretch>
                  <a:fillRect l="-3125" t="-1961" b="-19608"/>
                </a:stretch>
              </a:blipFill>
            </p:spPr>
            <p:txBody>
              <a:bodyPr/>
              <a:lstStyle/>
              <a:p>
                <a:r>
                  <a:rPr lang="zh-CN" altLang="en-US">
                    <a:noFill/>
                  </a:rPr>
                  <a:t> </a:t>
                </a:r>
              </a:p>
            </p:txBody>
          </p:sp>
        </mc:Fallback>
      </mc:AlternateContent>
      <p:sp>
        <p:nvSpPr>
          <p:cNvPr id="12" name="标题 2">
            <a:extLst>
              <a:ext uri="{FF2B5EF4-FFF2-40B4-BE49-F238E27FC236}">
                <a16:creationId xmlns:a16="http://schemas.microsoft.com/office/drawing/2014/main" id="{1999E751-62AA-4122-94CB-12870A7C4183}"/>
              </a:ext>
            </a:extLst>
          </p:cNvPr>
          <p:cNvSpPr txBox="1">
            <a:spLocks/>
          </p:cNvSpPr>
          <p:nvPr/>
        </p:nvSpPr>
        <p:spPr>
          <a:xfrm>
            <a:off x="0" y="105353"/>
            <a:ext cx="12074237"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dirty="0"/>
              <a:t>3. Frequency-related vibration beam dynamics model</a:t>
            </a:r>
            <a:endParaRPr lang="zh-CN" alt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344D804-FC40-4FC8-8BB7-DAD77E051806}"/>
                  </a:ext>
                </a:extLst>
              </p:cNvPr>
              <p:cNvSpPr txBox="1"/>
              <p:nvPr/>
            </p:nvSpPr>
            <p:spPr>
              <a:xfrm>
                <a:off x="5219542" y="2987395"/>
                <a:ext cx="17529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𝐴</m:t>
                      </m:r>
                      <m:func>
                        <m:funcPr>
                          <m:ctrlPr>
                            <a:rPr lang="en-US" altLang="zh-CN" sz="1800" b="0" i="1" smtClean="0">
                              <a:latin typeface="Cambria Math" panose="02040503050406030204" pitchFamily="18" charset="0"/>
                            </a:rPr>
                          </m:ctrlPr>
                        </m:funcPr>
                        <m:fName>
                          <m:r>
                            <m:rPr>
                              <m:sty m:val="p"/>
                            </m:rPr>
                            <a:rPr lang="en-US" altLang="zh-CN" sz="1800" b="0" i="0" smtClean="0">
                              <a:latin typeface="Cambria Math" panose="02040503050406030204" pitchFamily="18" charset="0"/>
                            </a:rPr>
                            <m:t>cos</m:t>
                          </m:r>
                        </m:fName>
                        <m:e>
                          <m:d>
                            <m:dPr>
                              <m:begChr m:val="["/>
                              <m:endChr m:val="]"/>
                              <m:ctrlPr>
                                <a:rPr lang="en-US" altLang="zh-CN" sz="1800" b="0" i="1" smtClean="0">
                                  <a:latin typeface="Cambria Math" panose="02040503050406030204" pitchFamily="18" charset="0"/>
                                </a:rPr>
                              </m:ctrlPr>
                            </m:dPr>
                            <m:e>
                              <m:r>
                                <a:rPr lang="zh-CN" altLang="en-US" sz="1800" b="1" i="1" smtClean="0">
                                  <a:latin typeface="Cambria Math" panose="02040503050406030204" pitchFamily="18" charset="0"/>
                                  <a:ea typeface="Cambria Math" panose="02040503050406030204" pitchFamily="18" charset="0"/>
                                </a:rPr>
                                <m:t>𝜔</m:t>
                              </m:r>
                              <m:r>
                                <a:rPr lang="en-US" altLang="zh-CN" sz="1800" b="0" i="1" smtClean="0">
                                  <a:latin typeface="Cambria Math" panose="02040503050406030204" pitchFamily="18" charset="0"/>
                                  <a:ea typeface="Cambria Math" panose="02040503050406030204" pitchFamily="18" charset="0"/>
                                </a:rPr>
                                <m:t>𝑡</m:t>
                              </m:r>
                              <m:r>
                                <a:rPr lang="en-US" altLang="zh-CN" sz="1800" b="0" i="1" smtClean="0">
                                  <a:latin typeface="Cambria Math" panose="02040503050406030204" pitchFamily="18" charset="0"/>
                                  <a:ea typeface="Cambria Math" panose="02040503050406030204" pitchFamily="18" charset="0"/>
                                </a:rPr>
                                <m:t>+</m:t>
                              </m:r>
                              <m:r>
                                <a:rPr lang="zh-CN" altLang="en-US" sz="1800" b="0" i="1" smtClean="0">
                                  <a:latin typeface="Cambria Math" panose="02040503050406030204" pitchFamily="18" charset="0"/>
                                  <a:ea typeface="Cambria Math" panose="02040503050406030204" pitchFamily="18" charset="0"/>
                                </a:rPr>
                                <m:t>𝜑</m:t>
                              </m:r>
                              <m:d>
                                <m:dPr>
                                  <m:ctrlPr>
                                    <a:rPr lang="en-US" altLang="zh-CN" sz="1800" b="0" i="1" smtClean="0">
                                      <a:latin typeface="Cambria Math" panose="02040503050406030204" pitchFamily="18" charset="0"/>
                                      <a:ea typeface="Cambria Math" panose="02040503050406030204" pitchFamily="18" charset="0"/>
                                    </a:rPr>
                                  </m:ctrlPr>
                                </m:dPr>
                                <m:e>
                                  <m:r>
                                    <a:rPr lang="zh-CN" altLang="en-US" sz="1800" b="0" i="1" smtClean="0">
                                      <a:latin typeface="Cambria Math" panose="02040503050406030204" pitchFamily="18" charset="0"/>
                                      <a:ea typeface="Cambria Math" panose="02040503050406030204" pitchFamily="18" charset="0"/>
                                    </a:rPr>
                                    <m:t>𝜃</m:t>
                                  </m:r>
                                </m:e>
                              </m:d>
                            </m:e>
                          </m:d>
                        </m:e>
                      </m:func>
                    </m:oMath>
                  </m:oMathPara>
                </a14:m>
                <a:endParaRPr lang="zh-CN" altLang="en-US" sz="1800" dirty="0"/>
              </a:p>
            </p:txBody>
          </p:sp>
        </mc:Choice>
        <mc:Fallback xmlns="">
          <p:sp>
            <p:nvSpPr>
              <p:cNvPr id="14" name="文本框 13">
                <a:extLst>
                  <a:ext uri="{FF2B5EF4-FFF2-40B4-BE49-F238E27FC236}">
                    <a16:creationId xmlns:a16="http://schemas.microsoft.com/office/drawing/2014/main" id="{1344D804-FC40-4FC8-8BB7-DAD77E051806}"/>
                  </a:ext>
                </a:extLst>
              </p:cNvPr>
              <p:cNvSpPr txBox="1">
                <a:spLocks noRot="1" noChangeAspect="1" noMove="1" noResize="1" noEditPoints="1" noAdjustHandles="1" noChangeArrowheads="1" noChangeShapeType="1" noTextEdit="1"/>
              </p:cNvSpPr>
              <p:nvPr/>
            </p:nvSpPr>
            <p:spPr>
              <a:xfrm>
                <a:off x="5219542" y="2987395"/>
                <a:ext cx="1752916" cy="276999"/>
              </a:xfrm>
              <a:prstGeom prst="rect">
                <a:avLst/>
              </a:prstGeom>
              <a:blipFill>
                <a:blip r:embed="rId6"/>
                <a:stretch>
                  <a:fillRect l="-2431" b="-26667"/>
                </a:stretch>
              </a:blipFill>
            </p:spPr>
            <p:txBody>
              <a:bodyPr/>
              <a:lstStyle/>
              <a:p>
                <a:r>
                  <a:rPr lang="zh-CN" altLang="en-US">
                    <a:noFill/>
                  </a:rPr>
                  <a:t> </a:t>
                </a:r>
              </a:p>
            </p:txBody>
          </p:sp>
        </mc:Fallback>
      </mc:AlternateContent>
      <p:cxnSp>
        <p:nvCxnSpPr>
          <p:cNvPr id="9" name="直接连接符 8">
            <a:extLst>
              <a:ext uri="{FF2B5EF4-FFF2-40B4-BE49-F238E27FC236}">
                <a16:creationId xmlns:a16="http://schemas.microsoft.com/office/drawing/2014/main" id="{E380B5E4-227F-4E91-8398-6D63EB20428F}"/>
              </a:ext>
            </a:extLst>
          </p:cNvPr>
          <p:cNvCxnSpPr>
            <a:cxnSpLocks/>
            <a:endCxn id="14" idx="2"/>
          </p:cNvCxnSpPr>
          <p:nvPr/>
        </p:nvCxnSpPr>
        <p:spPr>
          <a:xfrm>
            <a:off x="5807968" y="3264394"/>
            <a:ext cx="288032"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6791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D31AF4E-8055-4403-A1CD-4081F8B7BAE7}"/>
              </a:ext>
            </a:extLst>
          </p:cNvPr>
          <p:cNvSpPr txBox="1"/>
          <p:nvPr/>
        </p:nvSpPr>
        <p:spPr>
          <a:xfrm>
            <a:off x="587388" y="923351"/>
            <a:ext cx="11017224" cy="923330"/>
          </a:xfrm>
          <a:prstGeom prst="rect">
            <a:avLst/>
          </a:prstGeom>
          <a:noFill/>
        </p:spPr>
        <p:txBody>
          <a:bodyPr wrap="square" rtlCol="0">
            <a:spAutoFit/>
          </a:bodyPr>
          <a:lstStyle/>
          <a:p>
            <a:r>
              <a:rPr lang="en-US" altLang="zh-CN" dirty="0">
                <a:latin typeface="+mj-lt"/>
              </a:rPr>
              <a:t>The beam fluctuation PSD was predicted by combining the amplification factor with HEPS's measured ground motion PSD. Ground motion within 1–10 Hz induced beam fluctuation around 400nm and 100nm horizontal and vertical respectively, showing good agreement with operational data of HEPS BPM.</a:t>
            </a:r>
            <a:endParaRPr lang="zh-CN" altLang="en-US" sz="1800" dirty="0">
              <a:latin typeface="+mj-lt"/>
              <a:ea typeface="华文中宋" panose="02010600040101010101" pitchFamily="2" charset="-122"/>
            </a:endParaRPr>
          </a:p>
        </p:txBody>
      </p:sp>
      <p:sp>
        <p:nvSpPr>
          <p:cNvPr id="5" name="文本框 4">
            <a:extLst>
              <a:ext uri="{FF2B5EF4-FFF2-40B4-BE49-F238E27FC236}">
                <a16:creationId xmlns:a16="http://schemas.microsoft.com/office/drawing/2014/main" id="{1425EF41-CAD3-40C7-93C3-B777366062F4}"/>
              </a:ext>
            </a:extLst>
          </p:cNvPr>
          <p:cNvSpPr txBox="1"/>
          <p:nvPr/>
        </p:nvSpPr>
        <p:spPr>
          <a:xfrm>
            <a:off x="1055440" y="6028122"/>
            <a:ext cx="10466637" cy="369332"/>
          </a:xfrm>
          <a:prstGeom prst="rect">
            <a:avLst/>
          </a:prstGeom>
          <a:noFill/>
        </p:spPr>
        <p:txBody>
          <a:bodyPr wrap="square" rtlCol="0">
            <a:spAutoFit/>
          </a:bodyPr>
          <a:lstStyle/>
          <a:p>
            <a:r>
              <a:rPr lang="en-US" altLang="zh-CN" b="1" dirty="0">
                <a:latin typeface="+mj-lt"/>
              </a:rPr>
              <a:t>The prediction showed good agreement with operational data in terms of magnitude and trend.</a:t>
            </a:r>
            <a:endParaRPr lang="zh-CN" altLang="en-US" sz="1800" dirty="0">
              <a:latin typeface="+mj-lt"/>
              <a:ea typeface="华文中宋" panose="02010600040101010101" pitchFamily="2" charset="-122"/>
            </a:endParaRPr>
          </a:p>
        </p:txBody>
      </p:sp>
      <p:pic>
        <p:nvPicPr>
          <p:cNvPr id="6" name="图片 5">
            <a:extLst>
              <a:ext uri="{FF2B5EF4-FFF2-40B4-BE49-F238E27FC236}">
                <a16:creationId xmlns:a16="http://schemas.microsoft.com/office/drawing/2014/main" id="{1DFBF37E-38D7-42F3-851E-744416A1CB0F}"/>
              </a:ext>
            </a:extLst>
          </p:cNvPr>
          <p:cNvPicPr>
            <a:picLocks noChangeAspect="1"/>
          </p:cNvPicPr>
          <p:nvPr/>
        </p:nvPicPr>
        <p:blipFill>
          <a:blip r:embed="rId2"/>
          <a:stretch>
            <a:fillRect/>
          </a:stretch>
        </p:blipFill>
        <p:spPr>
          <a:xfrm>
            <a:off x="5485656" y="1884963"/>
            <a:ext cx="2775595" cy="1892353"/>
          </a:xfrm>
          <a:prstGeom prst="rect">
            <a:avLst/>
          </a:prstGeom>
        </p:spPr>
      </p:pic>
      <p:pic>
        <p:nvPicPr>
          <p:cNvPr id="7" name="图片 6">
            <a:extLst>
              <a:ext uri="{FF2B5EF4-FFF2-40B4-BE49-F238E27FC236}">
                <a16:creationId xmlns:a16="http://schemas.microsoft.com/office/drawing/2014/main" id="{BDEBA99C-DCC9-4C12-9367-CC8B3A89DAEA}"/>
              </a:ext>
            </a:extLst>
          </p:cNvPr>
          <p:cNvPicPr>
            <a:picLocks noChangeAspect="1"/>
          </p:cNvPicPr>
          <p:nvPr/>
        </p:nvPicPr>
        <p:blipFill>
          <a:blip r:embed="rId3"/>
          <a:stretch>
            <a:fillRect/>
          </a:stretch>
        </p:blipFill>
        <p:spPr>
          <a:xfrm>
            <a:off x="8435645" y="1886603"/>
            <a:ext cx="2775596" cy="1892353"/>
          </a:xfrm>
          <a:prstGeom prst="rect">
            <a:avLst/>
          </a:prstGeom>
        </p:spPr>
      </p:pic>
      <p:pic>
        <p:nvPicPr>
          <p:cNvPr id="8" name="图片 7">
            <a:extLst>
              <a:ext uri="{FF2B5EF4-FFF2-40B4-BE49-F238E27FC236}">
                <a16:creationId xmlns:a16="http://schemas.microsoft.com/office/drawing/2014/main" id="{AD407F4E-5E2D-4508-AA5F-439A3F01C435}"/>
              </a:ext>
            </a:extLst>
          </p:cNvPr>
          <p:cNvPicPr>
            <a:picLocks noChangeAspect="1"/>
          </p:cNvPicPr>
          <p:nvPr/>
        </p:nvPicPr>
        <p:blipFill rotWithShape="1">
          <a:blip r:embed="rId4"/>
          <a:srcRect l="51995"/>
          <a:stretch/>
        </p:blipFill>
        <p:spPr>
          <a:xfrm>
            <a:off x="5466540" y="3921812"/>
            <a:ext cx="3058199" cy="2030994"/>
          </a:xfrm>
          <a:prstGeom prst="rect">
            <a:avLst/>
          </a:prstGeom>
        </p:spPr>
      </p:pic>
      <p:pic>
        <p:nvPicPr>
          <p:cNvPr id="9" name="图片 8">
            <a:extLst>
              <a:ext uri="{FF2B5EF4-FFF2-40B4-BE49-F238E27FC236}">
                <a16:creationId xmlns:a16="http://schemas.microsoft.com/office/drawing/2014/main" id="{F2E05DA0-E51D-4713-83D3-17969D61E5CD}"/>
              </a:ext>
            </a:extLst>
          </p:cNvPr>
          <p:cNvPicPr>
            <a:picLocks noChangeAspect="1"/>
          </p:cNvPicPr>
          <p:nvPr/>
        </p:nvPicPr>
        <p:blipFill>
          <a:blip r:embed="rId5"/>
          <a:stretch>
            <a:fillRect/>
          </a:stretch>
        </p:blipFill>
        <p:spPr>
          <a:xfrm>
            <a:off x="1495080" y="1967422"/>
            <a:ext cx="2919976" cy="1865913"/>
          </a:xfrm>
          <a:prstGeom prst="rect">
            <a:avLst/>
          </a:prstGeom>
        </p:spPr>
      </p:pic>
      <p:sp>
        <p:nvSpPr>
          <p:cNvPr id="10" name="标题 2">
            <a:extLst>
              <a:ext uri="{FF2B5EF4-FFF2-40B4-BE49-F238E27FC236}">
                <a16:creationId xmlns:a16="http://schemas.microsoft.com/office/drawing/2014/main" id="{BC4EFC73-3DAE-4885-AB8C-065ED931B585}"/>
              </a:ext>
            </a:extLst>
          </p:cNvPr>
          <p:cNvSpPr>
            <a:spLocks noGrp="1"/>
          </p:cNvSpPr>
          <p:nvPr>
            <p:ph type="title"/>
          </p:nvPr>
        </p:nvSpPr>
        <p:spPr>
          <a:xfrm>
            <a:off x="0" y="104775"/>
            <a:ext cx="12074525" cy="663575"/>
          </a:xfrm>
          <a:solidFill>
            <a:schemeClr val="bg1"/>
          </a:solidFill>
        </p:spPr>
        <p:txBody>
          <a:bodyPr/>
          <a:lstStyle/>
          <a:p>
            <a:r>
              <a:rPr lang="en-US" altLang="zh-CN" dirty="0"/>
              <a:t>3. Frequency-related vibration beam dynamics model</a:t>
            </a:r>
            <a:endParaRPr lang="zh-CN" altLang="en-US" dirty="0"/>
          </a:p>
        </p:txBody>
      </p:sp>
      <p:sp>
        <p:nvSpPr>
          <p:cNvPr id="11" name="箭头: 右 10">
            <a:extLst>
              <a:ext uri="{FF2B5EF4-FFF2-40B4-BE49-F238E27FC236}">
                <a16:creationId xmlns:a16="http://schemas.microsoft.com/office/drawing/2014/main" id="{EFCD51D4-AE78-454F-82B7-17CFF8E7CCD5}"/>
              </a:ext>
            </a:extLst>
          </p:cNvPr>
          <p:cNvSpPr/>
          <p:nvPr/>
        </p:nvSpPr>
        <p:spPr>
          <a:xfrm rot="19094681">
            <a:off x="4594623" y="3726661"/>
            <a:ext cx="767629" cy="98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大括号 11">
            <a:extLst>
              <a:ext uri="{FF2B5EF4-FFF2-40B4-BE49-F238E27FC236}">
                <a16:creationId xmlns:a16="http://schemas.microsoft.com/office/drawing/2014/main" id="{42FCE527-C1D6-4B91-A7B3-CA0EF0097D1D}"/>
              </a:ext>
            </a:extLst>
          </p:cNvPr>
          <p:cNvSpPr/>
          <p:nvPr/>
        </p:nvSpPr>
        <p:spPr>
          <a:xfrm>
            <a:off x="4413813" y="3216020"/>
            <a:ext cx="242027" cy="19328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D4FA27E-8D88-4656-B5AB-FC6E74D42A42}"/>
              </a:ext>
            </a:extLst>
          </p:cNvPr>
          <p:cNvPicPr>
            <a:picLocks noChangeAspect="1"/>
          </p:cNvPicPr>
          <p:nvPr/>
        </p:nvPicPr>
        <p:blipFill>
          <a:blip r:embed="rId6"/>
          <a:stretch>
            <a:fillRect/>
          </a:stretch>
        </p:blipFill>
        <p:spPr>
          <a:xfrm>
            <a:off x="1127448" y="3860988"/>
            <a:ext cx="3498266" cy="2055280"/>
          </a:xfrm>
          <a:prstGeom prst="rect">
            <a:avLst/>
          </a:prstGeom>
        </p:spPr>
      </p:pic>
      <p:sp>
        <p:nvSpPr>
          <p:cNvPr id="14" name="文本框 13">
            <a:extLst>
              <a:ext uri="{FF2B5EF4-FFF2-40B4-BE49-F238E27FC236}">
                <a16:creationId xmlns:a16="http://schemas.microsoft.com/office/drawing/2014/main" id="{0208E06D-3D70-4DBE-8379-18E2FB8855E3}"/>
              </a:ext>
            </a:extLst>
          </p:cNvPr>
          <p:cNvSpPr txBox="1"/>
          <p:nvPr/>
        </p:nvSpPr>
        <p:spPr>
          <a:xfrm>
            <a:off x="2218141" y="3997772"/>
            <a:ext cx="1938031" cy="338554"/>
          </a:xfrm>
          <a:prstGeom prst="rect">
            <a:avLst/>
          </a:prstGeom>
          <a:noFill/>
        </p:spPr>
        <p:txBody>
          <a:bodyPr wrap="none" rtlCol="0">
            <a:spAutoFit/>
          </a:bodyPr>
          <a:lstStyle/>
          <a:p>
            <a:r>
              <a:rPr lang="en-US" altLang="zh-CN" sz="1600" dirty="0">
                <a:latin typeface="+mj-lt"/>
              </a:rPr>
              <a:t>Vertical RMS: 6.8nm</a:t>
            </a:r>
            <a:endParaRPr lang="zh-CN" altLang="en-US" sz="1600" dirty="0">
              <a:latin typeface="+mj-lt"/>
            </a:endParaRPr>
          </a:p>
        </p:txBody>
      </p:sp>
      <p:pic>
        <p:nvPicPr>
          <p:cNvPr id="15" name="图片 14">
            <a:extLst>
              <a:ext uri="{FF2B5EF4-FFF2-40B4-BE49-F238E27FC236}">
                <a16:creationId xmlns:a16="http://schemas.microsoft.com/office/drawing/2014/main" id="{FB9A46C5-9720-4C5A-A478-9E74E78511E3}"/>
              </a:ext>
            </a:extLst>
          </p:cNvPr>
          <p:cNvPicPr>
            <a:picLocks noChangeAspect="1"/>
          </p:cNvPicPr>
          <p:nvPr/>
        </p:nvPicPr>
        <p:blipFill rotWithShape="1">
          <a:blip r:embed="rId4"/>
          <a:srcRect r="51995"/>
          <a:stretch/>
        </p:blipFill>
        <p:spPr>
          <a:xfrm>
            <a:off x="8294343" y="3959470"/>
            <a:ext cx="3058199" cy="2030994"/>
          </a:xfrm>
          <a:prstGeom prst="rect">
            <a:avLst/>
          </a:prstGeom>
        </p:spPr>
      </p:pic>
    </p:spTree>
    <p:extLst>
      <p:ext uri="{BB962C8B-B14F-4D97-AF65-F5344CB8AC3E}">
        <p14:creationId xmlns:p14="http://schemas.microsoft.com/office/powerpoint/2010/main" val="381542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CDD851D-7115-40FB-9A1A-F2F70E4CBD84}"/>
              </a:ext>
            </a:extLst>
          </p:cNvPr>
          <p:cNvSpPr>
            <a:spLocks noGrp="1"/>
          </p:cNvSpPr>
          <p:nvPr>
            <p:ph type="title"/>
          </p:nvPr>
        </p:nvSpPr>
        <p:spPr/>
        <p:txBody>
          <a:bodyPr/>
          <a:lstStyle/>
          <a:p>
            <a:endParaRPr lang="zh-CN" altLang="en-US"/>
          </a:p>
        </p:txBody>
      </p:sp>
      <p:sp>
        <p:nvSpPr>
          <p:cNvPr id="4" name="标题 2">
            <a:extLst>
              <a:ext uri="{FF2B5EF4-FFF2-40B4-BE49-F238E27FC236}">
                <a16:creationId xmlns:a16="http://schemas.microsoft.com/office/drawing/2014/main" id="{50058476-043E-46FA-A474-018F462780CB}"/>
              </a:ext>
            </a:extLst>
          </p:cNvPr>
          <p:cNvSpPr txBox="1">
            <a:spLocks/>
          </p:cNvSpPr>
          <p:nvPr/>
        </p:nvSpPr>
        <p:spPr>
          <a:xfrm>
            <a:off x="0" y="109661"/>
            <a:ext cx="12192001"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sz="3400" dirty="0"/>
              <a:t>4. Vibration influence analysis with frequency-dependent coherence</a:t>
            </a:r>
            <a:endParaRPr lang="zh-CN" altLang="en-US" sz="3400" dirty="0"/>
          </a:p>
        </p:txBody>
      </p:sp>
      <p:sp>
        <p:nvSpPr>
          <p:cNvPr id="8" name="内容占位符 1">
            <a:extLst>
              <a:ext uri="{FF2B5EF4-FFF2-40B4-BE49-F238E27FC236}">
                <a16:creationId xmlns:a16="http://schemas.microsoft.com/office/drawing/2014/main" id="{B4F5F3E3-6C63-4F8B-9CD5-95B5EA7138AB}"/>
              </a:ext>
            </a:extLst>
          </p:cNvPr>
          <p:cNvSpPr txBox="1">
            <a:spLocks/>
          </p:cNvSpPr>
          <p:nvPr/>
        </p:nvSpPr>
        <p:spPr>
          <a:xfrm>
            <a:off x="611136" y="1700808"/>
            <a:ext cx="11479921" cy="4764847"/>
          </a:xfrm>
          <a:prstGeom prst="rect">
            <a:avLst/>
          </a:prstGeom>
        </p:spPr>
        <p:txBody>
          <a:bodyPr vert="horz" lIns="91440" tIns="45720" rIns="91440" bIns="45720" rtlCol="0" anchor="t">
            <a:normAutofit fontScale="92500" lnSpcReduction="10000"/>
          </a:bodyPr>
          <a:lstStyle/>
          <a:p>
            <a:pPr marL="182880" marR="0" lvl="0" indent="-182880" algn="l" defTabSz="914400" rtl="0" eaLnBrk="1" fontAlgn="auto" latinLnBrk="0" hangingPunct="1">
              <a:lnSpc>
                <a:spcPct val="100000"/>
              </a:lnSpc>
              <a:spcBef>
                <a:spcPts val="1200"/>
              </a:spcBef>
              <a:spcAft>
                <a:spcPts val="0"/>
              </a:spcAft>
              <a:buClrTx/>
              <a:buSzPct val="60000"/>
              <a:buFont typeface="Wingdings" panose="05000000000000000000" pitchFamily="2" charset="2"/>
              <a:buChar char="l"/>
              <a:tabLst/>
              <a:defRPr/>
            </a:pPr>
            <a:r>
              <a:rPr lang="en-US" altLang="zh-CN" sz="2400" i="1" u="sng" dirty="0">
                <a:latin typeface="+mj-lt"/>
              </a:rPr>
              <a:t> The characteristic wavelengths of slow ground motions are far greater than </a:t>
            </a:r>
            <a:r>
              <a:rPr lang="en-US" altLang="zh-CN" sz="2400" i="1" u="sng" dirty="0" err="1">
                <a:latin typeface="+mj-lt"/>
              </a:rPr>
              <a:t>betatron</a:t>
            </a:r>
            <a:r>
              <a:rPr lang="en-US" altLang="zh-CN" sz="2400" i="1" u="sng" dirty="0">
                <a:latin typeface="+mj-lt"/>
              </a:rPr>
              <a:t> wavelength, the dynamic effects to the beam can be neglected</a:t>
            </a:r>
            <a:r>
              <a:rPr lang="zh-CN" altLang="en-US" sz="2400" i="1" u="sng" dirty="0"/>
              <a:t>：</a:t>
            </a:r>
            <a:r>
              <a:rPr lang="en-US" altLang="zh-CN" sz="2400" i="1" u="sng" dirty="0">
                <a:solidFill>
                  <a:schemeClr val="bg2"/>
                </a:solidFill>
                <a:latin typeface="+mj-lt"/>
              </a:rPr>
              <a:t>[courtesy of June-Rong Chen/NSRRC MEDSI2014]</a:t>
            </a:r>
            <a:endParaRPr lang="en-US" altLang="zh-CN" sz="2400" i="1" u="sng" dirty="0">
              <a:latin typeface="+mj-lt"/>
            </a:endParaRPr>
          </a:p>
          <a:p>
            <a:pPr marL="182880" lvl="0" indent="-182880">
              <a:spcBef>
                <a:spcPts val="1200"/>
              </a:spcBef>
              <a:buSzPct val="60000"/>
              <a:defRPr/>
            </a:pPr>
            <a:r>
              <a:rPr kumimoji="0" lang="en-US" altLang="zh-CN" sz="2400" strike="noStrike" kern="1200" cap="none" spc="0" normalizeH="0" baseline="0" noProof="0" dirty="0">
                <a:ln>
                  <a:noFill/>
                </a:ln>
                <a:effectLst/>
                <a:uLnTx/>
                <a:uFillTx/>
                <a:latin typeface="+mj-lt"/>
              </a:rPr>
              <a:t>  --CEPC </a:t>
            </a:r>
            <a:r>
              <a:rPr lang="en-US" altLang="zh-CN" sz="2400" dirty="0" err="1">
                <a:latin typeface="+mj-lt"/>
              </a:rPr>
              <a:t>Betatron</a:t>
            </a:r>
            <a:r>
              <a:rPr lang="en-US" altLang="zh-CN" sz="2400" dirty="0">
                <a:latin typeface="+mj-lt"/>
              </a:rPr>
              <a:t> wavelength</a:t>
            </a:r>
            <a:r>
              <a:rPr kumimoji="0" lang="en-US" altLang="zh-CN" sz="2400" strike="noStrike" kern="1200" cap="none" spc="0" normalizeH="0" baseline="0" noProof="0" dirty="0">
                <a:ln>
                  <a:noFill/>
                </a:ln>
                <a:effectLst/>
                <a:uLnTx/>
                <a:uFillTx/>
                <a:latin typeface="+mj-lt"/>
              </a:rPr>
              <a:t>:</a:t>
            </a:r>
          </a:p>
          <a:p>
            <a:pPr marL="182880" marR="0" lvl="0" indent="-18288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sz="2400" dirty="0">
                <a:latin typeface="+mj-lt"/>
              </a:rPr>
              <a:t>     </a:t>
            </a:r>
            <a:r>
              <a:rPr lang="el-GR" altLang="zh-CN" sz="2400" dirty="0">
                <a:latin typeface="+mj-lt"/>
              </a:rPr>
              <a:t>λ</a:t>
            </a:r>
            <a:r>
              <a:rPr lang="el-GR" altLang="zh-CN" sz="2400" baseline="-25000" dirty="0">
                <a:latin typeface="+mj-lt"/>
              </a:rPr>
              <a:t>β</a:t>
            </a:r>
            <a:r>
              <a:rPr lang="en-US" altLang="zh-CN" sz="2400" baseline="-25000" dirty="0">
                <a:latin typeface="+mj-lt"/>
              </a:rPr>
              <a:t>y</a:t>
            </a:r>
            <a:r>
              <a:rPr lang="en-US" altLang="zh-CN" sz="2400" dirty="0">
                <a:latin typeface="+mj-lt"/>
              </a:rPr>
              <a:t>= C / </a:t>
            </a:r>
            <a:r>
              <a:rPr lang="el-GR" altLang="zh-CN" sz="2400" dirty="0">
                <a:latin typeface="+mj-lt"/>
              </a:rPr>
              <a:t>ν</a:t>
            </a:r>
            <a:r>
              <a:rPr lang="en-US" altLang="zh-CN" sz="2400" baseline="-25000" dirty="0">
                <a:latin typeface="+mj-lt"/>
              </a:rPr>
              <a:t>y</a:t>
            </a:r>
            <a:r>
              <a:rPr lang="en-US" altLang="zh-CN" sz="2400" dirty="0">
                <a:latin typeface="+mj-lt"/>
              </a:rPr>
              <a:t>= 100km / 445(Higgs mode) = 224.7 m</a:t>
            </a:r>
          </a:p>
          <a:p>
            <a:pPr marL="182880" lvl="0" indent="-182880">
              <a:spcBef>
                <a:spcPts val="1200"/>
              </a:spcBef>
              <a:buSzPct val="60000"/>
            </a:pPr>
            <a:r>
              <a:rPr lang="en-US" altLang="zh-CN" sz="2400" dirty="0">
                <a:latin typeface="+mj-lt"/>
              </a:rPr>
              <a:t>  --Assume the wave velocity of CEPC site is:  </a:t>
            </a:r>
            <a:r>
              <a:rPr lang="en-US" altLang="zh-CN" sz="2400" dirty="0">
                <a:solidFill>
                  <a:srgbClr val="C00000"/>
                </a:solidFill>
                <a:latin typeface="+mj-lt"/>
              </a:rPr>
              <a:t>  </a:t>
            </a:r>
            <a:r>
              <a:rPr lang="el-GR" altLang="zh-CN" sz="2400" dirty="0">
                <a:solidFill>
                  <a:srgbClr val="C00000"/>
                </a:solidFill>
                <a:latin typeface="+mj-lt"/>
              </a:rPr>
              <a:t>ν</a:t>
            </a:r>
            <a:r>
              <a:rPr lang="en-US" altLang="zh-CN" sz="2400" baseline="-25000" dirty="0">
                <a:solidFill>
                  <a:srgbClr val="C00000"/>
                </a:solidFill>
                <a:latin typeface="+mj-lt"/>
              </a:rPr>
              <a:t>y</a:t>
            </a:r>
            <a:r>
              <a:rPr lang="en-US" altLang="zh-CN" sz="2400" dirty="0">
                <a:solidFill>
                  <a:srgbClr val="C00000"/>
                </a:solidFill>
                <a:latin typeface="+mj-lt"/>
              </a:rPr>
              <a:t>=2000 m/s </a:t>
            </a:r>
          </a:p>
          <a:p>
            <a:pPr marL="182880" lvl="0" indent="-182880">
              <a:spcBef>
                <a:spcPts val="1200"/>
              </a:spcBef>
              <a:buSzPct val="60000"/>
            </a:pPr>
            <a:r>
              <a:rPr lang="en-US" altLang="zh-CN" sz="2400" dirty="0">
                <a:latin typeface="+mj-lt"/>
              </a:rPr>
              <a:t>  </a:t>
            </a:r>
            <a:r>
              <a:rPr lang="en-US" altLang="zh-CN" sz="2400" dirty="0"/>
              <a:t>--</a:t>
            </a:r>
            <a:r>
              <a:rPr lang="en-US" altLang="zh-CN" sz="2400" dirty="0">
                <a:latin typeface="+mj-lt"/>
              </a:rPr>
              <a:t>Consider vibrations with wavelength one magnitude higher than </a:t>
            </a:r>
          </a:p>
          <a:p>
            <a:pPr marL="182880" lvl="0" indent="-182880">
              <a:spcBef>
                <a:spcPts val="1200"/>
              </a:spcBef>
              <a:buSzPct val="60000"/>
            </a:pPr>
            <a:r>
              <a:rPr lang="en-US" altLang="zh-CN" sz="2400" dirty="0">
                <a:latin typeface="+mj-lt"/>
              </a:rPr>
              <a:t>     the </a:t>
            </a:r>
            <a:r>
              <a:rPr lang="en-US" altLang="zh-CN" sz="2400" dirty="0" err="1">
                <a:latin typeface="+mj-lt"/>
              </a:rPr>
              <a:t>betatron</a:t>
            </a:r>
            <a:r>
              <a:rPr lang="en-US" altLang="zh-CN" sz="2400" dirty="0">
                <a:latin typeface="+mj-lt"/>
              </a:rPr>
              <a:t> wavelength, the characteristic frequency is:  </a:t>
            </a:r>
          </a:p>
          <a:p>
            <a:pPr marL="182880" lvl="0" indent="-182880">
              <a:spcBef>
                <a:spcPts val="1200"/>
              </a:spcBef>
              <a:buSzPct val="60000"/>
            </a:pPr>
            <a:r>
              <a:rPr lang="en-US" altLang="zh-CN" sz="2400" dirty="0">
                <a:latin typeface="+mj-lt"/>
              </a:rPr>
              <a:t>      </a:t>
            </a:r>
            <a:r>
              <a:rPr kumimoji="0" lang="en-US" altLang="zh-CN" sz="2400" strike="noStrike" kern="1200" cap="none" spc="0" normalizeH="0" baseline="0" noProof="0" dirty="0">
                <a:ln>
                  <a:noFill/>
                </a:ln>
                <a:effectLst/>
                <a:uLnTx/>
                <a:uFillTx/>
                <a:latin typeface="+mj-lt"/>
              </a:rPr>
              <a:t>f</a:t>
            </a:r>
            <a:r>
              <a:rPr kumimoji="0" lang="el-GR" altLang="zh-CN" sz="2400" strike="noStrike" kern="1200" cap="none" spc="0" normalizeH="0" baseline="-25000" noProof="0" dirty="0">
                <a:ln>
                  <a:noFill/>
                </a:ln>
                <a:effectLst/>
                <a:uLnTx/>
                <a:uFillTx/>
                <a:latin typeface="+mj-lt"/>
              </a:rPr>
              <a:t>β</a:t>
            </a:r>
            <a:r>
              <a:rPr kumimoji="0" lang="en-US" altLang="zh-CN" sz="2400" strike="noStrike" kern="1200" cap="none" spc="0" normalizeH="0" baseline="-25000" noProof="0" dirty="0">
                <a:ln>
                  <a:noFill/>
                </a:ln>
                <a:effectLst/>
                <a:uLnTx/>
                <a:uFillTx/>
                <a:latin typeface="+mj-lt"/>
              </a:rPr>
              <a:t>y </a:t>
            </a:r>
            <a:r>
              <a:rPr kumimoji="0" lang="en-US" altLang="zh-CN" sz="2400" strike="noStrike" kern="1200" cap="none" spc="0" normalizeH="0" baseline="0" noProof="0" dirty="0">
                <a:ln>
                  <a:noFill/>
                </a:ln>
                <a:effectLst/>
                <a:uLnTx/>
                <a:uFillTx/>
                <a:latin typeface="+mj-lt"/>
              </a:rPr>
              <a:t>=</a:t>
            </a:r>
            <a:r>
              <a:rPr lang="el-GR" altLang="zh-CN" sz="2400" dirty="0">
                <a:latin typeface="+mj-lt"/>
              </a:rPr>
              <a:t> ν</a:t>
            </a:r>
            <a:r>
              <a:rPr lang="el-GR" altLang="zh-CN" sz="2400" baseline="-25000" dirty="0">
                <a:latin typeface="+mj-lt"/>
              </a:rPr>
              <a:t>β</a:t>
            </a:r>
            <a:r>
              <a:rPr lang="en-US" altLang="zh-CN" sz="2400" baseline="-25000" dirty="0">
                <a:latin typeface="+mj-lt"/>
              </a:rPr>
              <a:t>y1 </a:t>
            </a:r>
            <a:r>
              <a:rPr lang="en-US" altLang="zh-CN" sz="2400" dirty="0">
                <a:latin typeface="+mj-lt"/>
              </a:rPr>
              <a:t>/ </a:t>
            </a:r>
            <a:r>
              <a:rPr lang="el-GR" altLang="zh-CN" sz="2400" dirty="0">
                <a:latin typeface="+mj-lt"/>
              </a:rPr>
              <a:t>λ</a:t>
            </a:r>
            <a:r>
              <a:rPr lang="el-GR" altLang="zh-CN" sz="2400" baseline="-25000" dirty="0">
                <a:latin typeface="+mj-lt"/>
              </a:rPr>
              <a:t>β</a:t>
            </a:r>
            <a:r>
              <a:rPr lang="en-US" altLang="zh-CN" sz="2400" baseline="-25000" dirty="0">
                <a:latin typeface="+mj-lt"/>
              </a:rPr>
              <a:t>y</a:t>
            </a:r>
            <a:r>
              <a:rPr lang="en-US" altLang="zh-CN" sz="2400" dirty="0">
                <a:latin typeface="+mj-lt"/>
              </a:rPr>
              <a:t>= 2000 / 2247 = 0.89Hz </a:t>
            </a:r>
            <a:r>
              <a:rPr lang="en-US" altLang="zh-CN" sz="2400" dirty="0"/>
              <a:t> </a:t>
            </a:r>
            <a:r>
              <a:rPr lang="zh-CN" altLang="en-US" sz="2400" dirty="0">
                <a:latin typeface="+mj-lt"/>
              </a:rPr>
              <a:t>≈ </a:t>
            </a:r>
            <a:r>
              <a:rPr lang="en-US" altLang="zh-CN" sz="2400" dirty="0">
                <a:latin typeface="+mj-lt"/>
              </a:rPr>
              <a:t>1Hz</a:t>
            </a:r>
          </a:p>
          <a:p>
            <a:pPr marL="182880" lvl="0" indent="-182880">
              <a:spcBef>
                <a:spcPts val="1200"/>
              </a:spcBef>
              <a:buSzPct val="60000"/>
            </a:pPr>
            <a:r>
              <a:rPr lang="en-US" altLang="zh-CN" sz="2400" dirty="0">
                <a:latin typeface="+mj-lt"/>
              </a:rPr>
              <a:t>      For characteristic frequency of ground vibrations smaller than 1Hz, the dynamic effect to the beam can be neglected.</a:t>
            </a:r>
            <a:r>
              <a:rPr lang="en-US" altLang="zh-CN" sz="2400" dirty="0"/>
              <a:t> </a:t>
            </a:r>
            <a:r>
              <a:rPr lang="en-US" altLang="zh-CN" sz="2400" dirty="0">
                <a:latin typeface="+mj-lt"/>
              </a:rPr>
              <a:t>Therefore, 1Hz is treated as the lower limit of the ground motion Spec.</a:t>
            </a:r>
            <a:endParaRPr lang="zh-CN" altLang="en-US" sz="2400" dirty="0">
              <a:latin typeface="+mj-lt"/>
            </a:endParaRPr>
          </a:p>
        </p:txBody>
      </p:sp>
      <p:pic>
        <p:nvPicPr>
          <p:cNvPr id="10" name="图片 9">
            <a:extLst>
              <a:ext uri="{FF2B5EF4-FFF2-40B4-BE49-F238E27FC236}">
                <a16:creationId xmlns:a16="http://schemas.microsoft.com/office/drawing/2014/main" id="{402D2240-6B96-4D6E-B838-73F316E6C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2" y="2492896"/>
            <a:ext cx="3661268" cy="2880320"/>
          </a:xfrm>
          <a:prstGeom prst="rect">
            <a:avLst/>
          </a:prstGeom>
        </p:spPr>
      </p:pic>
      <p:cxnSp>
        <p:nvCxnSpPr>
          <p:cNvPr id="12" name="直接连接符 11">
            <a:extLst>
              <a:ext uri="{FF2B5EF4-FFF2-40B4-BE49-F238E27FC236}">
                <a16:creationId xmlns:a16="http://schemas.microsoft.com/office/drawing/2014/main" id="{76994E8D-9537-47AE-8AE0-C70B2B115F9C}"/>
              </a:ext>
            </a:extLst>
          </p:cNvPr>
          <p:cNvCxnSpPr/>
          <p:nvPr/>
        </p:nvCxnSpPr>
        <p:spPr>
          <a:xfrm>
            <a:off x="9552384" y="5373216"/>
            <a:ext cx="5040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1233EF02-5A7A-4CC6-B361-45EE59B9B44D}"/>
              </a:ext>
            </a:extLst>
          </p:cNvPr>
          <p:cNvSpPr txBox="1"/>
          <p:nvPr/>
        </p:nvSpPr>
        <p:spPr>
          <a:xfrm>
            <a:off x="0" y="1052736"/>
            <a:ext cx="12192000" cy="523220"/>
          </a:xfrm>
          <a:prstGeom prst="rect">
            <a:avLst/>
          </a:prstGeom>
          <a:noFill/>
        </p:spPr>
        <p:txBody>
          <a:bodyPr wrap="square">
            <a:spAutoFit/>
          </a:bodyPr>
          <a:lstStyle/>
          <a:p>
            <a:pPr algn="ctr"/>
            <a:r>
              <a:rPr lang="en-US" altLang="zh-CN" sz="2800" b="1" dirty="0">
                <a:solidFill>
                  <a:srgbClr val="C00000"/>
                </a:solidFill>
                <a:latin typeface="+mj-lt"/>
              </a:rPr>
              <a:t>The lower frequency limit for the requirement of ground vibrations</a:t>
            </a:r>
            <a:endParaRPr lang="zh-CN" altLang="en-US" sz="2800" b="1" dirty="0">
              <a:solidFill>
                <a:srgbClr val="C00000"/>
              </a:solidFill>
              <a:latin typeface="+mj-lt"/>
            </a:endParaRPr>
          </a:p>
        </p:txBody>
      </p:sp>
    </p:spTree>
    <p:extLst>
      <p:ext uri="{BB962C8B-B14F-4D97-AF65-F5344CB8AC3E}">
        <p14:creationId xmlns:p14="http://schemas.microsoft.com/office/powerpoint/2010/main" val="495322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083B7B8-6713-4D8D-B555-59CF80EBD91D}"/>
              </a:ext>
            </a:extLst>
          </p:cNvPr>
          <p:cNvSpPr>
            <a:spLocks noGrp="1"/>
          </p:cNvSpPr>
          <p:nvPr>
            <p:ph idx="1"/>
          </p:nvPr>
        </p:nvSpPr>
        <p:spPr>
          <a:xfrm>
            <a:off x="1065646" y="1413456"/>
            <a:ext cx="10718987" cy="4804867"/>
          </a:xfrm>
        </p:spPr>
        <p:txBody>
          <a:bodyPr>
            <a:normAutofit/>
          </a:bodyPr>
          <a:lstStyle/>
          <a:p>
            <a:pPr>
              <a:buFont typeface="Arial" panose="020B0604020202020204" pitchFamily="34" charset="0"/>
              <a:buChar char="•"/>
            </a:pPr>
            <a:r>
              <a:rPr lang="en-US" altLang="zh-CN" sz="2000" dirty="0">
                <a:solidFill>
                  <a:schemeClr val="tx1"/>
                </a:solidFill>
                <a:latin typeface="+mj-lt"/>
              </a:rPr>
              <a:t>CERN LHC tunnel located underground 100m</a:t>
            </a:r>
          </a:p>
          <a:p>
            <a:pPr>
              <a:buFont typeface="Arial" panose="020B0604020202020204" pitchFamily="34" charset="0"/>
              <a:buChar char="•"/>
            </a:pPr>
            <a:r>
              <a:rPr lang="en-US" altLang="zh-CN" sz="2000" dirty="0">
                <a:solidFill>
                  <a:schemeClr val="tx1"/>
                </a:solidFill>
                <a:latin typeface="+mj-lt"/>
              </a:rPr>
              <a:t>The displacement RMS of 1-100Hz: ~2nm</a:t>
            </a:r>
          </a:p>
          <a:p>
            <a:pPr>
              <a:buFont typeface="Arial" panose="020B0604020202020204" pitchFamily="34" charset="0"/>
              <a:buChar char="•"/>
            </a:pPr>
            <a:r>
              <a:rPr lang="en-US" altLang="zh-CN" sz="2000" dirty="0">
                <a:solidFill>
                  <a:schemeClr val="tx1"/>
                </a:solidFill>
                <a:latin typeface="+mj-lt"/>
              </a:rPr>
              <a:t>The PSD is similar with HEPS site during night (4nm)</a:t>
            </a:r>
            <a:endParaRPr lang="zh-CN" altLang="en-US" sz="2000" dirty="0">
              <a:solidFill>
                <a:schemeClr val="tx1"/>
              </a:solidFill>
              <a:latin typeface="+mj-lt"/>
            </a:endParaRPr>
          </a:p>
        </p:txBody>
      </p:sp>
      <p:pic>
        <p:nvPicPr>
          <p:cNvPr id="5" name="图片 4">
            <a:extLst>
              <a:ext uri="{FF2B5EF4-FFF2-40B4-BE49-F238E27FC236}">
                <a16:creationId xmlns:a16="http://schemas.microsoft.com/office/drawing/2014/main" id="{C1A25695-3866-4566-9572-F38EDDF92D95}"/>
              </a:ext>
            </a:extLst>
          </p:cNvPr>
          <p:cNvPicPr>
            <a:picLocks noChangeAspect="1"/>
          </p:cNvPicPr>
          <p:nvPr/>
        </p:nvPicPr>
        <p:blipFill>
          <a:blip r:embed="rId2"/>
          <a:stretch>
            <a:fillRect/>
          </a:stretch>
        </p:blipFill>
        <p:spPr>
          <a:xfrm>
            <a:off x="7464152" y="1508162"/>
            <a:ext cx="4232007" cy="2614176"/>
          </a:xfrm>
          <a:prstGeom prst="rect">
            <a:avLst/>
          </a:prstGeom>
        </p:spPr>
      </p:pic>
      <p:pic>
        <p:nvPicPr>
          <p:cNvPr id="6" name="图片 5">
            <a:extLst>
              <a:ext uri="{FF2B5EF4-FFF2-40B4-BE49-F238E27FC236}">
                <a16:creationId xmlns:a16="http://schemas.microsoft.com/office/drawing/2014/main" id="{6EC05849-4ABD-4B06-B7D3-7C10CDFE3958}"/>
              </a:ext>
            </a:extLst>
          </p:cNvPr>
          <p:cNvPicPr>
            <a:picLocks noChangeAspect="1"/>
          </p:cNvPicPr>
          <p:nvPr/>
        </p:nvPicPr>
        <p:blipFill rotWithShape="1">
          <a:blip r:embed="rId3"/>
          <a:srcRect b="1113"/>
          <a:stretch/>
        </p:blipFill>
        <p:spPr>
          <a:xfrm>
            <a:off x="7248128" y="4026952"/>
            <a:ext cx="4536505" cy="2403971"/>
          </a:xfrm>
          <a:prstGeom prst="rect">
            <a:avLst/>
          </a:prstGeom>
        </p:spPr>
      </p:pic>
      <p:pic>
        <p:nvPicPr>
          <p:cNvPr id="7" name="图片 6">
            <a:extLst>
              <a:ext uri="{FF2B5EF4-FFF2-40B4-BE49-F238E27FC236}">
                <a16:creationId xmlns:a16="http://schemas.microsoft.com/office/drawing/2014/main" id="{E3E85E31-698C-45EE-B176-C62972B46225}"/>
              </a:ext>
            </a:extLst>
          </p:cNvPr>
          <p:cNvPicPr>
            <a:picLocks noChangeAspect="1"/>
          </p:cNvPicPr>
          <p:nvPr/>
        </p:nvPicPr>
        <p:blipFill>
          <a:blip r:embed="rId4"/>
          <a:stretch>
            <a:fillRect/>
          </a:stretch>
        </p:blipFill>
        <p:spPr>
          <a:xfrm>
            <a:off x="8040216" y="966449"/>
            <a:ext cx="3300568" cy="525796"/>
          </a:xfrm>
          <a:prstGeom prst="rect">
            <a:avLst/>
          </a:prstGeom>
        </p:spPr>
      </p:pic>
      <p:pic>
        <p:nvPicPr>
          <p:cNvPr id="10" name="图片 9">
            <a:extLst>
              <a:ext uri="{FF2B5EF4-FFF2-40B4-BE49-F238E27FC236}">
                <a16:creationId xmlns:a16="http://schemas.microsoft.com/office/drawing/2014/main" id="{EC75B268-6A61-497A-B6DC-896173A4C4D3}"/>
              </a:ext>
            </a:extLst>
          </p:cNvPr>
          <p:cNvPicPr>
            <a:picLocks noChangeAspect="1"/>
          </p:cNvPicPr>
          <p:nvPr/>
        </p:nvPicPr>
        <p:blipFill>
          <a:blip r:embed="rId5"/>
          <a:stretch>
            <a:fillRect/>
          </a:stretch>
        </p:blipFill>
        <p:spPr>
          <a:xfrm>
            <a:off x="1127448" y="2852936"/>
            <a:ext cx="5620165" cy="3301925"/>
          </a:xfrm>
          <a:prstGeom prst="rect">
            <a:avLst/>
          </a:prstGeom>
        </p:spPr>
      </p:pic>
      <p:sp>
        <p:nvSpPr>
          <p:cNvPr id="11" name="文本框 10">
            <a:extLst>
              <a:ext uri="{FF2B5EF4-FFF2-40B4-BE49-F238E27FC236}">
                <a16:creationId xmlns:a16="http://schemas.microsoft.com/office/drawing/2014/main" id="{45D4D808-1DBE-40F9-9A16-82F988D90059}"/>
              </a:ext>
            </a:extLst>
          </p:cNvPr>
          <p:cNvSpPr txBox="1"/>
          <p:nvPr/>
        </p:nvSpPr>
        <p:spPr>
          <a:xfrm>
            <a:off x="2105141" y="5044271"/>
            <a:ext cx="3985578" cy="369332"/>
          </a:xfrm>
          <a:prstGeom prst="rect">
            <a:avLst/>
          </a:prstGeom>
          <a:noFill/>
        </p:spPr>
        <p:txBody>
          <a:bodyPr wrap="none" rtlCol="0">
            <a:spAutoFit/>
          </a:bodyPr>
          <a:lstStyle/>
          <a:p>
            <a:r>
              <a:rPr lang="en-US" altLang="zh-CN" dirty="0"/>
              <a:t>HEPS vertical vibration: 1-100Hz of 4nm</a:t>
            </a:r>
            <a:endParaRPr lang="zh-CN" altLang="en-US" dirty="0"/>
          </a:p>
        </p:txBody>
      </p:sp>
      <p:sp>
        <p:nvSpPr>
          <p:cNvPr id="8" name="标题 7">
            <a:extLst>
              <a:ext uri="{FF2B5EF4-FFF2-40B4-BE49-F238E27FC236}">
                <a16:creationId xmlns:a16="http://schemas.microsoft.com/office/drawing/2014/main" id="{64CFB5AD-F262-4727-ABD9-BEF3737945CA}"/>
              </a:ext>
            </a:extLst>
          </p:cNvPr>
          <p:cNvSpPr>
            <a:spLocks noGrp="1"/>
          </p:cNvSpPr>
          <p:nvPr>
            <p:ph type="title"/>
          </p:nvPr>
        </p:nvSpPr>
        <p:spPr/>
        <p:txBody>
          <a:bodyPr/>
          <a:lstStyle/>
          <a:p>
            <a:endParaRPr lang="zh-CN" altLang="en-US"/>
          </a:p>
        </p:txBody>
      </p:sp>
      <p:sp>
        <p:nvSpPr>
          <p:cNvPr id="12" name="标题 2">
            <a:extLst>
              <a:ext uri="{FF2B5EF4-FFF2-40B4-BE49-F238E27FC236}">
                <a16:creationId xmlns:a16="http://schemas.microsoft.com/office/drawing/2014/main" id="{1ACA6097-F22D-408A-A027-64067B680239}"/>
              </a:ext>
            </a:extLst>
          </p:cNvPr>
          <p:cNvSpPr txBox="1">
            <a:spLocks/>
          </p:cNvSpPr>
          <p:nvPr/>
        </p:nvSpPr>
        <p:spPr>
          <a:xfrm>
            <a:off x="0" y="109661"/>
            <a:ext cx="12192001"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sz="3400" dirty="0"/>
              <a:t>4. Vibration influence analysis with frequency-dependent coherence</a:t>
            </a:r>
            <a:endParaRPr lang="zh-CN" altLang="en-US" sz="3400" dirty="0"/>
          </a:p>
        </p:txBody>
      </p:sp>
    </p:spTree>
    <p:extLst>
      <p:ext uri="{BB962C8B-B14F-4D97-AF65-F5344CB8AC3E}">
        <p14:creationId xmlns:p14="http://schemas.microsoft.com/office/powerpoint/2010/main" val="296464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890C2FA-9438-4C90-90D3-28F09F7D7169}"/>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6CBD4C0C-E3EC-405A-A9CE-D2168512428B}"/>
              </a:ext>
            </a:extLst>
          </p:cNvPr>
          <p:cNvPicPr>
            <a:picLocks noChangeAspect="1"/>
          </p:cNvPicPr>
          <p:nvPr/>
        </p:nvPicPr>
        <p:blipFill>
          <a:blip r:embed="rId2"/>
          <a:stretch>
            <a:fillRect/>
          </a:stretch>
        </p:blipFill>
        <p:spPr>
          <a:xfrm>
            <a:off x="4239592" y="4274547"/>
            <a:ext cx="3412107" cy="2017342"/>
          </a:xfrm>
          <a:prstGeom prst="rect">
            <a:avLst/>
          </a:prstGeom>
        </p:spPr>
      </p:pic>
      <p:pic>
        <p:nvPicPr>
          <p:cNvPr id="5" name="图片 4">
            <a:extLst>
              <a:ext uri="{FF2B5EF4-FFF2-40B4-BE49-F238E27FC236}">
                <a16:creationId xmlns:a16="http://schemas.microsoft.com/office/drawing/2014/main" id="{3BA0BBEF-1631-4F35-A025-52902F7A6DCE}"/>
              </a:ext>
            </a:extLst>
          </p:cNvPr>
          <p:cNvPicPr>
            <a:picLocks noChangeAspect="1"/>
          </p:cNvPicPr>
          <p:nvPr/>
        </p:nvPicPr>
        <p:blipFill>
          <a:blip r:embed="rId3"/>
          <a:stretch>
            <a:fillRect/>
          </a:stretch>
        </p:blipFill>
        <p:spPr>
          <a:xfrm>
            <a:off x="8056016" y="4291218"/>
            <a:ext cx="3424292" cy="1955054"/>
          </a:xfrm>
          <a:prstGeom prst="rect">
            <a:avLst/>
          </a:prstGeom>
        </p:spPr>
      </p:pic>
      <p:pic>
        <p:nvPicPr>
          <p:cNvPr id="6" name="图片 5">
            <a:extLst>
              <a:ext uri="{FF2B5EF4-FFF2-40B4-BE49-F238E27FC236}">
                <a16:creationId xmlns:a16="http://schemas.microsoft.com/office/drawing/2014/main" id="{2A79508F-4D87-472A-A9D7-A3123999B90A}"/>
              </a:ext>
            </a:extLst>
          </p:cNvPr>
          <p:cNvPicPr>
            <a:picLocks noChangeAspect="1"/>
          </p:cNvPicPr>
          <p:nvPr/>
        </p:nvPicPr>
        <p:blipFill>
          <a:blip r:embed="rId4"/>
          <a:stretch>
            <a:fillRect/>
          </a:stretch>
        </p:blipFill>
        <p:spPr>
          <a:xfrm>
            <a:off x="567184" y="4149080"/>
            <a:ext cx="3556807" cy="2239329"/>
          </a:xfrm>
          <a:prstGeom prst="rect">
            <a:avLst/>
          </a:prstGeom>
        </p:spPr>
      </p:pic>
      <p:sp>
        <p:nvSpPr>
          <p:cNvPr id="7" name="文本框 6">
            <a:extLst>
              <a:ext uri="{FF2B5EF4-FFF2-40B4-BE49-F238E27FC236}">
                <a16:creationId xmlns:a16="http://schemas.microsoft.com/office/drawing/2014/main" id="{B22BBD21-9839-438B-9A74-DA3E1438C96A}"/>
              </a:ext>
            </a:extLst>
          </p:cNvPr>
          <p:cNvSpPr txBox="1"/>
          <p:nvPr/>
        </p:nvSpPr>
        <p:spPr>
          <a:xfrm>
            <a:off x="999232" y="3838250"/>
            <a:ext cx="10369152" cy="369332"/>
          </a:xfrm>
          <a:prstGeom prst="rect">
            <a:avLst/>
          </a:prstGeom>
          <a:solidFill>
            <a:srgbClr val="6570BF"/>
          </a:solidFill>
        </p:spPr>
        <p:txBody>
          <a:bodyPr wrap="square" rtlCol="0">
            <a:spAutoFit/>
          </a:bodyPr>
          <a:lstStyle/>
          <a:p>
            <a:pPr algn="ctr"/>
            <a:r>
              <a:rPr lang="en-US" altLang="zh-CN" dirty="0">
                <a:latin typeface="+mj-lt"/>
              </a:rPr>
              <a:t>Vibration influence only on the single ring </a:t>
            </a:r>
            <a:endParaRPr lang="zh-CN" altLang="en-US" dirty="0">
              <a:latin typeface="+mj-lt"/>
            </a:endParaRPr>
          </a:p>
        </p:txBody>
      </p:sp>
      <p:sp>
        <p:nvSpPr>
          <p:cNvPr id="8" name="文本框 7">
            <a:extLst>
              <a:ext uri="{FF2B5EF4-FFF2-40B4-BE49-F238E27FC236}">
                <a16:creationId xmlns:a16="http://schemas.microsoft.com/office/drawing/2014/main" id="{70B14822-C6C5-4B46-9F10-27ED7469E84D}"/>
              </a:ext>
            </a:extLst>
          </p:cNvPr>
          <p:cNvSpPr txBox="1"/>
          <p:nvPr/>
        </p:nvSpPr>
        <p:spPr>
          <a:xfrm>
            <a:off x="4959689" y="4267242"/>
            <a:ext cx="2652329" cy="646331"/>
          </a:xfrm>
          <a:prstGeom prst="rect">
            <a:avLst/>
          </a:prstGeom>
          <a:noFill/>
        </p:spPr>
        <p:txBody>
          <a:bodyPr wrap="none" rtlCol="0">
            <a:spAutoFit/>
          </a:bodyPr>
          <a:lstStyle/>
          <a:p>
            <a:r>
              <a:rPr lang="en-US" altLang="zh-CN" dirty="0">
                <a:latin typeface="+mj-lt"/>
              </a:rPr>
              <a:t>Displacement Amp. Factor</a:t>
            </a:r>
          </a:p>
          <a:p>
            <a:r>
              <a:rPr lang="en-US" altLang="zh-CN" dirty="0">
                <a:latin typeface="+mj-lt"/>
              </a:rPr>
              <a:t>on IP</a:t>
            </a:r>
            <a:endParaRPr lang="zh-CN" altLang="en-US" dirty="0">
              <a:latin typeface="+mj-lt"/>
            </a:endParaRPr>
          </a:p>
        </p:txBody>
      </p:sp>
      <p:sp>
        <p:nvSpPr>
          <p:cNvPr id="9" name="文本框 8">
            <a:extLst>
              <a:ext uri="{FF2B5EF4-FFF2-40B4-BE49-F238E27FC236}">
                <a16:creationId xmlns:a16="http://schemas.microsoft.com/office/drawing/2014/main" id="{07800BCC-ED1E-4B8F-91A2-5BC86DE9D555}"/>
              </a:ext>
            </a:extLst>
          </p:cNvPr>
          <p:cNvSpPr txBox="1"/>
          <p:nvPr/>
        </p:nvSpPr>
        <p:spPr>
          <a:xfrm>
            <a:off x="8920112" y="5190364"/>
            <a:ext cx="2153218" cy="646331"/>
          </a:xfrm>
          <a:prstGeom prst="rect">
            <a:avLst/>
          </a:prstGeom>
          <a:noFill/>
        </p:spPr>
        <p:txBody>
          <a:bodyPr wrap="none" rtlCol="0">
            <a:spAutoFit/>
          </a:bodyPr>
          <a:lstStyle/>
          <a:p>
            <a:r>
              <a:rPr lang="en-US" altLang="zh-CN" dirty="0">
                <a:latin typeface="+mj-lt"/>
              </a:rPr>
              <a:t>Angular Amp. Factor</a:t>
            </a:r>
          </a:p>
          <a:p>
            <a:r>
              <a:rPr lang="en-US" altLang="zh-CN" dirty="0">
                <a:latin typeface="+mj-lt"/>
              </a:rPr>
              <a:t>on IP</a:t>
            </a:r>
            <a:endParaRPr lang="zh-CN" altLang="en-US" dirty="0">
              <a:latin typeface="+mj-lt"/>
            </a:endParaRPr>
          </a:p>
        </p:txBody>
      </p:sp>
      <p:sp>
        <p:nvSpPr>
          <p:cNvPr id="10" name="文本框 9">
            <a:extLst>
              <a:ext uri="{FF2B5EF4-FFF2-40B4-BE49-F238E27FC236}">
                <a16:creationId xmlns:a16="http://schemas.microsoft.com/office/drawing/2014/main" id="{1591DECE-E8EE-4E1E-9F83-21C168A81E80}"/>
              </a:ext>
            </a:extLst>
          </p:cNvPr>
          <p:cNvSpPr txBox="1"/>
          <p:nvPr/>
        </p:nvSpPr>
        <p:spPr>
          <a:xfrm>
            <a:off x="1019422" y="4207582"/>
            <a:ext cx="2652329" cy="646331"/>
          </a:xfrm>
          <a:prstGeom prst="rect">
            <a:avLst/>
          </a:prstGeom>
          <a:noFill/>
        </p:spPr>
        <p:txBody>
          <a:bodyPr wrap="none" rtlCol="0">
            <a:spAutoFit/>
          </a:bodyPr>
          <a:lstStyle/>
          <a:p>
            <a:r>
              <a:rPr lang="en-US" altLang="zh-CN" dirty="0">
                <a:latin typeface="+mj-lt"/>
              </a:rPr>
              <a:t>Displacement Amp. Factor</a:t>
            </a:r>
          </a:p>
          <a:p>
            <a:r>
              <a:rPr lang="en-US" altLang="zh-CN" dirty="0">
                <a:latin typeface="+mj-lt"/>
              </a:rPr>
              <a:t>on arc range</a:t>
            </a:r>
            <a:endParaRPr lang="zh-CN" altLang="en-US" dirty="0">
              <a:latin typeface="+mj-lt"/>
            </a:endParaRPr>
          </a:p>
        </p:txBody>
      </p:sp>
      <p:pic>
        <p:nvPicPr>
          <p:cNvPr id="11" name="图片 10">
            <a:extLst>
              <a:ext uri="{FF2B5EF4-FFF2-40B4-BE49-F238E27FC236}">
                <a16:creationId xmlns:a16="http://schemas.microsoft.com/office/drawing/2014/main" id="{5DC99BE6-6D86-4B7E-893F-CFACE23041F7}"/>
              </a:ext>
            </a:extLst>
          </p:cNvPr>
          <p:cNvPicPr>
            <a:picLocks noChangeAspect="1"/>
          </p:cNvPicPr>
          <p:nvPr/>
        </p:nvPicPr>
        <p:blipFill>
          <a:blip r:embed="rId5"/>
          <a:stretch>
            <a:fillRect/>
          </a:stretch>
        </p:blipFill>
        <p:spPr>
          <a:xfrm>
            <a:off x="3719736" y="1226990"/>
            <a:ext cx="3683042" cy="2597947"/>
          </a:xfrm>
          <a:prstGeom prst="rect">
            <a:avLst/>
          </a:prstGeom>
        </p:spPr>
      </p:pic>
      <p:pic>
        <p:nvPicPr>
          <p:cNvPr id="12" name="图片 11">
            <a:extLst>
              <a:ext uri="{FF2B5EF4-FFF2-40B4-BE49-F238E27FC236}">
                <a16:creationId xmlns:a16="http://schemas.microsoft.com/office/drawing/2014/main" id="{36172675-B405-4DA4-ACFE-E4E3C4B35B38}"/>
              </a:ext>
            </a:extLst>
          </p:cNvPr>
          <p:cNvPicPr>
            <a:picLocks noChangeAspect="1"/>
          </p:cNvPicPr>
          <p:nvPr/>
        </p:nvPicPr>
        <p:blipFill>
          <a:blip r:embed="rId6"/>
          <a:stretch>
            <a:fillRect/>
          </a:stretch>
        </p:blipFill>
        <p:spPr>
          <a:xfrm>
            <a:off x="7752184" y="1271346"/>
            <a:ext cx="3815700" cy="2597947"/>
          </a:xfrm>
          <a:prstGeom prst="rect">
            <a:avLst/>
          </a:prstGeom>
        </p:spPr>
      </p:pic>
      <p:sp>
        <p:nvSpPr>
          <p:cNvPr id="13" name="文本框 12">
            <a:extLst>
              <a:ext uri="{FF2B5EF4-FFF2-40B4-BE49-F238E27FC236}">
                <a16:creationId xmlns:a16="http://schemas.microsoft.com/office/drawing/2014/main" id="{69779CD7-22F3-4475-9500-FC95A631517B}"/>
              </a:ext>
            </a:extLst>
          </p:cNvPr>
          <p:cNvSpPr txBox="1"/>
          <p:nvPr/>
        </p:nvSpPr>
        <p:spPr>
          <a:xfrm>
            <a:off x="1019422" y="917930"/>
            <a:ext cx="10431341" cy="369332"/>
          </a:xfrm>
          <a:prstGeom prst="rect">
            <a:avLst/>
          </a:prstGeom>
          <a:solidFill>
            <a:srgbClr val="C00000"/>
          </a:solidFill>
        </p:spPr>
        <p:txBody>
          <a:bodyPr wrap="square" rtlCol="0">
            <a:spAutoFit/>
          </a:bodyPr>
          <a:lstStyle/>
          <a:p>
            <a:pPr algn="ctr"/>
            <a:r>
              <a:rPr lang="en-US" altLang="zh-CN" dirty="0">
                <a:solidFill>
                  <a:schemeClr val="bg1"/>
                </a:solidFill>
                <a:latin typeface="+mj-lt"/>
              </a:rPr>
              <a:t>Vibration influence on double rings </a:t>
            </a:r>
            <a:endParaRPr lang="zh-CN" altLang="en-US" dirty="0">
              <a:solidFill>
                <a:schemeClr val="bg1"/>
              </a:solidFill>
              <a:latin typeface="+mj-lt"/>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A99A673A-A07F-4525-8442-BEF55CB03723}"/>
                  </a:ext>
                </a:extLst>
              </p:cNvPr>
              <p:cNvSpPr txBox="1"/>
              <p:nvPr/>
            </p:nvSpPr>
            <p:spPr>
              <a:xfrm>
                <a:off x="335360" y="2420888"/>
                <a:ext cx="3335465" cy="708079"/>
              </a:xfrm>
              <a:prstGeom prst="rect">
                <a:avLst/>
              </a:prstGeom>
              <a:noFill/>
            </p:spPr>
            <p:txBody>
              <a:bodyPr wrap="none" lIns="0" tIns="0" rIns="0" bIns="0" rtlCol="0">
                <a:spAutoFit/>
              </a:bodyPr>
              <a:lstStyle/>
              <a:p>
                <a:r>
                  <a:rPr lang="en-US" altLang="zh-CN" sz="1500" dirty="0">
                    <a:latin typeface="Cambria Math" panose="02040503050406030204" pitchFamily="18" charset="0"/>
                  </a:rPr>
                  <a:t>Amplificaiton</a:t>
                </a:r>
                <a14:m>
                  <m:oMath xmlns:m="http://schemas.openxmlformats.org/officeDocument/2006/math">
                    <m:r>
                      <a:rPr lang="en-US" altLang="zh-CN" sz="1500" b="0" i="0" smtClean="0">
                        <a:latin typeface="Cambria Math" panose="02040503050406030204" pitchFamily="18" charset="0"/>
                      </a:rPr>
                      <m:t> </m:t>
                    </m:r>
                    <m:r>
                      <m:rPr>
                        <m:sty m:val="p"/>
                      </m:rPr>
                      <a:rPr lang="en-US" altLang="zh-CN" sz="1500" b="0" i="1" smtClean="0">
                        <a:latin typeface="Cambria Math" panose="02040503050406030204" pitchFamily="18" charset="0"/>
                      </a:rPr>
                      <m:t>F</m:t>
                    </m:r>
                    <m:r>
                      <m:rPr>
                        <m:sty m:val="p"/>
                      </m:rPr>
                      <a:rPr lang="en-US" altLang="zh-CN" sz="1500" b="0" i="0" smtClean="0">
                        <a:latin typeface="Cambria Math" panose="02040503050406030204" pitchFamily="18" charset="0"/>
                      </a:rPr>
                      <m:t>actor</m:t>
                    </m:r>
                  </m:oMath>
                </a14:m>
                <a:endParaRPr lang="en-US" altLang="zh-CN" sz="1500"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1500" b="0" i="1" smtClean="0">
                          <a:latin typeface="Cambria Math" panose="02040503050406030204" pitchFamily="18" charset="0"/>
                        </a:rPr>
                        <m:t>=</m:t>
                      </m:r>
                      <m:f>
                        <m:fPr>
                          <m:ctrlPr>
                            <a:rPr lang="en-US" altLang="zh-CN" sz="1500" b="0" i="1" smtClean="0">
                              <a:latin typeface="Cambria Math" panose="02040503050406030204" pitchFamily="18" charset="0"/>
                            </a:rPr>
                          </m:ctrlPr>
                        </m:fPr>
                        <m:num>
                          <m:r>
                            <a:rPr lang="en-US" altLang="zh-CN" sz="1500" i="1" smtClean="0">
                              <a:latin typeface="Cambria Math" panose="02040503050406030204" pitchFamily="18" charset="0"/>
                            </a:rPr>
                            <m:t>𝑂</m:t>
                          </m:r>
                          <m:r>
                            <a:rPr lang="en-US" altLang="zh-CN" sz="1500" b="0" i="1" smtClean="0">
                              <a:latin typeface="Cambria Math" panose="02040503050406030204" pitchFamily="18" charset="0"/>
                            </a:rPr>
                            <m:t>𝑟𝑏𝑖𝑡</m:t>
                          </m:r>
                          <m:r>
                            <a:rPr lang="en-US" altLang="zh-CN" sz="1500" b="0" i="1" smtClean="0">
                              <a:latin typeface="Cambria Math" panose="02040503050406030204" pitchFamily="18" charset="0"/>
                            </a:rPr>
                            <m:t> </m:t>
                          </m:r>
                          <m:r>
                            <a:rPr lang="en-US" altLang="zh-CN" sz="1500" b="0" i="1" smtClean="0">
                              <a:latin typeface="Cambria Math" panose="02040503050406030204" pitchFamily="18" charset="0"/>
                            </a:rPr>
                            <m:t>𝑑𝑖𝑠𝑝𝑙𝑎𝑐𝑒𝑚𝑒𝑛𝑡</m:t>
                          </m:r>
                          <m:r>
                            <a:rPr lang="en-US" altLang="zh-CN" sz="1500" b="0" i="1" smtClean="0">
                              <a:latin typeface="Cambria Math" panose="02040503050406030204" pitchFamily="18" charset="0"/>
                            </a:rPr>
                            <m:t> /</m:t>
                          </m:r>
                          <m:r>
                            <a:rPr lang="en-US" altLang="zh-CN" sz="1500" b="0" i="1" smtClean="0">
                              <a:latin typeface="Cambria Math" panose="02040503050406030204" pitchFamily="18" charset="0"/>
                            </a:rPr>
                            <m:t>𝑎𝑛𝑔𝑢𝑙𝑎𝑟</m:t>
                          </m:r>
                        </m:num>
                        <m:den>
                          <m:r>
                            <a:rPr lang="en-US" altLang="zh-CN" sz="1500" b="0" i="1" smtClean="0">
                              <a:latin typeface="Cambria Math" panose="02040503050406030204" pitchFamily="18" charset="0"/>
                            </a:rPr>
                            <m:t>𝐺𝑟𝑜𝑢𝑛𝑑</m:t>
                          </m:r>
                          <m:r>
                            <a:rPr lang="en-US" altLang="zh-CN" sz="1500" b="0" i="1" smtClean="0">
                              <a:latin typeface="Cambria Math" panose="02040503050406030204" pitchFamily="18" charset="0"/>
                            </a:rPr>
                            <m:t> </m:t>
                          </m:r>
                          <m:r>
                            <a:rPr lang="en-US" altLang="zh-CN" sz="1500" b="0" i="1" smtClean="0">
                              <a:latin typeface="Cambria Math" panose="02040503050406030204" pitchFamily="18" charset="0"/>
                            </a:rPr>
                            <m:t>𝑑𝑖𝑠𝑝𝑙𝑎𝑐𝑒𝑚𝑒𝑛𝑡</m:t>
                          </m:r>
                          <m:r>
                            <a:rPr lang="en-US" altLang="zh-CN" sz="1500" b="0" i="1" smtClean="0">
                              <a:latin typeface="Cambria Math" panose="02040503050406030204" pitchFamily="18" charset="0"/>
                            </a:rPr>
                            <m:t> </m:t>
                          </m:r>
                          <m:r>
                            <a:rPr lang="en-US" altLang="zh-CN" sz="1500" b="0" i="1" smtClean="0">
                              <a:latin typeface="Cambria Math" panose="02040503050406030204" pitchFamily="18" charset="0"/>
                            </a:rPr>
                            <m:t>𝑣𝑖𝑏𝑟𝑎𝑡𝑖𝑜𝑛𝑠</m:t>
                          </m:r>
                        </m:den>
                      </m:f>
                    </m:oMath>
                  </m:oMathPara>
                </a14:m>
                <a:endParaRPr lang="zh-CN" altLang="en-US" sz="1500" dirty="0"/>
              </a:p>
            </p:txBody>
          </p:sp>
        </mc:Choice>
        <mc:Fallback xmlns="">
          <p:sp>
            <p:nvSpPr>
              <p:cNvPr id="15" name="文本框 14">
                <a:extLst>
                  <a:ext uri="{FF2B5EF4-FFF2-40B4-BE49-F238E27FC236}">
                    <a16:creationId xmlns:a16="http://schemas.microsoft.com/office/drawing/2014/main" id="{A99A673A-A07F-4525-8442-BEF55CB03723}"/>
                  </a:ext>
                </a:extLst>
              </p:cNvPr>
              <p:cNvSpPr txBox="1">
                <a:spLocks noRot="1" noChangeAspect="1" noMove="1" noResize="1" noEditPoints="1" noAdjustHandles="1" noChangeArrowheads="1" noChangeShapeType="1" noTextEdit="1"/>
              </p:cNvSpPr>
              <p:nvPr/>
            </p:nvSpPr>
            <p:spPr>
              <a:xfrm>
                <a:off x="335360" y="2420888"/>
                <a:ext cx="3335465" cy="708079"/>
              </a:xfrm>
              <a:prstGeom prst="rect">
                <a:avLst/>
              </a:prstGeom>
              <a:blipFill>
                <a:blip r:embed="rId7"/>
                <a:stretch>
                  <a:fillRect l="-3473" t="-8621"/>
                </a:stretch>
              </a:blipFill>
            </p:spPr>
            <p:txBody>
              <a:bodyPr/>
              <a:lstStyle/>
              <a:p>
                <a:r>
                  <a:rPr lang="zh-CN" altLang="en-US">
                    <a:noFill/>
                  </a:rPr>
                  <a:t> </a:t>
                </a:r>
              </a:p>
            </p:txBody>
          </p:sp>
        </mc:Fallback>
      </mc:AlternateContent>
      <p:sp>
        <p:nvSpPr>
          <p:cNvPr id="16" name="标题 2">
            <a:extLst>
              <a:ext uri="{FF2B5EF4-FFF2-40B4-BE49-F238E27FC236}">
                <a16:creationId xmlns:a16="http://schemas.microsoft.com/office/drawing/2014/main" id="{A746A223-B2D9-41E6-9045-DC1633B6D014}"/>
              </a:ext>
            </a:extLst>
          </p:cNvPr>
          <p:cNvSpPr txBox="1">
            <a:spLocks/>
          </p:cNvSpPr>
          <p:nvPr/>
        </p:nvSpPr>
        <p:spPr>
          <a:xfrm>
            <a:off x="0" y="109661"/>
            <a:ext cx="12192001"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sz="3400" dirty="0"/>
              <a:t>4. Vibration influence analysis with frequency-dependent coherence</a:t>
            </a:r>
            <a:endParaRPr lang="zh-CN" altLang="en-US" sz="3400" dirty="0"/>
          </a:p>
        </p:txBody>
      </p:sp>
    </p:spTree>
    <p:extLst>
      <p:ext uri="{BB962C8B-B14F-4D97-AF65-F5344CB8AC3E}">
        <p14:creationId xmlns:p14="http://schemas.microsoft.com/office/powerpoint/2010/main" val="163033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A31ADCC-5BA3-4EF5-B595-341775CDC8BF}"/>
              </a:ext>
            </a:extLst>
          </p:cNvPr>
          <p:cNvSpPr>
            <a:spLocks noGrp="1"/>
          </p:cNvSpPr>
          <p:nvPr>
            <p:ph type="title"/>
          </p:nvPr>
        </p:nvSpPr>
        <p:spPr/>
        <p:txBody>
          <a:bodyPr/>
          <a:lstStyle/>
          <a:p>
            <a:endParaRPr lang="zh-CN" altLang="en-US"/>
          </a:p>
        </p:txBody>
      </p:sp>
      <p:sp>
        <p:nvSpPr>
          <p:cNvPr id="6" name="文本框 12">
            <a:extLst>
              <a:ext uri="{FF2B5EF4-FFF2-40B4-BE49-F238E27FC236}">
                <a16:creationId xmlns:a16="http://schemas.microsoft.com/office/drawing/2014/main" id="{7647EDB7-2AE9-4AD1-BE3B-D4A8561E5024}"/>
              </a:ext>
            </a:extLst>
          </p:cNvPr>
          <p:cNvSpPr txBox="1"/>
          <p:nvPr/>
        </p:nvSpPr>
        <p:spPr>
          <a:xfrm>
            <a:off x="492835" y="1219344"/>
            <a:ext cx="7582793" cy="550545"/>
          </a:xfrm>
          <a:prstGeom prst="rect">
            <a:avLst/>
          </a:prstGeom>
          <a:noFill/>
        </p:spPr>
        <p:txBody>
          <a:bodyPr wrap="square" lIns="109726" tIns="54862" rIns="109726" bIns="54862" rtlCol="0">
            <a:noAutofit/>
          </a:bodyPr>
          <a:lstStyle/>
          <a:p>
            <a:r>
              <a:rPr lang="en-US" altLang="zh-CN" sz="3000" spc="600" dirty="0">
                <a:solidFill>
                  <a:schemeClr val="bg1"/>
                </a:solidFill>
                <a:latin typeface="华文中宋" panose="02010600040101010101" pitchFamily="2" charset="-122"/>
                <a:ea typeface="华文中宋" panose="02010600040101010101" pitchFamily="2" charset="-122"/>
              </a:rPr>
              <a:t>CEPC</a:t>
            </a:r>
            <a:r>
              <a:rPr lang="zh-CN" altLang="en-US" sz="3000" spc="600" dirty="0">
                <a:solidFill>
                  <a:schemeClr val="bg1"/>
                </a:solidFill>
                <a:latin typeface="华文中宋" panose="02010600040101010101" pitchFamily="2" charset="-122"/>
                <a:ea typeface="华文中宋" panose="02010600040101010101" pitchFamily="2" charset="-122"/>
              </a:rPr>
              <a:t>对撞区磁铁支架的稳定性研究</a:t>
            </a:r>
          </a:p>
        </p:txBody>
      </p:sp>
      <p:grpSp>
        <p:nvGrpSpPr>
          <p:cNvPr id="9" name="组合 8">
            <a:extLst>
              <a:ext uri="{FF2B5EF4-FFF2-40B4-BE49-F238E27FC236}">
                <a16:creationId xmlns:a16="http://schemas.microsoft.com/office/drawing/2014/main" id="{0B70B8CF-413B-4D2B-BFB9-AEB4BC60996F}"/>
              </a:ext>
            </a:extLst>
          </p:cNvPr>
          <p:cNvGrpSpPr/>
          <p:nvPr/>
        </p:nvGrpSpPr>
        <p:grpSpPr>
          <a:xfrm>
            <a:off x="840889" y="3487973"/>
            <a:ext cx="3418315" cy="1716255"/>
            <a:chOff x="4338766" y="1858793"/>
            <a:chExt cx="2410690" cy="888046"/>
          </a:xfrm>
        </p:grpSpPr>
        <p:pic>
          <p:nvPicPr>
            <p:cNvPr id="10" name="图片 9">
              <a:extLst>
                <a:ext uri="{FF2B5EF4-FFF2-40B4-BE49-F238E27FC236}">
                  <a16:creationId xmlns:a16="http://schemas.microsoft.com/office/drawing/2014/main" id="{4A7CB814-147F-4936-AF62-E5614F03D664}"/>
                </a:ext>
              </a:extLst>
            </p:cNvPr>
            <p:cNvPicPr>
              <a:picLocks noChangeAspect="1"/>
            </p:cNvPicPr>
            <p:nvPr/>
          </p:nvPicPr>
          <p:blipFill>
            <a:blip r:embed="rId2"/>
            <a:stretch>
              <a:fillRect/>
            </a:stretch>
          </p:blipFill>
          <p:spPr>
            <a:xfrm>
              <a:off x="4338766" y="1858793"/>
              <a:ext cx="2410690" cy="816031"/>
            </a:xfrm>
            <a:prstGeom prst="rect">
              <a:avLst/>
            </a:prstGeom>
          </p:spPr>
        </p:pic>
        <p:cxnSp>
          <p:nvCxnSpPr>
            <p:cNvPr id="11" name="直接箭头连接符 10">
              <a:extLst>
                <a:ext uri="{FF2B5EF4-FFF2-40B4-BE49-F238E27FC236}">
                  <a16:creationId xmlns:a16="http://schemas.microsoft.com/office/drawing/2014/main" id="{48BC413A-AC4C-4ADA-80C6-F1D29EA22DBC}"/>
                </a:ext>
              </a:extLst>
            </p:cNvPr>
            <p:cNvCxnSpPr>
              <a:cxnSpLocks/>
            </p:cNvCxnSpPr>
            <p:nvPr/>
          </p:nvCxnSpPr>
          <p:spPr>
            <a:xfrm flipV="1">
              <a:off x="5121171" y="2316520"/>
              <a:ext cx="0" cy="2551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93B9740D-9F85-4C48-8501-4725914CB2D4}"/>
                </a:ext>
              </a:extLst>
            </p:cNvPr>
            <p:cNvSpPr txBox="1"/>
            <p:nvPr/>
          </p:nvSpPr>
          <p:spPr>
            <a:xfrm>
              <a:off x="4571912" y="2571660"/>
              <a:ext cx="1239532" cy="175179"/>
            </a:xfrm>
            <a:prstGeom prst="rect">
              <a:avLst/>
            </a:prstGeom>
            <a:noFill/>
          </p:spPr>
          <p:txBody>
            <a:bodyPr wrap="square" rtlCol="0">
              <a:spAutoFit/>
            </a:bodyPr>
            <a:lstStyle/>
            <a:p>
              <a:r>
                <a:rPr lang="en-US" altLang="zh-CN" sz="1600" dirty="0">
                  <a:latin typeface="+mj-lt"/>
                </a:rPr>
                <a:t>Support position</a:t>
              </a:r>
              <a:endParaRPr lang="zh-CN" altLang="en-US" sz="1600" dirty="0">
                <a:solidFill>
                  <a:srgbClr val="FF0000"/>
                </a:solidFill>
                <a:latin typeface="+mj-lt"/>
                <a:ea typeface="华文中宋" panose="02010600040101010101" pitchFamily="2" charset="-122"/>
              </a:endParaRPr>
            </a:p>
          </p:txBody>
        </p:sp>
      </p:grpSp>
      <p:pic>
        <p:nvPicPr>
          <p:cNvPr id="13" name="图片 12">
            <a:extLst>
              <a:ext uri="{FF2B5EF4-FFF2-40B4-BE49-F238E27FC236}">
                <a16:creationId xmlns:a16="http://schemas.microsoft.com/office/drawing/2014/main" id="{BBEAA8A5-82F5-4AAB-9259-9E7E0798870D}"/>
              </a:ext>
            </a:extLst>
          </p:cNvPr>
          <p:cNvPicPr>
            <a:picLocks noChangeAspect="1"/>
          </p:cNvPicPr>
          <p:nvPr/>
        </p:nvPicPr>
        <p:blipFill>
          <a:blip r:embed="rId3"/>
          <a:stretch>
            <a:fillRect/>
          </a:stretch>
        </p:blipFill>
        <p:spPr>
          <a:xfrm>
            <a:off x="677269" y="1410122"/>
            <a:ext cx="6917722" cy="1496761"/>
          </a:xfrm>
          <a:prstGeom prst="rect">
            <a:avLst/>
          </a:prstGeom>
        </p:spPr>
      </p:pic>
      <p:pic>
        <p:nvPicPr>
          <p:cNvPr id="16" name="图片 15">
            <a:extLst>
              <a:ext uri="{FF2B5EF4-FFF2-40B4-BE49-F238E27FC236}">
                <a16:creationId xmlns:a16="http://schemas.microsoft.com/office/drawing/2014/main" id="{AB77FBD4-644C-4A42-9C3B-2B0ECFD4B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328" y="3140968"/>
            <a:ext cx="3505758" cy="2337172"/>
          </a:xfrm>
          <a:prstGeom prst="rect">
            <a:avLst/>
          </a:prstGeom>
        </p:spPr>
      </p:pic>
      <p:sp>
        <p:nvSpPr>
          <p:cNvPr id="19" name="文本框 18">
            <a:extLst>
              <a:ext uri="{FF2B5EF4-FFF2-40B4-BE49-F238E27FC236}">
                <a16:creationId xmlns:a16="http://schemas.microsoft.com/office/drawing/2014/main" id="{91CAE446-8224-4A32-84FD-FB2FE96C65A5}"/>
              </a:ext>
            </a:extLst>
          </p:cNvPr>
          <p:cNvSpPr txBox="1"/>
          <p:nvPr/>
        </p:nvSpPr>
        <p:spPr>
          <a:xfrm>
            <a:off x="5014230" y="2650553"/>
            <a:ext cx="2723823" cy="584775"/>
          </a:xfrm>
          <a:prstGeom prst="rect">
            <a:avLst/>
          </a:prstGeom>
          <a:noFill/>
          <a:ln>
            <a:solidFill>
              <a:schemeClr val="tx2">
                <a:lumMod val="60000"/>
                <a:lumOff val="40000"/>
              </a:schemeClr>
            </a:solidFill>
          </a:ln>
        </p:spPr>
        <p:txBody>
          <a:bodyPr wrap="none" rtlCol="0">
            <a:spAutoFit/>
          </a:bodyPr>
          <a:lstStyle/>
          <a:p>
            <a:pPr algn="ctr"/>
            <a:r>
              <a:rPr lang="en-US" altLang="zh-CN" sz="1600" dirty="0">
                <a:latin typeface="+mj-lt"/>
              </a:rPr>
              <a:t>Frequency Response Function </a:t>
            </a:r>
          </a:p>
          <a:p>
            <a:pPr algn="ctr"/>
            <a:r>
              <a:rPr lang="en-US" altLang="zh-CN" sz="1600" dirty="0">
                <a:latin typeface="+mj-lt"/>
              </a:rPr>
              <a:t>of a Cantilever Structure</a:t>
            </a:r>
            <a:endParaRPr lang="zh-CN" altLang="en-US" sz="1600" dirty="0">
              <a:latin typeface="+mj-lt"/>
              <a:ea typeface="华文中宋" panose="02010600040101010101" pitchFamily="2" charset="-122"/>
            </a:endParaRPr>
          </a:p>
        </p:txBody>
      </p:sp>
      <p:sp>
        <p:nvSpPr>
          <p:cNvPr id="22" name="文本框 21">
            <a:extLst>
              <a:ext uri="{FF2B5EF4-FFF2-40B4-BE49-F238E27FC236}">
                <a16:creationId xmlns:a16="http://schemas.microsoft.com/office/drawing/2014/main" id="{6EE4F229-33AE-42B4-A34C-B12799DC6F9F}"/>
              </a:ext>
            </a:extLst>
          </p:cNvPr>
          <p:cNvSpPr txBox="1"/>
          <p:nvPr/>
        </p:nvSpPr>
        <p:spPr>
          <a:xfrm>
            <a:off x="695400" y="5589240"/>
            <a:ext cx="11068971" cy="830997"/>
          </a:xfrm>
          <a:prstGeom prst="rect">
            <a:avLst/>
          </a:prstGeom>
          <a:solidFill>
            <a:schemeClr val="bg1"/>
          </a:solidFill>
          <a:ln>
            <a:solidFill>
              <a:schemeClr val="tx2">
                <a:lumMod val="60000"/>
                <a:lumOff val="40000"/>
              </a:schemeClr>
            </a:solidFill>
          </a:ln>
        </p:spPr>
        <p:txBody>
          <a:bodyPr wrap="square">
            <a:spAutoFit/>
          </a:bodyPr>
          <a:lstStyle/>
          <a:p>
            <a:pPr algn="just"/>
            <a:r>
              <a:rPr lang="zh-CN" altLang="en-US" sz="1600" dirty="0">
                <a:latin typeface="+mj-lt"/>
                <a:ea typeface="华文中宋" panose="02010600040101010101" pitchFamily="2" charset="-122"/>
              </a:rPr>
              <a:t>     </a:t>
            </a:r>
            <a:r>
              <a:rPr lang="en-US" altLang="zh-CN" sz="1600" dirty="0">
                <a:latin typeface="+mj-lt"/>
              </a:rPr>
              <a:t>The auxiliary support design can effectively improve the amplification of ground vibrations comparing with without support:</a:t>
            </a:r>
          </a:p>
          <a:p>
            <a:pPr marL="342900" indent="-342900" algn="just">
              <a:buAutoNum type="arabicParenR"/>
            </a:pPr>
            <a:r>
              <a:rPr lang="en-US" altLang="zh-CN" sz="1600" dirty="0">
                <a:latin typeface="+mj-lt"/>
              </a:rPr>
              <a:t>It is assumed that the auxiliary support is rigidly connected to the ground. </a:t>
            </a:r>
          </a:p>
          <a:p>
            <a:pPr marL="342900" indent="-342900" algn="just">
              <a:buAutoNum type="arabicParenR"/>
            </a:pPr>
            <a:r>
              <a:rPr lang="en-US" altLang="zh-CN" sz="1600" dirty="0">
                <a:solidFill>
                  <a:srgbClr val="C00000"/>
                </a:solidFill>
                <a:latin typeface="+mj-lt"/>
              </a:rPr>
              <a:t>The detector underneath connecting with the auxiliary support can’t magnified the ground vibrations (&gt;54Hz). </a:t>
            </a:r>
            <a:endParaRPr lang="zh-CN" altLang="en-US" sz="1600" dirty="0">
              <a:solidFill>
                <a:srgbClr val="C00000"/>
              </a:solidFill>
              <a:latin typeface="+mj-lt"/>
              <a:ea typeface="华文中宋" panose="02010600040101010101" pitchFamily="2" charset="-122"/>
            </a:endParaRPr>
          </a:p>
        </p:txBody>
      </p:sp>
      <p:pic>
        <p:nvPicPr>
          <p:cNvPr id="30" name="图片 29">
            <a:extLst>
              <a:ext uri="{FF2B5EF4-FFF2-40B4-BE49-F238E27FC236}">
                <a16:creationId xmlns:a16="http://schemas.microsoft.com/office/drawing/2014/main" id="{5FB60C8D-0362-4E99-84A4-0C8835D2B8E0}"/>
              </a:ext>
            </a:extLst>
          </p:cNvPr>
          <p:cNvPicPr>
            <a:picLocks noChangeAspect="1"/>
          </p:cNvPicPr>
          <p:nvPr/>
        </p:nvPicPr>
        <p:blipFill>
          <a:blip r:embed="rId5"/>
          <a:stretch>
            <a:fillRect/>
          </a:stretch>
        </p:blipFill>
        <p:spPr>
          <a:xfrm>
            <a:off x="7999383" y="1556792"/>
            <a:ext cx="3681409" cy="2304256"/>
          </a:xfrm>
          <a:prstGeom prst="rect">
            <a:avLst/>
          </a:prstGeom>
        </p:spPr>
      </p:pic>
      <p:sp>
        <p:nvSpPr>
          <p:cNvPr id="31" name="文本框 30">
            <a:extLst>
              <a:ext uri="{FF2B5EF4-FFF2-40B4-BE49-F238E27FC236}">
                <a16:creationId xmlns:a16="http://schemas.microsoft.com/office/drawing/2014/main" id="{5FB69262-1AC1-425B-BFF6-E8C57748CF20}"/>
              </a:ext>
            </a:extLst>
          </p:cNvPr>
          <p:cNvSpPr txBox="1"/>
          <p:nvPr/>
        </p:nvSpPr>
        <p:spPr>
          <a:xfrm>
            <a:off x="9035385" y="1684429"/>
            <a:ext cx="2666726"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latin typeface="+mj-lt"/>
                <a:ea typeface="华文中宋" panose="02010600040101010101" pitchFamily="2" charset="-122"/>
                <a:cs typeface="Times New Roman" panose="02020603050405020304" pitchFamily="18" charset="0"/>
              </a:rPr>
              <a:t>HEPS night vibration as input on magnet ground</a:t>
            </a:r>
          </a:p>
          <a:p>
            <a:pPr marL="285750" indent="-285750">
              <a:buFont typeface="Arial" panose="020B0604020202020204" pitchFamily="34" charset="0"/>
              <a:buChar char="•"/>
            </a:pPr>
            <a:r>
              <a:rPr lang="en-US" altLang="zh-CN" sz="1600" dirty="0">
                <a:latin typeface="+mj-lt"/>
                <a:ea typeface="华文中宋" panose="02010600040101010101" pitchFamily="2" charset="-122"/>
                <a:cs typeface="Times New Roman" panose="02020603050405020304" pitchFamily="18" charset="0"/>
              </a:rPr>
              <a:t>RMS: 4.2nm</a:t>
            </a:r>
          </a:p>
          <a:p>
            <a:pPr marL="285750" indent="-285750">
              <a:buFont typeface="Arial" panose="020B0604020202020204" pitchFamily="34" charset="0"/>
              <a:buChar char="•"/>
            </a:pPr>
            <a:r>
              <a:rPr lang="en-US" altLang="zh-CN" sz="1600" dirty="0">
                <a:latin typeface="+mj-lt"/>
                <a:ea typeface="华文中宋" panose="02010600040101010101" pitchFamily="2" charset="-122"/>
                <a:cs typeface="Times New Roman" panose="02020603050405020304" pitchFamily="18" charset="0"/>
              </a:rPr>
              <a:t>Dominated f: 4.8Hz</a:t>
            </a:r>
            <a:endParaRPr lang="zh-CN" altLang="en-US" sz="1600" dirty="0">
              <a:latin typeface="+mj-lt"/>
              <a:ea typeface="华文中宋" panose="02010600040101010101" pitchFamily="2" charset="-122"/>
              <a:cs typeface="Times New Roman" panose="02020603050405020304" pitchFamily="18" charset="0"/>
            </a:endParaRPr>
          </a:p>
        </p:txBody>
      </p:sp>
      <p:sp>
        <p:nvSpPr>
          <p:cNvPr id="36" name="箭头: 右 35">
            <a:extLst>
              <a:ext uri="{FF2B5EF4-FFF2-40B4-BE49-F238E27FC236}">
                <a16:creationId xmlns:a16="http://schemas.microsoft.com/office/drawing/2014/main" id="{76FD8A8D-EB95-4CE6-AED3-301075F03765}"/>
              </a:ext>
            </a:extLst>
          </p:cNvPr>
          <p:cNvSpPr/>
          <p:nvPr/>
        </p:nvSpPr>
        <p:spPr>
          <a:xfrm>
            <a:off x="3776090" y="3861048"/>
            <a:ext cx="720080" cy="2160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7" name="表格 36">
            <a:extLst>
              <a:ext uri="{FF2B5EF4-FFF2-40B4-BE49-F238E27FC236}">
                <a16:creationId xmlns:a16="http://schemas.microsoft.com/office/drawing/2014/main" id="{7B7394BA-C607-4F1B-9EB7-2A1B0012F307}"/>
              </a:ext>
            </a:extLst>
          </p:cNvPr>
          <p:cNvGraphicFramePr>
            <a:graphicFrameLocks noGrp="1"/>
          </p:cNvGraphicFramePr>
          <p:nvPr>
            <p:extLst>
              <p:ext uri="{D42A27DB-BD31-4B8C-83A1-F6EECF244321}">
                <p14:modId xmlns:p14="http://schemas.microsoft.com/office/powerpoint/2010/main" val="1080944523"/>
              </p:ext>
            </p:extLst>
          </p:nvPr>
        </p:nvGraphicFramePr>
        <p:xfrm>
          <a:off x="8152400" y="4059318"/>
          <a:ext cx="3528392" cy="1168452"/>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3677160228"/>
                    </a:ext>
                  </a:extLst>
                </a:gridCol>
                <a:gridCol w="1082170">
                  <a:extLst>
                    <a:ext uri="{9D8B030D-6E8A-4147-A177-3AD203B41FA5}">
                      <a16:colId xmlns:a16="http://schemas.microsoft.com/office/drawing/2014/main" val="718444603"/>
                    </a:ext>
                  </a:extLst>
                </a:gridCol>
                <a:gridCol w="1078070">
                  <a:extLst>
                    <a:ext uri="{9D8B030D-6E8A-4147-A177-3AD203B41FA5}">
                      <a16:colId xmlns:a16="http://schemas.microsoft.com/office/drawing/2014/main" val="476162337"/>
                    </a:ext>
                  </a:extLst>
                </a:gridCol>
              </a:tblGrid>
              <a:tr h="292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Displacement @IP1</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Amplification factor</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extLst>
                  <a:ext uri="{0D108BD9-81ED-4DB2-BD59-A6C34878D82A}">
                    <a16:rowId xmlns:a16="http://schemas.microsoft.com/office/drawing/2014/main" val="462682575"/>
                  </a:ext>
                </a:extLst>
              </a:tr>
              <a:tr h="325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No support</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5.72nm</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1.43</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extLst>
                  <a:ext uri="{0D108BD9-81ED-4DB2-BD59-A6C34878D82A}">
                    <a16:rowId xmlns:a16="http://schemas.microsoft.com/office/drawing/2014/main" val="919138493"/>
                  </a:ext>
                </a:extLst>
              </a:tr>
              <a:tr h="325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With support</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3.59nm</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0.9</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extLst>
                  <a:ext uri="{0D108BD9-81ED-4DB2-BD59-A6C34878D82A}">
                    <a16:rowId xmlns:a16="http://schemas.microsoft.com/office/drawing/2014/main" val="2765149796"/>
                  </a:ext>
                </a:extLst>
              </a:tr>
            </a:tbl>
          </a:graphicData>
        </a:graphic>
      </p:graphicFrame>
      <p:sp>
        <p:nvSpPr>
          <p:cNvPr id="40" name="箭头: 下 39">
            <a:extLst>
              <a:ext uri="{FF2B5EF4-FFF2-40B4-BE49-F238E27FC236}">
                <a16:creationId xmlns:a16="http://schemas.microsoft.com/office/drawing/2014/main" id="{6DF1188B-7A27-41E8-8824-8F16F9A00214}"/>
              </a:ext>
            </a:extLst>
          </p:cNvPr>
          <p:cNvSpPr/>
          <p:nvPr/>
        </p:nvSpPr>
        <p:spPr>
          <a:xfrm rot="2757303">
            <a:off x="4262746" y="2544861"/>
            <a:ext cx="185923" cy="122413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070A20E2-29C2-4B64-8966-AD31660B2D8A}"/>
              </a:ext>
            </a:extLst>
          </p:cNvPr>
          <p:cNvSpPr txBox="1"/>
          <p:nvPr/>
        </p:nvSpPr>
        <p:spPr>
          <a:xfrm>
            <a:off x="263352" y="917418"/>
            <a:ext cx="11737304" cy="523220"/>
          </a:xfrm>
          <a:prstGeom prst="rect">
            <a:avLst/>
          </a:prstGeom>
          <a:noFill/>
        </p:spPr>
        <p:txBody>
          <a:bodyPr wrap="square" rtlCol="0">
            <a:spAutoFit/>
          </a:bodyPr>
          <a:lstStyle/>
          <a:p>
            <a:pPr algn="ctr"/>
            <a:r>
              <a:rPr lang="en-US" altLang="zh-CN" sz="2800" dirty="0">
                <a:solidFill>
                  <a:srgbClr val="C00000"/>
                </a:solidFill>
                <a:latin typeface="+mj-lt"/>
              </a:rPr>
              <a:t>Girder design at IR region: option ① &gt;54Hz</a:t>
            </a:r>
            <a:endParaRPr lang="zh-CN" altLang="en-US" sz="2800" dirty="0">
              <a:solidFill>
                <a:srgbClr val="C00000"/>
              </a:solidFill>
              <a:latin typeface="+mj-lt"/>
            </a:endParaRPr>
          </a:p>
        </p:txBody>
      </p:sp>
      <p:sp>
        <p:nvSpPr>
          <p:cNvPr id="20" name="标题 2">
            <a:extLst>
              <a:ext uri="{FF2B5EF4-FFF2-40B4-BE49-F238E27FC236}">
                <a16:creationId xmlns:a16="http://schemas.microsoft.com/office/drawing/2014/main" id="{BBBA64D9-519F-457A-8678-37FA3C98EDCC}"/>
              </a:ext>
            </a:extLst>
          </p:cNvPr>
          <p:cNvSpPr txBox="1">
            <a:spLocks/>
          </p:cNvSpPr>
          <p:nvPr/>
        </p:nvSpPr>
        <p:spPr>
          <a:xfrm>
            <a:off x="0" y="109661"/>
            <a:ext cx="12192001"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sz="3400" dirty="0"/>
              <a:t>4. Vibration influence analysis with frequency-dependent coherence</a:t>
            </a:r>
            <a:endParaRPr lang="zh-CN" altLang="en-US" sz="3400" dirty="0"/>
          </a:p>
        </p:txBody>
      </p:sp>
    </p:spTree>
    <p:extLst>
      <p:ext uri="{BB962C8B-B14F-4D97-AF65-F5344CB8AC3E}">
        <p14:creationId xmlns:p14="http://schemas.microsoft.com/office/powerpoint/2010/main" val="267936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E4108E9-BA2D-4939-B8B2-6E227BFD3AFD}"/>
              </a:ext>
            </a:extLst>
          </p:cNvPr>
          <p:cNvSpPr>
            <a:spLocks noGrp="1"/>
          </p:cNvSpPr>
          <p:nvPr>
            <p:ph type="title"/>
          </p:nvPr>
        </p:nvSpPr>
        <p:spPr/>
        <p:txBody>
          <a:bodyPr/>
          <a:lstStyle/>
          <a:p>
            <a:endParaRPr lang="zh-CN" altLang="en-US"/>
          </a:p>
        </p:txBody>
      </p:sp>
      <p:graphicFrame>
        <p:nvGraphicFramePr>
          <p:cNvPr id="7" name="表格 6">
            <a:extLst>
              <a:ext uri="{FF2B5EF4-FFF2-40B4-BE49-F238E27FC236}">
                <a16:creationId xmlns:a16="http://schemas.microsoft.com/office/drawing/2014/main" id="{2EF95276-51AD-4543-8F34-C993875188AB}"/>
              </a:ext>
            </a:extLst>
          </p:cNvPr>
          <p:cNvGraphicFramePr>
            <a:graphicFrameLocks noGrp="1"/>
          </p:cNvGraphicFramePr>
          <p:nvPr>
            <p:extLst>
              <p:ext uri="{D42A27DB-BD31-4B8C-83A1-F6EECF244321}">
                <p14:modId xmlns:p14="http://schemas.microsoft.com/office/powerpoint/2010/main" val="427652095"/>
              </p:ext>
            </p:extLst>
          </p:nvPr>
        </p:nvGraphicFramePr>
        <p:xfrm>
          <a:off x="537026" y="4132304"/>
          <a:ext cx="11243389" cy="2225040"/>
        </p:xfrm>
        <a:graphic>
          <a:graphicData uri="http://schemas.openxmlformats.org/drawingml/2006/table">
            <a:tbl>
              <a:tblPr firstRow="1" bandRow="1">
                <a:tableStyleId>{5C22544A-7EE6-4342-B048-85BDC9FD1C3A}</a:tableStyleId>
              </a:tblPr>
              <a:tblGrid>
                <a:gridCol w="1616196">
                  <a:extLst>
                    <a:ext uri="{9D8B030D-6E8A-4147-A177-3AD203B41FA5}">
                      <a16:colId xmlns:a16="http://schemas.microsoft.com/office/drawing/2014/main" val="123668805"/>
                    </a:ext>
                  </a:extLst>
                </a:gridCol>
                <a:gridCol w="1414780">
                  <a:extLst>
                    <a:ext uri="{9D8B030D-6E8A-4147-A177-3AD203B41FA5}">
                      <a16:colId xmlns:a16="http://schemas.microsoft.com/office/drawing/2014/main" val="707345173"/>
                    </a:ext>
                  </a:extLst>
                </a:gridCol>
                <a:gridCol w="1172629">
                  <a:extLst>
                    <a:ext uri="{9D8B030D-6E8A-4147-A177-3AD203B41FA5}">
                      <a16:colId xmlns:a16="http://schemas.microsoft.com/office/drawing/2014/main" val="2795636085"/>
                    </a:ext>
                  </a:extLst>
                </a:gridCol>
                <a:gridCol w="1224136">
                  <a:extLst>
                    <a:ext uri="{9D8B030D-6E8A-4147-A177-3AD203B41FA5}">
                      <a16:colId xmlns:a16="http://schemas.microsoft.com/office/drawing/2014/main" val="135160101"/>
                    </a:ext>
                  </a:extLst>
                </a:gridCol>
                <a:gridCol w="1241743">
                  <a:extLst>
                    <a:ext uri="{9D8B030D-6E8A-4147-A177-3AD203B41FA5}">
                      <a16:colId xmlns:a16="http://schemas.microsoft.com/office/drawing/2014/main" val="3686614620"/>
                    </a:ext>
                  </a:extLst>
                </a:gridCol>
                <a:gridCol w="4573905">
                  <a:extLst>
                    <a:ext uri="{9D8B030D-6E8A-4147-A177-3AD203B41FA5}">
                      <a16:colId xmlns:a16="http://schemas.microsoft.com/office/drawing/2014/main" val="3235199368"/>
                    </a:ext>
                  </a:extLst>
                </a:gridCol>
              </a:tblGrid>
              <a:tr h="370840">
                <a:tc>
                  <a:txBody>
                    <a:bodyPr/>
                    <a:lstStyle/>
                    <a:p>
                      <a:r>
                        <a:rPr lang="en-US" altLang="zh-CN" sz="1500" dirty="0">
                          <a:latin typeface="+mj-lt"/>
                          <a:ea typeface="华文中宋" panose="02010600040101010101" pitchFamily="2" charset="-122"/>
                        </a:rPr>
                        <a:t>Frequency range</a:t>
                      </a:r>
                      <a:endParaRPr lang="zh-CN" altLang="en-US" sz="1500" dirty="0">
                        <a:latin typeface="+mj-lt"/>
                        <a:ea typeface="华文中宋" panose="02010600040101010101" pitchFamily="2" charset="-122"/>
                      </a:endParaRPr>
                    </a:p>
                  </a:txBody>
                  <a:tcPr/>
                </a:tc>
                <a:tc>
                  <a:txBody>
                    <a:bodyPr/>
                    <a:lstStyle/>
                    <a:p>
                      <a:r>
                        <a:rPr lang="en-US" altLang="zh-CN" sz="1500" dirty="0">
                          <a:latin typeface="+mj-lt"/>
                          <a:ea typeface="华文中宋" panose="02010600040101010101" pitchFamily="2" charset="-122"/>
                        </a:rPr>
                        <a:t>Vibrations</a:t>
                      </a:r>
                      <a:endParaRPr lang="zh-CN" altLang="en-US" sz="1500" dirty="0">
                        <a:latin typeface="+mj-lt"/>
                        <a:ea typeface="华文中宋" panose="02010600040101010101" pitchFamily="2" charset="-122"/>
                      </a:endParaRPr>
                    </a:p>
                  </a:txBody>
                  <a:tcPr/>
                </a:tc>
                <a:tc>
                  <a:txBody>
                    <a:bodyPr/>
                    <a:lstStyle/>
                    <a:p>
                      <a:r>
                        <a:rPr lang="en-US" altLang="zh-CN" sz="1500" dirty="0" err="1">
                          <a:latin typeface="+mj-lt"/>
                          <a:ea typeface="华文中宋" panose="02010600040101010101" pitchFamily="2" charset="-122"/>
                        </a:rPr>
                        <a:t>y_rms</a:t>
                      </a:r>
                      <a:endParaRPr lang="zh-CN" altLang="en-US" sz="1500" dirty="0">
                        <a:latin typeface="+mj-lt"/>
                        <a:ea typeface="华文中宋" panose="02010600040101010101" pitchFamily="2" charset="-122"/>
                      </a:endParaRPr>
                    </a:p>
                  </a:txBody>
                  <a:tcPr/>
                </a:tc>
                <a:tc>
                  <a:txBody>
                    <a:bodyPr/>
                    <a:lstStyle/>
                    <a:p>
                      <a:r>
                        <a:rPr lang="en-US" altLang="zh-CN" sz="1500" dirty="0" err="1">
                          <a:latin typeface="+mj-lt"/>
                          <a:ea typeface="华文中宋" panose="02010600040101010101" pitchFamily="2" charset="-122"/>
                        </a:rPr>
                        <a:t>yv_rms</a:t>
                      </a:r>
                      <a:endParaRPr lang="zh-CN" altLang="en-US" sz="1500" dirty="0">
                        <a:latin typeface="+mj-lt"/>
                        <a:ea typeface="华文中宋" panose="02010600040101010101" pitchFamily="2" charset="-122"/>
                      </a:endParaRPr>
                    </a:p>
                  </a:txBody>
                  <a:tcPr/>
                </a:tc>
                <a:tc>
                  <a:txBody>
                    <a:bodyPr/>
                    <a:lstStyle/>
                    <a:p>
                      <a:r>
                        <a:rPr lang="en-US" altLang="zh-CN" sz="1500" dirty="0">
                          <a:latin typeface="+mj-lt"/>
                          <a:ea typeface="华文中宋" panose="02010600040101010101" pitchFamily="2" charset="-122"/>
                        </a:rPr>
                        <a:t>RL</a:t>
                      </a:r>
                      <a:endParaRPr lang="zh-CN" altLang="en-US" sz="1500" dirty="0">
                        <a:latin typeface="+mj-lt"/>
                        <a:ea typeface="华文中宋" panose="02010600040101010101" pitchFamily="2" charset="-122"/>
                      </a:endParaRPr>
                    </a:p>
                  </a:txBody>
                  <a:tcPr/>
                </a:tc>
                <a:tc>
                  <a:txBody>
                    <a:bodyPr/>
                    <a:lstStyle/>
                    <a:p>
                      <a:r>
                        <a:rPr lang="en-US" altLang="zh-CN" sz="1500" dirty="0">
                          <a:latin typeface="+mj-lt"/>
                          <a:ea typeface="华文中宋" panose="02010600040101010101" pitchFamily="2" charset="-122"/>
                        </a:rPr>
                        <a:t>NOTE</a:t>
                      </a:r>
                      <a:endParaRPr lang="zh-CN" altLang="en-US" sz="1500" dirty="0">
                        <a:latin typeface="+mj-lt"/>
                        <a:ea typeface="华文中宋" panose="02010600040101010101" pitchFamily="2" charset="-122"/>
                      </a:endParaRPr>
                    </a:p>
                  </a:txBody>
                  <a:tcPr/>
                </a:tc>
                <a:extLst>
                  <a:ext uri="{0D108BD9-81ED-4DB2-BD59-A6C34878D82A}">
                    <a16:rowId xmlns:a16="http://schemas.microsoft.com/office/drawing/2014/main" val="1659376624"/>
                  </a:ext>
                </a:extLst>
              </a:tr>
              <a:tr h="370840">
                <a:tc>
                  <a:txBody>
                    <a:bodyPr/>
                    <a:lstStyle/>
                    <a:p>
                      <a:r>
                        <a:rPr lang="en-US" altLang="zh-CN" sz="1500" dirty="0">
                          <a:latin typeface="+mj-lt"/>
                          <a:ea typeface="华文中宋" panose="02010600040101010101" pitchFamily="2" charset="-122"/>
                        </a:rPr>
                        <a:t>1-100Hz</a:t>
                      </a:r>
                      <a:endParaRPr lang="zh-CN" altLang="en-US" sz="1500" dirty="0">
                        <a:latin typeface="+mj-lt"/>
                        <a:ea typeface="华文中宋" panose="02010600040101010101" pitchFamily="2" charset="-122"/>
                      </a:endParaRPr>
                    </a:p>
                  </a:txBody>
                  <a:tcPr/>
                </a:tc>
                <a:tc>
                  <a:txBody>
                    <a:bodyPr/>
                    <a:lstStyle/>
                    <a:p>
                      <a:r>
                        <a:rPr lang="en-US" altLang="zh-CN" sz="1500" dirty="0">
                          <a:latin typeface="+mj-lt"/>
                          <a:ea typeface="华文中宋" panose="02010600040101010101" pitchFamily="2" charset="-122"/>
                        </a:rPr>
                        <a:t>4.2nm</a:t>
                      </a:r>
                      <a:endParaRPr lang="zh-CN" altLang="en-US" sz="1500" dirty="0">
                        <a:latin typeface="+mj-lt"/>
                        <a:ea typeface="华文中宋" panose="02010600040101010101" pitchFamily="2" charset="-122"/>
                      </a:endParaRPr>
                    </a:p>
                  </a:txBody>
                  <a:tcPr/>
                </a:tc>
                <a:tc>
                  <a:txBody>
                    <a:bodyPr/>
                    <a:lstStyle/>
                    <a:p>
                      <a:r>
                        <a:rPr lang="en-US" altLang="zh-CN" sz="1500" dirty="0">
                          <a:latin typeface="+mj-lt"/>
                          <a:ea typeface="华文中宋" panose="02010600040101010101" pitchFamily="2" charset="-122"/>
                        </a:rPr>
                        <a:t>5e-3nm</a:t>
                      </a:r>
                      <a:endParaRPr lang="zh-CN" altLang="en-US" sz="1500" dirty="0">
                        <a:latin typeface="+mj-lt"/>
                        <a:ea typeface="华文中宋" panose="02010600040101010101" pitchFamily="2" charset="-122"/>
                      </a:endParaRPr>
                    </a:p>
                  </a:txBody>
                  <a:tcPr/>
                </a:tc>
                <a:tc>
                  <a:txBody>
                    <a:bodyPr/>
                    <a:lstStyle/>
                    <a:p>
                      <a:r>
                        <a:rPr lang="en-US" altLang="zh-CN" sz="1500" dirty="0">
                          <a:latin typeface="+mj-lt"/>
                          <a:ea typeface="华文中宋" panose="02010600040101010101" pitchFamily="2" charset="-122"/>
                        </a:rPr>
                        <a:t>0.10μrad</a:t>
                      </a:r>
                      <a:endParaRPr lang="zh-CN" altLang="en-US" sz="1500" dirty="0">
                        <a:latin typeface="+mj-lt"/>
                        <a:ea typeface="华文中宋" panose="02010600040101010101" pitchFamily="2" charset="-122"/>
                      </a:endParaRPr>
                    </a:p>
                  </a:txBody>
                  <a:tcPr/>
                </a:tc>
                <a:tc>
                  <a:txBody>
                    <a:bodyPr/>
                    <a:lstStyle/>
                    <a:p>
                      <a:r>
                        <a:rPr lang="en-US" altLang="zh-CN" sz="1500" dirty="0">
                          <a:latin typeface="+mj-lt"/>
                          <a:ea typeface="华文中宋" panose="02010600040101010101" pitchFamily="2" charset="-122"/>
                        </a:rPr>
                        <a:t>99.993%</a:t>
                      </a:r>
                      <a:endParaRPr lang="zh-CN" altLang="en-US" sz="1500" dirty="0">
                        <a:latin typeface="+mj-lt"/>
                        <a:ea typeface="华文中宋" panose="02010600040101010101" pitchFamily="2" charset="-122"/>
                      </a:endParaRPr>
                    </a:p>
                  </a:txBody>
                  <a:tcPr/>
                </a:tc>
                <a:tc>
                  <a:txBody>
                    <a:bodyPr/>
                    <a:lstStyle/>
                    <a:p>
                      <a:r>
                        <a:rPr lang="en-US" altLang="zh-CN" sz="1500" dirty="0">
                          <a:latin typeface="+mj-lt"/>
                          <a:ea typeface="华文中宋" panose="02010600040101010101" pitchFamily="2" charset="-122"/>
                        </a:rPr>
                        <a:t>Vibration level on HEPS site during night</a:t>
                      </a:r>
                      <a:endParaRPr lang="zh-CN" altLang="en-US" sz="1500" dirty="0">
                        <a:latin typeface="+mj-lt"/>
                        <a:ea typeface="华文中宋" panose="02010600040101010101" pitchFamily="2" charset="-122"/>
                      </a:endParaRPr>
                    </a:p>
                  </a:txBody>
                  <a:tcPr/>
                </a:tc>
                <a:extLst>
                  <a:ext uri="{0D108BD9-81ED-4DB2-BD59-A6C34878D82A}">
                    <a16:rowId xmlns:a16="http://schemas.microsoft.com/office/drawing/2014/main" val="18152019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a:solidFill>
                            <a:srgbClr val="C00000"/>
                          </a:solidFill>
                          <a:latin typeface="+mj-lt"/>
                          <a:ea typeface="华文中宋" panose="02010600040101010101" pitchFamily="2" charset="-122"/>
                        </a:rPr>
                        <a:t>0.1-100Hz</a:t>
                      </a:r>
                      <a:endParaRPr lang="zh-CN" altLang="en-US" sz="1500" dirty="0">
                        <a:solidFill>
                          <a:srgbClr val="C00000"/>
                        </a:solidFill>
                        <a:latin typeface="+mj-lt"/>
                        <a:ea typeface="华文中宋" panose="02010600040101010101" pitchFamily="2" charset="-122"/>
                      </a:endParaRPr>
                    </a:p>
                  </a:txBody>
                  <a:tcPr/>
                </a:tc>
                <a:tc>
                  <a:txBody>
                    <a:bodyPr/>
                    <a:lstStyle/>
                    <a:p>
                      <a:r>
                        <a:rPr lang="en-US" altLang="zh-CN" sz="1500" dirty="0">
                          <a:latin typeface="+mj-lt"/>
                          <a:ea typeface="华文中宋" panose="02010600040101010101" pitchFamily="2" charset="-122"/>
                        </a:rPr>
                        <a:t>47.3nm</a:t>
                      </a:r>
                      <a:endParaRPr lang="zh-CN" altLang="en-US" sz="1500" dirty="0">
                        <a:latin typeface="+mj-lt"/>
                        <a:ea typeface="华文中宋" panose="020106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a:latin typeface="+mj-lt"/>
                          <a:ea typeface="华文中宋" panose="02010600040101010101" pitchFamily="2" charset="-122"/>
                        </a:rPr>
                        <a:t>5e-3nm</a:t>
                      </a:r>
                      <a:endParaRPr lang="zh-CN" altLang="en-US" sz="1500" dirty="0">
                        <a:latin typeface="+mj-lt"/>
                        <a:ea typeface="华文中宋" panose="02010600040101010101" pitchFamily="2" charset="-122"/>
                      </a:endParaRPr>
                    </a:p>
                  </a:txBody>
                  <a:tcPr/>
                </a:tc>
                <a:tc>
                  <a:txBody>
                    <a:bodyPr/>
                    <a:lstStyle/>
                    <a:p>
                      <a:r>
                        <a:rPr lang="en-US" altLang="zh-CN" sz="1500" dirty="0">
                          <a:latin typeface="+mj-lt"/>
                          <a:ea typeface="华文中宋" panose="02010600040101010101" pitchFamily="2" charset="-122"/>
                        </a:rPr>
                        <a:t>0.46μrad</a:t>
                      </a:r>
                      <a:endParaRPr lang="zh-CN" altLang="en-US" sz="1500" dirty="0">
                        <a:latin typeface="+mj-lt"/>
                        <a:ea typeface="华文中宋" panose="02010600040101010101" pitchFamily="2" charset="-122"/>
                      </a:endParaRPr>
                    </a:p>
                  </a:txBody>
                  <a:tcPr/>
                </a:tc>
                <a:tc>
                  <a:txBody>
                    <a:bodyPr/>
                    <a:lstStyle/>
                    <a:p>
                      <a:r>
                        <a:rPr lang="en-US" altLang="zh-CN" sz="1500" dirty="0">
                          <a:latin typeface="+mj-lt"/>
                          <a:ea typeface="华文中宋" panose="02010600040101010101" pitchFamily="2" charset="-122"/>
                        </a:rPr>
                        <a:t>99.86%</a:t>
                      </a:r>
                      <a:endParaRPr lang="zh-CN" altLang="en-US" sz="1500" dirty="0">
                        <a:latin typeface="+mj-lt"/>
                        <a:ea typeface="华文中宋" panose="020106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dk1"/>
                          </a:solidFill>
                          <a:latin typeface="+mj-lt"/>
                          <a:ea typeface="华文中宋" panose="02010600040101010101" pitchFamily="2" charset="-122"/>
                          <a:cs typeface="+mn-cs"/>
                        </a:rPr>
                        <a:t>Vibration level on HEPS site during night</a:t>
                      </a:r>
                      <a:endParaRPr lang="zh-CN" altLang="en-US" sz="1500" kern="1200" dirty="0">
                        <a:solidFill>
                          <a:schemeClr val="dk1"/>
                        </a:solidFill>
                        <a:latin typeface="+mj-lt"/>
                        <a:ea typeface="华文中宋" panose="02010600040101010101" pitchFamily="2" charset="-122"/>
                        <a:cs typeface="+mn-cs"/>
                      </a:endParaRPr>
                    </a:p>
                  </a:txBody>
                  <a:tcPr/>
                </a:tc>
                <a:extLst>
                  <a:ext uri="{0D108BD9-81ED-4DB2-BD59-A6C34878D82A}">
                    <a16:rowId xmlns:a16="http://schemas.microsoft.com/office/drawing/2014/main" val="24348020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a:solidFill>
                            <a:srgbClr val="C00000"/>
                          </a:solidFill>
                          <a:latin typeface="+mj-lt"/>
                          <a:ea typeface="华文中宋" panose="02010600040101010101" pitchFamily="2" charset="-122"/>
                        </a:rPr>
                        <a:t>1-150Hz</a:t>
                      </a:r>
                      <a:endParaRPr lang="zh-CN" altLang="en-US" sz="1500" dirty="0">
                        <a:solidFill>
                          <a:srgbClr val="C00000"/>
                        </a:solidFill>
                        <a:latin typeface="+mj-lt"/>
                        <a:ea typeface="华文中宋" panose="020106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dk1"/>
                          </a:solidFill>
                          <a:latin typeface="+mj-lt"/>
                          <a:ea typeface="华文中宋" panose="02010600040101010101" pitchFamily="2" charset="-122"/>
                          <a:cs typeface="+mn-cs"/>
                        </a:rPr>
                        <a:t>4.2nm</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dk1"/>
                          </a:solidFill>
                          <a:latin typeface="+mj-lt"/>
                          <a:ea typeface="华文中宋" panose="02010600040101010101" pitchFamily="2" charset="-122"/>
                          <a:cs typeface="+mn-cs"/>
                        </a:rPr>
                        <a:t>5e-3nm</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dk1"/>
                          </a:solidFill>
                          <a:latin typeface="+mj-lt"/>
                          <a:ea typeface="华文中宋" panose="02010600040101010101" pitchFamily="2" charset="-122"/>
                          <a:cs typeface="+mn-cs"/>
                        </a:rPr>
                        <a:t>0.10μrad</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dk1"/>
                          </a:solidFill>
                          <a:latin typeface="+mj-lt"/>
                          <a:ea typeface="华文中宋" panose="02010600040101010101" pitchFamily="2" charset="-122"/>
                          <a:cs typeface="+mn-cs"/>
                        </a:rPr>
                        <a:t>99.994%</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dk1"/>
                          </a:solidFill>
                          <a:latin typeface="+mj-lt"/>
                          <a:ea typeface="华文中宋" panose="02010600040101010101" pitchFamily="2" charset="-122"/>
                          <a:cs typeface="+mn-cs"/>
                        </a:rPr>
                        <a:t>Vibration level on HEPS site during night</a:t>
                      </a:r>
                      <a:endParaRPr lang="zh-CN" altLang="en-US" sz="1500" kern="1200" dirty="0">
                        <a:solidFill>
                          <a:schemeClr val="dk1"/>
                        </a:solidFill>
                        <a:latin typeface="+mj-lt"/>
                        <a:ea typeface="华文中宋" panose="02010600040101010101" pitchFamily="2" charset="-122"/>
                        <a:cs typeface="+mn-cs"/>
                      </a:endParaRPr>
                    </a:p>
                  </a:txBody>
                  <a:tcPr/>
                </a:tc>
                <a:extLst>
                  <a:ext uri="{0D108BD9-81ED-4DB2-BD59-A6C34878D82A}">
                    <a16:rowId xmlns:a16="http://schemas.microsoft.com/office/drawing/2014/main" val="2379947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dk1"/>
                          </a:solidFill>
                          <a:latin typeface="+mj-lt"/>
                          <a:ea typeface="华文中宋" panose="02010600040101010101" pitchFamily="2" charset="-122"/>
                          <a:cs typeface="+mn-cs"/>
                        </a:rPr>
                        <a:t>1-100Hz</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r>
                        <a:rPr lang="en-US" altLang="zh-CN" sz="1500" kern="1200" dirty="0">
                          <a:solidFill>
                            <a:schemeClr val="dk1"/>
                          </a:solidFill>
                          <a:latin typeface="+mj-lt"/>
                          <a:ea typeface="华文中宋" panose="02010600040101010101" pitchFamily="2" charset="-122"/>
                          <a:cs typeface="+mn-cs"/>
                        </a:rPr>
                        <a:t>42nm</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dk1"/>
                          </a:solidFill>
                          <a:latin typeface="+mj-lt"/>
                          <a:ea typeface="华文中宋" panose="02010600040101010101" pitchFamily="2" charset="-122"/>
                          <a:cs typeface="+mn-cs"/>
                        </a:rPr>
                        <a:t>51e-3 nm</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r>
                        <a:rPr lang="en-US" altLang="zh-CN" sz="1500" kern="1200" dirty="0">
                          <a:solidFill>
                            <a:schemeClr val="dk1"/>
                          </a:solidFill>
                          <a:latin typeface="+mj-lt"/>
                          <a:ea typeface="华文中宋" panose="02010600040101010101" pitchFamily="2" charset="-122"/>
                          <a:cs typeface="+mn-cs"/>
                        </a:rPr>
                        <a:t>1μrad</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r>
                        <a:rPr lang="en-US" altLang="zh-CN" sz="1500" kern="1200" dirty="0">
                          <a:solidFill>
                            <a:schemeClr val="dk1"/>
                          </a:solidFill>
                          <a:latin typeface="+mj-lt"/>
                          <a:ea typeface="华文中宋" panose="02010600040101010101" pitchFamily="2" charset="-122"/>
                          <a:cs typeface="+mn-cs"/>
                        </a:rPr>
                        <a:t>99.36%</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r>
                        <a:rPr lang="en-US" altLang="zh-CN" sz="1500" kern="1200" dirty="0">
                          <a:solidFill>
                            <a:schemeClr val="dk1"/>
                          </a:solidFill>
                          <a:latin typeface="+mj-lt"/>
                          <a:ea typeface="华文中宋" panose="02010600040101010101" pitchFamily="2" charset="-122"/>
                          <a:cs typeface="+mn-cs"/>
                        </a:rPr>
                        <a:t>Assumed vibration at IR magnified 10 times by detector</a:t>
                      </a:r>
                      <a:endParaRPr lang="zh-CN" altLang="en-US" sz="1500" kern="1200" dirty="0">
                        <a:solidFill>
                          <a:schemeClr val="dk1"/>
                        </a:solidFill>
                        <a:latin typeface="+mj-lt"/>
                        <a:ea typeface="华文中宋" panose="02010600040101010101" pitchFamily="2" charset="-122"/>
                        <a:cs typeface="+mn-cs"/>
                      </a:endParaRPr>
                    </a:p>
                  </a:txBody>
                  <a:tcPr/>
                </a:tc>
                <a:extLst>
                  <a:ext uri="{0D108BD9-81ED-4DB2-BD59-A6C34878D82A}">
                    <a16:rowId xmlns:a16="http://schemas.microsoft.com/office/drawing/2014/main" val="29003421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dk1"/>
                          </a:solidFill>
                          <a:latin typeface="+mj-lt"/>
                          <a:ea typeface="华文中宋" panose="02010600040101010101" pitchFamily="2" charset="-122"/>
                          <a:cs typeface="+mn-cs"/>
                        </a:rPr>
                        <a:t>1-100Hz</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r>
                        <a:rPr lang="en-US" altLang="zh-CN" sz="1500" kern="1200" dirty="0">
                          <a:solidFill>
                            <a:schemeClr val="dk1"/>
                          </a:solidFill>
                          <a:latin typeface="+mj-lt"/>
                          <a:ea typeface="华文中宋" panose="02010600040101010101" pitchFamily="2" charset="-122"/>
                          <a:cs typeface="+mn-cs"/>
                        </a:rPr>
                        <a:t>420nm</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dk1"/>
                          </a:solidFill>
                          <a:latin typeface="+mj-lt"/>
                          <a:ea typeface="华文中宋" panose="02010600040101010101" pitchFamily="2" charset="-122"/>
                          <a:cs typeface="+mn-cs"/>
                        </a:rPr>
                        <a:t>510e-3 nm</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r>
                        <a:rPr lang="en-US" altLang="zh-CN" sz="1500" kern="1200" dirty="0">
                          <a:solidFill>
                            <a:schemeClr val="dk1"/>
                          </a:solidFill>
                          <a:latin typeface="+mj-lt"/>
                          <a:ea typeface="华文中宋" panose="02010600040101010101" pitchFamily="2" charset="-122"/>
                          <a:cs typeface="+mn-cs"/>
                        </a:rPr>
                        <a:t>10μrad</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r>
                        <a:rPr lang="en-US" altLang="zh-CN" sz="1500" kern="1200" dirty="0">
                          <a:solidFill>
                            <a:schemeClr val="dk1"/>
                          </a:solidFill>
                          <a:latin typeface="+mj-lt"/>
                          <a:ea typeface="华文中宋" panose="02010600040101010101" pitchFamily="2" charset="-122"/>
                          <a:cs typeface="+mn-cs"/>
                        </a:rPr>
                        <a:t>66.11%</a:t>
                      </a:r>
                      <a:endParaRPr lang="zh-CN" altLang="en-US" sz="1500" kern="1200" dirty="0">
                        <a:solidFill>
                          <a:schemeClr val="dk1"/>
                        </a:solidFill>
                        <a:latin typeface="+mj-lt"/>
                        <a:ea typeface="华文中宋" panose="0201060004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dk1"/>
                          </a:solidFill>
                          <a:latin typeface="+mj-lt"/>
                          <a:ea typeface="华文中宋" panose="02010600040101010101" pitchFamily="2" charset="-122"/>
                          <a:cs typeface="+mn-cs"/>
                        </a:rPr>
                        <a:t>Assumed vibration at IR magnified 100 times by detector</a:t>
                      </a:r>
                      <a:endParaRPr lang="zh-CN" altLang="en-US" sz="1500" kern="1200" dirty="0">
                        <a:solidFill>
                          <a:schemeClr val="dk1"/>
                        </a:solidFill>
                        <a:latin typeface="+mj-lt"/>
                        <a:ea typeface="华文中宋" panose="02010600040101010101" pitchFamily="2" charset="-122"/>
                        <a:cs typeface="+mn-cs"/>
                      </a:endParaRPr>
                    </a:p>
                  </a:txBody>
                  <a:tcPr/>
                </a:tc>
                <a:extLst>
                  <a:ext uri="{0D108BD9-81ED-4DB2-BD59-A6C34878D82A}">
                    <a16:rowId xmlns:a16="http://schemas.microsoft.com/office/drawing/2014/main" val="425312206"/>
                  </a:ext>
                </a:extLst>
              </a:tr>
            </a:tbl>
          </a:graphicData>
        </a:graphic>
      </p:graphicFrame>
      <p:grpSp>
        <p:nvGrpSpPr>
          <p:cNvPr id="9" name="组合 8">
            <a:extLst>
              <a:ext uri="{FF2B5EF4-FFF2-40B4-BE49-F238E27FC236}">
                <a16:creationId xmlns:a16="http://schemas.microsoft.com/office/drawing/2014/main" id="{F659E3F3-C44D-4992-AC4E-0FFF5F809905}"/>
              </a:ext>
            </a:extLst>
          </p:cNvPr>
          <p:cNvGrpSpPr/>
          <p:nvPr/>
        </p:nvGrpSpPr>
        <p:grpSpPr>
          <a:xfrm>
            <a:off x="1528154" y="1712179"/>
            <a:ext cx="4537360" cy="2168290"/>
            <a:chOff x="3800152" y="1858793"/>
            <a:chExt cx="3252354" cy="978570"/>
          </a:xfrm>
        </p:grpSpPr>
        <p:pic>
          <p:nvPicPr>
            <p:cNvPr id="10" name="图片 9">
              <a:extLst>
                <a:ext uri="{FF2B5EF4-FFF2-40B4-BE49-F238E27FC236}">
                  <a16:creationId xmlns:a16="http://schemas.microsoft.com/office/drawing/2014/main" id="{D64A8177-7EE7-4F59-BE87-91A1C157DC00}"/>
                </a:ext>
              </a:extLst>
            </p:cNvPr>
            <p:cNvPicPr>
              <a:picLocks noChangeAspect="1"/>
            </p:cNvPicPr>
            <p:nvPr/>
          </p:nvPicPr>
          <p:blipFill>
            <a:blip r:embed="rId2"/>
            <a:stretch>
              <a:fillRect/>
            </a:stretch>
          </p:blipFill>
          <p:spPr>
            <a:xfrm>
              <a:off x="4338766" y="1858793"/>
              <a:ext cx="2410690" cy="816031"/>
            </a:xfrm>
            <a:prstGeom prst="rect">
              <a:avLst/>
            </a:prstGeom>
          </p:spPr>
        </p:pic>
        <p:cxnSp>
          <p:nvCxnSpPr>
            <p:cNvPr id="11" name="直接箭头连接符 10">
              <a:extLst>
                <a:ext uri="{FF2B5EF4-FFF2-40B4-BE49-F238E27FC236}">
                  <a16:creationId xmlns:a16="http://schemas.microsoft.com/office/drawing/2014/main" id="{55450D5E-3B4D-40D8-8CE5-6AC23F66F5D8}"/>
                </a:ext>
              </a:extLst>
            </p:cNvPr>
            <p:cNvCxnSpPr>
              <a:cxnSpLocks/>
            </p:cNvCxnSpPr>
            <p:nvPr/>
          </p:nvCxnSpPr>
          <p:spPr>
            <a:xfrm flipV="1">
              <a:off x="5121171" y="2316520"/>
              <a:ext cx="0" cy="2551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E96DD999-D417-4DF4-8828-5C342D556C4C}"/>
                </a:ext>
              </a:extLst>
            </p:cNvPr>
            <p:cNvSpPr txBox="1"/>
            <p:nvPr/>
          </p:nvSpPr>
          <p:spPr>
            <a:xfrm>
              <a:off x="3800152" y="2684570"/>
              <a:ext cx="3252354" cy="152793"/>
            </a:xfrm>
            <a:prstGeom prst="rect">
              <a:avLst/>
            </a:prstGeom>
            <a:noFill/>
          </p:spPr>
          <p:txBody>
            <a:bodyPr wrap="square" rtlCol="0">
              <a:spAutoFit/>
            </a:bodyPr>
            <a:lstStyle/>
            <a:p>
              <a:r>
                <a:rPr lang="en-US" altLang="zh-CN" sz="1600" dirty="0">
                  <a:latin typeface="+mj-lt"/>
                </a:rPr>
                <a:t>Supported by detector with eigen frequency of 3Hz</a:t>
              </a:r>
              <a:endParaRPr lang="zh-CN" altLang="en-US" sz="1600" dirty="0">
                <a:solidFill>
                  <a:srgbClr val="FF0000"/>
                </a:solidFill>
                <a:latin typeface="+mj-lt"/>
                <a:ea typeface="华文中宋" panose="02010600040101010101" pitchFamily="2" charset="-122"/>
              </a:endParaRPr>
            </a:p>
          </p:txBody>
        </p:sp>
      </p:grpSp>
      <p:sp>
        <p:nvSpPr>
          <p:cNvPr id="13" name="矩形 12">
            <a:extLst>
              <a:ext uri="{FF2B5EF4-FFF2-40B4-BE49-F238E27FC236}">
                <a16:creationId xmlns:a16="http://schemas.microsoft.com/office/drawing/2014/main" id="{575E1639-D9F0-4776-8E75-8AD57188FA33}"/>
              </a:ext>
            </a:extLst>
          </p:cNvPr>
          <p:cNvSpPr/>
          <p:nvPr/>
        </p:nvSpPr>
        <p:spPr>
          <a:xfrm>
            <a:off x="411597" y="1044007"/>
            <a:ext cx="11368818" cy="523220"/>
          </a:xfrm>
          <a:prstGeom prst="rect">
            <a:avLst/>
          </a:prstGeom>
        </p:spPr>
        <p:txBody>
          <a:bodyPr wrap="none">
            <a:spAutoFit/>
          </a:bodyPr>
          <a:lstStyle/>
          <a:p>
            <a:pPr algn="ctr"/>
            <a:r>
              <a:rPr lang="en-US" altLang="zh-CN" sz="2800" dirty="0">
                <a:solidFill>
                  <a:srgbClr val="C00000"/>
                </a:solidFill>
                <a:latin typeface="+mj-lt"/>
              </a:rPr>
              <a:t>Girder design at IR region: option ② ~3Hz but resonant factor smaller than 10</a:t>
            </a:r>
            <a:endParaRPr lang="zh-CN" altLang="en-US" sz="2800" dirty="0">
              <a:solidFill>
                <a:srgbClr val="C00000"/>
              </a:solidFill>
              <a:latin typeface="+mj-lt"/>
            </a:endParaRPr>
          </a:p>
        </p:txBody>
      </p:sp>
      <p:pic>
        <p:nvPicPr>
          <p:cNvPr id="15" name="图片 14">
            <a:extLst>
              <a:ext uri="{FF2B5EF4-FFF2-40B4-BE49-F238E27FC236}">
                <a16:creationId xmlns:a16="http://schemas.microsoft.com/office/drawing/2014/main" id="{9E02F032-FEE5-4822-AF47-B5B35DB10B20}"/>
              </a:ext>
            </a:extLst>
          </p:cNvPr>
          <p:cNvPicPr>
            <a:picLocks noChangeAspect="1"/>
          </p:cNvPicPr>
          <p:nvPr/>
        </p:nvPicPr>
        <p:blipFill>
          <a:blip r:embed="rId3"/>
          <a:stretch>
            <a:fillRect/>
          </a:stretch>
        </p:blipFill>
        <p:spPr>
          <a:xfrm>
            <a:off x="6549273" y="1549122"/>
            <a:ext cx="4427620" cy="2601288"/>
          </a:xfrm>
          <a:prstGeom prst="rect">
            <a:avLst/>
          </a:prstGeom>
        </p:spPr>
      </p:pic>
      <p:sp>
        <p:nvSpPr>
          <p:cNvPr id="16" name="文本框 15">
            <a:extLst>
              <a:ext uri="{FF2B5EF4-FFF2-40B4-BE49-F238E27FC236}">
                <a16:creationId xmlns:a16="http://schemas.microsoft.com/office/drawing/2014/main" id="{44EF22CE-9028-415D-AAA7-62432E60FE31}"/>
              </a:ext>
            </a:extLst>
          </p:cNvPr>
          <p:cNvSpPr txBox="1"/>
          <p:nvPr/>
        </p:nvSpPr>
        <p:spPr>
          <a:xfrm>
            <a:off x="7475074" y="3172582"/>
            <a:ext cx="4038285" cy="369332"/>
          </a:xfrm>
          <a:prstGeom prst="rect">
            <a:avLst/>
          </a:prstGeom>
          <a:noFill/>
        </p:spPr>
        <p:txBody>
          <a:bodyPr wrap="none" rtlCol="0">
            <a:spAutoFit/>
          </a:bodyPr>
          <a:lstStyle/>
          <a:p>
            <a:r>
              <a:rPr lang="en-US" altLang="zh-CN" dirty="0">
                <a:latin typeface="+mj-lt"/>
              </a:rPr>
              <a:t>HEPS vertical vibration: 1-100Hz of 4nm</a:t>
            </a:r>
            <a:endParaRPr lang="zh-CN" altLang="en-US" dirty="0">
              <a:latin typeface="+mj-lt"/>
            </a:endParaRPr>
          </a:p>
        </p:txBody>
      </p:sp>
      <p:sp>
        <p:nvSpPr>
          <p:cNvPr id="17" name="标题 2">
            <a:extLst>
              <a:ext uri="{FF2B5EF4-FFF2-40B4-BE49-F238E27FC236}">
                <a16:creationId xmlns:a16="http://schemas.microsoft.com/office/drawing/2014/main" id="{40AD0FE9-D113-4532-AA92-B28D5BD71CBA}"/>
              </a:ext>
            </a:extLst>
          </p:cNvPr>
          <p:cNvSpPr txBox="1">
            <a:spLocks/>
          </p:cNvSpPr>
          <p:nvPr/>
        </p:nvSpPr>
        <p:spPr>
          <a:xfrm>
            <a:off x="0" y="109661"/>
            <a:ext cx="12192001"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sz="3400" dirty="0"/>
              <a:t>4. Vibration influence analysis with frequency-dependent coherence</a:t>
            </a:r>
            <a:endParaRPr lang="zh-CN" altLang="en-US" sz="3400" dirty="0"/>
          </a:p>
        </p:txBody>
      </p:sp>
    </p:spTree>
    <p:extLst>
      <p:ext uri="{BB962C8B-B14F-4D97-AF65-F5344CB8AC3E}">
        <p14:creationId xmlns:p14="http://schemas.microsoft.com/office/powerpoint/2010/main" val="6248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A31ADCC-5BA3-4EF5-B595-341775CDC8BF}"/>
              </a:ext>
            </a:extLst>
          </p:cNvPr>
          <p:cNvSpPr>
            <a:spLocks noGrp="1"/>
          </p:cNvSpPr>
          <p:nvPr>
            <p:ph type="title"/>
          </p:nvPr>
        </p:nvSpPr>
        <p:spPr/>
        <p:txBody>
          <a:bodyPr/>
          <a:lstStyle/>
          <a:p>
            <a:endParaRPr lang="zh-CN" altLang="en-US"/>
          </a:p>
        </p:txBody>
      </p:sp>
      <p:sp>
        <p:nvSpPr>
          <p:cNvPr id="6" name="文本框 12">
            <a:extLst>
              <a:ext uri="{FF2B5EF4-FFF2-40B4-BE49-F238E27FC236}">
                <a16:creationId xmlns:a16="http://schemas.microsoft.com/office/drawing/2014/main" id="{7647EDB7-2AE9-4AD1-BE3B-D4A8561E5024}"/>
              </a:ext>
            </a:extLst>
          </p:cNvPr>
          <p:cNvSpPr txBox="1"/>
          <p:nvPr/>
        </p:nvSpPr>
        <p:spPr>
          <a:xfrm>
            <a:off x="1139434" y="3278616"/>
            <a:ext cx="7582793" cy="550545"/>
          </a:xfrm>
          <a:prstGeom prst="rect">
            <a:avLst/>
          </a:prstGeom>
          <a:noFill/>
        </p:spPr>
        <p:txBody>
          <a:bodyPr wrap="square" lIns="109726" tIns="54862" rIns="109726" bIns="54862" rtlCol="0">
            <a:noAutofit/>
          </a:bodyPr>
          <a:lstStyle/>
          <a:p>
            <a:r>
              <a:rPr lang="en-US" altLang="zh-CN" sz="3000" spc="600" dirty="0">
                <a:solidFill>
                  <a:schemeClr val="bg1"/>
                </a:solidFill>
                <a:latin typeface="华文中宋" panose="02010600040101010101" pitchFamily="2" charset="-122"/>
                <a:ea typeface="华文中宋" panose="02010600040101010101" pitchFamily="2" charset="-122"/>
              </a:rPr>
              <a:t>CEPC</a:t>
            </a:r>
            <a:r>
              <a:rPr lang="zh-CN" altLang="en-US" sz="3000" spc="600" dirty="0">
                <a:solidFill>
                  <a:schemeClr val="bg1"/>
                </a:solidFill>
                <a:latin typeface="华文中宋" panose="02010600040101010101" pitchFamily="2" charset="-122"/>
                <a:ea typeface="华文中宋" panose="02010600040101010101" pitchFamily="2" charset="-122"/>
              </a:rPr>
              <a:t>对撞区磁铁支架的稳定性研究</a:t>
            </a:r>
          </a:p>
        </p:txBody>
      </p:sp>
      <p:sp>
        <p:nvSpPr>
          <p:cNvPr id="20" name="文本框 19">
            <a:extLst>
              <a:ext uri="{FF2B5EF4-FFF2-40B4-BE49-F238E27FC236}">
                <a16:creationId xmlns:a16="http://schemas.microsoft.com/office/drawing/2014/main" id="{71439251-341B-45D2-BC3B-8D7129A62F53}"/>
              </a:ext>
            </a:extLst>
          </p:cNvPr>
          <p:cNvSpPr txBox="1"/>
          <p:nvPr/>
        </p:nvSpPr>
        <p:spPr>
          <a:xfrm>
            <a:off x="2510287" y="6061766"/>
            <a:ext cx="2932137" cy="338554"/>
          </a:xfrm>
          <a:prstGeom prst="rect">
            <a:avLst/>
          </a:prstGeom>
          <a:noFill/>
        </p:spPr>
        <p:txBody>
          <a:bodyPr wrap="square" rtlCol="0">
            <a:spAutoFit/>
          </a:bodyPr>
          <a:lstStyle/>
          <a:p>
            <a:r>
              <a:rPr lang="en-US" altLang="zh-CN" sz="1600" dirty="0">
                <a:latin typeface="Times New Roman" panose="02020603050405020304" pitchFamily="18" charset="0"/>
                <a:ea typeface="华文中宋" panose="02010600040101010101" pitchFamily="2" charset="-122"/>
                <a:cs typeface="Times New Roman" panose="02020603050405020304" pitchFamily="18" charset="0"/>
              </a:rPr>
              <a:t>Magnet girder of arc area</a:t>
            </a:r>
            <a:endParaRPr lang="zh-CN" altLang="en-US" sz="1600" dirty="0">
              <a:latin typeface="Times New Roman" panose="02020603050405020304" pitchFamily="18" charset="0"/>
              <a:ea typeface="华文中宋" panose="02010600040101010101" pitchFamily="2" charset="-122"/>
              <a:cs typeface="Times New Roman" panose="02020603050405020304" pitchFamily="18" charset="0"/>
            </a:endParaRPr>
          </a:p>
        </p:txBody>
      </p:sp>
      <p:pic>
        <p:nvPicPr>
          <p:cNvPr id="21" name="图片 20">
            <a:extLst>
              <a:ext uri="{FF2B5EF4-FFF2-40B4-BE49-F238E27FC236}">
                <a16:creationId xmlns:a16="http://schemas.microsoft.com/office/drawing/2014/main" id="{E73571DC-1A9E-479E-932B-CDF5538DA7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5878" y="3429000"/>
            <a:ext cx="3827484" cy="253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a:extLst>
              <a:ext uri="{FF2B5EF4-FFF2-40B4-BE49-F238E27FC236}">
                <a16:creationId xmlns:a16="http://schemas.microsoft.com/office/drawing/2014/main" id="{CD16D887-5E62-413B-A225-3F64F4195B6B}"/>
              </a:ext>
            </a:extLst>
          </p:cNvPr>
          <p:cNvPicPr>
            <a:picLocks noChangeAspect="1"/>
          </p:cNvPicPr>
          <p:nvPr/>
        </p:nvPicPr>
        <p:blipFill>
          <a:blip r:embed="rId3"/>
          <a:stretch>
            <a:fillRect/>
          </a:stretch>
        </p:blipFill>
        <p:spPr>
          <a:xfrm>
            <a:off x="6023992" y="3402717"/>
            <a:ext cx="4927403" cy="2720069"/>
          </a:xfrm>
          <a:prstGeom prst="rect">
            <a:avLst/>
          </a:prstGeom>
        </p:spPr>
      </p:pic>
      <p:sp>
        <p:nvSpPr>
          <p:cNvPr id="4" name="文本框 3">
            <a:extLst>
              <a:ext uri="{FF2B5EF4-FFF2-40B4-BE49-F238E27FC236}">
                <a16:creationId xmlns:a16="http://schemas.microsoft.com/office/drawing/2014/main" id="{A22B956D-5AE9-4F1B-BA06-52F8A034216A}"/>
              </a:ext>
            </a:extLst>
          </p:cNvPr>
          <p:cNvSpPr txBox="1"/>
          <p:nvPr/>
        </p:nvSpPr>
        <p:spPr>
          <a:xfrm>
            <a:off x="322517" y="1020922"/>
            <a:ext cx="11565858" cy="2308324"/>
          </a:xfrm>
          <a:prstGeom prst="rect">
            <a:avLst/>
          </a:prstGeom>
          <a:noFill/>
        </p:spPr>
        <p:txBody>
          <a:bodyPr wrap="none" rtlCol="0">
            <a:spAutoFit/>
          </a:bodyPr>
          <a:lstStyle/>
          <a:p>
            <a:pPr marL="285750" indent="-285750">
              <a:buFont typeface="Arial" panose="020B0604020202020204" pitchFamily="34" charset="0"/>
              <a:buChar char="•"/>
            </a:pPr>
            <a:r>
              <a:rPr lang="en-US" altLang="zh-CN" sz="2400" dirty="0">
                <a:latin typeface="+mj-lt"/>
              </a:rPr>
              <a:t>Determine the magnification factor of the Arc area for the double ring.</a:t>
            </a:r>
          </a:p>
          <a:p>
            <a:pPr marL="285750" indent="-285750">
              <a:buFont typeface="Arial" panose="020B0604020202020204" pitchFamily="34" charset="0"/>
              <a:buChar char="•"/>
            </a:pPr>
            <a:r>
              <a:rPr lang="en-US" altLang="zh-CN" sz="2400" dirty="0">
                <a:latin typeface="+mj-lt"/>
              </a:rPr>
              <a:t>Multiply the lattice magnification factor by the girder amplification factor and the 25nm</a:t>
            </a:r>
            <a:r>
              <a:rPr lang="zh-CN" altLang="en-US" sz="2400" dirty="0">
                <a:latin typeface="+mj-lt"/>
              </a:rPr>
              <a:t> </a:t>
            </a:r>
            <a:endParaRPr lang="en-US" altLang="zh-CN" sz="2400" dirty="0">
              <a:latin typeface="+mj-lt"/>
            </a:endParaRPr>
          </a:p>
          <a:p>
            <a:r>
              <a:rPr lang="en-US" altLang="zh-CN" sz="2400" dirty="0">
                <a:latin typeface="+mj-lt"/>
              </a:rPr>
              <a:t>    ground motion amplitude.</a:t>
            </a:r>
          </a:p>
          <a:p>
            <a:pPr marL="285750" indent="-285750">
              <a:buFont typeface="Arial" panose="020B0604020202020204" pitchFamily="34" charset="0"/>
              <a:buChar char="•"/>
            </a:pPr>
            <a:r>
              <a:rPr lang="en-US" altLang="zh-CN" sz="2400" dirty="0">
                <a:latin typeface="+mj-lt"/>
              </a:rPr>
              <a:t>Superimpose the vibration effect of both IR and Arc area: take the root mean square of the</a:t>
            </a:r>
          </a:p>
          <a:p>
            <a:r>
              <a:rPr lang="en-US" altLang="zh-CN" sz="2400" dirty="0">
                <a:latin typeface="+mj-lt"/>
              </a:rPr>
              <a:t>    respective contributions. </a:t>
            </a:r>
          </a:p>
          <a:p>
            <a:pPr marL="285750" indent="-285750">
              <a:buFont typeface="Arial" panose="020B0604020202020204" pitchFamily="34" charset="0"/>
              <a:buChar char="•"/>
            </a:pPr>
            <a:r>
              <a:rPr lang="en-US" altLang="zh-CN" sz="2400" dirty="0">
                <a:latin typeface="+mj-lt"/>
              </a:rPr>
              <a:t>Calculate the luminosity degradation.</a:t>
            </a:r>
            <a:endParaRPr lang="zh-CN" altLang="en-US" sz="2400" dirty="0">
              <a:latin typeface="+mj-lt"/>
            </a:endParaRPr>
          </a:p>
        </p:txBody>
      </p:sp>
      <p:sp>
        <p:nvSpPr>
          <p:cNvPr id="5" name="箭头: 左弧形 4">
            <a:extLst>
              <a:ext uri="{FF2B5EF4-FFF2-40B4-BE49-F238E27FC236}">
                <a16:creationId xmlns:a16="http://schemas.microsoft.com/office/drawing/2014/main" id="{DAFF7E45-BCCA-4A48-9466-71DFAA42B9B3}"/>
              </a:ext>
            </a:extLst>
          </p:cNvPr>
          <p:cNvSpPr/>
          <p:nvPr/>
        </p:nvSpPr>
        <p:spPr>
          <a:xfrm rot="10800000">
            <a:off x="11564781" y="1545658"/>
            <a:ext cx="432833" cy="159531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a:extLst>
              <a:ext uri="{FF2B5EF4-FFF2-40B4-BE49-F238E27FC236}">
                <a16:creationId xmlns:a16="http://schemas.microsoft.com/office/drawing/2014/main" id="{8F57D7CD-1BDD-4C04-A454-1F3A166D17C0}"/>
              </a:ext>
            </a:extLst>
          </p:cNvPr>
          <p:cNvSpPr txBox="1"/>
          <p:nvPr/>
        </p:nvSpPr>
        <p:spPr>
          <a:xfrm>
            <a:off x="10110302" y="2839219"/>
            <a:ext cx="1345240" cy="461665"/>
          </a:xfrm>
          <a:prstGeom prst="rect">
            <a:avLst/>
          </a:prstGeom>
          <a:noFill/>
        </p:spPr>
        <p:txBody>
          <a:bodyPr wrap="none" rtlCol="0">
            <a:spAutoFit/>
          </a:bodyPr>
          <a:lstStyle/>
          <a:p>
            <a:r>
              <a:rPr lang="en-US" altLang="zh-CN" sz="2400" dirty="0">
                <a:latin typeface="+mj-lt"/>
              </a:rPr>
              <a:t>Iterations</a:t>
            </a:r>
            <a:endParaRPr lang="zh-CN" altLang="en-US" sz="2400" dirty="0">
              <a:latin typeface="+mj-lt"/>
            </a:endParaRPr>
          </a:p>
        </p:txBody>
      </p:sp>
      <p:sp>
        <p:nvSpPr>
          <p:cNvPr id="14" name="标题 2">
            <a:extLst>
              <a:ext uri="{FF2B5EF4-FFF2-40B4-BE49-F238E27FC236}">
                <a16:creationId xmlns:a16="http://schemas.microsoft.com/office/drawing/2014/main" id="{042A4575-3176-44FA-8316-2F51467FECB0}"/>
              </a:ext>
            </a:extLst>
          </p:cNvPr>
          <p:cNvSpPr txBox="1">
            <a:spLocks/>
          </p:cNvSpPr>
          <p:nvPr/>
        </p:nvSpPr>
        <p:spPr>
          <a:xfrm>
            <a:off x="0" y="109661"/>
            <a:ext cx="12192001"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sz="3400" dirty="0"/>
              <a:t>4. Vibration influence analysis with frequency-dependent coherence</a:t>
            </a:r>
            <a:endParaRPr lang="zh-CN" altLang="en-US" sz="3400" dirty="0"/>
          </a:p>
        </p:txBody>
      </p:sp>
    </p:spTree>
    <p:extLst>
      <p:ext uri="{BB962C8B-B14F-4D97-AF65-F5344CB8AC3E}">
        <p14:creationId xmlns:p14="http://schemas.microsoft.com/office/powerpoint/2010/main" val="225157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EB13CFC-1663-49DC-8F24-FB1F5E2AA618}"/>
              </a:ext>
            </a:extLst>
          </p:cNvPr>
          <p:cNvSpPr>
            <a:spLocks noGrp="1"/>
          </p:cNvSpPr>
          <p:nvPr>
            <p:ph idx="1"/>
          </p:nvPr>
        </p:nvSpPr>
        <p:spPr/>
        <p:txBody>
          <a:bodyPr>
            <a:normAutofit/>
          </a:bodyPr>
          <a:lstStyle/>
          <a:p>
            <a:pPr>
              <a:buFont typeface="Wingdings" panose="05000000000000000000" pitchFamily="2" charset="2"/>
              <a:buChar char="ü"/>
            </a:pPr>
            <a:r>
              <a:rPr lang="en-US" altLang="zh-CN" sz="2400" dirty="0">
                <a:latin typeface="+mj-lt"/>
              </a:rPr>
              <a:t>Actual wave velocity of the site (Currently 2 km/s is assumed) </a:t>
            </a:r>
            <a:r>
              <a:rPr lang="en-US" altLang="zh-CN" sz="2400" dirty="0">
                <a:solidFill>
                  <a:schemeClr val="tx1"/>
                </a:solidFill>
                <a:latin typeface="+mj-lt"/>
                <a:sym typeface="Wingdings" panose="05000000000000000000" pitchFamily="2" charset="2"/>
              </a:rPr>
              <a:t> Complete the vibration beam dynamics model, assess the influence of vibration sources outside CEPC site</a:t>
            </a:r>
          </a:p>
          <a:p>
            <a:pPr>
              <a:buFont typeface="Wingdings" panose="05000000000000000000" pitchFamily="2" charset="2"/>
              <a:buChar char="ü"/>
            </a:pPr>
            <a:r>
              <a:rPr lang="en-US" altLang="zh-CN" sz="2400" dirty="0">
                <a:latin typeface="+mj-lt"/>
                <a:sym typeface="Wingdings" panose="05000000000000000000" pitchFamily="2" charset="2"/>
              </a:rPr>
              <a:t>Wave attenuation relationship on the site </a:t>
            </a:r>
            <a:r>
              <a:rPr lang="en-US" altLang="zh-CN" sz="2400" dirty="0">
                <a:solidFill>
                  <a:schemeClr val="tx1"/>
                </a:solidFill>
                <a:latin typeface="+mj-lt"/>
                <a:sym typeface="Wingdings" panose="05000000000000000000" pitchFamily="2" charset="2"/>
              </a:rPr>
              <a:t> Complete the vibration beam dynamics model, assess the influence of vibration sources inside of the CEPC site</a:t>
            </a:r>
          </a:p>
          <a:p>
            <a:pPr>
              <a:buFont typeface="Wingdings" panose="05000000000000000000" pitchFamily="2" charset="2"/>
              <a:buChar char="ü"/>
            </a:pPr>
            <a:r>
              <a:rPr lang="en-US" altLang="zh-CN" sz="2400" dirty="0">
                <a:latin typeface="+mj-lt"/>
              </a:rPr>
              <a:t> Vibration level on collision zone (4nm is assumed)</a:t>
            </a:r>
            <a:r>
              <a:rPr lang="en-US" altLang="zh-CN" sz="2400" dirty="0">
                <a:solidFill>
                  <a:schemeClr val="tx1"/>
                </a:solidFill>
                <a:latin typeface="+mj-lt"/>
                <a:sym typeface="Wingdings" panose="05000000000000000000" pitchFamily="2" charset="2"/>
              </a:rPr>
              <a:t>  Complete the vibration  assessment on collision position</a:t>
            </a:r>
            <a:endParaRPr lang="en-US" altLang="zh-CN" sz="2400" dirty="0">
              <a:latin typeface="+mj-lt"/>
            </a:endParaRPr>
          </a:p>
          <a:p>
            <a:pPr>
              <a:buFont typeface="Wingdings" panose="05000000000000000000" pitchFamily="2" charset="2"/>
              <a:buChar char="ü"/>
            </a:pPr>
            <a:r>
              <a:rPr lang="en-US" altLang="zh-CN" sz="2400" dirty="0">
                <a:latin typeface="+mj-lt"/>
              </a:rPr>
              <a:t> Vibration level on arc area</a:t>
            </a:r>
            <a:r>
              <a:rPr lang="en-US" altLang="zh-CN" sz="2400" dirty="0">
                <a:latin typeface="+mj-lt"/>
                <a:sym typeface="Wingdings" panose="05000000000000000000" pitchFamily="2" charset="2"/>
              </a:rPr>
              <a:t> (25nm is assumed)</a:t>
            </a:r>
            <a:r>
              <a:rPr lang="en-US" altLang="zh-CN" sz="2400" dirty="0">
                <a:solidFill>
                  <a:schemeClr val="tx1"/>
                </a:solidFill>
                <a:latin typeface="+mj-lt"/>
                <a:sym typeface="Wingdings" panose="05000000000000000000" pitchFamily="2" charset="2"/>
              </a:rPr>
              <a:t> Complete the vibration influence on collision position</a:t>
            </a:r>
          </a:p>
          <a:p>
            <a:pPr marL="0" indent="0">
              <a:buNone/>
            </a:pPr>
            <a:endParaRPr lang="zh-CN" altLang="en-US" sz="2400" dirty="0">
              <a:latin typeface="+mj-lt"/>
            </a:endParaRPr>
          </a:p>
        </p:txBody>
      </p:sp>
      <p:sp>
        <p:nvSpPr>
          <p:cNvPr id="3" name="标题 2">
            <a:extLst>
              <a:ext uri="{FF2B5EF4-FFF2-40B4-BE49-F238E27FC236}">
                <a16:creationId xmlns:a16="http://schemas.microsoft.com/office/drawing/2014/main" id="{6A2D7692-CDBB-4A72-82DC-5B9505A3F548}"/>
              </a:ext>
            </a:extLst>
          </p:cNvPr>
          <p:cNvSpPr>
            <a:spLocks noGrp="1"/>
          </p:cNvSpPr>
          <p:nvPr>
            <p:ph type="title"/>
          </p:nvPr>
        </p:nvSpPr>
        <p:spPr>
          <a:xfrm>
            <a:off x="47328" y="105353"/>
            <a:ext cx="12026909" cy="663575"/>
          </a:xfrm>
          <a:solidFill>
            <a:schemeClr val="bg1"/>
          </a:solidFill>
        </p:spPr>
        <p:txBody>
          <a:bodyPr/>
          <a:lstStyle/>
          <a:p>
            <a:r>
              <a:rPr lang="en-US" altLang="zh-CN" sz="3400" dirty="0"/>
              <a:t>5. </a:t>
            </a:r>
            <a:r>
              <a:rPr lang="en-US" altLang="zh-CN" sz="3300" dirty="0"/>
              <a:t>The vibration parameters necessitate definition for the CPEC site</a:t>
            </a:r>
            <a:endParaRPr lang="zh-CN" altLang="en-US" sz="3300" dirty="0"/>
          </a:p>
        </p:txBody>
      </p:sp>
    </p:spTree>
    <p:extLst>
      <p:ext uri="{BB962C8B-B14F-4D97-AF65-F5344CB8AC3E}">
        <p14:creationId xmlns:p14="http://schemas.microsoft.com/office/powerpoint/2010/main" val="133659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0D36693-CC11-4FE3-A2F5-5465D71B606D}"/>
              </a:ext>
            </a:extLst>
          </p:cNvPr>
          <p:cNvSpPr>
            <a:spLocks noGrp="1"/>
          </p:cNvSpPr>
          <p:nvPr>
            <p:ph idx="1"/>
          </p:nvPr>
        </p:nvSpPr>
        <p:spPr>
          <a:xfrm>
            <a:off x="780288" y="980729"/>
            <a:ext cx="10718987" cy="5400600"/>
          </a:xfrm>
        </p:spPr>
        <p:txBody>
          <a:bodyPr>
            <a:normAutofit fontScale="92500" lnSpcReduction="20000"/>
          </a:bodyPr>
          <a:lstStyle/>
          <a:p>
            <a:pPr algn="just"/>
            <a:r>
              <a:rPr lang="en-US" altLang="zh-CN" sz="2400" dirty="0">
                <a:solidFill>
                  <a:schemeClr val="tx1"/>
                </a:solidFill>
                <a:latin typeface="+mj-lt"/>
              </a:rPr>
              <a:t>Vibrations are crucial for luminosity frontier colliders which pursue nanometer scale beam stability at the interaction points.</a:t>
            </a:r>
            <a:endParaRPr lang="zh-CN" altLang="en-US" sz="2400" dirty="0">
              <a:solidFill>
                <a:schemeClr val="tx1"/>
              </a:solidFill>
              <a:latin typeface="+mj-lt"/>
            </a:endParaRPr>
          </a:p>
          <a:p>
            <a:pPr algn="just"/>
            <a:r>
              <a:rPr lang="en-US" altLang="zh-CN" sz="2400" dirty="0">
                <a:solidFill>
                  <a:schemeClr val="tx1"/>
                </a:solidFill>
                <a:latin typeface="+mj-lt"/>
              </a:rPr>
              <a:t>Ground motion is the usually the major vibrations. </a:t>
            </a:r>
          </a:p>
          <a:p>
            <a:pPr algn="just"/>
            <a:r>
              <a:rPr lang="en-US" altLang="zh-CN" sz="2400" dirty="0">
                <a:solidFill>
                  <a:schemeClr val="tx1"/>
                </a:solidFill>
                <a:latin typeface="+mj-lt"/>
              </a:rPr>
              <a:t>These disturbances originate from both the ground of the interaction region and the arc sections, and the former contributing more substantially to orbit distortion at the IPs. So deducing the vibration levels at the IR could decrease the vibration impact at IP effectively. But there is a limit.</a:t>
            </a:r>
          </a:p>
          <a:p>
            <a:pPr algn="just"/>
            <a:r>
              <a:rPr lang="en-US" altLang="zh-CN" sz="2400" dirty="0">
                <a:solidFill>
                  <a:schemeClr val="tx1"/>
                </a:solidFill>
                <a:latin typeface="+mj-lt"/>
              </a:rPr>
              <a:t> To investigate these vibrations reasonably, a frequency-related vibration beam dynamics model is developed considering coherences at different distances.</a:t>
            </a:r>
          </a:p>
          <a:p>
            <a:pPr algn="just"/>
            <a:r>
              <a:rPr lang="en-US" altLang="zh-CN" sz="2400" dirty="0">
                <a:solidFill>
                  <a:schemeClr val="tx1"/>
                </a:solidFill>
                <a:latin typeface="+mj-lt"/>
              </a:rPr>
              <a:t> The vibration amplification factor at IP has been obtained by introducing vibrations within arc region under the assumption of a 2km/s wave velocity. On basis of the vibration level of 4nm on slab of the IR range the luminosity degradation has been estimated accordingly.</a:t>
            </a:r>
            <a:endParaRPr lang="zh-CN" altLang="en-US" sz="2400" dirty="0">
              <a:solidFill>
                <a:schemeClr val="tx1"/>
              </a:solidFill>
              <a:latin typeface="+mj-lt"/>
            </a:endParaRPr>
          </a:p>
          <a:p>
            <a:pPr algn="just"/>
            <a:r>
              <a:rPr lang="en-US" altLang="zh-CN" sz="2400" dirty="0">
                <a:solidFill>
                  <a:schemeClr val="tx1"/>
                </a:solidFill>
                <a:latin typeface="+mj-lt"/>
              </a:rPr>
              <a:t> The effectiveness of the auxiliary support design of the Cantilever Structure at the MDI mainly determined by the vibration magnification factor of the detector.  </a:t>
            </a:r>
          </a:p>
          <a:p>
            <a:pPr algn="just"/>
            <a:r>
              <a:rPr lang="en-US" altLang="zh-CN" sz="2400" dirty="0">
                <a:solidFill>
                  <a:schemeClr val="tx1"/>
                </a:solidFill>
                <a:latin typeface="+mj-lt"/>
              </a:rPr>
              <a:t> The total luminosity degradation by both vibrations on ground of IR and Arc area will be estimated once the magnification factor of the Arc area is defined.</a:t>
            </a:r>
          </a:p>
          <a:p>
            <a:pPr algn="just"/>
            <a:endParaRPr lang="en-US" altLang="zh-CN" sz="2400" dirty="0">
              <a:solidFill>
                <a:schemeClr val="tx1"/>
              </a:solidFill>
              <a:latin typeface="+mj-lt"/>
            </a:endParaRPr>
          </a:p>
          <a:p>
            <a:pPr algn="just"/>
            <a:endParaRPr lang="zh-CN" altLang="zh-CN" sz="2400" dirty="0">
              <a:effectLst/>
            </a:endParaRPr>
          </a:p>
        </p:txBody>
      </p:sp>
      <p:sp>
        <p:nvSpPr>
          <p:cNvPr id="3" name="标题 2">
            <a:extLst>
              <a:ext uri="{FF2B5EF4-FFF2-40B4-BE49-F238E27FC236}">
                <a16:creationId xmlns:a16="http://schemas.microsoft.com/office/drawing/2014/main" id="{BC77157A-0388-4FB8-B5F0-D748AA2A3F5A}"/>
              </a:ext>
            </a:extLst>
          </p:cNvPr>
          <p:cNvSpPr>
            <a:spLocks noGrp="1"/>
          </p:cNvSpPr>
          <p:nvPr>
            <p:ph type="title"/>
          </p:nvPr>
        </p:nvSpPr>
        <p:spPr/>
        <p:txBody>
          <a:bodyPr/>
          <a:lstStyle/>
          <a:p>
            <a:r>
              <a:rPr lang="en-US" altLang="zh-CN" dirty="0"/>
              <a:t>6. Summary</a:t>
            </a:r>
            <a:endParaRPr lang="zh-CN" altLang="en-US" dirty="0"/>
          </a:p>
        </p:txBody>
      </p:sp>
    </p:spTree>
    <p:extLst>
      <p:ext uri="{BB962C8B-B14F-4D97-AF65-F5344CB8AC3E}">
        <p14:creationId xmlns:p14="http://schemas.microsoft.com/office/powerpoint/2010/main" val="134642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0" dirty="0"/>
              <a:t>Outlines</a:t>
            </a:r>
            <a:endParaRPr lang="zh-CN" altLang="en-US" dirty="0"/>
          </a:p>
        </p:txBody>
      </p:sp>
      <p:sp>
        <p:nvSpPr>
          <p:cNvPr id="3" name="文本占位符 2"/>
          <p:cNvSpPr>
            <a:spLocks noGrp="1"/>
          </p:cNvSpPr>
          <p:nvPr>
            <p:ph type="body" sz="quarter" idx="10"/>
          </p:nvPr>
        </p:nvSpPr>
        <p:spPr>
          <a:xfrm>
            <a:off x="985116" y="1340768"/>
            <a:ext cx="817033" cy="561975"/>
          </a:xfrm>
        </p:spPr>
        <p:txBody>
          <a:bodyPr>
            <a:noAutofit/>
          </a:bodyPr>
          <a:lstStyle/>
          <a:p>
            <a:r>
              <a:rPr lang="en-US" altLang="zh-CN" dirty="0">
                <a:latin typeface="+mj-lt"/>
              </a:rPr>
              <a:t>1</a:t>
            </a:r>
            <a:endParaRPr lang="zh-CN" altLang="en-US" dirty="0">
              <a:latin typeface="+mj-lt"/>
            </a:endParaRPr>
          </a:p>
        </p:txBody>
      </p:sp>
      <p:sp>
        <p:nvSpPr>
          <p:cNvPr id="4" name="文本占位符 3"/>
          <p:cNvSpPr>
            <a:spLocks noGrp="1"/>
          </p:cNvSpPr>
          <p:nvPr>
            <p:ph type="body" sz="quarter" idx="11"/>
          </p:nvPr>
        </p:nvSpPr>
        <p:spPr>
          <a:xfrm>
            <a:off x="1823222" y="2151394"/>
            <a:ext cx="9475624" cy="561974"/>
          </a:xfrm>
        </p:spPr>
        <p:txBody>
          <a:bodyPr>
            <a:noAutofit/>
          </a:bodyPr>
          <a:lstStyle/>
          <a:p>
            <a:r>
              <a:rPr lang="en-US" altLang="zh-CN" dirty="0">
                <a:latin typeface="+mj-lt"/>
              </a:rPr>
              <a:t>Simulating results with incoherent vibrations</a:t>
            </a:r>
            <a:endParaRPr lang="zh-CN" altLang="en-US" dirty="0">
              <a:latin typeface="+mj-lt"/>
            </a:endParaRPr>
          </a:p>
        </p:txBody>
      </p:sp>
      <p:sp>
        <p:nvSpPr>
          <p:cNvPr id="5" name="文本占位符 4"/>
          <p:cNvSpPr>
            <a:spLocks noGrp="1"/>
          </p:cNvSpPr>
          <p:nvPr>
            <p:ph type="body" sz="quarter" idx="12"/>
          </p:nvPr>
        </p:nvSpPr>
        <p:spPr>
          <a:xfrm>
            <a:off x="985116" y="2158186"/>
            <a:ext cx="817033" cy="561975"/>
          </a:xfrm>
        </p:spPr>
        <p:txBody>
          <a:bodyPr>
            <a:noAutofit/>
          </a:bodyPr>
          <a:lstStyle/>
          <a:p>
            <a:r>
              <a:rPr lang="en-US" altLang="zh-CN" dirty="0">
                <a:latin typeface="+mj-lt"/>
              </a:rPr>
              <a:t>2</a:t>
            </a:r>
            <a:endParaRPr lang="zh-CN" altLang="en-US" dirty="0">
              <a:latin typeface="+mj-lt"/>
            </a:endParaRPr>
          </a:p>
        </p:txBody>
      </p:sp>
      <p:sp>
        <p:nvSpPr>
          <p:cNvPr id="6" name="文本占位符 5"/>
          <p:cNvSpPr>
            <a:spLocks noGrp="1"/>
          </p:cNvSpPr>
          <p:nvPr>
            <p:ph type="body" sz="quarter" idx="13"/>
          </p:nvPr>
        </p:nvSpPr>
        <p:spPr>
          <a:xfrm>
            <a:off x="1794547" y="3674259"/>
            <a:ext cx="9504299" cy="561974"/>
          </a:xfrm>
        </p:spPr>
        <p:txBody>
          <a:bodyPr>
            <a:noAutofit/>
          </a:bodyPr>
          <a:lstStyle/>
          <a:p>
            <a:r>
              <a:rPr lang="en-US" altLang="zh-CN" dirty="0">
                <a:latin typeface="+mj-lt"/>
              </a:rPr>
              <a:t>Vibration influence analysis with frequency-dependent coherence</a:t>
            </a:r>
            <a:endParaRPr lang="zh-CN" altLang="en-US" dirty="0">
              <a:latin typeface="+mj-lt"/>
            </a:endParaRPr>
          </a:p>
        </p:txBody>
      </p:sp>
      <p:sp>
        <p:nvSpPr>
          <p:cNvPr id="7" name="文本占位符 6"/>
          <p:cNvSpPr>
            <a:spLocks noGrp="1"/>
          </p:cNvSpPr>
          <p:nvPr>
            <p:ph type="body" sz="quarter" idx="14"/>
          </p:nvPr>
        </p:nvSpPr>
        <p:spPr>
          <a:xfrm>
            <a:off x="964043" y="3654218"/>
            <a:ext cx="817033" cy="561975"/>
          </a:xfrm>
        </p:spPr>
        <p:txBody>
          <a:bodyPr>
            <a:noAutofit/>
          </a:bodyPr>
          <a:lstStyle/>
          <a:p>
            <a:r>
              <a:rPr lang="en-US" altLang="zh-CN" dirty="0">
                <a:latin typeface="+mj-lt"/>
              </a:rPr>
              <a:t>4</a:t>
            </a:r>
            <a:endParaRPr lang="zh-CN" altLang="en-US" dirty="0">
              <a:latin typeface="+mj-lt"/>
            </a:endParaRPr>
          </a:p>
        </p:txBody>
      </p:sp>
      <p:sp>
        <p:nvSpPr>
          <p:cNvPr id="9" name="文本占位符 6"/>
          <p:cNvSpPr>
            <a:spLocks noGrp="1"/>
          </p:cNvSpPr>
          <p:nvPr>
            <p:ph type="body" sz="quarter" idx="14"/>
          </p:nvPr>
        </p:nvSpPr>
        <p:spPr>
          <a:xfrm>
            <a:off x="948270" y="4437112"/>
            <a:ext cx="817033" cy="561975"/>
          </a:xfrm>
        </p:spPr>
        <p:txBody>
          <a:bodyPr>
            <a:noAutofit/>
          </a:bodyPr>
          <a:lstStyle/>
          <a:p>
            <a:r>
              <a:rPr lang="en-US" altLang="zh-CN" dirty="0">
                <a:latin typeface="+mj-lt"/>
              </a:rPr>
              <a:t>5</a:t>
            </a:r>
            <a:endParaRPr lang="zh-CN" altLang="en-US" dirty="0">
              <a:latin typeface="+mj-lt"/>
            </a:endParaRPr>
          </a:p>
        </p:txBody>
      </p:sp>
      <p:sp>
        <p:nvSpPr>
          <p:cNvPr id="15" name="文本占位符 5">
            <a:extLst>
              <a:ext uri="{FF2B5EF4-FFF2-40B4-BE49-F238E27FC236}">
                <a16:creationId xmlns:a16="http://schemas.microsoft.com/office/drawing/2014/main" id="{84D8652F-9391-4F92-9DC5-1218B877AE97}"/>
              </a:ext>
            </a:extLst>
          </p:cNvPr>
          <p:cNvSpPr txBox="1">
            <a:spLocks/>
          </p:cNvSpPr>
          <p:nvPr/>
        </p:nvSpPr>
        <p:spPr>
          <a:xfrm>
            <a:off x="1802149" y="4437112"/>
            <a:ext cx="9496697"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b="0" i="0" dirty="0">
                <a:solidFill>
                  <a:srgbClr val="1F2328"/>
                </a:solidFill>
                <a:effectLst/>
                <a:latin typeface="+mj-lt"/>
              </a:rPr>
              <a:t>The vibration parameters necessitate definition for the CEPC site</a:t>
            </a:r>
            <a:endParaRPr lang="zh-CN" altLang="en-US" dirty="0">
              <a:latin typeface="+mj-lt"/>
            </a:endParaRPr>
          </a:p>
        </p:txBody>
      </p:sp>
      <p:sp>
        <p:nvSpPr>
          <p:cNvPr id="18" name="文本占位符 3">
            <a:extLst>
              <a:ext uri="{FF2B5EF4-FFF2-40B4-BE49-F238E27FC236}">
                <a16:creationId xmlns:a16="http://schemas.microsoft.com/office/drawing/2014/main" id="{DE0328D4-5D7C-4B31-97E6-7F5328F855B2}"/>
              </a:ext>
            </a:extLst>
          </p:cNvPr>
          <p:cNvSpPr txBox="1">
            <a:spLocks/>
          </p:cNvSpPr>
          <p:nvPr/>
        </p:nvSpPr>
        <p:spPr>
          <a:xfrm>
            <a:off x="1823222" y="1344819"/>
            <a:ext cx="9475624"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dirty="0">
                <a:latin typeface="+mj-lt"/>
              </a:rPr>
              <a:t>Background</a:t>
            </a:r>
            <a:endParaRPr lang="zh-CN" altLang="en-US" dirty="0">
              <a:latin typeface="+mj-lt"/>
            </a:endParaRPr>
          </a:p>
        </p:txBody>
      </p:sp>
      <p:sp>
        <p:nvSpPr>
          <p:cNvPr id="17" name="文本占位符 3">
            <a:extLst>
              <a:ext uri="{FF2B5EF4-FFF2-40B4-BE49-F238E27FC236}">
                <a16:creationId xmlns:a16="http://schemas.microsoft.com/office/drawing/2014/main" id="{90EE2223-3529-4F12-B259-EC648135A73A}"/>
              </a:ext>
            </a:extLst>
          </p:cNvPr>
          <p:cNvSpPr txBox="1">
            <a:spLocks/>
          </p:cNvSpPr>
          <p:nvPr/>
        </p:nvSpPr>
        <p:spPr>
          <a:xfrm>
            <a:off x="1823222" y="2931183"/>
            <a:ext cx="9475624" cy="480368"/>
          </a:xfrm>
          <a:prstGeom prst="rect">
            <a:avLst/>
          </a:prstGeom>
          <a:solidFill>
            <a:schemeClr val="bg1">
              <a:lumMod val="95000"/>
            </a:schemeClr>
          </a:solidFill>
          <a:ln w="19050">
            <a:solidFill>
              <a:schemeClr val="tx1"/>
            </a:solidFill>
            <a:prstDash val="sysDot"/>
          </a:ln>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dirty="0">
                <a:latin typeface="+mj-lt"/>
              </a:rPr>
              <a:t>Frequency-related vibration beam dynamics model</a:t>
            </a:r>
            <a:endParaRPr lang="zh-CN" altLang="en-US" dirty="0">
              <a:latin typeface="+mj-lt"/>
            </a:endParaRPr>
          </a:p>
        </p:txBody>
      </p:sp>
      <p:sp>
        <p:nvSpPr>
          <p:cNvPr id="21" name="文本占位符 4">
            <a:extLst>
              <a:ext uri="{FF2B5EF4-FFF2-40B4-BE49-F238E27FC236}">
                <a16:creationId xmlns:a16="http://schemas.microsoft.com/office/drawing/2014/main" id="{6EF705F4-0901-4E56-860E-3198322AE473}"/>
              </a:ext>
            </a:extLst>
          </p:cNvPr>
          <p:cNvSpPr txBox="1">
            <a:spLocks/>
          </p:cNvSpPr>
          <p:nvPr/>
        </p:nvSpPr>
        <p:spPr>
          <a:xfrm>
            <a:off x="985116" y="2937975"/>
            <a:ext cx="817033" cy="480369"/>
          </a:xfrm>
          <a:prstGeom prst="rect">
            <a:avLst/>
          </a:prstGeom>
          <a:solidFill>
            <a:srgbClr val="000099"/>
          </a:solidFill>
          <a:ln>
            <a:noFill/>
          </a:ln>
        </p:spPr>
        <p:txBody>
          <a:bodyPr vert="horz" lIns="91440" tIns="45720" rIns="91440" bIns="45720" rtlCol="0" anchor="t">
            <a:noAutofit/>
          </a:bodyPr>
          <a:lstStyle>
            <a:lvl1pPr marL="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bg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dirty="0">
                <a:latin typeface="+mj-lt"/>
              </a:rPr>
              <a:t>3</a:t>
            </a:r>
            <a:endParaRPr lang="zh-CN" altLang="en-US" dirty="0">
              <a:latin typeface="+mj-lt"/>
            </a:endParaRPr>
          </a:p>
        </p:txBody>
      </p:sp>
      <p:sp>
        <p:nvSpPr>
          <p:cNvPr id="22" name="文本占位符 6">
            <a:extLst>
              <a:ext uri="{FF2B5EF4-FFF2-40B4-BE49-F238E27FC236}">
                <a16:creationId xmlns:a16="http://schemas.microsoft.com/office/drawing/2014/main" id="{BB771142-DC05-44A6-9C71-2CEB12BF9066}"/>
              </a:ext>
            </a:extLst>
          </p:cNvPr>
          <p:cNvSpPr txBox="1">
            <a:spLocks/>
          </p:cNvSpPr>
          <p:nvPr/>
        </p:nvSpPr>
        <p:spPr>
          <a:xfrm>
            <a:off x="911424" y="5238649"/>
            <a:ext cx="817033" cy="561975"/>
          </a:xfrm>
          <a:prstGeom prst="rect">
            <a:avLst/>
          </a:prstGeom>
          <a:solidFill>
            <a:srgbClr val="000099"/>
          </a:solidFill>
          <a:ln>
            <a:noFill/>
          </a:ln>
        </p:spPr>
        <p:txBody>
          <a:bodyPr vert="horz" lIns="91440" tIns="45720" rIns="91440" bIns="45720" rtlCol="0" anchor="t">
            <a:noAutofit/>
          </a:bodyPr>
          <a:lstStyle>
            <a:lvl1pPr marL="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bg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dirty="0">
                <a:latin typeface="+mj-lt"/>
              </a:rPr>
              <a:t>6</a:t>
            </a:r>
            <a:endParaRPr lang="zh-CN" altLang="en-US" dirty="0">
              <a:latin typeface="+mj-lt"/>
            </a:endParaRPr>
          </a:p>
        </p:txBody>
      </p:sp>
      <p:sp>
        <p:nvSpPr>
          <p:cNvPr id="23" name="文本占位符 5">
            <a:extLst>
              <a:ext uri="{FF2B5EF4-FFF2-40B4-BE49-F238E27FC236}">
                <a16:creationId xmlns:a16="http://schemas.microsoft.com/office/drawing/2014/main" id="{58B3382E-7EFE-4872-9921-B290871E1D06}"/>
              </a:ext>
            </a:extLst>
          </p:cNvPr>
          <p:cNvSpPr txBox="1">
            <a:spLocks/>
          </p:cNvSpPr>
          <p:nvPr/>
        </p:nvSpPr>
        <p:spPr>
          <a:xfrm>
            <a:off x="1765302" y="5219629"/>
            <a:ext cx="9533543"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dirty="0">
                <a:latin typeface="+mj-lt"/>
              </a:rPr>
              <a:t>Summary</a:t>
            </a:r>
            <a:endParaRPr lang="zh-CN" altLang="en-US" dirty="0">
              <a:latin typeface="+mj-lt"/>
            </a:endParaRPr>
          </a:p>
        </p:txBody>
      </p:sp>
    </p:spTree>
    <p:extLst>
      <p:ext uri="{BB962C8B-B14F-4D97-AF65-F5344CB8AC3E}">
        <p14:creationId xmlns:p14="http://schemas.microsoft.com/office/powerpoint/2010/main" val="307086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a:extLst>
              <a:ext uri="{FF2B5EF4-FFF2-40B4-BE49-F238E27FC236}">
                <a16:creationId xmlns:a16="http://schemas.microsoft.com/office/drawing/2014/main" id="{546995AC-83AC-40DA-A751-CBDC9D6F74B6}"/>
              </a:ext>
            </a:extLst>
          </p:cNvPr>
          <p:cNvGraphicFramePr>
            <a:graphicFrameLocks noGrp="1"/>
          </p:cNvGraphicFramePr>
          <p:nvPr>
            <p:ph idx="1"/>
            <p:extLst>
              <p:ext uri="{D42A27DB-BD31-4B8C-83A1-F6EECF244321}">
                <p14:modId xmlns:p14="http://schemas.microsoft.com/office/powerpoint/2010/main" val="3319237292"/>
              </p:ext>
            </p:extLst>
          </p:nvPr>
        </p:nvGraphicFramePr>
        <p:xfrm>
          <a:off x="839416" y="1339790"/>
          <a:ext cx="11089232" cy="5028168"/>
        </p:xfrm>
        <a:graphic>
          <a:graphicData uri="http://schemas.openxmlformats.org/drawingml/2006/table">
            <a:tbl>
              <a:tblPr firstRow="1" bandRow="1">
                <a:tableStyleId>{5C22544A-7EE6-4342-B048-85BDC9FD1C3A}</a:tableStyleId>
              </a:tblPr>
              <a:tblGrid>
                <a:gridCol w="2911128">
                  <a:extLst>
                    <a:ext uri="{9D8B030D-6E8A-4147-A177-3AD203B41FA5}">
                      <a16:colId xmlns:a16="http://schemas.microsoft.com/office/drawing/2014/main" val="1716258213"/>
                    </a:ext>
                  </a:extLst>
                </a:gridCol>
                <a:gridCol w="2952328">
                  <a:extLst>
                    <a:ext uri="{9D8B030D-6E8A-4147-A177-3AD203B41FA5}">
                      <a16:colId xmlns:a16="http://schemas.microsoft.com/office/drawing/2014/main" val="2401222477"/>
                    </a:ext>
                  </a:extLst>
                </a:gridCol>
                <a:gridCol w="3312368">
                  <a:extLst>
                    <a:ext uri="{9D8B030D-6E8A-4147-A177-3AD203B41FA5}">
                      <a16:colId xmlns:a16="http://schemas.microsoft.com/office/drawing/2014/main" val="4020221113"/>
                    </a:ext>
                  </a:extLst>
                </a:gridCol>
                <a:gridCol w="1913408">
                  <a:extLst>
                    <a:ext uri="{9D8B030D-6E8A-4147-A177-3AD203B41FA5}">
                      <a16:colId xmlns:a16="http://schemas.microsoft.com/office/drawing/2014/main" val="775012190"/>
                    </a:ext>
                  </a:extLst>
                </a:gridCol>
              </a:tblGrid>
              <a:tr h="370840">
                <a:tc>
                  <a:txBody>
                    <a:bodyPr/>
                    <a:lstStyle/>
                    <a:p>
                      <a:endParaRPr lang="zh-CN" altLang="en-US" dirty="0"/>
                    </a:p>
                  </a:txBody>
                  <a:tcPr/>
                </a:tc>
                <a:tc gridSpan="2">
                  <a:txBody>
                    <a:bodyPr/>
                    <a:lstStyle/>
                    <a:p>
                      <a:endParaRPr lang="zh-CN" altLang="en-US" dirty="0"/>
                    </a:p>
                  </a:txBody>
                  <a:tcPr/>
                </a:tc>
                <a:tc hMerge="1">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3228353504"/>
                  </a:ext>
                </a:extLst>
              </a:tr>
              <a:tr h="320040">
                <a:tc rowSpan="2">
                  <a:txBody>
                    <a:bodyPr/>
                    <a:lstStyle/>
                    <a:p>
                      <a:r>
                        <a:rPr lang="en-US" altLang="zh-CN" dirty="0"/>
                        <a:t>Order of magnitude estimation of the vibration level Spec. on ground of IR and Arc area</a:t>
                      </a:r>
                      <a:endParaRPr lang="zh-CN" altLang="en-US" dirty="0"/>
                    </a:p>
                  </a:txBody>
                  <a:tcPr/>
                </a:tc>
                <a:tc rowSpan="2">
                  <a:txBody>
                    <a:bodyPr/>
                    <a:lstStyle/>
                    <a:p>
                      <a:r>
                        <a:rPr lang="en-US" altLang="zh-CN" dirty="0"/>
                        <a:t>Random vibrations:</a:t>
                      </a:r>
                      <a:r>
                        <a:rPr lang="zh-CN" altLang="en-US" dirty="0"/>
                        <a:t> </a:t>
                      </a:r>
                      <a:r>
                        <a:rPr lang="en-US" altLang="zh-CN" dirty="0"/>
                        <a:t>4nm</a:t>
                      </a:r>
                      <a:r>
                        <a:rPr lang="zh-CN" altLang="en-US" dirty="0"/>
                        <a:t> </a:t>
                      </a:r>
                      <a:r>
                        <a:rPr lang="en-US" altLang="zh-CN" dirty="0"/>
                        <a:t>at</a:t>
                      </a:r>
                      <a:r>
                        <a:rPr lang="zh-CN" altLang="en-US" dirty="0"/>
                        <a:t> </a:t>
                      </a:r>
                      <a:r>
                        <a:rPr lang="en-US" altLang="zh-CN" dirty="0"/>
                        <a:t>IR,</a:t>
                      </a:r>
                      <a:r>
                        <a:rPr lang="zh-CN" altLang="en-US" dirty="0"/>
                        <a:t> </a:t>
                      </a:r>
                      <a:r>
                        <a:rPr lang="en-US" altLang="zh-CN" dirty="0"/>
                        <a:t>25</a:t>
                      </a:r>
                      <a:r>
                        <a:rPr lang="zh-CN" altLang="en-US" dirty="0"/>
                        <a:t> </a:t>
                      </a:r>
                      <a:r>
                        <a:rPr lang="en-US" altLang="zh-CN" dirty="0"/>
                        <a:t>nm</a:t>
                      </a:r>
                      <a:r>
                        <a:rPr lang="zh-CN" altLang="en-US" dirty="0"/>
                        <a:t> </a:t>
                      </a:r>
                      <a:r>
                        <a:rPr lang="en-US" altLang="zh-CN" dirty="0"/>
                        <a:t>at</a:t>
                      </a:r>
                      <a:r>
                        <a:rPr lang="zh-CN" altLang="en-US" dirty="0"/>
                        <a:t> </a:t>
                      </a:r>
                      <a:r>
                        <a:rPr lang="en-US" altLang="zh-CN" dirty="0"/>
                        <a:t>arc</a:t>
                      </a:r>
                      <a:r>
                        <a:rPr lang="zh-CN" altLang="en-US" dirty="0"/>
                        <a:t> </a:t>
                      </a:r>
                      <a:r>
                        <a:rPr lang="en-US" altLang="zh-CN"/>
                        <a:t>area (1-100Hz)</a:t>
                      </a:r>
                      <a:endParaRPr lang="zh-CN" altLang="en-US" dirty="0"/>
                    </a:p>
                  </a:txBody>
                  <a:tcPr>
                    <a:lnR w="12700" cap="flat" cmpd="sng" algn="ctr">
                      <a:solidFill>
                        <a:schemeClr val="tx1"/>
                      </a:solidFill>
                      <a:prstDash val="solid"/>
                      <a:round/>
                      <a:headEnd type="none" w="med" len="med"/>
                      <a:tailEnd type="none" w="med" len="med"/>
                    </a:lnR>
                  </a:tcPr>
                </a:tc>
                <a:tc>
                  <a:txBody>
                    <a:bodyPr/>
                    <a:lstStyle/>
                    <a:p>
                      <a:r>
                        <a:rPr lang="en-US" altLang="zh-CN" sz="1800" b="0" i="0" kern="1200" dirty="0">
                          <a:solidFill>
                            <a:schemeClr val="dk1"/>
                          </a:solidFill>
                          <a:effectLst/>
                          <a:latin typeface="+mn-lt"/>
                          <a:ea typeface="+mn-ea"/>
                          <a:cs typeface="+mn-cs"/>
                        </a:rPr>
                        <a:t>Impact of displacement deviation on luminosity only</a:t>
                      </a:r>
                      <a:endParaRPr lang="zh-CN" altLang="en-US" dirty="0"/>
                    </a:p>
                  </a:txBody>
                  <a:tcPr>
                    <a:lnL w="12700" cap="flat" cmpd="sng" algn="ctr">
                      <a:solidFill>
                        <a:schemeClr val="tx1"/>
                      </a:solidFill>
                      <a:prstDash val="solid"/>
                      <a:round/>
                      <a:headEnd type="none" w="med" len="med"/>
                      <a:tailEnd type="none" w="med" len="med"/>
                    </a:lnL>
                  </a:tcPr>
                </a:tc>
                <a:tc>
                  <a:txBody>
                    <a:bodyPr/>
                    <a:lstStyle/>
                    <a:p>
                      <a:r>
                        <a:rPr lang="en-US" altLang="zh-CN" dirty="0"/>
                        <a:t>Completed</a:t>
                      </a:r>
                      <a:endParaRPr lang="zh-CN" altLang="en-US" dirty="0"/>
                    </a:p>
                  </a:txBody>
                  <a:tcPr/>
                </a:tc>
                <a:extLst>
                  <a:ext uri="{0D108BD9-81ED-4DB2-BD59-A6C34878D82A}">
                    <a16:rowId xmlns:a16="http://schemas.microsoft.com/office/drawing/2014/main" val="801147862"/>
                  </a:ext>
                </a:extLst>
              </a:tr>
              <a:tr h="320040">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kern="1200" dirty="0">
                          <a:solidFill>
                            <a:schemeClr val="dk1"/>
                          </a:solidFill>
                          <a:effectLst/>
                          <a:latin typeface="+mn-lt"/>
                          <a:ea typeface="+mn-ea"/>
                          <a:cs typeface="+mn-cs"/>
                        </a:rPr>
                        <a:t>Impact of both displacement and angular deviation on luminosity</a:t>
                      </a:r>
                      <a:endParaRPr lang="zh-CN" altLang="en-US" dirty="0"/>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Partly Completed</a:t>
                      </a:r>
                      <a:endParaRPr lang="zh-CN" altLang="en-US" dirty="0"/>
                    </a:p>
                    <a:p>
                      <a:endParaRPr lang="zh-CN" altLang="en-US" dirty="0"/>
                    </a:p>
                  </a:txBody>
                  <a:tcPr/>
                </a:tc>
                <a:extLst>
                  <a:ext uri="{0D108BD9-81ED-4DB2-BD59-A6C34878D82A}">
                    <a16:rowId xmlns:a16="http://schemas.microsoft.com/office/drawing/2014/main" val="424065687"/>
                  </a:ext>
                </a:extLst>
              </a:tr>
              <a:tr h="320040">
                <a:tc rowSpan="3">
                  <a:txBody>
                    <a:bodyPr/>
                    <a:lstStyle/>
                    <a:p>
                      <a:pPr algn="l"/>
                      <a:endParaRPr lang="en-US" altLang="zh-CN" dirty="0"/>
                    </a:p>
                    <a:p>
                      <a:pPr algn="l"/>
                      <a:r>
                        <a:rPr lang="en-US" altLang="zh-CN" dirty="0"/>
                        <a:t>Vibration measurement</a:t>
                      </a:r>
                      <a:endParaRPr lang="zh-CN" altLang="en-US" dirty="0"/>
                    </a:p>
                  </a:txBody>
                  <a:tcPr/>
                </a:tc>
                <a:tc gridSpan="2">
                  <a:txBody>
                    <a:bodyPr/>
                    <a:lstStyle/>
                    <a:p>
                      <a:r>
                        <a:rPr lang="en-US" altLang="zh-CN" dirty="0"/>
                        <a:t>Ground motion level:  PSD at IR, PSD at arc area</a:t>
                      </a:r>
                      <a:endParaRPr lang="zh-CN" altLang="en-US" dirty="0"/>
                    </a:p>
                  </a:txBody>
                  <a:tcPr>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Assumed</a:t>
                      </a:r>
                      <a:endParaRPr lang="zh-CN" alt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053859"/>
                  </a:ext>
                </a:extLst>
              </a:tr>
              <a:tr h="320040">
                <a:tc vMerge="1">
                  <a:txBody>
                    <a:bodyPr/>
                    <a:lstStyle/>
                    <a:p>
                      <a:endParaRPr lang="zh-CN" altLang="en-US"/>
                    </a:p>
                  </a:txBody>
                  <a:tcPr/>
                </a:tc>
                <a:tc gridSpan="2">
                  <a:txBody>
                    <a:bodyPr/>
                    <a:lstStyle/>
                    <a:p>
                      <a:r>
                        <a:rPr lang="en-US" altLang="zh-CN" dirty="0"/>
                        <a:t>Wave velocity: 2km/s</a:t>
                      </a:r>
                      <a:endParaRPr lang="zh-CN"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Assumed</a:t>
                      </a:r>
                      <a:endParaRPr lang="zh-CN"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101872"/>
                  </a:ext>
                </a:extLst>
              </a:tr>
              <a:tr h="320040">
                <a:tc vMerge="1">
                  <a:txBody>
                    <a:bodyPr/>
                    <a:lstStyle/>
                    <a:p>
                      <a:endParaRPr lang="zh-CN" altLang="en-US"/>
                    </a:p>
                  </a:txBody>
                  <a:tcPr/>
                </a:tc>
                <a:tc gridSpan="2">
                  <a:txBody>
                    <a:bodyPr/>
                    <a:lstStyle/>
                    <a:p>
                      <a:r>
                        <a:rPr lang="en-US" altLang="zh-CN" dirty="0"/>
                        <a:t>Decay formula</a:t>
                      </a:r>
                      <a:endParaRPr lang="zh-CN" altLang="en-US" dirty="0"/>
                    </a:p>
                  </a:txBody>
                  <a:tcPr>
                    <a:lnT w="12700" cap="flat" cmpd="sng" algn="ctr">
                      <a:solidFill>
                        <a:schemeClr val="tx1"/>
                      </a:solidFill>
                      <a:prstDash val="solid"/>
                      <a:round/>
                      <a:headEnd type="none" w="med" len="med"/>
                      <a:tailEnd type="none" w="med" len="med"/>
                    </a:lnT>
                  </a:tcPr>
                </a:tc>
                <a:tc h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Not yet addressed</a:t>
                      </a:r>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8006379"/>
                  </a:ext>
                </a:extLst>
              </a:tr>
              <a:tr h="403344">
                <a:tc rowSpan="2">
                  <a:txBody>
                    <a:bodyPr/>
                    <a:lstStyle/>
                    <a:p>
                      <a:pPr algn="ctr"/>
                      <a:endParaRPr lang="en-US" altLang="zh-CN" dirty="0"/>
                    </a:p>
                    <a:p>
                      <a:pPr algn="l"/>
                      <a:r>
                        <a:rPr lang="en-US" altLang="zh-CN" dirty="0"/>
                        <a:t>Magnification factor</a:t>
                      </a:r>
                      <a:endParaRPr lang="zh-CN" altLang="en-US" dirty="0"/>
                    </a:p>
                  </a:txBody>
                  <a:tcPr/>
                </a:tc>
                <a:tc gridSpan="2">
                  <a:txBody>
                    <a:bodyPr/>
                    <a:lstStyle/>
                    <a:p>
                      <a:r>
                        <a:rPr lang="en-US" altLang="zh-CN" dirty="0"/>
                        <a:t>Single ring</a:t>
                      </a:r>
                      <a:endParaRPr lang="zh-CN" altLang="en-US" dirty="0"/>
                    </a:p>
                  </a:txBody>
                  <a:tcPr/>
                </a:tc>
                <a:tc h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Completed</a:t>
                      </a:r>
                      <a:endParaRPr lang="zh-CN" altLang="en-US" dirty="0"/>
                    </a:p>
                  </a:txBody>
                  <a:tcPr/>
                </a:tc>
                <a:extLst>
                  <a:ext uri="{0D108BD9-81ED-4DB2-BD59-A6C34878D82A}">
                    <a16:rowId xmlns:a16="http://schemas.microsoft.com/office/drawing/2014/main" val="2892432848"/>
                  </a:ext>
                </a:extLst>
              </a:tr>
              <a:tr h="403344">
                <a:tc vMerge="1">
                  <a:txBody>
                    <a:bodyPr/>
                    <a:lstStyle/>
                    <a:p>
                      <a:endParaRPr lang="zh-CN" altLang="en-US" dirty="0"/>
                    </a:p>
                  </a:txBody>
                  <a:tcPr/>
                </a:tc>
                <a:tc gridSpan="2">
                  <a:txBody>
                    <a:bodyPr/>
                    <a:lstStyle/>
                    <a:p>
                      <a:r>
                        <a:rPr lang="en-US" altLang="zh-CN" dirty="0"/>
                        <a:t>Double ring: IR &amp; Arc </a:t>
                      </a:r>
                      <a:endParaRPr lang="zh-CN" altLang="en-US" dirty="0"/>
                    </a:p>
                  </a:txBody>
                  <a:tcPr/>
                </a:tc>
                <a:tc h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Partly Completed</a:t>
                      </a:r>
                      <a:endParaRPr lang="zh-CN" altLang="en-US" dirty="0"/>
                    </a:p>
                  </a:txBody>
                  <a:tcPr/>
                </a:tc>
                <a:extLst>
                  <a:ext uri="{0D108BD9-81ED-4DB2-BD59-A6C34878D82A}">
                    <a16:rowId xmlns:a16="http://schemas.microsoft.com/office/drawing/2014/main" val="1864551423"/>
                  </a:ext>
                </a:extLst>
              </a:tr>
              <a:tr h="370840">
                <a:tc>
                  <a:txBody>
                    <a:bodyPr/>
                    <a:lstStyle/>
                    <a:p>
                      <a:r>
                        <a:rPr lang="en-US" altLang="zh-CN" dirty="0"/>
                        <a:t>Vibration Specs Allocation</a:t>
                      </a:r>
                      <a:r>
                        <a:rPr lang="zh-CN" altLang="en-US" dirty="0"/>
                        <a:t>：</a:t>
                      </a:r>
                      <a:endParaRPr lang="en-US" altLang="zh-CN"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IR&amp; Arc Areas</a:t>
                      </a:r>
                      <a:endParaRPr lang="zh-CN" altLang="en-US" dirty="0"/>
                    </a:p>
                  </a:txBody>
                  <a:tcPr/>
                </a:tc>
                <a:tc hMerge="1">
                  <a:txBody>
                    <a:bodyPr/>
                    <a:lstStyle/>
                    <a:p>
                      <a:endParaRPr lang="zh-CN" altLang="en-US"/>
                    </a:p>
                  </a:txBody>
                  <a:tcPr/>
                </a:tc>
                <a:tc>
                  <a:txBody>
                    <a:bodyPr/>
                    <a:lstStyle/>
                    <a:p>
                      <a:r>
                        <a:rPr lang="en-US" altLang="zh-CN" dirty="0"/>
                        <a:t>To be determined</a:t>
                      </a:r>
                      <a:endParaRPr lang="zh-CN" altLang="en-US" dirty="0"/>
                    </a:p>
                  </a:txBody>
                  <a:tcPr/>
                </a:tc>
                <a:extLst>
                  <a:ext uri="{0D108BD9-81ED-4DB2-BD59-A6C34878D82A}">
                    <a16:rowId xmlns:a16="http://schemas.microsoft.com/office/drawing/2014/main" val="508332236"/>
                  </a:ext>
                </a:extLst>
              </a:tr>
              <a:tr h="370840">
                <a:tc>
                  <a:txBody>
                    <a:bodyPr/>
                    <a:lstStyle/>
                    <a:p>
                      <a:r>
                        <a:rPr lang="en-US" altLang="zh-CN" dirty="0"/>
                        <a:t>Girders of IR and Arc Area</a:t>
                      </a:r>
                      <a:endParaRPr lang="zh-CN" altLang="en-US" dirty="0"/>
                    </a:p>
                  </a:txBody>
                  <a:tcPr/>
                </a:tc>
                <a:tc gridSpan="2">
                  <a:txBody>
                    <a:bodyPr/>
                    <a:lstStyle/>
                    <a:p>
                      <a:endParaRPr lang="zh-CN" altLang="en-US" dirty="0"/>
                    </a:p>
                  </a:txBody>
                  <a:tcPr/>
                </a:tc>
                <a:tc h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be determined</a:t>
                      </a:r>
                      <a:endParaRPr lang="zh-CN" altLang="en-US" dirty="0"/>
                    </a:p>
                  </a:txBody>
                  <a:tcPr/>
                </a:tc>
                <a:extLst>
                  <a:ext uri="{0D108BD9-81ED-4DB2-BD59-A6C34878D82A}">
                    <a16:rowId xmlns:a16="http://schemas.microsoft.com/office/drawing/2014/main" val="3270509092"/>
                  </a:ext>
                </a:extLst>
              </a:tr>
              <a:tr h="320040">
                <a:tc rowSpan="2">
                  <a:txBody>
                    <a:bodyPr/>
                    <a:lstStyle/>
                    <a:p>
                      <a:r>
                        <a:rPr lang="en-US" altLang="zh-CN" sz="1800" b="0" i="0" kern="1200" dirty="0">
                          <a:solidFill>
                            <a:schemeClr val="dk1"/>
                          </a:solidFill>
                          <a:effectLst/>
                          <a:latin typeface="+mn-lt"/>
                          <a:ea typeface="+mn-ea"/>
                          <a:cs typeface="+mn-cs"/>
                        </a:rPr>
                        <a:t>Vibration Control of Surrounding Sources</a:t>
                      </a:r>
                      <a:endParaRPr lang="zh-CN" altLang="en-US" dirty="0"/>
                    </a:p>
                  </a:txBody>
                  <a:tcPr/>
                </a:tc>
                <a:tc gridSpan="2">
                  <a:txBody>
                    <a:bodyPr/>
                    <a:lstStyle/>
                    <a:p>
                      <a:r>
                        <a:rPr lang="en-US" altLang="zh-CN" dirty="0"/>
                        <a:t>Utilities (close to IR)</a:t>
                      </a:r>
                      <a:endParaRPr lang="zh-CN" altLang="en-US" dirty="0"/>
                    </a:p>
                  </a:txBody>
                  <a:tcPr>
                    <a:lnB w="12700" cap="flat" cmpd="sng" algn="ctr">
                      <a:solidFill>
                        <a:schemeClr val="tx1"/>
                      </a:solidFill>
                      <a:prstDash val="solid"/>
                      <a:round/>
                      <a:headEnd type="none" w="med" len="med"/>
                      <a:tailEnd type="none" w="med" len="med"/>
                    </a:lnB>
                  </a:tcPr>
                </a:tc>
                <a:tc hMerge="1">
                  <a:txBody>
                    <a:bodyPr/>
                    <a:lstStyle/>
                    <a:p>
                      <a:endParaRPr lang="zh-CN" alt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be determined</a:t>
                      </a:r>
                      <a:endParaRPr lang="zh-CN" altLang="en-US" dirty="0"/>
                    </a:p>
                    <a:p>
                      <a:endParaRPr lang="zh-CN" altLang="en-US" dirty="0"/>
                    </a:p>
                  </a:txBody>
                  <a:tcPr/>
                </a:tc>
                <a:extLst>
                  <a:ext uri="{0D108BD9-81ED-4DB2-BD59-A6C34878D82A}">
                    <a16:rowId xmlns:a16="http://schemas.microsoft.com/office/drawing/2014/main" val="1881944536"/>
                  </a:ext>
                </a:extLst>
              </a:tr>
              <a:tr h="320040">
                <a:tc vMerge="1">
                  <a:txBody>
                    <a:bodyPr/>
                    <a:lstStyle/>
                    <a:p>
                      <a:endParaRPr lang="zh-CN" altLang="en-US"/>
                    </a:p>
                  </a:txBody>
                  <a:tcPr/>
                </a:tc>
                <a:tc gridSpan="2">
                  <a:txBody>
                    <a:bodyPr/>
                    <a:lstStyle/>
                    <a:p>
                      <a:r>
                        <a:rPr lang="en-US" altLang="zh-CN" dirty="0"/>
                        <a:t>Surroundings</a:t>
                      </a:r>
                      <a:endParaRPr lang="zh-CN" altLang="en-US" dirty="0"/>
                    </a:p>
                  </a:txBody>
                  <a:tcPr>
                    <a:lnT w="12700" cap="flat" cmpd="sng" algn="ctr">
                      <a:solidFill>
                        <a:schemeClr val="tx1"/>
                      </a:solidFill>
                      <a:prstDash val="solid"/>
                      <a:round/>
                      <a:headEnd type="none" w="med" len="med"/>
                      <a:tailEnd type="none" w="med" len="med"/>
                    </a:lnT>
                  </a:tcPr>
                </a:tc>
                <a:tc h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4228916478"/>
                  </a:ext>
                </a:extLst>
              </a:tr>
            </a:tbl>
          </a:graphicData>
        </a:graphic>
      </p:graphicFrame>
      <p:sp>
        <p:nvSpPr>
          <p:cNvPr id="5" name="标题 2">
            <a:extLst>
              <a:ext uri="{FF2B5EF4-FFF2-40B4-BE49-F238E27FC236}">
                <a16:creationId xmlns:a16="http://schemas.microsoft.com/office/drawing/2014/main" id="{31AE2F21-8D5E-4B42-AA80-A16FA41AB40C}"/>
              </a:ext>
            </a:extLst>
          </p:cNvPr>
          <p:cNvSpPr>
            <a:spLocks noGrp="1"/>
          </p:cNvSpPr>
          <p:nvPr>
            <p:ph type="title"/>
          </p:nvPr>
        </p:nvSpPr>
        <p:spPr>
          <a:xfrm>
            <a:off x="1558925" y="104775"/>
            <a:ext cx="10515600" cy="663575"/>
          </a:xfrm>
        </p:spPr>
        <p:txBody>
          <a:bodyPr/>
          <a:lstStyle/>
          <a:p>
            <a:r>
              <a:rPr lang="en-US" altLang="zh-CN" dirty="0"/>
              <a:t>1.  Background: task breakdown list</a:t>
            </a:r>
            <a:endParaRPr lang="zh-CN" altLang="en-US" dirty="0"/>
          </a:p>
        </p:txBody>
      </p:sp>
      <p:sp>
        <p:nvSpPr>
          <p:cNvPr id="7" name="文本框 6">
            <a:extLst>
              <a:ext uri="{FF2B5EF4-FFF2-40B4-BE49-F238E27FC236}">
                <a16:creationId xmlns:a16="http://schemas.microsoft.com/office/drawing/2014/main" id="{B57B6E4F-5CF7-492D-ADE9-0D2736897D5C}"/>
              </a:ext>
            </a:extLst>
          </p:cNvPr>
          <p:cNvSpPr txBox="1"/>
          <p:nvPr/>
        </p:nvSpPr>
        <p:spPr>
          <a:xfrm>
            <a:off x="770952" y="869404"/>
            <a:ext cx="9073008" cy="369332"/>
          </a:xfrm>
          <a:prstGeom prst="rect">
            <a:avLst/>
          </a:prstGeom>
          <a:noFill/>
        </p:spPr>
        <p:txBody>
          <a:bodyPr wrap="square" rtlCol="0">
            <a:spAutoFit/>
          </a:bodyPr>
          <a:lstStyle/>
          <a:p>
            <a:r>
              <a:rPr lang="en-US" altLang="zh-CN" dirty="0">
                <a:solidFill>
                  <a:srgbClr val="C00000"/>
                </a:solidFill>
              </a:rPr>
              <a:t>Target: Limit the luminosity degradation due to micro-vibration to less than 2% </a:t>
            </a:r>
            <a:endParaRPr lang="zh-CN" altLang="en-US" dirty="0">
              <a:solidFill>
                <a:srgbClr val="C00000"/>
              </a:solidFill>
            </a:endParaRPr>
          </a:p>
        </p:txBody>
      </p:sp>
      <p:sp>
        <p:nvSpPr>
          <p:cNvPr id="10" name="箭头: 左弧形 9">
            <a:extLst>
              <a:ext uri="{FF2B5EF4-FFF2-40B4-BE49-F238E27FC236}">
                <a16:creationId xmlns:a16="http://schemas.microsoft.com/office/drawing/2014/main" id="{EA5B754A-CB7F-4566-9D3A-E80D84AB48BF}"/>
              </a:ext>
            </a:extLst>
          </p:cNvPr>
          <p:cNvSpPr/>
          <p:nvPr/>
        </p:nvSpPr>
        <p:spPr>
          <a:xfrm>
            <a:off x="194888" y="1842154"/>
            <a:ext cx="576064" cy="42484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框 10">
            <a:extLst>
              <a:ext uri="{FF2B5EF4-FFF2-40B4-BE49-F238E27FC236}">
                <a16:creationId xmlns:a16="http://schemas.microsoft.com/office/drawing/2014/main" id="{76D1D07D-3E4B-4D60-9270-D0BBF89FCCE4}"/>
              </a:ext>
            </a:extLst>
          </p:cNvPr>
          <p:cNvSpPr txBox="1"/>
          <p:nvPr/>
        </p:nvSpPr>
        <p:spPr>
          <a:xfrm>
            <a:off x="384659" y="3429000"/>
            <a:ext cx="523220" cy="1074781"/>
          </a:xfrm>
          <a:prstGeom prst="rect">
            <a:avLst/>
          </a:prstGeom>
          <a:noFill/>
        </p:spPr>
        <p:txBody>
          <a:bodyPr vert="eaVert" wrap="none" rtlCol="0">
            <a:spAutoFit/>
          </a:bodyPr>
          <a:lstStyle/>
          <a:p>
            <a:r>
              <a:rPr lang="en-US" altLang="zh-CN" sz="2200" dirty="0"/>
              <a:t>Iteration</a:t>
            </a:r>
            <a:endParaRPr lang="zh-CN" altLang="en-US" sz="2200" dirty="0"/>
          </a:p>
        </p:txBody>
      </p:sp>
    </p:spTree>
    <p:extLst>
      <p:ext uri="{BB962C8B-B14F-4D97-AF65-F5344CB8AC3E}">
        <p14:creationId xmlns:p14="http://schemas.microsoft.com/office/powerpoint/2010/main" val="61508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AFE8AA9-5EEE-468D-B99B-2CCE7FE88600}"/>
              </a:ext>
            </a:extLst>
          </p:cNvPr>
          <p:cNvSpPr>
            <a:spLocks noGrp="1"/>
          </p:cNvSpPr>
          <p:nvPr>
            <p:ph type="title"/>
          </p:nvPr>
        </p:nvSpPr>
        <p:spPr/>
        <p:txBody>
          <a:bodyPr/>
          <a:lstStyle/>
          <a:p>
            <a:r>
              <a:rPr lang="en-US" altLang="zh-CN" dirty="0"/>
              <a:t>1.  Background </a:t>
            </a:r>
            <a:endParaRPr lang="zh-CN" altLang="en-US" dirty="0"/>
          </a:p>
        </p:txBody>
      </p:sp>
      <p:sp>
        <p:nvSpPr>
          <p:cNvPr id="5" name="文本框 4">
            <a:extLst>
              <a:ext uri="{FF2B5EF4-FFF2-40B4-BE49-F238E27FC236}">
                <a16:creationId xmlns:a16="http://schemas.microsoft.com/office/drawing/2014/main" id="{927B29C2-0375-432A-A5D8-8EDB807C4515}"/>
              </a:ext>
            </a:extLst>
          </p:cNvPr>
          <p:cNvSpPr txBox="1"/>
          <p:nvPr/>
        </p:nvSpPr>
        <p:spPr>
          <a:xfrm>
            <a:off x="119336" y="1105806"/>
            <a:ext cx="11809311" cy="523220"/>
          </a:xfrm>
          <a:prstGeom prst="rect">
            <a:avLst/>
          </a:prstGeom>
          <a:noFill/>
        </p:spPr>
        <p:txBody>
          <a:bodyPr wrap="square" rtlCol="0">
            <a:spAutoFit/>
          </a:bodyPr>
          <a:lstStyle/>
          <a:p>
            <a:pPr algn="ctr"/>
            <a:r>
              <a:rPr lang="en-US" altLang="zh-CN" sz="2800" dirty="0">
                <a:solidFill>
                  <a:srgbClr val="C00000"/>
                </a:solidFill>
                <a:latin typeface="+mj-lt"/>
              </a:rPr>
              <a:t>Where do the vibrations come from?</a:t>
            </a:r>
            <a:endParaRPr lang="zh-CN" altLang="en-US" sz="2800" dirty="0">
              <a:solidFill>
                <a:srgbClr val="C00000"/>
              </a:solidFill>
              <a:latin typeface="+mj-lt"/>
            </a:endParaRPr>
          </a:p>
        </p:txBody>
      </p:sp>
      <p:pic>
        <p:nvPicPr>
          <p:cNvPr id="6" name="图片 5">
            <a:extLst>
              <a:ext uri="{FF2B5EF4-FFF2-40B4-BE49-F238E27FC236}">
                <a16:creationId xmlns:a16="http://schemas.microsoft.com/office/drawing/2014/main" id="{D4B7838F-B177-40D9-BD09-534323BEFF06}"/>
              </a:ext>
            </a:extLst>
          </p:cNvPr>
          <p:cNvPicPr>
            <a:picLocks noChangeAspect="1"/>
          </p:cNvPicPr>
          <p:nvPr/>
        </p:nvPicPr>
        <p:blipFill>
          <a:blip r:embed="rId2"/>
          <a:stretch>
            <a:fillRect/>
          </a:stretch>
        </p:blipFill>
        <p:spPr>
          <a:xfrm>
            <a:off x="623241" y="2898560"/>
            <a:ext cx="5210348" cy="3482768"/>
          </a:xfrm>
          <a:prstGeom prst="rect">
            <a:avLst/>
          </a:prstGeom>
        </p:spPr>
      </p:pic>
      <p:pic>
        <p:nvPicPr>
          <p:cNvPr id="7" name="Picture 2">
            <a:extLst>
              <a:ext uri="{FF2B5EF4-FFF2-40B4-BE49-F238E27FC236}">
                <a16:creationId xmlns:a16="http://schemas.microsoft.com/office/drawing/2014/main" id="{42D50338-32A5-4D9F-92AF-D5F89A8CB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226" y="2420888"/>
            <a:ext cx="4219295" cy="361653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4B2DB657-B65D-48F2-A056-B50500F87161}"/>
              </a:ext>
            </a:extLst>
          </p:cNvPr>
          <p:cNvSpPr txBox="1"/>
          <p:nvPr/>
        </p:nvSpPr>
        <p:spPr>
          <a:xfrm>
            <a:off x="8184232" y="1999532"/>
            <a:ext cx="1950021" cy="369332"/>
          </a:xfrm>
          <a:prstGeom prst="rect">
            <a:avLst/>
          </a:prstGeom>
          <a:noFill/>
          <a:ln>
            <a:solidFill>
              <a:srgbClr val="C00000"/>
            </a:solidFill>
          </a:ln>
        </p:spPr>
        <p:txBody>
          <a:bodyPr wrap="none" rtlCol="0">
            <a:spAutoFit/>
          </a:bodyPr>
          <a:lstStyle/>
          <a:p>
            <a:r>
              <a:rPr lang="en-US" altLang="zh-CN" i="1" dirty="0">
                <a:solidFill>
                  <a:srgbClr val="C00000"/>
                </a:solidFill>
                <a:latin typeface="+mj-lt"/>
              </a:rPr>
              <a:t>Interaction Region</a:t>
            </a:r>
            <a:endParaRPr lang="zh-CN" altLang="en-US" i="1" dirty="0">
              <a:solidFill>
                <a:srgbClr val="C00000"/>
              </a:solidFill>
              <a:latin typeface="+mj-lt"/>
              <a:ea typeface="华文中宋" panose="02010600040101010101" pitchFamily="2" charset="-122"/>
            </a:endParaRPr>
          </a:p>
        </p:txBody>
      </p:sp>
      <p:sp>
        <p:nvSpPr>
          <p:cNvPr id="9" name="文本框 8">
            <a:extLst>
              <a:ext uri="{FF2B5EF4-FFF2-40B4-BE49-F238E27FC236}">
                <a16:creationId xmlns:a16="http://schemas.microsoft.com/office/drawing/2014/main" id="{0F2CEAFD-D7D2-4B92-9D30-08719C61453D}"/>
              </a:ext>
            </a:extLst>
          </p:cNvPr>
          <p:cNvSpPr txBox="1"/>
          <p:nvPr/>
        </p:nvSpPr>
        <p:spPr>
          <a:xfrm>
            <a:off x="6087106" y="3949276"/>
            <a:ext cx="1233030" cy="369332"/>
          </a:xfrm>
          <a:prstGeom prst="rect">
            <a:avLst/>
          </a:prstGeom>
          <a:noFill/>
          <a:ln>
            <a:solidFill>
              <a:srgbClr val="C00000"/>
            </a:solidFill>
          </a:ln>
        </p:spPr>
        <p:txBody>
          <a:bodyPr wrap="none" rtlCol="0">
            <a:spAutoFit/>
          </a:bodyPr>
          <a:lstStyle/>
          <a:p>
            <a:r>
              <a:rPr lang="en-US" altLang="zh-CN" i="1" dirty="0">
                <a:solidFill>
                  <a:srgbClr val="C00000"/>
                </a:solidFill>
                <a:latin typeface="+mj-lt"/>
              </a:rPr>
              <a:t>Arc section</a:t>
            </a:r>
            <a:endParaRPr lang="zh-CN" altLang="en-US" i="1" dirty="0">
              <a:solidFill>
                <a:srgbClr val="C00000"/>
              </a:solidFill>
              <a:latin typeface="+mj-lt"/>
            </a:endParaRPr>
          </a:p>
        </p:txBody>
      </p:sp>
      <p:sp>
        <p:nvSpPr>
          <p:cNvPr id="10" name="箭头: 下 9">
            <a:extLst>
              <a:ext uri="{FF2B5EF4-FFF2-40B4-BE49-F238E27FC236}">
                <a16:creationId xmlns:a16="http://schemas.microsoft.com/office/drawing/2014/main" id="{F96FB4CF-ECCD-48C9-9042-4F5F8E02A10F}"/>
              </a:ext>
            </a:extLst>
          </p:cNvPr>
          <p:cNvSpPr/>
          <p:nvPr/>
        </p:nvSpPr>
        <p:spPr>
          <a:xfrm rot="2947352">
            <a:off x="9337998" y="1569795"/>
            <a:ext cx="171749" cy="409557"/>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1" name="文本框 10">
            <a:extLst>
              <a:ext uri="{FF2B5EF4-FFF2-40B4-BE49-F238E27FC236}">
                <a16:creationId xmlns:a16="http://schemas.microsoft.com/office/drawing/2014/main" id="{025C0D28-739F-491C-A7CE-6D06DB2FF49A}"/>
              </a:ext>
            </a:extLst>
          </p:cNvPr>
          <p:cNvSpPr txBox="1"/>
          <p:nvPr/>
        </p:nvSpPr>
        <p:spPr>
          <a:xfrm>
            <a:off x="10911642" y="4091435"/>
            <a:ext cx="1233030" cy="369332"/>
          </a:xfrm>
          <a:prstGeom prst="rect">
            <a:avLst/>
          </a:prstGeom>
          <a:noFill/>
          <a:ln>
            <a:solidFill>
              <a:srgbClr val="C00000"/>
            </a:solidFill>
          </a:ln>
        </p:spPr>
        <p:txBody>
          <a:bodyPr wrap="none" rtlCol="0">
            <a:spAutoFit/>
          </a:bodyPr>
          <a:lstStyle/>
          <a:p>
            <a:r>
              <a:rPr lang="en-US" altLang="zh-CN" i="1" dirty="0">
                <a:solidFill>
                  <a:srgbClr val="C00000"/>
                </a:solidFill>
                <a:latin typeface="+mj-lt"/>
              </a:rPr>
              <a:t>Arc section</a:t>
            </a:r>
            <a:endParaRPr lang="zh-CN" altLang="en-US" i="1" dirty="0">
              <a:solidFill>
                <a:srgbClr val="C00000"/>
              </a:solidFill>
              <a:latin typeface="+mj-lt"/>
            </a:endParaRPr>
          </a:p>
        </p:txBody>
      </p:sp>
      <p:sp>
        <p:nvSpPr>
          <p:cNvPr id="12" name="矩形 11">
            <a:extLst>
              <a:ext uri="{FF2B5EF4-FFF2-40B4-BE49-F238E27FC236}">
                <a16:creationId xmlns:a16="http://schemas.microsoft.com/office/drawing/2014/main" id="{C3097BF3-D799-425A-85C0-0E49F4AAD109}"/>
              </a:ext>
            </a:extLst>
          </p:cNvPr>
          <p:cNvSpPr/>
          <p:nvPr/>
        </p:nvSpPr>
        <p:spPr>
          <a:xfrm>
            <a:off x="3896734" y="2923960"/>
            <a:ext cx="1922682" cy="246221"/>
          </a:xfrm>
          <a:prstGeom prst="rect">
            <a:avLst/>
          </a:prstGeom>
          <a:ln>
            <a:solidFill>
              <a:schemeClr val="tx1"/>
            </a:solidFill>
          </a:ln>
        </p:spPr>
        <p:txBody>
          <a:bodyPr wrap="square">
            <a:spAutoFit/>
          </a:bodyPr>
          <a:lstStyle/>
          <a:p>
            <a:pPr lvl="0" algn="r">
              <a:spcAft>
                <a:spcPts val="0"/>
              </a:spcAft>
            </a:pPr>
            <a:r>
              <a:rPr lang="en-US" altLang="zh-CN" sz="1000" kern="100" dirty="0">
                <a:solidFill>
                  <a:srgbClr val="000000"/>
                </a:solidFill>
                <a:latin typeface="+mj-lt"/>
                <a:ea typeface="宋体" panose="02010600030101010101" pitchFamily="2" charset="-122"/>
              </a:rPr>
              <a:t>Courtesy of Lin Zhang, GM2017</a:t>
            </a:r>
            <a:endParaRPr lang="zh-CN" altLang="zh-CN" sz="1000" kern="100" dirty="0">
              <a:effectLst/>
              <a:latin typeface="+mj-lt"/>
              <a:ea typeface="宋体" panose="02010600030101010101" pitchFamily="2" charset="-122"/>
            </a:endParaRPr>
          </a:p>
        </p:txBody>
      </p:sp>
      <p:sp>
        <p:nvSpPr>
          <p:cNvPr id="13" name="文本框 12">
            <a:extLst>
              <a:ext uri="{FF2B5EF4-FFF2-40B4-BE49-F238E27FC236}">
                <a16:creationId xmlns:a16="http://schemas.microsoft.com/office/drawing/2014/main" id="{2263A05F-80C2-4895-9AFB-0437AEAD93F5}"/>
              </a:ext>
            </a:extLst>
          </p:cNvPr>
          <p:cNvSpPr txBox="1"/>
          <p:nvPr/>
        </p:nvSpPr>
        <p:spPr>
          <a:xfrm>
            <a:off x="353868" y="1782328"/>
            <a:ext cx="7758355"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altLang="zh-CN" sz="2000" dirty="0">
                <a:latin typeface="+mj-lt"/>
              </a:rPr>
              <a:t>Ground motions are the major vibration sources of CEPC.</a:t>
            </a:r>
          </a:p>
          <a:p>
            <a:pPr marL="285750" indent="-285750">
              <a:buFont typeface="Arial" panose="020B0604020202020204" pitchFamily="34" charset="0"/>
              <a:buChar char="•"/>
            </a:pPr>
            <a:r>
              <a:rPr lang="en-US" altLang="zh-CN" sz="2000" dirty="0">
                <a:latin typeface="+mj-lt"/>
              </a:rPr>
              <a:t>It transmitted through the slab, girder-magnet assembly propagate to the beam, leading to an emittance growth and brilliance reduction at IP.</a:t>
            </a:r>
            <a:r>
              <a:rPr lang="en-US" altLang="zh-CN" sz="2000" u="sng" dirty="0">
                <a:solidFill>
                  <a:srgbClr val="C00000"/>
                </a:solidFill>
                <a:latin typeface="+mj-lt"/>
              </a:rPr>
              <a:t> </a:t>
            </a:r>
            <a:endParaRPr lang="zh-CN" altLang="en-US" sz="2000" u="sng" dirty="0">
              <a:solidFill>
                <a:srgbClr val="C00000"/>
              </a:solidFill>
              <a:latin typeface="+mj-lt"/>
            </a:endParaRPr>
          </a:p>
        </p:txBody>
      </p:sp>
      <p:sp>
        <p:nvSpPr>
          <p:cNvPr id="14" name="文本框 13">
            <a:extLst>
              <a:ext uri="{FF2B5EF4-FFF2-40B4-BE49-F238E27FC236}">
                <a16:creationId xmlns:a16="http://schemas.microsoft.com/office/drawing/2014/main" id="{89D841CC-F186-4609-A76A-DAC41817919B}"/>
              </a:ext>
            </a:extLst>
          </p:cNvPr>
          <p:cNvSpPr txBox="1"/>
          <p:nvPr/>
        </p:nvSpPr>
        <p:spPr>
          <a:xfrm>
            <a:off x="8322443" y="6021288"/>
            <a:ext cx="1950021" cy="369332"/>
          </a:xfrm>
          <a:prstGeom prst="rect">
            <a:avLst/>
          </a:prstGeom>
          <a:noFill/>
          <a:ln>
            <a:solidFill>
              <a:srgbClr val="C00000"/>
            </a:solidFill>
          </a:ln>
        </p:spPr>
        <p:txBody>
          <a:bodyPr wrap="none" rtlCol="0">
            <a:spAutoFit/>
          </a:bodyPr>
          <a:lstStyle/>
          <a:p>
            <a:r>
              <a:rPr lang="en-US" altLang="zh-CN" i="1" dirty="0">
                <a:solidFill>
                  <a:srgbClr val="C00000"/>
                </a:solidFill>
                <a:latin typeface="+mj-lt"/>
              </a:rPr>
              <a:t>Interaction Region</a:t>
            </a:r>
            <a:endParaRPr lang="zh-CN" altLang="en-US" i="1" dirty="0">
              <a:solidFill>
                <a:srgbClr val="C00000"/>
              </a:solidFill>
              <a:latin typeface="+mj-lt"/>
              <a:ea typeface="华文中宋" panose="02010600040101010101" pitchFamily="2" charset="-122"/>
            </a:endParaRPr>
          </a:p>
        </p:txBody>
      </p:sp>
      <p:sp>
        <p:nvSpPr>
          <p:cNvPr id="15" name="箭头: 下 14">
            <a:extLst>
              <a:ext uri="{FF2B5EF4-FFF2-40B4-BE49-F238E27FC236}">
                <a16:creationId xmlns:a16="http://schemas.microsoft.com/office/drawing/2014/main" id="{57C92422-2A10-4F99-81E0-AADE7A31ADD3}"/>
              </a:ext>
            </a:extLst>
          </p:cNvPr>
          <p:cNvSpPr/>
          <p:nvPr/>
        </p:nvSpPr>
        <p:spPr>
          <a:xfrm rot="2947352">
            <a:off x="9273687" y="5170196"/>
            <a:ext cx="171749" cy="409557"/>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6" name="箭头: 下 15">
            <a:extLst>
              <a:ext uri="{FF2B5EF4-FFF2-40B4-BE49-F238E27FC236}">
                <a16:creationId xmlns:a16="http://schemas.microsoft.com/office/drawing/2014/main" id="{010BF227-F48A-4EDB-A688-1DB58B99FA5E}"/>
              </a:ext>
            </a:extLst>
          </p:cNvPr>
          <p:cNvSpPr/>
          <p:nvPr/>
        </p:nvSpPr>
        <p:spPr>
          <a:xfrm rot="18259966">
            <a:off x="6681860" y="3534521"/>
            <a:ext cx="171749" cy="409557"/>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7" name="箭头: 下 16">
            <a:extLst>
              <a:ext uri="{FF2B5EF4-FFF2-40B4-BE49-F238E27FC236}">
                <a16:creationId xmlns:a16="http://schemas.microsoft.com/office/drawing/2014/main" id="{80DD3612-DC64-411E-AAD7-4D5762F76C1B}"/>
              </a:ext>
            </a:extLst>
          </p:cNvPr>
          <p:cNvSpPr/>
          <p:nvPr/>
        </p:nvSpPr>
        <p:spPr>
          <a:xfrm rot="3482334">
            <a:off x="11482885" y="3661698"/>
            <a:ext cx="171749" cy="409557"/>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8" name="乘号 17">
            <a:extLst>
              <a:ext uri="{FF2B5EF4-FFF2-40B4-BE49-F238E27FC236}">
                <a16:creationId xmlns:a16="http://schemas.microsoft.com/office/drawing/2014/main" id="{68E694EC-B3F1-45CD-8419-BC548802A455}"/>
              </a:ext>
            </a:extLst>
          </p:cNvPr>
          <p:cNvSpPr/>
          <p:nvPr/>
        </p:nvSpPr>
        <p:spPr>
          <a:xfrm>
            <a:off x="2423592" y="5678955"/>
            <a:ext cx="2016224" cy="304171"/>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val="175320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A7CB8AD-CEB6-40DE-8AF1-06B529042789}"/>
              </a:ext>
            </a:extLst>
          </p:cNvPr>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4" name="内容占位符 9">
                <a:extLst>
                  <a:ext uri="{FF2B5EF4-FFF2-40B4-BE49-F238E27FC236}">
                    <a16:creationId xmlns:a16="http://schemas.microsoft.com/office/drawing/2014/main" id="{8CDD1F5B-0DA5-425B-BC15-14371F2ACDFF}"/>
                  </a:ext>
                </a:extLst>
              </p:cNvPr>
              <p:cNvSpPr txBox="1">
                <a:spLocks/>
              </p:cNvSpPr>
              <p:nvPr/>
            </p:nvSpPr>
            <p:spPr>
              <a:xfrm>
                <a:off x="780289" y="1844824"/>
                <a:ext cx="6228759" cy="4270684"/>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endParaRPr lang="en-US" altLang="zh-CN" sz="2000" dirty="0">
                  <a:solidFill>
                    <a:schemeClr val="tx1"/>
                  </a:solidFill>
                  <a:latin typeface="+mj-lt"/>
                </a:endParaRPr>
              </a:p>
              <a:p>
                <a:pPr marL="0" indent="0">
                  <a:buFont typeface="Wingdings" panose="05000000000000000000" pitchFamily="2" charset="2"/>
                  <a:buNone/>
                </a:pPr>
                <a:r>
                  <a:rPr lang="en-US" altLang="zh-CN" sz="2000" dirty="0">
                    <a:solidFill>
                      <a:schemeClr val="tx1"/>
                    </a:solidFill>
                    <a:latin typeface="+mj-lt"/>
                  </a:rPr>
                  <a:t>   Case A: </a:t>
                </a:r>
                <a:r>
                  <a:rPr lang="en-US" altLang="zh-CN" sz="2000" dirty="0">
                    <a:latin typeface="+mj-lt"/>
                  </a:rPr>
                  <a:t>1µm </a:t>
                </a:r>
                <a:r>
                  <a:rPr lang="en-US" altLang="zh-CN" sz="2000" dirty="0">
                    <a:solidFill>
                      <a:schemeClr val="tx1"/>
                    </a:solidFill>
                    <a:latin typeface="+mj-lt"/>
                  </a:rPr>
                  <a:t>on all quads             </a:t>
                </a:r>
                <a14:m>
                  <m:oMath xmlns:m="http://schemas.openxmlformats.org/officeDocument/2006/math">
                    <m:sSub>
                      <m:sSubPr>
                        <m:ctrlPr>
                          <a:rPr lang="ar-AE" altLang="zh-CN" sz="2000" i="1">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𝜎</m:t>
                        </m:r>
                      </m:e>
                      <m:sub>
                        <m:r>
                          <a:rPr lang="zh-CN" altLang="ar-AE" sz="2000" i="1">
                            <a:solidFill>
                              <a:schemeClr val="tx1"/>
                            </a:solidFill>
                            <a:latin typeface="Cambria Math" panose="02040503050406030204" pitchFamily="18" charset="0"/>
                          </a:rPr>
                          <m:t>𝐴</m:t>
                        </m:r>
                      </m:sub>
                    </m:sSub>
                  </m:oMath>
                </a14:m>
                <a:r>
                  <a:rPr lang="ar-AE" altLang="zh-CN" sz="2000" dirty="0">
                    <a:solidFill>
                      <a:schemeClr val="tx1"/>
                    </a:solidFill>
                    <a:latin typeface="+mj-lt"/>
                  </a:rPr>
                  <a:t>@</a:t>
                </a:r>
                <a:r>
                  <a:rPr lang="en-US" altLang="zh-CN" sz="2000" dirty="0">
                    <a:solidFill>
                      <a:schemeClr val="tx1"/>
                    </a:solidFill>
                    <a:latin typeface="+mj-lt"/>
                  </a:rPr>
                  <a:t>IP1</a:t>
                </a:r>
              </a:p>
              <a:p>
                <a:pPr marL="0" indent="0" defTabSz="0">
                  <a:buFont typeface="Wingdings" panose="05000000000000000000" pitchFamily="2" charset="2"/>
                  <a:buNone/>
                  <a:tabLst>
                    <a:tab pos="396000" algn="l"/>
                  </a:tabLst>
                </a:pPr>
                <a:r>
                  <a:rPr lang="en-US" altLang="zh-CN" sz="2000" dirty="0">
                    <a:solidFill>
                      <a:schemeClr val="tx1"/>
                    </a:solidFill>
                    <a:latin typeface="+mj-lt"/>
                  </a:rPr>
                  <a:t>   Case B:  Multiplying a reduction factor to mitigate vibrations of the quads of IR</a:t>
                </a:r>
              </a:p>
              <a:p>
                <a:r>
                  <a:rPr lang="en-US" altLang="zh-CN" sz="2000" dirty="0">
                    <a:solidFill>
                      <a:schemeClr val="tx1"/>
                    </a:solidFill>
                    <a:latin typeface="+mj-lt"/>
                  </a:rPr>
                  <a:t> </a:t>
                </a:r>
                <a14:m>
                  <m:oMath xmlns:m="http://schemas.openxmlformats.org/officeDocument/2006/math">
                    <m:r>
                      <a:rPr lang="zh-CN" altLang="en-US" sz="2000" i="1">
                        <a:solidFill>
                          <a:schemeClr val="tx1"/>
                        </a:solidFill>
                        <a:latin typeface="Cambria Math" panose="02040503050406030204" pitchFamily="18" charset="0"/>
                      </a:rPr>
                      <m:t>𝐺𝑎𝑖𝑛</m:t>
                    </m:r>
                    <m:r>
                      <a:rPr lang="en-US" altLang="zh-CN" sz="2000" i="1">
                        <a:solidFill>
                          <a:schemeClr val="tx1"/>
                        </a:solidFill>
                        <a:latin typeface="Cambria Math" panose="02040503050406030204" pitchFamily="18" charset="0"/>
                      </a:rPr>
                      <m:t>=</m:t>
                    </m:r>
                    <m:f>
                      <m:fPr>
                        <m:type m:val="lin"/>
                        <m:ctrlPr>
                          <a:rPr lang="ar-AE" altLang="zh-CN" sz="2000" i="1">
                            <a:solidFill>
                              <a:schemeClr val="tx1"/>
                            </a:solidFill>
                            <a:latin typeface="Cambria Math" panose="02040503050406030204" pitchFamily="18" charset="0"/>
                          </a:rPr>
                        </m:ctrlPr>
                      </m:fPr>
                      <m:num>
                        <m:sSub>
                          <m:sSubPr>
                            <m:ctrlPr>
                              <a:rPr lang="ar-AE" altLang="zh-CN" sz="2000" i="1">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𝜎</m:t>
                            </m:r>
                          </m:e>
                          <m:sub>
                            <m:r>
                              <a:rPr lang="zh-CN" altLang="ar-AE" sz="2000" i="1">
                                <a:solidFill>
                                  <a:schemeClr val="tx1"/>
                                </a:solidFill>
                                <a:latin typeface="Cambria Math" panose="02040503050406030204" pitchFamily="18" charset="0"/>
                              </a:rPr>
                              <m:t>𝐴</m:t>
                            </m:r>
                          </m:sub>
                        </m:sSub>
                      </m:num>
                      <m:den>
                        <m:sSub>
                          <m:sSubPr>
                            <m:ctrlPr>
                              <a:rPr lang="ar-AE" altLang="zh-CN" sz="2000" i="1">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𝜎</m:t>
                            </m:r>
                          </m:e>
                          <m:sub>
                            <m:r>
                              <a:rPr lang="zh-CN" altLang="ar-AE" sz="2000" i="1">
                                <a:solidFill>
                                  <a:schemeClr val="tx1"/>
                                </a:solidFill>
                                <a:latin typeface="Cambria Math" panose="02040503050406030204" pitchFamily="18" charset="0"/>
                              </a:rPr>
                              <m:t>𝐵</m:t>
                            </m:r>
                          </m:sub>
                        </m:sSub>
                      </m:den>
                    </m:f>
                  </m:oMath>
                </a14:m>
                <a:endParaRPr lang="ar-AE" altLang="zh-CN" sz="2000" dirty="0">
                  <a:solidFill>
                    <a:schemeClr val="tx1"/>
                  </a:solidFill>
                  <a:latin typeface="+mj-lt"/>
                </a:endParaRPr>
              </a:p>
              <a:p>
                <a:r>
                  <a:rPr lang="en-US" altLang="zh-CN" sz="2000" dirty="0">
                    <a:solidFill>
                      <a:schemeClr val="tx1"/>
                    </a:solidFill>
                    <a:latin typeface="+mj-lt"/>
                  </a:rPr>
                  <a:t>The reduction factor represents the number of times the vibrations at IR quads are reduced, while the vibrations in the other quads remaining unchanged.</a:t>
                </a:r>
              </a:p>
              <a:p>
                <a:r>
                  <a:rPr lang="en-US" altLang="zh-CN" sz="2000" dirty="0">
                    <a:solidFill>
                      <a:srgbClr val="C00000"/>
                    </a:solidFill>
                    <a:latin typeface="+mj-lt"/>
                  </a:rPr>
                  <a:t>Conclusion: If the vibration level at the IR could be reduced to ~100 times less than that of the arc area, any further reduction would hold negligible significance. Conversely, the same is also true.</a:t>
                </a:r>
                <a:endParaRPr lang="en-US" altLang="zh-CN" sz="2000" dirty="0">
                  <a:solidFill>
                    <a:schemeClr val="tx1"/>
                  </a:solidFill>
                  <a:latin typeface="+mj-lt"/>
                </a:endParaRPr>
              </a:p>
            </p:txBody>
          </p:sp>
        </mc:Choice>
        <mc:Fallback xmlns="">
          <p:sp>
            <p:nvSpPr>
              <p:cNvPr id="4" name="内容占位符 9">
                <a:extLst>
                  <a:ext uri="{FF2B5EF4-FFF2-40B4-BE49-F238E27FC236}">
                    <a16:creationId xmlns:a16="http://schemas.microsoft.com/office/drawing/2014/main" id="{8CDD1F5B-0DA5-425B-BC15-14371F2ACDFF}"/>
                  </a:ext>
                </a:extLst>
              </p:cNvPr>
              <p:cNvSpPr txBox="1">
                <a:spLocks noRot="1" noChangeAspect="1" noMove="1" noResize="1" noEditPoints="1" noAdjustHandles="1" noChangeArrowheads="1" noChangeShapeType="1" noTextEdit="1"/>
              </p:cNvSpPr>
              <p:nvPr/>
            </p:nvSpPr>
            <p:spPr>
              <a:xfrm>
                <a:off x="780289" y="1844824"/>
                <a:ext cx="6228759" cy="4270684"/>
              </a:xfrm>
              <a:prstGeom prst="rect">
                <a:avLst/>
              </a:prstGeom>
              <a:blipFill>
                <a:blip r:embed="rId2"/>
                <a:stretch>
                  <a:fillRect l="-978" b="-8286"/>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CD8EC1A6-2109-4A55-8F91-6217EC83E0CA}"/>
              </a:ext>
            </a:extLst>
          </p:cNvPr>
          <p:cNvSpPr txBox="1"/>
          <p:nvPr/>
        </p:nvSpPr>
        <p:spPr>
          <a:xfrm>
            <a:off x="0" y="1052736"/>
            <a:ext cx="12192000" cy="523220"/>
          </a:xfrm>
          <a:prstGeom prst="rect">
            <a:avLst/>
          </a:prstGeom>
          <a:noFill/>
        </p:spPr>
        <p:txBody>
          <a:bodyPr wrap="square" rtlCol="0">
            <a:spAutoFit/>
          </a:bodyPr>
          <a:lstStyle/>
          <a:p>
            <a:pPr algn="ctr"/>
            <a:r>
              <a:rPr lang="en-US" altLang="zh-CN" sz="2800" dirty="0">
                <a:solidFill>
                  <a:srgbClr val="C00000"/>
                </a:solidFill>
                <a:latin typeface="+mj-lt"/>
              </a:rPr>
              <a:t>To what extent can the reduction in vibration levels at the IR be deemed reasonable?</a:t>
            </a:r>
            <a:endParaRPr lang="zh-CN" altLang="en-US" sz="2800" dirty="0">
              <a:solidFill>
                <a:srgbClr val="C00000"/>
              </a:solidFill>
              <a:latin typeface="+mj-lt"/>
            </a:endParaRPr>
          </a:p>
        </p:txBody>
      </p:sp>
      <p:grpSp>
        <p:nvGrpSpPr>
          <p:cNvPr id="6" name="组合 5">
            <a:extLst>
              <a:ext uri="{FF2B5EF4-FFF2-40B4-BE49-F238E27FC236}">
                <a16:creationId xmlns:a16="http://schemas.microsoft.com/office/drawing/2014/main" id="{71EB9C09-5399-4386-9683-D968985CD91C}"/>
              </a:ext>
            </a:extLst>
          </p:cNvPr>
          <p:cNvGrpSpPr/>
          <p:nvPr/>
        </p:nvGrpSpPr>
        <p:grpSpPr>
          <a:xfrm>
            <a:off x="10603056" y="1556792"/>
            <a:ext cx="1321719" cy="1224136"/>
            <a:chOff x="580911" y="4032437"/>
            <a:chExt cx="2974955" cy="2797200"/>
          </a:xfrm>
        </p:grpSpPr>
        <p:grpSp>
          <p:nvGrpSpPr>
            <p:cNvPr id="7" name="组合 6">
              <a:extLst>
                <a:ext uri="{FF2B5EF4-FFF2-40B4-BE49-F238E27FC236}">
                  <a16:creationId xmlns:a16="http://schemas.microsoft.com/office/drawing/2014/main" id="{346507EC-57AB-40EA-AA37-750624FB2684}"/>
                </a:ext>
              </a:extLst>
            </p:cNvPr>
            <p:cNvGrpSpPr/>
            <p:nvPr/>
          </p:nvGrpSpPr>
          <p:grpSpPr>
            <a:xfrm>
              <a:off x="865319" y="4164031"/>
              <a:ext cx="2413344" cy="2538336"/>
              <a:chOff x="6096000" y="1339304"/>
              <a:chExt cx="3600000" cy="3786450"/>
            </a:xfrm>
          </p:grpSpPr>
          <p:sp>
            <p:nvSpPr>
              <p:cNvPr id="13" name="椭圆 12">
                <a:extLst>
                  <a:ext uri="{FF2B5EF4-FFF2-40B4-BE49-F238E27FC236}">
                    <a16:creationId xmlns:a16="http://schemas.microsoft.com/office/drawing/2014/main" id="{1C7DDD61-7178-40E2-B03A-1CB55D785030}"/>
                  </a:ext>
                </a:extLst>
              </p:cNvPr>
              <p:cNvSpPr/>
              <p:nvPr/>
            </p:nvSpPr>
            <p:spPr>
              <a:xfrm>
                <a:off x="6096000" y="1429304"/>
                <a:ext cx="3600000" cy="360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4" name="爆炸形: 8 pt  13">
                <a:extLst>
                  <a:ext uri="{FF2B5EF4-FFF2-40B4-BE49-F238E27FC236}">
                    <a16:creationId xmlns:a16="http://schemas.microsoft.com/office/drawing/2014/main" id="{7F7B2744-C0EE-4E28-8743-110E8525C32A}"/>
                  </a:ext>
                </a:extLst>
              </p:cNvPr>
              <p:cNvSpPr/>
              <p:nvPr/>
            </p:nvSpPr>
            <p:spPr>
              <a:xfrm>
                <a:off x="7806000" y="1339304"/>
                <a:ext cx="180000" cy="180000"/>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5" name="爆炸形: 8 pt  14">
                <a:extLst>
                  <a:ext uri="{FF2B5EF4-FFF2-40B4-BE49-F238E27FC236}">
                    <a16:creationId xmlns:a16="http://schemas.microsoft.com/office/drawing/2014/main" id="{2068A36F-1A98-411A-925B-92DE5D82241B}"/>
                  </a:ext>
                </a:extLst>
              </p:cNvPr>
              <p:cNvSpPr/>
              <p:nvPr/>
            </p:nvSpPr>
            <p:spPr>
              <a:xfrm>
                <a:off x="7839012" y="4939304"/>
                <a:ext cx="180000" cy="180000"/>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6" name="文本框 15">
                <a:extLst>
                  <a:ext uri="{FF2B5EF4-FFF2-40B4-BE49-F238E27FC236}">
                    <a16:creationId xmlns:a16="http://schemas.microsoft.com/office/drawing/2014/main" id="{742272DF-EFD2-4825-9509-0B2964735F1A}"/>
                  </a:ext>
                </a:extLst>
              </p:cNvPr>
              <p:cNvSpPr txBox="1"/>
              <p:nvPr/>
            </p:nvSpPr>
            <p:spPr>
              <a:xfrm>
                <a:off x="7467929" y="1519304"/>
                <a:ext cx="1477195" cy="655742"/>
              </a:xfrm>
              <a:prstGeom prst="rect">
                <a:avLst/>
              </a:prstGeom>
              <a:noFill/>
            </p:spPr>
            <p:txBody>
              <a:bodyPr wrap="square" rtlCol="0">
                <a:spAutoFit/>
              </a:bodyPr>
              <a:lstStyle/>
              <a:p>
                <a:r>
                  <a:rPr lang="en-US" altLang="zh-CN" sz="800" b="1" dirty="0">
                    <a:latin typeface="+mj-lt"/>
                  </a:rPr>
                  <a:t>IP1</a:t>
                </a:r>
                <a:endParaRPr lang="zh-CN" altLang="en-US" sz="800" b="1" dirty="0">
                  <a:latin typeface="+mj-lt"/>
                </a:endParaRPr>
              </a:p>
            </p:txBody>
          </p:sp>
          <p:sp>
            <p:nvSpPr>
              <p:cNvPr id="17" name="文本框 16">
                <a:extLst>
                  <a:ext uri="{FF2B5EF4-FFF2-40B4-BE49-F238E27FC236}">
                    <a16:creationId xmlns:a16="http://schemas.microsoft.com/office/drawing/2014/main" id="{D333D408-F10E-480B-8EB8-4115075A9938}"/>
                  </a:ext>
                </a:extLst>
              </p:cNvPr>
              <p:cNvSpPr txBox="1"/>
              <p:nvPr/>
            </p:nvSpPr>
            <p:spPr>
              <a:xfrm>
                <a:off x="7497429" y="4470012"/>
                <a:ext cx="1311915" cy="655742"/>
              </a:xfrm>
              <a:prstGeom prst="rect">
                <a:avLst/>
              </a:prstGeom>
              <a:noFill/>
            </p:spPr>
            <p:txBody>
              <a:bodyPr wrap="square" rtlCol="0">
                <a:spAutoFit/>
              </a:bodyPr>
              <a:lstStyle/>
              <a:p>
                <a:r>
                  <a:rPr lang="en-US" altLang="zh-CN" sz="800" b="1" dirty="0">
                    <a:latin typeface="+mj-lt"/>
                  </a:rPr>
                  <a:t>IP2</a:t>
                </a:r>
                <a:endParaRPr lang="zh-CN" altLang="en-US" sz="800" b="1" dirty="0">
                  <a:latin typeface="+mj-lt"/>
                </a:endParaRPr>
              </a:p>
            </p:txBody>
          </p:sp>
        </p:grpSp>
        <p:sp>
          <p:nvSpPr>
            <p:cNvPr id="8" name="椭圆 7">
              <a:extLst>
                <a:ext uri="{FF2B5EF4-FFF2-40B4-BE49-F238E27FC236}">
                  <a16:creationId xmlns:a16="http://schemas.microsoft.com/office/drawing/2014/main" id="{E660F7CF-6A01-40DD-A6C9-43EA3B8FE4A2}"/>
                </a:ext>
              </a:extLst>
            </p:cNvPr>
            <p:cNvSpPr/>
            <p:nvPr/>
          </p:nvSpPr>
          <p:spPr>
            <a:xfrm>
              <a:off x="674150" y="4032437"/>
              <a:ext cx="2795679" cy="2797200"/>
            </a:xfrm>
            <a:prstGeom prst="ellipse">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mj-lt"/>
              </a:endParaRPr>
            </a:p>
          </p:txBody>
        </p:sp>
        <p:cxnSp>
          <p:nvCxnSpPr>
            <p:cNvPr id="9" name="直接连接符 8">
              <a:extLst>
                <a:ext uri="{FF2B5EF4-FFF2-40B4-BE49-F238E27FC236}">
                  <a16:creationId xmlns:a16="http://schemas.microsoft.com/office/drawing/2014/main" id="{78F69CAE-386C-4C05-94EA-46711C70EA09}"/>
                </a:ext>
              </a:extLst>
            </p:cNvPr>
            <p:cNvCxnSpPr>
              <a:cxnSpLocks/>
            </p:cNvCxnSpPr>
            <p:nvPr/>
          </p:nvCxnSpPr>
          <p:spPr>
            <a:xfrm>
              <a:off x="3366575" y="5303360"/>
              <a:ext cx="104402" cy="108126"/>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3D45C2C-DB47-4A46-A32A-10D37D258F6F}"/>
                </a:ext>
              </a:extLst>
            </p:cNvPr>
            <p:cNvCxnSpPr>
              <a:cxnSpLocks/>
            </p:cNvCxnSpPr>
            <p:nvPr/>
          </p:nvCxnSpPr>
          <p:spPr>
            <a:xfrm flipV="1">
              <a:off x="3470106" y="5303360"/>
              <a:ext cx="85760" cy="88875"/>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220F110A-0C3E-45F6-852C-AAB44E091672}"/>
                </a:ext>
              </a:extLst>
            </p:cNvPr>
            <p:cNvCxnSpPr>
              <a:cxnSpLocks/>
            </p:cNvCxnSpPr>
            <p:nvPr/>
          </p:nvCxnSpPr>
          <p:spPr>
            <a:xfrm flipV="1">
              <a:off x="580911" y="5330635"/>
              <a:ext cx="85760" cy="88875"/>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DA35E370-6444-48E0-B331-23DBFBD04508}"/>
                </a:ext>
              </a:extLst>
            </p:cNvPr>
            <p:cNvCxnSpPr>
              <a:cxnSpLocks/>
            </p:cNvCxnSpPr>
            <p:nvPr/>
          </p:nvCxnSpPr>
          <p:spPr>
            <a:xfrm>
              <a:off x="669894" y="5311385"/>
              <a:ext cx="104402" cy="108126"/>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8" name="箭头: 右 17">
            <a:extLst>
              <a:ext uri="{FF2B5EF4-FFF2-40B4-BE49-F238E27FC236}">
                <a16:creationId xmlns:a16="http://schemas.microsoft.com/office/drawing/2014/main" id="{60F6D0F6-B668-4C18-A587-D6F35FEA7039}"/>
              </a:ext>
            </a:extLst>
          </p:cNvPr>
          <p:cNvSpPr/>
          <p:nvPr/>
        </p:nvSpPr>
        <p:spPr>
          <a:xfrm>
            <a:off x="3829180" y="2386402"/>
            <a:ext cx="504056" cy="16811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a:extLst>
              <a:ext uri="{FF2B5EF4-FFF2-40B4-BE49-F238E27FC236}">
                <a16:creationId xmlns:a16="http://schemas.microsoft.com/office/drawing/2014/main" id="{8A244B2C-239D-4D5F-9FCC-813F776B05EA}"/>
              </a:ext>
            </a:extLst>
          </p:cNvPr>
          <p:cNvSpPr/>
          <p:nvPr/>
        </p:nvSpPr>
        <p:spPr>
          <a:xfrm>
            <a:off x="3818174" y="3184561"/>
            <a:ext cx="504056" cy="16811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CDA17346-0FCD-4B53-94ED-94421F16B8E3}"/>
              </a:ext>
            </a:extLst>
          </p:cNvPr>
          <p:cNvSpPr/>
          <p:nvPr/>
        </p:nvSpPr>
        <p:spPr>
          <a:xfrm>
            <a:off x="642369" y="1804120"/>
            <a:ext cx="8151437" cy="400110"/>
          </a:xfrm>
          <a:prstGeom prst="rect">
            <a:avLst/>
          </a:prstGeom>
        </p:spPr>
        <p:txBody>
          <a:bodyPr wrap="square">
            <a:spAutoFit/>
          </a:bodyPr>
          <a:lstStyle/>
          <a:p>
            <a:pPr marL="342900" indent="-342900">
              <a:buFont typeface="Wingdings" panose="05000000000000000000" pitchFamily="2" charset="2"/>
              <a:buChar char="ü"/>
            </a:pPr>
            <a:r>
              <a:rPr lang="en-US" altLang="zh-CN" sz="2000" dirty="0">
                <a:latin typeface="+mj-lt"/>
              </a:rPr>
              <a:t>Random vertical vibrations are introduced:</a:t>
            </a:r>
          </a:p>
        </p:txBody>
      </p:sp>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46B4DEBA-6F90-42D3-BFE0-A8D02EA6F019}"/>
                  </a:ext>
                </a:extLst>
              </p:cNvPr>
              <p:cNvSpPr/>
              <p:nvPr/>
            </p:nvSpPr>
            <p:spPr>
              <a:xfrm>
                <a:off x="4451539" y="3089384"/>
                <a:ext cx="961995" cy="369332"/>
              </a:xfrm>
              <a:prstGeom prst="rect">
                <a:avLst/>
              </a:prstGeom>
            </p:spPr>
            <p:txBody>
              <a:bodyPr wrap="none">
                <a:spAutoFit/>
              </a:bodyPr>
              <a:lstStyle/>
              <a:p>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𝐵</m:t>
                        </m:r>
                      </m:sub>
                    </m:sSub>
                  </m:oMath>
                </a14:m>
                <a:r>
                  <a:rPr lang="en-US" altLang="zh-CN" dirty="0">
                    <a:latin typeface="+mj-lt"/>
                  </a:rPr>
                  <a:t>@IP1</a:t>
                </a:r>
              </a:p>
            </p:txBody>
          </p:sp>
        </mc:Choice>
        <mc:Fallback xmlns="">
          <p:sp>
            <p:nvSpPr>
              <p:cNvPr id="23" name="矩形 22">
                <a:extLst>
                  <a:ext uri="{FF2B5EF4-FFF2-40B4-BE49-F238E27FC236}">
                    <a16:creationId xmlns:a16="http://schemas.microsoft.com/office/drawing/2014/main" id="{46B4DEBA-6F90-42D3-BFE0-A8D02EA6F019}"/>
                  </a:ext>
                </a:extLst>
              </p:cNvPr>
              <p:cNvSpPr>
                <a:spLocks noRot="1" noChangeAspect="1" noMove="1" noResize="1" noEditPoints="1" noAdjustHandles="1" noChangeArrowheads="1" noChangeShapeType="1" noTextEdit="1"/>
              </p:cNvSpPr>
              <p:nvPr/>
            </p:nvSpPr>
            <p:spPr>
              <a:xfrm>
                <a:off x="4451539" y="3089384"/>
                <a:ext cx="961995" cy="369332"/>
              </a:xfrm>
              <a:prstGeom prst="rect">
                <a:avLst/>
              </a:prstGeom>
              <a:blipFill>
                <a:blip r:embed="rId3"/>
                <a:stretch>
                  <a:fillRect t="-10000" r="-4430" b="-26667"/>
                </a:stretch>
              </a:blipFill>
            </p:spPr>
            <p:txBody>
              <a:bodyPr/>
              <a:lstStyle/>
              <a:p>
                <a:r>
                  <a:rPr lang="zh-CN" altLang="en-US">
                    <a:noFill/>
                  </a:rPr>
                  <a:t> </a:t>
                </a:r>
              </a:p>
            </p:txBody>
          </p:sp>
        </mc:Fallback>
      </mc:AlternateContent>
      <p:sp>
        <p:nvSpPr>
          <p:cNvPr id="24" name="矩形 23">
            <a:extLst>
              <a:ext uri="{FF2B5EF4-FFF2-40B4-BE49-F238E27FC236}">
                <a16:creationId xmlns:a16="http://schemas.microsoft.com/office/drawing/2014/main" id="{08E43BE4-8FC7-4BF0-97CB-61E3A77E91CA}"/>
              </a:ext>
            </a:extLst>
          </p:cNvPr>
          <p:cNvSpPr/>
          <p:nvPr/>
        </p:nvSpPr>
        <p:spPr>
          <a:xfrm>
            <a:off x="7004571" y="5749658"/>
            <a:ext cx="6769497" cy="707886"/>
          </a:xfrm>
          <a:prstGeom prst="rect">
            <a:avLst/>
          </a:prstGeom>
        </p:spPr>
        <p:txBody>
          <a:bodyPr wrap="square">
            <a:spAutoFit/>
          </a:bodyPr>
          <a:lstStyle/>
          <a:p>
            <a:r>
              <a:rPr lang="en-US" altLang="zh-CN" sz="2000" dirty="0">
                <a:latin typeface="+mj-lt"/>
              </a:rPr>
              <a:t>To be noted: all the simulation is based on an </a:t>
            </a:r>
          </a:p>
          <a:p>
            <a:r>
              <a:rPr lang="en-US" altLang="zh-CN" sz="2000" dirty="0">
                <a:latin typeface="+mj-lt"/>
              </a:rPr>
              <a:t>uncorrelated vibrations.</a:t>
            </a:r>
          </a:p>
        </p:txBody>
      </p:sp>
      <p:sp>
        <p:nvSpPr>
          <p:cNvPr id="26" name="标题 2">
            <a:extLst>
              <a:ext uri="{FF2B5EF4-FFF2-40B4-BE49-F238E27FC236}">
                <a16:creationId xmlns:a16="http://schemas.microsoft.com/office/drawing/2014/main" id="{C10E3D53-DCBA-453D-8ABB-A6F49A094D4D}"/>
              </a:ext>
            </a:extLst>
          </p:cNvPr>
          <p:cNvSpPr txBox="1">
            <a:spLocks/>
          </p:cNvSpPr>
          <p:nvPr/>
        </p:nvSpPr>
        <p:spPr>
          <a:xfrm>
            <a:off x="1558637" y="104775"/>
            <a:ext cx="10515888"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dirty="0"/>
              <a:t>2. Simulating results with incoherent vibrations</a:t>
            </a:r>
            <a:endParaRPr lang="zh-CN" altLang="en-US" dirty="0"/>
          </a:p>
        </p:txBody>
      </p:sp>
      <p:pic>
        <p:nvPicPr>
          <p:cNvPr id="2" name="图片 1">
            <a:extLst>
              <a:ext uri="{FF2B5EF4-FFF2-40B4-BE49-F238E27FC236}">
                <a16:creationId xmlns:a16="http://schemas.microsoft.com/office/drawing/2014/main" id="{69E3C23B-F9CD-4871-A0DC-BFE98868BA74}"/>
              </a:ext>
            </a:extLst>
          </p:cNvPr>
          <p:cNvPicPr>
            <a:picLocks noChangeAspect="1"/>
          </p:cNvPicPr>
          <p:nvPr/>
        </p:nvPicPr>
        <p:blipFill>
          <a:blip r:embed="rId4"/>
          <a:stretch>
            <a:fillRect/>
          </a:stretch>
        </p:blipFill>
        <p:spPr>
          <a:xfrm>
            <a:off x="6683672" y="1502788"/>
            <a:ext cx="2689630" cy="1807590"/>
          </a:xfrm>
          <a:prstGeom prst="rect">
            <a:avLst/>
          </a:prstGeom>
        </p:spPr>
      </p:pic>
      <p:pic>
        <p:nvPicPr>
          <p:cNvPr id="28" name="图片 27">
            <a:extLst>
              <a:ext uri="{FF2B5EF4-FFF2-40B4-BE49-F238E27FC236}">
                <a16:creationId xmlns:a16="http://schemas.microsoft.com/office/drawing/2014/main" id="{18FF8DBF-CB62-46D6-A5E3-4C4942BB1275}"/>
              </a:ext>
            </a:extLst>
          </p:cNvPr>
          <p:cNvPicPr>
            <a:picLocks noChangeAspect="1"/>
          </p:cNvPicPr>
          <p:nvPr/>
        </p:nvPicPr>
        <p:blipFill>
          <a:blip r:embed="rId5"/>
          <a:stretch>
            <a:fillRect/>
          </a:stretch>
        </p:blipFill>
        <p:spPr>
          <a:xfrm>
            <a:off x="7734488" y="3283055"/>
            <a:ext cx="4037072" cy="2541699"/>
          </a:xfrm>
          <a:prstGeom prst="rect">
            <a:avLst/>
          </a:prstGeom>
        </p:spPr>
      </p:pic>
      <p:sp>
        <p:nvSpPr>
          <p:cNvPr id="29" name="文本框 28">
            <a:extLst>
              <a:ext uri="{FF2B5EF4-FFF2-40B4-BE49-F238E27FC236}">
                <a16:creationId xmlns:a16="http://schemas.microsoft.com/office/drawing/2014/main" id="{0B07AF3A-2047-4388-A6F8-4936B2055A40}"/>
              </a:ext>
            </a:extLst>
          </p:cNvPr>
          <p:cNvSpPr txBox="1"/>
          <p:nvPr/>
        </p:nvSpPr>
        <p:spPr>
          <a:xfrm>
            <a:off x="9062234" y="4578581"/>
            <a:ext cx="2295767" cy="830997"/>
          </a:xfrm>
          <a:prstGeom prst="rect">
            <a:avLst/>
          </a:prstGeom>
          <a:noFill/>
          <a:ln>
            <a:solidFill>
              <a:schemeClr val="tx1"/>
            </a:solidFill>
          </a:ln>
        </p:spPr>
        <p:txBody>
          <a:bodyPr wrap="square" rtlCol="0">
            <a:spAutoFit/>
          </a:bodyPr>
          <a:lstStyle/>
          <a:p>
            <a:r>
              <a:rPr lang="en-US" altLang="zh-CN" sz="1200" dirty="0">
                <a:solidFill>
                  <a:schemeClr val="tx2">
                    <a:lumMod val="40000"/>
                    <a:lumOff val="60000"/>
                  </a:schemeClr>
                </a:solidFill>
                <a:latin typeface="+mj-lt"/>
              </a:rPr>
              <a:t>The concept was gracefully introduced by </a:t>
            </a:r>
            <a:r>
              <a:rPr lang="en-US" altLang="zh-CN" sz="1200" dirty="0" err="1">
                <a:solidFill>
                  <a:schemeClr val="tx2">
                    <a:lumMod val="40000"/>
                    <a:lumOff val="60000"/>
                  </a:schemeClr>
                </a:solidFill>
                <a:latin typeface="+mj-lt"/>
              </a:rPr>
              <a:t>Gaël</a:t>
            </a:r>
            <a:r>
              <a:rPr lang="en-US" altLang="zh-CN" sz="1200" dirty="0">
                <a:solidFill>
                  <a:schemeClr val="tx2">
                    <a:lumMod val="40000"/>
                    <a:lumOff val="60000"/>
                  </a:schemeClr>
                </a:solidFill>
                <a:latin typeface="+mj-lt"/>
              </a:rPr>
              <a:t> BALIK from the CNRS during the 7th FCC Physics Workshop.</a:t>
            </a:r>
            <a:endParaRPr lang="zh-CN" altLang="en-US" sz="1200" dirty="0">
              <a:solidFill>
                <a:schemeClr val="tx2">
                  <a:lumMod val="40000"/>
                  <a:lumOff val="60000"/>
                </a:schemeClr>
              </a:solidFill>
              <a:latin typeface="+mj-lt"/>
            </a:endParaRPr>
          </a:p>
        </p:txBody>
      </p:sp>
      <p:sp>
        <p:nvSpPr>
          <p:cNvPr id="30" name="文本框 29">
            <a:extLst>
              <a:ext uri="{FF2B5EF4-FFF2-40B4-BE49-F238E27FC236}">
                <a16:creationId xmlns:a16="http://schemas.microsoft.com/office/drawing/2014/main" id="{DC789684-8990-4ED2-854F-9FC2FABEC32C}"/>
              </a:ext>
            </a:extLst>
          </p:cNvPr>
          <p:cNvSpPr txBox="1"/>
          <p:nvPr/>
        </p:nvSpPr>
        <p:spPr>
          <a:xfrm>
            <a:off x="8400256" y="3830570"/>
            <a:ext cx="1184940" cy="369332"/>
          </a:xfrm>
          <a:prstGeom prst="rect">
            <a:avLst/>
          </a:prstGeom>
          <a:noFill/>
        </p:spPr>
        <p:txBody>
          <a:bodyPr wrap="none" rtlCol="0">
            <a:spAutoFit/>
          </a:bodyPr>
          <a:lstStyle/>
          <a:p>
            <a:r>
              <a:rPr lang="en-US" altLang="zh-CN" dirty="0">
                <a:latin typeface="+mj-lt"/>
              </a:rPr>
              <a:t>25nm/4nm</a:t>
            </a:r>
            <a:endParaRPr lang="zh-CN" altLang="en-US" dirty="0">
              <a:latin typeface="+mj-lt"/>
            </a:endParaRPr>
          </a:p>
        </p:txBody>
      </p:sp>
    </p:spTree>
    <p:extLst>
      <p:ext uri="{BB962C8B-B14F-4D97-AF65-F5344CB8AC3E}">
        <p14:creationId xmlns:p14="http://schemas.microsoft.com/office/powerpoint/2010/main" val="211773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E3E2D6D-EF2C-45A2-BB49-0BD6864DAB4C}"/>
              </a:ext>
            </a:extLst>
          </p:cNvPr>
          <p:cNvSpPr>
            <a:spLocks noGrp="1"/>
          </p:cNvSpPr>
          <p:nvPr>
            <p:ph type="title"/>
          </p:nvPr>
        </p:nvSpPr>
        <p:spPr>
          <a:xfrm>
            <a:off x="1514555" y="145844"/>
            <a:ext cx="10677446" cy="663575"/>
          </a:xfrm>
          <a:solidFill>
            <a:schemeClr val="bg1"/>
          </a:solidFill>
        </p:spPr>
        <p:txBody>
          <a:bodyPr/>
          <a:lstStyle/>
          <a:p>
            <a:r>
              <a:rPr lang="en-US" altLang="zh-CN" dirty="0"/>
              <a:t>2. Simulating results with incoherent vibrations</a:t>
            </a:r>
            <a:endParaRPr lang="zh-CN" altLang="en-US"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66259B5-2C9F-4843-B32F-B1950C4ED0C2}"/>
                  </a:ext>
                </a:extLst>
              </p:cNvPr>
              <p:cNvSpPr txBox="1"/>
              <p:nvPr/>
            </p:nvSpPr>
            <p:spPr>
              <a:xfrm>
                <a:off x="1514555" y="4141159"/>
                <a:ext cx="1441171" cy="643574"/>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800" i="1" smtClean="0">
                              <a:solidFill>
                                <a:schemeClr val="tx1"/>
                              </a:solidFill>
                              <a:latin typeface="Cambria Math" panose="02040503050406030204" pitchFamily="18" charset="0"/>
                            </a:rPr>
                          </m:ctrlPr>
                        </m:fPr>
                        <m:num>
                          <m:r>
                            <m:rPr>
                              <m:sty m:val="p"/>
                            </m:rPr>
                            <a:rPr lang="el-GR" altLang="zh-CN" sz="1800" i="1" smtClean="0">
                              <a:solidFill>
                                <a:schemeClr val="tx1"/>
                              </a:solidFill>
                              <a:latin typeface="Cambria Math" panose="02040503050406030204" pitchFamily="18" charset="0"/>
                              <a:ea typeface="Cambria Math" panose="02040503050406030204" pitchFamily="18" charset="0"/>
                            </a:rPr>
                            <m:t>Δ</m:t>
                          </m:r>
                          <m:r>
                            <a:rPr lang="en-US" altLang="zh-CN" sz="1800" b="0" i="1" smtClean="0">
                              <a:solidFill>
                                <a:schemeClr val="tx1"/>
                              </a:solidFill>
                              <a:latin typeface="Cambria Math" panose="02040503050406030204" pitchFamily="18" charset="0"/>
                              <a:ea typeface="Cambria Math" panose="02040503050406030204" pitchFamily="18" charset="0"/>
                            </a:rPr>
                            <m:t>𝐿</m:t>
                          </m:r>
                        </m:num>
                        <m:den>
                          <m:r>
                            <a:rPr lang="en-US" altLang="zh-CN" sz="1800" b="0" i="1" smtClean="0">
                              <a:solidFill>
                                <a:schemeClr val="tx1"/>
                              </a:solidFill>
                              <a:latin typeface="Cambria Math" panose="02040503050406030204" pitchFamily="18" charset="0"/>
                            </a:rPr>
                            <m:t>𝐿</m:t>
                          </m:r>
                        </m:den>
                      </m:f>
                      <m:r>
                        <a:rPr lang="en-US" altLang="zh-CN" sz="1800" i="1">
                          <a:solidFill>
                            <a:schemeClr val="tx1"/>
                          </a:solidFill>
                          <a:latin typeface="Cambria Math" panose="02040503050406030204" pitchFamily="18" charset="0"/>
                          <a:ea typeface="Cambria Math" panose="02040503050406030204" pitchFamily="18" charset="0"/>
                        </a:rPr>
                        <m:t>≈</m:t>
                      </m:r>
                      <m:r>
                        <a:rPr lang="en-US" altLang="zh-CN" sz="1800"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solidFill>
                                    <a:schemeClr val="tx1"/>
                                  </a:solidFill>
                                  <a:latin typeface="Cambria Math" panose="02040503050406030204" pitchFamily="18" charset="0"/>
                                </a:rPr>
                              </m:ctrlPr>
                            </m:sSupPr>
                            <m:e>
                              <m:r>
                                <m:rPr>
                                  <m:sty m:val="p"/>
                                </m:rPr>
                                <a:rPr lang="el-GR" altLang="zh-CN" sz="1800" i="1">
                                  <a:solidFill>
                                    <a:schemeClr val="tx1"/>
                                  </a:solidFill>
                                  <a:latin typeface="Cambria Math" panose="02040503050406030204" pitchFamily="18" charset="0"/>
                                </a:rPr>
                                <m:t>Δ</m:t>
                              </m:r>
                              <m:r>
                                <a:rPr lang="en-US" altLang="zh-CN" sz="1800" i="1">
                                  <a:solidFill>
                                    <a:schemeClr val="tx1"/>
                                  </a:solidFill>
                                  <a:latin typeface="Cambria Math" panose="02040503050406030204" pitchFamily="18" charset="0"/>
                                </a:rPr>
                                <m:t>𝑦</m:t>
                              </m:r>
                            </m:e>
                            <m:sup>
                              <m:r>
                                <a:rPr lang="en-US" altLang="zh-CN" sz="1800" i="1">
                                  <a:solidFill>
                                    <a:schemeClr val="tx1"/>
                                  </a:solidFill>
                                  <a:latin typeface="Cambria Math" panose="02040503050406030204" pitchFamily="18" charset="0"/>
                                </a:rPr>
                                <m:t>2</m:t>
                              </m:r>
                            </m:sup>
                          </m:sSup>
                        </m:num>
                        <m:den>
                          <m:r>
                            <a:rPr lang="en-US" altLang="zh-CN" sz="1800" i="1">
                              <a:solidFill>
                                <a:schemeClr val="tx1"/>
                              </a:solidFill>
                              <a:latin typeface="Cambria Math" panose="02040503050406030204" pitchFamily="18" charset="0"/>
                            </a:rPr>
                            <m:t>4</m:t>
                          </m:r>
                          <m:sSubSup>
                            <m:sSubSupPr>
                              <m:ctrlPr>
                                <a:rPr lang="en-US" altLang="zh-CN" sz="1800" i="1">
                                  <a:solidFill>
                                    <a:schemeClr val="tx1"/>
                                  </a:solidFill>
                                  <a:latin typeface="Cambria Math" panose="02040503050406030204" pitchFamily="18" charset="0"/>
                                </a:rPr>
                              </m:ctrlPr>
                            </m:sSubSupPr>
                            <m:e>
                              <m:r>
                                <a:rPr lang="zh-CN" altLang="zh-CN" sz="1800" i="1">
                                  <a:solidFill>
                                    <a:schemeClr val="tx1"/>
                                  </a:solidFill>
                                  <a:latin typeface="Cambria Math" panose="02040503050406030204" pitchFamily="18" charset="0"/>
                                </a:rPr>
                                <m:t>𝜎</m:t>
                              </m:r>
                            </m:e>
                            <m:sub>
                              <m:r>
                                <a:rPr lang="en-US" altLang="zh-CN" sz="1800" i="1">
                                  <a:solidFill>
                                    <a:schemeClr val="tx1"/>
                                  </a:solidFill>
                                  <a:latin typeface="Cambria Math" panose="02040503050406030204" pitchFamily="18" charset="0"/>
                                </a:rPr>
                                <m:t>𝑦</m:t>
                              </m:r>
                            </m:sub>
                            <m:sup>
                              <m:r>
                                <a:rPr lang="en-US" altLang="zh-CN" sz="1800" i="1">
                                  <a:solidFill>
                                    <a:schemeClr val="tx1"/>
                                  </a:solidFill>
                                  <a:latin typeface="Cambria Math" panose="02040503050406030204" pitchFamily="18" charset="0"/>
                                </a:rPr>
                                <m:t>2</m:t>
                              </m:r>
                            </m:sup>
                          </m:sSubSup>
                        </m:den>
                      </m:f>
                    </m:oMath>
                  </m:oMathPara>
                </a14:m>
                <a:endParaRPr lang="zh-CN" altLang="en-US" sz="1800" dirty="0">
                  <a:solidFill>
                    <a:schemeClr val="tx1"/>
                  </a:solidFill>
                </a:endParaRPr>
              </a:p>
            </p:txBody>
          </p:sp>
        </mc:Choice>
        <mc:Fallback xmlns="">
          <p:sp>
            <p:nvSpPr>
              <p:cNvPr id="9" name="文本框 8">
                <a:extLst>
                  <a:ext uri="{FF2B5EF4-FFF2-40B4-BE49-F238E27FC236}">
                    <a16:creationId xmlns:a16="http://schemas.microsoft.com/office/drawing/2014/main" id="{B66259B5-2C9F-4843-B32F-B1950C4ED0C2}"/>
                  </a:ext>
                </a:extLst>
              </p:cNvPr>
              <p:cNvSpPr txBox="1">
                <a:spLocks noRot="1" noChangeAspect="1" noMove="1" noResize="1" noEditPoints="1" noAdjustHandles="1" noChangeArrowheads="1" noChangeShapeType="1" noTextEdit="1"/>
              </p:cNvSpPr>
              <p:nvPr/>
            </p:nvSpPr>
            <p:spPr>
              <a:xfrm>
                <a:off x="1514555" y="4141159"/>
                <a:ext cx="1441171" cy="643574"/>
              </a:xfrm>
              <a:prstGeom prst="rect">
                <a:avLst/>
              </a:prstGeom>
              <a:blipFill>
                <a:blip r:embed="rId3"/>
                <a:stretch>
                  <a:fillRect/>
                </a:stretch>
              </a:blipFill>
              <a:ln>
                <a:noFill/>
              </a:ln>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A1F22316-0177-440C-A88F-B83E86136C4C}"/>
              </a:ext>
            </a:extLst>
          </p:cNvPr>
          <p:cNvSpPr txBox="1"/>
          <p:nvPr/>
        </p:nvSpPr>
        <p:spPr>
          <a:xfrm>
            <a:off x="516168" y="974157"/>
            <a:ext cx="10957353" cy="523220"/>
          </a:xfrm>
          <a:prstGeom prst="rect">
            <a:avLst/>
          </a:prstGeom>
          <a:noFill/>
        </p:spPr>
        <p:txBody>
          <a:bodyPr wrap="square" rtlCol="0">
            <a:spAutoFit/>
          </a:bodyPr>
          <a:lstStyle/>
          <a:p>
            <a:pPr algn="ctr"/>
            <a:r>
              <a:rPr lang="en-US" altLang="zh-CN" sz="2800" dirty="0">
                <a:solidFill>
                  <a:srgbClr val="C00000"/>
                </a:solidFill>
                <a:latin typeface="+mj-lt"/>
              </a:rPr>
              <a:t>Simulating results with incoherent vibrations</a:t>
            </a:r>
            <a:endParaRPr lang="zh-CN" altLang="en-US" sz="2800" dirty="0">
              <a:solidFill>
                <a:srgbClr val="C00000"/>
              </a:solidFill>
              <a:latin typeface="+mj-lt"/>
            </a:endParaRPr>
          </a:p>
        </p:txBody>
      </p:sp>
      <mc:AlternateContent xmlns:mc="http://schemas.openxmlformats.org/markup-compatibility/2006" xmlns:a14="http://schemas.microsoft.com/office/drawing/2010/main">
        <mc:Choice Requires="a14">
          <p:sp>
            <p:nvSpPr>
              <p:cNvPr id="26" name="文本框 4">
                <a:extLst>
                  <a:ext uri="{FF2B5EF4-FFF2-40B4-BE49-F238E27FC236}">
                    <a16:creationId xmlns:a16="http://schemas.microsoft.com/office/drawing/2014/main" id="{DCAA96A3-C24E-40A2-AA08-92753490ECFB}"/>
                  </a:ext>
                </a:extLst>
              </p:cNvPr>
              <p:cNvSpPr txBox="1"/>
              <p:nvPr/>
            </p:nvSpPr>
            <p:spPr>
              <a:xfrm>
                <a:off x="1166011" y="1703964"/>
                <a:ext cx="2547312" cy="73597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2000" dirty="0">
                    <a:latin typeface="+mj-lt"/>
                    <a:ea typeface="华文中宋" panose="02010600040101010101" pitchFamily="2" charset="-122"/>
                  </a:rPr>
                  <a:t>Higgs mode beam size @ IP: </a:t>
                </a:r>
                <a14:m>
                  <m:oMath xmlns:m="http://schemas.openxmlformats.org/officeDocument/2006/math">
                    <m:r>
                      <a:rPr lang="en-US" altLang="zh-CN" sz="2000" b="0" i="0" smtClean="0">
                        <a:solidFill>
                          <a:schemeClr val="tx1"/>
                        </a:solidFill>
                        <a:latin typeface="Cambria Math" panose="02040503050406030204" pitchFamily="18" charset="0"/>
                      </a:rPr>
                      <m:t>  </m:t>
                    </m:r>
                    <m:sSub>
                      <m:sSubPr>
                        <m:ctrlPr>
                          <a:rPr lang="en-US" altLang="zh-CN" sz="2000" i="1" smtClean="0">
                            <a:solidFill>
                              <a:schemeClr val="tx1"/>
                            </a:solidFill>
                            <a:latin typeface="Cambria Math" panose="02040503050406030204" pitchFamily="18" charset="0"/>
                          </a:rPr>
                        </m:ctrlPr>
                      </m:sSubPr>
                      <m:e>
                        <m:r>
                          <a:rPr lang="zh-CN" altLang="en-US" sz="2000" i="1" smtClean="0">
                            <a:solidFill>
                              <a:schemeClr val="tx1"/>
                            </a:solidFill>
                            <a:latin typeface="Cambria Math" panose="02040503050406030204" pitchFamily="18" charset="0"/>
                          </a:rPr>
                          <m:t>𝜎</m:t>
                        </m:r>
                      </m:e>
                      <m:sub>
                        <m:r>
                          <a:rPr lang="en-US" altLang="zh-CN" sz="2000" b="0" i="1" smtClean="0">
                            <a:solidFill>
                              <a:schemeClr val="tx1"/>
                            </a:solidFill>
                            <a:latin typeface="Cambria Math" panose="02040503050406030204" pitchFamily="18" charset="0"/>
                          </a:rPr>
                          <m:t>𝑦</m:t>
                        </m:r>
                      </m:sub>
                    </m:sSub>
                    <m:r>
                      <a:rPr lang="en-US" altLang="zh-CN" sz="2000" b="0" i="1" smtClean="0">
                        <a:solidFill>
                          <a:schemeClr val="tx1"/>
                        </a:solidFill>
                        <a:latin typeface="Cambria Math" panose="02040503050406030204" pitchFamily="18" charset="0"/>
                        <a:ea typeface="Cambria Math" panose="02040503050406030204" pitchFamily="18" charset="0"/>
                      </a:rPr>
                      <m:t>=36</m:t>
                    </m:r>
                    <m:r>
                      <a:rPr lang="en-US" altLang="zh-CN" sz="2000" b="0" i="1" smtClean="0">
                        <a:solidFill>
                          <a:schemeClr val="tx1"/>
                        </a:solidFill>
                        <a:latin typeface="Cambria Math" panose="02040503050406030204" pitchFamily="18" charset="0"/>
                        <a:ea typeface="Cambria Math" panose="02040503050406030204" pitchFamily="18" charset="0"/>
                      </a:rPr>
                      <m:t>𝑛𝑚</m:t>
                    </m:r>
                  </m:oMath>
                </a14:m>
                <a:endParaRPr lang="zh-CN" altLang="en-US" sz="2000" dirty="0">
                  <a:solidFill>
                    <a:schemeClr val="tx1"/>
                  </a:solidFill>
                  <a:latin typeface="+mj-lt"/>
                  <a:ea typeface="华文中宋" panose="02010600040101010101" pitchFamily="2" charset="-122"/>
                </a:endParaRPr>
              </a:p>
            </p:txBody>
          </p:sp>
        </mc:Choice>
        <mc:Fallback xmlns="">
          <p:sp>
            <p:nvSpPr>
              <p:cNvPr id="26" name="文本框 4">
                <a:extLst>
                  <a:ext uri="{FF2B5EF4-FFF2-40B4-BE49-F238E27FC236}">
                    <a16:creationId xmlns:a16="http://schemas.microsoft.com/office/drawing/2014/main" id="{DCAA96A3-C24E-40A2-AA08-92753490ECFB}"/>
                  </a:ext>
                </a:extLst>
              </p:cNvPr>
              <p:cNvSpPr txBox="1">
                <a:spLocks noRot="1" noChangeAspect="1" noMove="1" noResize="1" noEditPoints="1" noAdjustHandles="1" noChangeArrowheads="1" noChangeShapeType="1" noTextEdit="1"/>
              </p:cNvSpPr>
              <p:nvPr/>
            </p:nvSpPr>
            <p:spPr>
              <a:xfrm>
                <a:off x="1166011" y="1703964"/>
                <a:ext cx="2547312" cy="735971"/>
              </a:xfrm>
              <a:prstGeom prst="rect">
                <a:avLst/>
              </a:prstGeom>
              <a:blipFill>
                <a:blip r:embed="rId4"/>
                <a:stretch>
                  <a:fillRect l="-2392" t="-5000" r="-2632" b="-10833"/>
                </a:stretch>
              </a:blipFill>
            </p:spPr>
            <p:txBody>
              <a:bodyPr/>
              <a:lstStyle/>
              <a:p>
                <a:r>
                  <a:rPr lang="zh-CN" altLang="en-US">
                    <a:noFill/>
                  </a:rPr>
                  <a:t> </a:t>
                </a:r>
              </a:p>
            </p:txBody>
          </p:sp>
        </mc:Fallback>
      </mc:AlternateContent>
      <p:pic>
        <p:nvPicPr>
          <p:cNvPr id="28" name="图片 27">
            <a:extLst>
              <a:ext uri="{FF2B5EF4-FFF2-40B4-BE49-F238E27FC236}">
                <a16:creationId xmlns:a16="http://schemas.microsoft.com/office/drawing/2014/main" id="{226B1CDC-B114-4463-BCF5-8C66FF7AB0DA}"/>
              </a:ext>
            </a:extLst>
          </p:cNvPr>
          <p:cNvPicPr>
            <a:picLocks noChangeAspect="1"/>
          </p:cNvPicPr>
          <p:nvPr/>
        </p:nvPicPr>
        <p:blipFill>
          <a:blip r:embed="rId5"/>
          <a:stretch>
            <a:fillRect/>
          </a:stretch>
        </p:blipFill>
        <p:spPr>
          <a:xfrm>
            <a:off x="1764716" y="2830831"/>
            <a:ext cx="1050952" cy="897154"/>
          </a:xfrm>
          <a:prstGeom prst="rect">
            <a:avLst/>
          </a:prstGeom>
        </p:spPr>
      </p:pic>
      <p:sp>
        <p:nvSpPr>
          <p:cNvPr id="29" name="箭头: 下 28">
            <a:extLst>
              <a:ext uri="{FF2B5EF4-FFF2-40B4-BE49-F238E27FC236}">
                <a16:creationId xmlns:a16="http://schemas.microsoft.com/office/drawing/2014/main" id="{8CC2DB34-34DF-48C7-86C6-0C5D505E845C}"/>
              </a:ext>
            </a:extLst>
          </p:cNvPr>
          <p:cNvSpPr/>
          <p:nvPr/>
        </p:nvSpPr>
        <p:spPr>
          <a:xfrm>
            <a:off x="2156363" y="2550745"/>
            <a:ext cx="216024" cy="31170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箭头: 下 29">
            <a:extLst>
              <a:ext uri="{FF2B5EF4-FFF2-40B4-BE49-F238E27FC236}">
                <a16:creationId xmlns:a16="http://schemas.microsoft.com/office/drawing/2014/main" id="{7A8D646B-796F-4D1F-8EA8-2C00951693B5}"/>
              </a:ext>
            </a:extLst>
          </p:cNvPr>
          <p:cNvSpPr/>
          <p:nvPr/>
        </p:nvSpPr>
        <p:spPr>
          <a:xfrm>
            <a:off x="2156363" y="3753545"/>
            <a:ext cx="216024" cy="31170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箭头: 下 30">
            <a:extLst>
              <a:ext uri="{FF2B5EF4-FFF2-40B4-BE49-F238E27FC236}">
                <a16:creationId xmlns:a16="http://schemas.microsoft.com/office/drawing/2014/main" id="{CDD14606-65D7-428B-BA37-D2FE6D00893B}"/>
              </a:ext>
            </a:extLst>
          </p:cNvPr>
          <p:cNvSpPr/>
          <p:nvPr/>
        </p:nvSpPr>
        <p:spPr>
          <a:xfrm>
            <a:off x="2172363" y="4886798"/>
            <a:ext cx="216024" cy="31170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7F6850A4-9B41-4DFA-9F49-61541B034D20}"/>
                  </a:ext>
                </a:extLst>
              </p:cNvPr>
              <p:cNvSpPr txBox="1"/>
              <p:nvPr/>
            </p:nvSpPr>
            <p:spPr>
              <a:xfrm>
                <a:off x="1118436" y="5322737"/>
                <a:ext cx="2660472" cy="369332"/>
              </a:xfrm>
              <a:prstGeom prst="rect">
                <a:avLst/>
              </a:prstGeom>
              <a:noFill/>
            </p:spPr>
            <p:txBody>
              <a:bodyPr wrap="none" rtlCol="0">
                <a:spAutoFit/>
              </a:bodyPr>
              <a:lstStyle/>
              <a:p>
                <a14:m>
                  <m:oMath xmlns:m="http://schemas.openxmlformats.org/officeDocument/2006/math">
                    <m:r>
                      <m:rPr>
                        <m:nor/>
                      </m:rPr>
                      <a:rPr lang="en-US" altLang="zh-CN" dirty="0" smtClean="0">
                        <a:solidFill>
                          <a:srgbClr val="C00000"/>
                        </a:solidFill>
                        <a:latin typeface="+mj-lt"/>
                        <a:sym typeface="Wingdings" panose="05000000000000000000" pitchFamily="2" charset="2"/>
                      </a:rPr>
                      <m:t>L</m:t>
                    </m:r>
                    <m:r>
                      <m:rPr>
                        <m:nor/>
                      </m:rPr>
                      <a:rPr lang="en-US" altLang="zh-CN" dirty="0" smtClean="0">
                        <a:solidFill>
                          <a:srgbClr val="C00000"/>
                        </a:solidFill>
                        <a:latin typeface="+mj-lt"/>
                        <a:sym typeface="Wingdings" panose="05000000000000000000" pitchFamily="2" charset="2"/>
                      </a:rPr>
                      <m:t>: 2%</m:t>
                    </m:r>
                    <m:r>
                      <a:rPr lang="en-US" altLang="zh-CN" b="0" i="1" dirty="0" smtClean="0">
                        <a:solidFill>
                          <a:srgbClr val="C00000"/>
                        </a:solidFill>
                        <a:latin typeface="Cambria Math" panose="02040503050406030204" pitchFamily="18" charset="0"/>
                        <a:sym typeface="Wingdings" panose="05000000000000000000" pitchFamily="2" charset="2"/>
                      </a:rPr>
                      <m:t>        </m:t>
                    </m:r>
                    <m:r>
                      <a:rPr lang="en-US" altLang="zh-CN" i="1" smtClean="0">
                        <a:solidFill>
                          <a:srgbClr val="C00000"/>
                        </a:solidFill>
                        <a:latin typeface="Cambria Math" panose="02040503050406030204" pitchFamily="18" charset="0"/>
                        <a:ea typeface="Cambria Math" panose="02040503050406030204" pitchFamily="18" charset="0"/>
                      </a:rPr>
                      <m:t>∆</m:t>
                    </m:r>
                    <m:r>
                      <a:rPr lang="en-US" altLang="zh-CN" b="0" i="1" smtClean="0">
                        <a:solidFill>
                          <a:srgbClr val="C00000"/>
                        </a:solidFill>
                        <a:latin typeface="Cambria Math" panose="02040503050406030204" pitchFamily="18" charset="0"/>
                        <a:ea typeface="Cambria Math" panose="02040503050406030204" pitchFamily="18" charset="0"/>
                      </a:rPr>
                      <m:t>𝑦</m:t>
                    </m:r>
                    <m:r>
                      <a:rPr lang="en-US" altLang="zh-CN" b="0" i="1" smtClean="0">
                        <a:solidFill>
                          <a:srgbClr val="C00000"/>
                        </a:solidFill>
                        <a:latin typeface="Cambria Math" panose="02040503050406030204" pitchFamily="18" charset="0"/>
                        <a:ea typeface="Cambria Math" panose="02040503050406030204" pitchFamily="18" charset="0"/>
                      </a:rPr>
                      <m:t> @</m:t>
                    </m:r>
                  </m:oMath>
                </a14:m>
                <a:r>
                  <a:rPr lang="en-US" altLang="zh-CN" dirty="0">
                    <a:solidFill>
                      <a:srgbClr val="C00000"/>
                    </a:solidFill>
                    <a:latin typeface="+mj-lt"/>
                  </a:rPr>
                  <a:t>IP: 10nm  </a:t>
                </a:r>
                <a:endParaRPr lang="zh-CN" altLang="en-US" dirty="0">
                  <a:solidFill>
                    <a:srgbClr val="C00000"/>
                  </a:solidFill>
                  <a:latin typeface="+mj-lt"/>
                </a:endParaRPr>
              </a:p>
            </p:txBody>
          </p:sp>
        </mc:Choice>
        <mc:Fallback xmlns="">
          <p:sp>
            <p:nvSpPr>
              <p:cNvPr id="32" name="文本框 31">
                <a:extLst>
                  <a:ext uri="{FF2B5EF4-FFF2-40B4-BE49-F238E27FC236}">
                    <a16:creationId xmlns:a16="http://schemas.microsoft.com/office/drawing/2014/main" id="{7F6850A4-9B41-4DFA-9F49-61541B034D20}"/>
                  </a:ext>
                </a:extLst>
              </p:cNvPr>
              <p:cNvSpPr txBox="1">
                <a:spLocks noRot="1" noChangeAspect="1" noMove="1" noResize="1" noEditPoints="1" noAdjustHandles="1" noChangeArrowheads="1" noChangeShapeType="1" noTextEdit="1"/>
              </p:cNvSpPr>
              <p:nvPr/>
            </p:nvSpPr>
            <p:spPr>
              <a:xfrm>
                <a:off x="1118436" y="5322737"/>
                <a:ext cx="2660472" cy="369332"/>
              </a:xfrm>
              <a:prstGeom prst="rect">
                <a:avLst/>
              </a:prstGeom>
              <a:blipFill>
                <a:blip r:embed="rId6"/>
                <a:stretch>
                  <a:fillRect t="-8197" r="-1144" b="-24590"/>
                </a:stretch>
              </a:blipFill>
            </p:spPr>
            <p:txBody>
              <a:bodyPr/>
              <a:lstStyle/>
              <a:p>
                <a:r>
                  <a:rPr lang="zh-CN" altLang="en-US">
                    <a:noFill/>
                  </a:rPr>
                  <a:t> </a:t>
                </a:r>
              </a:p>
            </p:txBody>
          </p:sp>
        </mc:Fallback>
      </mc:AlternateContent>
      <p:cxnSp>
        <p:nvCxnSpPr>
          <p:cNvPr id="39" name="直接箭头连接符 38">
            <a:extLst>
              <a:ext uri="{FF2B5EF4-FFF2-40B4-BE49-F238E27FC236}">
                <a16:creationId xmlns:a16="http://schemas.microsoft.com/office/drawing/2014/main" id="{6658A600-4CF8-4A0E-B92E-5468572CB908}"/>
              </a:ext>
            </a:extLst>
          </p:cNvPr>
          <p:cNvCxnSpPr/>
          <p:nvPr/>
        </p:nvCxnSpPr>
        <p:spPr>
          <a:xfrm>
            <a:off x="1808292" y="5353354"/>
            <a:ext cx="0" cy="31539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E41C77F3-84AB-47A1-BCD2-E7C0BE33AC65}"/>
              </a:ext>
            </a:extLst>
          </p:cNvPr>
          <p:cNvSpPr/>
          <p:nvPr/>
        </p:nvSpPr>
        <p:spPr>
          <a:xfrm>
            <a:off x="1800306" y="5333610"/>
            <a:ext cx="410690" cy="369332"/>
          </a:xfrm>
          <a:prstGeom prst="rect">
            <a:avLst/>
          </a:prstGeom>
        </p:spPr>
        <p:txBody>
          <a:bodyPr wrap="none">
            <a:spAutoFit/>
          </a:bodyPr>
          <a:lstStyle/>
          <a:p>
            <a:r>
              <a:rPr lang="en-US" altLang="zh-CN" dirty="0">
                <a:solidFill>
                  <a:srgbClr val="C00000"/>
                </a:solidFill>
                <a:sym typeface="Wingdings" panose="05000000000000000000" pitchFamily="2" charset="2"/>
              </a:rPr>
              <a:t></a:t>
            </a:r>
            <a:endParaRPr lang="zh-CN" altLang="en-US" dirty="0"/>
          </a:p>
        </p:txBody>
      </p:sp>
      <p:sp>
        <p:nvSpPr>
          <p:cNvPr id="21" name="内容占位符 8">
            <a:extLst>
              <a:ext uri="{FF2B5EF4-FFF2-40B4-BE49-F238E27FC236}">
                <a16:creationId xmlns:a16="http://schemas.microsoft.com/office/drawing/2014/main" id="{57532225-2DD8-474E-A3DF-5F22A71CB9FB}"/>
              </a:ext>
            </a:extLst>
          </p:cNvPr>
          <p:cNvSpPr>
            <a:spLocks noGrp="1"/>
          </p:cNvSpPr>
          <p:nvPr>
            <p:ph idx="1"/>
          </p:nvPr>
        </p:nvSpPr>
        <p:spPr>
          <a:xfrm>
            <a:off x="4119500" y="1650329"/>
            <a:ext cx="7354021" cy="4144141"/>
          </a:xfrm>
          <a:ln>
            <a:solidFill>
              <a:schemeClr val="tx1"/>
            </a:solidFill>
          </a:ln>
        </p:spPr>
        <p:txBody>
          <a:bodyPr>
            <a:normAutofit/>
          </a:bodyPr>
          <a:lstStyle/>
          <a:p>
            <a:r>
              <a:rPr lang="en-US" altLang="zh-CN" sz="2000" dirty="0">
                <a:solidFill>
                  <a:schemeClr val="tx1"/>
                </a:solidFill>
                <a:latin typeface="+mj-lt"/>
              </a:rPr>
              <a:t>RMS 4nm vibrations from the ground of IPs is assumed, based on the vibration levels (1-100Hz) at the IP of CERN tunnel which situated 100 meters underground. </a:t>
            </a:r>
          </a:p>
          <a:p>
            <a:r>
              <a:rPr lang="en-US" altLang="zh-CN" sz="2000" dirty="0">
                <a:solidFill>
                  <a:schemeClr val="tx1"/>
                </a:solidFill>
                <a:latin typeface="+mj-lt"/>
              </a:rPr>
              <a:t>Combined with RMS 25 nm vibrations from the ground in the arc region — not 4nm all along the 100km ring due to the inevitable presence of mined-out areas even at a depth of 100 meters.</a:t>
            </a:r>
          </a:p>
          <a:p>
            <a:r>
              <a:rPr lang="en-US" altLang="zh-CN" sz="2000" dirty="0">
                <a:solidFill>
                  <a:schemeClr val="tx1"/>
                </a:solidFill>
                <a:latin typeface="+mj-lt"/>
              </a:rPr>
              <a:t>Random vibrations, no magnification by girder assembling.</a:t>
            </a:r>
          </a:p>
          <a:p>
            <a:r>
              <a:rPr lang="en-US" altLang="zh-CN" sz="2000" dirty="0">
                <a:solidFill>
                  <a:srgbClr val="C00000"/>
                </a:solidFill>
                <a:latin typeface="+mj-lt"/>
              </a:rPr>
              <a:t>The cumulative effect of these vibrations on the IP position is 10 nm, resulting in a 2% decrease in luminosity</a:t>
            </a:r>
            <a:r>
              <a:rPr lang="en-US" altLang="zh-CN" sz="2000" dirty="0">
                <a:latin typeface="+mj-lt"/>
              </a:rPr>
              <a:t>.</a:t>
            </a:r>
            <a:endParaRPr lang="zh-CN" altLang="en-US" sz="2000" dirty="0">
              <a:solidFill>
                <a:schemeClr val="tx1"/>
              </a:solidFill>
              <a:latin typeface="+mj-lt"/>
            </a:endParaRPr>
          </a:p>
        </p:txBody>
      </p:sp>
      <p:graphicFrame>
        <p:nvGraphicFramePr>
          <p:cNvPr id="22" name="表格 21">
            <a:extLst>
              <a:ext uri="{FF2B5EF4-FFF2-40B4-BE49-F238E27FC236}">
                <a16:creationId xmlns:a16="http://schemas.microsoft.com/office/drawing/2014/main" id="{665F93EE-2202-423E-9895-096D8B62DB5C}"/>
              </a:ext>
            </a:extLst>
          </p:cNvPr>
          <p:cNvGraphicFramePr>
            <a:graphicFrameLocks noGrp="1"/>
          </p:cNvGraphicFramePr>
          <p:nvPr>
            <p:extLst>
              <p:ext uri="{D42A27DB-BD31-4B8C-83A1-F6EECF244321}">
                <p14:modId xmlns:p14="http://schemas.microsoft.com/office/powerpoint/2010/main" val="2136167472"/>
              </p:ext>
            </p:extLst>
          </p:nvPr>
        </p:nvGraphicFramePr>
        <p:xfrm>
          <a:off x="5091219" y="4896730"/>
          <a:ext cx="5725258" cy="873760"/>
        </p:xfrm>
        <a:graphic>
          <a:graphicData uri="http://schemas.openxmlformats.org/drawingml/2006/table">
            <a:tbl>
              <a:tblPr firstRow="1" bandRow="1">
                <a:tableStyleId>{5C22544A-7EE6-4342-B048-85BDC9FD1C3A}</a:tableStyleId>
              </a:tblPr>
              <a:tblGrid>
                <a:gridCol w="1476787">
                  <a:extLst>
                    <a:ext uri="{9D8B030D-6E8A-4147-A177-3AD203B41FA5}">
                      <a16:colId xmlns:a16="http://schemas.microsoft.com/office/drawing/2014/main" val="1931167999"/>
                    </a:ext>
                  </a:extLst>
                </a:gridCol>
                <a:gridCol w="2304256">
                  <a:extLst>
                    <a:ext uri="{9D8B030D-6E8A-4147-A177-3AD203B41FA5}">
                      <a16:colId xmlns:a16="http://schemas.microsoft.com/office/drawing/2014/main" val="3414003927"/>
                    </a:ext>
                  </a:extLst>
                </a:gridCol>
                <a:gridCol w="1944215">
                  <a:extLst>
                    <a:ext uri="{9D8B030D-6E8A-4147-A177-3AD203B41FA5}">
                      <a16:colId xmlns:a16="http://schemas.microsoft.com/office/drawing/2014/main" val="2413094585"/>
                    </a:ext>
                  </a:extLst>
                </a:gridCol>
              </a:tblGrid>
              <a:tr h="0">
                <a:tc>
                  <a:txBody>
                    <a:bodyPr/>
                    <a:lstStyle/>
                    <a:p>
                      <a:r>
                        <a:rPr lang="en-US" altLang="zh-CN" sz="1350" dirty="0">
                          <a:latin typeface="+mj-lt"/>
                          <a:ea typeface="华文中宋" panose="02010600040101010101" pitchFamily="2" charset="-122"/>
                        </a:rPr>
                        <a:t>RMS vibration induced in IR</a:t>
                      </a:r>
                      <a:endParaRPr lang="zh-CN" altLang="en-US" sz="1350" dirty="0">
                        <a:latin typeface="+mj-lt"/>
                        <a:ea typeface="华文中宋" panose="020106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50" dirty="0">
                          <a:latin typeface="+mj-lt"/>
                          <a:ea typeface="华文中宋" panose="02010600040101010101" pitchFamily="2" charset="-122"/>
                        </a:rPr>
                        <a:t>RMS vibration induced in ARC region</a:t>
                      </a:r>
                      <a:endParaRPr lang="zh-CN" altLang="en-US" sz="1350" dirty="0">
                        <a:latin typeface="+mj-lt"/>
                        <a:ea typeface="华文中宋" panose="02010600040101010101" pitchFamily="2" charset="-122"/>
                      </a:endParaRPr>
                    </a:p>
                  </a:txBody>
                  <a:tcPr/>
                </a:tc>
                <a:tc>
                  <a:txBody>
                    <a:bodyPr/>
                    <a:lstStyle/>
                    <a:p>
                      <a:r>
                        <a:rPr lang="en-US" altLang="zh-CN" sz="1350" dirty="0">
                          <a:latin typeface="+mj-lt"/>
                          <a:ea typeface="华文中宋" panose="02010600040101010101" pitchFamily="2" charset="-122"/>
                        </a:rPr>
                        <a:t>RMS Orbit</a:t>
                      </a:r>
                      <a:r>
                        <a:rPr lang="zh-CN" altLang="en-US" sz="1350" dirty="0">
                          <a:latin typeface="+mj-lt"/>
                          <a:ea typeface="华文中宋" panose="02010600040101010101" pitchFamily="2" charset="-122"/>
                        </a:rPr>
                        <a:t> </a:t>
                      </a:r>
                      <a:r>
                        <a:rPr lang="en-US" altLang="zh-CN" sz="1350" dirty="0">
                          <a:latin typeface="+mj-lt"/>
                          <a:ea typeface="华文中宋" panose="02010600040101010101" pitchFamily="2" charset="-122"/>
                        </a:rPr>
                        <a:t>deviation</a:t>
                      </a:r>
                      <a:r>
                        <a:rPr lang="zh-CN" altLang="en-US" sz="1350" dirty="0">
                          <a:latin typeface="+mj-lt"/>
                          <a:ea typeface="华文中宋" panose="02010600040101010101" pitchFamily="2" charset="-122"/>
                        </a:rPr>
                        <a:t> </a:t>
                      </a:r>
                      <a:r>
                        <a:rPr lang="en-US" altLang="zh-CN" sz="1350" dirty="0">
                          <a:latin typeface="+mj-lt"/>
                          <a:ea typeface="华文中宋" panose="02010600040101010101" pitchFamily="2" charset="-122"/>
                        </a:rPr>
                        <a:t>@</a:t>
                      </a:r>
                      <a:r>
                        <a:rPr lang="zh-CN" altLang="en-US" sz="1350" dirty="0">
                          <a:latin typeface="+mj-lt"/>
                          <a:ea typeface="华文中宋" panose="02010600040101010101" pitchFamily="2" charset="-122"/>
                        </a:rPr>
                        <a:t> </a:t>
                      </a:r>
                      <a:r>
                        <a:rPr lang="en-US" altLang="zh-CN" sz="1350" dirty="0">
                          <a:latin typeface="+mj-lt"/>
                          <a:ea typeface="华文中宋" panose="02010600040101010101" pitchFamily="2" charset="-122"/>
                        </a:rPr>
                        <a:t>IP1/IP2</a:t>
                      </a:r>
                    </a:p>
                  </a:txBody>
                  <a:tcPr/>
                </a:tc>
                <a:extLst>
                  <a:ext uri="{0D108BD9-81ED-4DB2-BD59-A6C34878D82A}">
                    <a16:rowId xmlns:a16="http://schemas.microsoft.com/office/drawing/2014/main" val="2599980121"/>
                  </a:ext>
                </a:extLst>
              </a:tr>
              <a:tr h="370840">
                <a:tc>
                  <a:txBody>
                    <a:bodyPr/>
                    <a:lstStyle/>
                    <a:p>
                      <a:r>
                        <a:rPr lang="en-US" altLang="zh-CN" sz="1350" dirty="0">
                          <a:latin typeface="+mj-lt"/>
                          <a:ea typeface="华文中宋" panose="02010600040101010101" pitchFamily="2" charset="-122"/>
                        </a:rPr>
                        <a:t>4nm</a:t>
                      </a:r>
                      <a:endParaRPr lang="zh-CN" altLang="en-US" sz="1350" dirty="0">
                        <a:latin typeface="+mj-lt"/>
                        <a:ea typeface="华文中宋" panose="02010600040101010101" pitchFamily="2" charset="-122"/>
                      </a:endParaRPr>
                    </a:p>
                  </a:txBody>
                  <a:tcPr/>
                </a:tc>
                <a:tc>
                  <a:txBody>
                    <a:bodyPr/>
                    <a:lstStyle/>
                    <a:p>
                      <a:r>
                        <a:rPr lang="en-US" altLang="zh-CN" sz="1350" dirty="0">
                          <a:latin typeface="+mj-lt"/>
                          <a:ea typeface="华文中宋" panose="02010600040101010101" pitchFamily="2" charset="-122"/>
                        </a:rPr>
                        <a:t>25nm</a:t>
                      </a:r>
                      <a:endParaRPr lang="zh-CN" altLang="en-US" sz="1350" dirty="0">
                        <a:latin typeface="+mj-lt"/>
                        <a:ea typeface="华文中宋" panose="02010600040101010101" pitchFamily="2" charset="-122"/>
                      </a:endParaRPr>
                    </a:p>
                  </a:txBody>
                  <a:tcPr/>
                </a:tc>
                <a:tc>
                  <a:txBody>
                    <a:bodyPr/>
                    <a:lstStyle/>
                    <a:p>
                      <a:r>
                        <a:rPr lang="en-US" altLang="zh-CN" sz="1350" dirty="0">
                          <a:latin typeface="+mj-lt"/>
                          <a:ea typeface="华文中宋" panose="02010600040101010101" pitchFamily="2" charset="-122"/>
                        </a:rPr>
                        <a:t>10/10nm</a:t>
                      </a:r>
                      <a:endParaRPr lang="zh-CN" altLang="en-US" sz="1350" dirty="0">
                        <a:latin typeface="+mj-lt"/>
                        <a:ea typeface="华文中宋" panose="02010600040101010101" pitchFamily="2" charset="-122"/>
                      </a:endParaRPr>
                    </a:p>
                  </a:txBody>
                  <a:tcPr/>
                </a:tc>
                <a:extLst>
                  <a:ext uri="{0D108BD9-81ED-4DB2-BD59-A6C34878D82A}">
                    <a16:rowId xmlns:a16="http://schemas.microsoft.com/office/drawing/2014/main" val="799780818"/>
                  </a:ext>
                </a:extLst>
              </a:tr>
            </a:tbl>
          </a:graphicData>
        </a:graphic>
      </p:graphicFrame>
      <p:sp>
        <p:nvSpPr>
          <p:cNvPr id="33" name="内容占位符 8">
            <a:extLst>
              <a:ext uri="{FF2B5EF4-FFF2-40B4-BE49-F238E27FC236}">
                <a16:creationId xmlns:a16="http://schemas.microsoft.com/office/drawing/2014/main" id="{B2F77DA4-FB26-4F96-891E-EF22318754AC}"/>
              </a:ext>
            </a:extLst>
          </p:cNvPr>
          <p:cNvSpPr txBox="1">
            <a:spLocks/>
          </p:cNvSpPr>
          <p:nvPr/>
        </p:nvSpPr>
        <p:spPr>
          <a:xfrm>
            <a:off x="1078712" y="1650329"/>
            <a:ext cx="2808312" cy="4144141"/>
          </a:xfrm>
          <a:prstGeom prst="rect">
            <a:avLst/>
          </a:prstGeom>
          <a:ln>
            <a:solidFill>
              <a:schemeClr val="tx1"/>
            </a:solidFill>
          </a:ln>
        </p:spPr>
        <p:txBody>
          <a:bodyPr vert="horz" lIns="91440" tIns="45720" rIns="91440" bIns="45720" rtlCol="0" anchor="t">
            <a:norm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endParaRPr lang="en-US" sz="2000" dirty="0">
              <a:solidFill>
                <a:schemeClr val="tx1"/>
              </a:solidFill>
              <a:latin typeface="+mj-lt"/>
            </a:endParaRPr>
          </a:p>
        </p:txBody>
      </p:sp>
      <p:sp>
        <p:nvSpPr>
          <p:cNvPr id="4" name="矩形 3">
            <a:extLst>
              <a:ext uri="{FF2B5EF4-FFF2-40B4-BE49-F238E27FC236}">
                <a16:creationId xmlns:a16="http://schemas.microsoft.com/office/drawing/2014/main" id="{523FD3E8-1AC8-49DE-A32B-AC52DC060712}"/>
              </a:ext>
            </a:extLst>
          </p:cNvPr>
          <p:cNvSpPr/>
          <p:nvPr/>
        </p:nvSpPr>
        <p:spPr>
          <a:xfrm>
            <a:off x="1055440" y="5918703"/>
            <a:ext cx="10418081" cy="461665"/>
          </a:xfrm>
          <a:prstGeom prst="rect">
            <a:avLst/>
          </a:prstGeom>
        </p:spPr>
        <p:txBody>
          <a:bodyPr wrap="square">
            <a:spAutoFit/>
          </a:bodyPr>
          <a:lstStyle/>
          <a:p>
            <a:pPr algn="ctr"/>
            <a:r>
              <a:rPr lang="en-US" altLang="zh-CN" sz="2400" b="1" dirty="0">
                <a:solidFill>
                  <a:srgbClr val="C00000"/>
                </a:solidFill>
                <a:latin typeface="+mj-lt"/>
                <a:ea typeface="Microsoft YaHei" panose="020B0503020204020204" pitchFamily="34" charset="-122"/>
              </a:rPr>
              <a:t>The luminosity drop resulting from angular deviation has not been considered.</a:t>
            </a:r>
            <a:endParaRPr lang="zh-CN" altLang="en-US" sz="2400" dirty="0">
              <a:solidFill>
                <a:srgbClr val="C00000"/>
              </a:solidFill>
              <a:latin typeface="+mj-lt"/>
            </a:endParaRPr>
          </a:p>
        </p:txBody>
      </p:sp>
    </p:spTree>
    <p:extLst>
      <p:ext uri="{BB962C8B-B14F-4D97-AF65-F5344CB8AC3E}">
        <p14:creationId xmlns:p14="http://schemas.microsoft.com/office/powerpoint/2010/main" val="126833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4F752CF-E8B6-4287-BD67-485F75F5291B}"/>
              </a:ext>
            </a:extLst>
          </p:cNvPr>
          <p:cNvSpPr>
            <a:spLocks noGrp="1"/>
          </p:cNvSpPr>
          <p:nvPr>
            <p:ph type="title"/>
          </p:nvPr>
        </p:nvSpPr>
        <p:spPr/>
        <p:txBody>
          <a:bodyPr/>
          <a:lstStyle/>
          <a:p>
            <a:r>
              <a:rPr lang="en-US" altLang="zh-CN" dirty="0"/>
              <a:t>2. Simulating results with incoherent vibrations</a:t>
            </a:r>
            <a:endParaRPr lang="zh-CN" altLang="en-US" dirty="0"/>
          </a:p>
        </p:txBody>
      </p:sp>
      <p:sp>
        <p:nvSpPr>
          <p:cNvPr id="4" name="标题 1">
            <a:extLst>
              <a:ext uri="{FF2B5EF4-FFF2-40B4-BE49-F238E27FC236}">
                <a16:creationId xmlns:a16="http://schemas.microsoft.com/office/drawing/2014/main" id="{13628396-0653-4C56-9374-A0B1A79B6B00}"/>
              </a:ext>
            </a:extLst>
          </p:cNvPr>
          <p:cNvSpPr txBox="1">
            <a:spLocks/>
          </p:cNvSpPr>
          <p:nvPr/>
        </p:nvSpPr>
        <p:spPr>
          <a:xfrm>
            <a:off x="838200" y="916892"/>
            <a:ext cx="10515600" cy="663575"/>
          </a:xfrm>
          <a:prstGeom prst="rect">
            <a:avLst/>
          </a:prstGeom>
        </p:spPr>
        <p:txBody>
          <a:bodyPr anchor="ctr">
            <a:normAutofit/>
          </a:bodyP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pPr algn="ctr"/>
            <a:r>
              <a:rPr lang="en-US" altLang="zh-CN" sz="2400" dirty="0">
                <a:ea typeface="华文中宋" panose="02010600040101010101" pitchFamily="2" charset="-122"/>
              </a:rPr>
              <a:t>Formula for Luminosity Reduction Caused by Displacement and Angular Errors</a:t>
            </a:r>
            <a:endParaRPr lang="zh-CN" altLang="en-US" sz="2400" dirty="0">
              <a:ea typeface="华文中宋" panose="02010600040101010101" pitchFamily="2" charset="-122"/>
            </a:endParaRPr>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7C85E899-ED60-443A-84AA-33ED1ED17248}"/>
                  </a:ext>
                </a:extLst>
              </p:cNvPr>
              <p:cNvSpPr txBox="1">
                <a:spLocks/>
              </p:cNvSpPr>
              <p:nvPr/>
            </p:nvSpPr>
            <p:spPr>
              <a:xfrm>
                <a:off x="450419" y="1652188"/>
                <a:ext cx="11521280" cy="4761768"/>
              </a:xfrm>
              <a:prstGeom prst="rect">
                <a:avLst/>
              </a:prstGeom>
            </p:spPr>
            <p:txBody>
              <a:bodyPr vert="horz" lIns="91440" tIns="45720" rIns="91440" bIns="45720" rtlCol="0" anchor="t">
                <a:norm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sz="1800" dirty="0">
                    <a:solidFill>
                      <a:schemeClr val="tx1"/>
                    </a:solidFill>
                    <a:latin typeface="Cambria Math" panose="02040503050406030204" pitchFamily="18" charset="0"/>
                  </a:rPr>
                  <a:t>The relative luminosity RL is given by:</a:t>
                </a:r>
              </a:p>
              <a:p>
                <a:pPr marL="0" indent="0">
                  <a:buFont typeface="Wingdings" panose="05000000000000000000" pitchFamily="2" charset="2"/>
                  <a:buNone/>
                </a:pPr>
                <a14:m>
                  <m:oMathPara xmlns:m="http://schemas.openxmlformats.org/officeDocument/2006/math">
                    <m:oMathParaPr>
                      <m:jc m:val="centerGroup"/>
                    </m:oMathParaPr>
                    <m:oMath xmlns:m="http://schemas.openxmlformats.org/officeDocument/2006/math">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𝑅</m:t>
                          </m:r>
                        </m:e>
                        <m:sub>
                          <m:r>
                            <a:rPr lang="zh-CN" altLang="ar-AE" sz="1800" i="1">
                              <a:solidFill>
                                <a:schemeClr val="tx1"/>
                              </a:solidFill>
                              <a:latin typeface="Cambria Math" panose="02040503050406030204" pitchFamily="18" charset="0"/>
                            </a:rPr>
                            <m:t>𝐿</m:t>
                          </m:r>
                        </m:sub>
                      </m:sSub>
                      <m:d>
                        <m:dPr>
                          <m:ctrlPr>
                            <a:rPr lang="ar-AE" altLang="zh-CN" sz="1800" i="1">
                              <a:solidFill>
                                <a:schemeClr val="tx1"/>
                              </a:solidFill>
                              <a:latin typeface="Cambria Math" panose="02040503050406030204" pitchFamily="18" charset="0"/>
                            </a:rPr>
                          </m:ctrlPr>
                        </m:dPr>
                        <m:e>
                          <m:r>
                            <a:rPr lang="zh-CN" altLang="ar-AE" sz="1800" i="1">
                              <a:solidFill>
                                <a:schemeClr val="tx1"/>
                              </a:solidFill>
                              <a:latin typeface="Cambria Math" panose="02040503050406030204" pitchFamily="18" charset="0"/>
                            </a:rPr>
                            <m:t>𝛿</m:t>
                          </m:r>
                          <m:r>
                            <a:rPr lang="zh-CN" altLang="ar-AE" sz="1800" i="1">
                              <a:solidFill>
                                <a:schemeClr val="tx1"/>
                              </a:solidFill>
                              <a:latin typeface="Cambria Math" panose="02040503050406030204" pitchFamily="18" charset="0"/>
                            </a:rPr>
                            <m:t>𝑥</m:t>
                          </m:r>
                          <m:r>
                            <a:rPr lang="ar-AE" altLang="zh-CN" sz="1800" i="1">
                              <a:solidFill>
                                <a:schemeClr val="tx1"/>
                              </a:solidFill>
                              <a:latin typeface="Cambria Math" panose="02040503050406030204" pitchFamily="18" charset="0"/>
                            </a:rPr>
                            <m:t>,</m:t>
                          </m:r>
                          <m:r>
                            <a:rPr lang="zh-CN" altLang="ar-AE" sz="1800" i="1">
                              <a:solidFill>
                                <a:schemeClr val="tx1"/>
                              </a:solidFill>
                              <a:latin typeface="Cambria Math" panose="02040503050406030204" pitchFamily="18" charset="0"/>
                            </a:rPr>
                            <m:t>𝛿</m:t>
                          </m:r>
                          <m:r>
                            <a:rPr lang="zh-CN" altLang="ar-AE" sz="1800" i="1">
                              <a:solidFill>
                                <a:schemeClr val="tx1"/>
                              </a:solidFill>
                              <a:latin typeface="Cambria Math" panose="02040503050406030204" pitchFamily="18" charset="0"/>
                            </a:rPr>
                            <m:t>𝑦</m:t>
                          </m:r>
                          <m:r>
                            <a:rPr lang="ar-AE" altLang="zh-CN" sz="1800" i="1">
                              <a:solidFill>
                                <a:schemeClr val="tx1"/>
                              </a:solidFill>
                              <a:latin typeface="Cambria Math" panose="02040503050406030204" pitchFamily="18" charset="0"/>
                            </a:rPr>
                            <m:t>,</m:t>
                          </m:r>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𝑥</m:t>
                              </m:r>
                            </m:sub>
                          </m:sSub>
                          <m:r>
                            <a:rPr lang="ar-AE" altLang="zh-CN" sz="1800" i="1">
                              <a:solidFill>
                                <a:schemeClr val="tx1"/>
                              </a:solidFill>
                              <a:latin typeface="Cambria Math" panose="02040503050406030204" pitchFamily="18" charset="0"/>
                            </a:rPr>
                            <m:t>,</m:t>
                          </m:r>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𝑦</m:t>
                              </m:r>
                            </m:sub>
                          </m:sSub>
                        </m:e>
                      </m:d>
                      <m:r>
                        <a:rPr lang="ar-AE" altLang="zh-CN" sz="1800" i="1">
                          <a:solidFill>
                            <a:schemeClr val="tx1"/>
                          </a:solidFill>
                          <a:latin typeface="Cambria Math" panose="02040503050406030204" pitchFamily="18" charset="0"/>
                        </a:rPr>
                        <m:t>=</m:t>
                      </m:r>
                      <m:f>
                        <m:fPr>
                          <m:ctrlPr>
                            <a:rPr lang="ar-AE" altLang="zh-CN" sz="1800" i="1">
                              <a:solidFill>
                                <a:schemeClr val="tx1"/>
                              </a:solidFill>
                              <a:latin typeface="Cambria Math" panose="02040503050406030204" pitchFamily="18" charset="0"/>
                            </a:rPr>
                          </m:ctrlPr>
                        </m:fPr>
                        <m:num>
                          <m:r>
                            <a:rPr lang="zh-CN" altLang="ar-AE" sz="1800" i="1">
                              <a:solidFill>
                                <a:schemeClr val="tx1"/>
                              </a:solidFill>
                              <a:latin typeface="Cambria Math" panose="02040503050406030204" pitchFamily="18" charset="0"/>
                            </a:rPr>
                            <m:t>𝐿</m:t>
                          </m:r>
                        </m:num>
                        <m:den>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𝐿</m:t>
                              </m:r>
                            </m:e>
                            <m:sub>
                              <m:r>
                                <a:rPr lang="ar-AE" altLang="zh-CN" sz="1800" i="1">
                                  <a:solidFill>
                                    <a:schemeClr val="tx1"/>
                                  </a:solidFill>
                                  <a:latin typeface="Cambria Math" panose="02040503050406030204" pitchFamily="18" charset="0"/>
                                </a:rPr>
                                <m:t>0</m:t>
                              </m:r>
                            </m:sub>
                          </m:sSub>
                        </m:den>
                      </m:f>
                      <m:r>
                        <a:rPr lang="ar-AE" altLang="zh-CN" sz="1800" i="1">
                          <a:solidFill>
                            <a:schemeClr val="tx1"/>
                          </a:solidFill>
                          <a:latin typeface="Cambria Math" panose="02040503050406030204" pitchFamily="18" charset="0"/>
                        </a:rPr>
                        <m:t>=</m:t>
                      </m:r>
                      <m:f>
                        <m:fPr>
                          <m:ctrlPr>
                            <a:rPr lang="ar-AE" altLang="zh-CN" sz="1800" i="1">
                              <a:solidFill>
                                <a:schemeClr val="tx1"/>
                              </a:solidFill>
                              <a:latin typeface="Cambria Math" panose="02040503050406030204" pitchFamily="18" charset="0"/>
                            </a:rPr>
                          </m:ctrlPr>
                        </m:fPr>
                        <m:num>
                          <m:sSup>
                            <m:sSupPr>
                              <m:ctrlPr>
                                <a:rPr lang="ar-AE" altLang="zh-CN" sz="1800" i="1">
                                  <a:solidFill>
                                    <a:schemeClr val="tx1"/>
                                  </a:solidFill>
                                  <a:latin typeface="Cambria Math" panose="02040503050406030204" pitchFamily="18" charset="0"/>
                                </a:rPr>
                              </m:ctrlPr>
                            </m:sSupPr>
                            <m:e>
                              <m:d>
                                <m:dPr>
                                  <m:begChr m:val="["/>
                                  <m:endChr m:val="]"/>
                                  <m:ctrlPr>
                                    <a:rPr lang="ar-AE" altLang="zh-CN" sz="1800" i="1">
                                      <a:solidFill>
                                        <a:schemeClr val="tx1"/>
                                      </a:solidFill>
                                      <a:latin typeface="Cambria Math" panose="02040503050406030204" pitchFamily="18" charset="0"/>
                                    </a:rPr>
                                  </m:ctrlPr>
                                </m:dPr>
                                <m:e>
                                  <m:r>
                                    <a:rPr lang="ar-AE" altLang="zh-CN" sz="1800" i="1">
                                      <a:solidFill>
                                        <a:schemeClr val="tx1"/>
                                      </a:solidFill>
                                      <a:latin typeface="Cambria Math" panose="02040503050406030204" pitchFamily="18" charset="0"/>
                                    </a:rPr>
                                    <m:t>1</m:t>
                                  </m:r>
                                  <m:r>
                                    <a:rPr lang="ar-AE" altLang="zh-CN" sz="1800" i="1">
                                      <a:solidFill>
                                        <a:schemeClr val="tx1"/>
                                      </a:solidFill>
                                      <a:latin typeface="Cambria Math" panose="02040503050406030204" pitchFamily="18" charset="0"/>
                                    </a:rPr>
                                    <m:t>+</m:t>
                                  </m:r>
                                  <m:sSup>
                                    <m:sSupPr>
                                      <m:ctrlPr>
                                        <a:rPr lang="ar-AE" altLang="zh-CN" sz="1800" i="1">
                                          <a:solidFill>
                                            <a:schemeClr val="tx1"/>
                                          </a:solidFill>
                                          <a:latin typeface="Cambria Math" panose="02040503050406030204" pitchFamily="18" charset="0"/>
                                        </a:rPr>
                                      </m:ctrlPr>
                                    </m:sSupPr>
                                    <m:e>
                                      <m:d>
                                        <m:dPr>
                                          <m:ctrlPr>
                                            <a:rPr lang="ar-AE" altLang="zh-CN" sz="1800" i="1">
                                              <a:solidFill>
                                                <a:schemeClr val="tx1"/>
                                              </a:solidFill>
                                              <a:latin typeface="Cambria Math" panose="02040503050406030204" pitchFamily="18" charset="0"/>
                                            </a:rPr>
                                          </m:ctrlPr>
                                        </m:dPr>
                                        <m:e>
                                          <m:f>
                                            <m:fPr>
                                              <m:ctrlPr>
                                                <a:rPr lang="ar-AE" altLang="zh-CN" sz="1800" i="1">
                                                  <a:solidFill>
                                                    <a:schemeClr val="tx1"/>
                                                  </a:solidFill>
                                                  <a:latin typeface="Cambria Math" panose="02040503050406030204" pitchFamily="18" charset="0"/>
                                                </a:rPr>
                                              </m:ctrlPr>
                                            </m:fPr>
                                            <m:num>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𝑧</m:t>
                                                  </m:r>
                                                </m:sub>
                                              </m:sSub>
                                            </m:num>
                                            <m:den>
                                              <m:sSubSup>
                                                <m:sSubSupPr>
                                                  <m:ctrlPr>
                                                    <a:rPr lang="ar-AE" altLang="zh-CN" sz="1800" i="1">
                                                      <a:solidFill>
                                                        <a:schemeClr val="tx1"/>
                                                      </a:solidFill>
                                                      <a:latin typeface="Cambria Math" panose="02040503050406030204" pitchFamily="18" charset="0"/>
                                                    </a:rPr>
                                                  </m:ctrlPr>
                                                </m:sSubSup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𝑥</m:t>
                                                  </m:r>
                                                </m:sub>
                                                <m:sup>
                                                  <m:r>
                                                    <a:rPr lang="ar-AE" altLang="zh-CN" sz="1800" i="1">
                                                      <a:solidFill>
                                                        <a:schemeClr val="tx1"/>
                                                      </a:solidFill>
                                                      <a:latin typeface="Cambria Math" panose="02040503050406030204" pitchFamily="18" charset="0"/>
                                                    </a:rPr>
                                                    <m:t>∗</m:t>
                                                  </m:r>
                                                </m:sup>
                                              </m:sSubSup>
                                            </m:den>
                                          </m:f>
                                          <m:func>
                                            <m:funcPr>
                                              <m:ctrlPr>
                                                <a:rPr lang="ar-AE" altLang="zh-CN" sz="1800" i="1">
                                                  <a:solidFill>
                                                    <a:schemeClr val="tx1"/>
                                                  </a:solidFill>
                                                  <a:latin typeface="Cambria Math" panose="02040503050406030204" pitchFamily="18" charset="0"/>
                                                </a:rPr>
                                              </m:ctrlPr>
                                            </m:funcPr>
                                            <m:fName>
                                              <m:r>
                                                <m:rPr>
                                                  <m:sty m:val="p"/>
                                                </m:rPr>
                                                <a:rPr lang="en-US" altLang="zh-CN" sz="1800">
                                                  <a:solidFill>
                                                    <a:schemeClr val="tx1"/>
                                                  </a:solidFill>
                                                  <a:latin typeface="Cambria Math" panose="02040503050406030204" pitchFamily="18" charset="0"/>
                                                </a:rPr>
                                                <m:t>tan</m:t>
                                              </m:r>
                                            </m:fName>
                                            <m:e>
                                              <m:d>
                                                <m:dPr>
                                                  <m:ctrlPr>
                                                    <a:rPr lang="ar-AE" altLang="zh-CN" sz="1800" i="1">
                                                      <a:solidFill>
                                                        <a:schemeClr val="tx1"/>
                                                      </a:solidFill>
                                                      <a:latin typeface="Cambria Math" panose="02040503050406030204" pitchFamily="18" charset="0"/>
                                                    </a:rPr>
                                                  </m:ctrlPr>
                                                </m:dPr>
                                                <m:e>
                                                  <m:r>
                                                    <a:rPr lang="zh-CN" altLang="ar-AE" sz="1800" i="1">
                                                      <a:solidFill>
                                                        <a:schemeClr val="tx1"/>
                                                      </a:solidFill>
                                                      <a:latin typeface="Cambria Math" panose="02040503050406030204" pitchFamily="18" charset="0"/>
                                                    </a:rPr>
                                                    <m:t>𝜙</m:t>
                                                  </m:r>
                                                  <m:r>
                                                    <a:rPr lang="ar-AE" altLang="zh-CN" sz="1800" i="1">
                                                      <a:solidFill>
                                                        <a:schemeClr val="tx1"/>
                                                      </a:solidFill>
                                                      <a:latin typeface="Cambria Math" panose="02040503050406030204" pitchFamily="18" charset="0"/>
                                                    </a:rPr>
                                                    <m:t>+</m:t>
                                                  </m:r>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𝑥</m:t>
                                                      </m:r>
                                                    </m:sub>
                                                  </m:sSub>
                                                </m:e>
                                              </m:d>
                                            </m:e>
                                          </m:func>
                                        </m:e>
                                      </m:d>
                                    </m:e>
                                    <m:sup>
                                      <m:r>
                                        <a:rPr lang="ar-AE" altLang="zh-CN" sz="1800" i="1">
                                          <a:solidFill>
                                            <a:schemeClr val="tx1"/>
                                          </a:solidFill>
                                          <a:latin typeface="Cambria Math" panose="02040503050406030204" pitchFamily="18" charset="0"/>
                                        </a:rPr>
                                        <m:t>2</m:t>
                                      </m:r>
                                    </m:sup>
                                  </m:sSup>
                                </m:e>
                              </m:d>
                            </m:e>
                            <m:sup>
                              <m:r>
                                <a:rPr lang="ar-AE" altLang="zh-CN" sz="1800" i="1">
                                  <a:solidFill>
                                    <a:schemeClr val="tx1"/>
                                  </a:solidFill>
                                  <a:latin typeface="Cambria Math" panose="02040503050406030204" pitchFamily="18" charset="0"/>
                                </a:rPr>
                                <m:t>−</m:t>
                              </m:r>
                              <m:f>
                                <m:fPr>
                                  <m:ctrlPr>
                                    <a:rPr lang="ar-AE" altLang="zh-CN" sz="1800" i="1">
                                      <a:solidFill>
                                        <a:schemeClr val="tx1"/>
                                      </a:solidFill>
                                      <a:latin typeface="Cambria Math" panose="02040503050406030204" pitchFamily="18" charset="0"/>
                                    </a:rPr>
                                  </m:ctrlPr>
                                </m:fPr>
                                <m:num>
                                  <m:r>
                                    <a:rPr lang="ar-AE" altLang="zh-CN" sz="1800" i="1">
                                      <a:solidFill>
                                        <a:schemeClr val="tx1"/>
                                      </a:solidFill>
                                      <a:latin typeface="Cambria Math" panose="02040503050406030204" pitchFamily="18" charset="0"/>
                                    </a:rPr>
                                    <m:t>1</m:t>
                                  </m:r>
                                </m:num>
                                <m:den>
                                  <m:r>
                                    <a:rPr lang="ar-AE" altLang="zh-CN" sz="1800" i="1">
                                      <a:solidFill>
                                        <a:schemeClr val="tx1"/>
                                      </a:solidFill>
                                      <a:latin typeface="Cambria Math" panose="02040503050406030204" pitchFamily="18" charset="0"/>
                                    </a:rPr>
                                    <m:t>2</m:t>
                                  </m:r>
                                </m:den>
                              </m:f>
                            </m:sup>
                          </m:sSup>
                        </m:num>
                        <m:den>
                          <m:sSup>
                            <m:sSupPr>
                              <m:ctrlPr>
                                <a:rPr lang="ar-AE" altLang="zh-CN" sz="1800" i="1">
                                  <a:solidFill>
                                    <a:schemeClr val="tx1"/>
                                  </a:solidFill>
                                  <a:latin typeface="Cambria Math" panose="02040503050406030204" pitchFamily="18" charset="0"/>
                                </a:rPr>
                              </m:ctrlPr>
                            </m:sSupPr>
                            <m:e>
                              <m:d>
                                <m:dPr>
                                  <m:begChr m:val="["/>
                                  <m:endChr m:val="]"/>
                                  <m:ctrlPr>
                                    <a:rPr lang="ar-AE" altLang="zh-CN" sz="1800" i="1">
                                      <a:solidFill>
                                        <a:schemeClr val="tx1"/>
                                      </a:solidFill>
                                      <a:latin typeface="Cambria Math" panose="02040503050406030204" pitchFamily="18" charset="0"/>
                                    </a:rPr>
                                  </m:ctrlPr>
                                </m:dPr>
                                <m:e>
                                  <m:r>
                                    <a:rPr lang="ar-AE" altLang="zh-CN" sz="1800" i="1">
                                      <a:solidFill>
                                        <a:schemeClr val="tx1"/>
                                      </a:solidFill>
                                      <a:latin typeface="Cambria Math" panose="02040503050406030204" pitchFamily="18" charset="0"/>
                                    </a:rPr>
                                    <m:t>1</m:t>
                                  </m:r>
                                  <m:r>
                                    <a:rPr lang="ar-AE" altLang="zh-CN" sz="1800" i="1">
                                      <a:solidFill>
                                        <a:schemeClr val="tx1"/>
                                      </a:solidFill>
                                      <a:latin typeface="Cambria Math" panose="02040503050406030204" pitchFamily="18" charset="0"/>
                                    </a:rPr>
                                    <m:t>+</m:t>
                                  </m:r>
                                  <m:sSup>
                                    <m:sSupPr>
                                      <m:ctrlPr>
                                        <a:rPr lang="ar-AE" altLang="zh-CN" sz="1800" i="1">
                                          <a:solidFill>
                                            <a:schemeClr val="tx1"/>
                                          </a:solidFill>
                                          <a:latin typeface="Cambria Math" panose="02040503050406030204" pitchFamily="18" charset="0"/>
                                        </a:rPr>
                                      </m:ctrlPr>
                                    </m:sSupPr>
                                    <m:e>
                                      <m:d>
                                        <m:dPr>
                                          <m:ctrlPr>
                                            <a:rPr lang="ar-AE" altLang="zh-CN" sz="1800" i="1">
                                              <a:solidFill>
                                                <a:schemeClr val="tx1"/>
                                              </a:solidFill>
                                              <a:latin typeface="Cambria Math" panose="02040503050406030204" pitchFamily="18" charset="0"/>
                                            </a:rPr>
                                          </m:ctrlPr>
                                        </m:dPr>
                                        <m:e>
                                          <m:f>
                                            <m:fPr>
                                              <m:ctrlPr>
                                                <a:rPr lang="ar-AE" altLang="zh-CN" sz="1800" i="1">
                                                  <a:solidFill>
                                                    <a:schemeClr val="tx1"/>
                                                  </a:solidFill>
                                                  <a:latin typeface="Cambria Math" panose="02040503050406030204" pitchFamily="18" charset="0"/>
                                                </a:rPr>
                                              </m:ctrlPr>
                                            </m:fPr>
                                            <m:num>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𝑧</m:t>
                                                  </m:r>
                                                </m:sub>
                                              </m:sSub>
                                            </m:num>
                                            <m:den>
                                              <m:sSubSup>
                                                <m:sSubSupPr>
                                                  <m:ctrlPr>
                                                    <a:rPr lang="ar-AE" altLang="zh-CN" sz="1800" i="1">
                                                      <a:solidFill>
                                                        <a:schemeClr val="tx1"/>
                                                      </a:solidFill>
                                                      <a:latin typeface="Cambria Math" panose="02040503050406030204" pitchFamily="18" charset="0"/>
                                                    </a:rPr>
                                                  </m:ctrlPr>
                                                </m:sSubSup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𝑥</m:t>
                                                  </m:r>
                                                </m:sub>
                                                <m:sup>
                                                  <m:r>
                                                    <a:rPr lang="ar-AE" altLang="zh-CN" sz="1800" i="1">
                                                      <a:solidFill>
                                                        <a:schemeClr val="tx1"/>
                                                      </a:solidFill>
                                                      <a:latin typeface="Cambria Math" panose="02040503050406030204" pitchFamily="18" charset="0"/>
                                                    </a:rPr>
                                                    <m:t>∗</m:t>
                                                  </m:r>
                                                </m:sup>
                                              </m:sSubSup>
                                            </m:den>
                                          </m:f>
                                          <m:func>
                                            <m:funcPr>
                                              <m:ctrlPr>
                                                <a:rPr lang="ar-AE" altLang="zh-CN" sz="1800" i="1">
                                                  <a:solidFill>
                                                    <a:schemeClr val="tx1"/>
                                                  </a:solidFill>
                                                  <a:latin typeface="Cambria Math" panose="02040503050406030204" pitchFamily="18" charset="0"/>
                                                </a:rPr>
                                              </m:ctrlPr>
                                            </m:funcPr>
                                            <m:fName>
                                              <m:r>
                                                <m:rPr>
                                                  <m:sty m:val="p"/>
                                                </m:rPr>
                                                <a:rPr lang="en-US" altLang="zh-CN" sz="1800">
                                                  <a:solidFill>
                                                    <a:schemeClr val="tx1"/>
                                                  </a:solidFill>
                                                  <a:latin typeface="Cambria Math" panose="02040503050406030204" pitchFamily="18" charset="0"/>
                                                </a:rPr>
                                                <m:t>tan</m:t>
                                              </m:r>
                                            </m:fName>
                                            <m:e>
                                              <m:r>
                                                <a:rPr lang="zh-CN" altLang="ar-AE" sz="1800" i="1">
                                                  <a:solidFill>
                                                    <a:schemeClr val="tx1"/>
                                                  </a:solidFill>
                                                  <a:latin typeface="Cambria Math" panose="02040503050406030204" pitchFamily="18" charset="0"/>
                                                </a:rPr>
                                                <m:t>𝜙</m:t>
                                              </m:r>
                                            </m:e>
                                          </m:func>
                                        </m:e>
                                      </m:d>
                                    </m:e>
                                    <m:sup>
                                      <m:r>
                                        <a:rPr lang="ar-AE" altLang="zh-CN" sz="1800" i="1">
                                          <a:solidFill>
                                            <a:schemeClr val="tx1"/>
                                          </a:solidFill>
                                          <a:latin typeface="Cambria Math" panose="02040503050406030204" pitchFamily="18" charset="0"/>
                                        </a:rPr>
                                        <m:t>2</m:t>
                                      </m:r>
                                    </m:sup>
                                  </m:sSup>
                                </m:e>
                              </m:d>
                            </m:e>
                            <m:sup>
                              <m:r>
                                <a:rPr lang="ar-AE" altLang="zh-CN" sz="1800" i="1">
                                  <a:solidFill>
                                    <a:schemeClr val="tx1"/>
                                  </a:solidFill>
                                  <a:latin typeface="Cambria Math" panose="02040503050406030204" pitchFamily="18" charset="0"/>
                                </a:rPr>
                                <m:t>−</m:t>
                              </m:r>
                              <m:f>
                                <m:fPr>
                                  <m:ctrlPr>
                                    <a:rPr lang="ar-AE" altLang="zh-CN" sz="1800" i="1">
                                      <a:solidFill>
                                        <a:schemeClr val="tx1"/>
                                      </a:solidFill>
                                      <a:latin typeface="Cambria Math" panose="02040503050406030204" pitchFamily="18" charset="0"/>
                                    </a:rPr>
                                  </m:ctrlPr>
                                </m:fPr>
                                <m:num>
                                  <m:r>
                                    <a:rPr lang="ar-AE" altLang="zh-CN" sz="1800" i="1">
                                      <a:solidFill>
                                        <a:schemeClr val="tx1"/>
                                      </a:solidFill>
                                      <a:latin typeface="Cambria Math" panose="02040503050406030204" pitchFamily="18" charset="0"/>
                                    </a:rPr>
                                    <m:t>1</m:t>
                                  </m:r>
                                </m:num>
                                <m:den>
                                  <m:r>
                                    <a:rPr lang="ar-AE" altLang="zh-CN" sz="1800" i="1">
                                      <a:solidFill>
                                        <a:schemeClr val="tx1"/>
                                      </a:solidFill>
                                      <a:latin typeface="Cambria Math" panose="02040503050406030204" pitchFamily="18" charset="0"/>
                                    </a:rPr>
                                    <m:t>2</m:t>
                                  </m:r>
                                </m:den>
                              </m:f>
                            </m:sup>
                          </m:sSup>
                        </m:den>
                      </m:f>
                      <m:r>
                        <a:rPr lang="ar-AE" altLang="zh-CN" sz="1800" i="1">
                          <a:solidFill>
                            <a:schemeClr val="tx1"/>
                          </a:solidFill>
                          <a:latin typeface="Cambria Math" panose="02040503050406030204" pitchFamily="18" charset="0"/>
                        </a:rPr>
                        <m:t>∙</m:t>
                      </m:r>
                      <m:sSup>
                        <m:sSupPr>
                          <m:ctrlPr>
                            <a:rPr lang="ar-AE" altLang="zh-CN" sz="1800" i="1">
                              <a:solidFill>
                                <a:schemeClr val="tx1"/>
                              </a:solidFill>
                              <a:latin typeface="Cambria Math" panose="02040503050406030204" pitchFamily="18" charset="0"/>
                            </a:rPr>
                          </m:ctrlPr>
                        </m:sSupPr>
                        <m:e>
                          <m:d>
                            <m:dPr>
                              <m:begChr m:val="["/>
                              <m:endChr m:val="]"/>
                              <m:ctrlPr>
                                <a:rPr lang="ar-AE" altLang="zh-CN" sz="1800" i="1">
                                  <a:solidFill>
                                    <a:schemeClr val="tx1"/>
                                  </a:solidFill>
                                  <a:latin typeface="Cambria Math" panose="02040503050406030204" pitchFamily="18" charset="0"/>
                                </a:rPr>
                              </m:ctrlPr>
                            </m:dPr>
                            <m:e>
                              <m:r>
                                <a:rPr lang="ar-AE" altLang="zh-CN" sz="1800" i="1">
                                  <a:solidFill>
                                    <a:schemeClr val="tx1"/>
                                  </a:solidFill>
                                  <a:latin typeface="Cambria Math" panose="02040503050406030204" pitchFamily="18" charset="0"/>
                                </a:rPr>
                                <m:t>1</m:t>
                              </m:r>
                              <m:r>
                                <a:rPr lang="ar-AE" altLang="zh-CN" sz="1800" i="1">
                                  <a:solidFill>
                                    <a:schemeClr val="tx1"/>
                                  </a:solidFill>
                                  <a:latin typeface="Cambria Math" panose="02040503050406030204" pitchFamily="18" charset="0"/>
                                </a:rPr>
                                <m:t>+</m:t>
                              </m:r>
                              <m:sSup>
                                <m:sSupPr>
                                  <m:ctrlPr>
                                    <a:rPr lang="ar-AE" altLang="zh-CN" sz="1800" i="1">
                                      <a:solidFill>
                                        <a:schemeClr val="tx1"/>
                                      </a:solidFill>
                                      <a:latin typeface="Cambria Math" panose="02040503050406030204" pitchFamily="18" charset="0"/>
                                    </a:rPr>
                                  </m:ctrlPr>
                                </m:sSupPr>
                                <m:e>
                                  <m:d>
                                    <m:dPr>
                                      <m:ctrlPr>
                                        <a:rPr lang="ar-AE" altLang="zh-CN" sz="1800" i="1">
                                          <a:solidFill>
                                            <a:schemeClr val="tx1"/>
                                          </a:solidFill>
                                          <a:latin typeface="Cambria Math" panose="02040503050406030204" pitchFamily="18" charset="0"/>
                                        </a:rPr>
                                      </m:ctrlPr>
                                    </m:dPr>
                                    <m:e>
                                      <m:f>
                                        <m:fPr>
                                          <m:ctrlPr>
                                            <a:rPr lang="ar-AE" altLang="zh-CN" sz="1800" i="1">
                                              <a:solidFill>
                                                <a:schemeClr val="tx1"/>
                                              </a:solidFill>
                                              <a:latin typeface="Cambria Math" panose="02040503050406030204" pitchFamily="18" charset="0"/>
                                            </a:rPr>
                                          </m:ctrlPr>
                                        </m:fPr>
                                        <m:num>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𝑧</m:t>
                                              </m:r>
                                            </m:sub>
                                          </m:sSub>
                                        </m:num>
                                        <m:den>
                                          <m:sSubSup>
                                            <m:sSubSupPr>
                                              <m:ctrlPr>
                                                <a:rPr lang="ar-AE" altLang="zh-CN" sz="1800" i="1">
                                                  <a:solidFill>
                                                    <a:schemeClr val="tx1"/>
                                                  </a:solidFill>
                                                  <a:latin typeface="Cambria Math" panose="02040503050406030204" pitchFamily="18" charset="0"/>
                                                </a:rPr>
                                              </m:ctrlPr>
                                            </m:sSubSup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𝑦</m:t>
                                              </m:r>
                                            </m:sub>
                                            <m:sup>
                                              <m:r>
                                                <a:rPr lang="ar-AE" altLang="zh-CN" sz="1800" i="1">
                                                  <a:solidFill>
                                                    <a:schemeClr val="tx1"/>
                                                  </a:solidFill>
                                                  <a:latin typeface="Cambria Math" panose="02040503050406030204" pitchFamily="18" charset="0"/>
                                                </a:rPr>
                                                <m:t>∗</m:t>
                                              </m:r>
                                            </m:sup>
                                          </m:sSubSup>
                                        </m:den>
                                      </m:f>
                                      <m:func>
                                        <m:funcPr>
                                          <m:ctrlPr>
                                            <a:rPr lang="ar-AE" altLang="zh-CN" sz="1800" i="1">
                                              <a:solidFill>
                                                <a:schemeClr val="tx1"/>
                                              </a:solidFill>
                                              <a:latin typeface="Cambria Math" panose="02040503050406030204" pitchFamily="18" charset="0"/>
                                            </a:rPr>
                                          </m:ctrlPr>
                                        </m:funcPr>
                                        <m:fName>
                                          <m:r>
                                            <m:rPr>
                                              <m:sty m:val="p"/>
                                            </m:rPr>
                                            <a:rPr lang="en-US" altLang="zh-CN" sz="1800">
                                              <a:solidFill>
                                                <a:schemeClr val="tx1"/>
                                              </a:solidFill>
                                              <a:latin typeface="Cambria Math" panose="02040503050406030204" pitchFamily="18" charset="0"/>
                                            </a:rPr>
                                            <m:t>tan</m:t>
                                          </m:r>
                                        </m:fName>
                                        <m:e>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𝑦</m:t>
                                              </m:r>
                                            </m:sub>
                                          </m:sSub>
                                        </m:e>
                                      </m:func>
                                    </m:e>
                                  </m:d>
                                </m:e>
                                <m:sup>
                                  <m:r>
                                    <a:rPr lang="ar-AE" altLang="zh-CN" sz="1800" i="1">
                                      <a:solidFill>
                                        <a:schemeClr val="tx1"/>
                                      </a:solidFill>
                                      <a:latin typeface="Cambria Math" panose="02040503050406030204" pitchFamily="18" charset="0"/>
                                    </a:rPr>
                                    <m:t>2</m:t>
                                  </m:r>
                                </m:sup>
                              </m:sSup>
                            </m:e>
                          </m:d>
                        </m:e>
                        <m:sup>
                          <m:r>
                            <a:rPr lang="ar-AE" altLang="zh-CN" sz="1800" i="1">
                              <a:solidFill>
                                <a:schemeClr val="tx1"/>
                              </a:solidFill>
                              <a:latin typeface="Cambria Math" panose="02040503050406030204" pitchFamily="18" charset="0"/>
                            </a:rPr>
                            <m:t>−</m:t>
                          </m:r>
                          <m:f>
                            <m:fPr>
                              <m:ctrlPr>
                                <a:rPr lang="ar-AE" altLang="zh-CN" sz="1800" i="1">
                                  <a:solidFill>
                                    <a:schemeClr val="tx1"/>
                                  </a:solidFill>
                                  <a:latin typeface="Cambria Math" panose="02040503050406030204" pitchFamily="18" charset="0"/>
                                </a:rPr>
                              </m:ctrlPr>
                            </m:fPr>
                            <m:num>
                              <m:r>
                                <a:rPr lang="ar-AE" altLang="zh-CN" sz="1800" i="1">
                                  <a:solidFill>
                                    <a:schemeClr val="tx1"/>
                                  </a:solidFill>
                                  <a:latin typeface="Cambria Math" panose="02040503050406030204" pitchFamily="18" charset="0"/>
                                </a:rPr>
                                <m:t>1</m:t>
                              </m:r>
                            </m:num>
                            <m:den>
                              <m:r>
                                <a:rPr lang="ar-AE" altLang="zh-CN" sz="1800" i="1">
                                  <a:solidFill>
                                    <a:schemeClr val="tx1"/>
                                  </a:solidFill>
                                  <a:latin typeface="Cambria Math" panose="02040503050406030204" pitchFamily="18" charset="0"/>
                                </a:rPr>
                                <m:t>2</m:t>
                              </m:r>
                            </m:den>
                          </m:f>
                        </m:sup>
                      </m:sSup>
                    </m:oMath>
                    <m:oMath xmlns:m="http://schemas.openxmlformats.org/officeDocument/2006/math">
                      <m:r>
                        <a:rPr lang="ar-AE" altLang="zh-CN" sz="1800" i="1">
                          <a:solidFill>
                            <a:schemeClr val="tx1"/>
                          </a:solidFill>
                          <a:latin typeface="Cambria Math" panose="02040503050406030204" pitchFamily="18" charset="0"/>
                        </a:rPr>
                        <m:t>∙</m:t>
                      </m:r>
                      <m:func>
                        <m:funcPr>
                          <m:ctrlPr>
                            <a:rPr lang="ar-AE" altLang="zh-CN" sz="1800" i="1">
                              <a:solidFill>
                                <a:schemeClr val="tx1"/>
                              </a:solidFill>
                              <a:latin typeface="Cambria Math" panose="02040503050406030204" pitchFamily="18" charset="0"/>
                            </a:rPr>
                          </m:ctrlPr>
                        </m:funcPr>
                        <m:fName>
                          <m:r>
                            <m:rPr>
                              <m:sty m:val="p"/>
                            </m:rPr>
                            <a:rPr lang="en-US" altLang="zh-CN" sz="1800">
                              <a:solidFill>
                                <a:schemeClr val="tx1"/>
                              </a:solidFill>
                              <a:latin typeface="Cambria Math" panose="02040503050406030204" pitchFamily="18" charset="0"/>
                            </a:rPr>
                            <m:t>exp</m:t>
                          </m:r>
                        </m:fName>
                        <m:e>
                          <m:d>
                            <m:dPr>
                              <m:begChr m:val="["/>
                              <m:endChr m:val="]"/>
                              <m:ctrlPr>
                                <a:rPr lang="ar-AE" altLang="zh-CN" sz="1800" i="1">
                                  <a:solidFill>
                                    <a:schemeClr val="tx1"/>
                                  </a:solidFill>
                                  <a:latin typeface="Cambria Math" panose="02040503050406030204" pitchFamily="18" charset="0"/>
                                </a:rPr>
                              </m:ctrlPr>
                            </m:dPr>
                            <m:e>
                              <m:r>
                                <a:rPr lang="ar-AE" altLang="zh-CN" sz="1800" i="1">
                                  <a:solidFill>
                                    <a:schemeClr val="tx1"/>
                                  </a:solidFill>
                                  <a:latin typeface="Cambria Math" panose="02040503050406030204" pitchFamily="18" charset="0"/>
                                </a:rPr>
                                <m:t>−</m:t>
                              </m:r>
                              <m:f>
                                <m:fPr>
                                  <m:ctrlPr>
                                    <a:rPr lang="ar-AE" altLang="zh-CN" sz="1800" i="1">
                                      <a:solidFill>
                                        <a:schemeClr val="tx1"/>
                                      </a:solidFill>
                                      <a:latin typeface="Cambria Math" panose="02040503050406030204" pitchFamily="18" charset="0"/>
                                    </a:rPr>
                                  </m:ctrlPr>
                                </m:fPr>
                                <m:num>
                                  <m:sSup>
                                    <m:sSupPr>
                                      <m:ctrlPr>
                                        <a:rPr lang="ar-AE" altLang="zh-CN" sz="1800" i="1">
                                          <a:solidFill>
                                            <a:schemeClr val="tx1"/>
                                          </a:solidFill>
                                          <a:latin typeface="Cambria Math" panose="02040503050406030204" pitchFamily="18" charset="0"/>
                                        </a:rPr>
                                      </m:ctrlPr>
                                    </m:sSupPr>
                                    <m:e>
                                      <m:d>
                                        <m:dPr>
                                          <m:ctrlPr>
                                            <a:rPr lang="ar-AE" altLang="zh-CN" sz="1800" i="1">
                                              <a:solidFill>
                                                <a:schemeClr val="tx1"/>
                                              </a:solidFill>
                                              <a:latin typeface="Cambria Math" panose="02040503050406030204" pitchFamily="18" charset="0"/>
                                            </a:rPr>
                                          </m:ctrlPr>
                                        </m:dPr>
                                        <m:e>
                                          <m:f>
                                            <m:fPr>
                                              <m:type m:val="lin"/>
                                              <m:ctrlPr>
                                                <a:rPr lang="ar-AE" altLang="zh-CN" sz="1800" i="1">
                                                  <a:solidFill>
                                                    <a:schemeClr val="tx1"/>
                                                  </a:solidFill>
                                                  <a:latin typeface="Cambria Math" panose="02040503050406030204" pitchFamily="18" charset="0"/>
                                                </a:rPr>
                                              </m:ctrlPr>
                                            </m:fPr>
                                            <m:num>
                                              <m:r>
                                                <a:rPr lang="zh-CN" altLang="ar-AE" sz="1800" i="1">
                                                  <a:solidFill>
                                                    <a:schemeClr val="tx1"/>
                                                  </a:solidFill>
                                                  <a:latin typeface="Cambria Math" panose="02040503050406030204" pitchFamily="18" charset="0"/>
                                                </a:rPr>
                                                <m:t>𝛿</m:t>
                                              </m:r>
                                              <m:r>
                                                <a:rPr lang="zh-CN" altLang="ar-AE" sz="1800" i="1">
                                                  <a:solidFill>
                                                    <a:schemeClr val="tx1"/>
                                                  </a:solidFill>
                                                  <a:latin typeface="Cambria Math" panose="02040503050406030204" pitchFamily="18" charset="0"/>
                                                </a:rPr>
                                                <m:t>𝑥</m:t>
                                              </m:r>
                                            </m:num>
                                            <m:den>
                                              <m:r>
                                                <a:rPr lang="ar-AE" altLang="zh-CN" sz="1800" i="1">
                                                  <a:solidFill>
                                                    <a:schemeClr val="tx1"/>
                                                  </a:solidFill>
                                                  <a:latin typeface="Cambria Math" panose="02040503050406030204" pitchFamily="18" charset="0"/>
                                                </a:rPr>
                                                <m:t>2</m:t>
                                              </m:r>
                                            </m:den>
                                          </m:f>
                                        </m:e>
                                      </m:d>
                                    </m:e>
                                    <m:sup>
                                      <m:r>
                                        <a:rPr lang="ar-AE" altLang="zh-CN" sz="1800" i="1">
                                          <a:solidFill>
                                            <a:schemeClr val="tx1"/>
                                          </a:solidFill>
                                          <a:latin typeface="Cambria Math" panose="02040503050406030204" pitchFamily="18" charset="0"/>
                                        </a:rPr>
                                        <m:t>2</m:t>
                                      </m:r>
                                    </m:sup>
                                  </m:sSup>
                                </m:num>
                                <m:den>
                                  <m:sSubSup>
                                    <m:sSubSupPr>
                                      <m:ctrlPr>
                                        <a:rPr lang="ar-AE" altLang="zh-CN" sz="1800" i="1">
                                          <a:solidFill>
                                            <a:schemeClr val="tx1"/>
                                          </a:solidFill>
                                          <a:latin typeface="Cambria Math" panose="02040503050406030204" pitchFamily="18" charset="0"/>
                                        </a:rPr>
                                      </m:ctrlPr>
                                    </m:sSubSup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𝑥</m:t>
                                      </m:r>
                                    </m:sub>
                                    <m:sup>
                                      <m:r>
                                        <a:rPr lang="ar-AE" altLang="zh-CN" sz="1800" i="1">
                                          <a:solidFill>
                                            <a:schemeClr val="tx1"/>
                                          </a:solidFill>
                                          <a:latin typeface="Cambria Math" panose="02040503050406030204" pitchFamily="18" charset="0"/>
                                        </a:rPr>
                                        <m:t>∗</m:t>
                                      </m:r>
                                      <m:r>
                                        <a:rPr lang="ar-AE" altLang="zh-CN" sz="1800" i="1">
                                          <a:solidFill>
                                            <a:schemeClr val="tx1"/>
                                          </a:solidFill>
                                          <a:latin typeface="Cambria Math" panose="02040503050406030204" pitchFamily="18" charset="0"/>
                                        </a:rPr>
                                        <m:t>2</m:t>
                                      </m:r>
                                    </m:sup>
                                  </m:sSubSup>
                                  <m:func>
                                    <m:funcPr>
                                      <m:ctrlPr>
                                        <a:rPr lang="ar-AE" altLang="zh-CN" sz="1800" i="1">
                                          <a:solidFill>
                                            <a:schemeClr val="tx1"/>
                                          </a:solidFill>
                                          <a:latin typeface="Cambria Math" panose="02040503050406030204" pitchFamily="18" charset="0"/>
                                        </a:rPr>
                                      </m:ctrlPr>
                                    </m:funcPr>
                                    <m:fName>
                                      <m:sSup>
                                        <m:sSupPr>
                                          <m:ctrlPr>
                                            <a:rPr lang="ar-AE" altLang="zh-CN" sz="1800" i="1">
                                              <a:solidFill>
                                                <a:schemeClr val="tx1"/>
                                              </a:solidFill>
                                              <a:latin typeface="Cambria Math" panose="02040503050406030204" pitchFamily="18" charset="0"/>
                                            </a:rPr>
                                          </m:ctrlPr>
                                        </m:sSupPr>
                                        <m:e>
                                          <m:r>
                                            <m:rPr>
                                              <m:sty m:val="p"/>
                                            </m:rPr>
                                            <a:rPr lang="en-US" altLang="zh-CN" sz="1800">
                                              <a:solidFill>
                                                <a:schemeClr val="tx1"/>
                                              </a:solidFill>
                                              <a:latin typeface="Cambria Math" panose="02040503050406030204" pitchFamily="18" charset="0"/>
                                            </a:rPr>
                                            <m:t>cos</m:t>
                                          </m:r>
                                        </m:e>
                                        <m:sup>
                                          <m:r>
                                            <a:rPr lang="ar-AE" altLang="zh-CN" sz="1800" i="1">
                                              <a:solidFill>
                                                <a:schemeClr val="tx1"/>
                                              </a:solidFill>
                                              <a:latin typeface="Cambria Math" panose="02040503050406030204" pitchFamily="18" charset="0"/>
                                            </a:rPr>
                                            <m:t>2</m:t>
                                          </m:r>
                                        </m:sup>
                                      </m:sSup>
                                    </m:fName>
                                    <m:e>
                                      <m:d>
                                        <m:dPr>
                                          <m:ctrlPr>
                                            <a:rPr lang="ar-AE" altLang="zh-CN" sz="1800" i="1">
                                              <a:solidFill>
                                                <a:schemeClr val="tx1"/>
                                              </a:solidFill>
                                              <a:latin typeface="Cambria Math" panose="02040503050406030204" pitchFamily="18" charset="0"/>
                                            </a:rPr>
                                          </m:ctrlPr>
                                        </m:dPr>
                                        <m:e>
                                          <m:r>
                                            <a:rPr lang="zh-CN" altLang="ar-AE" sz="1800" i="1">
                                              <a:solidFill>
                                                <a:schemeClr val="tx1"/>
                                              </a:solidFill>
                                              <a:latin typeface="Cambria Math" panose="02040503050406030204" pitchFamily="18" charset="0"/>
                                            </a:rPr>
                                            <m:t>𝜙</m:t>
                                          </m:r>
                                          <m:r>
                                            <a:rPr lang="ar-AE" altLang="zh-CN" sz="1800" i="1">
                                              <a:solidFill>
                                                <a:schemeClr val="tx1"/>
                                              </a:solidFill>
                                              <a:latin typeface="Cambria Math" panose="02040503050406030204" pitchFamily="18" charset="0"/>
                                            </a:rPr>
                                            <m:t>+</m:t>
                                          </m:r>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𝑥</m:t>
                                              </m:r>
                                            </m:sub>
                                          </m:sSub>
                                        </m:e>
                                      </m:d>
                                    </m:e>
                                  </m:func>
                                  <m:r>
                                    <a:rPr lang="ar-AE" altLang="zh-CN" sz="1800" i="1">
                                      <a:solidFill>
                                        <a:schemeClr val="tx1"/>
                                      </a:solidFill>
                                      <a:latin typeface="Cambria Math" panose="02040503050406030204" pitchFamily="18" charset="0"/>
                                    </a:rPr>
                                    <m:t>+</m:t>
                                  </m:r>
                                  <m:sSubSup>
                                    <m:sSubSupPr>
                                      <m:ctrlPr>
                                        <a:rPr lang="ar-AE" altLang="zh-CN" sz="1800" i="1">
                                          <a:solidFill>
                                            <a:schemeClr val="tx1"/>
                                          </a:solidFill>
                                          <a:latin typeface="Cambria Math" panose="02040503050406030204" pitchFamily="18" charset="0"/>
                                        </a:rPr>
                                      </m:ctrlPr>
                                    </m:sSubSup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𝑧</m:t>
                                      </m:r>
                                    </m:sub>
                                    <m:sup>
                                      <m:r>
                                        <a:rPr lang="ar-AE" altLang="zh-CN" sz="1800" i="1">
                                          <a:solidFill>
                                            <a:schemeClr val="tx1"/>
                                          </a:solidFill>
                                          <a:latin typeface="Cambria Math" panose="02040503050406030204" pitchFamily="18" charset="0"/>
                                        </a:rPr>
                                        <m:t>2</m:t>
                                      </m:r>
                                    </m:sup>
                                  </m:sSubSup>
                                  <m:func>
                                    <m:funcPr>
                                      <m:ctrlPr>
                                        <a:rPr lang="ar-AE" altLang="zh-CN" sz="1800" i="1">
                                          <a:solidFill>
                                            <a:schemeClr val="tx1"/>
                                          </a:solidFill>
                                          <a:latin typeface="Cambria Math" panose="02040503050406030204" pitchFamily="18" charset="0"/>
                                        </a:rPr>
                                      </m:ctrlPr>
                                    </m:funcPr>
                                    <m:fName>
                                      <m:sSup>
                                        <m:sSupPr>
                                          <m:ctrlPr>
                                            <a:rPr lang="ar-AE" altLang="zh-CN" sz="1800" i="1">
                                              <a:solidFill>
                                                <a:schemeClr val="tx1"/>
                                              </a:solidFill>
                                              <a:latin typeface="Cambria Math" panose="02040503050406030204" pitchFamily="18" charset="0"/>
                                            </a:rPr>
                                          </m:ctrlPr>
                                        </m:sSupPr>
                                        <m:e>
                                          <m:r>
                                            <m:rPr>
                                              <m:sty m:val="p"/>
                                            </m:rPr>
                                            <a:rPr lang="en-US" altLang="zh-CN" sz="1800">
                                              <a:solidFill>
                                                <a:schemeClr val="tx1"/>
                                              </a:solidFill>
                                              <a:latin typeface="Cambria Math" panose="02040503050406030204" pitchFamily="18" charset="0"/>
                                            </a:rPr>
                                            <m:t>sin</m:t>
                                          </m:r>
                                        </m:e>
                                        <m:sup>
                                          <m:r>
                                            <a:rPr lang="ar-AE" altLang="zh-CN" sz="1800" i="1">
                                              <a:solidFill>
                                                <a:schemeClr val="tx1"/>
                                              </a:solidFill>
                                              <a:latin typeface="Cambria Math" panose="02040503050406030204" pitchFamily="18" charset="0"/>
                                            </a:rPr>
                                            <m:t>2</m:t>
                                          </m:r>
                                        </m:sup>
                                      </m:sSup>
                                    </m:fName>
                                    <m:e>
                                      <m:d>
                                        <m:dPr>
                                          <m:ctrlPr>
                                            <a:rPr lang="ar-AE" altLang="zh-CN" sz="1800" i="1">
                                              <a:solidFill>
                                                <a:schemeClr val="tx1"/>
                                              </a:solidFill>
                                              <a:latin typeface="Cambria Math" panose="02040503050406030204" pitchFamily="18" charset="0"/>
                                            </a:rPr>
                                          </m:ctrlPr>
                                        </m:dPr>
                                        <m:e>
                                          <m:r>
                                            <a:rPr lang="zh-CN" altLang="ar-AE" sz="1800" i="1">
                                              <a:solidFill>
                                                <a:schemeClr val="tx1"/>
                                              </a:solidFill>
                                              <a:latin typeface="Cambria Math" panose="02040503050406030204" pitchFamily="18" charset="0"/>
                                            </a:rPr>
                                            <m:t>𝜙</m:t>
                                          </m:r>
                                          <m:r>
                                            <a:rPr lang="ar-AE" altLang="zh-CN" sz="1800" i="1">
                                              <a:solidFill>
                                                <a:schemeClr val="tx1"/>
                                              </a:solidFill>
                                              <a:latin typeface="Cambria Math" panose="02040503050406030204" pitchFamily="18" charset="0"/>
                                            </a:rPr>
                                            <m:t>+</m:t>
                                          </m:r>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𝑥</m:t>
                                              </m:r>
                                            </m:sub>
                                          </m:sSub>
                                        </m:e>
                                      </m:d>
                                    </m:e>
                                  </m:func>
                                </m:den>
                              </m:f>
                              <m:r>
                                <a:rPr lang="ar-AE" altLang="zh-CN" sz="1800" i="1">
                                  <a:solidFill>
                                    <a:schemeClr val="tx1"/>
                                  </a:solidFill>
                                  <a:latin typeface="Cambria Math" panose="02040503050406030204" pitchFamily="18" charset="0"/>
                                </a:rPr>
                                <m:t>−</m:t>
                              </m:r>
                              <m:f>
                                <m:fPr>
                                  <m:ctrlPr>
                                    <a:rPr lang="ar-AE" altLang="zh-CN" sz="1800" i="1">
                                      <a:solidFill>
                                        <a:schemeClr val="tx1"/>
                                      </a:solidFill>
                                      <a:latin typeface="Cambria Math" panose="02040503050406030204" pitchFamily="18" charset="0"/>
                                    </a:rPr>
                                  </m:ctrlPr>
                                </m:fPr>
                                <m:num>
                                  <m:sSup>
                                    <m:sSupPr>
                                      <m:ctrlPr>
                                        <a:rPr lang="ar-AE" altLang="zh-CN" sz="1800" i="1">
                                          <a:solidFill>
                                            <a:schemeClr val="tx1"/>
                                          </a:solidFill>
                                          <a:latin typeface="Cambria Math" panose="02040503050406030204" pitchFamily="18" charset="0"/>
                                        </a:rPr>
                                      </m:ctrlPr>
                                    </m:sSupPr>
                                    <m:e>
                                      <m:d>
                                        <m:dPr>
                                          <m:ctrlPr>
                                            <a:rPr lang="ar-AE" altLang="zh-CN" sz="1800" i="1">
                                              <a:solidFill>
                                                <a:schemeClr val="tx1"/>
                                              </a:solidFill>
                                              <a:latin typeface="Cambria Math" panose="02040503050406030204" pitchFamily="18" charset="0"/>
                                            </a:rPr>
                                          </m:ctrlPr>
                                        </m:dPr>
                                        <m:e>
                                          <m:f>
                                            <m:fPr>
                                              <m:type m:val="lin"/>
                                              <m:ctrlPr>
                                                <a:rPr lang="ar-AE" altLang="zh-CN" sz="1800" i="1">
                                                  <a:solidFill>
                                                    <a:schemeClr val="tx1"/>
                                                  </a:solidFill>
                                                  <a:latin typeface="Cambria Math" panose="02040503050406030204" pitchFamily="18" charset="0"/>
                                                </a:rPr>
                                              </m:ctrlPr>
                                            </m:fPr>
                                            <m:num>
                                              <m:r>
                                                <a:rPr lang="zh-CN" altLang="ar-AE" sz="1800" i="1">
                                                  <a:solidFill>
                                                    <a:schemeClr val="tx1"/>
                                                  </a:solidFill>
                                                  <a:latin typeface="Cambria Math" panose="02040503050406030204" pitchFamily="18" charset="0"/>
                                                </a:rPr>
                                                <m:t>𝛿</m:t>
                                              </m:r>
                                              <m:r>
                                                <a:rPr lang="zh-CN" altLang="ar-AE" sz="1800" i="1">
                                                  <a:solidFill>
                                                    <a:schemeClr val="tx1"/>
                                                  </a:solidFill>
                                                  <a:latin typeface="Cambria Math" panose="02040503050406030204" pitchFamily="18" charset="0"/>
                                                </a:rPr>
                                                <m:t>𝑦</m:t>
                                              </m:r>
                                            </m:num>
                                            <m:den>
                                              <m:r>
                                                <a:rPr lang="ar-AE" altLang="zh-CN" sz="1800" i="1">
                                                  <a:solidFill>
                                                    <a:schemeClr val="tx1"/>
                                                  </a:solidFill>
                                                  <a:latin typeface="Cambria Math" panose="02040503050406030204" pitchFamily="18" charset="0"/>
                                                </a:rPr>
                                                <m:t>2</m:t>
                                              </m:r>
                                            </m:den>
                                          </m:f>
                                        </m:e>
                                      </m:d>
                                    </m:e>
                                    <m:sup>
                                      <m:r>
                                        <a:rPr lang="ar-AE" altLang="zh-CN" sz="1800" i="1">
                                          <a:solidFill>
                                            <a:schemeClr val="tx1"/>
                                          </a:solidFill>
                                          <a:latin typeface="Cambria Math" panose="02040503050406030204" pitchFamily="18" charset="0"/>
                                        </a:rPr>
                                        <m:t>2</m:t>
                                      </m:r>
                                    </m:sup>
                                  </m:sSup>
                                </m:num>
                                <m:den>
                                  <m:sSubSup>
                                    <m:sSubSupPr>
                                      <m:ctrlPr>
                                        <a:rPr lang="ar-AE" altLang="zh-CN" sz="1800" i="1">
                                          <a:solidFill>
                                            <a:schemeClr val="tx1"/>
                                          </a:solidFill>
                                          <a:latin typeface="Cambria Math" panose="02040503050406030204" pitchFamily="18" charset="0"/>
                                        </a:rPr>
                                      </m:ctrlPr>
                                    </m:sSubSup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𝑦</m:t>
                                      </m:r>
                                    </m:sub>
                                    <m:sup>
                                      <m:r>
                                        <a:rPr lang="ar-AE" altLang="zh-CN" sz="1800" i="1">
                                          <a:solidFill>
                                            <a:schemeClr val="tx1"/>
                                          </a:solidFill>
                                          <a:latin typeface="Cambria Math" panose="02040503050406030204" pitchFamily="18" charset="0"/>
                                        </a:rPr>
                                        <m:t>∗</m:t>
                                      </m:r>
                                      <m:r>
                                        <a:rPr lang="ar-AE" altLang="zh-CN" sz="1800" i="1">
                                          <a:solidFill>
                                            <a:schemeClr val="tx1"/>
                                          </a:solidFill>
                                          <a:latin typeface="Cambria Math" panose="02040503050406030204" pitchFamily="18" charset="0"/>
                                        </a:rPr>
                                        <m:t>2</m:t>
                                      </m:r>
                                    </m:sup>
                                  </m:sSubSup>
                                  <m:func>
                                    <m:funcPr>
                                      <m:ctrlPr>
                                        <a:rPr lang="ar-AE" altLang="zh-CN" sz="1800" i="1">
                                          <a:solidFill>
                                            <a:schemeClr val="tx1"/>
                                          </a:solidFill>
                                          <a:latin typeface="Cambria Math" panose="02040503050406030204" pitchFamily="18" charset="0"/>
                                        </a:rPr>
                                      </m:ctrlPr>
                                    </m:funcPr>
                                    <m:fName>
                                      <m:sSup>
                                        <m:sSupPr>
                                          <m:ctrlPr>
                                            <a:rPr lang="ar-AE" altLang="zh-CN" sz="1800" i="1">
                                              <a:solidFill>
                                                <a:schemeClr val="tx1"/>
                                              </a:solidFill>
                                              <a:latin typeface="Cambria Math" panose="02040503050406030204" pitchFamily="18" charset="0"/>
                                            </a:rPr>
                                          </m:ctrlPr>
                                        </m:sSupPr>
                                        <m:e>
                                          <m:r>
                                            <m:rPr>
                                              <m:sty m:val="p"/>
                                            </m:rPr>
                                            <a:rPr lang="en-US" altLang="zh-CN" sz="1800">
                                              <a:solidFill>
                                                <a:schemeClr val="tx1"/>
                                              </a:solidFill>
                                              <a:latin typeface="Cambria Math" panose="02040503050406030204" pitchFamily="18" charset="0"/>
                                            </a:rPr>
                                            <m:t>cos</m:t>
                                          </m:r>
                                        </m:e>
                                        <m:sup>
                                          <m:r>
                                            <a:rPr lang="ar-AE" altLang="zh-CN" sz="1800" i="1">
                                              <a:solidFill>
                                                <a:schemeClr val="tx1"/>
                                              </a:solidFill>
                                              <a:latin typeface="Cambria Math" panose="02040503050406030204" pitchFamily="18" charset="0"/>
                                            </a:rPr>
                                            <m:t>2</m:t>
                                          </m:r>
                                        </m:sup>
                                      </m:sSup>
                                    </m:fName>
                                    <m:e>
                                      <m:d>
                                        <m:dPr>
                                          <m:ctrlPr>
                                            <a:rPr lang="ar-AE" altLang="zh-CN" sz="1800" i="1">
                                              <a:solidFill>
                                                <a:schemeClr val="tx1"/>
                                              </a:solidFill>
                                              <a:latin typeface="Cambria Math" panose="02040503050406030204" pitchFamily="18" charset="0"/>
                                            </a:rPr>
                                          </m:ctrlPr>
                                        </m:dPr>
                                        <m:e>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𝑦</m:t>
                                              </m:r>
                                            </m:sub>
                                          </m:sSub>
                                        </m:e>
                                      </m:d>
                                    </m:e>
                                  </m:func>
                                  <m:r>
                                    <a:rPr lang="ar-AE" altLang="zh-CN" sz="1800" i="1">
                                      <a:solidFill>
                                        <a:schemeClr val="tx1"/>
                                      </a:solidFill>
                                      <a:latin typeface="Cambria Math" panose="02040503050406030204" pitchFamily="18" charset="0"/>
                                    </a:rPr>
                                    <m:t>+</m:t>
                                  </m:r>
                                  <m:sSubSup>
                                    <m:sSubSupPr>
                                      <m:ctrlPr>
                                        <a:rPr lang="ar-AE" altLang="zh-CN" sz="1800" i="1">
                                          <a:solidFill>
                                            <a:schemeClr val="tx1"/>
                                          </a:solidFill>
                                          <a:latin typeface="Cambria Math" panose="02040503050406030204" pitchFamily="18" charset="0"/>
                                        </a:rPr>
                                      </m:ctrlPr>
                                    </m:sSubSup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𝑧</m:t>
                                      </m:r>
                                    </m:sub>
                                    <m:sup>
                                      <m:r>
                                        <a:rPr lang="ar-AE" altLang="zh-CN" sz="1800" i="1">
                                          <a:solidFill>
                                            <a:schemeClr val="tx1"/>
                                          </a:solidFill>
                                          <a:latin typeface="Cambria Math" panose="02040503050406030204" pitchFamily="18" charset="0"/>
                                        </a:rPr>
                                        <m:t>2</m:t>
                                      </m:r>
                                    </m:sup>
                                  </m:sSubSup>
                                  <m:func>
                                    <m:funcPr>
                                      <m:ctrlPr>
                                        <a:rPr lang="ar-AE" altLang="zh-CN" sz="1800" i="1">
                                          <a:solidFill>
                                            <a:schemeClr val="tx1"/>
                                          </a:solidFill>
                                          <a:latin typeface="Cambria Math" panose="02040503050406030204" pitchFamily="18" charset="0"/>
                                        </a:rPr>
                                      </m:ctrlPr>
                                    </m:funcPr>
                                    <m:fName>
                                      <m:sSup>
                                        <m:sSupPr>
                                          <m:ctrlPr>
                                            <a:rPr lang="ar-AE" altLang="zh-CN" sz="1800" i="1">
                                              <a:solidFill>
                                                <a:schemeClr val="tx1"/>
                                              </a:solidFill>
                                              <a:latin typeface="Cambria Math" panose="02040503050406030204" pitchFamily="18" charset="0"/>
                                            </a:rPr>
                                          </m:ctrlPr>
                                        </m:sSupPr>
                                        <m:e>
                                          <m:r>
                                            <m:rPr>
                                              <m:sty m:val="p"/>
                                            </m:rPr>
                                            <a:rPr lang="en-US" altLang="zh-CN" sz="1800">
                                              <a:solidFill>
                                                <a:schemeClr val="tx1"/>
                                              </a:solidFill>
                                              <a:latin typeface="Cambria Math" panose="02040503050406030204" pitchFamily="18" charset="0"/>
                                            </a:rPr>
                                            <m:t>sin</m:t>
                                          </m:r>
                                        </m:e>
                                        <m:sup>
                                          <m:r>
                                            <a:rPr lang="ar-AE" altLang="zh-CN" sz="1800" i="1">
                                              <a:solidFill>
                                                <a:schemeClr val="tx1"/>
                                              </a:solidFill>
                                              <a:latin typeface="Cambria Math" panose="02040503050406030204" pitchFamily="18" charset="0"/>
                                            </a:rPr>
                                            <m:t>2</m:t>
                                          </m:r>
                                        </m:sup>
                                      </m:sSup>
                                    </m:fName>
                                    <m:e>
                                      <m:d>
                                        <m:dPr>
                                          <m:ctrlPr>
                                            <a:rPr lang="ar-AE" altLang="zh-CN" sz="1800" i="1">
                                              <a:solidFill>
                                                <a:schemeClr val="tx1"/>
                                              </a:solidFill>
                                              <a:latin typeface="Cambria Math" panose="02040503050406030204" pitchFamily="18" charset="0"/>
                                            </a:rPr>
                                          </m:ctrlPr>
                                        </m:dPr>
                                        <m:e>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𝑦</m:t>
                                              </m:r>
                                            </m:sub>
                                          </m:sSub>
                                        </m:e>
                                      </m:d>
                                    </m:e>
                                  </m:func>
                                </m:den>
                              </m:f>
                            </m:e>
                          </m:d>
                        </m:e>
                      </m:func>
                    </m:oMath>
                  </m:oMathPara>
                </a14:m>
                <a:endParaRPr lang="ar-AE" altLang="zh-CN" sz="1800" dirty="0">
                  <a:solidFill>
                    <a:schemeClr val="tx1"/>
                  </a:solidFill>
                  <a:latin typeface="华文中宋" panose="02010600040101010101" pitchFamily="2" charset="-122"/>
                  <a:ea typeface="华文中宋" panose="02010600040101010101" pitchFamily="2" charset="-122"/>
                </a:endParaRPr>
              </a:p>
              <a:p>
                <a:r>
                  <a:rPr lang="en-US" altLang="zh-CN" sz="1800" dirty="0">
                    <a:solidFill>
                      <a:schemeClr val="tx1"/>
                    </a:solidFill>
                    <a:latin typeface="华文中宋" panose="02010600040101010101" pitchFamily="2" charset="-122"/>
                    <a:ea typeface="华文中宋" panose="02010600040101010101" pitchFamily="2" charset="-122"/>
                  </a:rPr>
                  <a:t>Simplified from the Higgs mode</a:t>
                </a:r>
                <a:r>
                  <a:rPr lang="en-US" sz="1800" dirty="0">
                    <a:solidFill>
                      <a:schemeClr val="tx1"/>
                    </a:solidFill>
                    <a:latin typeface="华文中宋" panose="02010600040101010101" pitchFamily="2" charset="-122"/>
                    <a:ea typeface="华文中宋" panose="02010600040101010101" pitchFamily="2" charset="-122"/>
                  </a:rPr>
                  <a:t>：</a:t>
                </a:r>
                <a14:m>
                  <m:oMath xmlns:m="http://schemas.openxmlformats.org/officeDocument/2006/math">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𝑧</m:t>
                        </m:r>
                      </m:sub>
                    </m:sSub>
                    <m:r>
                      <a:rPr lang="ar-AE" altLang="zh-CN" sz="1800" i="1">
                        <a:solidFill>
                          <a:schemeClr val="tx1"/>
                        </a:solidFill>
                        <a:latin typeface="Cambria Math" panose="02040503050406030204" pitchFamily="18" charset="0"/>
                      </a:rPr>
                      <m:t>=</m:t>
                    </m:r>
                    <m:r>
                      <a:rPr lang="ar-AE" altLang="zh-CN" sz="1800" i="1">
                        <a:solidFill>
                          <a:schemeClr val="tx1"/>
                        </a:solidFill>
                        <a:latin typeface="Cambria Math" panose="02040503050406030204" pitchFamily="18" charset="0"/>
                      </a:rPr>
                      <m:t>4</m:t>
                    </m:r>
                    <m:r>
                      <a:rPr lang="ar-AE" altLang="zh-CN" sz="1800" i="1">
                        <a:solidFill>
                          <a:schemeClr val="tx1"/>
                        </a:solidFill>
                        <a:latin typeface="Cambria Math" panose="02040503050406030204" pitchFamily="18" charset="0"/>
                      </a:rPr>
                      <m:t>.</m:t>
                    </m:r>
                    <m:r>
                      <a:rPr lang="ar-AE" altLang="zh-CN" sz="1800" i="1">
                        <a:solidFill>
                          <a:schemeClr val="tx1"/>
                        </a:solidFill>
                        <a:latin typeface="Cambria Math" panose="02040503050406030204" pitchFamily="18" charset="0"/>
                      </a:rPr>
                      <m:t>1</m:t>
                    </m:r>
                    <m:r>
                      <a:rPr lang="zh-CN" altLang="ar-AE" sz="1800" i="1">
                        <a:solidFill>
                          <a:schemeClr val="tx1"/>
                        </a:solidFill>
                        <a:latin typeface="Cambria Math" panose="02040503050406030204" pitchFamily="18" charset="0"/>
                      </a:rPr>
                      <m:t>𝑚𝑚</m:t>
                    </m:r>
                    <m:r>
                      <a:rPr lang="ar-AE" altLang="zh-CN" sz="1800" i="1">
                        <a:solidFill>
                          <a:schemeClr val="tx1"/>
                        </a:solidFill>
                        <a:latin typeface="Cambria Math" panose="02040503050406030204" pitchFamily="18" charset="0"/>
                      </a:rPr>
                      <m:t>,</m:t>
                    </m:r>
                    <m:sSubSup>
                      <m:sSubSupPr>
                        <m:ctrlPr>
                          <a:rPr lang="ar-AE" altLang="zh-CN" sz="1800" i="1">
                            <a:solidFill>
                              <a:schemeClr val="tx1"/>
                            </a:solidFill>
                            <a:latin typeface="Cambria Math" panose="02040503050406030204" pitchFamily="18" charset="0"/>
                          </a:rPr>
                        </m:ctrlPr>
                      </m:sSubSup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𝑥</m:t>
                        </m:r>
                      </m:sub>
                      <m:sup>
                        <m:r>
                          <a:rPr lang="ar-AE" altLang="zh-CN" sz="1800" i="1">
                            <a:solidFill>
                              <a:schemeClr val="tx1"/>
                            </a:solidFill>
                            <a:latin typeface="Cambria Math" panose="02040503050406030204" pitchFamily="18" charset="0"/>
                          </a:rPr>
                          <m:t>∗</m:t>
                        </m:r>
                      </m:sup>
                    </m:sSubSup>
                    <m:r>
                      <a:rPr lang="ar-AE" altLang="zh-CN" sz="1800" i="1">
                        <a:solidFill>
                          <a:schemeClr val="tx1"/>
                        </a:solidFill>
                        <a:latin typeface="Cambria Math" panose="02040503050406030204" pitchFamily="18" charset="0"/>
                      </a:rPr>
                      <m:t>=</m:t>
                    </m:r>
                    <m:r>
                      <a:rPr lang="ar-AE" altLang="zh-CN" sz="1800" i="1">
                        <a:solidFill>
                          <a:schemeClr val="tx1"/>
                        </a:solidFill>
                        <a:latin typeface="Cambria Math" panose="02040503050406030204" pitchFamily="18" charset="0"/>
                      </a:rPr>
                      <m:t>14</m:t>
                    </m:r>
                    <m:r>
                      <a:rPr lang="zh-CN" altLang="ar-AE" sz="1800" i="1">
                        <a:solidFill>
                          <a:schemeClr val="tx1"/>
                        </a:solidFill>
                        <a:latin typeface="Cambria Math" panose="02040503050406030204" pitchFamily="18" charset="0"/>
                        <a:ea typeface="Cambria Math" panose="02040503050406030204" pitchFamily="18" charset="0"/>
                      </a:rPr>
                      <m:t>𝜇</m:t>
                    </m:r>
                    <m:r>
                      <a:rPr lang="zh-CN" altLang="ar-AE" sz="1800" i="1">
                        <a:solidFill>
                          <a:schemeClr val="tx1"/>
                        </a:solidFill>
                        <a:latin typeface="Cambria Math" panose="02040503050406030204" pitchFamily="18" charset="0"/>
                        <a:ea typeface="Cambria Math" panose="02040503050406030204" pitchFamily="18" charset="0"/>
                      </a:rPr>
                      <m:t>𝑚</m:t>
                    </m:r>
                    <m:r>
                      <a:rPr lang="ar-AE" altLang="zh-CN" sz="1800" i="1">
                        <a:solidFill>
                          <a:schemeClr val="tx1"/>
                        </a:solidFill>
                        <a:latin typeface="Cambria Math" panose="02040503050406030204" pitchFamily="18" charset="0"/>
                        <a:ea typeface="Cambria Math" panose="02040503050406030204" pitchFamily="18" charset="0"/>
                      </a:rPr>
                      <m:t>,</m:t>
                    </m:r>
                    <m:sSubSup>
                      <m:sSubSupPr>
                        <m:ctrlPr>
                          <a:rPr lang="ar-AE" altLang="zh-CN" sz="1800" i="1">
                            <a:solidFill>
                              <a:schemeClr val="tx1"/>
                            </a:solidFill>
                            <a:latin typeface="Cambria Math" panose="02040503050406030204" pitchFamily="18" charset="0"/>
                          </a:rPr>
                        </m:ctrlPr>
                      </m:sSubSup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𝑦</m:t>
                        </m:r>
                      </m:sub>
                      <m:sup>
                        <m:r>
                          <a:rPr lang="ar-AE" altLang="zh-CN" sz="1800" i="1">
                            <a:solidFill>
                              <a:schemeClr val="tx1"/>
                            </a:solidFill>
                            <a:latin typeface="Cambria Math" panose="02040503050406030204" pitchFamily="18" charset="0"/>
                          </a:rPr>
                          <m:t>∗</m:t>
                        </m:r>
                      </m:sup>
                    </m:sSubSup>
                    <m:r>
                      <a:rPr lang="ar-AE" altLang="zh-CN" sz="1800" i="1">
                        <a:solidFill>
                          <a:schemeClr val="tx1"/>
                        </a:solidFill>
                        <a:latin typeface="Cambria Math" panose="02040503050406030204" pitchFamily="18" charset="0"/>
                      </a:rPr>
                      <m:t>=</m:t>
                    </m:r>
                    <m:r>
                      <a:rPr lang="ar-AE" altLang="zh-CN" sz="1800" i="1">
                        <a:solidFill>
                          <a:schemeClr val="tx1"/>
                        </a:solidFill>
                        <a:latin typeface="Cambria Math" panose="02040503050406030204" pitchFamily="18" charset="0"/>
                      </a:rPr>
                      <m:t>36</m:t>
                    </m:r>
                    <m:r>
                      <a:rPr lang="zh-CN" altLang="ar-AE" sz="1800" i="1">
                        <a:solidFill>
                          <a:schemeClr val="tx1"/>
                        </a:solidFill>
                        <a:latin typeface="Cambria Math" panose="02040503050406030204" pitchFamily="18" charset="0"/>
                      </a:rPr>
                      <m:t>𝑛</m:t>
                    </m:r>
                    <m:r>
                      <a:rPr lang="zh-CN" altLang="ar-AE" sz="1800" i="1">
                        <a:solidFill>
                          <a:schemeClr val="tx1"/>
                        </a:solidFill>
                        <a:latin typeface="Cambria Math" panose="02040503050406030204" pitchFamily="18" charset="0"/>
                        <a:ea typeface="Cambria Math" panose="02040503050406030204" pitchFamily="18" charset="0"/>
                      </a:rPr>
                      <m:t>𝑚</m:t>
                    </m:r>
                    <m:r>
                      <a:rPr lang="ar-AE" altLang="zh-CN" sz="1800" i="1">
                        <a:solidFill>
                          <a:schemeClr val="tx1"/>
                        </a:solidFill>
                        <a:latin typeface="Cambria Math" panose="02040503050406030204" pitchFamily="18" charset="0"/>
                        <a:ea typeface="Cambria Math" panose="02040503050406030204" pitchFamily="18" charset="0"/>
                      </a:rPr>
                      <m:t>,</m:t>
                    </m:r>
                    <m:r>
                      <a:rPr lang="zh-CN" altLang="ar-AE" sz="1800" i="1">
                        <a:solidFill>
                          <a:schemeClr val="tx1"/>
                        </a:solidFill>
                        <a:latin typeface="Cambria Math" panose="02040503050406030204" pitchFamily="18" charset="0"/>
                      </a:rPr>
                      <m:t>𝜙</m:t>
                    </m:r>
                    <m:r>
                      <a:rPr lang="ar-AE" altLang="zh-CN" sz="1800" i="1">
                        <a:solidFill>
                          <a:schemeClr val="tx1"/>
                        </a:solidFill>
                        <a:latin typeface="Cambria Math" panose="02040503050406030204" pitchFamily="18" charset="0"/>
                      </a:rPr>
                      <m:t>=</m:t>
                    </m:r>
                    <m:r>
                      <a:rPr lang="ar-AE" altLang="zh-CN" sz="1800" i="1">
                        <a:solidFill>
                          <a:schemeClr val="tx1"/>
                        </a:solidFill>
                        <a:latin typeface="Cambria Math" panose="02040503050406030204" pitchFamily="18" charset="0"/>
                      </a:rPr>
                      <m:t>16</m:t>
                    </m:r>
                    <m:r>
                      <a:rPr lang="ar-AE" altLang="zh-CN" sz="1800" i="1">
                        <a:solidFill>
                          <a:schemeClr val="tx1"/>
                        </a:solidFill>
                        <a:latin typeface="Cambria Math" panose="02040503050406030204" pitchFamily="18" charset="0"/>
                      </a:rPr>
                      <m:t>.</m:t>
                    </m:r>
                    <m:r>
                      <a:rPr lang="ar-AE" altLang="zh-CN" sz="1800" i="1">
                        <a:solidFill>
                          <a:schemeClr val="tx1"/>
                        </a:solidFill>
                        <a:latin typeface="Cambria Math" panose="02040503050406030204" pitchFamily="18" charset="0"/>
                      </a:rPr>
                      <m:t>5</m:t>
                    </m:r>
                    <m:r>
                      <a:rPr lang="zh-CN" altLang="ar-AE" sz="1800" i="1">
                        <a:solidFill>
                          <a:schemeClr val="tx1"/>
                        </a:solidFill>
                        <a:latin typeface="Cambria Math" panose="02040503050406030204" pitchFamily="18" charset="0"/>
                      </a:rPr>
                      <m:t>𝑚𝑟𝑎𝑑</m:t>
                    </m:r>
                  </m:oMath>
                </a14:m>
                <a:endParaRPr lang="ar-AE" altLang="zh-CN" sz="1800" dirty="0">
                  <a:solidFill>
                    <a:schemeClr val="tx1"/>
                  </a:solidFill>
                </a:endParaRPr>
              </a:p>
              <a:p>
                <a:pPr marL="0" indent="0">
                  <a:buFont typeface="Wingdings" panose="05000000000000000000" pitchFamily="2" charset="2"/>
                  <a:buNone/>
                </a:pPr>
                <a14:m>
                  <m:oMathPara xmlns:m="http://schemas.openxmlformats.org/officeDocument/2006/math">
                    <m:oMathParaPr>
                      <m:jc m:val="centerGroup"/>
                    </m:oMathParaPr>
                    <m:oMath xmlns:m="http://schemas.openxmlformats.org/officeDocument/2006/math">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𝑅</m:t>
                          </m:r>
                        </m:e>
                        <m:sub>
                          <m:r>
                            <a:rPr lang="zh-CN" altLang="ar-AE" sz="1800" i="1">
                              <a:solidFill>
                                <a:schemeClr val="tx1"/>
                              </a:solidFill>
                              <a:latin typeface="Cambria Math" panose="02040503050406030204" pitchFamily="18" charset="0"/>
                            </a:rPr>
                            <m:t>𝐿</m:t>
                          </m:r>
                        </m:sub>
                      </m:sSub>
                      <m:d>
                        <m:dPr>
                          <m:ctrlPr>
                            <a:rPr lang="ar-AE" altLang="zh-CN" sz="1800" i="1">
                              <a:solidFill>
                                <a:schemeClr val="tx1"/>
                              </a:solidFill>
                              <a:latin typeface="Cambria Math" panose="02040503050406030204" pitchFamily="18" charset="0"/>
                            </a:rPr>
                          </m:ctrlPr>
                        </m:dPr>
                        <m:e>
                          <m:r>
                            <a:rPr lang="zh-CN" altLang="ar-AE" sz="1800" i="1">
                              <a:solidFill>
                                <a:schemeClr val="tx1"/>
                              </a:solidFill>
                              <a:latin typeface="Cambria Math" panose="02040503050406030204" pitchFamily="18" charset="0"/>
                            </a:rPr>
                            <m:t>𝛿</m:t>
                          </m:r>
                          <m:r>
                            <a:rPr lang="zh-CN" altLang="ar-AE" sz="1800" i="1">
                              <a:solidFill>
                                <a:schemeClr val="tx1"/>
                              </a:solidFill>
                              <a:latin typeface="Cambria Math" panose="02040503050406030204" pitchFamily="18" charset="0"/>
                            </a:rPr>
                            <m:t>𝑥</m:t>
                          </m:r>
                          <m:r>
                            <a:rPr lang="ar-AE" altLang="zh-CN" sz="1800" i="1">
                              <a:solidFill>
                                <a:schemeClr val="tx1"/>
                              </a:solidFill>
                              <a:latin typeface="Cambria Math" panose="02040503050406030204" pitchFamily="18" charset="0"/>
                            </a:rPr>
                            <m:t>,</m:t>
                          </m:r>
                          <m:r>
                            <a:rPr lang="zh-CN" altLang="ar-AE" sz="1800" i="1">
                              <a:solidFill>
                                <a:schemeClr val="tx1"/>
                              </a:solidFill>
                              <a:latin typeface="Cambria Math" panose="02040503050406030204" pitchFamily="18" charset="0"/>
                            </a:rPr>
                            <m:t>𝛿</m:t>
                          </m:r>
                          <m:r>
                            <a:rPr lang="zh-CN" altLang="ar-AE" sz="1800" i="1">
                              <a:solidFill>
                                <a:schemeClr val="tx1"/>
                              </a:solidFill>
                              <a:latin typeface="Cambria Math" panose="02040503050406030204" pitchFamily="18" charset="0"/>
                            </a:rPr>
                            <m:t>𝑦</m:t>
                          </m:r>
                          <m:r>
                            <a:rPr lang="ar-AE" altLang="zh-CN" sz="1800" i="1">
                              <a:solidFill>
                                <a:schemeClr val="tx1"/>
                              </a:solidFill>
                              <a:latin typeface="Cambria Math" panose="02040503050406030204" pitchFamily="18" charset="0"/>
                            </a:rPr>
                            <m:t>,</m:t>
                          </m:r>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𝑥</m:t>
                              </m:r>
                            </m:sub>
                          </m:sSub>
                          <m:r>
                            <a:rPr lang="ar-AE" altLang="zh-CN" sz="1800" i="1">
                              <a:solidFill>
                                <a:schemeClr val="tx1"/>
                              </a:solidFill>
                              <a:latin typeface="Cambria Math" panose="02040503050406030204" pitchFamily="18" charset="0"/>
                            </a:rPr>
                            <m:t>,</m:t>
                          </m:r>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𝑦</m:t>
                              </m:r>
                            </m:sub>
                          </m:sSub>
                        </m:e>
                      </m:d>
                      <m:r>
                        <a:rPr lang="ar-AE" altLang="zh-CN" sz="1800" i="1">
                          <a:solidFill>
                            <a:schemeClr val="tx1"/>
                          </a:solidFill>
                          <a:latin typeface="Cambria Math" panose="02040503050406030204" pitchFamily="18" charset="0"/>
                          <a:ea typeface="Cambria Math" panose="02040503050406030204" pitchFamily="18" charset="0"/>
                        </a:rPr>
                        <m:t>~</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𝑅</m:t>
                          </m:r>
                        </m:e>
                        <m:sub>
                          <m:r>
                            <a:rPr lang="zh-CN" altLang="ar-AE" sz="1800" i="1">
                              <a:solidFill>
                                <a:schemeClr val="tx1"/>
                              </a:solidFill>
                              <a:latin typeface="Cambria Math" panose="02040503050406030204" pitchFamily="18" charset="0"/>
                            </a:rPr>
                            <m:t>𝐿</m:t>
                          </m:r>
                        </m:sub>
                      </m:sSub>
                      <m:d>
                        <m:dPr>
                          <m:ctrlPr>
                            <a:rPr lang="ar-AE" altLang="zh-CN" sz="1800" i="1">
                              <a:solidFill>
                                <a:schemeClr val="tx1"/>
                              </a:solidFill>
                              <a:latin typeface="Cambria Math" panose="02040503050406030204" pitchFamily="18" charset="0"/>
                            </a:rPr>
                          </m:ctrlPr>
                        </m:dPr>
                        <m:e>
                          <m:r>
                            <a:rPr lang="zh-CN" altLang="ar-AE" sz="1800" i="1">
                              <a:solidFill>
                                <a:schemeClr val="tx1"/>
                              </a:solidFill>
                              <a:latin typeface="Cambria Math" panose="02040503050406030204" pitchFamily="18" charset="0"/>
                            </a:rPr>
                            <m:t>𝛿</m:t>
                          </m:r>
                          <m:r>
                            <a:rPr lang="zh-CN" altLang="ar-AE" sz="1800" i="1">
                              <a:solidFill>
                                <a:schemeClr val="tx1"/>
                              </a:solidFill>
                              <a:latin typeface="Cambria Math" panose="02040503050406030204" pitchFamily="18" charset="0"/>
                            </a:rPr>
                            <m:t>𝑦</m:t>
                          </m:r>
                          <m:r>
                            <a:rPr lang="ar-AE" altLang="zh-CN" sz="1800" i="1">
                              <a:solidFill>
                                <a:schemeClr val="tx1"/>
                              </a:solidFill>
                              <a:latin typeface="Cambria Math" panose="02040503050406030204" pitchFamily="18" charset="0"/>
                            </a:rPr>
                            <m:t>, </m:t>
                          </m:r>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𝑦</m:t>
                              </m:r>
                            </m:sub>
                          </m:sSub>
                        </m:e>
                      </m:d>
                      <m:r>
                        <a:rPr lang="ar-AE" altLang="zh-CN" sz="1800" i="1">
                          <a:solidFill>
                            <a:schemeClr val="tx1"/>
                          </a:solidFill>
                          <a:latin typeface="Cambria Math" panose="02040503050406030204" pitchFamily="18" charset="0"/>
                        </a:rPr>
                        <m:t>=</m:t>
                      </m:r>
                      <m:sSup>
                        <m:sSupPr>
                          <m:ctrlPr>
                            <a:rPr lang="ar-AE" altLang="zh-CN" sz="1800" i="1">
                              <a:solidFill>
                                <a:schemeClr val="tx1"/>
                              </a:solidFill>
                              <a:latin typeface="Cambria Math" panose="02040503050406030204" pitchFamily="18" charset="0"/>
                            </a:rPr>
                          </m:ctrlPr>
                        </m:sSupPr>
                        <m:e>
                          <m:d>
                            <m:dPr>
                              <m:begChr m:val="["/>
                              <m:endChr m:val="]"/>
                              <m:ctrlPr>
                                <a:rPr lang="ar-AE" altLang="zh-CN" sz="1800" i="1">
                                  <a:solidFill>
                                    <a:schemeClr val="tx1"/>
                                  </a:solidFill>
                                  <a:latin typeface="Cambria Math" panose="02040503050406030204" pitchFamily="18" charset="0"/>
                                </a:rPr>
                              </m:ctrlPr>
                            </m:dPr>
                            <m:e>
                              <m:r>
                                <a:rPr lang="ar-AE" altLang="zh-CN" sz="1800" i="1">
                                  <a:solidFill>
                                    <a:schemeClr val="tx1"/>
                                  </a:solidFill>
                                  <a:latin typeface="Cambria Math" panose="02040503050406030204" pitchFamily="18" charset="0"/>
                                </a:rPr>
                                <m:t>1</m:t>
                              </m:r>
                              <m:r>
                                <a:rPr lang="ar-AE" altLang="zh-CN" sz="1800" i="1">
                                  <a:solidFill>
                                    <a:schemeClr val="tx1"/>
                                  </a:solidFill>
                                  <a:latin typeface="Cambria Math" panose="02040503050406030204" pitchFamily="18" charset="0"/>
                                </a:rPr>
                                <m:t>+</m:t>
                              </m:r>
                              <m:sSup>
                                <m:sSupPr>
                                  <m:ctrlPr>
                                    <a:rPr lang="ar-AE" altLang="zh-CN" sz="1800" i="1">
                                      <a:solidFill>
                                        <a:schemeClr val="tx1"/>
                                      </a:solidFill>
                                      <a:latin typeface="Cambria Math" panose="02040503050406030204" pitchFamily="18" charset="0"/>
                                    </a:rPr>
                                  </m:ctrlPr>
                                </m:sSupPr>
                                <m:e>
                                  <m:d>
                                    <m:dPr>
                                      <m:ctrlPr>
                                        <a:rPr lang="ar-AE" altLang="zh-CN" sz="1800" i="1">
                                          <a:solidFill>
                                            <a:schemeClr val="tx1"/>
                                          </a:solidFill>
                                          <a:latin typeface="Cambria Math" panose="02040503050406030204" pitchFamily="18" charset="0"/>
                                        </a:rPr>
                                      </m:ctrlPr>
                                    </m:dPr>
                                    <m:e>
                                      <m:f>
                                        <m:fPr>
                                          <m:ctrlPr>
                                            <a:rPr lang="ar-AE" altLang="zh-CN" sz="1800" i="1">
                                              <a:solidFill>
                                                <a:schemeClr val="tx1"/>
                                              </a:solidFill>
                                              <a:latin typeface="Cambria Math" panose="02040503050406030204" pitchFamily="18" charset="0"/>
                                            </a:rPr>
                                          </m:ctrlPr>
                                        </m:fPr>
                                        <m:num>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𝑧</m:t>
                                              </m:r>
                                            </m:sub>
                                          </m:sSub>
                                        </m:num>
                                        <m:den>
                                          <m:sSubSup>
                                            <m:sSubSupPr>
                                              <m:ctrlPr>
                                                <a:rPr lang="ar-AE" altLang="zh-CN" sz="1800" i="1">
                                                  <a:solidFill>
                                                    <a:schemeClr val="tx1"/>
                                                  </a:solidFill>
                                                  <a:latin typeface="Cambria Math" panose="02040503050406030204" pitchFamily="18" charset="0"/>
                                                </a:rPr>
                                              </m:ctrlPr>
                                            </m:sSubSup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𝑦</m:t>
                                              </m:r>
                                            </m:sub>
                                            <m:sup>
                                              <m:r>
                                                <a:rPr lang="ar-AE" altLang="zh-CN" sz="1800" i="1">
                                                  <a:solidFill>
                                                    <a:schemeClr val="tx1"/>
                                                  </a:solidFill>
                                                  <a:latin typeface="Cambria Math" panose="02040503050406030204" pitchFamily="18" charset="0"/>
                                                </a:rPr>
                                                <m:t>∗</m:t>
                                              </m:r>
                                            </m:sup>
                                          </m:sSubSup>
                                        </m:den>
                                      </m:f>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𝑦</m:t>
                                          </m:r>
                                        </m:sub>
                                      </m:sSub>
                                    </m:e>
                                  </m:d>
                                </m:e>
                                <m:sup>
                                  <m:r>
                                    <a:rPr lang="ar-AE" altLang="zh-CN" sz="1800" i="1">
                                      <a:solidFill>
                                        <a:schemeClr val="tx1"/>
                                      </a:solidFill>
                                      <a:latin typeface="Cambria Math" panose="02040503050406030204" pitchFamily="18" charset="0"/>
                                    </a:rPr>
                                    <m:t>2</m:t>
                                  </m:r>
                                </m:sup>
                              </m:sSup>
                            </m:e>
                          </m:d>
                        </m:e>
                        <m:sup>
                          <m:r>
                            <a:rPr lang="ar-AE" altLang="zh-CN" sz="1800" i="1">
                              <a:solidFill>
                                <a:schemeClr val="tx1"/>
                              </a:solidFill>
                              <a:latin typeface="Cambria Math" panose="02040503050406030204" pitchFamily="18" charset="0"/>
                            </a:rPr>
                            <m:t>−</m:t>
                          </m:r>
                          <m:f>
                            <m:fPr>
                              <m:ctrlPr>
                                <a:rPr lang="ar-AE" altLang="zh-CN" sz="1800" i="1">
                                  <a:solidFill>
                                    <a:schemeClr val="tx1"/>
                                  </a:solidFill>
                                  <a:latin typeface="Cambria Math" panose="02040503050406030204" pitchFamily="18" charset="0"/>
                                </a:rPr>
                              </m:ctrlPr>
                            </m:fPr>
                            <m:num>
                              <m:r>
                                <a:rPr lang="ar-AE" altLang="zh-CN" sz="1800" i="1">
                                  <a:solidFill>
                                    <a:schemeClr val="tx1"/>
                                  </a:solidFill>
                                  <a:latin typeface="Cambria Math" panose="02040503050406030204" pitchFamily="18" charset="0"/>
                                </a:rPr>
                                <m:t>1</m:t>
                              </m:r>
                            </m:num>
                            <m:den>
                              <m:r>
                                <a:rPr lang="ar-AE" altLang="zh-CN" sz="1800" i="1">
                                  <a:solidFill>
                                    <a:schemeClr val="tx1"/>
                                  </a:solidFill>
                                  <a:latin typeface="Cambria Math" panose="02040503050406030204" pitchFamily="18" charset="0"/>
                                </a:rPr>
                                <m:t>2</m:t>
                              </m:r>
                            </m:den>
                          </m:f>
                        </m:sup>
                      </m:sSup>
                      <m:r>
                        <a:rPr lang="ar-AE" altLang="zh-CN" sz="1800" i="1">
                          <a:solidFill>
                            <a:schemeClr val="tx1"/>
                          </a:solidFill>
                          <a:latin typeface="Cambria Math" panose="02040503050406030204" pitchFamily="18" charset="0"/>
                        </a:rPr>
                        <m:t>∙</m:t>
                      </m:r>
                      <m:func>
                        <m:funcPr>
                          <m:ctrlPr>
                            <a:rPr lang="ar-AE" altLang="zh-CN" sz="1800" i="1">
                              <a:solidFill>
                                <a:schemeClr val="tx1"/>
                              </a:solidFill>
                              <a:latin typeface="Cambria Math" panose="02040503050406030204" pitchFamily="18" charset="0"/>
                            </a:rPr>
                          </m:ctrlPr>
                        </m:funcPr>
                        <m:fName>
                          <m:r>
                            <m:rPr>
                              <m:sty m:val="p"/>
                            </m:rPr>
                            <a:rPr lang="en-US" altLang="zh-CN" sz="1800">
                              <a:solidFill>
                                <a:schemeClr val="tx1"/>
                              </a:solidFill>
                              <a:latin typeface="Cambria Math" panose="02040503050406030204" pitchFamily="18" charset="0"/>
                            </a:rPr>
                            <m:t>exp</m:t>
                          </m:r>
                        </m:fName>
                        <m:e>
                          <m:d>
                            <m:dPr>
                              <m:begChr m:val="["/>
                              <m:endChr m:val="]"/>
                              <m:ctrlPr>
                                <a:rPr lang="ar-AE" altLang="zh-CN" sz="1800" i="1">
                                  <a:solidFill>
                                    <a:schemeClr val="tx1"/>
                                  </a:solidFill>
                                  <a:latin typeface="Cambria Math" panose="02040503050406030204" pitchFamily="18" charset="0"/>
                                </a:rPr>
                              </m:ctrlPr>
                            </m:dPr>
                            <m:e>
                              <m:r>
                                <a:rPr lang="ar-AE" altLang="zh-CN" sz="1800" i="1">
                                  <a:solidFill>
                                    <a:schemeClr val="tx1"/>
                                  </a:solidFill>
                                  <a:latin typeface="Cambria Math" panose="02040503050406030204" pitchFamily="18" charset="0"/>
                                </a:rPr>
                                <m:t>−</m:t>
                              </m:r>
                              <m:f>
                                <m:fPr>
                                  <m:ctrlPr>
                                    <a:rPr lang="ar-AE" altLang="zh-CN" sz="1800" i="1">
                                      <a:solidFill>
                                        <a:schemeClr val="tx1"/>
                                      </a:solidFill>
                                      <a:latin typeface="Cambria Math" panose="02040503050406030204" pitchFamily="18" charset="0"/>
                                    </a:rPr>
                                  </m:ctrlPr>
                                </m:fPr>
                                <m:num>
                                  <m:sSup>
                                    <m:sSupPr>
                                      <m:ctrlPr>
                                        <a:rPr lang="ar-AE" altLang="zh-CN" sz="1800" i="1">
                                          <a:solidFill>
                                            <a:schemeClr val="tx1"/>
                                          </a:solidFill>
                                          <a:latin typeface="Cambria Math" panose="02040503050406030204" pitchFamily="18" charset="0"/>
                                        </a:rPr>
                                      </m:ctrlPr>
                                    </m:sSupPr>
                                    <m:e>
                                      <m:d>
                                        <m:dPr>
                                          <m:ctrlPr>
                                            <a:rPr lang="ar-AE" altLang="zh-CN" sz="1800" i="1">
                                              <a:solidFill>
                                                <a:schemeClr val="tx1"/>
                                              </a:solidFill>
                                              <a:latin typeface="Cambria Math" panose="02040503050406030204" pitchFamily="18" charset="0"/>
                                            </a:rPr>
                                          </m:ctrlPr>
                                        </m:dPr>
                                        <m:e>
                                          <m:f>
                                            <m:fPr>
                                              <m:type m:val="lin"/>
                                              <m:ctrlPr>
                                                <a:rPr lang="ar-AE" altLang="zh-CN" sz="1800" i="1">
                                                  <a:solidFill>
                                                    <a:schemeClr val="tx1"/>
                                                  </a:solidFill>
                                                  <a:latin typeface="Cambria Math" panose="02040503050406030204" pitchFamily="18" charset="0"/>
                                                </a:rPr>
                                              </m:ctrlPr>
                                            </m:fPr>
                                            <m:num>
                                              <m:r>
                                                <a:rPr lang="zh-CN" altLang="ar-AE" sz="1800" i="1">
                                                  <a:solidFill>
                                                    <a:schemeClr val="tx1"/>
                                                  </a:solidFill>
                                                  <a:latin typeface="Cambria Math" panose="02040503050406030204" pitchFamily="18" charset="0"/>
                                                </a:rPr>
                                                <m:t>𝛿</m:t>
                                              </m:r>
                                              <m:r>
                                                <a:rPr lang="zh-CN" altLang="ar-AE" sz="1800" i="1">
                                                  <a:solidFill>
                                                    <a:schemeClr val="tx1"/>
                                                  </a:solidFill>
                                                  <a:latin typeface="Cambria Math" panose="02040503050406030204" pitchFamily="18" charset="0"/>
                                                </a:rPr>
                                                <m:t>𝑦</m:t>
                                              </m:r>
                                            </m:num>
                                            <m:den>
                                              <m:r>
                                                <a:rPr lang="ar-AE" altLang="zh-CN" sz="1800" i="1">
                                                  <a:solidFill>
                                                    <a:schemeClr val="tx1"/>
                                                  </a:solidFill>
                                                  <a:latin typeface="Cambria Math" panose="02040503050406030204" pitchFamily="18" charset="0"/>
                                                </a:rPr>
                                                <m:t>2</m:t>
                                              </m:r>
                                            </m:den>
                                          </m:f>
                                        </m:e>
                                      </m:d>
                                    </m:e>
                                    <m:sup>
                                      <m:r>
                                        <a:rPr lang="ar-AE" altLang="zh-CN" sz="1800" i="1">
                                          <a:solidFill>
                                            <a:schemeClr val="tx1"/>
                                          </a:solidFill>
                                          <a:latin typeface="Cambria Math" panose="02040503050406030204" pitchFamily="18" charset="0"/>
                                        </a:rPr>
                                        <m:t>2</m:t>
                                      </m:r>
                                    </m:sup>
                                  </m:sSup>
                                </m:num>
                                <m:den>
                                  <m:sSubSup>
                                    <m:sSubSupPr>
                                      <m:ctrlPr>
                                        <a:rPr lang="ar-AE" altLang="zh-CN" sz="1800" i="1">
                                          <a:solidFill>
                                            <a:schemeClr val="tx1"/>
                                          </a:solidFill>
                                          <a:latin typeface="Cambria Math" panose="02040503050406030204" pitchFamily="18" charset="0"/>
                                        </a:rPr>
                                      </m:ctrlPr>
                                    </m:sSubSup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𝑦</m:t>
                                      </m:r>
                                    </m:sub>
                                    <m:sup>
                                      <m:r>
                                        <a:rPr lang="ar-AE" altLang="zh-CN" sz="1800" i="1">
                                          <a:solidFill>
                                            <a:schemeClr val="tx1"/>
                                          </a:solidFill>
                                          <a:latin typeface="Cambria Math" panose="02040503050406030204" pitchFamily="18" charset="0"/>
                                        </a:rPr>
                                        <m:t>∗</m:t>
                                      </m:r>
                                      <m:r>
                                        <a:rPr lang="ar-AE" altLang="zh-CN" sz="1800" i="1">
                                          <a:solidFill>
                                            <a:schemeClr val="tx1"/>
                                          </a:solidFill>
                                          <a:latin typeface="Cambria Math" panose="02040503050406030204" pitchFamily="18" charset="0"/>
                                        </a:rPr>
                                        <m:t>2</m:t>
                                      </m:r>
                                    </m:sup>
                                  </m:sSubSup>
                                  <m:r>
                                    <a:rPr lang="ar-AE" altLang="zh-CN" sz="1800" i="1">
                                      <a:solidFill>
                                        <a:schemeClr val="tx1"/>
                                      </a:solidFill>
                                      <a:latin typeface="Cambria Math" panose="02040503050406030204" pitchFamily="18" charset="0"/>
                                    </a:rPr>
                                    <m:t>+</m:t>
                                  </m:r>
                                  <m:sSubSup>
                                    <m:sSubSupPr>
                                      <m:ctrlPr>
                                        <a:rPr lang="ar-AE" altLang="zh-CN" sz="1800" i="1">
                                          <a:solidFill>
                                            <a:schemeClr val="tx1"/>
                                          </a:solidFill>
                                          <a:latin typeface="Cambria Math" panose="02040503050406030204" pitchFamily="18" charset="0"/>
                                        </a:rPr>
                                      </m:ctrlPr>
                                    </m:sSubSupPr>
                                    <m:e>
                                      <m:r>
                                        <a:rPr lang="zh-CN" altLang="ar-AE" sz="1800" i="1">
                                          <a:solidFill>
                                            <a:schemeClr val="tx1"/>
                                          </a:solidFill>
                                          <a:latin typeface="Cambria Math" panose="02040503050406030204" pitchFamily="18" charset="0"/>
                                        </a:rPr>
                                        <m:t>𝜎</m:t>
                                      </m:r>
                                    </m:e>
                                    <m:sub>
                                      <m:r>
                                        <a:rPr lang="zh-CN" altLang="ar-AE" sz="1800" i="1">
                                          <a:solidFill>
                                            <a:schemeClr val="tx1"/>
                                          </a:solidFill>
                                          <a:latin typeface="Cambria Math" panose="02040503050406030204" pitchFamily="18" charset="0"/>
                                        </a:rPr>
                                        <m:t>𝑧</m:t>
                                      </m:r>
                                    </m:sub>
                                    <m:sup>
                                      <m:r>
                                        <a:rPr lang="ar-AE" altLang="zh-CN" sz="1800" i="1">
                                          <a:solidFill>
                                            <a:schemeClr val="tx1"/>
                                          </a:solidFill>
                                          <a:latin typeface="Cambria Math" panose="02040503050406030204" pitchFamily="18" charset="0"/>
                                        </a:rPr>
                                        <m:t>2</m:t>
                                      </m:r>
                                    </m:sup>
                                  </m:sSubSup>
                                  <m:sSup>
                                    <m:sSupPr>
                                      <m:ctrlPr>
                                        <a:rPr lang="ar-AE" altLang="zh-CN" sz="1800" i="1">
                                          <a:solidFill>
                                            <a:schemeClr val="tx1"/>
                                          </a:solidFill>
                                          <a:latin typeface="Cambria Math" panose="02040503050406030204" pitchFamily="18" charset="0"/>
                                        </a:rPr>
                                      </m:ctrlPr>
                                    </m:sSupPr>
                                    <m:e>
                                      <m:d>
                                        <m:dPr>
                                          <m:ctrlPr>
                                            <a:rPr lang="ar-AE" altLang="zh-CN" sz="1800" i="1">
                                              <a:solidFill>
                                                <a:schemeClr val="tx1"/>
                                              </a:solidFill>
                                              <a:latin typeface="Cambria Math" panose="02040503050406030204" pitchFamily="18" charset="0"/>
                                            </a:rPr>
                                          </m:ctrlPr>
                                        </m:dPr>
                                        <m:e>
                                          <m:r>
                                            <a:rPr lang="zh-CN" altLang="ar-AE" sz="1800" i="1">
                                              <a:solidFill>
                                                <a:schemeClr val="tx1"/>
                                              </a:solidFill>
                                              <a:latin typeface="Cambria Math" panose="02040503050406030204" pitchFamily="18" charset="0"/>
                                            </a:rPr>
                                            <m:t>𝛿</m:t>
                                          </m:r>
                                          <m:sSub>
                                            <m:sSubPr>
                                              <m:ctrlPr>
                                                <a:rPr lang="ar-AE" altLang="zh-CN" sz="1800" i="1">
                                                  <a:solidFill>
                                                    <a:schemeClr val="tx1"/>
                                                  </a:solidFill>
                                                  <a:latin typeface="Cambria Math" panose="02040503050406030204" pitchFamily="18" charset="0"/>
                                                </a:rPr>
                                              </m:ctrlPr>
                                            </m:sSubPr>
                                            <m:e>
                                              <m:r>
                                                <a:rPr lang="zh-CN" altLang="ar-AE" sz="1800" i="1">
                                                  <a:solidFill>
                                                    <a:schemeClr val="tx1"/>
                                                  </a:solidFill>
                                                  <a:latin typeface="Cambria Math" panose="02040503050406030204" pitchFamily="18" charset="0"/>
                                                </a:rPr>
                                                <m:t>𝜙</m:t>
                                              </m:r>
                                            </m:e>
                                            <m:sub>
                                              <m:r>
                                                <a:rPr lang="zh-CN" altLang="ar-AE" sz="1800" i="1">
                                                  <a:solidFill>
                                                    <a:schemeClr val="tx1"/>
                                                  </a:solidFill>
                                                  <a:latin typeface="Cambria Math" panose="02040503050406030204" pitchFamily="18" charset="0"/>
                                                </a:rPr>
                                                <m:t>𝑦</m:t>
                                              </m:r>
                                            </m:sub>
                                          </m:sSub>
                                        </m:e>
                                      </m:d>
                                    </m:e>
                                    <m:sup>
                                      <m:r>
                                        <a:rPr lang="ar-AE" altLang="zh-CN" sz="1800" i="1">
                                          <a:solidFill>
                                            <a:schemeClr val="tx1"/>
                                          </a:solidFill>
                                          <a:latin typeface="Cambria Math" panose="02040503050406030204" pitchFamily="18" charset="0"/>
                                        </a:rPr>
                                        <m:t>2</m:t>
                                      </m:r>
                                    </m:sup>
                                  </m:sSup>
                                </m:den>
                              </m:f>
                            </m:e>
                          </m:d>
                        </m:e>
                      </m:func>
                    </m:oMath>
                  </m:oMathPara>
                </a14:m>
                <a:endParaRPr lang="ar-AE" sz="1800" dirty="0">
                  <a:solidFill>
                    <a:schemeClr val="tx1"/>
                  </a:solidFill>
                  <a:latin typeface="华文中宋" panose="02010600040101010101" pitchFamily="2" charset="-122"/>
                  <a:ea typeface="华文中宋" panose="02010600040101010101" pitchFamily="2" charset="-122"/>
                </a:endParaRPr>
              </a:p>
            </p:txBody>
          </p:sp>
        </mc:Choice>
        <mc:Fallback xmlns="">
          <p:sp>
            <p:nvSpPr>
              <p:cNvPr id="5" name="内容占位符 2">
                <a:extLst>
                  <a:ext uri="{FF2B5EF4-FFF2-40B4-BE49-F238E27FC236}">
                    <a16:creationId xmlns:a16="http://schemas.microsoft.com/office/drawing/2014/main" id="{7C85E899-ED60-443A-84AA-33ED1ED17248}"/>
                  </a:ext>
                </a:extLst>
              </p:cNvPr>
              <p:cNvSpPr txBox="1">
                <a:spLocks noRot="1" noChangeAspect="1" noMove="1" noResize="1" noEditPoints="1" noAdjustHandles="1" noChangeArrowheads="1" noChangeShapeType="1" noTextEdit="1"/>
              </p:cNvSpPr>
              <p:nvPr/>
            </p:nvSpPr>
            <p:spPr>
              <a:xfrm>
                <a:off x="450419" y="1652188"/>
                <a:ext cx="11521280" cy="4761768"/>
              </a:xfrm>
              <a:prstGeom prst="rect">
                <a:avLst/>
              </a:prstGeom>
              <a:blipFill>
                <a:blip r:embed="rId2"/>
                <a:stretch>
                  <a:fillRect t="-768"/>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06744552-F89C-4397-9BB5-56639F8AAD5F}"/>
              </a:ext>
            </a:extLst>
          </p:cNvPr>
          <p:cNvSpPr txBox="1"/>
          <p:nvPr/>
        </p:nvSpPr>
        <p:spPr>
          <a:xfrm>
            <a:off x="8142583" y="1543765"/>
            <a:ext cx="3931654" cy="369332"/>
          </a:xfrm>
          <a:prstGeom prst="rect">
            <a:avLst/>
          </a:prstGeom>
          <a:noFill/>
        </p:spPr>
        <p:txBody>
          <a:bodyPr wrap="none" rtlCol="0">
            <a:spAutoFit/>
          </a:bodyPr>
          <a:lstStyle/>
          <a:p>
            <a:r>
              <a:rPr lang="en-US" altLang="zh-CN" dirty="0">
                <a:latin typeface="+mj-lt"/>
              </a:rPr>
              <a:t>Reference: O. </a:t>
            </a:r>
            <a:r>
              <a:rPr lang="en-US" altLang="zh-CN" dirty="0" err="1">
                <a:latin typeface="+mj-lt"/>
              </a:rPr>
              <a:t>Napoly</a:t>
            </a:r>
            <a:r>
              <a:rPr lang="en-US" altLang="zh-CN" dirty="0">
                <a:latin typeface="+mj-lt"/>
              </a:rPr>
              <a:t>, PA 40 (1993) 180</a:t>
            </a:r>
            <a:endParaRPr lang="zh-CN" altLang="en-US" dirty="0">
              <a:latin typeface="+mj-lt"/>
            </a:endParaRPr>
          </a:p>
        </p:txBody>
      </p:sp>
      <p:sp>
        <p:nvSpPr>
          <p:cNvPr id="7" name="文本框 6">
            <a:extLst>
              <a:ext uri="{FF2B5EF4-FFF2-40B4-BE49-F238E27FC236}">
                <a16:creationId xmlns:a16="http://schemas.microsoft.com/office/drawing/2014/main" id="{66F2AA3F-39A3-4201-AC26-BC6CB9E28B6E}"/>
              </a:ext>
            </a:extLst>
          </p:cNvPr>
          <p:cNvSpPr txBox="1"/>
          <p:nvPr/>
        </p:nvSpPr>
        <p:spPr>
          <a:xfrm>
            <a:off x="220301" y="5490626"/>
            <a:ext cx="11751398" cy="923330"/>
          </a:xfrm>
          <a:prstGeom prst="rect">
            <a:avLst/>
          </a:prstGeom>
          <a:noFill/>
        </p:spPr>
        <p:txBody>
          <a:bodyPr wrap="square">
            <a:spAutoFit/>
          </a:bodyPr>
          <a:lstStyle/>
          <a:p>
            <a:r>
              <a:rPr lang="zh-CN" altLang="en-US" dirty="0">
                <a:latin typeface="+mj-lt"/>
                <a:ea typeface="华文中宋" panose="02010600040101010101" pitchFamily="2" charset="-122"/>
              </a:rPr>
              <a:t>Key conclusions from the simplification:</a:t>
            </a:r>
          </a:p>
          <a:p>
            <a:r>
              <a:rPr lang="zh-CN" altLang="en-US" dirty="0">
                <a:latin typeface="+mj-lt"/>
                <a:ea typeface="华文中宋" panose="02010600040101010101" pitchFamily="2" charset="-122"/>
              </a:rPr>
              <a:t>Luminosity degradation is primarily caused by vertical (y-direction) displacement and angular errors.</a:t>
            </a:r>
          </a:p>
          <a:p>
            <a:r>
              <a:rPr lang="zh-CN" altLang="en-US" dirty="0">
                <a:latin typeface="+mj-lt"/>
                <a:ea typeface="华文中宋" panose="02010600040101010101" pitchFamily="2" charset="-122"/>
              </a:rPr>
              <a:t>The impact of angular errors on luminosity is significantly more pronounced than that of displacement errors.</a:t>
            </a:r>
          </a:p>
        </p:txBody>
      </p:sp>
    </p:spTree>
    <p:extLst>
      <p:ext uri="{BB962C8B-B14F-4D97-AF65-F5344CB8AC3E}">
        <p14:creationId xmlns:p14="http://schemas.microsoft.com/office/powerpoint/2010/main" val="136585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EF799A7-44E7-4005-B1EC-5E2990A4E9CF}"/>
              </a:ext>
            </a:extLst>
          </p:cNvPr>
          <p:cNvSpPr>
            <a:spLocks noGrp="1"/>
          </p:cNvSpPr>
          <p:nvPr>
            <p:ph type="title"/>
          </p:nvPr>
        </p:nvSpPr>
        <p:spPr/>
        <p:txBody>
          <a:bodyPr/>
          <a:lstStyle/>
          <a:p>
            <a:r>
              <a:rPr lang="en-US" altLang="zh-CN" dirty="0"/>
              <a:t>2. Simulating results with incoherent vibrations</a:t>
            </a:r>
            <a:endParaRPr lang="zh-CN" altLang="en-US" dirty="0"/>
          </a:p>
        </p:txBody>
      </p:sp>
      <p:graphicFrame>
        <p:nvGraphicFramePr>
          <p:cNvPr id="6" name="表格 5">
            <a:extLst>
              <a:ext uri="{FF2B5EF4-FFF2-40B4-BE49-F238E27FC236}">
                <a16:creationId xmlns:a16="http://schemas.microsoft.com/office/drawing/2014/main" id="{812AF4AA-9411-408C-B40B-9780D1CB096D}"/>
              </a:ext>
            </a:extLst>
          </p:cNvPr>
          <p:cNvGraphicFramePr>
            <a:graphicFrameLocks noGrp="1"/>
          </p:cNvGraphicFramePr>
          <p:nvPr>
            <p:extLst>
              <p:ext uri="{D42A27DB-BD31-4B8C-83A1-F6EECF244321}">
                <p14:modId xmlns:p14="http://schemas.microsoft.com/office/powerpoint/2010/main" val="2301122082"/>
              </p:ext>
            </p:extLst>
          </p:nvPr>
        </p:nvGraphicFramePr>
        <p:xfrm>
          <a:off x="1663299" y="4293096"/>
          <a:ext cx="8865402" cy="1854200"/>
        </p:xfrm>
        <a:graphic>
          <a:graphicData uri="http://schemas.openxmlformats.org/drawingml/2006/table">
            <a:tbl>
              <a:tblPr firstRow="1" bandRow="1">
                <a:tableStyleId>{5C22544A-7EE6-4342-B048-85BDC9FD1C3A}</a:tableStyleId>
              </a:tblPr>
              <a:tblGrid>
                <a:gridCol w="3297555">
                  <a:extLst>
                    <a:ext uri="{9D8B030D-6E8A-4147-A177-3AD203B41FA5}">
                      <a16:colId xmlns:a16="http://schemas.microsoft.com/office/drawing/2014/main" val="2121276867"/>
                    </a:ext>
                  </a:extLst>
                </a:gridCol>
                <a:gridCol w="1855949">
                  <a:extLst>
                    <a:ext uri="{9D8B030D-6E8A-4147-A177-3AD203B41FA5}">
                      <a16:colId xmlns:a16="http://schemas.microsoft.com/office/drawing/2014/main" val="716638220"/>
                    </a:ext>
                  </a:extLst>
                </a:gridCol>
                <a:gridCol w="1855949">
                  <a:extLst>
                    <a:ext uri="{9D8B030D-6E8A-4147-A177-3AD203B41FA5}">
                      <a16:colId xmlns:a16="http://schemas.microsoft.com/office/drawing/2014/main" val="812467583"/>
                    </a:ext>
                  </a:extLst>
                </a:gridCol>
                <a:gridCol w="1855949">
                  <a:extLst>
                    <a:ext uri="{9D8B030D-6E8A-4147-A177-3AD203B41FA5}">
                      <a16:colId xmlns:a16="http://schemas.microsoft.com/office/drawing/2014/main" val="877283757"/>
                    </a:ext>
                  </a:extLst>
                </a:gridCol>
              </a:tblGrid>
              <a:tr h="370840">
                <a:tc>
                  <a:txBody>
                    <a:bodyPr/>
                    <a:lstStyle/>
                    <a:p>
                      <a:r>
                        <a:rPr lang="en-US" altLang="zh-CN" dirty="0">
                          <a:latin typeface="华文中宋" panose="02010600040101010101" pitchFamily="2" charset="-122"/>
                          <a:ea typeface="华文中宋" panose="02010600040101010101" pitchFamily="2" charset="-122"/>
                        </a:rPr>
                        <a:t>RMS of Random Vibrations</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y_ip1_rms</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yv_ip1_rms</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RL</a:t>
                      </a:r>
                      <a:endParaRPr lang="zh-CN" altLang="en-US" dirty="0">
                        <a:latin typeface="华文中宋" panose="02010600040101010101" pitchFamily="2" charset="-122"/>
                        <a:ea typeface="华文中宋" panose="02010600040101010101" pitchFamily="2" charset="-122"/>
                      </a:endParaRPr>
                    </a:p>
                  </a:txBody>
                  <a:tcPr/>
                </a:tc>
                <a:extLst>
                  <a:ext uri="{0D108BD9-81ED-4DB2-BD59-A6C34878D82A}">
                    <a16:rowId xmlns:a16="http://schemas.microsoft.com/office/drawing/2014/main" val="602173265"/>
                  </a:ext>
                </a:extLst>
              </a:tr>
              <a:tr h="370840">
                <a:tc>
                  <a:txBody>
                    <a:bodyPr/>
                    <a:lstStyle/>
                    <a:p>
                      <a:r>
                        <a:rPr lang="en-US" altLang="zh-CN" dirty="0">
                          <a:latin typeface="华文中宋" panose="02010600040101010101" pitchFamily="2" charset="-122"/>
                          <a:ea typeface="华文中宋" panose="02010600040101010101" pitchFamily="2" charset="-122"/>
                        </a:rPr>
                        <a:t>1nm</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0.938nm</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1.769μrad</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98.02%</a:t>
                      </a:r>
                      <a:endParaRPr lang="zh-CN" altLang="en-US" dirty="0">
                        <a:latin typeface="华文中宋" panose="02010600040101010101" pitchFamily="2" charset="-122"/>
                        <a:ea typeface="华文中宋" panose="02010600040101010101" pitchFamily="2" charset="-122"/>
                      </a:endParaRPr>
                    </a:p>
                  </a:txBody>
                  <a:tcPr/>
                </a:tc>
                <a:extLst>
                  <a:ext uri="{0D108BD9-81ED-4DB2-BD59-A6C34878D82A}">
                    <a16:rowId xmlns:a16="http://schemas.microsoft.com/office/drawing/2014/main" val="3311167919"/>
                  </a:ext>
                </a:extLst>
              </a:tr>
              <a:tr h="370840">
                <a:tc>
                  <a:txBody>
                    <a:bodyPr/>
                    <a:lstStyle/>
                    <a:p>
                      <a:r>
                        <a:rPr lang="en-US" altLang="zh-CN" dirty="0">
                          <a:latin typeface="华文中宋" panose="02010600040101010101" pitchFamily="2" charset="-122"/>
                          <a:ea typeface="华文中宋" panose="02010600040101010101" pitchFamily="2" charset="-122"/>
                        </a:rPr>
                        <a:t>2nm</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1.811nm</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3.591μrad</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92.51%</a:t>
                      </a:r>
                      <a:endParaRPr lang="zh-CN" altLang="en-US" dirty="0">
                        <a:latin typeface="华文中宋" panose="02010600040101010101" pitchFamily="2" charset="-122"/>
                        <a:ea typeface="华文中宋" panose="02010600040101010101" pitchFamily="2" charset="-122"/>
                      </a:endParaRPr>
                    </a:p>
                  </a:txBody>
                  <a:tcPr/>
                </a:tc>
                <a:extLst>
                  <a:ext uri="{0D108BD9-81ED-4DB2-BD59-A6C34878D82A}">
                    <a16:rowId xmlns:a16="http://schemas.microsoft.com/office/drawing/2014/main" val="7730161"/>
                  </a:ext>
                </a:extLst>
              </a:tr>
              <a:tr h="370840">
                <a:tc>
                  <a:txBody>
                    <a:bodyPr/>
                    <a:lstStyle/>
                    <a:p>
                      <a:r>
                        <a:rPr lang="en-US" altLang="zh-CN" dirty="0">
                          <a:latin typeface="华文中宋" panose="02010600040101010101" pitchFamily="2" charset="-122"/>
                          <a:ea typeface="华文中宋" panose="02010600040101010101" pitchFamily="2" charset="-122"/>
                        </a:rPr>
                        <a:t>4nm</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3.750nm</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7.325μrad</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76.67%</a:t>
                      </a:r>
                      <a:endParaRPr lang="zh-CN" altLang="en-US" dirty="0">
                        <a:latin typeface="华文中宋" panose="02010600040101010101" pitchFamily="2" charset="-122"/>
                        <a:ea typeface="华文中宋" panose="02010600040101010101" pitchFamily="2" charset="-122"/>
                      </a:endParaRPr>
                    </a:p>
                  </a:txBody>
                  <a:tcPr/>
                </a:tc>
                <a:extLst>
                  <a:ext uri="{0D108BD9-81ED-4DB2-BD59-A6C34878D82A}">
                    <a16:rowId xmlns:a16="http://schemas.microsoft.com/office/drawing/2014/main" val="3106123211"/>
                  </a:ext>
                </a:extLst>
              </a:tr>
              <a:tr h="370840">
                <a:tc>
                  <a:txBody>
                    <a:bodyPr/>
                    <a:lstStyle/>
                    <a:p>
                      <a:r>
                        <a:rPr lang="en-US" altLang="zh-CN" dirty="0">
                          <a:latin typeface="华文中宋" panose="02010600040101010101" pitchFamily="2" charset="-122"/>
                          <a:ea typeface="华文中宋" panose="02010600040101010101" pitchFamily="2" charset="-122"/>
                        </a:rPr>
                        <a:t>8nm</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7.183nm</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14.685μrad</a:t>
                      </a:r>
                      <a:endParaRPr lang="zh-CN" altLang="en-US" dirty="0">
                        <a:latin typeface="华文中宋" panose="02010600040101010101" pitchFamily="2" charset="-122"/>
                        <a:ea typeface="华文中宋" panose="02010600040101010101" pitchFamily="2" charset="-122"/>
                      </a:endParaRPr>
                    </a:p>
                  </a:txBody>
                  <a:tcPr/>
                </a:tc>
                <a:tc>
                  <a:txBody>
                    <a:bodyPr/>
                    <a:lstStyle/>
                    <a:p>
                      <a:r>
                        <a:rPr lang="en-US" altLang="zh-CN" dirty="0">
                          <a:latin typeface="华文中宋" panose="02010600040101010101" pitchFamily="2" charset="-122"/>
                          <a:ea typeface="华文中宋" panose="02010600040101010101" pitchFamily="2" charset="-122"/>
                        </a:rPr>
                        <a:t>51.18%</a:t>
                      </a:r>
                      <a:endParaRPr lang="zh-CN" altLang="en-US" dirty="0">
                        <a:latin typeface="华文中宋" panose="02010600040101010101" pitchFamily="2" charset="-122"/>
                        <a:ea typeface="华文中宋" panose="02010600040101010101" pitchFamily="2" charset="-122"/>
                      </a:endParaRPr>
                    </a:p>
                  </a:txBody>
                  <a:tcPr/>
                </a:tc>
                <a:extLst>
                  <a:ext uri="{0D108BD9-81ED-4DB2-BD59-A6C34878D82A}">
                    <a16:rowId xmlns:a16="http://schemas.microsoft.com/office/drawing/2014/main" val="4147408231"/>
                  </a:ext>
                </a:extLst>
              </a:tr>
            </a:tbl>
          </a:graphicData>
        </a:graphic>
      </p:graphicFrame>
      <p:pic>
        <p:nvPicPr>
          <p:cNvPr id="7" name="图片 6">
            <a:extLst>
              <a:ext uri="{FF2B5EF4-FFF2-40B4-BE49-F238E27FC236}">
                <a16:creationId xmlns:a16="http://schemas.microsoft.com/office/drawing/2014/main" id="{5D1D0ACE-DC82-416E-816E-EC36E031F9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6000" y="1898853"/>
            <a:ext cx="6480000" cy="1925957"/>
          </a:xfrm>
          <a:prstGeom prst="rect">
            <a:avLst/>
          </a:prstGeom>
          <a:noFill/>
        </p:spPr>
      </p:pic>
      <p:sp>
        <p:nvSpPr>
          <p:cNvPr id="8" name="文本框 7">
            <a:extLst>
              <a:ext uri="{FF2B5EF4-FFF2-40B4-BE49-F238E27FC236}">
                <a16:creationId xmlns:a16="http://schemas.microsoft.com/office/drawing/2014/main" id="{95573E0A-CDA8-459C-ADDF-36D19836EE33}"/>
              </a:ext>
            </a:extLst>
          </p:cNvPr>
          <p:cNvSpPr txBox="1"/>
          <p:nvPr/>
        </p:nvSpPr>
        <p:spPr>
          <a:xfrm>
            <a:off x="161077" y="1062091"/>
            <a:ext cx="12026909" cy="461665"/>
          </a:xfrm>
          <a:prstGeom prst="rect">
            <a:avLst/>
          </a:prstGeom>
          <a:noFill/>
        </p:spPr>
        <p:txBody>
          <a:bodyPr wrap="square" rtlCol="0">
            <a:spAutoFit/>
          </a:bodyPr>
          <a:lstStyle/>
          <a:p>
            <a:pPr algn="ctr"/>
            <a:r>
              <a:rPr lang="en-US" altLang="zh-CN" sz="2400" dirty="0">
                <a:solidFill>
                  <a:srgbClr val="C00000"/>
                </a:solidFill>
                <a:latin typeface="+mj-lt"/>
                <a:ea typeface="华文中宋" panose="02010600040101010101" pitchFamily="2" charset="-122"/>
              </a:rPr>
              <a:t>Random seeds on two set of IR Quadrupole magnets of Higgs mode: 100 seeds</a:t>
            </a:r>
            <a:endParaRPr lang="zh-CN" altLang="en-US" sz="2400" dirty="0">
              <a:solidFill>
                <a:srgbClr val="C00000"/>
              </a:solidFill>
              <a:latin typeface="+mj-lt"/>
              <a:ea typeface="华文中宋" panose="02010600040101010101" pitchFamily="2" charset="-122"/>
            </a:endParaRPr>
          </a:p>
        </p:txBody>
      </p:sp>
      <p:sp>
        <p:nvSpPr>
          <p:cNvPr id="9" name="矩形 8">
            <a:extLst>
              <a:ext uri="{FF2B5EF4-FFF2-40B4-BE49-F238E27FC236}">
                <a16:creationId xmlns:a16="http://schemas.microsoft.com/office/drawing/2014/main" id="{B74886E1-4BB8-4851-A6BD-CAF30DA1E155}"/>
              </a:ext>
            </a:extLst>
          </p:cNvPr>
          <p:cNvSpPr/>
          <p:nvPr/>
        </p:nvSpPr>
        <p:spPr>
          <a:xfrm>
            <a:off x="4094922" y="2224610"/>
            <a:ext cx="503582" cy="33210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A6A73779-045C-4267-998D-94FC3F055F6F}"/>
              </a:ext>
            </a:extLst>
          </p:cNvPr>
          <p:cNvSpPr/>
          <p:nvPr/>
        </p:nvSpPr>
        <p:spPr>
          <a:xfrm>
            <a:off x="4750904" y="2187383"/>
            <a:ext cx="503582" cy="33210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7D530F34-FF74-4A2C-91F7-C2E1A621F8AC}"/>
              </a:ext>
            </a:extLst>
          </p:cNvPr>
          <p:cNvSpPr/>
          <p:nvPr/>
        </p:nvSpPr>
        <p:spPr>
          <a:xfrm>
            <a:off x="6616304" y="1920445"/>
            <a:ext cx="503582" cy="33210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E0AE78B2-8B72-40D0-B381-A07A1C9CBEDE}"/>
              </a:ext>
            </a:extLst>
          </p:cNvPr>
          <p:cNvSpPr txBox="1"/>
          <p:nvPr/>
        </p:nvSpPr>
        <p:spPr>
          <a:xfrm>
            <a:off x="1663299" y="5409645"/>
            <a:ext cx="8865402" cy="369332"/>
          </a:xfrm>
          <a:prstGeom prst="rect">
            <a:avLst/>
          </a:prstGeom>
          <a:noFill/>
          <a:ln w="57150">
            <a:solidFill>
              <a:srgbClr val="C00000"/>
            </a:solidFill>
          </a:ln>
        </p:spPr>
        <p:txBody>
          <a:bodyPr wrap="square" rtlCol="0">
            <a:spAutoFit/>
          </a:bodyPr>
          <a:lstStyle/>
          <a:p>
            <a:endParaRPr lang="zh-CN" altLang="en-US" dirty="0"/>
          </a:p>
        </p:txBody>
      </p:sp>
    </p:spTree>
    <p:extLst>
      <p:ext uri="{BB962C8B-B14F-4D97-AF65-F5344CB8AC3E}">
        <p14:creationId xmlns:p14="http://schemas.microsoft.com/office/powerpoint/2010/main" val="314565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47AEB1C-9F12-4E7B-BAF8-5876C8B61F5F}"/>
              </a:ext>
            </a:extLst>
          </p:cNvPr>
          <p:cNvSpPr>
            <a:spLocks noGrp="1"/>
          </p:cNvSpPr>
          <p:nvPr>
            <p:ph type="title"/>
          </p:nvPr>
        </p:nvSpPr>
        <p:spPr>
          <a:xfrm>
            <a:off x="0" y="105353"/>
            <a:ext cx="12074237" cy="663575"/>
          </a:xfrm>
          <a:solidFill>
            <a:schemeClr val="bg1"/>
          </a:solidFill>
        </p:spPr>
        <p:txBody>
          <a:bodyPr/>
          <a:lstStyle/>
          <a:p>
            <a:r>
              <a:rPr lang="en-US" altLang="zh-CN" dirty="0"/>
              <a:t>3. Frequency-related vibration beam dynamics model</a:t>
            </a:r>
            <a:endParaRPr lang="zh-CN" altLang="en-US" dirty="0"/>
          </a:p>
        </p:txBody>
      </p:sp>
      <p:pic>
        <p:nvPicPr>
          <p:cNvPr id="5" name="图片 4">
            <a:extLst>
              <a:ext uri="{FF2B5EF4-FFF2-40B4-BE49-F238E27FC236}">
                <a16:creationId xmlns:a16="http://schemas.microsoft.com/office/drawing/2014/main" id="{4C911F7E-1699-45AF-BE1D-8BBFF4DA042F}"/>
              </a:ext>
            </a:extLst>
          </p:cNvPr>
          <p:cNvPicPr>
            <a:picLocks noChangeAspect="1"/>
          </p:cNvPicPr>
          <p:nvPr/>
        </p:nvPicPr>
        <p:blipFill>
          <a:blip r:embed="rId2"/>
          <a:stretch>
            <a:fillRect/>
          </a:stretch>
        </p:blipFill>
        <p:spPr>
          <a:xfrm>
            <a:off x="7661614" y="2273563"/>
            <a:ext cx="3574237" cy="2881793"/>
          </a:xfrm>
          <a:prstGeom prst="rect">
            <a:avLst/>
          </a:prstGeom>
        </p:spPr>
      </p:pic>
      <p:sp>
        <p:nvSpPr>
          <p:cNvPr id="6" name="文本框 5">
            <a:extLst>
              <a:ext uri="{FF2B5EF4-FFF2-40B4-BE49-F238E27FC236}">
                <a16:creationId xmlns:a16="http://schemas.microsoft.com/office/drawing/2014/main" id="{EE7D2A97-1AD4-4C98-A554-9AD17E3BD851}"/>
              </a:ext>
            </a:extLst>
          </p:cNvPr>
          <p:cNvSpPr txBox="1"/>
          <p:nvPr/>
        </p:nvSpPr>
        <p:spPr>
          <a:xfrm>
            <a:off x="7701179" y="5340022"/>
            <a:ext cx="3768980" cy="369332"/>
          </a:xfrm>
          <a:prstGeom prst="rect">
            <a:avLst/>
          </a:prstGeom>
          <a:noFill/>
        </p:spPr>
        <p:txBody>
          <a:bodyPr wrap="none" rtlCol="0">
            <a:spAutoFit/>
          </a:bodyPr>
          <a:lstStyle/>
          <a:p>
            <a:r>
              <a:rPr lang="en-US" altLang="zh-CN" sz="1800" dirty="0">
                <a:latin typeface="+mj-lt"/>
                <a:ea typeface="华文中宋" panose="02010600040101010101" pitchFamily="2" charset="-122"/>
              </a:rPr>
              <a:t>Model with a infinite coherence length</a:t>
            </a:r>
            <a:endParaRPr lang="zh-CN" altLang="en-US" sz="1800" dirty="0">
              <a:latin typeface="+mj-lt"/>
              <a:ea typeface="华文中宋" panose="02010600040101010101" pitchFamily="2" charset="-122"/>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6F8D315-9880-4204-AEEB-041401D82020}"/>
                  </a:ext>
                </a:extLst>
              </p:cNvPr>
              <p:cNvSpPr txBox="1"/>
              <p:nvPr/>
            </p:nvSpPr>
            <p:spPr>
              <a:xfrm>
                <a:off x="9055043" y="5876393"/>
                <a:ext cx="10612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𝐿</m:t>
                          </m:r>
                        </m:e>
                        <m:sub>
                          <m:r>
                            <a:rPr lang="en-US" altLang="zh-CN" sz="2400" b="0" i="1" smtClean="0">
                              <a:latin typeface="Cambria Math" panose="02040503050406030204" pitchFamily="18" charset="0"/>
                            </a:rPr>
                            <m:t>𝑐</m:t>
                          </m:r>
                        </m:sub>
                      </m:sSub>
                      <m:r>
                        <a:rPr lang="en-US" altLang="zh-CN" sz="2400" i="1" smtClean="0">
                          <a:latin typeface="Cambria Math" panose="02040503050406030204" pitchFamily="18" charset="0"/>
                          <a:ea typeface="Cambria Math" panose="02040503050406030204" pitchFamily="18" charset="0"/>
                        </a:rPr>
                        <m:t>→∞</m:t>
                      </m:r>
                    </m:oMath>
                  </m:oMathPara>
                </a14:m>
                <a:endParaRPr lang="zh-CN" altLang="en-US" sz="2400" dirty="0"/>
              </a:p>
            </p:txBody>
          </p:sp>
        </mc:Choice>
        <mc:Fallback xmlns="">
          <p:sp>
            <p:nvSpPr>
              <p:cNvPr id="7" name="文本框 6">
                <a:extLst>
                  <a:ext uri="{FF2B5EF4-FFF2-40B4-BE49-F238E27FC236}">
                    <a16:creationId xmlns:a16="http://schemas.microsoft.com/office/drawing/2014/main" id="{D6F8D315-9880-4204-AEEB-041401D82020}"/>
                  </a:ext>
                </a:extLst>
              </p:cNvPr>
              <p:cNvSpPr txBox="1">
                <a:spLocks noRot="1" noChangeAspect="1" noMove="1" noResize="1" noEditPoints="1" noAdjustHandles="1" noChangeArrowheads="1" noChangeShapeType="1" noTextEdit="1"/>
              </p:cNvSpPr>
              <p:nvPr/>
            </p:nvSpPr>
            <p:spPr>
              <a:xfrm>
                <a:off x="9055043" y="5876393"/>
                <a:ext cx="1061253" cy="369332"/>
              </a:xfrm>
              <a:prstGeom prst="rect">
                <a:avLst/>
              </a:prstGeom>
              <a:blipFill>
                <a:blip r:embed="rId3"/>
                <a:stretch>
                  <a:fillRect l="-5747" r="-4023" b="-8197"/>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5D9BA26E-4C62-46F6-99E0-7A43D9E0C196}"/>
              </a:ext>
            </a:extLst>
          </p:cNvPr>
          <p:cNvSpPr txBox="1"/>
          <p:nvPr/>
        </p:nvSpPr>
        <p:spPr>
          <a:xfrm>
            <a:off x="1078732" y="5845615"/>
            <a:ext cx="2241319" cy="400110"/>
          </a:xfrm>
          <a:prstGeom prst="rect">
            <a:avLst/>
          </a:prstGeom>
          <a:noFill/>
        </p:spPr>
        <p:txBody>
          <a:bodyPr wrap="none" rtlCol="0">
            <a:spAutoFit/>
          </a:bodyPr>
          <a:lstStyle/>
          <a:p>
            <a:r>
              <a:rPr lang="en-US" altLang="zh-CN" sz="2000" dirty="0">
                <a:latin typeface="+mj-lt"/>
                <a:ea typeface="华文中宋" panose="02010600040101010101" pitchFamily="2" charset="-122"/>
              </a:rPr>
              <a:t>Coherence length</a:t>
            </a:r>
            <a:r>
              <a:rPr lang="zh-CN" altLang="en-US" sz="2000" dirty="0">
                <a:latin typeface="+mj-lt"/>
                <a:ea typeface="华文中宋" panose="02010600040101010101" pitchFamily="2" charset="-122"/>
              </a:rPr>
              <a:t>：</a:t>
            </a:r>
          </a:p>
        </p:txBody>
      </p:sp>
      <p:pic>
        <p:nvPicPr>
          <p:cNvPr id="10" name="图片 9">
            <a:extLst>
              <a:ext uri="{FF2B5EF4-FFF2-40B4-BE49-F238E27FC236}">
                <a16:creationId xmlns:a16="http://schemas.microsoft.com/office/drawing/2014/main" id="{7E0A74D5-CF96-487C-BE5F-E8CD4CD5CB09}"/>
              </a:ext>
            </a:extLst>
          </p:cNvPr>
          <p:cNvPicPr>
            <a:picLocks noChangeAspect="1"/>
          </p:cNvPicPr>
          <p:nvPr/>
        </p:nvPicPr>
        <p:blipFill>
          <a:blip r:embed="rId4"/>
          <a:stretch>
            <a:fillRect/>
          </a:stretch>
        </p:blipFill>
        <p:spPr>
          <a:xfrm>
            <a:off x="956149" y="2176098"/>
            <a:ext cx="4261406" cy="2852808"/>
          </a:xfrm>
          <a:prstGeom prst="rect">
            <a:avLst/>
          </a:prstGeom>
        </p:spPr>
      </p:pic>
      <p:sp>
        <p:nvSpPr>
          <p:cNvPr id="11" name="文本框 10">
            <a:extLst>
              <a:ext uri="{FF2B5EF4-FFF2-40B4-BE49-F238E27FC236}">
                <a16:creationId xmlns:a16="http://schemas.microsoft.com/office/drawing/2014/main" id="{12B441CB-CABE-43D5-AC8A-FDC39E9BAD0E}"/>
              </a:ext>
            </a:extLst>
          </p:cNvPr>
          <p:cNvSpPr txBox="1"/>
          <p:nvPr/>
        </p:nvSpPr>
        <p:spPr>
          <a:xfrm>
            <a:off x="1080672" y="5363207"/>
            <a:ext cx="4370746" cy="369332"/>
          </a:xfrm>
          <a:prstGeom prst="rect">
            <a:avLst/>
          </a:prstGeom>
          <a:noFill/>
        </p:spPr>
        <p:txBody>
          <a:bodyPr wrap="square" rtlCol="0">
            <a:spAutoFit/>
          </a:bodyPr>
          <a:lstStyle/>
          <a:p>
            <a:r>
              <a:rPr lang="en-US" altLang="zh-CN" sz="1800" dirty="0">
                <a:latin typeface="+mj-lt"/>
                <a:ea typeface="华文中宋" panose="02010600040101010101" pitchFamily="2" charset="-122"/>
              </a:rPr>
              <a:t>Model on basis of random vibrations</a:t>
            </a:r>
            <a:endParaRPr lang="zh-CN" altLang="en-US" sz="1800" dirty="0">
              <a:latin typeface="+mj-lt"/>
              <a:ea typeface="华文中宋" panose="02010600040101010101" pitchFamily="2" charset="-122"/>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313EF98-82FE-43AE-97AC-3B17C0991E63}"/>
                  </a:ext>
                </a:extLst>
              </p:cNvPr>
              <p:cNvSpPr txBox="1"/>
              <p:nvPr/>
            </p:nvSpPr>
            <p:spPr>
              <a:xfrm>
                <a:off x="3310656" y="5845616"/>
                <a:ext cx="9698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𝐿</m:t>
                          </m:r>
                        </m:e>
                        <m:sub>
                          <m:r>
                            <a:rPr lang="en-US" altLang="zh-CN" sz="2400" b="0" i="1" smtClean="0">
                              <a:latin typeface="Cambria Math" panose="02040503050406030204" pitchFamily="18" charset="0"/>
                            </a:rPr>
                            <m:t>𝑐</m:t>
                          </m:r>
                        </m:sub>
                      </m:sSub>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0</m:t>
                      </m:r>
                    </m:oMath>
                  </m:oMathPara>
                </a14:m>
                <a:endParaRPr lang="zh-CN" altLang="en-US" sz="2400" dirty="0"/>
              </a:p>
            </p:txBody>
          </p:sp>
        </mc:Choice>
        <mc:Fallback xmlns="">
          <p:sp>
            <p:nvSpPr>
              <p:cNvPr id="12" name="文本框 11">
                <a:extLst>
                  <a:ext uri="{FF2B5EF4-FFF2-40B4-BE49-F238E27FC236}">
                    <a16:creationId xmlns:a16="http://schemas.microsoft.com/office/drawing/2014/main" id="{7313EF98-82FE-43AE-97AC-3B17C0991E63}"/>
                  </a:ext>
                </a:extLst>
              </p:cNvPr>
              <p:cNvSpPr txBox="1">
                <a:spLocks noRot="1" noChangeAspect="1" noMove="1" noResize="1" noEditPoints="1" noAdjustHandles="1" noChangeArrowheads="1" noChangeShapeType="1" noTextEdit="1"/>
              </p:cNvSpPr>
              <p:nvPr/>
            </p:nvSpPr>
            <p:spPr>
              <a:xfrm>
                <a:off x="3310656" y="5845616"/>
                <a:ext cx="969881" cy="369332"/>
              </a:xfrm>
              <a:prstGeom prst="rect">
                <a:avLst/>
              </a:prstGeom>
              <a:blipFill>
                <a:blip r:embed="rId5"/>
                <a:stretch>
                  <a:fillRect l="-6289" r="-7547" b="-8197"/>
                </a:stretch>
              </a:blipFill>
            </p:spPr>
            <p:txBody>
              <a:bodyPr/>
              <a:lstStyle/>
              <a:p>
                <a:r>
                  <a:rPr lang="zh-CN" altLang="en-US">
                    <a:noFill/>
                  </a:rPr>
                  <a:t> </a:t>
                </a:r>
              </a:p>
            </p:txBody>
          </p:sp>
        </mc:Fallback>
      </mc:AlternateContent>
      <p:cxnSp>
        <p:nvCxnSpPr>
          <p:cNvPr id="14" name="直接箭头连接符 13">
            <a:extLst>
              <a:ext uri="{FF2B5EF4-FFF2-40B4-BE49-F238E27FC236}">
                <a16:creationId xmlns:a16="http://schemas.microsoft.com/office/drawing/2014/main" id="{2AB80A08-7E42-46F9-AC7D-03767273A8AB}"/>
              </a:ext>
            </a:extLst>
          </p:cNvPr>
          <p:cNvCxnSpPr>
            <a:cxnSpLocks/>
          </p:cNvCxnSpPr>
          <p:nvPr/>
        </p:nvCxnSpPr>
        <p:spPr>
          <a:xfrm>
            <a:off x="5426186" y="4653136"/>
            <a:ext cx="2232248" cy="0"/>
          </a:xfrm>
          <a:prstGeom prst="straightConnector1">
            <a:avLst/>
          </a:prstGeom>
          <a:ln w="762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B0BC635-B148-4182-A04F-198652978823}"/>
                  </a:ext>
                </a:extLst>
              </p:cNvPr>
              <p:cNvSpPr txBox="1"/>
              <p:nvPr/>
            </p:nvSpPr>
            <p:spPr>
              <a:xfrm>
                <a:off x="5765204" y="5826566"/>
                <a:ext cx="1375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𝐿</m:t>
                          </m:r>
                        </m:e>
                        <m:sub>
                          <m:r>
                            <a:rPr lang="en-US" altLang="zh-CN" sz="2400" b="0" i="1" smtClean="0">
                              <a:latin typeface="Cambria Math" panose="02040503050406030204" pitchFamily="18" charset="0"/>
                            </a:rPr>
                            <m:t>𝑐</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m:t>
                      </m:r>
                      <m:d>
                        <m:dPr>
                          <m:ctrlPr>
                            <a:rPr lang="en-US" altLang="zh-CN" sz="2400" i="1" smtClean="0">
                              <a:latin typeface="Cambria Math" panose="02040503050406030204" pitchFamily="18" charset="0"/>
                            </a:rPr>
                          </m:ctrlPr>
                        </m:dPr>
                        <m:e>
                          <m:r>
                            <a:rPr lang="en-US" altLang="zh-CN" sz="2400" b="0" i="1" smtClean="0">
                              <a:latin typeface="Cambria Math" panose="02040503050406030204" pitchFamily="18" charset="0"/>
                            </a:rPr>
                            <m:t>𝑓</m:t>
                          </m:r>
                        </m:e>
                      </m:d>
                    </m:oMath>
                  </m:oMathPara>
                </a14:m>
                <a:endParaRPr lang="zh-CN" altLang="en-US" sz="2400" dirty="0"/>
              </a:p>
            </p:txBody>
          </p:sp>
        </mc:Choice>
        <mc:Fallback xmlns="">
          <p:sp>
            <p:nvSpPr>
              <p:cNvPr id="17" name="文本框 16">
                <a:extLst>
                  <a:ext uri="{FF2B5EF4-FFF2-40B4-BE49-F238E27FC236}">
                    <a16:creationId xmlns:a16="http://schemas.microsoft.com/office/drawing/2014/main" id="{4B0BC635-B148-4182-A04F-198652978823}"/>
                  </a:ext>
                </a:extLst>
              </p:cNvPr>
              <p:cNvSpPr txBox="1">
                <a:spLocks noRot="1" noChangeAspect="1" noMove="1" noResize="1" noEditPoints="1" noAdjustHandles="1" noChangeArrowheads="1" noChangeShapeType="1" noTextEdit="1"/>
              </p:cNvSpPr>
              <p:nvPr/>
            </p:nvSpPr>
            <p:spPr>
              <a:xfrm>
                <a:off x="5765204" y="5826566"/>
                <a:ext cx="1375313" cy="369332"/>
              </a:xfrm>
              <a:prstGeom prst="rect">
                <a:avLst/>
              </a:prstGeom>
              <a:blipFill>
                <a:blip r:embed="rId6"/>
                <a:stretch>
                  <a:fillRect l="-4889" b="-35000"/>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90F7701E-AB29-4440-A7CE-F9BCFCCF5B80}"/>
              </a:ext>
            </a:extLst>
          </p:cNvPr>
          <p:cNvPicPr>
            <a:picLocks noChangeAspect="1"/>
          </p:cNvPicPr>
          <p:nvPr/>
        </p:nvPicPr>
        <p:blipFill>
          <a:blip r:embed="rId7"/>
          <a:stretch>
            <a:fillRect/>
          </a:stretch>
        </p:blipFill>
        <p:spPr>
          <a:xfrm>
            <a:off x="6080373" y="2420888"/>
            <a:ext cx="1181705" cy="1743949"/>
          </a:xfrm>
          <a:prstGeom prst="rect">
            <a:avLst/>
          </a:prstGeom>
        </p:spPr>
      </p:pic>
      <p:sp>
        <p:nvSpPr>
          <p:cNvPr id="22" name="文本框 21">
            <a:extLst>
              <a:ext uri="{FF2B5EF4-FFF2-40B4-BE49-F238E27FC236}">
                <a16:creationId xmlns:a16="http://schemas.microsoft.com/office/drawing/2014/main" id="{562B121C-C848-47AC-BB73-C4D14AFD72FD}"/>
              </a:ext>
            </a:extLst>
          </p:cNvPr>
          <p:cNvSpPr txBox="1"/>
          <p:nvPr/>
        </p:nvSpPr>
        <p:spPr>
          <a:xfrm>
            <a:off x="0" y="1124744"/>
            <a:ext cx="12192000" cy="523220"/>
          </a:xfrm>
          <a:prstGeom prst="rect">
            <a:avLst/>
          </a:prstGeom>
          <a:noFill/>
        </p:spPr>
        <p:txBody>
          <a:bodyPr wrap="square" rtlCol="0">
            <a:spAutoFit/>
          </a:bodyPr>
          <a:lstStyle/>
          <a:p>
            <a:pPr algn="ctr"/>
            <a:r>
              <a:rPr lang="en-US" altLang="zh-CN" sz="2800" dirty="0">
                <a:solidFill>
                  <a:srgbClr val="C00000"/>
                </a:solidFill>
                <a:latin typeface="+mj-lt"/>
              </a:rPr>
              <a:t>A vibration beam dynamics model with f-dependent coherence length is needed</a:t>
            </a:r>
            <a:endParaRPr lang="zh-CN" altLang="en-US" sz="2800" dirty="0">
              <a:solidFill>
                <a:srgbClr val="C00000"/>
              </a:solidFill>
              <a:latin typeface="+mj-lt"/>
            </a:endParaRPr>
          </a:p>
        </p:txBody>
      </p:sp>
      <p:sp>
        <p:nvSpPr>
          <p:cNvPr id="24" name="文本框 23">
            <a:extLst>
              <a:ext uri="{FF2B5EF4-FFF2-40B4-BE49-F238E27FC236}">
                <a16:creationId xmlns:a16="http://schemas.microsoft.com/office/drawing/2014/main" id="{40F27136-66CE-410E-84A3-8972BC8DBEC5}"/>
              </a:ext>
            </a:extLst>
          </p:cNvPr>
          <p:cNvSpPr txBox="1"/>
          <p:nvPr/>
        </p:nvSpPr>
        <p:spPr>
          <a:xfrm>
            <a:off x="8688288" y="5099823"/>
            <a:ext cx="2024913" cy="246221"/>
          </a:xfrm>
          <a:prstGeom prst="rect">
            <a:avLst/>
          </a:prstGeom>
          <a:noFill/>
          <a:ln>
            <a:solidFill>
              <a:schemeClr val="tx1"/>
            </a:solidFill>
          </a:ln>
        </p:spPr>
        <p:txBody>
          <a:bodyPr wrap="none" rtlCol="0">
            <a:spAutoFit/>
          </a:bodyPr>
          <a:lstStyle/>
          <a:p>
            <a:r>
              <a:rPr lang="en-US" altLang="zh-CN" sz="1000" dirty="0">
                <a:latin typeface="+mj-lt"/>
              </a:rPr>
              <a:t>Courtesy of  </a:t>
            </a:r>
            <a:r>
              <a:rPr lang="en-US" altLang="zh-CN" sz="1000" dirty="0" err="1">
                <a:latin typeface="+mj-lt"/>
              </a:rPr>
              <a:t>Gaël</a:t>
            </a:r>
            <a:r>
              <a:rPr lang="en-US" altLang="zh-CN" sz="1000" dirty="0">
                <a:latin typeface="+mj-lt"/>
              </a:rPr>
              <a:t> BALIK of CNRS</a:t>
            </a:r>
            <a:endParaRPr lang="zh-CN" altLang="en-US" sz="1000" dirty="0">
              <a:latin typeface="+mj-lt"/>
            </a:endParaRPr>
          </a:p>
        </p:txBody>
      </p:sp>
    </p:spTree>
    <p:extLst>
      <p:ext uri="{BB962C8B-B14F-4D97-AF65-F5344CB8AC3E}">
        <p14:creationId xmlns:p14="http://schemas.microsoft.com/office/powerpoint/2010/main" val="3766506370"/>
      </p:ext>
    </p:extLst>
  </p:cSld>
  <p:clrMapOvr>
    <a:masterClrMapping/>
  </p:clrMapOvr>
</p:sld>
</file>

<file path=ppt/theme/theme1.xml><?xml version="1.0" encoding="utf-8"?>
<a:theme xmlns:a="http://schemas.openxmlformats.org/drawingml/2006/main" name="2nd meeting of HEPS-TF International Advisory Committee">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econd meeting of HEPS-TF International Advisory Committee" id="{F95D11FF-3983-4A8A-93A8-03B63316FD81}" vid="{F518D957-73DE-4B2A-BD09-006F161EB1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1st meeting of HEPS International Advisory Committee</Template>
  <TotalTime>86361</TotalTime>
  <Words>1882</Words>
  <Application>Microsoft Office PowerPoint</Application>
  <PresentationFormat>宽屏</PresentationFormat>
  <Paragraphs>262</Paragraphs>
  <Slides>19</Slides>
  <Notes>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华文中宋</vt:lpstr>
      <vt:lpstr>Arial</vt:lpstr>
      <vt:lpstr>Calibri</vt:lpstr>
      <vt:lpstr>Cambria Math</vt:lpstr>
      <vt:lpstr>Times New Roman</vt:lpstr>
      <vt:lpstr>Wingdings</vt:lpstr>
      <vt:lpstr>Wingdings 2</vt:lpstr>
      <vt:lpstr>2nd meeting of HEPS-TF International Advisory Committee</vt:lpstr>
      <vt:lpstr>Analysis of the Impact of Micro-vibration on Beam Stability in the CEPC Interaction Region</vt:lpstr>
      <vt:lpstr>Outlines</vt:lpstr>
      <vt:lpstr>1.  Background: task breakdown list</vt:lpstr>
      <vt:lpstr>1.  Background </vt:lpstr>
      <vt:lpstr>PowerPoint 演示文稿</vt:lpstr>
      <vt:lpstr>2. Simulating results with incoherent vibrations</vt:lpstr>
      <vt:lpstr>2. Simulating results with incoherent vibrations</vt:lpstr>
      <vt:lpstr>2. Simulating results with incoherent vibrations</vt:lpstr>
      <vt:lpstr>3. Frequency-related vibration beam dynamics model</vt:lpstr>
      <vt:lpstr>3. Simulating with frequency related correlation</vt:lpstr>
      <vt:lpstr>3. Frequency-related vibration beam dynamics model</vt:lpstr>
      <vt:lpstr>PowerPoint 演示文稿</vt:lpstr>
      <vt:lpstr>PowerPoint 演示文稿</vt:lpstr>
      <vt:lpstr>PowerPoint 演示文稿</vt:lpstr>
      <vt:lpstr>PowerPoint 演示文稿</vt:lpstr>
      <vt:lpstr>PowerPoint 演示文稿</vt:lpstr>
      <vt:lpstr>PowerPoint 演示文稿</vt:lpstr>
      <vt:lpstr>5. The vibration parameters necessitate definition for the CPEC site</vt:lpstr>
      <vt:lpstr>6.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Ning ZHAO</dc:creator>
  <cp:lastModifiedBy>yanfang@ihep.ac.cn</cp:lastModifiedBy>
  <cp:revision>589</cp:revision>
  <dcterms:created xsi:type="dcterms:W3CDTF">2018-11-27T08:21:45Z</dcterms:created>
  <dcterms:modified xsi:type="dcterms:W3CDTF">2026-04-15T07:01:49Z</dcterms:modified>
</cp:coreProperties>
</file>