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953" r:id="rId3"/>
    <p:sldId id="907" r:id="rId5"/>
    <p:sldId id="2418" r:id="rId6"/>
    <p:sldId id="2419" r:id="rId7"/>
    <p:sldId id="2420" r:id="rId8"/>
    <p:sldId id="2421" r:id="rId9"/>
    <p:sldId id="2430" r:id="rId10"/>
    <p:sldId id="2417" r:id="rId11"/>
    <p:sldId id="2422" r:id="rId12"/>
    <p:sldId id="2428" r:id="rId13"/>
    <p:sldId id="2427" r:id="rId14"/>
    <p:sldId id="2432" r:id="rId15"/>
    <p:sldId id="2424" r:id="rId16"/>
    <p:sldId id="991" r:id="rId17"/>
    <p:sldId id="2431" r:id="rId1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9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/>
  <p:cmAuthor id="2" name="孟 才" initials="孟" lastIdx="0" clrIdx="1"/>
  <p:cmAuthor id="3" name="wanghaijing" initials="w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8400"/>
    <a:srgbClr val="66CCFF"/>
    <a:srgbClr val="FFFFFF"/>
    <a:srgbClr val="003399"/>
    <a:srgbClr val="E6E6E6"/>
    <a:srgbClr val="0070C0"/>
    <a:srgbClr val="4D8357"/>
    <a:srgbClr val="005800"/>
    <a:srgbClr val="FDC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7" autoAdjust="0"/>
    <p:restoredTop sz="94513" autoAdjust="0"/>
  </p:normalViewPr>
  <p:slideViewPr>
    <p:cSldViewPr showGuides="1">
      <p:cViewPr>
        <p:scale>
          <a:sx n="66" d="100"/>
          <a:sy n="66" d="100"/>
        </p:scale>
        <p:origin x="672" y="186"/>
      </p:cViewPr>
      <p:guideLst>
        <p:guide orient="horz" pos="2193"/>
        <p:guide pos="393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H:\CEPC\15_&#20302;&#28201;&#38108;&#21152;&#36895;&#32467;&#26500;\C&#27874;&#27573;&#20302;&#28201;&#32467;&#26500;&#21151;&#29575;&#23545;&#26799;&#24230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H:\CEPC\14&#12289;EDR\20251224&#20302;&#28201;30GeV&#36896;&#20215;&#20272;&#31639;\&#26799;&#24230;&#35745;&#3163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High power test</a:t>
            </a:r>
            <a:endParaRPr lang="en-US" altLang="zh-CN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xVal>
            <c:numRef>
              <c:f>[C波段低温结构功率对梯度.xlsx]Sheet2!$C$11:$C$28</c:f>
              <c:numCache>
                <c:formatCode>General</c:formatCode>
                <c:ptCount val="18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35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55</c:v>
                </c:pt>
                <c:pt idx="13">
                  <c:v>60</c:v>
                </c:pt>
                <c:pt idx="14">
                  <c:v>65</c:v>
                </c:pt>
                <c:pt idx="15">
                  <c:v>70</c:v>
                </c:pt>
                <c:pt idx="16">
                  <c:v>75</c:v>
                </c:pt>
                <c:pt idx="17">
                  <c:v>80</c:v>
                </c:pt>
              </c:numCache>
            </c:numRef>
          </c:xVal>
          <c:yVal>
            <c:numRef>
              <c:f>[C波段低温结构功率对梯度.xlsx]Sheet2!$D$11:$D$28</c:f>
              <c:numCache>
                <c:formatCode>General</c:formatCode>
                <c:ptCount val="18"/>
                <c:pt idx="0">
                  <c:v>21.7654159926553</c:v>
                </c:pt>
                <c:pt idx="1">
                  <c:v>30.7809464875053</c:v>
                </c:pt>
                <c:pt idx="2">
                  <c:v>48.6689497181382</c:v>
                </c:pt>
                <c:pt idx="3">
                  <c:v>68.8282887578453</c:v>
                </c:pt>
                <c:pt idx="4">
                  <c:v>84.2970936628304</c:v>
                </c:pt>
                <c:pt idx="5">
                  <c:v>97.3378994362765</c:v>
                </c:pt>
                <c:pt idx="6">
                  <c:v>108.827079963276</c:v>
                </c:pt>
                <c:pt idx="7">
                  <c:v>119.21409312661</c:v>
                </c:pt>
                <c:pt idx="8">
                  <c:v>128.765937524901</c:v>
                </c:pt>
                <c:pt idx="9">
                  <c:v>137.656577515691</c:v>
                </c:pt>
                <c:pt idx="10">
                  <c:v>146.006849154415</c:v>
                </c:pt>
                <c:pt idx="11">
                  <c:v>153.904732437527</c:v>
                </c:pt>
                <c:pt idx="12">
                  <c:v>161.416645155738</c:v>
                </c:pt>
                <c:pt idx="13">
                  <c:v>168.594187325661</c:v>
                </c:pt>
                <c:pt idx="14">
                  <c:v>175.478393731726</c:v>
                </c:pt>
                <c:pt idx="15">
                  <c:v>182.102535219401</c:v>
                </c:pt>
                <c:pt idx="16">
                  <c:v>188.494031735756</c:v>
                </c:pt>
                <c:pt idx="17">
                  <c:v>194.675798872553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853590"/>
        <c:axId val="927584142"/>
      </c:scatterChart>
      <c:valAx>
        <c:axId val="262853590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Power (MW)</a:t>
                </a:r>
                <a:endParaRPr lang="en-US" alt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27584142"/>
        <c:crosses val="autoZero"/>
        <c:crossBetween val="midCat"/>
      </c:valAx>
      <c:valAx>
        <c:axId val="92758414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Gradient (MV/m)</a:t>
                </a:r>
                <a:endParaRPr lang="en-US" alt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62853590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49bbdb1-ff55-47fd-8977-60e3d7fa8742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900329102022"/>
          <c:y val="0.137981330221704"/>
          <c:w val="0.695674659144335"/>
          <c:h val="0.680396732788798"/>
        </c:manualLayout>
      </c:layout>
      <c:scatterChart>
        <c:scatterStyle val="lineMarker"/>
        <c:varyColors val="0"/>
        <c:ser>
          <c:idx val="0"/>
          <c:order val="0"/>
          <c:tx>
            <c:strRef>
              <c:f>"2a=5.25mm"</c:f>
              <c:strCache>
                <c:ptCount val="1"/>
                <c:pt idx="0">
                  <c:v>2a=5.25mm</c:v>
                </c:pt>
              </c:strCache>
            </c:strRef>
          </c:tx>
          <c:spPr>
            <a:ln w="12700" cap="rnd" cmpd="sng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elete val="1"/>
          </c:dLbls>
          <c:xVal>
            <c:numRef>
              <c:f>[梯度计算.xlsx]梯度计算结果!$D$20:$D$30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70</c:v>
                </c:pt>
                <c:pt idx="10">
                  <c:v>80</c:v>
                </c:pt>
              </c:numCache>
            </c:numRef>
          </c:xVal>
          <c:yVal>
            <c:numRef>
              <c:f>[梯度计算.xlsx]梯度计算结果!$F$20:$F$30</c:f>
              <c:numCache>
                <c:formatCode>0.0_ </c:formatCode>
                <c:ptCount val="11"/>
                <c:pt idx="0">
                  <c:v>0</c:v>
                </c:pt>
                <c:pt idx="1">
                  <c:v>17.5357322070268</c:v>
                </c:pt>
                <c:pt idx="2">
                  <c:v>39.2110892501444</c:v>
                </c:pt>
                <c:pt idx="3">
                  <c:v>55.452854212976</c:v>
                </c:pt>
                <c:pt idx="4">
                  <c:v>78.4221785002887</c:v>
                </c:pt>
                <c:pt idx="5">
                  <c:v>96.0471609215844</c:v>
                </c:pt>
                <c:pt idx="6">
                  <c:v>110.905708425952</c:v>
                </c:pt>
                <c:pt idx="7">
                  <c:v>123.9963515666</c:v>
                </c:pt>
                <c:pt idx="8">
                  <c:v>135.831197602736</c:v>
                </c:pt>
                <c:pt idx="9">
                  <c:v>146.714461736255</c:v>
                </c:pt>
                <c:pt idx="10">
                  <c:v>156.844357000577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"2a=10.5mm"</c:f>
              <c:strCache>
                <c:ptCount val="1"/>
                <c:pt idx="0">
                  <c:v>2a=10.5mm</c:v>
                </c:pt>
              </c:strCache>
            </c:strRef>
          </c:tx>
          <c:spPr>
            <a:ln w="12700" cap="rnd" cmpd="sng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6"/>
            <c:marker>
              <c:symbol val="circle"/>
              <c:size val="5"/>
              <c:spPr>
                <a:solidFill>
                  <a:schemeClr val="accent2"/>
                </a:solidFill>
                <a:ln w="12700" cmpd="sng">
                  <a:solidFill>
                    <a:schemeClr val="accent2"/>
                  </a:solidFill>
                  <a:prstDash val="sysDot"/>
                </a:ln>
                <a:effectLst/>
              </c:spPr>
            </c:marker>
            <c:bubble3D val="0"/>
          </c:dPt>
          <c:dLbls>
            <c:delete val="1"/>
          </c:dLbls>
          <c:xVal>
            <c:numRef>
              <c:f>[梯度计算.xlsx]梯度计算结果!$D$20:$D$30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70</c:v>
                </c:pt>
                <c:pt idx="10">
                  <c:v>80</c:v>
                </c:pt>
              </c:numCache>
            </c:numRef>
          </c:xVal>
          <c:yVal>
            <c:numRef>
              <c:f>[梯度计算.xlsx]梯度计算结果!$F$37:$F$47</c:f>
              <c:numCache>
                <c:formatCode>General</c:formatCode>
                <c:ptCount val="11"/>
                <c:pt idx="0">
                  <c:v>0</c:v>
                </c:pt>
                <c:pt idx="1">
                  <c:v>15.2098797410263</c:v>
                </c:pt>
                <c:pt idx="2">
                  <c:v>34.0103250305316</c:v>
                </c:pt>
                <c:pt idx="3">
                  <c:v>48.097862918895</c:v>
                </c:pt>
                <c:pt idx="4">
                  <c:v>68.0206500610633</c:v>
                </c:pt>
                <c:pt idx="5">
                  <c:v>83.3079423110092</c:v>
                </c:pt>
                <c:pt idx="6">
                  <c:v>96.19572583779</c:v>
                </c:pt>
                <c:pt idx="7">
                  <c:v>107.550091059116</c:v>
                </c:pt>
                <c:pt idx="8">
                  <c:v>117.815221869625</c:v>
                </c:pt>
                <c:pt idx="9">
                  <c:v>127.254983877071</c:v>
                </c:pt>
                <c:pt idx="10">
                  <c:v>136.041300122127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7126602"/>
        <c:axId val="336711229"/>
      </c:scatterChart>
      <c:valAx>
        <c:axId val="577126602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Power (MW)</a:t>
                </a:r>
                <a:endParaRPr lang="en-US" alt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36711229"/>
        <c:crosses val="autoZero"/>
        <c:crossBetween val="midCat"/>
      </c:valAx>
      <c:valAx>
        <c:axId val="33671122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Gradient(MV/m)</a:t>
                </a:r>
                <a:endParaRPr lang="en-US" alt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77126602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8fd21d07-83fc-441c-bcaa-946255735174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17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noFill/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9525">
        <a:solidFill>
          <a:schemeClr val="phClr"/>
        </a:solidFill>
      </a:ln>
      <a:effectLst/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74075"/>
            <a:ext cx="10972800" cy="505209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spcBef>
                <a:spcPts val="300"/>
              </a:spcBef>
              <a:defRPr sz="2400" baseline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spcBef>
                <a:spcPts val="200"/>
              </a:spcBef>
              <a:defRPr sz="2200"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Meeting of the CEPC IARC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1"/>
          <a:srcRect t="28679" b="6192"/>
          <a:stretch>
            <a:fillRect/>
          </a:stretch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/>
          <p:nvPr/>
        </p:nvSpPr>
        <p:spPr>
          <a:xfrm>
            <a:off x="911424" y="2504947"/>
            <a:ext cx="10873208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CEPC CCA technology status and beyond</a:t>
            </a:r>
            <a:endParaRPr lang="en-US" altLang="zh-CN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2621736" y="4242209"/>
            <a:ext cx="714667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Jingru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Zhang  Cai Meng  Jingyi Li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team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April, 2026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计划实施保障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5" y="2178685"/>
            <a:ext cx="4984750" cy="2397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5" y="4019550"/>
            <a:ext cx="4505325" cy="244729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3590925" y="2454275"/>
            <a:ext cx="1212850" cy="825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直接箭头连接符 9"/>
          <p:cNvCxnSpPr>
            <a:stCxn id="8" idx="5"/>
          </p:cNvCxnSpPr>
          <p:nvPr/>
        </p:nvCxnSpPr>
        <p:spPr>
          <a:xfrm>
            <a:off x="4625981" y="3159087"/>
            <a:ext cx="1367790" cy="15119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11"/>
          <p:cNvSpPr>
            <a:spLocks noGrp="1"/>
          </p:cNvSpPr>
          <p:nvPr>
            <p:ph idx="1"/>
          </p:nvPr>
        </p:nvSpPr>
        <p:spPr>
          <a:xfrm>
            <a:off x="609600" y="1073785"/>
            <a:ext cx="10972800" cy="1104265"/>
          </a:xfrm>
        </p:spPr>
        <p:txBody>
          <a:bodyPr/>
          <a:lstStyle/>
          <a:p>
            <a:r>
              <a:rPr lang="zh-CN" altLang="en-US" sz="2400" dirty="0"/>
              <a:t>测试平台（正在找场地</a:t>
            </a:r>
            <a:r>
              <a:rPr lang="en-US" altLang="zh-CN" sz="2400" dirty="0"/>
              <a:t>)</a:t>
            </a:r>
            <a:endParaRPr lang="zh-CN" altLang="en-US" sz="2400" dirty="0"/>
          </a:p>
          <a:p>
            <a:r>
              <a:rPr lang="zh-CN" altLang="en-US" sz="2400" dirty="0">
                <a:sym typeface="+mn-ea"/>
              </a:rPr>
              <a:t>整体布局设计（高功率老练</a:t>
            </a:r>
            <a:r>
              <a:rPr lang="en-US" altLang="zh-CN" sz="2400" dirty="0">
                <a:sym typeface="+mn-ea"/>
              </a:rPr>
              <a:t>+</a:t>
            </a:r>
            <a:r>
              <a:rPr lang="zh-CN" altLang="en-US" sz="2400" dirty="0">
                <a:sym typeface="+mn-ea"/>
              </a:rPr>
              <a:t>束流测试），不含低温部分（王海静）</a:t>
            </a:r>
            <a:endParaRPr lang="zh-CN" altLang="en-US" sz="2400" dirty="0"/>
          </a:p>
        </p:txBody>
      </p:sp>
      <p:pic>
        <p:nvPicPr>
          <p:cNvPr id="6" name="内容占位符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05" y="4364990"/>
            <a:ext cx="3491230" cy="2101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1988820"/>
            <a:ext cx="3763645" cy="2099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近期规划，时间安排</a:t>
            </a:r>
            <a:endParaRPr lang="zh-CN" altLang="en-US"/>
          </a:p>
          <a:p>
            <a:pPr lvl="1"/>
            <a:r>
              <a:rPr lang="en-US" altLang="zh-CN">
                <a:solidFill>
                  <a:schemeClr val="tx1"/>
                </a:solidFill>
              </a:rPr>
              <a:t>2026.4-8.30</a:t>
            </a:r>
            <a:r>
              <a:rPr lang="zh-CN" altLang="en-US">
                <a:solidFill>
                  <a:schemeClr val="tx1"/>
                </a:solidFill>
              </a:rPr>
              <a:t>，选定测试地点，完成采购及平台搭建</a:t>
            </a:r>
            <a:endParaRPr lang="zh-CN" altLang="en-US">
              <a:solidFill>
                <a:schemeClr val="tx1"/>
              </a:solidFill>
            </a:endParaRPr>
          </a:p>
          <a:p>
            <a:pPr lvl="1"/>
            <a:r>
              <a:rPr lang="en-US" altLang="zh-CN">
                <a:solidFill>
                  <a:schemeClr val="tx1"/>
                </a:solidFill>
              </a:rPr>
              <a:t>2026.9.1-10.31</a:t>
            </a:r>
            <a:r>
              <a:rPr lang="zh-CN" altLang="en-US">
                <a:solidFill>
                  <a:schemeClr val="tx1"/>
                </a:solidFill>
              </a:rPr>
              <a:t>，完成</a:t>
            </a:r>
            <a:r>
              <a:rPr lang="en-US" altLang="zh-CN">
                <a:solidFill>
                  <a:schemeClr val="tx1"/>
                </a:solidFill>
              </a:rPr>
              <a:t>20</a:t>
            </a:r>
            <a:r>
              <a:rPr lang="zh-CN" altLang="en-US">
                <a:solidFill>
                  <a:schemeClr val="tx1"/>
                </a:solidFill>
              </a:rPr>
              <a:t>腔的老练（功率源可用后），查看腔内情况，根据实验结果进行设计或工艺改进</a:t>
            </a:r>
            <a:endParaRPr lang="zh-CN" altLang="en-US">
              <a:solidFill>
                <a:schemeClr val="tx1"/>
              </a:solidFill>
            </a:endParaRPr>
          </a:p>
          <a:p>
            <a:pPr lvl="1"/>
            <a:r>
              <a:rPr lang="en-US" altLang="zh-CN">
                <a:solidFill>
                  <a:schemeClr val="tx1"/>
                </a:solidFill>
              </a:rPr>
              <a:t>2026.11.1-2027.4.30</a:t>
            </a:r>
            <a:r>
              <a:rPr lang="zh-CN" altLang="en-US">
                <a:solidFill>
                  <a:schemeClr val="tx1"/>
                </a:solidFill>
              </a:rPr>
              <a:t>，完成</a:t>
            </a:r>
            <a:r>
              <a:rPr lang="en-US" altLang="zh-CN">
                <a:solidFill>
                  <a:schemeClr val="tx1"/>
                </a:solidFill>
              </a:rPr>
              <a:t>40</a:t>
            </a:r>
            <a:r>
              <a:rPr lang="zh-CN" altLang="en-US">
                <a:solidFill>
                  <a:schemeClr val="tx1"/>
                </a:solidFill>
              </a:rPr>
              <a:t>腔结构的老练</a:t>
            </a:r>
            <a:endParaRPr lang="zh-CN" altLang="en-US">
              <a:solidFill>
                <a:schemeClr val="tx1"/>
              </a:solidFill>
            </a:endParaRPr>
          </a:p>
          <a:p>
            <a:pPr lvl="1"/>
            <a:r>
              <a:rPr lang="en-US" altLang="zh-CN">
                <a:solidFill>
                  <a:schemeClr val="tx1"/>
                </a:solidFill>
              </a:rPr>
              <a:t>2027.5.1-12.31</a:t>
            </a:r>
            <a:r>
              <a:rPr lang="zh-CN" altLang="en-US">
                <a:solidFill>
                  <a:schemeClr val="tx1"/>
                </a:solidFill>
              </a:rPr>
              <a:t>，完成束流测试实验</a:t>
            </a:r>
            <a:endParaRPr lang="zh-CN" altLang="en-US">
              <a:solidFill>
                <a:schemeClr val="tx1"/>
              </a:solidFill>
            </a:endParaRPr>
          </a:p>
          <a:p>
            <a:pPr lvl="0"/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/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计划实施保障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为了研究不同工艺下材料的性能，设计了基于</a:t>
            </a:r>
            <a:r>
              <a:rPr lang="en-US" altLang="zh-CN"/>
              <a:t>C</a:t>
            </a:r>
            <a:r>
              <a:rPr lang="zh-CN" altLang="en-US"/>
              <a:t>波段功率源的测试腔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</a:t>
            </a:r>
            <a:r>
              <a:rPr lang="zh-CN" altLang="en-US"/>
              <a:t>波段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70" y="2348865"/>
            <a:ext cx="7007225" cy="37153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内容占位符 5"/>
          <p:cNvGraphicFramePr/>
          <p:nvPr>
            <p:ph idx="1"/>
            <p:custDataLst>
              <p:tags r:id="rId1"/>
            </p:custDataLst>
          </p:nvPr>
        </p:nvGraphicFramePr>
        <p:xfrm>
          <a:off x="1127125" y="1501140"/>
          <a:ext cx="987933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740"/>
                <a:gridCol w="992505"/>
                <a:gridCol w="7284085"/>
              </a:tblGrid>
              <a:tr h="255270"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微波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高功率测试必备，定耦，波导，环形器，陶瓷窗，负载，弯波导，功分器，首次</a:t>
                      </a:r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</a:t>
                      </a:r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波段，没有任何可以挪用的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机械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波导支架等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低温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恒温器内胆升级改造、组装、管道、控制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低电平及微波测控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暗电流、辐射剂量监测，自动老练等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真空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泵、真空计、管道等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功率源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速调管、调制器配套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安装调试、场地改造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350</a:t>
                      </a:r>
                      <a:endParaRPr lang="en-US" altLang="zh-CN" sz="12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电子枪及电源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热阴极电子枪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聚束器系统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束测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低电平及同步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束流实验需要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真空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辐射防护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束流实验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磁铁及电源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机械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安装调试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350</a:t>
                      </a:r>
                      <a:endParaRPr lang="en-US" altLang="zh-CN" sz="12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endParaRPr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  <a:tr h="255270"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功率源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</a:t>
                      </a:r>
                      <a:endParaRPr lang="en-US" altLang="zh-CN" sz="12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把现有两个低温结构同时进行束流测试，原因</a:t>
                      </a:r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(1)</a:t>
                      </a:r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首根</a:t>
                      </a:r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</a:t>
                      </a:r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速调管功率不够；（</a:t>
                      </a:r>
                      <a:r>
                        <a:rPr lang="en-US" altLang="zh-CN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200" b="0" i="0">
                          <a:solidFill>
                            <a:sysClr val="windowText" lastClr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）调制器是临时借用的</a:t>
                      </a:r>
                      <a:endParaRPr lang="zh-CN" altLang="en-US" sz="1200" b="0" i="0">
                        <a:solidFill>
                          <a:sysClr val="windowText" lastClr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/>
                </a:tc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经费估算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1"/>
          <p:cNvSpPr>
            <a:spLocks noGrp="1"/>
          </p:cNvSpPr>
          <p:nvPr/>
        </p:nvSpPr>
        <p:spPr>
          <a:xfrm>
            <a:off x="609600" y="1073785"/>
            <a:ext cx="10972800" cy="427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65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在现有的基础上，进行高功率测试</a:t>
            </a:r>
            <a:r>
              <a:rPr lang="en-US" altLang="zh-CN"/>
              <a:t>350</a:t>
            </a:r>
            <a:r>
              <a:rPr lang="zh-CN" altLang="en-US"/>
              <a:t>万元，进行束流实验</a:t>
            </a:r>
            <a:r>
              <a:rPr lang="en-US" altLang="zh-CN"/>
              <a:t>350</a:t>
            </a:r>
            <a:r>
              <a:rPr lang="zh-CN" altLang="en-US"/>
              <a:t>万元，完美测试台</a:t>
            </a:r>
            <a:r>
              <a:rPr lang="en-US" altLang="zh-CN"/>
              <a:t>300</a:t>
            </a:r>
            <a:r>
              <a:rPr lang="zh-CN" altLang="en-US"/>
              <a:t>万元</a:t>
            </a:r>
            <a:endParaRPr lang="zh-CN" altLang="en-US"/>
          </a:p>
          <a:p>
            <a:pPr marL="0" lvl="0" indent="0"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48075" y="2204720"/>
            <a:ext cx="414909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 !</a:t>
            </a:r>
            <a:endParaRPr lang="zh-CN" alt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400"/>
              <a:t>工作在常温状态下，代替行波加速管可能性</a:t>
            </a:r>
            <a:endParaRPr lang="zh-CN" altLang="en-US" sz="2400"/>
          </a:p>
          <a:p>
            <a:r>
              <a:rPr lang="zh-CN" altLang="en-US" sz="2400"/>
              <a:t>初步计算，增大耦合度，</a:t>
            </a:r>
            <a:r>
              <a:rPr lang="en-US" altLang="zh-CN" sz="2400"/>
              <a:t>T</a:t>
            </a:r>
            <a:r>
              <a:rPr lang="en-US" altLang="zh-CN" sz="2400" baseline="-25000">
                <a:solidFill>
                  <a:schemeClr val="tx1"/>
                </a:solidFill>
                <a:uFillTx/>
              </a:rPr>
              <a:t>f</a:t>
            </a:r>
            <a:r>
              <a:rPr lang="zh-CN" altLang="en-US" sz="2400"/>
              <a:t>减小，</a:t>
            </a:r>
            <a:r>
              <a:rPr lang="zh-CN" altLang="en-US" sz="2400">
                <a:sym typeface="+mn-ea"/>
              </a:rPr>
              <a:t>可以采用脉冲压缩器，有效分路阻抗高于行波结构，节省功率源</a:t>
            </a:r>
            <a:endParaRPr lang="zh-CN" altLang="en-US" sz="2400"/>
          </a:p>
          <a:p>
            <a:r>
              <a:rPr lang="zh-CN" altLang="en-US" sz="2400"/>
              <a:t>还需要研究尾场、高次模引出等物理问题</a:t>
            </a:r>
            <a:endParaRPr lang="zh-CN" altLang="en-US" sz="24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平行耦合结构潜在的应用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5" y="3140710"/>
            <a:ext cx="3239135" cy="19437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5" y="4479925"/>
            <a:ext cx="3136265" cy="1876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5" y="2637155"/>
            <a:ext cx="3510280" cy="275780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8112125" y="4220845"/>
            <a:ext cx="3378200" cy="2590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38835" y="5258435"/>
            <a:ext cx="3297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β=3.31</a:t>
            </a:r>
            <a:r>
              <a:rPr lang="zh-CN" altLang="en-US"/>
              <a:t>时，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4268470" y="3068955"/>
                <a:ext cx="3825240" cy="13049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/>
                <a:r>
                  <a:rPr lang="en-US" altLang="zh-CN">
                    <a:latin typeface="Cambria Math" panose="02040503050406030204" charset="0"/>
                    <a:cs typeface="Cambria Math" panose="02040503050406030204" charset="0"/>
                  </a:rPr>
                  <a:t>RF efficiency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charset="0"/>
                        <a:cs typeface="Cambria Math" panose="02040503050406030204" charset="0"/>
                      </a:rPr>
                      <m:t>∝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𝑠</m:t>
                        </m:r>
                      </m:sub>
                    </m:sSub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73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.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5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𝑀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𝛺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𝑚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</m:oMath>
                </a14:m>
                <a:endParaRPr lang="en-US" altLang="zh-CN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（驻波结构，考虑填充时间）</m:t>
                      </m:r>
                    </m:oMath>
                  </m:oMathPara>
                </a14:m>
                <a:endParaRPr lang="en-US" altLang="zh-CN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i="1">
                    <a:latin typeface="Cambria Math" panose="02040503050406030204" charset="0"/>
                    <a:cs typeface="Cambria Math" panose="02040503050406030204" charset="0"/>
                  </a:rPr>
                  <a:t>*(1-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𝜏</m:t>
                        </m:r>
                      </m:sup>
                    </m:sSup>
                  </m:oMath>
                </a14:m>
                <a:r>
                  <a:rPr lang="en-US" altLang="zh-CN" i="1">
                    <a:latin typeface="Cambria Math" panose="02040503050406030204" charset="0"/>
                    <a:cs typeface="Cambria Math" panose="02040503050406030204" charset="0"/>
                  </a:rPr>
                  <a:t>)/L=24.7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𝑀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𝛺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charset="0"/>
                        <a:cs typeface="Cambria Math" panose="02040503050406030204" charset="0"/>
                      </a:rPr>
                      <m:t>𝑚</m:t>
                    </m:r>
                  </m:oMath>
                </a14:m>
                <a:endParaRPr lang="en-US" altLang="zh-CN" i="1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470" y="3068955"/>
                <a:ext cx="3825240" cy="13049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716905"/>
            <a:ext cx="1765300" cy="47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6332220"/>
            <a:ext cx="3625850" cy="3098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 smtClean="0">
                <a:latin typeface="Arial Black" panose="020B0A04020102020204" pitchFamily="34" charset="0"/>
              </a:rPr>
              <a:t>Outline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研究现状</a:t>
            </a:r>
            <a:endParaRPr lang="en-US" altLang="zh-CN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潜在应用</a:t>
            </a:r>
            <a:endParaRPr lang="en-US" altLang="zh-CN" b="1" dirty="0" smtClean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目标及需要的保障条件</a:t>
            </a:r>
            <a:endParaRPr lang="zh-CN" altLang="en-US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测试腔的设计</a:t>
            </a:r>
            <a:endParaRPr lang="zh-CN" altLang="en-US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经费需求</a:t>
            </a:r>
            <a:endParaRPr lang="en-US" altLang="zh-CN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b="1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直线组自</a:t>
            </a:r>
            <a:r>
              <a:rPr lang="en-US" altLang="zh-CN" dirty="0"/>
              <a:t>2022</a:t>
            </a:r>
            <a:r>
              <a:rPr lang="zh-CN" altLang="en-US" dirty="0"/>
              <a:t>年开始开展低温加速结构</a:t>
            </a:r>
            <a:r>
              <a:rPr lang="en-US" altLang="zh-CN" dirty="0"/>
              <a:t>@77K</a:t>
            </a:r>
            <a:r>
              <a:rPr lang="zh-CN" altLang="en-US" dirty="0"/>
              <a:t>研制</a:t>
            </a:r>
            <a:endParaRPr lang="en-US" altLang="zh-CN" dirty="0"/>
          </a:p>
          <a:p>
            <a:r>
              <a:rPr lang="zh-CN" altLang="en-US" dirty="0"/>
              <a:t>小孔径</a:t>
            </a:r>
            <a:r>
              <a:rPr lang="en-US" altLang="zh-CN" dirty="0"/>
              <a:t>C-band</a:t>
            </a:r>
            <a:r>
              <a:rPr lang="zh-CN" altLang="en-US" dirty="0"/>
              <a:t>加速结构：孔径</a:t>
            </a:r>
            <a:r>
              <a:rPr lang="en-US" altLang="zh-CN" dirty="0"/>
              <a:t>5.25mm</a:t>
            </a:r>
            <a:r>
              <a:rPr lang="zh-CN" altLang="en-US" dirty="0"/>
              <a:t>，</a:t>
            </a:r>
            <a:r>
              <a:rPr lang="en-US" altLang="zh-CN" dirty="0"/>
              <a:t>20 Cell</a:t>
            </a:r>
            <a:endParaRPr lang="en-US" altLang="zh-CN" dirty="0"/>
          </a:p>
          <a:p>
            <a:pPr lvl="1"/>
            <a:r>
              <a:rPr lang="zh-CN" altLang="en-US" dirty="0"/>
              <a:t>冷测：</a:t>
            </a:r>
            <a:r>
              <a:rPr lang="en-US" altLang="zh-CN" dirty="0"/>
              <a:t>Q</a:t>
            </a:r>
            <a:r>
              <a:rPr lang="zh-CN" altLang="en-US" dirty="0"/>
              <a:t>值提升</a:t>
            </a:r>
            <a:r>
              <a:rPr lang="en-US" altLang="zh-CN" dirty="0"/>
              <a:t>2.6</a:t>
            </a:r>
            <a:r>
              <a:rPr lang="zh-CN" altLang="en-US" dirty="0"/>
              <a:t>倍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小孔径加速结构冷测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5086" y="3105926"/>
            <a:ext cx="4492660" cy="3349681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t="5424" r="7332" b="4372"/>
          <a:stretch>
            <a:fillRect/>
          </a:stretch>
        </p:blipFill>
        <p:spPr>
          <a:xfrm>
            <a:off x="3168678" y="2826156"/>
            <a:ext cx="4332712" cy="2193953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61" y="2852335"/>
            <a:ext cx="2698378" cy="20243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内容占位符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90" y="5025824"/>
            <a:ext cx="2256347" cy="1673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3" y="5020109"/>
            <a:ext cx="2371792" cy="16847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24" y="5025824"/>
            <a:ext cx="2405375" cy="16733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72699" y="44849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场分布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43560" y="1110615"/>
            <a:ext cx="7280275" cy="2391410"/>
          </a:xfrm>
        </p:spPr>
        <p:txBody>
          <a:bodyPr/>
          <a:lstStyle/>
          <a:p>
            <a:r>
              <a:rPr lang="zh-CN" altLang="en-US" sz="2400" dirty="0"/>
              <a:t>在高能所东莞测试台进行高功率老练测试</a:t>
            </a:r>
            <a:endParaRPr lang="en-US" altLang="zh-CN" sz="2400" dirty="0"/>
          </a:p>
          <a:p>
            <a:r>
              <a:rPr lang="zh-CN" altLang="en-US" sz="2400" dirty="0"/>
              <a:t>在 </a:t>
            </a:r>
            <a:r>
              <a:rPr lang="en-US" altLang="zh-CN" sz="2400" dirty="0"/>
              <a:t>77K</a:t>
            </a:r>
            <a:r>
              <a:rPr lang="zh-CN" altLang="en-US" sz="2400" dirty="0"/>
              <a:t>、</a:t>
            </a:r>
            <a:r>
              <a:rPr lang="en-US" altLang="zh-CN" sz="2400" dirty="0"/>
              <a:t>2.5μs </a:t>
            </a:r>
            <a:r>
              <a:rPr lang="zh-CN" altLang="en-US" sz="2400" dirty="0"/>
              <a:t>脉宽、</a:t>
            </a:r>
            <a:r>
              <a:rPr lang="en-US" altLang="zh-CN" sz="2400" dirty="0"/>
              <a:t>32.45 MW </a:t>
            </a:r>
            <a:r>
              <a:rPr lang="zh-CN" altLang="en-US" sz="2400" dirty="0"/>
              <a:t>输入功率，加速梯度达</a:t>
            </a:r>
            <a:r>
              <a:rPr lang="en-US" altLang="zh-CN" sz="2400" dirty="0"/>
              <a:t>128.5MV/m</a:t>
            </a:r>
            <a:endParaRPr lang="en-US" altLang="zh-CN" sz="2400" dirty="0"/>
          </a:p>
          <a:p>
            <a:r>
              <a:rPr lang="zh-CN" altLang="en-US" sz="2400" dirty="0"/>
              <a:t>老练时间有限，仍需继续进一步老练，以降低暗电流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小孔径加速结构完成第一轮高功率测试</a:t>
            </a:r>
            <a:endParaRPr lang="zh-CN" altLang="en-US" dirty="0"/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09" y="3573927"/>
            <a:ext cx="3911567" cy="29344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896" y="3573927"/>
            <a:ext cx="3510712" cy="29421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05" y="944524"/>
            <a:ext cx="3939797" cy="2698867"/>
          </a:xfrm>
          <a:prstGeom prst="rect">
            <a:avLst/>
          </a:prstGeom>
        </p:spPr>
      </p:pic>
      <p:graphicFrame>
        <p:nvGraphicFramePr>
          <p:cNvPr id="14" name="图表 13"/>
          <p:cNvGraphicFramePr/>
          <p:nvPr/>
        </p:nvGraphicFramePr>
        <p:xfrm>
          <a:off x="7976105" y="3728511"/>
          <a:ext cx="3939797" cy="2779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94055" y="1101725"/>
            <a:ext cx="7578725" cy="2470785"/>
          </a:xfrm>
        </p:spPr>
        <p:txBody>
          <a:bodyPr>
            <a:noAutofit/>
          </a:bodyPr>
          <a:lstStyle/>
          <a:p>
            <a:pPr marL="3429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000">
                <a:solidFill>
                  <a:schemeClr val="tx1"/>
                </a:solidFill>
              </a:rPr>
              <a:t>束流孔径10.5mm，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长度~1m，40 cell</a:t>
            </a:r>
            <a:endParaRPr lang="zh-CN" altLang="en-US" sz="2000">
              <a:solidFill>
                <a:schemeClr val="tx1"/>
              </a:solidFill>
            </a:endParaRPr>
          </a:p>
          <a:p>
            <a:pPr algn="l"/>
            <a:r>
              <a:rPr lang="zh-CN" altLang="en-US" sz="2000"/>
              <a:t>目标：加速梯度≥80MV/m</a:t>
            </a:r>
            <a:endParaRPr lang="zh-CN" altLang="en-US" sz="2000"/>
          </a:p>
          <a:p>
            <a:pPr algn="l"/>
            <a:r>
              <a:rPr lang="zh-CN" altLang="en-US" sz="2000"/>
              <a:t>完成在实验室的第一轮调谐，在低温和真空的配合下，完成低温测试实验</a:t>
            </a:r>
            <a:endParaRPr lang="zh-CN" altLang="en-US" sz="2000"/>
          </a:p>
          <a:p>
            <a:pPr algn="l"/>
            <a:r>
              <a:rPr lang="zh-CN" altLang="en-US" sz="2000"/>
              <a:t>与设计吻合，Q值提升2.6倍，频率达到了设计要求，</a:t>
            </a:r>
            <a:r>
              <a:rPr lang="en-US" altLang="zh-CN" sz="2000"/>
              <a:t>5</a:t>
            </a:r>
            <a:r>
              <a:rPr lang="zh-CN" altLang="en-US" sz="2000"/>
              <a:t>711.9979@77k</a:t>
            </a:r>
            <a:endParaRPr lang="zh-CN" altLang="en-US" sz="20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大孔径低温加速结构完成在实验室的调谐和低温冷测</a:t>
            </a:r>
            <a:endParaRPr lang="zh-CN" altLang="en-US" dirty="0"/>
          </a:p>
        </p:txBody>
      </p:sp>
      <p:graphicFrame>
        <p:nvGraphicFramePr>
          <p:cNvPr id="4" name="图表 3"/>
          <p:cNvGraphicFramePr/>
          <p:nvPr/>
        </p:nvGraphicFramePr>
        <p:xfrm>
          <a:off x="8112125" y="1101725"/>
          <a:ext cx="3550920" cy="216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44" y="3509984"/>
            <a:ext cx="2367851" cy="3173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10" y="3284855"/>
            <a:ext cx="2715260" cy="14084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710" y="4940935"/>
            <a:ext cx="2746375" cy="15449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31540" y="4653280"/>
            <a:ext cx="23177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玉泉路</a:t>
            </a:r>
            <a:r>
              <a:rPr lang="en-US" altLang="zh-CN" sz="1600"/>
              <a:t>2</a:t>
            </a:r>
            <a:r>
              <a:rPr lang="zh-CN" altLang="en-US" sz="1600"/>
              <a:t>号厅实验室调配</a:t>
            </a:r>
            <a:endParaRPr lang="zh-CN" altLang="en-US" sz="1600"/>
          </a:p>
        </p:txBody>
      </p:sp>
      <p:sp>
        <p:nvSpPr>
          <p:cNvPr id="11" name="文本框 10"/>
          <p:cNvSpPr txBox="1"/>
          <p:nvPr/>
        </p:nvSpPr>
        <p:spPr>
          <a:xfrm>
            <a:off x="3789045" y="6468110"/>
            <a:ext cx="17037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怀柔低温厅北厅</a:t>
            </a:r>
            <a:endParaRPr lang="zh-CN" sz="16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755" y="3654425"/>
            <a:ext cx="3265170" cy="22117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405" y="4904740"/>
            <a:ext cx="2519680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400"/>
              <a:t>20</a:t>
            </a:r>
            <a:r>
              <a:rPr lang="zh-CN" altLang="en-US" sz="2400"/>
              <a:t>腔</a:t>
            </a:r>
            <a:r>
              <a:rPr lang="zh-CN" altLang="en-US" sz="2400">
                <a:sym typeface="+mn-ea"/>
              </a:rPr>
              <a:t>（现已运至高能所本部）</a:t>
            </a:r>
            <a:r>
              <a:rPr lang="zh-CN" altLang="en-US" sz="2400"/>
              <a:t>再老练，然后拆出来后对内部进行探查，分析高梯度后腔内的情况</a:t>
            </a:r>
            <a:endParaRPr lang="zh-CN" altLang="en-US" sz="2400"/>
          </a:p>
          <a:p>
            <a:r>
              <a:rPr lang="zh-CN" altLang="en-US" sz="2400"/>
              <a:t>完成</a:t>
            </a:r>
            <a:r>
              <a:rPr lang="en-US" altLang="zh-CN" sz="2400"/>
              <a:t>40</a:t>
            </a:r>
            <a:r>
              <a:rPr lang="zh-CN" altLang="en-US" sz="2400"/>
              <a:t>腔高功率测试及高功率后腔内情况的分析，如果入腔功率</a:t>
            </a:r>
            <a:r>
              <a:rPr lang="en-US" altLang="zh-CN" sz="2400"/>
              <a:t>≥40MW</a:t>
            </a:r>
            <a:r>
              <a:rPr lang="zh-CN" altLang="en-US" sz="2400"/>
              <a:t>，梯度达到</a:t>
            </a:r>
            <a:r>
              <a:rPr lang="en-US" altLang="zh-CN" sz="2400"/>
              <a:t>80MV/m</a:t>
            </a:r>
            <a:r>
              <a:rPr lang="zh-CN" altLang="en-US" sz="2400"/>
              <a:t>（取决于功率源的情况）</a:t>
            </a:r>
            <a:endParaRPr lang="zh-CN" altLang="en-US" sz="2400"/>
          </a:p>
          <a:p>
            <a:r>
              <a:rPr lang="zh-CN" altLang="en-US" sz="2400"/>
              <a:t>进行束流测试，</a:t>
            </a:r>
            <a:r>
              <a:rPr lang="zh-CN" altLang="en-US" sz="2400">
                <a:solidFill>
                  <a:srgbClr val="FF0000"/>
                </a:solidFill>
              </a:rPr>
              <a:t>束流获得的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能量</a:t>
            </a:r>
            <a:r>
              <a:rPr lang="en-US" altLang="zh-CN" sz="2400">
                <a:solidFill>
                  <a:srgbClr val="FF0000"/>
                </a:solidFill>
              </a:rPr>
              <a:t>≥80MeV@80MeV</a:t>
            </a:r>
            <a:endParaRPr lang="zh-CN" altLang="en-US" sz="2400">
              <a:solidFill>
                <a:srgbClr val="FF0000"/>
              </a:solidFill>
            </a:endParaRPr>
          </a:p>
          <a:p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下一步计划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7260" y="3429000"/>
            <a:ext cx="3201035" cy="19818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3500755"/>
            <a:ext cx="2075815" cy="19088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400" dirty="0">
                <a:sym typeface="+mn-ea"/>
              </a:rPr>
              <a:t>基于低温铜技术的高能</a:t>
            </a:r>
            <a:r>
              <a:rPr lang="en-US" altLang="zh-CN" sz="2400" dirty="0">
                <a:sym typeface="+mn-ea"/>
              </a:rPr>
              <a:t>XFEL</a:t>
            </a:r>
            <a:r>
              <a:rPr lang="zh-CN" altLang="en-US" sz="2400" dirty="0">
                <a:sym typeface="+mn-ea"/>
              </a:rPr>
              <a:t>（李京祎、孟才）</a:t>
            </a:r>
            <a:endParaRPr lang="zh-CN" altLang="en-US" sz="2400" dirty="0"/>
          </a:p>
          <a:p>
            <a:endParaRPr lang="zh-CN" altLang="en-US" sz="24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平行耦合结构潜在的应用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7890" y="1340485"/>
            <a:ext cx="4246245" cy="4166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3450590"/>
            <a:ext cx="5399405" cy="1786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5306060"/>
            <a:ext cx="6118860" cy="1353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705" y="1628775"/>
            <a:ext cx="3659505" cy="18529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73785"/>
            <a:ext cx="10972800" cy="768350"/>
          </a:xfrm>
        </p:spPr>
        <p:txBody>
          <a:bodyPr>
            <a:noAutofit/>
          </a:bodyPr>
          <a:lstStyle/>
          <a:p>
            <a:r>
              <a:rPr lang="zh-CN" altLang="en-US" sz="2300" dirty="0">
                <a:sym typeface="+mn-ea"/>
              </a:rPr>
              <a:t>基于低温铜技术的紧凑型</a:t>
            </a:r>
            <a:r>
              <a:rPr lang="en-US" altLang="zh-CN" sz="2300" dirty="0">
                <a:sym typeface="+mn-ea"/>
              </a:rPr>
              <a:t>VHEE</a:t>
            </a:r>
            <a:r>
              <a:rPr lang="zh-CN" altLang="en-US" sz="2300" dirty="0">
                <a:sym typeface="+mn-ea"/>
              </a:rPr>
              <a:t>装置（孟才）</a:t>
            </a:r>
            <a:endParaRPr lang="zh-CN" altLang="en-US" sz="2300" dirty="0"/>
          </a:p>
          <a:p>
            <a:pPr lvl="1"/>
            <a:r>
              <a:rPr lang="zh-CN" altLang="en-US" sz="1970" dirty="0"/>
              <a:t>目标：</a:t>
            </a:r>
            <a:r>
              <a:rPr lang="en-US" altLang="zh-CN" sz="1970" dirty="0"/>
              <a:t>50MeV~200MeV</a:t>
            </a:r>
            <a:r>
              <a:rPr lang="zh-CN" altLang="en-US" sz="1970" dirty="0"/>
              <a:t>，</a:t>
            </a:r>
            <a:r>
              <a:rPr lang="zh-CN" altLang="en-US" sz="1970" dirty="0">
                <a:latin typeface="等线" panose="02010600030101010101" pitchFamily="2" charset="-122"/>
                <a:ea typeface="等线" panose="02010600030101010101" pitchFamily="2" charset="-122"/>
              </a:rPr>
              <a:t>≥</a:t>
            </a:r>
            <a:r>
              <a:rPr lang="en-US" altLang="zh-CN" sz="1970" dirty="0"/>
              <a:t>40Gy/s</a:t>
            </a:r>
            <a:r>
              <a:rPr lang="zh-CN" altLang="en-US" sz="1970" dirty="0"/>
              <a:t>，</a:t>
            </a:r>
            <a:r>
              <a:rPr lang="en-US" altLang="zh-CN" sz="1970" dirty="0"/>
              <a:t>1~50Hz</a:t>
            </a:r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lvl="1"/>
            <a:endParaRPr lang="en-US" altLang="zh-CN" sz="1970" dirty="0"/>
          </a:p>
          <a:p>
            <a:pPr marL="0" lvl="0" indent="0">
              <a:buNone/>
            </a:pPr>
            <a:endParaRPr lang="en-US" altLang="zh-CN" sz="228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平行耦合结构潜在的应用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5415" y="2348865"/>
            <a:ext cx="8964295" cy="3881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zh-CN" altLang="en-US" sz="2400"/>
              <a:t>工作在常温状态下，行波和驻波的性能比较</a:t>
            </a:r>
            <a:endParaRPr lang="zh-CN" altLang="en-US" sz="2400"/>
          </a:p>
          <a:p>
            <a:r>
              <a:rPr lang="zh-CN" altLang="en-US" sz="2400"/>
              <a:t>初步计算，增大耦合度，</a:t>
            </a:r>
            <a:r>
              <a:rPr lang="en-US" altLang="zh-CN" sz="2400"/>
              <a:t>T</a:t>
            </a:r>
            <a:r>
              <a:rPr lang="en-US" altLang="zh-CN" sz="2400" baseline="-25000">
                <a:solidFill>
                  <a:schemeClr val="tx1"/>
                </a:solidFill>
                <a:uFillTx/>
              </a:rPr>
              <a:t>f</a:t>
            </a:r>
            <a:r>
              <a:rPr lang="zh-CN" altLang="en-US" sz="2400"/>
              <a:t>减小，</a:t>
            </a:r>
            <a:r>
              <a:rPr lang="zh-CN" altLang="en-US" sz="2400">
                <a:sym typeface="+mn-ea"/>
              </a:rPr>
              <a:t>可以采用脉冲压缩器，有效分路阻抗高于行波结构，节省</a:t>
            </a:r>
            <a:r>
              <a:rPr lang="en-US" altLang="zh-CN" sz="2400">
                <a:sym typeface="+mn-ea"/>
              </a:rPr>
              <a:t>36%</a:t>
            </a:r>
            <a:r>
              <a:rPr lang="zh-CN" altLang="en-US" sz="2400">
                <a:sym typeface="+mn-ea"/>
              </a:rPr>
              <a:t>空间</a:t>
            </a:r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pPr lvl="0"/>
            <a:r>
              <a:rPr lang="zh-CN" altLang="en-US" sz="2400">
                <a:sym typeface="+mn-ea"/>
              </a:rPr>
              <a:t>工作于常温，变</a:t>
            </a:r>
            <a:r>
              <a:rPr lang="en-US" altLang="zh-CN" sz="2400">
                <a:sym typeface="+mn-ea"/>
              </a:rPr>
              <a:t>β</a:t>
            </a:r>
            <a:r>
              <a:rPr lang="zh-CN" altLang="en-US" sz="2400">
                <a:sym typeface="+mn-ea"/>
              </a:rPr>
              <a:t>设计，应用于工业高能</a:t>
            </a:r>
            <a:r>
              <a:rPr lang="en-US" altLang="zh-CN" sz="2400">
                <a:sym typeface="+mn-ea"/>
              </a:rPr>
              <a:t>CT</a:t>
            </a:r>
            <a:r>
              <a:rPr lang="zh-CN" altLang="en-US" sz="2400">
                <a:sym typeface="+mn-ea"/>
              </a:rPr>
              <a:t>装置</a:t>
            </a:r>
            <a:endParaRPr lang="zh-CN" altLang="en-US" sz="2400"/>
          </a:p>
          <a:p>
            <a:pPr lvl="0"/>
            <a:r>
              <a:rPr lang="zh-CN" altLang="en-US" sz="2400">
                <a:sym typeface="+mn-ea"/>
              </a:rPr>
              <a:t>腔单独可调，应用于航天星载加速器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行波和驻波结构的比较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05" y="2493010"/>
            <a:ext cx="2850515" cy="180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65" y="3500755"/>
            <a:ext cx="2696210" cy="1613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5" y="2637155"/>
            <a:ext cx="3510280" cy="275780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8112125" y="4220845"/>
            <a:ext cx="3273425" cy="2590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83615" y="4364990"/>
            <a:ext cx="351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β=3.31</a:t>
            </a:r>
            <a:r>
              <a:rPr lang="zh-CN" altLang="en-US"/>
              <a:t>时，填充时间</a:t>
            </a:r>
            <a:r>
              <a:rPr lang="en-US" altLang="zh-CN"/>
              <a:t>350ns</a:t>
            </a:r>
            <a:r>
              <a:rPr lang="zh-CN" altLang="en-US"/>
              <a:t>（</a:t>
            </a:r>
            <a:r>
              <a:rPr lang="en-US" altLang="zh-CN"/>
              <a:t>0.9</a:t>
            </a:r>
            <a:r>
              <a:rPr lang="zh-CN" altLang="en-US"/>
              <a:t>）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4439920" y="1988820"/>
                <a:ext cx="3617595" cy="190246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73</m:t>
                      </m:r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5</m:t>
                      </m:r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𝑀𝛺𝑚</m:t>
                      </m:r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 </m:t>
                      </m:r>
                    </m:oMath>
                  </m:oMathPara>
                </a14:m>
                <a:endParaRPr lang="en-US" altLang="zh-CN" sz="1600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（驻波</m:t>
                      </m:r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米</m:t>
                      </m:r>
                      <m:r>
                        <a:rPr lang="en-US" altLang="zh-CN" sz="1600" i="1">
                          <a:latin typeface="Cambria Math" panose="02040503050406030204" charset="0"/>
                          <a:cs typeface="Cambria Math" panose="02040503050406030204" charset="0"/>
                        </a:rPr>
                        <m:t>，考虑填充时间）</m:t>
                      </m:r>
                    </m:oMath>
                  </m:oMathPara>
                </a14:m>
                <a:endParaRPr lang="en-US" altLang="zh-CN" sz="1600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altLang="zh-CN" sz="1600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600" i="1">
                    <a:latin typeface="Cambria Math" panose="02040503050406030204" charset="0"/>
                    <a:cs typeface="Cambria Math" panose="02040503050406030204" charset="0"/>
                  </a:rPr>
                  <a:t>*(1-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𝜏</m:t>
                        </m:r>
                      </m:sup>
                    </m:sSup>
                  </m:oMath>
                </a14:m>
                <a:r>
                  <a:rPr lang="en-US" altLang="zh-CN" sz="1600" i="1">
                    <a:latin typeface="Cambria Math" panose="02040503050406030204" charset="0"/>
                    <a:cs typeface="Cambria Math" panose="02040503050406030204" charset="0"/>
                  </a:rPr>
                  <a:t>)/L=24.7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charset="0"/>
                        <a:cs typeface="Cambria Math" panose="02040503050406030204" charset="0"/>
                      </a:rPr>
                      <m:t>𝑀</m:t>
                    </m:r>
                    <m:r>
                      <a:rPr lang="en-US" altLang="zh-CN" sz="1600" i="1">
                        <a:latin typeface="Cambria Math" panose="02040503050406030204" charset="0"/>
                        <a:cs typeface="Cambria Math" panose="02040503050406030204" charset="0"/>
                      </a:rPr>
                      <m:t>𝛺</m:t>
                    </m:r>
                    <m:r>
                      <a:rPr lang="en-US" altLang="zh-CN" sz="1600" i="1">
                        <a:latin typeface="Cambria Math" panose="02040503050406030204" charset="0"/>
                        <a:cs typeface="Cambria Math" panose="02040503050406030204" charset="0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charset="0"/>
                        <a:cs typeface="Cambria Math" panose="02040503050406030204" charset="0"/>
                      </a:rPr>
                      <m:t>𝑚</m:t>
                    </m:r>
                  </m:oMath>
                </a14:m>
                <a:r>
                  <a:rPr lang="zh-CN" altLang="en-US" sz="1600">
                    <a:latin typeface="Cambria Math" panose="02040503050406030204" charset="0"/>
                    <a:cs typeface="Cambria Math" panose="02040503050406030204" charset="0"/>
                  </a:rPr>
                  <a:t>（行波</a:t>
                </a:r>
                <a:r>
                  <a:rPr lang="en-US" altLang="zh-CN" sz="1600">
                    <a:latin typeface="Cambria Math" panose="02040503050406030204" charset="0"/>
                    <a:cs typeface="Cambria Math" panose="02040503050406030204" charset="0"/>
                  </a:rPr>
                  <a:t>1.8</a:t>
                </a:r>
                <a:r>
                  <a:rPr lang="zh-CN" altLang="en-US" sz="1600">
                    <a:latin typeface="Cambria Math" panose="02040503050406030204" charset="0"/>
                    <a:cs typeface="Cambria Math" panose="02040503050406030204" charset="0"/>
                  </a:rPr>
                  <a:t>米</a:t>
                </a:r>
                <a:r>
                  <a:rPr lang="en-US" altLang="zh-CN" sz="160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r>
                  <a:rPr lang="zh-CN" altLang="en-US" sz="1600">
                    <a:latin typeface="Cambria Math" panose="02040503050406030204" charset="0"/>
                    <a:cs typeface="Cambria Math" panose="02040503050406030204" charset="0"/>
                  </a:rPr>
                  <a:t>）</a:t>
                </a:r>
                <a:endParaRPr lang="zh-CN" altLang="en-US" sz="160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920" y="1988820"/>
                <a:ext cx="3617595" cy="19024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圆角矩形 15"/>
          <p:cNvSpPr/>
          <p:nvPr/>
        </p:nvSpPr>
        <p:spPr>
          <a:xfrm>
            <a:off x="4772025" y="3789045"/>
            <a:ext cx="969645" cy="2159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77*401"/>
  <p:tag name="TABLE_ENDDRAG_RECT" val="87*122*777*40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1753</Words>
  <Application>WPS 演示</Application>
  <PresentationFormat>宽屏</PresentationFormat>
  <Paragraphs>241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Arial Black</vt:lpstr>
      <vt:lpstr>Times New Roman</vt:lpstr>
      <vt:lpstr>Arial Unicode MS</vt:lpstr>
      <vt:lpstr>等线</vt:lpstr>
      <vt:lpstr>Calibri</vt:lpstr>
      <vt:lpstr>Arial Unicode MS</vt:lpstr>
      <vt:lpstr>Cambria Math</vt:lpstr>
      <vt:lpstr>Wingdings</vt:lpstr>
      <vt:lpstr>Office 主题</vt:lpstr>
      <vt:lpstr>PowerPoint 演示文稿</vt:lpstr>
      <vt:lpstr>Outline</vt:lpstr>
      <vt:lpstr>小孔径加速结构冷测</vt:lpstr>
      <vt:lpstr>小孔径加速结构完成第一轮高功率测试</vt:lpstr>
      <vt:lpstr>大孔径低温加速结构完成在实验室的调谐和低温冷测</vt:lpstr>
      <vt:lpstr>下一步计划</vt:lpstr>
      <vt:lpstr>PowerPoint 演示文稿</vt:lpstr>
      <vt:lpstr>平行耦合结构的应用</vt:lpstr>
      <vt:lpstr>平行耦合结构的应用</vt:lpstr>
      <vt:lpstr>计划实施保障</vt:lpstr>
      <vt:lpstr>计划实施保障</vt:lpstr>
      <vt:lpstr>PowerPoint 演示文稿</vt:lpstr>
      <vt:lpstr>经费估算</vt:lpstr>
      <vt:lpstr>PowerPoint 演示文稿</vt:lpstr>
      <vt:lpstr>平行耦合结构潜在的应用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敬如</cp:lastModifiedBy>
  <cp:revision>2586</cp:revision>
  <cp:lastPrinted>2022-11-06T05:19:00Z</cp:lastPrinted>
  <dcterms:created xsi:type="dcterms:W3CDTF">2012-09-04T11:33:00Z</dcterms:created>
  <dcterms:modified xsi:type="dcterms:W3CDTF">2026-04-15T06:07:17Z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D50F816BCBA1445A858B062D0E3CCD2C_12</vt:lpwstr>
  </property>
</Properties>
</file>