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742" r:id="rId2"/>
    <p:sldId id="1040" r:id="rId3"/>
    <p:sldId id="1041" r:id="rId4"/>
    <p:sldId id="1042" r:id="rId5"/>
    <p:sldId id="1045" r:id="rId6"/>
    <p:sldId id="1043" r:id="rId7"/>
    <p:sldId id="1047" r:id="rId8"/>
    <p:sldId id="1046" r:id="rId9"/>
    <p:sldId id="1044" r:id="rId10"/>
    <p:sldId id="1048" r:id="rId11"/>
    <p:sldId id="1051" r:id="rId12"/>
    <p:sldId id="1049" r:id="rId13"/>
    <p:sldId id="1052" r:id="rId14"/>
    <p:sldId id="1053" r:id="rId15"/>
    <p:sldId id="1054" r:id="rId16"/>
    <p:sldId id="1006" r:id="rId17"/>
    <p:sldId id="1050" r:id="rId18"/>
    <p:sldId id="945" r:id="rId19"/>
  </p:sldIdLst>
  <p:sldSz cx="12192000" cy="6858000"/>
  <p:notesSz cx="7104063" cy="10234613"/>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00"/>
    <a:srgbClr val="003399"/>
    <a:srgbClr val="0000FF"/>
    <a:srgbClr val="FFFFFF"/>
    <a:srgbClr val="E6E6E6"/>
    <a:srgbClr val="0070C0"/>
    <a:srgbClr val="4D8357"/>
    <a:srgbClr val="008400"/>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91658" autoAdjust="0"/>
  </p:normalViewPr>
  <p:slideViewPr>
    <p:cSldViewPr>
      <p:cViewPr>
        <p:scale>
          <a:sx n="60" d="100"/>
          <a:sy n="60" d="100"/>
        </p:scale>
        <p:origin x="483" y="72"/>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2026/4/15</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3582639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10</a:t>
            </a:fld>
            <a:endParaRPr lang="zh-CN" altLang="en-US"/>
          </a:p>
        </p:txBody>
      </p:sp>
    </p:spTree>
    <p:extLst>
      <p:ext uri="{BB962C8B-B14F-4D97-AF65-F5344CB8AC3E}">
        <p14:creationId xmlns:p14="http://schemas.microsoft.com/office/powerpoint/2010/main" val="802623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11</a:t>
            </a:fld>
            <a:endParaRPr lang="zh-CN" altLang="en-US"/>
          </a:p>
        </p:txBody>
      </p:sp>
    </p:spTree>
    <p:extLst>
      <p:ext uri="{BB962C8B-B14F-4D97-AF65-F5344CB8AC3E}">
        <p14:creationId xmlns:p14="http://schemas.microsoft.com/office/powerpoint/2010/main" val="394288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12</a:t>
            </a:fld>
            <a:endParaRPr lang="zh-CN" altLang="en-US"/>
          </a:p>
        </p:txBody>
      </p:sp>
    </p:spTree>
    <p:extLst>
      <p:ext uri="{BB962C8B-B14F-4D97-AF65-F5344CB8AC3E}">
        <p14:creationId xmlns:p14="http://schemas.microsoft.com/office/powerpoint/2010/main" val="402465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13</a:t>
            </a:fld>
            <a:endParaRPr lang="zh-CN" altLang="en-US"/>
          </a:p>
        </p:txBody>
      </p:sp>
    </p:spTree>
    <p:extLst>
      <p:ext uri="{BB962C8B-B14F-4D97-AF65-F5344CB8AC3E}">
        <p14:creationId xmlns:p14="http://schemas.microsoft.com/office/powerpoint/2010/main" val="986063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14</a:t>
            </a:fld>
            <a:endParaRPr lang="zh-CN" altLang="en-US"/>
          </a:p>
        </p:txBody>
      </p:sp>
    </p:spTree>
    <p:extLst>
      <p:ext uri="{BB962C8B-B14F-4D97-AF65-F5344CB8AC3E}">
        <p14:creationId xmlns:p14="http://schemas.microsoft.com/office/powerpoint/2010/main" val="896555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15</a:t>
            </a:fld>
            <a:endParaRPr lang="zh-CN" altLang="en-US"/>
          </a:p>
        </p:txBody>
      </p:sp>
    </p:spTree>
    <p:extLst>
      <p:ext uri="{BB962C8B-B14F-4D97-AF65-F5344CB8AC3E}">
        <p14:creationId xmlns:p14="http://schemas.microsoft.com/office/powerpoint/2010/main" val="297358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16</a:t>
            </a:fld>
            <a:endParaRPr lang="zh-CN" altLang="en-US"/>
          </a:p>
        </p:txBody>
      </p:sp>
    </p:spTree>
    <p:extLst>
      <p:ext uri="{BB962C8B-B14F-4D97-AF65-F5344CB8AC3E}">
        <p14:creationId xmlns:p14="http://schemas.microsoft.com/office/powerpoint/2010/main" val="72734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17</a:t>
            </a:fld>
            <a:endParaRPr lang="zh-CN" altLang="en-US"/>
          </a:p>
        </p:txBody>
      </p:sp>
    </p:spTree>
    <p:extLst>
      <p:ext uri="{BB962C8B-B14F-4D97-AF65-F5344CB8AC3E}">
        <p14:creationId xmlns:p14="http://schemas.microsoft.com/office/powerpoint/2010/main" val="209699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12826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397726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48298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28624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14130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230969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7</a:t>
            </a:fld>
            <a:endParaRPr lang="zh-CN" altLang="en-US"/>
          </a:p>
        </p:txBody>
      </p:sp>
    </p:spTree>
    <p:extLst>
      <p:ext uri="{BB962C8B-B14F-4D97-AF65-F5344CB8AC3E}">
        <p14:creationId xmlns:p14="http://schemas.microsoft.com/office/powerpoint/2010/main" val="55042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8</a:t>
            </a:fld>
            <a:endParaRPr lang="zh-CN" altLang="en-US"/>
          </a:p>
        </p:txBody>
      </p:sp>
    </p:spTree>
    <p:extLst>
      <p:ext uri="{BB962C8B-B14F-4D97-AF65-F5344CB8AC3E}">
        <p14:creationId xmlns:p14="http://schemas.microsoft.com/office/powerpoint/2010/main" val="3354228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9</a:t>
            </a:fld>
            <a:endParaRPr lang="zh-CN" altLang="en-US"/>
          </a:p>
        </p:txBody>
      </p:sp>
    </p:spTree>
    <p:extLst>
      <p:ext uri="{BB962C8B-B14F-4D97-AF65-F5344CB8AC3E}">
        <p14:creationId xmlns:p14="http://schemas.microsoft.com/office/powerpoint/2010/main" val="1784681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extLst>
              <a:ext uri="{28A0092B-C50C-407E-A947-70E740481C1C}">
                <a14:useLocalDpi xmlns:a14="http://schemas.microsoft.com/office/drawing/2010/main"/>
              </a:ext>
            </a:extLst>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C6F5B04F-8AD4-479F-AEA8-8482ADD4E909}" type="datetime1">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29DD5169-62AA-4FF9-9A8A-C7359445FABC}" type="datetime1">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39725EB-4841-4E9D-8A09-A9E0164D403E}" type="datetime1">
              <a:rPr lang="zh-CN" altLang="en-US" smtClean="0"/>
              <a:t>2026/4/15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EDF4B0-6814-47B5-B80E-B3FD3D029F65}" type="datetime1">
              <a:rPr lang="zh-CN" altLang="en-US" smtClean="0"/>
              <a:t>2026/4/15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480F47-47A5-4280-96FB-C46B9C8A3E02}" type="datetime1">
              <a:rPr lang="zh-CN" altLang="en-US" smtClean="0"/>
              <a:t>2026/4/15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5EDA7-7C90-4D61-AB9A-8B453C17719B}" type="datetime1">
              <a:rPr lang="zh-CN" altLang="en-US" smtClean="0"/>
              <a:t>2026/4/15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5"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39960" y="4581128"/>
            <a:ext cx="12112080" cy="1656184"/>
          </a:xfrm>
        </p:spPr>
        <p:txBody>
          <a:bodyPr>
            <a:normAutofit/>
          </a:bodyPr>
          <a:lstStyle/>
          <a:p>
            <a:pPr>
              <a:lnSpc>
                <a:spcPct val="120000"/>
              </a:lnSpc>
            </a:pPr>
            <a:r>
              <a:rPr lang="zh-CN" altLang="en-US" dirty="0">
                <a:solidFill>
                  <a:srgbClr val="003399"/>
                </a:solidFill>
                <a:latin typeface="Arial" panose="020B0604020202020204" pitchFamily="34" charset="0"/>
                <a:ea typeface="微软雅黑" pitchFamily="34" charset="-122"/>
                <a:cs typeface="Arial" panose="020B0604020202020204" pitchFamily="34" charset="0"/>
              </a:rPr>
              <a:t>沙   鹏 （代表射频超导与低温组）</a:t>
            </a:r>
            <a:endParaRPr lang="en-US" altLang="zh-CN" dirty="0">
              <a:solidFill>
                <a:srgbClr val="003399"/>
              </a:solidFill>
              <a:latin typeface="Arial" panose="020B0604020202020204" pitchFamily="34" charset="0"/>
              <a:ea typeface="微软雅黑" pitchFamily="34" charset="-122"/>
              <a:cs typeface="Arial" panose="020B0604020202020204" pitchFamily="34" charset="0"/>
            </a:endParaRPr>
          </a:p>
          <a:p>
            <a:pPr>
              <a:lnSpc>
                <a:spcPct val="120000"/>
              </a:lnSpc>
            </a:pPr>
            <a:r>
              <a:rPr lang="en-US" altLang="zh-CN" dirty="0">
                <a:solidFill>
                  <a:srgbClr val="003399"/>
                </a:solidFill>
                <a:latin typeface="Arial" panose="020B0604020202020204" pitchFamily="34" charset="0"/>
                <a:ea typeface="微软雅黑" pitchFamily="34" charset="-122"/>
                <a:cs typeface="Arial" panose="020B0604020202020204" pitchFamily="34" charset="0"/>
              </a:rPr>
              <a:t>20260414</a:t>
            </a:r>
          </a:p>
        </p:txBody>
      </p:sp>
      <p:sp>
        <p:nvSpPr>
          <p:cNvPr id="2" name="灯片编号占位符 1"/>
          <p:cNvSpPr>
            <a:spLocks noGrp="1"/>
          </p:cNvSpPr>
          <p:nvPr>
            <p:ph type="sldNum" sz="quarter" idx="12"/>
          </p:nvPr>
        </p:nvSpPr>
        <p:spPr/>
        <p:txBody>
          <a:bodyPr/>
          <a:lstStyle/>
          <a:p>
            <a:fld id="{F15E9139-A00B-4B2A-98A6-095DC08F1345}" type="slidenum">
              <a:rPr lang="zh-CN" altLang="en-US" sz="2000" b="1">
                <a:solidFill>
                  <a:srgbClr val="0000FF"/>
                </a:solidFill>
              </a:rPr>
              <a:pPr/>
              <a:t>1</a:t>
            </a:fld>
            <a:endParaRPr lang="zh-CN" altLang="en-US" sz="2000" b="1">
              <a:solidFill>
                <a:srgbClr val="0000FF"/>
              </a:solidFill>
            </a:endParaRPr>
          </a:p>
        </p:txBody>
      </p:sp>
      <p:sp>
        <p:nvSpPr>
          <p:cNvPr id="6" name="文本框 10"/>
          <p:cNvSpPr txBox="1"/>
          <p:nvPr/>
        </p:nvSpPr>
        <p:spPr>
          <a:xfrm>
            <a:off x="-39960" y="1626473"/>
            <a:ext cx="12192000" cy="1938992"/>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6000" b="1" dirty="0">
                <a:solidFill>
                  <a:srgbClr val="C00000"/>
                </a:solidFill>
              </a:rPr>
              <a:t>CEPC 650MHz full </a:t>
            </a:r>
            <a:r>
              <a:rPr lang="en-US" altLang="zh-CN" sz="6000" b="1" dirty="0" err="1">
                <a:solidFill>
                  <a:srgbClr val="C00000"/>
                </a:solidFill>
              </a:rPr>
              <a:t>cryomodule</a:t>
            </a:r>
            <a:r>
              <a:rPr lang="en-US" altLang="zh-CN" sz="6000" b="1" dirty="0">
                <a:solidFill>
                  <a:srgbClr val="C00000"/>
                </a:solidFill>
              </a:rPr>
              <a:t> development status</a:t>
            </a:r>
            <a:endParaRPr lang="zh-CN" altLang="en-US" sz="6600" b="1" dirty="0">
              <a:solidFill>
                <a:srgbClr val="C00000"/>
              </a:solidFill>
            </a:endParaRPr>
          </a:p>
        </p:txBody>
      </p:sp>
    </p:spTree>
    <p:extLst>
      <p:ext uri="{BB962C8B-B14F-4D97-AF65-F5344CB8AC3E}">
        <p14:creationId xmlns:p14="http://schemas.microsoft.com/office/powerpoint/2010/main" val="2804439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en-US" altLang="zh-CN" sz="3200" dirty="0">
                <a:solidFill>
                  <a:srgbClr val="C00000"/>
                </a:solidFill>
                <a:effectLst/>
                <a:latin typeface="Arial" panose="020B0604020202020204" pitchFamily="34" charset="0"/>
                <a:ea typeface="黑体" panose="02010609060101010101" pitchFamily="49" charset="-122"/>
              </a:rPr>
              <a:t>HL-LHC</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10</a:t>
            </a:fld>
            <a:endParaRPr lang="zh-CN" altLang="en-US" sz="2000" b="1" dirty="0">
              <a:solidFill>
                <a:srgbClr val="0000FF"/>
              </a:solidFill>
              <a:latin typeface="+mn-ea"/>
            </a:endParaRPr>
          </a:p>
        </p:txBody>
      </p:sp>
      <p:sp>
        <p:nvSpPr>
          <p:cNvPr id="11"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郑洪娟</a:t>
            </a:r>
          </a:p>
        </p:txBody>
      </p:sp>
      <p:pic>
        <p:nvPicPr>
          <p:cNvPr id="16" name="图片 15">
            <a:extLst>
              <a:ext uri="{FF2B5EF4-FFF2-40B4-BE49-F238E27FC236}">
                <a16:creationId xmlns:a16="http://schemas.microsoft.com/office/drawing/2014/main" id="{41461A4F-D274-4DAA-9A42-9C46A46B3A6E}"/>
              </a:ext>
            </a:extLst>
          </p:cNvPr>
          <p:cNvPicPr>
            <a:picLocks noChangeAspect="1"/>
          </p:cNvPicPr>
          <p:nvPr/>
        </p:nvPicPr>
        <p:blipFill rotWithShape="1">
          <a:blip r:embed="rId3"/>
          <a:srcRect t="2202"/>
          <a:stretch/>
        </p:blipFill>
        <p:spPr>
          <a:xfrm>
            <a:off x="551384" y="1013016"/>
            <a:ext cx="10826312" cy="5656344"/>
          </a:xfrm>
          <a:prstGeom prst="rect">
            <a:avLst/>
          </a:prstGeom>
        </p:spPr>
      </p:pic>
      <p:pic>
        <p:nvPicPr>
          <p:cNvPr id="18" name="图片 17">
            <a:extLst>
              <a:ext uri="{FF2B5EF4-FFF2-40B4-BE49-F238E27FC236}">
                <a16:creationId xmlns:a16="http://schemas.microsoft.com/office/drawing/2014/main" id="{1526F965-1783-4E87-BB7B-3EFDB49D84DB}"/>
              </a:ext>
            </a:extLst>
          </p:cNvPr>
          <p:cNvPicPr>
            <a:picLocks noChangeAspect="1"/>
          </p:cNvPicPr>
          <p:nvPr/>
        </p:nvPicPr>
        <p:blipFill>
          <a:blip r:embed="rId4"/>
          <a:stretch>
            <a:fillRect/>
          </a:stretch>
        </p:blipFill>
        <p:spPr>
          <a:xfrm>
            <a:off x="551384" y="3356992"/>
            <a:ext cx="4785762" cy="1728192"/>
          </a:xfrm>
          <a:prstGeom prst="rect">
            <a:avLst/>
          </a:prstGeom>
        </p:spPr>
      </p:pic>
      <p:sp>
        <p:nvSpPr>
          <p:cNvPr id="21" name="文本框 20">
            <a:extLst>
              <a:ext uri="{FF2B5EF4-FFF2-40B4-BE49-F238E27FC236}">
                <a16:creationId xmlns:a16="http://schemas.microsoft.com/office/drawing/2014/main" id="{251B41FF-F6C5-4F1A-84D5-0B472170AA63}"/>
              </a:ext>
            </a:extLst>
          </p:cNvPr>
          <p:cNvSpPr txBox="1"/>
          <p:nvPr/>
        </p:nvSpPr>
        <p:spPr>
          <a:xfrm>
            <a:off x="1271464" y="974693"/>
            <a:ext cx="5616343" cy="461665"/>
          </a:xfrm>
          <a:prstGeom prst="rect">
            <a:avLst/>
          </a:prstGeom>
          <a:noFill/>
        </p:spPr>
        <p:txBody>
          <a:bodyPr wrap="square" rtlCol="0">
            <a:spAutoFit/>
          </a:bodyPr>
          <a:lstStyle/>
          <a:p>
            <a:r>
              <a:rPr lang="en-US" altLang="zh-CN" sz="2400" b="1" dirty="0">
                <a:solidFill>
                  <a:srgbClr val="0000FF"/>
                </a:solidFill>
                <a:latin typeface="Arial" panose="020B0604020202020204" pitchFamily="34" charset="0"/>
                <a:cs typeface="Arial" panose="020B0604020202020204" pitchFamily="34" charset="0"/>
              </a:rPr>
              <a:t>Cavity operating at 2K, Q0~1e10 </a:t>
            </a:r>
            <a:endParaRPr lang="zh-CN" alt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442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en-US" altLang="zh-CN" sz="3200" dirty="0">
                <a:solidFill>
                  <a:srgbClr val="C00000"/>
                </a:solidFill>
                <a:effectLst/>
                <a:latin typeface="Arial" panose="020B0604020202020204" pitchFamily="34" charset="0"/>
                <a:ea typeface="黑体" panose="02010609060101010101" pitchFamily="49" charset="-122"/>
              </a:rPr>
              <a:t>Choke shielded bellow - EIC </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11</a:t>
            </a:fld>
            <a:endParaRPr lang="zh-CN" altLang="en-US" sz="2000" b="1" dirty="0">
              <a:solidFill>
                <a:srgbClr val="0000FF"/>
              </a:solidFill>
              <a:latin typeface="+mn-ea"/>
            </a:endParaRPr>
          </a:p>
        </p:txBody>
      </p:sp>
      <p:sp>
        <p:nvSpPr>
          <p:cNvPr id="11"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郑洪娟</a:t>
            </a:r>
          </a:p>
        </p:txBody>
      </p:sp>
      <p:pic>
        <p:nvPicPr>
          <p:cNvPr id="29" name="Picture 5">
            <a:extLst>
              <a:ext uri="{FF2B5EF4-FFF2-40B4-BE49-F238E27FC236}">
                <a16:creationId xmlns:a16="http://schemas.microsoft.com/office/drawing/2014/main" id="{C145E9BD-1DCD-4537-92F1-194D74BD55D5}"/>
              </a:ext>
            </a:extLst>
          </p:cNvPr>
          <p:cNvPicPr>
            <a:picLocks noChangeAspect="1"/>
          </p:cNvPicPr>
          <p:nvPr/>
        </p:nvPicPr>
        <p:blipFill>
          <a:blip r:embed="rId3"/>
          <a:srcRect b="38273"/>
          <a:stretch/>
        </p:blipFill>
        <p:spPr>
          <a:xfrm>
            <a:off x="119336" y="1871781"/>
            <a:ext cx="7608168" cy="1865904"/>
          </a:xfrm>
          <a:prstGeom prst="rect">
            <a:avLst/>
          </a:prstGeom>
        </p:spPr>
      </p:pic>
      <p:pic>
        <p:nvPicPr>
          <p:cNvPr id="30" name="Picture 4">
            <a:extLst>
              <a:ext uri="{FF2B5EF4-FFF2-40B4-BE49-F238E27FC236}">
                <a16:creationId xmlns:a16="http://schemas.microsoft.com/office/drawing/2014/main" id="{462B167E-605A-4A03-A2B1-CD7CC1FD6F65}"/>
              </a:ext>
            </a:extLst>
          </p:cNvPr>
          <p:cNvPicPr>
            <a:picLocks noChangeAspect="1"/>
          </p:cNvPicPr>
          <p:nvPr/>
        </p:nvPicPr>
        <p:blipFill>
          <a:blip r:embed="rId4"/>
          <a:stretch>
            <a:fillRect/>
          </a:stretch>
        </p:blipFill>
        <p:spPr>
          <a:xfrm>
            <a:off x="8229214" y="1169581"/>
            <a:ext cx="2763330" cy="3237683"/>
          </a:xfrm>
          <a:prstGeom prst="rect">
            <a:avLst/>
          </a:prstGeom>
          <a:ln w="12700">
            <a:solidFill>
              <a:schemeClr val="tx1"/>
            </a:solidFill>
          </a:ln>
        </p:spPr>
      </p:pic>
      <p:sp>
        <p:nvSpPr>
          <p:cNvPr id="31" name="Rectangle 6">
            <a:extLst>
              <a:ext uri="{FF2B5EF4-FFF2-40B4-BE49-F238E27FC236}">
                <a16:creationId xmlns:a16="http://schemas.microsoft.com/office/drawing/2014/main" id="{D43FDF4F-9911-4968-AD25-203E1B42D417}"/>
              </a:ext>
            </a:extLst>
          </p:cNvPr>
          <p:cNvSpPr/>
          <p:nvPr/>
        </p:nvSpPr>
        <p:spPr>
          <a:xfrm>
            <a:off x="1229413" y="3658746"/>
            <a:ext cx="5388013" cy="461665"/>
          </a:xfrm>
          <a:prstGeom prst="rect">
            <a:avLst/>
          </a:prstGeom>
        </p:spPr>
        <p:txBody>
          <a:bodyPr wrap="none">
            <a:spAutoFit/>
          </a:bodyPr>
          <a:lstStyle/>
          <a:p>
            <a:r>
              <a:rPr lang="en-US" sz="2400" dirty="0">
                <a:solidFill>
                  <a:srgbClr val="003399"/>
                </a:solidFill>
                <a:latin typeface="Arial" panose="020B0604020202020204" pitchFamily="34" charset="0"/>
                <a:ea typeface="Times New Roman" panose="02020603050405020304" pitchFamily="18" charset="0"/>
                <a:cs typeface="Arial" panose="020B0604020202020204" pitchFamily="34" charset="0"/>
              </a:rPr>
              <a:t>EIC ESR choke shielded WTC bellow </a:t>
            </a:r>
            <a:endParaRPr lang="en-US" sz="2400" dirty="0">
              <a:solidFill>
                <a:srgbClr val="003399"/>
              </a:solidFill>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6BB86025-2CA2-4BCF-9CD6-E048D855D623}"/>
              </a:ext>
            </a:extLst>
          </p:cNvPr>
          <p:cNvSpPr/>
          <p:nvPr/>
        </p:nvSpPr>
        <p:spPr>
          <a:xfrm>
            <a:off x="263352" y="4461112"/>
            <a:ext cx="11377264" cy="2308324"/>
          </a:xfrm>
          <a:prstGeom prst="rect">
            <a:avLst/>
          </a:prstGeom>
        </p:spPr>
        <p:txBody>
          <a:bodyPr wrap="square">
            <a:spAutoFit/>
          </a:bodyPr>
          <a:lstStyle/>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Withstand the up to </a:t>
            </a:r>
            <a:r>
              <a:rPr lang="en-US" altLang="zh-CN" sz="2400" b="1" dirty="0">
                <a:solidFill>
                  <a:srgbClr val="0000FF"/>
                </a:solidFill>
                <a:latin typeface="Arial" panose="020B0604020202020204" pitchFamily="34" charset="0"/>
                <a:cs typeface="Arial" panose="020B0604020202020204" pitchFamily="34" charset="0"/>
              </a:rPr>
              <a:t>2.5A </a:t>
            </a:r>
            <a:r>
              <a:rPr lang="en-US" altLang="zh-CN" sz="2400" dirty="0">
                <a:latin typeface="Arial" panose="020B0604020202020204" pitchFamily="34" charset="0"/>
                <a:cs typeface="Arial" panose="020B0604020202020204" pitchFamily="34" charset="0"/>
              </a:rPr>
              <a:t>beam current and various fill pattern (as low as 24.6MHz </a:t>
            </a:r>
            <a:r>
              <a:rPr lang="en-US" altLang="zh-CN" sz="2400" dirty="0" err="1">
                <a:latin typeface="Arial" panose="020B0604020202020204" pitchFamily="34" charset="0"/>
                <a:cs typeface="Arial" panose="020B0604020202020204" pitchFamily="34" charset="0"/>
              </a:rPr>
              <a:t>reprate</a:t>
            </a:r>
            <a:r>
              <a:rPr lang="en-US" altLang="zh-CN"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altLang="zh-CN" sz="2400" b="1" dirty="0">
                <a:solidFill>
                  <a:srgbClr val="0000FF"/>
                </a:solidFill>
                <a:latin typeface="Arial" panose="020B0604020202020204" pitchFamily="34" charset="0"/>
                <a:cs typeface="Arial" panose="020B0604020202020204" pitchFamily="34" charset="0"/>
              </a:rPr>
              <a:t>Low impedance </a:t>
            </a:r>
            <a:r>
              <a:rPr lang="en-US" altLang="zh-CN" sz="2400" dirty="0">
                <a:latin typeface="Arial" panose="020B0604020202020204" pitchFamily="34" charset="0"/>
                <a:cs typeface="Arial" panose="020B0604020202020204" pitchFamily="34" charset="0"/>
              </a:rPr>
              <a:t>for both aspects of beam instability and RF heating</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Avoid sliding contact in the RF shield for </a:t>
            </a:r>
            <a:r>
              <a:rPr lang="en-US" altLang="zh-CN" sz="2400" b="1" dirty="0">
                <a:solidFill>
                  <a:srgbClr val="0000FF"/>
                </a:solidFill>
                <a:latin typeface="Arial" panose="020B0604020202020204" pitchFamily="34" charset="0"/>
                <a:cs typeface="Arial" panose="020B0604020202020204" pitchFamily="34" charset="0"/>
              </a:rPr>
              <a:t>cleanliness</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TEM like mode may be trapped in the bellow</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Under design……</a:t>
            </a:r>
          </a:p>
        </p:txBody>
      </p:sp>
      <p:sp>
        <p:nvSpPr>
          <p:cNvPr id="14" name="文本框 13"/>
          <p:cNvSpPr txBox="1"/>
          <p:nvPr/>
        </p:nvSpPr>
        <p:spPr>
          <a:xfrm>
            <a:off x="2495600" y="1169581"/>
            <a:ext cx="4006354" cy="380577"/>
          </a:xfrm>
          <a:prstGeom prst="rect">
            <a:avLst/>
          </a:prstGeom>
          <a:noFill/>
        </p:spPr>
        <p:txBody>
          <a:bodyPr wrap="square" rtlCol="0">
            <a:noAutofit/>
          </a:bodyPr>
          <a:lstStyle>
            <a:defPPr>
              <a:defRPr lang="zh-CN"/>
            </a:defPPr>
            <a:lvl1pPr algn="ctr">
              <a:defRPr>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2000" dirty="0"/>
              <a:t>591 MHz </a:t>
            </a:r>
            <a:r>
              <a:rPr lang="zh-CN" altLang="en-US" sz="2000" dirty="0"/>
              <a:t>超导腔</a:t>
            </a:r>
          </a:p>
        </p:txBody>
      </p:sp>
      <p:pic>
        <p:nvPicPr>
          <p:cNvPr id="15" name="Picture 3" descr="https://opendoc.ihep.ac.cn/wps3/weboffice/weboffice/shapes/8CE2B5B984974E35A4C14658A8BAFFA2/de867e5536632c9441cf7c6e4e9631ac78780cd1?AWSAccessKeyId=TMTozwL5kmI2t1Cg&amp;Expires=1776219551&amp;__doc_route_key=0&amp;response-expires=165348&amp;Signature=RGnxwCxORqXhdmj6Nq4qkFpw29I%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670001" y="1604006"/>
            <a:ext cx="1489130" cy="8111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https://opendoc.ihep.ac.cn/wps3/weboffice/weboffice/shapes/8CE2B5B984974E35A4C14658A8BAFFA2/de867e5536632c9441cf7c6e4e9631ac78780cd1?AWSAccessKeyId=TMTozwL5kmI2t1Cg&amp;Expires=1776219551&amp;__doc_route_key=0&amp;response-expires=165348&amp;Signature=RGnxwCxORqXhdmj6Nq4qkFpw29I%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7137">
            <a:off x="4452684" y="1670441"/>
            <a:ext cx="936403" cy="510073"/>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16"/>
          <p:cNvSpPr/>
          <p:nvPr/>
        </p:nvSpPr>
        <p:spPr>
          <a:xfrm>
            <a:off x="6189128" y="2518080"/>
            <a:ext cx="432048" cy="6480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Tree>
    <p:extLst>
      <p:ext uri="{BB962C8B-B14F-4D97-AF65-F5344CB8AC3E}">
        <p14:creationId xmlns:p14="http://schemas.microsoft.com/office/powerpoint/2010/main" val="3380673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en-US" altLang="zh-CN" sz="3200" dirty="0">
                <a:solidFill>
                  <a:srgbClr val="C00000"/>
                </a:solidFill>
                <a:effectLst/>
                <a:latin typeface="Arial" panose="020B0604020202020204" pitchFamily="34" charset="0"/>
                <a:ea typeface="黑体" panose="02010609060101010101" pitchFamily="49" charset="-122"/>
              </a:rPr>
              <a:t>Choke shielded bellow - BESSY II </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12</a:t>
            </a:fld>
            <a:endParaRPr lang="zh-CN" altLang="en-US" sz="2000" b="1" dirty="0">
              <a:solidFill>
                <a:srgbClr val="0000FF"/>
              </a:solidFill>
              <a:latin typeface="+mn-ea"/>
            </a:endParaRPr>
          </a:p>
        </p:txBody>
      </p:sp>
      <p:sp>
        <p:nvSpPr>
          <p:cNvPr id="11"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郑洪娟</a:t>
            </a:r>
          </a:p>
        </p:txBody>
      </p:sp>
      <p:pic>
        <p:nvPicPr>
          <p:cNvPr id="36" name="图片 35">
            <a:extLst>
              <a:ext uri="{FF2B5EF4-FFF2-40B4-BE49-F238E27FC236}">
                <a16:creationId xmlns:a16="http://schemas.microsoft.com/office/drawing/2014/main" id="{29A7AE2D-901C-4D24-BE6F-DC27478794EA}"/>
              </a:ext>
            </a:extLst>
          </p:cNvPr>
          <p:cNvPicPr>
            <a:picLocks noChangeAspect="1"/>
          </p:cNvPicPr>
          <p:nvPr/>
        </p:nvPicPr>
        <p:blipFill>
          <a:blip r:embed="rId3"/>
          <a:stretch>
            <a:fillRect/>
          </a:stretch>
        </p:blipFill>
        <p:spPr>
          <a:xfrm>
            <a:off x="6240016" y="1131232"/>
            <a:ext cx="4668103" cy="2389956"/>
          </a:xfrm>
          <a:prstGeom prst="rect">
            <a:avLst/>
          </a:prstGeom>
        </p:spPr>
      </p:pic>
      <p:grpSp>
        <p:nvGrpSpPr>
          <p:cNvPr id="12" name="组合 11"/>
          <p:cNvGrpSpPr/>
          <p:nvPr/>
        </p:nvGrpSpPr>
        <p:grpSpPr>
          <a:xfrm>
            <a:off x="191344" y="976463"/>
            <a:ext cx="5112568" cy="4252738"/>
            <a:chOff x="-15145" y="1229682"/>
            <a:chExt cx="5391066" cy="4524645"/>
          </a:xfrm>
        </p:grpSpPr>
        <p:pic>
          <p:nvPicPr>
            <p:cNvPr id="8" name="图片 7"/>
            <p:cNvPicPr>
              <a:picLocks noChangeAspect="1"/>
            </p:cNvPicPr>
            <p:nvPr/>
          </p:nvPicPr>
          <p:blipFill>
            <a:blip r:embed="rId4"/>
            <a:stretch>
              <a:fillRect/>
            </a:stretch>
          </p:blipFill>
          <p:spPr>
            <a:xfrm>
              <a:off x="-15145" y="1229682"/>
              <a:ext cx="5391066" cy="4524645"/>
            </a:xfrm>
            <a:prstGeom prst="rect">
              <a:avLst/>
            </a:prstGeom>
          </p:spPr>
        </p:pic>
        <p:sp>
          <p:nvSpPr>
            <p:cNvPr id="35" name="矩形 34">
              <a:extLst>
                <a:ext uri="{FF2B5EF4-FFF2-40B4-BE49-F238E27FC236}">
                  <a16:creationId xmlns:a16="http://schemas.microsoft.com/office/drawing/2014/main" id="{4BC084EB-4ABF-49F0-832A-7EDA93A23193}"/>
                </a:ext>
              </a:extLst>
            </p:cNvPr>
            <p:cNvSpPr/>
            <p:nvPr/>
          </p:nvSpPr>
          <p:spPr>
            <a:xfrm>
              <a:off x="2428255" y="3140968"/>
              <a:ext cx="504265" cy="463924"/>
            </a:xfrm>
            <a:prstGeom prst="rect">
              <a:avLst/>
            </a:prstGeom>
            <a:noFill/>
            <a:ln w="444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a:extLst>
              <a:ext uri="{FF2B5EF4-FFF2-40B4-BE49-F238E27FC236}">
                <a16:creationId xmlns:a16="http://schemas.microsoft.com/office/drawing/2014/main" id="{5B1474CD-2F90-4DBD-8D00-68CFE6559C2C}"/>
              </a:ext>
            </a:extLst>
          </p:cNvPr>
          <p:cNvSpPr/>
          <p:nvPr/>
        </p:nvSpPr>
        <p:spPr>
          <a:xfrm>
            <a:off x="457643" y="5229200"/>
            <a:ext cx="9598797" cy="1569660"/>
          </a:xfrm>
          <a:prstGeom prst="rect">
            <a:avLst/>
          </a:prstGeom>
        </p:spPr>
        <p:txBody>
          <a:bodyPr wrap="square">
            <a:spAutoFit/>
          </a:bodyPr>
          <a:lstStyle/>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BESSY II VSR, bunch charge 1.32nC, bunch length 4.5mm</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Insufficient preparation of the inner surfaces of CSB1, which were not directly accessible after the final brazing</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Trapped mode in choke</a:t>
            </a:r>
          </a:p>
        </p:txBody>
      </p:sp>
      <p:sp>
        <p:nvSpPr>
          <p:cNvPr id="38" name="矩形 37"/>
          <p:cNvSpPr/>
          <p:nvPr/>
        </p:nvSpPr>
        <p:spPr>
          <a:xfrm>
            <a:off x="5663952" y="3519365"/>
            <a:ext cx="6336704" cy="1754326"/>
          </a:xfrm>
          <a:prstGeom prst="rect">
            <a:avLst/>
          </a:prstGeom>
        </p:spPr>
        <p:txBody>
          <a:bodyPr wrap="square">
            <a:spAutoFit/>
          </a:bodyPr>
          <a:lstStyle/>
          <a:p>
            <a:r>
              <a:rPr lang="en-US" altLang="zh-CN" dirty="0">
                <a:solidFill>
                  <a:srgbClr val="003399"/>
                </a:solidFill>
                <a:latin typeface="Arial" panose="020B0604020202020204" pitchFamily="34" charset="0"/>
                <a:ea typeface="微软雅黑" panose="020B0503020204020204" pitchFamily="34" charset="-122"/>
                <a:cs typeface="Arial" panose="020B0604020202020204" pitchFamily="34" charset="0"/>
              </a:rPr>
              <a:t>Cross sections of CSB1 (left, a total length of 160 mm, upstream to the left) and CSB2 (right, 190 mm). Numbers indicate (1) stainless steel bellow, (2) combined shielding and collimating coaxial labyrinth made of OFHC copper, (3) stainless steel taper sections, copper coated, (4) cooling channels, (5) separating CF flange with copper gasket inlay.</a:t>
            </a:r>
          </a:p>
        </p:txBody>
      </p:sp>
    </p:spTree>
    <p:extLst>
      <p:ext uri="{BB962C8B-B14F-4D97-AF65-F5344CB8AC3E}">
        <p14:creationId xmlns:p14="http://schemas.microsoft.com/office/powerpoint/2010/main" val="558683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en-US" altLang="zh-CN" sz="3200" dirty="0">
                <a:solidFill>
                  <a:srgbClr val="C00000"/>
                </a:solidFill>
                <a:effectLst/>
                <a:latin typeface="Arial" panose="020B0604020202020204" pitchFamily="34" charset="0"/>
                <a:ea typeface="黑体" panose="02010609060101010101" pitchFamily="49" charset="-122"/>
              </a:rPr>
              <a:t>Choke shielded bellow - BESSY II </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13</a:t>
            </a:fld>
            <a:endParaRPr lang="zh-CN" altLang="en-US" sz="2000" b="1" dirty="0">
              <a:solidFill>
                <a:srgbClr val="0000FF"/>
              </a:solidFill>
              <a:latin typeface="+mn-ea"/>
            </a:endParaRPr>
          </a:p>
        </p:txBody>
      </p:sp>
      <p:sp>
        <p:nvSpPr>
          <p:cNvPr id="11"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郑洪娟</a:t>
            </a:r>
          </a:p>
        </p:txBody>
      </p:sp>
      <p:pic>
        <p:nvPicPr>
          <p:cNvPr id="4" name="图片 3"/>
          <p:cNvPicPr>
            <a:picLocks noChangeAspect="1"/>
          </p:cNvPicPr>
          <p:nvPr/>
        </p:nvPicPr>
        <p:blipFill>
          <a:blip r:embed="rId3"/>
          <a:stretch>
            <a:fillRect/>
          </a:stretch>
        </p:blipFill>
        <p:spPr>
          <a:xfrm>
            <a:off x="191345" y="1406065"/>
            <a:ext cx="6660488" cy="2959039"/>
          </a:xfrm>
          <a:prstGeom prst="rect">
            <a:avLst/>
          </a:prstGeom>
        </p:spPr>
      </p:pic>
      <p:sp>
        <p:nvSpPr>
          <p:cNvPr id="13" name="矩形 12"/>
          <p:cNvSpPr/>
          <p:nvPr/>
        </p:nvSpPr>
        <p:spPr>
          <a:xfrm>
            <a:off x="119306" y="4390135"/>
            <a:ext cx="6804566" cy="1754326"/>
          </a:xfrm>
          <a:prstGeom prst="rect">
            <a:avLst/>
          </a:prstGeom>
        </p:spPr>
        <p:txBody>
          <a:bodyPr wrap="square">
            <a:spAutoFit/>
          </a:bodyPr>
          <a:lstStyle/>
          <a:p>
            <a:r>
              <a:rPr lang="en-US" altLang="zh-CN" dirty="0">
                <a:solidFill>
                  <a:srgbClr val="003399"/>
                </a:solidFill>
                <a:latin typeface="Arial" panose="020B0604020202020204" pitchFamily="34" charset="0"/>
                <a:ea typeface="微软雅黑" panose="020B0503020204020204" pitchFamily="34" charset="-122"/>
                <a:cs typeface="Arial" panose="020B0604020202020204" pitchFamily="34" charset="0"/>
              </a:rPr>
              <a:t>The installation of the CSB1/CSB2 test setup in the BESSY II storage ring. The taper setup (1), (2) keeps the CSB (3) in the middle, where a linear mover (4) can adjust its length remotely controlled. The downstream taper (2) together with the attached pumping dome (5) and beam pipe (6) move as a whole; length compensation is provided with a conventional bellow (7).</a:t>
            </a:r>
          </a:p>
        </p:txBody>
      </p:sp>
      <p:pic>
        <p:nvPicPr>
          <p:cNvPr id="5" name="图片 4"/>
          <p:cNvPicPr>
            <a:picLocks noChangeAspect="1"/>
          </p:cNvPicPr>
          <p:nvPr/>
        </p:nvPicPr>
        <p:blipFill>
          <a:blip r:embed="rId4"/>
          <a:stretch>
            <a:fillRect/>
          </a:stretch>
        </p:blipFill>
        <p:spPr>
          <a:xfrm>
            <a:off x="7012366" y="1022986"/>
            <a:ext cx="2304256" cy="2441932"/>
          </a:xfrm>
          <a:prstGeom prst="rect">
            <a:avLst/>
          </a:prstGeom>
        </p:spPr>
      </p:pic>
      <p:sp>
        <p:nvSpPr>
          <p:cNvPr id="8" name="矩形 7"/>
          <p:cNvSpPr/>
          <p:nvPr/>
        </p:nvSpPr>
        <p:spPr>
          <a:xfrm>
            <a:off x="9340301" y="1385397"/>
            <a:ext cx="2571304" cy="1477328"/>
          </a:xfrm>
          <a:prstGeom prst="rect">
            <a:avLst/>
          </a:prstGeom>
        </p:spPr>
        <p:txBody>
          <a:bodyPr wrap="square">
            <a:spAutoFit/>
          </a:bodyPr>
          <a:lstStyle/>
          <a:p>
            <a:r>
              <a:rPr lang="en-US" altLang="zh-CN" dirty="0">
                <a:solidFill>
                  <a:srgbClr val="003399"/>
                </a:solidFill>
                <a:latin typeface="Arial" panose="020B0604020202020204" pitchFamily="34" charset="0"/>
                <a:ea typeface="微软雅黑" panose="020B0503020204020204" pitchFamily="34" charset="-122"/>
                <a:cs typeface="Arial" panose="020B0604020202020204" pitchFamily="34" charset="0"/>
              </a:rPr>
              <a:t> Spot-sized (orange) and extended (blue) discolorations found on the labyrinth surfaces of CSB1 after cutting</a:t>
            </a:r>
          </a:p>
        </p:txBody>
      </p:sp>
      <p:sp>
        <p:nvSpPr>
          <p:cNvPr id="9" name="矩形 8">
            <a:extLst>
              <a:ext uri="{FF2B5EF4-FFF2-40B4-BE49-F238E27FC236}">
                <a16:creationId xmlns:a16="http://schemas.microsoft.com/office/drawing/2014/main" id="{5B1474CD-2F90-4DBD-8D00-68CFE6559C2C}"/>
              </a:ext>
            </a:extLst>
          </p:cNvPr>
          <p:cNvSpPr/>
          <p:nvPr/>
        </p:nvSpPr>
        <p:spPr>
          <a:xfrm>
            <a:off x="7080182" y="5879366"/>
            <a:ext cx="4520238" cy="646331"/>
          </a:xfrm>
          <a:prstGeom prst="rect">
            <a:avLst/>
          </a:prstGeom>
        </p:spPr>
        <p:txBody>
          <a:bodyPr wrap="square">
            <a:spAutoFit/>
          </a:bodyPr>
          <a:lstStyle/>
          <a:p>
            <a:pPr indent="-285750">
              <a:buFont typeface="Arial" panose="020B0604020202020204" pitchFamily="34" charset="0"/>
              <a:buChar char="•"/>
            </a:pP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CSB 3 with SRF cavities in cryogenic operation?</a:t>
            </a:r>
          </a:p>
        </p:txBody>
      </p:sp>
      <p:pic>
        <p:nvPicPr>
          <p:cNvPr id="6" name="图片 5"/>
          <p:cNvPicPr>
            <a:picLocks noChangeAspect="1"/>
          </p:cNvPicPr>
          <p:nvPr/>
        </p:nvPicPr>
        <p:blipFill>
          <a:blip r:embed="rId5"/>
          <a:stretch>
            <a:fillRect/>
          </a:stretch>
        </p:blipFill>
        <p:spPr>
          <a:xfrm>
            <a:off x="6923872" y="3619581"/>
            <a:ext cx="2700520" cy="1976209"/>
          </a:xfrm>
          <a:prstGeom prst="rect">
            <a:avLst/>
          </a:prstGeom>
        </p:spPr>
      </p:pic>
      <p:sp>
        <p:nvSpPr>
          <p:cNvPr id="12" name="矩形 11"/>
          <p:cNvSpPr/>
          <p:nvPr/>
        </p:nvSpPr>
        <p:spPr>
          <a:xfrm>
            <a:off x="9665790" y="3540049"/>
            <a:ext cx="2456317" cy="2308324"/>
          </a:xfrm>
          <a:prstGeom prst="rect">
            <a:avLst/>
          </a:prstGeom>
        </p:spPr>
        <p:txBody>
          <a:bodyPr wrap="square">
            <a:spAutoFit/>
          </a:bodyPr>
          <a:lstStyle/>
          <a:p>
            <a:r>
              <a:rPr lang="en-US" altLang="zh-CN" dirty="0">
                <a:solidFill>
                  <a:srgbClr val="005800"/>
                </a:solidFill>
                <a:latin typeface="Arial" panose="020B0604020202020204" pitchFamily="34" charset="0"/>
                <a:ea typeface="微软雅黑" panose="020B0503020204020204" pitchFamily="34" charset="-122"/>
                <a:cs typeface="Arial" panose="020B0604020202020204" pitchFamily="34" charset="0"/>
              </a:rPr>
              <a:t> CSB 2: successfully mastered all kinds of regular (up to 400 mA) and special (20 mA single bunch,32 mA few-bunch, 100 mA low-alpha) operation modes of BESSY II</a:t>
            </a:r>
          </a:p>
        </p:txBody>
      </p:sp>
    </p:spTree>
    <p:extLst>
      <p:ext uri="{BB962C8B-B14F-4D97-AF65-F5344CB8AC3E}">
        <p14:creationId xmlns:p14="http://schemas.microsoft.com/office/powerpoint/2010/main" val="43018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超导腔</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14</a:t>
            </a:fld>
            <a:endParaRPr lang="zh-CN" altLang="en-US" sz="2000" b="1" dirty="0">
              <a:solidFill>
                <a:srgbClr val="0000FF"/>
              </a:solidFill>
              <a:latin typeface="+mn-ea"/>
            </a:endParaRPr>
          </a:p>
        </p:txBody>
      </p:sp>
      <p:sp>
        <p:nvSpPr>
          <p:cNvPr id="11" name="矩形: 圆角 58">
            <a:extLst>
              <a:ext uri="{FF2B5EF4-FFF2-40B4-BE49-F238E27FC236}">
                <a16:creationId xmlns:a16="http://schemas.microsoft.com/office/drawing/2014/main" id="{6E4FD4B0-F2AC-447E-8EAE-4D4E2F263628}"/>
              </a:ext>
            </a:extLst>
          </p:cNvPr>
          <p:cNvSpPr/>
          <p:nvPr/>
        </p:nvSpPr>
        <p:spPr>
          <a:xfrm>
            <a:off x="9716361" y="267952"/>
            <a:ext cx="2140279"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牟智慧，董超</a:t>
            </a:r>
          </a:p>
        </p:txBody>
      </p:sp>
      <p:sp>
        <p:nvSpPr>
          <p:cNvPr id="16" name="TextBox 14"/>
          <p:cNvSpPr txBox="1"/>
          <p:nvPr/>
        </p:nvSpPr>
        <p:spPr>
          <a:xfrm>
            <a:off x="5210837" y="5806821"/>
            <a:ext cx="3253534" cy="707886"/>
          </a:xfrm>
          <a:prstGeom prst="rect">
            <a:avLst/>
          </a:prstGeom>
          <a:noFill/>
        </p:spPr>
        <p:txBody>
          <a:bodyPr wrap="square" rtlCol="0">
            <a:noAutofit/>
          </a:bodyPr>
          <a:lstStyle>
            <a:defPPr>
              <a:defRPr lang="zh-CN"/>
            </a:defPPr>
            <a:lvl1pPr algn="ctr">
              <a:defRPr sz="2000">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场平测试</a:t>
            </a:r>
            <a:r>
              <a:rPr lang="en-US" altLang="zh-CN" dirty="0"/>
              <a:t>——97%</a:t>
            </a:r>
            <a:r>
              <a:rPr lang="zh-CN" altLang="en-US" dirty="0"/>
              <a:t>，</a:t>
            </a:r>
            <a:endParaRPr lang="en-US" altLang="zh-CN" dirty="0"/>
          </a:p>
          <a:p>
            <a:r>
              <a:rPr lang="zh-CN" altLang="en-US" dirty="0"/>
              <a:t>优于目标值</a:t>
            </a:r>
            <a:r>
              <a:rPr lang="en-US" altLang="zh-CN" dirty="0"/>
              <a:t>95%</a:t>
            </a:r>
            <a:endParaRPr lang="zh-CN" altLang="en-US" dirty="0"/>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870" y="2492896"/>
            <a:ext cx="2977718" cy="397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938" y="4467725"/>
            <a:ext cx="1486830" cy="198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descr="D:\work\CEPC项目文件\超导腔加工进展\650\650-changping.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690" y="2738271"/>
            <a:ext cx="3962602" cy="29719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work\CEPC项目文件\超导腔加工进展\650\650-pi.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24234" y="1165487"/>
            <a:ext cx="2770023" cy="20775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407989" y="3286927"/>
            <a:ext cx="2202512" cy="400110"/>
          </a:xfrm>
          <a:prstGeom prst="rect">
            <a:avLst/>
          </a:prstGeom>
          <a:noFill/>
        </p:spPr>
        <p:txBody>
          <a:bodyPr wrap="square" rtlCol="0">
            <a:noAutofit/>
          </a:bodyPr>
          <a:lstStyle>
            <a:defPPr>
              <a:defRPr lang="zh-CN"/>
            </a:defPPr>
            <a:lvl1pPr algn="ctr">
              <a:defRPr sz="2000">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π</a:t>
            </a:r>
            <a:r>
              <a:rPr lang="zh-CN" altLang="en-US" dirty="0"/>
              <a:t>模测试</a:t>
            </a:r>
          </a:p>
        </p:txBody>
      </p:sp>
      <p:pic>
        <p:nvPicPr>
          <p:cNvPr id="25" name="Picture 7" descr="D:\work\CEPC项目文件\超导腔加工进展\650\650-tongdai.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5757" y="3661766"/>
            <a:ext cx="2868088" cy="215106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628196" y="5956241"/>
            <a:ext cx="2202512" cy="400110"/>
          </a:xfrm>
          <a:prstGeom prst="rect">
            <a:avLst/>
          </a:prstGeom>
          <a:noFill/>
        </p:spPr>
        <p:txBody>
          <a:bodyPr wrap="square" rtlCol="0">
            <a:noAutofit/>
          </a:bodyPr>
          <a:lstStyle>
            <a:defPPr>
              <a:defRPr lang="zh-CN"/>
            </a:defPPr>
            <a:lvl1pPr algn="ctr">
              <a:defRPr sz="2000">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通带测试</a:t>
            </a:r>
          </a:p>
        </p:txBody>
      </p:sp>
      <p:pic>
        <p:nvPicPr>
          <p:cNvPr id="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579" y="2422412"/>
            <a:ext cx="1492189" cy="198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8784977" cy="2029413"/>
          </a:xfrm>
        </p:spPr>
        <p:txBody>
          <a:bodyPr>
            <a:noAutofit/>
          </a:bodyPr>
          <a:lstStyle/>
          <a:p>
            <a:pPr>
              <a:lnSpc>
                <a:spcPct val="120000"/>
              </a:lnSpc>
              <a:spcAft>
                <a:spcPts val="0"/>
              </a:spcAft>
              <a:buClr>
                <a:srgbClr val="C00000"/>
              </a:buClr>
            </a:pPr>
            <a:r>
              <a:rPr lang="zh-CN" altLang="en-US" sz="2200" dirty="0"/>
              <a:t>完成了超导腔小球拉场测试，包含场平、</a:t>
            </a:r>
            <a:r>
              <a:rPr lang="en-US" altLang="zh-CN" sz="2200" dirty="0"/>
              <a:t>π </a:t>
            </a:r>
            <a:r>
              <a:rPr lang="zh-CN" altLang="en-US" sz="2200" dirty="0"/>
              <a:t>模与通带特性测试。 </a:t>
            </a:r>
          </a:p>
          <a:p>
            <a:pPr>
              <a:lnSpc>
                <a:spcPct val="120000"/>
              </a:lnSpc>
              <a:spcAft>
                <a:spcPts val="0"/>
              </a:spcAft>
              <a:buClr>
                <a:srgbClr val="C00000"/>
              </a:buClr>
            </a:pPr>
            <a:r>
              <a:rPr lang="zh-CN" altLang="en-US" sz="2200" dirty="0"/>
              <a:t>场平相位曲线对称均匀，</a:t>
            </a:r>
            <a:r>
              <a:rPr lang="en-US" altLang="zh-CN" sz="2200" dirty="0"/>
              <a:t>π </a:t>
            </a:r>
            <a:r>
              <a:rPr lang="zh-CN" altLang="en-US" sz="2200" dirty="0"/>
              <a:t>模谐振峰尖锐、</a:t>
            </a:r>
            <a:r>
              <a:rPr lang="en-US" altLang="zh-CN" sz="2200" dirty="0"/>
              <a:t>Q </a:t>
            </a:r>
            <a:r>
              <a:rPr lang="zh-CN" altLang="en-US" sz="2200" dirty="0"/>
              <a:t>值达标，通带内各模式清晰可辨，测试结果满足设计指标。</a:t>
            </a:r>
          </a:p>
        </p:txBody>
      </p:sp>
    </p:spTree>
    <p:extLst>
      <p:ext uri="{BB962C8B-B14F-4D97-AF65-F5344CB8AC3E}">
        <p14:creationId xmlns:p14="http://schemas.microsoft.com/office/powerpoint/2010/main" val="367930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超导腔</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15</a:t>
            </a:fld>
            <a:endParaRPr lang="zh-CN" altLang="en-US" sz="2000" b="1" dirty="0">
              <a:solidFill>
                <a:srgbClr val="0000FF"/>
              </a:solidFill>
              <a:latin typeface="+mn-ea"/>
            </a:endParaRPr>
          </a:p>
        </p:txBody>
      </p:sp>
      <p:sp>
        <p:nvSpPr>
          <p:cNvPr id="11" name="矩形: 圆角 58">
            <a:extLst>
              <a:ext uri="{FF2B5EF4-FFF2-40B4-BE49-F238E27FC236}">
                <a16:creationId xmlns:a16="http://schemas.microsoft.com/office/drawing/2014/main" id="{6E4FD4B0-F2AC-447E-8EAE-4D4E2F263628}"/>
              </a:ext>
            </a:extLst>
          </p:cNvPr>
          <p:cNvSpPr/>
          <p:nvPr/>
        </p:nvSpPr>
        <p:spPr>
          <a:xfrm>
            <a:off x="9716361" y="267952"/>
            <a:ext cx="2140279"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董超</a:t>
            </a:r>
          </a:p>
        </p:txBody>
      </p:sp>
      <p:sp>
        <p:nvSpPr>
          <p:cNvPr id="28"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11809313" cy="2029413"/>
          </a:xfrm>
        </p:spPr>
        <p:txBody>
          <a:bodyPr>
            <a:noAutofit/>
          </a:bodyPr>
          <a:lstStyle/>
          <a:p>
            <a:pPr>
              <a:lnSpc>
                <a:spcPct val="120000"/>
              </a:lnSpc>
              <a:spcAft>
                <a:spcPts val="0"/>
              </a:spcAft>
              <a:buClr>
                <a:srgbClr val="C00000"/>
              </a:buClr>
            </a:pPr>
            <a:r>
              <a:rPr lang="zh-CN" altLang="en-US" sz="2400" dirty="0"/>
              <a:t>超导腔中心焊缝宽度均匀，整体成型良好。</a:t>
            </a:r>
            <a:endParaRPr lang="en-US" altLang="zh-CN" sz="2400" dirty="0"/>
          </a:p>
          <a:p>
            <a:pPr>
              <a:lnSpc>
                <a:spcPct val="120000"/>
              </a:lnSpc>
              <a:spcAft>
                <a:spcPts val="0"/>
              </a:spcAft>
              <a:buClr>
                <a:srgbClr val="C00000"/>
              </a:buClr>
            </a:pPr>
            <a:r>
              <a:rPr lang="zh-CN" altLang="en-US" sz="2400" dirty="0"/>
              <a:t>存在一处大缺陷，正在进行打磨处理。</a:t>
            </a:r>
            <a:endParaRPr lang="en-US" altLang="zh-CN" sz="2400" dirty="0"/>
          </a:p>
          <a:p>
            <a:pPr>
              <a:lnSpc>
                <a:spcPct val="120000"/>
              </a:lnSpc>
              <a:spcAft>
                <a:spcPts val="0"/>
              </a:spcAft>
              <a:buClr>
                <a:srgbClr val="C00000"/>
              </a:buClr>
            </a:pPr>
            <a:r>
              <a:rPr lang="zh-CN" altLang="en-US" sz="2400" dirty="0"/>
              <a:t>其它小缺陷将在宁夏通过电抛光处理。</a:t>
            </a:r>
            <a:endParaRPr lang="en-US" altLang="zh-CN" sz="2400" dirty="0"/>
          </a:p>
        </p:txBody>
      </p:sp>
      <p:pic>
        <p:nvPicPr>
          <p:cNvPr id="4" name="图片 3"/>
          <p:cNvPicPr>
            <a:picLocks noChangeAspect="1"/>
          </p:cNvPicPr>
          <p:nvPr/>
        </p:nvPicPr>
        <p:blipFill>
          <a:blip r:embed="rId3"/>
          <a:stretch>
            <a:fillRect/>
          </a:stretch>
        </p:blipFill>
        <p:spPr>
          <a:xfrm>
            <a:off x="407368" y="2656170"/>
            <a:ext cx="7253567" cy="3749566"/>
          </a:xfrm>
          <a:prstGeom prst="rect">
            <a:avLst/>
          </a:prstGeom>
        </p:spPr>
      </p:pic>
      <p:pic>
        <p:nvPicPr>
          <p:cNvPr id="5" name="图片 4"/>
          <p:cNvPicPr>
            <a:picLocks noChangeAspect="1"/>
          </p:cNvPicPr>
          <p:nvPr/>
        </p:nvPicPr>
        <p:blipFill>
          <a:blip r:embed="rId4"/>
          <a:stretch>
            <a:fillRect/>
          </a:stretch>
        </p:blipFill>
        <p:spPr>
          <a:xfrm>
            <a:off x="3910931" y="4149080"/>
            <a:ext cx="2188950" cy="2131723"/>
          </a:xfrm>
          <a:prstGeom prst="rect">
            <a:avLst/>
          </a:prstGeom>
        </p:spPr>
      </p:pic>
      <p:pic>
        <p:nvPicPr>
          <p:cNvPr id="17" name="Picture 4" descr="G:\内窥镜\20260414\cepc01_e02-Center_2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6981" y="1076251"/>
            <a:ext cx="3613158" cy="25894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内窥镜\20260414\e01-dpwn2_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6207" y="3897297"/>
            <a:ext cx="3573932" cy="25613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3"/>
          <p:cNvSpPr txBox="1"/>
          <p:nvPr/>
        </p:nvSpPr>
        <p:spPr>
          <a:xfrm>
            <a:off x="9379888" y="3042890"/>
            <a:ext cx="2202512" cy="400110"/>
          </a:xfrm>
          <a:prstGeom prst="rect">
            <a:avLst/>
          </a:prstGeom>
          <a:noFill/>
        </p:spPr>
        <p:txBody>
          <a:bodyPr wrap="square" rtlCol="0">
            <a:noAutofit/>
          </a:bodyPr>
          <a:lstStyle>
            <a:defPPr>
              <a:defRPr lang="zh-CN"/>
            </a:defPPr>
            <a:lvl1pPr algn="ctr">
              <a:defRPr sz="2000">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solidFill>
                  <a:srgbClr val="FFFF00"/>
                </a:solidFill>
              </a:rPr>
              <a:t>大缺陷</a:t>
            </a:r>
          </a:p>
        </p:txBody>
      </p:sp>
      <p:sp>
        <p:nvSpPr>
          <p:cNvPr id="29" name="TextBox 23"/>
          <p:cNvSpPr txBox="1"/>
          <p:nvPr/>
        </p:nvSpPr>
        <p:spPr>
          <a:xfrm>
            <a:off x="9379888" y="5880693"/>
            <a:ext cx="2202512" cy="400110"/>
          </a:xfrm>
          <a:prstGeom prst="rect">
            <a:avLst/>
          </a:prstGeom>
          <a:noFill/>
        </p:spPr>
        <p:txBody>
          <a:bodyPr wrap="square" rtlCol="0">
            <a:noAutofit/>
          </a:bodyPr>
          <a:lstStyle>
            <a:defPPr>
              <a:defRPr lang="zh-CN"/>
            </a:defPPr>
            <a:lvl1pPr algn="ctr">
              <a:defRPr sz="2000">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solidFill>
                  <a:srgbClr val="FFFF00"/>
                </a:solidFill>
              </a:rPr>
              <a:t>小缺陷</a:t>
            </a:r>
          </a:p>
        </p:txBody>
      </p:sp>
    </p:spTree>
    <p:extLst>
      <p:ext uri="{BB962C8B-B14F-4D97-AF65-F5344CB8AC3E}">
        <p14:creationId xmlns:p14="http://schemas.microsoft.com/office/powerpoint/2010/main" val="3441319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高阶模耦合器和吸收器</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16</a:t>
            </a:fld>
            <a:endParaRPr lang="zh-CN" altLang="en-US" sz="2000" b="1" dirty="0">
              <a:solidFill>
                <a:srgbClr val="0000FF"/>
              </a:solidFill>
              <a:latin typeface="+mn-ea"/>
            </a:endParaRPr>
          </a:p>
        </p:txBody>
      </p:sp>
      <p:sp>
        <p:nvSpPr>
          <p:cNvPr id="10"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11737305" cy="2029413"/>
          </a:xfrm>
        </p:spPr>
        <p:txBody>
          <a:bodyPr>
            <a:noAutofit/>
          </a:bodyPr>
          <a:lstStyle/>
          <a:p>
            <a:pPr>
              <a:lnSpc>
                <a:spcPct val="120000"/>
              </a:lnSpc>
              <a:spcAft>
                <a:spcPts val="0"/>
              </a:spcAft>
              <a:buClr>
                <a:srgbClr val="C00000"/>
              </a:buClr>
            </a:pPr>
            <a:r>
              <a:rPr lang="en-US" altLang="zh-CN" sz="2400" dirty="0"/>
              <a:t>12</a:t>
            </a:r>
            <a:r>
              <a:rPr lang="zh-CN" altLang="en-US" sz="2400" dirty="0"/>
              <a:t>套高阶模耦合器已完成。</a:t>
            </a:r>
            <a:endParaRPr lang="en-US" altLang="zh-CN" sz="2400" dirty="0"/>
          </a:p>
          <a:p>
            <a:pPr>
              <a:lnSpc>
                <a:spcPct val="120000"/>
              </a:lnSpc>
              <a:spcAft>
                <a:spcPts val="0"/>
              </a:spcAft>
              <a:buClr>
                <a:srgbClr val="C00000"/>
              </a:buClr>
            </a:pPr>
            <a:r>
              <a:rPr lang="en-US" altLang="zh-CN" sz="2400" dirty="0"/>
              <a:t>2</a:t>
            </a:r>
            <a:r>
              <a:rPr lang="zh-CN" altLang="en-US" sz="2400" dirty="0"/>
              <a:t>件高阶模吸收器已完成。</a:t>
            </a:r>
            <a:endParaRPr lang="en-US" altLang="zh-CN" sz="2400" dirty="0"/>
          </a:p>
        </p:txBody>
      </p:sp>
      <p:sp>
        <p:nvSpPr>
          <p:cNvPr id="12" name="文本框 11"/>
          <p:cNvSpPr txBox="1"/>
          <p:nvPr/>
        </p:nvSpPr>
        <p:spPr>
          <a:xfrm>
            <a:off x="9291719" y="5657860"/>
            <a:ext cx="2880320" cy="352230"/>
          </a:xfrm>
          <a:prstGeom prst="rect">
            <a:avLst/>
          </a:prstGeom>
          <a:noFill/>
        </p:spPr>
        <p:txBody>
          <a:bodyPr wrap="square" rtlCol="0">
            <a:noAutofit/>
          </a:bodyPr>
          <a:lstStyle>
            <a:defPPr>
              <a:defRPr lang="zh-CN"/>
            </a:defPPr>
            <a:lvl1pPr algn="ctr">
              <a:defRPr>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2000" dirty="0"/>
              <a:t>HOM absorber</a:t>
            </a:r>
          </a:p>
        </p:txBody>
      </p:sp>
      <p:pic>
        <p:nvPicPr>
          <p:cNvPr id="13" name="图片 12">
            <a:extLst>
              <a:ext uri="{FF2B5EF4-FFF2-40B4-BE49-F238E27FC236}">
                <a16:creationId xmlns:a16="http://schemas.microsoft.com/office/drawing/2014/main" id="{D6B25098-25C8-473B-AC01-A3493D773156}"/>
              </a:ext>
            </a:extLst>
          </p:cNvPr>
          <p:cNvPicPr>
            <a:picLocks noChangeAspect="1"/>
          </p:cNvPicPr>
          <p:nvPr/>
        </p:nvPicPr>
        <p:blipFill>
          <a:blip r:embed="rId3">
            <a:extLst>
              <a:ext uri="{28A0092B-C50C-407E-A947-70E740481C1C}">
                <a14:useLocalDpi xmlns:a14="http://schemas.microsoft.com/office/drawing/2010/main" val="0"/>
              </a:ext>
            </a:extLst>
          </a:blip>
          <a:srcRect l="32880" t="26206" r="1121" b="31848"/>
          <a:stretch>
            <a:fillRect/>
          </a:stretch>
        </p:blipFill>
        <p:spPr>
          <a:xfrm>
            <a:off x="97522" y="3067902"/>
            <a:ext cx="4743164" cy="2260424"/>
          </a:xfrm>
          <a:prstGeom prst="rect">
            <a:avLst/>
          </a:prstGeom>
        </p:spPr>
      </p:pic>
      <p:pic>
        <p:nvPicPr>
          <p:cNvPr id="14" name="内容占位符 5">
            <a:extLst>
              <a:ext uri="{FF2B5EF4-FFF2-40B4-BE49-F238E27FC236}">
                <a16:creationId xmlns:a16="http://schemas.microsoft.com/office/drawing/2014/main" id="{83EE61F3-D71A-4193-B937-23163D1B1BB5}"/>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t="31135"/>
          <a:stretch/>
        </p:blipFill>
        <p:spPr>
          <a:xfrm>
            <a:off x="4872726" y="3076512"/>
            <a:ext cx="4323918" cy="2233231"/>
          </a:xfrm>
          <a:prstGeom prst="rect">
            <a:avLst/>
          </a:prstGeom>
        </p:spPr>
      </p:pic>
      <p:pic>
        <p:nvPicPr>
          <p:cNvPr id="16" name="图片 15">
            <a:extLst>
              <a:ext uri="{FF2B5EF4-FFF2-40B4-BE49-F238E27FC236}">
                <a16:creationId xmlns:a16="http://schemas.microsoft.com/office/drawing/2014/main" id="{427AF3D7-EBB9-406D-9217-E51234F19C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66401" y="2665365"/>
            <a:ext cx="2530956" cy="2907288"/>
          </a:xfrm>
          <a:prstGeom prst="rect">
            <a:avLst/>
          </a:prstGeom>
        </p:spPr>
      </p:pic>
      <p:sp>
        <p:nvSpPr>
          <p:cNvPr id="17" name="文本框 9">
            <a:extLst>
              <a:ext uri="{FF2B5EF4-FFF2-40B4-BE49-F238E27FC236}">
                <a16:creationId xmlns:a16="http://schemas.microsoft.com/office/drawing/2014/main" id="{BE80D79C-92F0-44B1-931B-145778AFFD1E}"/>
              </a:ext>
            </a:extLst>
          </p:cNvPr>
          <p:cNvSpPr txBox="1"/>
          <p:nvPr/>
        </p:nvSpPr>
        <p:spPr>
          <a:xfrm>
            <a:off x="1774112" y="5505946"/>
            <a:ext cx="619722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rgbClr val="003399"/>
                </a:solidFill>
                <a:latin typeface="Arial" panose="020B0604020202020204" pitchFamily="34" charset="0"/>
                <a:ea typeface="微软雅黑" panose="020B0503020204020204" pitchFamily="34" charset="-122"/>
                <a:cs typeface="Arial" panose="020B0604020202020204" pitchFamily="34" charset="0"/>
              </a:rPr>
              <a:t>HOM Coupler (left: pickup; right: coupling port)</a:t>
            </a:r>
          </a:p>
        </p:txBody>
      </p:sp>
      <p:sp>
        <p:nvSpPr>
          <p:cNvPr id="18" name="矩形: 圆角 58">
            <a:extLst>
              <a:ext uri="{FF2B5EF4-FFF2-40B4-BE49-F238E27FC236}">
                <a16:creationId xmlns:a16="http://schemas.microsoft.com/office/drawing/2014/main" id="{6E4FD4B0-F2AC-447E-8EAE-4D4E2F263628}"/>
              </a:ext>
            </a:extLst>
          </p:cNvPr>
          <p:cNvSpPr/>
          <p:nvPr/>
        </p:nvSpPr>
        <p:spPr>
          <a:xfrm>
            <a:off x="9837117" y="326672"/>
            <a:ext cx="216024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郑洪娟、靳松</a:t>
            </a:r>
          </a:p>
        </p:txBody>
      </p:sp>
    </p:spTree>
    <p:extLst>
      <p:ext uri="{BB962C8B-B14F-4D97-AF65-F5344CB8AC3E}">
        <p14:creationId xmlns:p14="http://schemas.microsoft.com/office/powerpoint/2010/main" val="306040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下一步工作</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17</a:t>
            </a:fld>
            <a:endParaRPr lang="zh-CN" altLang="en-US" sz="2000" b="1" dirty="0">
              <a:solidFill>
                <a:srgbClr val="0000FF"/>
              </a:solidFill>
              <a:latin typeface="+mn-ea"/>
            </a:endParaRPr>
          </a:p>
        </p:txBody>
      </p:sp>
      <p:sp>
        <p:nvSpPr>
          <p:cNvPr id="10"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11737305" cy="4008933"/>
          </a:xfrm>
        </p:spPr>
        <p:txBody>
          <a:bodyPr>
            <a:noAutofit/>
          </a:bodyPr>
          <a:lstStyle/>
          <a:p>
            <a:pPr>
              <a:lnSpc>
                <a:spcPct val="120000"/>
              </a:lnSpc>
              <a:spcAft>
                <a:spcPts val="0"/>
              </a:spcAft>
              <a:buClr>
                <a:srgbClr val="C00000"/>
              </a:buClr>
            </a:pPr>
            <a:r>
              <a:rPr lang="zh-CN" altLang="en-US" sz="2400" dirty="0"/>
              <a:t>主耦合器：</a:t>
            </a:r>
            <a:endParaRPr lang="en-US" altLang="zh-CN" sz="2400" dirty="0"/>
          </a:p>
          <a:p>
            <a:pPr lvl="1">
              <a:lnSpc>
                <a:spcPct val="120000"/>
              </a:lnSpc>
              <a:buClr>
                <a:srgbClr val="C00000"/>
              </a:buClr>
            </a:pPr>
            <a:r>
              <a:rPr lang="zh-CN" altLang="en-US" sz="2200" dirty="0"/>
              <a:t>评估外导体采用热锚或者冷氦气这两种冷却方式的具体利弊，给出具体数值，做出最终抉择。</a:t>
            </a:r>
            <a:endParaRPr lang="en-US" altLang="zh-CN" sz="2200" dirty="0"/>
          </a:p>
          <a:p>
            <a:pPr lvl="1">
              <a:lnSpc>
                <a:spcPct val="120000"/>
              </a:lnSpc>
              <a:buClr>
                <a:srgbClr val="C00000"/>
              </a:buClr>
            </a:pPr>
            <a:r>
              <a:rPr lang="zh-CN" altLang="en-US" sz="2200" dirty="0"/>
              <a:t>综合考虑主耦合器的安装和维护（腔串推进恒温器、模组在</a:t>
            </a:r>
            <a:r>
              <a:rPr lang="en-US" altLang="zh-CN" sz="2200" dirty="0"/>
              <a:t>PAPS</a:t>
            </a:r>
            <a:r>
              <a:rPr lang="zh-CN" altLang="en-US" sz="2200" dirty="0"/>
              <a:t>水平测试站的放置、恒温器侧壁的开口能否进行主耦合器</a:t>
            </a:r>
            <a:r>
              <a:rPr lang="en-US" altLang="zh-CN" sz="2200" dirty="0" err="1"/>
              <a:t>Qe</a:t>
            </a:r>
            <a:r>
              <a:rPr lang="zh-CN" altLang="en-US" sz="2200" dirty="0"/>
              <a:t>的调节</a:t>
            </a:r>
            <a:r>
              <a:rPr lang="en-US" altLang="zh-CN" sz="2200" dirty="0"/>
              <a:t>……</a:t>
            </a:r>
            <a:r>
              <a:rPr lang="zh-CN" altLang="en-US" sz="2200" dirty="0"/>
              <a:t>），继续进行</a:t>
            </a:r>
            <a:r>
              <a:rPr lang="en-US" altLang="zh-CN" sz="2200" dirty="0"/>
              <a:t>RF</a:t>
            </a:r>
            <a:r>
              <a:rPr lang="zh-CN" altLang="en-US" sz="2200" dirty="0"/>
              <a:t>设计，确定</a:t>
            </a:r>
            <a:r>
              <a:rPr lang="en-US" altLang="zh-CN" sz="2200" dirty="0"/>
              <a:t>RF</a:t>
            </a:r>
            <a:r>
              <a:rPr lang="zh-CN" altLang="en-US" sz="2200" dirty="0"/>
              <a:t>模型。</a:t>
            </a:r>
            <a:endParaRPr lang="en-US" altLang="zh-CN" sz="2200" dirty="0"/>
          </a:p>
          <a:p>
            <a:pPr>
              <a:lnSpc>
                <a:spcPct val="120000"/>
              </a:lnSpc>
              <a:spcAft>
                <a:spcPts val="0"/>
              </a:spcAft>
              <a:buClr>
                <a:srgbClr val="C00000"/>
              </a:buClr>
            </a:pPr>
            <a:r>
              <a:rPr lang="zh-CN" altLang="en-US" sz="2400" dirty="0"/>
              <a:t>进行微波屏蔽波纹管的设计，满足模组内超导腔高</a:t>
            </a:r>
            <a:r>
              <a:rPr lang="en-US" altLang="zh-CN" sz="2400" dirty="0"/>
              <a:t>Q</a:t>
            </a:r>
            <a:r>
              <a:rPr lang="zh-CN" altLang="en-US" sz="2400" dirty="0"/>
              <a:t>（</a:t>
            </a:r>
            <a:r>
              <a:rPr lang="en-US" altLang="zh-CN" sz="2400" dirty="0"/>
              <a:t>3E10@25MV/m</a:t>
            </a:r>
            <a:r>
              <a:rPr lang="zh-CN" altLang="en-US" sz="2400" dirty="0"/>
              <a:t>）的需求。</a:t>
            </a:r>
            <a:endParaRPr lang="en-US" altLang="zh-CN" sz="2400" dirty="0"/>
          </a:p>
          <a:p>
            <a:pPr>
              <a:lnSpc>
                <a:spcPct val="120000"/>
              </a:lnSpc>
              <a:spcAft>
                <a:spcPts val="0"/>
              </a:spcAft>
              <a:buClr>
                <a:srgbClr val="C00000"/>
              </a:buClr>
            </a:pPr>
            <a:r>
              <a:rPr lang="zh-CN" altLang="en-US" sz="2400" dirty="0"/>
              <a:t>将</a:t>
            </a:r>
            <a:r>
              <a:rPr lang="en-US" altLang="zh-CN" sz="2400" dirty="0"/>
              <a:t>650 MHz 2-cell</a:t>
            </a:r>
            <a:r>
              <a:rPr lang="zh-CN" altLang="en-US" sz="2400" dirty="0"/>
              <a:t>超导腔运往宁夏，进行电抛光、高温退火等后处理。</a:t>
            </a:r>
            <a:endParaRPr lang="en-US" altLang="zh-CN" sz="2400" dirty="0"/>
          </a:p>
        </p:txBody>
      </p:sp>
    </p:spTree>
    <p:extLst>
      <p:ext uri="{BB962C8B-B14F-4D97-AF65-F5344CB8AC3E}">
        <p14:creationId xmlns:p14="http://schemas.microsoft.com/office/powerpoint/2010/main" val="2881418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18</a:t>
            </a:fld>
            <a:endParaRPr lang="zh-CN" altLang="en-US" sz="2000" b="1" dirty="0">
              <a:solidFill>
                <a:srgbClr val="0000FF"/>
              </a:solidFill>
              <a:latin typeface="+mn-ea"/>
            </a:endParaRPr>
          </a:p>
        </p:txBody>
      </p:sp>
      <p:sp>
        <p:nvSpPr>
          <p:cNvPr id="22" name="文本框 21">
            <a:extLst>
              <a:ext uri="{FF2B5EF4-FFF2-40B4-BE49-F238E27FC236}">
                <a16:creationId xmlns:a16="http://schemas.microsoft.com/office/drawing/2014/main" id="{3B01A1F8-B370-7E55-1199-8F856967B80D}"/>
              </a:ext>
            </a:extLst>
          </p:cNvPr>
          <p:cNvSpPr txBox="1"/>
          <p:nvPr/>
        </p:nvSpPr>
        <p:spPr>
          <a:xfrm>
            <a:off x="-17474" y="2875002"/>
            <a:ext cx="12205129" cy="1107996"/>
          </a:xfrm>
          <a:prstGeom prst="rect">
            <a:avLst/>
          </a:prstGeom>
          <a:noFill/>
        </p:spPr>
        <p:txBody>
          <a:bodyPr wrap="square" rtlCol="0">
            <a:spAutoFit/>
          </a:bodyPr>
          <a:lstStyle>
            <a:defPPr>
              <a:defRPr lang="zh-CN"/>
            </a:defPPr>
            <a:lvl1pPr algn="ctr">
              <a:defRPr sz="1900">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6600" b="1" dirty="0">
                <a:solidFill>
                  <a:srgbClr val="C00000"/>
                </a:solidFill>
              </a:rPr>
              <a:t>Thanks for your attention!</a:t>
            </a:r>
            <a:endParaRPr lang="zh-CN" altLang="en-US" sz="6600" b="1" dirty="0">
              <a:solidFill>
                <a:srgbClr val="C00000"/>
              </a:solidFill>
            </a:endParaRPr>
          </a:p>
        </p:txBody>
      </p:sp>
    </p:spTree>
    <p:extLst>
      <p:ext uri="{BB962C8B-B14F-4D97-AF65-F5344CB8AC3E}">
        <p14:creationId xmlns:p14="http://schemas.microsoft.com/office/powerpoint/2010/main" val="118599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主耦合器设计</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a:t>
            </a:fld>
            <a:endParaRPr lang="zh-CN" altLang="en-US" sz="2000" b="1" dirty="0">
              <a:solidFill>
                <a:srgbClr val="0000FF"/>
              </a:solidFill>
              <a:latin typeface="+mn-ea"/>
            </a:endParaRPr>
          </a:p>
        </p:txBody>
      </p:sp>
      <p:sp>
        <p:nvSpPr>
          <p:cNvPr id="10"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7056785" cy="2784797"/>
          </a:xfrm>
        </p:spPr>
        <p:txBody>
          <a:bodyPr>
            <a:noAutofit/>
          </a:bodyPr>
          <a:lstStyle/>
          <a:p>
            <a:pPr>
              <a:lnSpc>
                <a:spcPct val="120000"/>
              </a:lnSpc>
              <a:spcAft>
                <a:spcPts val="0"/>
              </a:spcAft>
              <a:buClr>
                <a:srgbClr val="C00000"/>
              </a:buClr>
            </a:pPr>
            <a:r>
              <a:rPr lang="zh-CN" altLang="en-US" sz="2200" dirty="0"/>
              <a:t>原来的内导体（气冷）直径</a:t>
            </a:r>
            <a:r>
              <a:rPr lang="en-US" altLang="zh-CN" sz="2200" dirty="0"/>
              <a:t>43mm</a:t>
            </a:r>
            <a:r>
              <a:rPr lang="zh-CN" altLang="en-US" sz="2200" dirty="0"/>
              <a:t>，改成水冷后，直径需要增大到</a:t>
            </a:r>
            <a:r>
              <a:rPr lang="en-US" altLang="zh-CN" sz="2200" dirty="0"/>
              <a:t>60mm</a:t>
            </a:r>
            <a:r>
              <a:rPr lang="zh-CN" altLang="en-US" sz="2200" dirty="0"/>
              <a:t>，才能布下水冷管路</a:t>
            </a:r>
            <a:r>
              <a:rPr lang="en-US" altLang="zh-CN" sz="2200" dirty="0"/>
              <a:t>——</a:t>
            </a:r>
            <a:r>
              <a:rPr lang="zh-CN" altLang="en-US" sz="2200" dirty="0"/>
              <a:t>（</a:t>
            </a:r>
            <a:r>
              <a:rPr lang="zh-CN" altLang="en-US" sz="2200" dirty="0">
                <a:solidFill>
                  <a:srgbClr val="FF0000"/>
                </a:solidFill>
              </a:rPr>
              <a:t>尽量采用现有的陶瓷窗片</a:t>
            </a:r>
            <a:r>
              <a:rPr lang="zh-CN" altLang="en-US" sz="2200" dirty="0"/>
              <a:t>）。</a:t>
            </a:r>
            <a:endParaRPr lang="en-US" altLang="zh-CN" sz="2200" dirty="0"/>
          </a:p>
          <a:p>
            <a:pPr>
              <a:lnSpc>
                <a:spcPct val="120000"/>
              </a:lnSpc>
              <a:spcAft>
                <a:spcPts val="0"/>
              </a:spcAft>
              <a:buClr>
                <a:srgbClr val="C00000"/>
              </a:buClr>
            </a:pPr>
            <a:r>
              <a:rPr lang="zh-CN" altLang="en-US" sz="2200" dirty="0"/>
              <a:t>门钮采用风冷，内导体采用水冷。</a:t>
            </a:r>
            <a:endParaRPr lang="en-US" altLang="zh-CN" sz="2200" dirty="0"/>
          </a:p>
          <a:p>
            <a:pPr>
              <a:lnSpc>
                <a:spcPct val="120000"/>
              </a:lnSpc>
              <a:spcAft>
                <a:spcPts val="0"/>
              </a:spcAft>
              <a:buClr>
                <a:srgbClr val="C00000"/>
              </a:buClr>
            </a:pPr>
            <a:r>
              <a:rPr lang="zh-CN" altLang="en-US" sz="2200" dirty="0"/>
              <a:t>外导体采用热锚（</a:t>
            </a:r>
            <a:r>
              <a:rPr lang="en-US" altLang="zh-CN" sz="2200" dirty="0"/>
              <a:t>2.8W</a:t>
            </a:r>
            <a:r>
              <a:rPr lang="zh-CN" altLang="en-US" sz="2200" dirty="0"/>
              <a:t>漏热</a:t>
            </a:r>
            <a:r>
              <a:rPr lang="en-US" altLang="zh-CN" sz="2200" dirty="0"/>
              <a:t>@313kW</a:t>
            </a:r>
            <a:r>
              <a:rPr lang="zh-CN" altLang="en-US" sz="2200" dirty="0"/>
              <a:t>，可以接受）或者氦气冷（进一步降低漏热，但是结构复杂：氦气流量、热负荷</a:t>
            </a:r>
            <a:r>
              <a:rPr lang="en-US" altLang="zh-CN" sz="2200" dirty="0"/>
              <a:t>……</a:t>
            </a:r>
            <a:r>
              <a:rPr lang="zh-CN" altLang="en-US" sz="2200" dirty="0"/>
              <a:t>），还需要评估。</a:t>
            </a:r>
            <a:endParaRPr lang="en-US" altLang="zh-CN" sz="2200" dirty="0"/>
          </a:p>
        </p:txBody>
      </p:sp>
      <p:sp>
        <p:nvSpPr>
          <p:cNvPr id="20" name="文本框 19"/>
          <p:cNvSpPr txBox="1"/>
          <p:nvPr/>
        </p:nvSpPr>
        <p:spPr>
          <a:xfrm>
            <a:off x="7286564" y="5835018"/>
            <a:ext cx="4006354" cy="380577"/>
          </a:xfrm>
          <a:prstGeom prst="rect">
            <a:avLst/>
          </a:prstGeom>
          <a:noFill/>
        </p:spPr>
        <p:txBody>
          <a:bodyPr wrap="square" rtlCol="0">
            <a:noAutofit/>
          </a:bodyPr>
          <a:lstStyle>
            <a:defPPr>
              <a:defRPr lang="zh-CN"/>
            </a:defPPr>
            <a:lvl1pPr algn="ctr">
              <a:defRPr>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000" dirty="0"/>
              <a:t>耦合器内导体（直径</a:t>
            </a:r>
            <a:r>
              <a:rPr lang="en-US" altLang="zh-CN" sz="2000" dirty="0"/>
              <a:t>43mm</a:t>
            </a:r>
            <a:r>
              <a:rPr lang="zh-CN" altLang="en-US" sz="2000" dirty="0"/>
              <a:t>）</a:t>
            </a:r>
          </a:p>
        </p:txBody>
      </p:sp>
      <p:pic>
        <p:nvPicPr>
          <p:cNvPr id="1025" name="Picture 1" descr="https://opendoc.ihep.ac.cn/wps3/weboffice/weboffice/shapes/5ED0FB20A3A44342A497E3987292FA8F/6a21c113dd0bd96f76a178366681c18c0f691e2d?AWSAccessKeyId=TMTozwL5kmI2t1Cg&amp;Expires=1776156446&amp;__doc_route_key=0&amp;response-expires=142053&amp;Signature=BWLIOcQgZCWzQTKrqK1MNWCa/zo%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1196752"/>
            <a:ext cx="3816424" cy="44975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opendoc.ihep.ac.cn/wps3/weboffice/weboffice/shapes/5ED0FB20A3A44342A497E3987292FA8F/291f60e03cf04f63a7d1345edadbfe34a7f268c4?AWSAccessKeyId=TMTozwL5kmI2t1Cg&amp;Expires=1776156835&amp;__doc_route_key=0&amp;response-expires=141664&amp;Signature=UQq9TF8RjSQJogfv%2BF2hPwrPWL8%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480" y="3881340"/>
            <a:ext cx="4536504" cy="281263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陈旭</a:t>
            </a:r>
          </a:p>
        </p:txBody>
      </p:sp>
    </p:spTree>
    <p:extLst>
      <p:ext uri="{BB962C8B-B14F-4D97-AF65-F5344CB8AC3E}">
        <p14:creationId xmlns:p14="http://schemas.microsoft.com/office/powerpoint/2010/main" val="368400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主耦合器设计</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3</a:t>
            </a:fld>
            <a:endParaRPr lang="zh-CN" altLang="en-US" sz="2000" b="1" dirty="0">
              <a:solidFill>
                <a:srgbClr val="0000FF"/>
              </a:solidFill>
              <a:latin typeface="+mn-ea"/>
            </a:endParaRPr>
          </a:p>
        </p:txBody>
      </p:sp>
      <p:sp>
        <p:nvSpPr>
          <p:cNvPr id="10"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11737305" cy="2373261"/>
          </a:xfrm>
        </p:spPr>
        <p:txBody>
          <a:bodyPr>
            <a:noAutofit/>
          </a:bodyPr>
          <a:lstStyle/>
          <a:p>
            <a:pPr>
              <a:lnSpc>
                <a:spcPct val="120000"/>
              </a:lnSpc>
              <a:spcAft>
                <a:spcPts val="0"/>
              </a:spcAft>
              <a:buClr>
                <a:srgbClr val="C00000"/>
              </a:buClr>
            </a:pPr>
            <a:r>
              <a:rPr lang="zh-CN" altLang="en-US" sz="2400" dirty="0"/>
              <a:t>经过设计优化，确定采用现有的陶瓷窗（外径</a:t>
            </a:r>
            <a:r>
              <a:rPr lang="en-US" altLang="zh-CN" sz="2400" dirty="0"/>
              <a:t>170mm</a:t>
            </a:r>
            <a:r>
              <a:rPr lang="zh-CN" altLang="en-US" sz="2400" dirty="0"/>
              <a:t>，工厂找出</a:t>
            </a:r>
            <a:r>
              <a:rPr lang="en-US" altLang="zh-CN" sz="2400" dirty="0"/>
              <a:t>8</a:t>
            </a:r>
            <a:r>
              <a:rPr lang="zh-CN" altLang="en-US" sz="2400" dirty="0"/>
              <a:t>片），不需要采购新的陶瓷窗片，但需要将现有的陶瓷窗片中心的开孔从</a:t>
            </a:r>
            <a:r>
              <a:rPr lang="en-US" altLang="zh-CN" sz="2400" dirty="0"/>
              <a:t>27mm</a:t>
            </a:r>
            <a:r>
              <a:rPr lang="zh-CN" altLang="en-US" sz="2400" dirty="0"/>
              <a:t>扩大至</a:t>
            </a:r>
            <a:r>
              <a:rPr lang="en-US" altLang="zh-CN" sz="2400" dirty="0"/>
              <a:t>40mm</a:t>
            </a:r>
            <a:r>
              <a:rPr lang="zh-CN" altLang="en-US" sz="2400" dirty="0"/>
              <a:t>，以满足水冷的要求。</a:t>
            </a:r>
            <a:endParaRPr lang="en-US" altLang="zh-CN" sz="2400" dirty="0"/>
          </a:p>
          <a:p>
            <a:pPr>
              <a:lnSpc>
                <a:spcPct val="120000"/>
              </a:lnSpc>
              <a:spcAft>
                <a:spcPts val="0"/>
              </a:spcAft>
              <a:buClr>
                <a:srgbClr val="C00000"/>
              </a:buClr>
            </a:pPr>
            <a:r>
              <a:rPr lang="zh-CN" altLang="en-US" sz="2400" dirty="0"/>
              <a:t>为了满足耦合度</a:t>
            </a:r>
            <a:r>
              <a:rPr lang="en-US" altLang="zh-CN" sz="2400" dirty="0" err="1"/>
              <a:t>Qe</a:t>
            </a:r>
            <a:r>
              <a:rPr lang="zh-CN" altLang="en-US" sz="2400" dirty="0"/>
              <a:t>大范围可调的要求，将主耦合器的波纹管从内导体移到外导体上，导致了主耦合器的长度增长（经过优化后，耦合器总长度增加了</a:t>
            </a:r>
            <a:r>
              <a:rPr lang="en-US" altLang="zh-CN" sz="2400" dirty="0"/>
              <a:t>50</a:t>
            </a:r>
            <a:r>
              <a:rPr lang="zh-CN" altLang="en-US" sz="2400" dirty="0"/>
              <a:t>多</a:t>
            </a:r>
            <a:r>
              <a:rPr lang="en-US" altLang="zh-CN" sz="2400" dirty="0"/>
              <a:t>mm</a:t>
            </a:r>
            <a:r>
              <a:rPr lang="zh-CN" altLang="en-US" sz="2400" dirty="0"/>
              <a:t>）。</a:t>
            </a:r>
            <a:endParaRPr lang="en-US" altLang="zh-CN" sz="2400" dirty="0"/>
          </a:p>
          <a:p>
            <a:pPr>
              <a:lnSpc>
                <a:spcPct val="120000"/>
              </a:lnSpc>
              <a:spcAft>
                <a:spcPts val="0"/>
              </a:spcAft>
              <a:buClr>
                <a:srgbClr val="C00000"/>
              </a:buClr>
            </a:pPr>
            <a:endParaRPr lang="en-US" altLang="zh-CN" sz="2400" dirty="0"/>
          </a:p>
        </p:txBody>
      </p:sp>
      <p:sp>
        <p:nvSpPr>
          <p:cNvPr id="20" name="文本框 19"/>
          <p:cNvSpPr txBox="1"/>
          <p:nvPr/>
        </p:nvSpPr>
        <p:spPr>
          <a:xfrm>
            <a:off x="179274" y="6000572"/>
            <a:ext cx="5805692" cy="423592"/>
          </a:xfrm>
          <a:prstGeom prst="rect">
            <a:avLst/>
          </a:prstGeom>
          <a:noFill/>
        </p:spPr>
        <p:txBody>
          <a:bodyPr wrap="square" rtlCol="0">
            <a:noAutofit/>
          </a:bodyPr>
          <a:lstStyle>
            <a:defPPr>
              <a:defRPr lang="zh-CN"/>
            </a:defPPr>
            <a:lvl1pPr algn="ctr">
              <a:defRPr>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000" dirty="0"/>
              <a:t>原设计，发热大，总长</a:t>
            </a:r>
            <a:r>
              <a:rPr lang="en-US" altLang="zh-CN" sz="2000" dirty="0"/>
              <a:t>1105.44mm</a:t>
            </a:r>
            <a:r>
              <a:rPr lang="zh-CN" altLang="en-US" sz="2000" dirty="0"/>
              <a:t>，</a:t>
            </a:r>
            <a:r>
              <a:rPr lang="en-US" altLang="zh-CN" sz="2000" dirty="0" err="1"/>
              <a:t>Qe</a:t>
            </a:r>
            <a:r>
              <a:rPr lang="en-US" altLang="zh-CN" sz="2000" dirty="0"/>
              <a:t>: </a:t>
            </a:r>
            <a:r>
              <a:rPr lang="en-US" altLang="zh-CN" sz="2000" dirty="0">
                <a:solidFill>
                  <a:srgbClr val="FF0000"/>
                </a:solidFill>
              </a:rPr>
              <a:t>1e6~1e7</a:t>
            </a:r>
            <a:endParaRPr lang="zh-CN" altLang="en-US" sz="2000" dirty="0">
              <a:solidFill>
                <a:srgbClr val="FF0000"/>
              </a:solidFill>
            </a:endParaRPr>
          </a:p>
        </p:txBody>
      </p:sp>
      <p:pic>
        <p:nvPicPr>
          <p:cNvPr id="7" name="图片 6">
            <a:extLst>
              <a:ext uri="{FF2B5EF4-FFF2-40B4-BE49-F238E27FC236}">
                <a16:creationId xmlns:a16="http://schemas.microsoft.com/office/drawing/2014/main" id="{97A17409-5E64-41E4-B212-C7D26D38F552}"/>
              </a:ext>
            </a:extLst>
          </p:cNvPr>
          <p:cNvPicPr>
            <a:picLocks noChangeAspect="1"/>
          </p:cNvPicPr>
          <p:nvPr/>
        </p:nvPicPr>
        <p:blipFill>
          <a:blip r:embed="rId3"/>
          <a:stretch>
            <a:fillRect/>
          </a:stretch>
        </p:blipFill>
        <p:spPr>
          <a:xfrm rot="5400000">
            <a:off x="7879491" y="2312774"/>
            <a:ext cx="2265666" cy="4824536"/>
          </a:xfrm>
          <a:prstGeom prst="rect">
            <a:avLst/>
          </a:prstGeom>
        </p:spPr>
      </p:pic>
      <p:pic>
        <p:nvPicPr>
          <p:cNvPr id="8" name="图片 7">
            <a:extLst>
              <a:ext uri="{FF2B5EF4-FFF2-40B4-BE49-F238E27FC236}">
                <a16:creationId xmlns:a16="http://schemas.microsoft.com/office/drawing/2014/main" id="{79940D7F-A15E-466E-9DDA-867FB0395245}"/>
              </a:ext>
            </a:extLst>
          </p:cNvPr>
          <p:cNvPicPr>
            <a:picLocks noChangeAspect="1"/>
          </p:cNvPicPr>
          <p:nvPr/>
        </p:nvPicPr>
        <p:blipFill>
          <a:blip r:embed="rId4"/>
          <a:stretch>
            <a:fillRect/>
          </a:stretch>
        </p:blipFill>
        <p:spPr>
          <a:xfrm rot="16200000">
            <a:off x="1658358" y="2373878"/>
            <a:ext cx="1951995" cy="4763049"/>
          </a:xfrm>
          <a:prstGeom prst="rect">
            <a:avLst/>
          </a:prstGeom>
        </p:spPr>
      </p:pic>
      <p:sp>
        <p:nvSpPr>
          <p:cNvPr id="11" name="箭头: 右 1">
            <a:extLst>
              <a:ext uri="{FF2B5EF4-FFF2-40B4-BE49-F238E27FC236}">
                <a16:creationId xmlns:a16="http://schemas.microsoft.com/office/drawing/2014/main" id="{C0AB41DF-235D-4BF7-9281-B83BAEF27FF6}"/>
              </a:ext>
            </a:extLst>
          </p:cNvPr>
          <p:cNvSpPr/>
          <p:nvPr/>
        </p:nvSpPr>
        <p:spPr>
          <a:xfrm>
            <a:off x="5516914" y="4365104"/>
            <a:ext cx="936104" cy="5470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文本框 11"/>
          <p:cNvSpPr txBox="1"/>
          <p:nvPr/>
        </p:nvSpPr>
        <p:spPr>
          <a:xfrm>
            <a:off x="6422377" y="6000572"/>
            <a:ext cx="5688632" cy="433242"/>
          </a:xfrm>
          <a:prstGeom prst="rect">
            <a:avLst/>
          </a:prstGeom>
          <a:noFill/>
        </p:spPr>
        <p:txBody>
          <a:bodyPr wrap="square" rtlCol="0">
            <a:noAutofit/>
          </a:bodyPr>
          <a:lstStyle>
            <a:defPPr>
              <a:defRPr lang="zh-CN"/>
            </a:defPPr>
            <a:lvl1pPr algn="ctr">
              <a:defRPr>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000" dirty="0"/>
              <a:t>新设计，发热小，总长</a:t>
            </a:r>
            <a:r>
              <a:rPr lang="en-US" altLang="zh-CN" sz="2000" dirty="0"/>
              <a:t>1160mm</a:t>
            </a:r>
            <a:r>
              <a:rPr lang="zh-CN" altLang="en-US" sz="2000" dirty="0"/>
              <a:t>，</a:t>
            </a:r>
            <a:r>
              <a:rPr lang="en-US" altLang="zh-CN" sz="2000" dirty="0"/>
              <a:t> </a:t>
            </a:r>
            <a:r>
              <a:rPr lang="en-US" altLang="zh-CN" sz="2000" dirty="0" err="1"/>
              <a:t>Qe</a:t>
            </a:r>
            <a:r>
              <a:rPr lang="en-US" altLang="zh-CN" sz="2000" dirty="0"/>
              <a:t>: </a:t>
            </a:r>
            <a:r>
              <a:rPr lang="en-US" altLang="zh-CN" sz="2000" dirty="0">
                <a:solidFill>
                  <a:srgbClr val="FF0000"/>
                </a:solidFill>
              </a:rPr>
              <a:t>1e5~1e7</a:t>
            </a:r>
            <a:endParaRPr lang="zh-CN" altLang="en-US" sz="2000" dirty="0">
              <a:solidFill>
                <a:srgbClr val="FF0000"/>
              </a:solidFill>
            </a:endParaRPr>
          </a:p>
        </p:txBody>
      </p:sp>
      <p:sp>
        <p:nvSpPr>
          <p:cNvPr id="15"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陈旭</a:t>
            </a:r>
          </a:p>
        </p:txBody>
      </p:sp>
    </p:spTree>
    <p:extLst>
      <p:ext uri="{BB962C8B-B14F-4D97-AF65-F5344CB8AC3E}">
        <p14:creationId xmlns:p14="http://schemas.microsoft.com/office/powerpoint/2010/main" val="4187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主耦合器设计</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4</a:t>
            </a:fld>
            <a:endParaRPr lang="zh-CN" altLang="en-US" sz="2000" b="1" dirty="0">
              <a:solidFill>
                <a:srgbClr val="0000FF"/>
              </a:solidFill>
              <a:latin typeface="+mn-ea"/>
            </a:endParaRPr>
          </a:p>
        </p:txBody>
      </p:sp>
      <p:sp>
        <p:nvSpPr>
          <p:cNvPr id="10"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11737305" cy="2029413"/>
          </a:xfrm>
        </p:spPr>
        <p:txBody>
          <a:bodyPr>
            <a:noAutofit/>
          </a:bodyPr>
          <a:lstStyle/>
          <a:p>
            <a:pPr>
              <a:lnSpc>
                <a:spcPct val="120000"/>
              </a:lnSpc>
              <a:spcAft>
                <a:spcPts val="0"/>
              </a:spcAft>
              <a:buClr>
                <a:srgbClr val="C00000"/>
              </a:buClr>
            </a:pPr>
            <a:r>
              <a:rPr lang="zh-CN" altLang="en-US" sz="2400" dirty="0"/>
              <a:t>根绝耦合器波纹管的调节量（</a:t>
            </a:r>
            <a:r>
              <a:rPr lang="en-US" altLang="zh-CN" sz="2400" dirty="0"/>
              <a:t>~±30mm</a:t>
            </a:r>
            <a:r>
              <a:rPr lang="zh-CN" altLang="en-US" sz="2400" dirty="0"/>
              <a:t>），确定了波纹管的尺寸：内径</a:t>
            </a:r>
            <a:r>
              <a:rPr lang="en-US" altLang="zh-CN" sz="2400" dirty="0"/>
              <a:t>150mm</a:t>
            </a:r>
            <a:r>
              <a:rPr lang="zh-CN" altLang="en-US" sz="2400" dirty="0"/>
              <a:t>，外径</a:t>
            </a:r>
            <a:r>
              <a:rPr lang="en-US" altLang="zh-CN" sz="2400" dirty="0"/>
              <a:t>185mm</a:t>
            </a:r>
            <a:r>
              <a:rPr lang="zh-CN" altLang="en-US" sz="2400" dirty="0"/>
              <a:t>，波数</a:t>
            </a:r>
            <a:r>
              <a:rPr lang="en-US" altLang="zh-CN" sz="2400" dirty="0"/>
              <a:t>10</a:t>
            </a:r>
            <a:r>
              <a:rPr lang="zh-CN" altLang="en-US" sz="2400" dirty="0"/>
              <a:t>，波深</a:t>
            </a:r>
            <a:r>
              <a:rPr lang="en-US" altLang="zh-CN" sz="2400" dirty="0"/>
              <a:t>18mm</a:t>
            </a:r>
            <a:r>
              <a:rPr lang="zh-CN" altLang="en-US" sz="2400" dirty="0"/>
              <a:t>，波距</a:t>
            </a:r>
            <a:r>
              <a:rPr lang="en-US" altLang="zh-CN" sz="2400" dirty="0"/>
              <a:t>14mm</a:t>
            </a:r>
            <a:r>
              <a:rPr lang="zh-CN" altLang="en-US" sz="2400" dirty="0"/>
              <a:t>。</a:t>
            </a:r>
            <a:endParaRPr lang="en-US" altLang="zh-CN" sz="2400" dirty="0"/>
          </a:p>
          <a:p>
            <a:pPr>
              <a:lnSpc>
                <a:spcPct val="120000"/>
              </a:lnSpc>
              <a:spcAft>
                <a:spcPts val="0"/>
              </a:spcAft>
              <a:buClr>
                <a:srgbClr val="C00000"/>
              </a:buClr>
            </a:pPr>
            <a:r>
              <a:rPr lang="zh-CN" altLang="en-US" sz="2400" dirty="0"/>
              <a:t>采用新设计后，陶瓷窗向外侧移动了（</a:t>
            </a:r>
            <a:r>
              <a:rPr lang="en-US" altLang="zh-CN" sz="2400" dirty="0"/>
              <a:t>100~150mm</a:t>
            </a:r>
            <a:r>
              <a:rPr lang="zh-CN" altLang="en-US" sz="2400" dirty="0"/>
              <a:t>），有可能导致腔串无法进入恒温器、门钮安装空间受限</a:t>
            </a:r>
            <a:r>
              <a:rPr lang="en-US" altLang="zh-CN" sz="2400" dirty="0"/>
              <a:t>……</a:t>
            </a:r>
            <a:r>
              <a:rPr lang="zh-CN" altLang="en-US" sz="2400" dirty="0"/>
              <a:t>需要进一步评估。</a:t>
            </a:r>
            <a:endParaRPr lang="en-US" altLang="zh-CN" sz="2400" dirty="0"/>
          </a:p>
          <a:p>
            <a:pPr>
              <a:lnSpc>
                <a:spcPct val="120000"/>
              </a:lnSpc>
              <a:spcAft>
                <a:spcPts val="0"/>
              </a:spcAft>
              <a:buClr>
                <a:srgbClr val="C00000"/>
              </a:buClr>
            </a:pPr>
            <a:endParaRPr lang="en-US" altLang="zh-CN" sz="2400" dirty="0"/>
          </a:p>
        </p:txBody>
      </p:sp>
      <p:sp>
        <p:nvSpPr>
          <p:cNvPr id="20" name="文本框 19"/>
          <p:cNvSpPr txBox="1"/>
          <p:nvPr/>
        </p:nvSpPr>
        <p:spPr>
          <a:xfrm>
            <a:off x="1055440" y="6356351"/>
            <a:ext cx="4006354" cy="380577"/>
          </a:xfrm>
          <a:prstGeom prst="rect">
            <a:avLst/>
          </a:prstGeom>
          <a:noFill/>
        </p:spPr>
        <p:txBody>
          <a:bodyPr wrap="square" rtlCol="0">
            <a:noAutofit/>
          </a:bodyPr>
          <a:lstStyle>
            <a:defPPr>
              <a:defRPr lang="zh-CN"/>
            </a:defPPr>
            <a:lvl1pPr algn="ctr">
              <a:defRPr>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000" dirty="0"/>
              <a:t>原设计，总长</a:t>
            </a:r>
            <a:r>
              <a:rPr lang="en-US" altLang="zh-CN" sz="2000" dirty="0"/>
              <a:t>1105.44mm</a:t>
            </a:r>
            <a:endParaRPr lang="zh-CN" altLang="en-US" sz="2000" dirty="0"/>
          </a:p>
        </p:txBody>
      </p:sp>
      <p:sp>
        <p:nvSpPr>
          <p:cNvPr id="12" name="文本框 11"/>
          <p:cNvSpPr txBox="1"/>
          <p:nvPr/>
        </p:nvSpPr>
        <p:spPr>
          <a:xfrm>
            <a:off x="6734423" y="6166062"/>
            <a:ext cx="4006354" cy="380577"/>
          </a:xfrm>
          <a:prstGeom prst="rect">
            <a:avLst/>
          </a:prstGeom>
          <a:noFill/>
        </p:spPr>
        <p:txBody>
          <a:bodyPr wrap="square" rtlCol="0">
            <a:noAutofit/>
          </a:bodyPr>
          <a:lstStyle>
            <a:defPPr>
              <a:defRPr lang="zh-CN"/>
            </a:defPPr>
            <a:lvl1pPr algn="ctr">
              <a:defRPr>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000" dirty="0"/>
              <a:t>波纹管尺寸</a:t>
            </a:r>
          </a:p>
        </p:txBody>
      </p:sp>
      <p:pic>
        <p:nvPicPr>
          <p:cNvPr id="2049" name="Picture 1" descr="https://opendoc.ihep.ac.cn/weboffice/api/v3/office/copy/ZC96eCtHbFU0U2RnWVp1K3IwaXl3aUU5SlREZVFac2xGMjNqOXZjQ3hSb3h2Z0dYbHVwd3VZbGNWdVBuV3YvcGd6UDc2Zy9pZWwydVJlRHZqaFhBdmU4ZXI2NUdsTk5ibkpLVnlydjZFbHcvYzdEMTluMjRwcG5MSDJhYW5ReDdXSmtWaTdaeFFDRjA5NTVub1JRMUU1QUFBUmJmc0t0aWhlOUs4eEZBVkRYM3d4ZzBYSGQ2cDBobEUrbDY0WXZyNnFObzdkMXN1MExlZ3JXR2tTMnNTYzE5ZzFWYUt1TGZLS1NscWI1c3B4RVM5RU9CRW16S3dWN0FFbndieFBGdmtaVVFwdFFpZEpIaExhZk9sL25TcUpta05JQlVuVEhWdHNacWpiMlZNakFQMFBmWFlDYS9ZdWd6V0hFPQ==/attach/object/d501355302709807b28d8fd5ba8f40297bfcaf4f?__doc_route_key=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3231377"/>
            <a:ext cx="560070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opendoc.ihep.ac.cn/wps3/weboffice/weboffice/shapes/5ED0FB20A3A44342A497E3987292FA8F/7d8d4f3b9fec6a54da66007987314843c993afc9?AWSAccessKeyId=TMTozwL5kmI2t1Cg&amp;Expires=1776218215&amp;__doc_route_key=0&amp;response-expires=166684&amp;Signature=ffZSPi%2BuSVLTe7hbrWaaM1tU2Eg%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104" y="3419176"/>
            <a:ext cx="3600400" cy="2433374"/>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陈旭</a:t>
            </a:r>
          </a:p>
        </p:txBody>
      </p:sp>
    </p:spTree>
    <p:extLst>
      <p:ext uri="{BB962C8B-B14F-4D97-AF65-F5344CB8AC3E}">
        <p14:creationId xmlns:p14="http://schemas.microsoft.com/office/powerpoint/2010/main" val="4151413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模组内的腔间波纹管</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5</a:t>
            </a:fld>
            <a:endParaRPr lang="zh-CN" altLang="en-US" sz="2000" b="1" dirty="0">
              <a:solidFill>
                <a:srgbClr val="0000FF"/>
              </a:solidFill>
              <a:latin typeface="+mn-ea"/>
            </a:endParaRPr>
          </a:p>
        </p:txBody>
      </p:sp>
      <p:pic>
        <p:nvPicPr>
          <p:cNvPr id="7169" name="Picture 1" descr="https://opendoc.ihep.ac.cn/wps3/weboffice/weboffice/shapes/8CE2B5B984974E35A4C14658A8BAFFA2/d1df9a0a65f7625c20b2a2e70e0e6458a003f35d?AWSAccessKeyId=TMTozwL5kmI2t1Cg&amp;Expires=1776219501&amp;__doc_route_key=0&amp;response-expires=165398&amp;Signature=tohVXYrvg7pBTETu2okdAtU2gTU%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72" y="1024775"/>
            <a:ext cx="8194043" cy="474064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opendoc.ihep.ac.cn/wps3/weboffice/weboffice/shapes/8CE2B5B984974E35A4C14658A8BAFFA2/57c906db2eb85ff467c5a7f5020614aee48173a3?AWSAccessKeyId=TMTozwL5kmI2t1Cg&amp;Expires=1776219537&amp;__doc_route_key=0&amp;response-expires=165362&amp;Signature=cbUk26RwYik/1iyaIl3XdomEBx0%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2278" y="2894286"/>
            <a:ext cx="3168352" cy="321235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https://opendoc.ihep.ac.cn/wps3/weboffice/weboffice/shapes/8CE2B5B984974E35A4C14658A8BAFFA2/de867e5536632c9441cf7c6e4e9631ac78780cd1?AWSAccessKeyId=TMTozwL5kmI2t1Cg&amp;Expires=1776219551&amp;__doc_route_key=0&amp;response-expires=165348&amp;Signature=RGnxwCxORqXhdmj6Nq4qkFpw29I%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048" y="2974161"/>
            <a:ext cx="1628166" cy="88688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opendoc.ihep.ac.cn/wps3/weboffice/weboffice/shapes/8CE2B5B984974E35A4C14658A8BAFFA2/8fb65e13cc44fc9ddf04aa7a9e18d99285473f0d?AWSAccessKeyId=TMTozwL5kmI2t1Cg&amp;Expires=1776219567&amp;__doc_route_key=0&amp;response-expires=165332&amp;Signature=aupMQao8HBGGrj0FcTEFXjbidTk%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0242" y="4114602"/>
            <a:ext cx="3600266" cy="1704514"/>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E52D966B-405E-4C1B-BA37-37E7D3F99024}"/>
              </a:ext>
            </a:extLst>
          </p:cNvPr>
          <p:cNvSpPr txBox="1"/>
          <p:nvPr/>
        </p:nvSpPr>
        <p:spPr>
          <a:xfrm>
            <a:off x="7631424" y="6013590"/>
            <a:ext cx="3950976" cy="707886"/>
          </a:xfrm>
          <a:prstGeom prst="rect">
            <a:avLst/>
          </a:prstGeom>
          <a:noFill/>
        </p:spPr>
        <p:txBody>
          <a:bodyPr wrap="square" rtlCol="0">
            <a:spAutoFit/>
          </a:bodyPr>
          <a:lstStyle/>
          <a:p>
            <a:pPr algn="ctr"/>
            <a:r>
              <a:rPr lang="zh-CN" altLang="en-US" sz="2000" dirty="0">
                <a:solidFill>
                  <a:srgbClr val="003399"/>
                </a:solidFill>
                <a:latin typeface="Arial" panose="020B0604020202020204" pitchFamily="34" charset="0"/>
                <a:ea typeface="微软雅黑" panose="020B0503020204020204" pitchFamily="34" charset="-122"/>
                <a:cs typeface="Arial" panose="020B0604020202020204" pitchFamily="34" charset="0"/>
              </a:rPr>
              <a:t>波纹管（刘佰奇）：不锈钢镀铜，</a:t>
            </a:r>
            <a:r>
              <a:rPr lang="en-US" altLang="zh-CN" sz="2000" dirty="0">
                <a:solidFill>
                  <a:srgbClr val="003399"/>
                </a:solidFill>
                <a:latin typeface="Arial" panose="020B0604020202020204" pitchFamily="34" charset="0"/>
                <a:ea typeface="微软雅黑" panose="020B0503020204020204" pitchFamily="34" charset="-122"/>
                <a:cs typeface="Arial" panose="020B0604020202020204" pitchFamily="34" charset="0"/>
              </a:rPr>
              <a:t>SHINE/LCLS-II/SHINE…</a:t>
            </a:r>
            <a:endParaRPr lang="zh-CN" altLang="en-US" sz="2000" dirty="0">
              <a:solidFill>
                <a:srgbClr val="003399"/>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0473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en-US" altLang="zh-CN" sz="3200" dirty="0">
                <a:solidFill>
                  <a:srgbClr val="C00000"/>
                </a:solidFill>
                <a:effectLst/>
                <a:latin typeface="Arial" panose="020B0604020202020204" pitchFamily="34" charset="0"/>
                <a:ea typeface="黑体" panose="02010609060101010101" pitchFamily="49" charset="-122"/>
              </a:rPr>
              <a:t>RF parameter (from TDR)</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6</a:t>
            </a:fld>
            <a:endParaRPr lang="zh-CN" altLang="en-US" sz="2000" b="1" dirty="0">
              <a:solidFill>
                <a:srgbClr val="0000FF"/>
              </a:solidFill>
              <a:latin typeface="+mn-ea"/>
            </a:endParaRPr>
          </a:p>
        </p:txBody>
      </p:sp>
      <p:pic>
        <p:nvPicPr>
          <p:cNvPr id="4097" name="Picture 1" descr="https://opendoc.ihep.ac.cn/wps3/weboffice/weboffice/shapes/8CE2B5B984974E35A4C14658A8BAFFA2/27fae0442f0372ca928e17f95e4d77192075dc72?AWSAccessKeyId=TMTozwL5kmI2t1Cg&amp;Expires=1776219282&amp;__doc_route_key=0&amp;response-expires=165617&amp;Signature=MkBSOg/cvXTI4DYw6VgK%2BNIaOEI%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74" y="980728"/>
            <a:ext cx="9582150" cy="550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82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zh-CN" altLang="en-US" sz="3200" dirty="0">
                <a:solidFill>
                  <a:srgbClr val="C00000"/>
                </a:solidFill>
                <a:effectLst/>
                <a:latin typeface="Arial" panose="020B0604020202020204" pitchFamily="34" charset="0"/>
                <a:ea typeface="黑体" panose="02010609060101010101" pitchFamily="49" charset="-122"/>
              </a:rPr>
              <a:t>宽带阻抗占比</a:t>
            </a:r>
            <a:endParaRPr lang="en-US" altLang="zh-CN" sz="32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7</a:t>
            </a:fld>
            <a:endParaRPr lang="zh-CN" altLang="en-US" sz="2000" b="1" dirty="0">
              <a:solidFill>
                <a:srgbClr val="0000FF"/>
              </a:solidFill>
              <a:latin typeface="+mn-ea"/>
            </a:endParaRPr>
          </a:p>
        </p:txBody>
      </p:sp>
      <p:sp>
        <p:nvSpPr>
          <p:cNvPr id="13" name="矩形: 圆角 58">
            <a:extLst>
              <a:ext uri="{FF2B5EF4-FFF2-40B4-BE49-F238E27FC236}">
                <a16:creationId xmlns:a16="http://schemas.microsoft.com/office/drawing/2014/main" id="{6E4FD4B0-F2AC-447E-8EAE-4D4E2F263628}"/>
              </a:ext>
            </a:extLst>
          </p:cNvPr>
          <p:cNvSpPr/>
          <p:nvPr/>
        </p:nvSpPr>
        <p:spPr>
          <a:xfrm>
            <a:off x="9768408" y="267952"/>
            <a:ext cx="2088232"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郑洪娟、王娜</a:t>
            </a:r>
          </a:p>
        </p:txBody>
      </p:sp>
      <p:pic>
        <p:nvPicPr>
          <p:cNvPr id="5" name="图片 4"/>
          <p:cNvPicPr>
            <a:picLocks noChangeAspect="1"/>
          </p:cNvPicPr>
          <p:nvPr/>
        </p:nvPicPr>
        <p:blipFill>
          <a:blip r:embed="rId3"/>
          <a:stretch>
            <a:fillRect/>
          </a:stretch>
        </p:blipFill>
        <p:spPr>
          <a:xfrm>
            <a:off x="84322" y="1124744"/>
            <a:ext cx="11772318" cy="4779297"/>
          </a:xfrm>
          <a:prstGeom prst="rect">
            <a:avLst/>
          </a:prstGeom>
        </p:spPr>
      </p:pic>
    </p:spTree>
    <p:extLst>
      <p:ext uri="{BB962C8B-B14F-4D97-AF65-F5344CB8AC3E}">
        <p14:creationId xmlns:p14="http://schemas.microsoft.com/office/powerpoint/2010/main" val="139215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en-US" altLang="zh-CN" sz="3200" dirty="0">
                <a:solidFill>
                  <a:srgbClr val="C00000"/>
                </a:solidFill>
                <a:effectLst/>
                <a:latin typeface="Arial" panose="020B0604020202020204" pitchFamily="34" charset="0"/>
                <a:ea typeface="黑体" panose="02010609060101010101" pitchFamily="49" charset="-122"/>
              </a:rPr>
              <a:t>Beam power loss and impedance</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8</a:t>
            </a:fld>
            <a:endParaRPr lang="zh-CN" altLang="en-US" sz="2000" b="1" dirty="0">
              <a:solidFill>
                <a:srgbClr val="0000FF"/>
              </a:solidFill>
              <a:latin typeface="+mn-ea"/>
            </a:endParaRPr>
          </a:p>
        </p:txBody>
      </p:sp>
      <p:sp>
        <p:nvSpPr>
          <p:cNvPr id="10"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11737305" cy="2029413"/>
          </a:xfrm>
        </p:spPr>
        <p:txBody>
          <a:bodyPr>
            <a:noAutofit/>
          </a:bodyPr>
          <a:lstStyle/>
          <a:p>
            <a:pPr>
              <a:lnSpc>
                <a:spcPct val="120000"/>
              </a:lnSpc>
              <a:spcAft>
                <a:spcPts val="0"/>
              </a:spcAft>
              <a:buClr>
                <a:srgbClr val="C00000"/>
              </a:buClr>
            </a:pPr>
            <a:r>
              <a:rPr lang="en-US" altLang="zh-CN" sz="2400" dirty="0"/>
              <a:t>I=140mA, Q=21.6nC, </a:t>
            </a:r>
            <a:r>
              <a:rPr lang="el-GR" altLang="zh-CN" sz="2400" dirty="0"/>
              <a:t>σ</a:t>
            </a:r>
            <a:r>
              <a:rPr lang="en-US" altLang="zh-CN" sz="2400" dirty="0"/>
              <a:t>=4.9mm, </a:t>
            </a:r>
            <a:r>
              <a:rPr lang="en-US" altLang="zh-CN" sz="2400" i="1" dirty="0"/>
              <a:t>k</a:t>
            </a:r>
            <a:r>
              <a:rPr lang="en-US" altLang="zh-CN" sz="2400" dirty="0"/>
              <a:t>=-0.2495 V/</a:t>
            </a:r>
            <a:r>
              <a:rPr lang="en-US" altLang="zh-CN" sz="2400" dirty="0" err="1"/>
              <a:t>pC</a:t>
            </a:r>
            <a:r>
              <a:rPr lang="en-US" altLang="zh-CN" sz="2400" dirty="0"/>
              <a:t>, </a:t>
            </a:r>
            <a:r>
              <a:rPr lang="en-US" altLang="zh-CN" sz="2400" b="1" dirty="0">
                <a:solidFill>
                  <a:srgbClr val="C00000"/>
                </a:solidFill>
              </a:rPr>
              <a:t>P=755W</a:t>
            </a:r>
            <a:r>
              <a:rPr lang="zh-CN" altLang="en-US" sz="2400" b="1" dirty="0">
                <a:solidFill>
                  <a:srgbClr val="C00000"/>
                </a:solidFill>
              </a:rPr>
              <a:t>（不能接受，必须采用微波屏蔽波纹管）。</a:t>
            </a:r>
            <a:endParaRPr lang="en-US" altLang="zh-CN" sz="2400" b="1" dirty="0">
              <a:solidFill>
                <a:srgbClr val="C00000"/>
              </a:solidFill>
            </a:endParaRPr>
          </a:p>
        </p:txBody>
      </p:sp>
      <p:sp>
        <p:nvSpPr>
          <p:cNvPr id="13"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郑洪娟</a:t>
            </a:r>
          </a:p>
        </p:txBody>
      </p:sp>
      <p:pic>
        <p:nvPicPr>
          <p:cNvPr id="11" name="图片 10">
            <a:extLst>
              <a:ext uri="{FF2B5EF4-FFF2-40B4-BE49-F238E27FC236}">
                <a16:creationId xmlns:a16="http://schemas.microsoft.com/office/drawing/2014/main" id="{974213EC-60D0-4BF9-BFD8-7A7B5DC40955}"/>
              </a:ext>
            </a:extLst>
          </p:cNvPr>
          <p:cNvPicPr>
            <a:picLocks noChangeAspect="1"/>
          </p:cNvPicPr>
          <p:nvPr/>
        </p:nvPicPr>
        <p:blipFill>
          <a:blip r:embed="rId3"/>
          <a:stretch>
            <a:fillRect/>
          </a:stretch>
        </p:blipFill>
        <p:spPr>
          <a:xfrm>
            <a:off x="166247" y="2099706"/>
            <a:ext cx="5753148" cy="3600000"/>
          </a:xfrm>
          <a:prstGeom prst="rect">
            <a:avLst/>
          </a:prstGeom>
        </p:spPr>
      </p:pic>
      <p:cxnSp>
        <p:nvCxnSpPr>
          <p:cNvPr id="14" name="直接连接符 13">
            <a:extLst>
              <a:ext uri="{FF2B5EF4-FFF2-40B4-BE49-F238E27FC236}">
                <a16:creationId xmlns:a16="http://schemas.microsoft.com/office/drawing/2014/main" id="{1CE5EF59-53BD-41A0-8560-1B574D4F1DCB}"/>
              </a:ext>
            </a:extLst>
          </p:cNvPr>
          <p:cNvCxnSpPr>
            <a:cxnSpLocks/>
          </p:cNvCxnSpPr>
          <p:nvPr/>
        </p:nvCxnSpPr>
        <p:spPr>
          <a:xfrm>
            <a:off x="1841083" y="2682688"/>
            <a:ext cx="0" cy="2460812"/>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2438EFE8-0A87-4132-8333-25AC552492F3}"/>
              </a:ext>
            </a:extLst>
          </p:cNvPr>
          <p:cNvSpPr txBox="1"/>
          <p:nvPr/>
        </p:nvSpPr>
        <p:spPr>
          <a:xfrm>
            <a:off x="1841083" y="4774168"/>
            <a:ext cx="2532223" cy="369332"/>
          </a:xfrm>
          <a:prstGeom prst="rect">
            <a:avLst/>
          </a:prstGeom>
          <a:noFill/>
        </p:spPr>
        <p:txBody>
          <a:bodyPr wrap="square" rtlCol="0">
            <a:spAutoFit/>
          </a:bodyPr>
          <a:lstStyle/>
          <a:p>
            <a:r>
              <a:rPr lang="en-US" altLang="zh-CN" dirty="0">
                <a:solidFill>
                  <a:srgbClr val="0000FF"/>
                </a:solidFill>
              </a:rPr>
              <a:t>Cut-off TM01: 1.434GHz </a:t>
            </a:r>
          </a:p>
        </p:txBody>
      </p:sp>
      <p:pic>
        <p:nvPicPr>
          <p:cNvPr id="16" name="图片 15">
            <a:extLst>
              <a:ext uri="{FF2B5EF4-FFF2-40B4-BE49-F238E27FC236}">
                <a16:creationId xmlns:a16="http://schemas.microsoft.com/office/drawing/2014/main" id="{7B3137E0-09BB-4327-BA3C-761571F61911}"/>
              </a:ext>
            </a:extLst>
          </p:cNvPr>
          <p:cNvPicPr>
            <a:picLocks noChangeAspect="1"/>
          </p:cNvPicPr>
          <p:nvPr/>
        </p:nvPicPr>
        <p:blipFill>
          <a:blip r:embed="rId4"/>
          <a:stretch>
            <a:fillRect/>
          </a:stretch>
        </p:blipFill>
        <p:spPr>
          <a:xfrm>
            <a:off x="6024364" y="2099706"/>
            <a:ext cx="5764122" cy="3600000"/>
          </a:xfrm>
          <a:prstGeom prst="rect">
            <a:avLst/>
          </a:prstGeom>
        </p:spPr>
      </p:pic>
      <p:pic>
        <p:nvPicPr>
          <p:cNvPr id="17" name="图片 16">
            <a:extLst>
              <a:ext uri="{FF2B5EF4-FFF2-40B4-BE49-F238E27FC236}">
                <a16:creationId xmlns:a16="http://schemas.microsoft.com/office/drawing/2014/main" id="{D92D8ABE-F4C9-4BEA-BC74-71A1227629B3}"/>
              </a:ext>
            </a:extLst>
          </p:cNvPr>
          <p:cNvPicPr>
            <a:picLocks noChangeAspect="1"/>
          </p:cNvPicPr>
          <p:nvPr/>
        </p:nvPicPr>
        <p:blipFill>
          <a:blip r:embed="rId5"/>
          <a:stretch>
            <a:fillRect/>
          </a:stretch>
        </p:blipFill>
        <p:spPr>
          <a:xfrm>
            <a:off x="1932693" y="3130936"/>
            <a:ext cx="2349002" cy="719683"/>
          </a:xfrm>
          <a:prstGeom prst="rect">
            <a:avLst/>
          </a:prstGeom>
        </p:spPr>
      </p:pic>
    </p:spTree>
    <p:extLst>
      <p:ext uri="{BB962C8B-B14F-4D97-AF65-F5344CB8AC3E}">
        <p14:creationId xmlns:p14="http://schemas.microsoft.com/office/powerpoint/2010/main" val="2035370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142852"/>
            <a:ext cx="12192000" cy="725470"/>
          </a:xfrm>
        </p:spPr>
        <p:txBody>
          <a:bodyPr>
            <a:normAutofit/>
          </a:bodyPr>
          <a:lstStyle/>
          <a:p>
            <a:pPr algn="ctr">
              <a:spcBef>
                <a:spcPts val="600"/>
              </a:spcBef>
            </a:pPr>
            <a:r>
              <a:rPr lang="en-US" altLang="zh-CN" sz="3200" dirty="0">
                <a:solidFill>
                  <a:srgbClr val="C00000"/>
                </a:solidFill>
                <a:effectLst/>
                <a:latin typeface="Arial" panose="020B0604020202020204" pitchFamily="34" charset="0"/>
                <a:ea typeface="黑体" panose="02010609060101010101" pitchFamily="49" charset="-122"/>
              </a:rPr>
              <a:t>KEK B</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9</a:t>
            </a:fld>
            <a:endParaRPr lang="zh-CN" altLang="en-US" sz="2000" b="1" dirty="0">
              <a:solidFill>
                <a:srgbClr val="0000FF"/>
              </a:solidFill>
              <a:latin typeface="+mn-ea"/>
            </a:endParaRPr>
          </a:p>
        </p:txBody>
      </p:sp>
      <p:sp>
        <p:nvSpPr>
          <p:cNvPr id="10" name="内容占位符 1">
            <a:extLst>
              <a:ext uri="{FF2B5EF4-FFF2-40B4-BE49-F238E27FC236}">
                <a16:creationId xmlns:a16="http://schemas.microsoft.com/office/drawing/2014/main" id="{D33C1ABF-CD6B-DBA3-9C01-854C78A51F01}"/>
              </a:ext>
            </a:extLst>
          </p:cNvPr>
          <p:cNvSpPr>
            <a:spLocks noGrp="1"/>
          </p:cNvSpPr>
          <p:nvPr>
            <p:ph idx="1"/>
          </p:nvPr>
        </p:nvSpPr>
        <p:spPr>
          <a:xfrm>
            <a:off x="263351" y="1076251"/>
            <a:ext cx="11737305" cy="2029413"/>
          </a:xfrm>
        </p:spPr>
        <p:txBody>
          <a:bodyPr>
            <a:noAutofit/>
          </a:bodyPr>
          <a:lstStyle/>
          <a:p>
            <a:pPr>
              <a:lnSpc>
                <a:spcPct val="120000"/>
              </a:lnSpc>
              <a:spcAft>
                <a:spcPts val="0"/>
              </a:spcAft>
              <a:buClr>
                <a:srgbClr val="C00000"/>
              </a:buClr>
            </a:pPr>
            <a:r>
              <a:rPr lang="en-US" altLang="zh-CN" sz="2400" dirty="0"/>
              <a:t>KEK B</a:t>
            </a:r>
            <a:r>
              <a:rPr lang="zh-CN" altLang="en-US" sz="2400" dirty="0"/>
              <a:t> </a:t>
            </a:r>
            <a:r>
              <a:rPr lang="en-US" altLang="zh-CN" sz="2400" dirty="0"/>
              <a:t>509 MHz</a:t>
            </a:r>
            <a:r>
              <a:rPr lang="zh-CN" altLang="en-US" sz="2400" dirty="0"/>
              <a:t>超导腔：</a:t>
            </a:r>
            <a:r>
              <a:rPr lang="en-US" altLang="zh-CN" sz="2400" dirty="0">
                <a:solidFill>
                  <a:srgbClr val="C00000"/>
                </a:solidFill>
              </a:rPr>
              <a:t>1E9@2MV</a:t>
            </a:r>
            <a:r>
              <a:rPr lang="en-US" altLang="zh-CN" sz="2400" dirty="0"/>
              <a:t>, 4.2K</a:t>
            </a:r>
          </a:p>
        </p:txBody>
      </p:sp>
      <p:sp>
        <p:nvSpPr>
          <p:cNvPr id="20" name="文本框 19"/>
          <p:cNvSpPr txBox="1"/>
          <p:nvPr/>
        </p:nvSpPr>
        <p:spPr>
          <a:xfrm>
            <a:off x="119336" y="5877272"/>
            <a:ext cx="4006354" cy="380577"/>
          </a:xfrm>
          <a:prstGeom prst="rect">
            <a:avLst/>
          </a:prstGeom>
          <a:noFill/>
        </p:spPr>
        <p:txBody>
          <a:bodyPr wrap="square" rtlCol="0">
            <a:noAutofit/>
          </a:bodyPr>
          <a:lstStyle>
            <a:defPPr>
              <a:defRPr lang="zh-CN"/>
            </a:defPPr>
            <a:lvl1pPr algn="ctr">
              <a:defRPr>
                <a:solidFill>
                  <a:srgbClr val="003399"/>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2000" dirty="0"/>
              <a:t>KEK B  </a:t>
            </a:r>
            <a:r>
              <a:rPr lang="zh-CN" altLang="en-US" sz="2000" dirty="0"/>
              <a:t>超导腔</a:t>
            </a:r>
          </a:p>
        </p:txBody>
      </p:sp>
      <p:pic>
        <p:nvPicPr>
          <p:cNvPr id="9" name="图片 8"/>
          <p:cNvPicPr>
            <a:picLocks noChangeAspect="1"/>
          </p:cNvPicPr>
          <p:nvPr/>
        </p:nvPicPr>
        <p:blipFill>
          <a:blip r:embed="rId3"/>
          <a:stretch>
            <a:fillRect/>
          </a:stretch>
        </p:blipFill>
        <p:spPr>
          <a:xfrm>
            <a:off x="224494" y="2348880"/>
            <a:ext cx="4170760" cy="3186773"/>
          </a:xfrm>
          <a:prstGeom prst="rect">
            <a:avLst/>
          </a:prstGeom>
        </p:spPr>
      </p:pic>
      <p:sp>
        <p:nvSpPr>
          <p:cNvPr id="11" name="矩形: 圆角 58">
            <a:extLst>
              <a:ext uri="{FF2B5EF4-FFF2-40B4-BE49-F238E27FC236}">
                <a16:creationId xmlns:a16="http://schemas.microsoft.com/office/drawing/2014/main" id="{6E4FD4B0-F2AC-447E-8EAE-4D4E2F263628}"/>
              </a:ext>
            </a:extLst>
          </p:cNvPr>
          <p:cNvSpPr/>
          <p:nvPr/>
        </p:nvSpPr>
        <p:spPr>
          <a:xfrm>
            <a:off x="10416480" y="267952"/>
            <a:ext cx="1440160" cy="508100"/>
          </a:xfrm>
          <a:prstGeom prst="roundRect">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郑洪娟</a:t>
            </a:r>
          </a:p>
        </p:txBody>
      </p:sp>
      <p:pic>
        <p:nvPicPr>
          <p:cNvPr id="13" name="内容占位符 4">
            <a:extLst>
              <a:ext uri="{FF2B5EF4-FFF2-40B4-BE49-F238E27FC236}">
                <a16:creationId xmlns:a16="http://schemas.microsoft.com/office/drawing/2014/main" id="{56924D25-D0FB-4587-B734-5239741E1883}"/>
              </a:ext>
            </a:extLst>
          </p:cNvPr>
          <p:cNvPicPr>
            <a:picLocks noChangeAspect="1"/>
          </p:cNvPicPr>
          <p:nvPr/>
        </p:nvPicPr>
        <p:blipFill>
          <a:blip r:embed="rId4"/>
          <a:stretch>
            <a:fillRect/>
          </a:stretch>
        </p:blipFill>
        <p:spPr>
          <a:xfrm>
            <a:off x="4336220" y="2362409"/>
            <a:ext cx="2679976" cy="2881525"/>
          </a:xfrm>
          <a:prstGeom prst="rect">
            <a:avLst/>
          </a:prstGeom>
        </p:spPr>
      </p:pic>
      <p:pic>
        <p:nvPicPr>
          <p:cNvPr id="14" name="图片 13">
            <a:extLst>
              <a:ext uri="{FF2B5EF4-FFF2-40B4-BE49-F238E27FC236}">
                <a16:creationId xmlns:a16="http://schemas.microsoft.com/office/drawing/2014/main" id="{F60BA05A-1BB7-45E2-9F2C-DB7622E7FD36}"/>
              </a:ext>
            </a:extLst>
          </p:cNvPr>
          <p:cNvPicPr>
            <a:picLocks noChangeAspect="1"/>
          </p:cNvPicPr>
          <p:nvPr/>
        </p:nvPicPr>
        <p:blipFill>
          <a:blip r:embed="rId5"/>
          <a:stretch>
            <a:fillRect/>
          </a:stretch>
        </p:blipFill>
        <p:spPr>
          <a:xfrm>
            <a:off x="6791427" y="2746944"/>
            <a:ext cx="2826660" cy="1984063"/>
          </a:xfrm>
          <a:prstGeom prst="rect">
            <a:avLst/>
          </a:prstGeom>
        </p:spPr>
      </p:pic>
      <p:pic>
        <p:nvPicPr>
          <p:cNvPr id="15" name="图片 14">
            <a:extLst>
              <a:ext uri="{FF2B5EF4-FFF2-40B4-BE49-F238E27FC236}">
                <a16:creationId xmlns:a16="http://schemas.microsoft.com/office/drawing/2014/main" id="{4BBE1F1E-49C2-4927-AD54-EAAFEE1813A8}"/>
              </a:ext>
            </a:extLst>
          </p:cNvPr>
          <p:cNvPicPr>
            <a:picLocks noChangeAspect="1"/>
          </p:cNvPicPr>
          <p:nvPr/>
        </p:nvPicPr>
        <p:blipFill>
          <a:blip r:embed="rId6"/>
          <a:stretch>
            <a:fillRect/>
          </a:stretch>
        </p:blipFill>
        <p:spPr>
          <a:xfrm>
            <a:off x="9716361" y="2854749"/>
            <a:ext cx="2390160" cy="1792620"/>
          </a:xfrm>
          <a:prstGeom prst="rect">
            <a:avLst/>
          </a:prstGeom>
        </p:spPr>
      </p:pic>
      <p:sp>
        <p:nvSpPr>
          <p:cNvPr id="17" name="Rectangle 6">
            <a:extLst>
              <a:ext uri="{FF2B5EF4-FFF2-40B4-BE49-F238E27FC236}">
                <a16:creationId xmlns:a16="http://schemas.microsoft.com/office/drawing/2014/main" id="{C2AAFD4A-08F9-4A0A-AEB6-D9F1E7F097E3}"/>
              </a:ext>
            </a:extLst>
          </p:cNvPr>
          <p:cNvSpPr/>
          <p:nvPr/>
        </p:nvSpPr>
        <p:spPr>
          <a:xfrm>
            <a:off x="4655840" y="5359674"/>
            <a:ext cx="4545574" cy="1015663"/>
          </a:xfrm>
          <a:prstGeom prst="rect">
            <a:avLst/>
          </a:prstGeom>
        </p:spPr>
        <p:txBody>
          <a:bodyPr wrap="square">
            <a:spAutoFit/>
          </a:bodyPr>
          <a:lstStyle/>
          <a:p>
            <a:pPr algn="ctr"/>
            <a:r>
              <a:rPr lang="en-US" sz="2000" dirty="0">
                <a:solidFill>
                  <a:srgbClr val="003399"/>
                </a:solidFill>
                <a:latin typeface="Arial" panose="020B0604020202020204" pitchFamily="34" charset="0"/>
                <a:ea typeface="微软雅黑" panose="020B0503020204020204" pitchFamily="34" charset="-122"/>
                <a:cs typeface="Arial" panose="020B0604020202020204" pitchFamily="34" charset="0"/>
              </a:rPr>
              <a:t>KEK B </a:t>
            </a:r>
            <a:r>
              <a:rPr lang="zh-CN" altLang="en-US" sz="2000" dirty="0">
                <a:solidFill>
                  <a:srgbClr val="003399"/>
                </a:solidFill>
                <a:latin typeface="Arial" panose="020B0604020202020204" pitchFamily="34" charset="0"/>
                <a:ea typeface="微软雅黑" panose="020B0503020204020204" pitchFamily="34" charset="-122"/>
                <a:cs typeface="Arial" panose="020B0604020202020204" pitchFamily="34" charset="0"/>
              </a:rPr>
              <a:t>波纹管采用滑动接触的弹簧指设计（成熟可靠），容易有污染颗粒进入超导腔，无法用于高</a:t>
            </a:r>
            <a:r>
              <a:rPr lang="en-US" altLang="zh-CN" sz="2000" dirty="0">
                <a:solidFill>
                  <a:srgbClr val="003399"/>
                </a:solidFill>
                <a:latin typeface="Arial" panose="020B0604020202020204" pitchFamily="34" charset="0"/>
                <a:ea typeface="微软雅黑" panose="020B0503020204020204" pitchFamily="34" charset="-122"/>
                <a:cs typeface="Arial" panose="020B0604020202020204" pitchFamily="34" charset="0"/>
              </a:rPr>
              <a:t>Q</a:t>
            </a:r>
            <a:r>
              <a:rPr lang="zh-CN" altLang="en-US" sz="2000" dirty="0">
                <a:solidFill>
                  <a:srgbClr val="003399"/>
                </a:solidFill>
                <a:latin typeface="Arial" panose="020B0604020202020204" pitchFamily="34" charset="0"/>
                <a:ea typeface="微软雅黑" panose="020B0503020204020204" pitchFamily="34" charset="-122"/>
                <a:cs typeface="Arial" panose="020B0604020202020204" pitchFamily="34" charset="0"/>
              </a:rPr>
              <a:t>超导腔。</a:t>
            </a:r>
            <a:r>
              <a:rPr lang="en-US" sz="2000" dirty="0">
                <a:solidFill>
                  <a:srgbClr val="003399"/>
                </a:solidFill>
                <a:latin typeface="Arial" panose="020B0604020202020204" pitchFamily="34" charset="0"/>
                <a:ea typeface="微软雅黑" panose="020B0503020204020204" pitchFamily="34" charset="-122"/>
                <a:cs typeface="Arial" panose="020B0604020202020204" pitchFamily="34" charset="0"/>
              </a:rPr>
              <a:t> </a:t>
            </a:r>
          </a:p>
        </p:txBody>
      </p:sp>
      <p:sp>
        <p:nvSpPr>
          <p:cNvPr id="4" name="矩形 3"/>
          <p:cNvSpPr/>
          <p:nvPr/>
        </p:nvSpPr>
        <p:spPr>
          <a:xfrm>
            <a:off x="10002981" y="4897348"/>
            <a:ext cx="2172168" cy="646331"/>
          </a:xfrm>
          <a:prstGeom prst="rect">
            <a:avLst/>
          </a:prstGeom>
        </p:spPr>
        <p:txBody>
          <a:bodyPr wrap="square">
            <a:spAutoFit/>
          </a:bodyPr>
          <a:lstStyle/>
          <a:p>
            <a:r>
              <a:rPr lang="zh-CN" altLang="en-US" dirty="0">
                <a:solidFill>
                  <a:srgbClr val="003399"/>
                </a:solidFill>
                <a:latin typeface="Arial" panose="020B0604020202020204" pitchFamily="34" charset="0"/>
                <a:ea typeface="微软雅黑" panose="020B0503020204020204" pitchFamily="34" charset="-122"/>
                <a:cs typeface="Arial" panose="020B0604020202020204" pitchFamily="34" charset="0"/>
              </a:rPr>
              <a:t>梳状设计 </a:t>
            </a:r>
            <a:r>
              <a:rPr lang="en-US" altLang="zh-CN" dirty="0">
                <a:solidFill>
                  <a:srgbClr val="003399"/>
                </a:solidFill>
                <a:latin typeface="Arial" panose="020B0604020202020204" pitchFamily="34" charset="0"/>
                <a:ea typeface="微软雅黑" panose="020B0503020204020204" pitchFamily="34" charset="-122"/>
                <a:cs typeface="Arial" panose="020B0604020202020204" pitchFamily="34" charset="0"/>
              </a:rPr>
              <a:t>(comb-type RF Shield)</a:t>
            </a:r>
          </a:p>
        </p:txBody>
      </p:sp>
      <p:sp>
        <p:nvSpPr>
          <p:cNvPr id="5" name="圆角矩形 4"/>
          <p:cNvSpPr/>
          <p:nvPr/>
        </p:nvSpPr>
        <p:spPr>
          <a:xfrm>
            <a:off x="3791744" y="3789040"/>
            <a:ext cx="432048" cy="648072"/>
          </a:xfrm>
          <a:prstGeom prst="round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224494" y="3824069"/>
            <a:ext cx="432048" cy="648072"/>
          </a:xfrm>
          <a:prstGeom prst="round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24083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PFI"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20992</TotalTime>
  <Words>1125</Words>
  <Application>Microsoft Office PowerPoint</Application>
  <PresentationFormat>宽屏</PresentationFormat>
  <Paragraphs>124</Paragraphs>
  <Slides>18</Slides>
  <Notes>18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黑体</vt:lpstr>
      <vt:lpstr>宋体</vt:lpstr>
      <vt:lpstr>微软雅黑</vt:lpstr>
      <vt:lpstr>Arial</vt:lpstr>
      <vt:lpstr>Arial Black</vt:lpstr>
      <vt:lpstr>Calibri</vt:lpstr>
      <vt:lpstr>Times New Roman</vt:lpstr>
      <vt:lpstr>Wingdings</vt:lpstr>
      <vt:lpstr>Office 主题</vt:lpstr>
      <vt:lpstr>PowerPoint 演示文稿</vt:lpstr>
      <vt:lpstr>主耦合器设计</vt:lpstr>
      <vt:lpstr>主耦合器设计</vt:lpstr>
      <vt:lpstr>主耦合器设计</vt:lpstr>
      <vt:lpstr>模组内的腔间波纹管</vt:lpstr>
      <vt:lpstr>RF parameter (from TDR)</vt:lpstr>
      <vt:lpstr>宽带阻抗占比</vt:lpstr>
      <vt:lpstr>Beam power loss and impedance</vt:lpstr>
      <vt:lpstr>KEK B</vt:lpstr>
      <vt:lpstr>HL-LHC</vt:lpstr>
      <vt:lpstr>Choke shielded bellow - EIC </vt:lpstr>
      <vt:lpstr>Choke shielded bellow - BESSY II </vt:lpstr>
      <vt:lpstr>Choke shielded bellow - BESSY II </vt:lpstr>
      <vt:lpstr>超导腔</vt:lpstr>
      <vt:lpstr>超导腔</vt:lpstr>
      <vt:lpstr>高阶模耦合器和吸收器</vt:lpstr>
      <vt:lpstr>下一步工作</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沙鹏</cp:lastModifiedBy>
  <cp:revision>2111</cp:revision>
  <cp:lastPrinted>2022-11-06T05:19:21Z</cp:lastPrinted>
  <dcterms:created xsi:type="dcterms:W3CDTF">2012-09-04T11:33:36Z</dcterms:created>
  <dcterms:modified xsi:type="dcterms:W3CDTF">2026-04-15T08:16:05Z</dcterms:modified>
</cp:coreProperties>
</file>