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953" r:id="rId2"/>
    <p:sldId id="1600" r:id="rId3"/>
    <p:sldId id="1733" r:id="rId4"/>
    <p:sldId id="389" r:id="rId5"/>
    <p:sldId id="1729" r:id="rId6"/>
    <p:sldId id="1736" r:id="rId7"/>
    <p:sldId id="1741" r:id="rId8"/>
    <p:sldId id="1755" r:id="rId9"/>
    <p:sldId id="1730" r:id="rId10"/>
    <p:sldId id="957" r:id="rId11"/>
    <p:sldId id="1607" r:id="rId12"/>
    <p:sldId id="1608" r:id="rId13"/>
    <p:sldId id="1622" r:id="rId14"/>
    <p:sldId id="1615" r:id="rId15"/>
    <p:sldId id="1738" r:id="rId16"/>
    <p:sldId id="1611" r:id="rId17"/>
    <p:sldId id="263" r:id="rId18"/>
    <p:sldId id="1614" r:id="rId19"/>
    <p:sldId id="1618" r:id="rId20"/>
    <p:sldId id="1745" r:id="rId21"/>
    <p:sldId id="1619" r:id="rId22"/>
    <p:sldId id="1620" r:id="rId23"/>
    <p:sldId id="1743" r:id="rId24"/>
    <p:sldId id="1744" r:id="rId25"/>
    <p:sldId id="1751" r:id="rId26"/>
    <p:sldId id="1752" r:id="rId27"/>
    <p:sldId id="1754" r:id="rId28"/>
    <p:sldId id="1753" r:id="rId29"/>
    <p:sldId id="1606" r:id="rId30"/>
    <p:sldId id="1538" r:id="rId31"/>
    <p:sldId id="1734" r:id="rId32"/>
  </p:sldIdLst>
  <p:sldSz cx="12192000" cy="6858000"/>
  <p:notesSz cx="6858000" cy="9144000"/>
  <p:defaultTextStyle>
    <a:defPPr>
      <a:defRPr lang="zh-SG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5586" autoAdjust="0"/>
  </p:normalViewPr>
  <p:slideViewPr>
    <p:cSldViewPr snapToGrid="0">
      <p:cViewPr>
        <p:scale>
          <a:sx n="100" d="100"/>
          <a:sy n="100" d="100"/>
        </p:scale>
        <p:origin x="-14" y="-6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SG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E65799-A556-4EB8-BD40-56BF69D2C63E}" type="datetimeFigureOut">
              <a:rPr lang="zh-SG" altLang="en-US" smtClean="0"/>
              <a:t>15/4/2026</a:t>
            </a:fld>
            <a:endParaRPr lang="zh-SG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SG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zh-SG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SG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B613D6-BC8A-4A70-A683-986632DDAB8B}" type="slidenum">
              <a:rPr lang="zh-SG" altLang="en-US" smtClean="0"/>
              <a:t>‹#›</a:t>
            </a:fld>
            <a:endParaRPr lang="zh-SG" altLang="en-US"/>
          </a:p>
        </p:txBody>
      </p:sp>
    </p:spTree>
    <p:extLst>
      <p:ext uri="{BB962C8B-B14F-4D97-AF65-F5344CB8AC3E}">
        <p14:creationId xmlns:p14="http://schemas.microsoft.com/office/powerpoint/2010/main" val="13417186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64</a:t>
            </a:r>
            <a:r>
              <a:rPr lang="zh-CN" altLang="en-US" dirty="0"/>
              <a:t>组：</a:t>
            </a:r>
            <a:r>
              <a:rPr lang="en-US" altLang="zh-CN" dirty="0"/>
              <a:t>3.5</a:t>
            </a:r>
            <a:r>
              <a:rPr lang="zh-CN" altLang="en-US" dirty="0"/>
              <a:t>（</a:t>
            </a:r>
            <a:r>
              <a:rPr lang="en-US" altLang="zh-CN" dirty="0"/>
              <a:t>1.5</a:t>
            </a:r>
            <a:r>
              <a:rPr lang="zh-CN" altLang="en-US" dirty="0"/>
              <a:t>隧道</a:t>
            </a:r>
            <a:r>
              <a:rPr lang="en-US" altLang="zh-CN" dirty="0"/>
              <a:t>+1</a:t>
            </a:r>
            <a:r>
              <a:rPr lang="zh-CN" altLang="en-US" dirty="0"/>
              <a:t>地面骨干水准</a:t>
            </a:r>
            <a:r>
              <a:rPr lang="en-US" altLang="zh-CN" dirty="0"/>
              <a:t>+1</a:t>
            </a:r>
            <a:r>
              <a:rPr lang="zh-CN" altLang="en-US" dirty="0"/>
              <a:t>算数）</a:t>
            </a:r>
            <a:r>
              <a:rPr lang="en-US" altLang="zh-CN" dirty="0"/>
              <a:t>+3.12</a:t>
            </a:r>
            <a:r>
              <a:rPr lang="zh-CN" altLang="en-US" dirty="0"/>
              <a:t>调</a:t>
            </a:r>
            <a:r>
              <a:rPr lang="en-US" altLang="zh-CN" dirty="0"/>
              <a:t>+1.5</a:t>
            </a:r>
            <a:r>
              <a:rPr lang="zh-CN" altLang="en-US" dirty="0"/>
              <a:t>测</a:t>
            </a:r>
            <a:r>
              <a:rPr lang="en-US" altLang="zh-CN" dirty="0"/>
              <a:t>+1</a:t>
            </a:r>
            <a:r>
              <a:rPr lang="zh-CN" altLang="en-US" dirty="0"/>
              <a:t>算数</a:t>
            </a:r>
            <a:r>
              <a:rPr lang="en-US" altLang="zh-CN" dirty="0"/>
              <a:t>+1</a:t>
            </a:r>
            <a:r>
              <a:rPr lang="zh-CN" altLang="en-US" dirty="0"/>
              <a:t>调</a:t>
            </a:r>
            <a:r>
              <a:rPr lang="en-US" altLang="zh-CN" dirty="0"/>
              <a:t>+1.5</a:t>
            </a:r>
            <a:r>
              <a:rPr lang="zh-CN" altLang="en-US" dirty="0"/>
              <a:t>测</a:t>
            </a:r>
            <a:r>
              <a:rPr lang="en-US" altLang="zh-CN" dirty="0"/>
              <a:t>+1</a:t>
            </a:r>
            <a:r>
              <a:rPr lang="zh-CN" altLang="en-US" dirty="0"/>
              <a:t>算数</a:t>
            </a:r>
            <a:r>
              <a:rPr lang="en-US" altLang="zh-CN" dirty="0"/>
              <a:t>=12.62</a:t>
            </a:r>
            <a:r>
              <a:rPr lang="zh-CN" altLang="en-US" dirty="0"/>
              <a:t>月</a:t>
            </a:r>
            <a:endParaRPr lang="en-US" altLang="zh-CN" dirty="0"/>
          </a:p>
          <a:p>
            <a:r>
              <a:rPr lang="zh-CN" altLang="en-US" dirty="0"/>
              <a:t>跟踪仪：</a:t>
            </a:r>
            <a:r>
              <a:rPr lang="en-US" altLang="zh-CN" dirty="0"/>
              <a:t>4.5</a:t>
            </a:r>
            <a:r>
              <a:rPr lang="zh-CN" altLang="en-US" dirty="0"/>
              <a:t>个月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23440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442C1D-DC17-4A8E-A5EB-AEC0A5FDC4AE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78413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A1D59A-F8F7-D849-388B-B56429C196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1E875421-B656-0AA0-6767-032546C78F2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A97609CD-2C37-5C5A-859E-5874F19998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5CF8881-84CE-988E-3E82-C6C0B01526B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442C1D-DC17-4A8E-A5EB-AEC0A5FDC4AE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33501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A1D59A-F8F7-D849-388B-B56429C196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1E875421-B656-0AA0-6767-032546C78F2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A97609CD-2C37-5C5A-859E-5874F19998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没有符合相机尺寸的转台，需要对机身整体结构重新设计参考之前类似项目的开发，周期约 </a:t>
            </a:r>
            <a:r>
              <a:rPr lang="en-US" altLang="zh-CN" dirty="0"/>
              <a:t>1</a:t>
            </a:r>
            <a:r>
              <a:rPr lang="zh-CN" altLang="en-US" dirty="0"/>
              <a:t>年。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5CF8881-84CE-988E-3E82-C6C0B01526B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442C1D-DC17-4A8E-A5EB-AEC0A5FDC4AE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19822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A1D59A-F8F7-D849-388B-B56429C196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1E875421-B656-0AA0-6767-032546C78F2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A97609CD-2C37-5C5A-859E-5874F19998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没有符合相机尺寸的转台，需要对机身整体结构重新设计参考之前类似项目的开发，周期约 </a:t>
            </a:r>
            <a:r>
              <a:rPr lang="en-US" altLang="zh-CN" dirty="0"/>
              <a:t>1</a:t>
            </a:r>
            <a:r>
              <a:rPr lang="zh-CN" altLang="en-US" dirty="0"/>
              <a:t>年。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5CF8881-84CE-988E-3E82-C6C0B01526B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442C1D-DC17-4A8E-A5EB-AEC0A5FDC4AE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12558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A1D59A-F8F7-D849-388B-B56429C196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1E875421-B656-0AA0-6767-032546C78F2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A97609CD-2C37-5C5A-859E-5874F19998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没有符合相机尺寸的转台，需要对机身整体结构重新设计参考之前类似项目的开发，周期约 </a:t>
            </a:r>
            <a:r>
              <a:rPr lang="en-US" altLang="zh-CN" dirty="0"/>
              <a:t>1</a:t>
            </a:r>
            <a:r>
              <a:rPr lang="zh-CN" altLang="en-US" dirty="0"/>
              <a:t>年。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5CF8881-84CE-988E-3E82-C6C0B01526B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442C1D-DC17-4A8E-A5EB-AEC0A5FDC4AE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33491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B613D6-BC8A-4A70-A683-986632DDAB8B}" type="slidenum">
              <a:rPr lang="zh-SG" altLang="en-US" smtClean="0"/>
              <a:t>19</a:t>
            </a:fld>
            <a:endParaRPr lang="zh-SG" altLang="en-US"/>
          </a:p>
        </p:txBody>
      </p:sp>
    </p:spTree>
    <p:extLst>
      <p:ext uri="{BB962C8B-B14F-4D97-AF65-F5344CB8AC3E}">
        <p14:creationId xmlns:p14="http://schemas.microsoft.com/office/powerpoint/2010/main" val="32229189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B613D6-BC8A-4A70-A683-986632DDAB8B}" type="slidenum">
              <a:rPr lang="zh-SG" altLang="en-US" smtClean="0"/>
              <a:t>20</a:t>
            </a:fld>
            <a:endParaRPr lang="zh-SG" altLang="en-US"/>
          </a:p>
        </p:txBody>
      </p:sp>
    </p:spTree>
    <p:extLst>
      <p:ext uri="{BB962C8B-B14F-4D97-AF65-F5344CB8AC3E}">
        <p14:creationId xmlns:p14="http://schemas.microsoft.com/office/powerpoint/2010/main" val="1054980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C62EDF-EB66-4671-9166-E6E504C611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SG" altLang="en-US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CFEC56A-413F-467A-B2F9-247DD4EDA0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SG" altLang="en-US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C505068-D4E7-4E6B-80A1-C16B404324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EDA21-0EEB-4EAB-8361-4ED7913CE920}" type="datetimeFigureOut">
              <a:rPr lang="zh-SG" altLang="en-US" smtClean="0"/>
              <a:t>15/4/2026</a:t>
            </a:fld>
            <a:endParaRPr lang="zh-SG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6BCF1E5-8873-4AD2-994F-2417D225E4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SG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8B20534-FE3B-49D8-BA62-55E4515DA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B0E38-18A6-4DF6-93D8-8059CE11E2E9}" type="slidenum">
              <a:rPr lang="zh-SG" altLang="en-US" smtClean="0"/>
              <a:t>‹#›</a:t>
            </a:fld>
            <a:endParaRPr lang="zh-SG" altLang="en-US"/>
          </a:p>
        </p:txBody>
      </p:sp>
    </p:spTree>
    <p:extLst>
      <p:ext uri="{BB962C8B-B14F-4D97-AF65-F5344CB8AC3E}">
        <p14:creationId xmlns:p14="http://schemas.microsoft.com/office/powerpoint/2010/main" val="19466585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BC58313-6501-4969-9240-4A293C66CA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SG" altLang="en-US"/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193A6D5-43BE-4A8C-BB8D-8D8D64E743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zh-SG" altLang="en-US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9E59256-4E3B-4A0E-BF3A-A0142D50C6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EDA21-0EEB-4EAB-8361-4ED7913CE920}" type="datetimeFigureOut">
              <a:rPr lang="zh-SG" altLang="en-US" smtClean="0"/>
              <a:t>15/4/2026</a:t>
            </a:fld>
            <a:endParaRPr lang="zh-SG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9FF2C0B-BFA5-4504-8876-1A2612EAB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SG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605F70-D625-4B6D-9DC6-5F3BE92FE5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B0E38-18A6-4DF6-93D8-8059CE11E2E9}" type="slidenum">
              <a:rPr lang="zh-SG" altLang="en-US" smtClean="0"/>
              <a:t>‹#›</a:t>
            </a:fld>
            <a:endParaRPr lang="zh-SG" altLang="en-US"/>
          </a:p>
        </p:txBody>
      </p:sp>
    </p:spTree>
    <p:extLst>
      <p:ext uri="{BB962C8B-B14F-4D97-AF65-F5344CB8AC3E}">
        <p14:creationId xmlns:p14="http://schemas.microsoft.com/office/powerpoint/2010/main" val="3752520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F25653D5-6C35-46F8-AE37-3F9B66057C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SG" altLang="en-US"/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F0CA37B-9D2A-4422-8CDA-63C7BEEE6D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zh-SG" altLang="en-US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1C40A07-EA23-4EB6-AD86-E85ADB4FB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EDA21-0EEB-4EAB-8361-4ED7913CE920}" type="datetimeFigureOut">
              <a:rPr lang="zh-SG" altLang="en-US" smtClean="0"/>
              <a:t>15/4/2026</a:t>
            </a:fld>
            <a:endParaRPr lang="zh-SG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F886F80-5A56-4C8C-A647-33ACFE70B4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SG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A42A9BD-3D2C-4E34-AEDC-DFB7902E53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B0E38-18A6-4DF6-93D8-8059CE11E2E9}" type="slidenum">
              <a:rPr lang="zh-SG" altLang="en-US" smtClean="0"/>
              <a:t>‹#›</a:t>
            </a:fld>
            <a:endParaRPr lang="zh-SG" altLang="en-US"/>
          </a:p>
        </p:txBody>
      </p:sp>
    </p:spTree>
    <p:extLst>
      <p:ext uri="{BB962C8B-B14F-4D97-AF65-F5344CB8AC3E}">
        <p14:creationId xmlns:p14="http://schemas.microsoft.com/office/powerpoint/2010/main" val="947387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Click to edit Master subtitle style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92942-8651-4956-B7C0-A7B74FFC6096}" type="datetime1">
              <a:rPr lang="zh-CN" altLang="en-US" smtClean="0"/>
              <a:t>2026/4/15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CEPC Accelerator TDR International Review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552FA-C358-4F70-9CE8-3E41459FCE3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7803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C29C4A4-ED51-4DBC-B3D5-1DA6F496F3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SG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9794DEA-F63D-467C-A65B-6E38682698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zh-SG" altLang="en-US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987AE10-10DF-485B-AB9B-1146585C23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EDA21-0EEB-4EAB-8361-4ED7913CE920}" type="datetimeFigureOut">
              <a:rPr lang="zh-SG" altLang="en-US" smtClean="0"/>
              <a:t>15/4/2026</a:t>
            </a:fld>
            <a:endParaRPr lang="zh-SG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1EB0740-0B46-4144-8C88-5AF220E36E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SG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7283658-7000-4A67-AE9D-6528D798C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B0E38-18A6-4DF6-93D8-8059CE11E2E9}" type="slidenum">
              <a:rPr lang="zh-SG" altLang="en-US" smtClean="0"/>
              <a:t>‹#›</a:t>
            </a:fld>
            <a:endParaRPr lang="zh-SG" altLang="en-US"/>
          </a:p>
        </p:txBody>
      </p:sp>
    </p:spTree>
    <p:extLst>
      <p:ext uri="{BB962C8B-B14F-4D97-AF65-F5344CB8AC3E}">
        <p14:creationId xmlns:p14="http://schemas.microsoft.com/office/powerpoint/2010/main" val="41530346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FE33907-66E5-4341-A3AE-2D2969880C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SG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25E1877-B736-4AF1-8703-B3F57BBAF2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6F31E92-0E0D-456D-A63A-2207FF7558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EDA21-0EEB-4EAB-8361-4ED7913CE920}" type="datetimeFigureOut">
              <a:rPr lang="zh-SG" altLang="en-US" smtClean="0"/>
              <a:t>15/4/2026</a:t>
            </a:fld>
            <a:endParaRPr lang="zh-SG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0B5E0FF-71A8-4037-BCD6-DD6F7ADB59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SG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3026550-5178-40E4-ACFC-E20B1D1513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B0E38-18A6-4DF6-93D8-8059CE11E2E9}" type="slidenum">
              <a:rPr lang="zh-SG" altLang="en-US" smtClean="0"/>
              <a:t>‹#›</a:t>
            </a:fld>
            <a:endParaRPr lang="zh-SG" altLang="en-US"/>
          </a:p>
        </p:txBody>
      </p:sp>
    </p:spTree>
    <p:extLst>
      <p:ext uri="{BB962C8B-B14F-4D97-AF65-F5344CB8AC3E}">
        <p14:creationId xmlns:p14="http://schemas.microsoft.com/office/powerpoint/2010/main" val="21751331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BB8C811-BE4A-4DAA-906C-753B874A57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SG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D656196-1951-4622-9E75-161056D6DC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zh-SG" altLang="en-US"/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970BEC8-0937-401D-87D5-F65928755B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zh-SG" altLang="en-US"/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4827CC7-E96D-4396-8FF0-5AD37AD92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EDA21-0EEB-4EAB-8361-4ED7913CE920}" type="datetimeFigureOut">
              <a:rPr lang="zh-SG" altLang="en-US" smtClean="0"/>
              <a:t>15/4/2026</a:t>
            </a:fld>
            <a:endParaRPr lang="zh-SG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F3E87EF-84C4-4460-AFE9-65981E5F15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SG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B58094D-35FA-496B-BBD8-7DC900FB19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B0E38-18A6-4DF6-93D8-8059CE11E2E9}" type="slidenum">
              <a:rPr lang="zh-SG" altLang="en-US" smtClean="0"/>
              <a:t>‹#›</a:t>
            </a:fld>
            <a:endParaRPr lang="zh-SG" altLang="en-US"/>
          </a:p>
        </p:txBody>
      </p:sp>
    </p:spTree>
    <p:extLst>
      <p:ext uri="{BB962C8B-B14F-4D97-AF65-F5344CB8AC3E}">
        <p14:creationId xmlns:p14="http://schemas.microsoft.com/office/powerpoint/2010/main" val="39429239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F0E38F8-F607-4861-9B85-19BB4AA428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SG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BAEEC7F-57AE-4903-BBCB-D0C318E9B1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EEC7E58-BC1B-4825-8AE9-E1904AA9E4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zh-SG" altLang="en-US"/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3B27418-7199-4A8C-9544-4D83A551D5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BBDBE00-907E-4787-82F9-7F5897FC2F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zh-SG" altLang="en-US"/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84270AB5-93CA-4DFD-825A-52BFB9939E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EDA21-0EEB-4EAB-8361-4ED7913CE920}" type="datetimeFigureOut">
              <a:rPr lang="zh-SG" altLang="en-US" smtClean="0"/>
              <a:t>15/4/2026</a:t>
            </a:fld>
            <a:endParaRPr lang="zh-SG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70B7FFB1-B664-4729-8EB3-50414A38A3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SG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7988E856-674D-44E7-BE80-6DD4752BB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B0E38-18A6-4DF6-93D8-8059CE11E2E9}" type="slidenum">
              <a:rPr lang="zh-SG" altLang="en-US" smtClean="0"/>
              <a:t>‹#›</a:t>
            </a:fld>
            <a:endParaRPr lang="zh-SG" altLang="en-US"/>
          </a:p>
        </p:txBody>
      </p:sp>
    </p:spTree>
    <p:extLst>
      <p:ext uri="{BB962C8B-B14F-4D97-AF65-F5344CB8AC3E}">
        <p14:creationId xmlns:p14="http://schemas.microsoft.com/office/powerpoint/2010/main" val="28579757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A184DF1-C102-415B-B7AC-11FF43AB4C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SG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B77EC8D-FE1F-49D5-BAA6-BD63BB9E5D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EDA21-0EEB-4EAB-8361-4ED7913CE920}" type="datetimeFigureOut">
              <a:rPr lang="zh-SG" altLang="en-US" smtClean="0"/>
              <a:t>15/4/2026</a:t>
            </a:fld>
            <a:endParaRPr lang="zh-SG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0F1D8CD-9108-4662-98AA-D834261F8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SG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B332235-F222-4ACD-9C7C-6D77C2FD6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B0E38-18A6-4DF6-93D8-8059CE11E2E9}" type="slidenum">
              <a:rPr lang="zh-SG" altLang="en-US" smtClean="0"/>
              <a:t>‹#›</a:t>
            </a:fld>
            <a:endParaRPr lang="zh-SG" altLang="en-US"/>
          </a:p>
        </p:txBody>
      </p:sp>
    </p:spTree>
    <p:extLst>
      <p:ext uri="{BB962C8B-B14F-4D97-AF65-F5344CB8AC3E}">
        <p14:creationId xmlns:p14="http://schemas.microsoft.com/office/powerpoint/2010/main" val="1142246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58177A82-D0B3-4D7A-9893-81425C01E6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EDA21-0EEB-4EAB-8361-4ED7913CE920}" type="datetimeFigureOut">
              <a:rPr lang="zh-SG" altLang="en-US" smtClean="0"/>
              <a:t>15/4/2026</a:t>
            </a:fld>
            <a:endParaRPr lang="zh-SG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15D7124-2EED-4640-9205-10335E9C1B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SG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EADC11D-B54A-42B8-973B-374A7E176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B0E38-18A6-4DF6-93D8-8059CE11E2E9}" type="slidenum">
              <a:rPr lang="zh-SG" altLang="en-US" smtClean="0"/>
              <a:t>‹#›</a:t>
            </a:fld>
            <a:endParaRPr lang="zh-SG" altLang="en-US"/>
          </a:p>
        </p:txBody>
      </p:sp>
    </p:spTree>
    <p:extLst>
      <p:ext uri="{BB962C8B-B14F-4D97-AF65-F5344CB8AC3E}">
        <p14:creationId xmlns:p14="http://schemas.microsoft.com/office/powerpoint/2010/main" val="15455959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A46CED2-476A-4343-9A51-6729862917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SG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5D165AB-2C69-432C-83D1-BCF77D6DF6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zh-SG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7E22FD9-E23B-4E5E-81F1-73A849942D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B8E0689-D357-4580-967F-4EC6212503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EDA21-0EEB-4EAB-8361-4ED7913CE920}" type="datetimeFigureOut">
              <a:rPr lang="zh-SG" altLang="en-US" smtClean="0"/>
              <a:t>15/4/2026</a:t>
            </a:fld>
            <a:endParaRPr lang="zh-SG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D459215-72E2-49D0-A23E-03C23B7B4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SG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6D90B1F-3AFF-47A6-A2DA-7331FA50A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B0E38-18A6-4DF6-93D8-8059CE11E2E9}" type="slidenum">
              <a:rPr lang="zh-SG" altLang="en-US" smtClean="0"/>
              <a:t>‹#›</a:t>
            </a:fld>
            <a:endParaRPr lang="zh-SG" altLang="en-US"/>
          </a:p>
        </p:txBody>
      </p:sp>
    </p:spTree>
    <p:extLst>
      <p:ext uri="{BB962C8B-B14F-4D97-AF65-F5344CB8AC3E}">
        <p14:creationId xmlns:p14="http://schemas.microsoft.com/office/powerpoint/2010/main" val="1938100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CC934FD-8842-4774-A257-533CBFFA2F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SG" altLang="en-US"/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6D0AE956-AB96-4D5F-987B-89F00D0B5CF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SG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306A998-C983-4BE3-B8A3-08D64AE07F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7D4E5C8-8F06-47AC-90C1-4CC4F67D9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EDA21-0EEB-4EAB-8361-4ED7913CE920}" type="datetimeFigureOut">
              <a:rPr lang="zh-SG" altLang="en-US" smtClean="0"/>
              <a:t>15/4/2026</a:t>
            </a:fld>
            <a:endParaRPr lang="zh-SG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BD550C1-8B14-47C7-BF0A-E269B8B05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SG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F17CA48-843C-4E4C-A4AF-2CB388FA6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B0E38-18A6-4DF6-93D8-8059CE11E2E9}" type="slidenum">
              <a:rPr lang="zh-SG" altLang="en-US" smtClean="0"/>
              <a:t>‹#›</a:t>
            </a:fld>
            <a:endParaRPr lang="zh-SG" altLang="en-US"/>
          </a:p>
        </p:txBody>
      </p:sp>
    </p:spTree>
    <p:extLst>
      <p:ext uri="{BB962C8B-B14F-4D97-AF65-F5344CB8AC3E}">
        <p14:creationId xmlns:p14="http://schemas.microsoft.com/office/powerpoint/2010/main" val="34539219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CCF2C0F5-8AF7-4DA6-BBF3-62D0DF5069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SG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05E7F94-FD16-45DF-84AE-425BAD2066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zh-SG" altLang="en-US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60F98BE-D38D-4B60-AFD7-7C3C598F1D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6EDA21-0EEB-4EAB-8361-4ED7913CE920}" type="datetimeFigureOut">
              <a:rPr lang="zh-SG" altLang="en-US" smtClean="0"/>
              <a:t>15/4/2026</a:t>
            </a:fld>
            <a:endParaRPr lang="zh-SG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B593CD5-3B34-4225-9687-55BB57F3F8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SG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0B78CCB-3108-4881-8D37-1E15A2C026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CB0E38-18A6-4DF6-93D8-8059CE11E2E9}" type="slidenum">
              <a:rPr lang="zh-SG" altLang="en-US" smtClean="0"/>
              <a:t>‹#›</a:t>
            </a:fld>
            <a:endParaRPr lang="zh-SG" altLang="en-US"/>
          </a:p>
        </p:txBody>
      </p:sp>
    </p:spTree>
    <p:extLst>
      <p:ext uri="{BB962C8B-B14F-4D97-AF65-F5344CB8AC3E}">
        <p14:creationId xmlns:p14="http://schemas.microsoft.com/office/powerpoint/2010/main" val="2389227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SG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1.png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png"/><Relationship Id="rId5" Type="http://schemas.openxmlformats.org/officeDocument/2006/relationships/image" Target="../media/image33.png"/><Relationship Id="rId4" Type="http://schemas.openxmlformats.org/officeDocument/2006/relationships/image" Target="../media/image39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9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" descr="8d5d924e275b0c7f58feed1244176003"/>
          <p:cNvPicPr>
            <a:picLocks noChangeAspect="1"/>
          </p:cNvPicPr>
          <p:nvPr/>
        </p:nvPicPr>
        <p:blipFill rotWithShape="1">
          <a:blip r:embed="rId3"/>
          <a:srcRect t="28679" b="6192"/>
          <a:stretch>
            <a:fillRect/>
          </a:stretch>
        </p:blipFill>
        <p:spPr>
          <a:xfrm>
            <a:off x="635" y="0"/>
            <a:ext cx="12191365" cy="2118283"/>
          </a:xfrm>
          <a:prstGeom prst="rect">
            <a:avLst/>
          </a:prstGeom>
        </p:spPr>
      </p:pic>
      <p:sp>
        <p:nvSpPr>
          <p:cNvPr id="6" name="标题 3"/>
          <p:cNvSpPr txBox="1"/>
          <p:nvPr/>
        </p:nvSpPr>
        <p:spPr>
          <a:xfrm>
            <a:off x="432875" y="2860227"/>
            <a:ext cx="11326250" cy="1326319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Status of CEPC alignment instrumentation studies and CEPC booster magnet measurement experiment</a:t>
            </a:r>
            <a:endParaRPr lang="zh-CN" altLang="en-US" sz="320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7"/>
          <p:cNvSpPr txBox="1"/>
          <p:nvPr/>
        </p:nvSpPr>
        <p:spPr>
          <a:xfrm>
            <a:off x="1348762" y="4659920"/>
            <a:ext cx="10410363" cy="6622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800" dirty="0">
                <a:latin typeface="Times New Roman" panose="02020603050405020304" pitchFamily="18" charset="0"/>
                <a:ea typeface="微软雅黑" panose="020B0503020204020204" pitchFamily="34" charset="-122"/>
                <a:sym typeface="+mn-ea"/>
              </a:rPr>
              <a:t>王小龙、刘晓阳、韩圆颖、康文、周建新、牟智慧、</a:t>
            </a:r>
            <a:r>
              <a:rPr lang="zh-CN" altLang="en-US" sz="2800" dirty="0">
                <a:latin typeface="Times New Roman" panose="02020603050405020304" pitchFamily="18" charset="0"/>
                <a:ea typeface="微软雅黑" panose="020B0503020204020204" pitchFamily="34" charset="-122"/>
              </a:rPr>
              <a:t>王逗</a:t>
            </a:r>
            <a:endParaRPr lang="en-US" altLang="zh-CN" sz="2800" dirty="0">
              <a:latin typeface="Times New Roman" panose="02020603050405020304" pitchFamily="18" charset="0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35" y="6457890"/>
            <a:ext cx="12191365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</a:rPr>
              <a:t>15, Apr. 2026, IHEP, CEPC Day</a:t>
            </a:r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10" name="Picture 2" descr="C:\Users\Administrator\Desktop\1111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42" y="35979"/>
            <a:ext cx="1548428" cy="91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552FA-C358-4F70-9CE8-3E41459FCE36}" type="slidenum">
              <a:rPr lang="zh-CN" altLang="en-US" smtClean="0"/>
              <a:t>1</a:t>
            </a:fld>
            <a:endParaRPr lang="zh-CN" alt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B4EB0-06CE-481E-B32B-52DF58230A15}" type="slidenum">
              <a:rPr lang="zh-CN" altLang="en-US" smtClean="0"/>
              <a:t>10</a:t>
            </a:fld>
            <a:endParaRPr lang="zh-CN" altLang="en-US" dirty="0"/>
          </a:p>
        </p:txBody>
      </p:sp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407368" y="187617"/>
            <a:ext cx="10763325" cy="725470"/>
          </a:xfrm>
        </p:spPr>
        <p:txBody>
          <a:bodyPr/>
          <a:lstStyle/>
          <a:p>
            <a:pPr algn="ctr"/>
            <a:r>
              <a:rPr lang="en-US" altLang="zh-CN" b="1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IARC </a:t>
            </a:r>
            <a:r>
              <a:rPr lang="zh-CN" altLang="en-US" b="1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建议</a:t>
            </a:r>
          </a:p>
        </p:txBody>
      </p:sp>
      <p:pic>
        <p:nvPicPr>
          <p:cNvPr id="13" name="picture" descr="descript"/>
          <p:cNvPicPr>
            <a:picLocks noChangeAspect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7811655" y="1861648"/>
            <a:ext cx="2511256" cy="1769015"/>
          </a:xfrm>
          <a:prstGeom prst="rect">
            <a:avLst/>
          </a:prstGeom>
        </p:spPr>
      </p:pic>
      <p:sp>
        <p:nvSpPr>
          <p:cNvPr id="9" name="内容占位符 2">
            <a:extLst>
              <a:ext uri="{FF2B5EF4-FFF2-40B4-BE49-F238E27FC236}">
                <a16:creationId xmlns:a16="http://schemas.microsoft.com/office/drawing/2014/main" id="{1AEEFD6F-CE16-4C60-A5F2-10FB57AC3C1F}"/>
              </a:ext>
            </a:extLst>
          </p:cNvPr>
          <p:cNvSpPr txBox="1">
            <a:spLocks/>
          </p:cNvSpPr>
          <p:nvPr/>
        </p:nvSpPr>
        <p:spPr>
          <a:xfrm>
            <a:off x="767408" y="1084039"/>
            <a:ext cx="10098529" cy="8896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F0000"/>
              </a:buClr>
              <a:buSzPct val="75000"/>
              <a:buFont typeface="Wingdings" panose="05000000000000000000" pitchFamily="2" charset="2"/>
              <a:buChar char="n"/>
            </a:pPr>
            <a:r>
              <a:rPr lang="zh-CN" altLang="en-US" sz="2400" dirty="0">
                <a:latin typeface="Times New Roman" pitchFamily="18" charset="0"/>
                <a:cs typeface="Times New Roman" pitchFamily="18" charset="0"/>
              </a:rPr>
              <a:t>增强器二六极组合磁铁具有复杂的磁场形式和细长的机械结构，给准直带来挑战。</a:t>
            </a:r>
          </a:p>
        </p:txBody>
      </p: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64CE9419-5B0D-4CC8-AAE8-3CB617E48640}"/>
              </a:ext>
            </a:extLst>
          </p:cNvPr>
          <p:cNvGrpSpPr/>
          <p:nvPr/>
        </p:nvGrpSpPr>
        <p:grpSpPr>
          <a:xfrm>
            <a:off x="2028824" y="1958898"/>
            <a:ext cx="4703044" cy="1679375"/>
            <a:chOff x="7832847" y="4049120"/>
            <a:chExt cx="4114761" cy="2387669"/>
          </a:xfrm>
        </p:grpSpPr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id="{0FF7071C-B916-4EF9-9CCB-7198E5A49322}"/>
                </a:ext>
              </a:extLst>
            </p:cNvPr>
            <p:cNvGrpSpPr/>
            <p:nvPr/>
          </p:nvGrpSpPr>
          <p:grpSpPr>
            <a:xfrm>
              <a:off x="7832847" y="4049120"/>
              <a:ext cx="4114761" cy="2387669"/>
              <a:chOff x="2520514" y="868446"/>
              <a:chExt cx="4114761" cy="2387669"/>
            </a:xfrm>
          </p:grpSpPr>
          <p:pic>
            <p:nvPicPr>
              <p:cNvPr id="19" name="图片 18">
                <a:extLst>
                  <a:ext uri="{FF2B5EF4-FFF2-40B4-BE49-F238E27FC236}">
                    <a16:creationId xmlns:a16="http://schemas.microsoft.com/office/drawing/2014/main" id="{425104EC-3997-4FEF-8216-C3D70805CC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46875" y="1201585"/>
                <a:ext cx="3688400" cy="2054530"/>
              </a:xfrm>
              <a:prstGeom prst="rect">
                <a:avLst/>
              </a:prstGeom>
            </p:spPr>
          </p:pic>
          <p:cxnSp>
            <p:nvCxnSpPr>
              <p:cNvPr id="20" name="直接连接符 19">
                <a:extLst>
                  <a:ext uri="{FF2B5EF4-FFF2-40B4-BE49-F238E27FC236}">
                    <a16:creationId xmlns:a16="http://schemas.microsoft.com/office/drawing/2014/main" id="{2550318D-99A5-422A-A460-8CCF253099A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653957" y="944646"/>
                <a:ext cx="2928202" cy="1130975"/>
              </a:xfrm>
              <a:prstGeom prst="line">
                <a:avLst/>
              </a:prstGeom>
              <a:noFill/>
              <a:ln w="12700" cap="flat" cmpd="sng" algn="ctr">
                <a:solidFill>
                  <a:srgbClr val="FF0000"/>
                </a:solidFill>
                <a:prstDash val="solid"/>
                <a:miter lim="800000"/>
                <a:headEnd type="triangle"/>
                <a:tailEnd type="triangle"/>
              </a:ln>
              <a:effectLst/>
            </p:spPr>
          </p:cxnSp>
          <p:cxnSp>
            <p:nvCxnSpPr>
              <p:cNvPr id="21" name="直接连接符 20">
                <a:extLst>
                  <a:ext uri="{FF2B5EF4-FFF2-40B4-BE49-F238E27FC236}">
                    <a16:creationId xmlns:a16="http://schemas.microsoft.com/office/drawing/2014/main" id="{E7BC855F-3A26-43D2-A316-0C471F8C395D}"/>
                  </a:ext>
                </a:extLst>
              </p:cNvPr>
              <p:cNvCxnSpPr/>
              <p:nvPr/>
            </p:nvCxnSpPr>
            <p:spPr>
              <a:xfrm flipV="1">
                <a:off x="3634907" y="1982871"/>
                <a:ext cx="4020" cy="860964"/>
              </a:xfrm>
              <a:prstGeom prst="line">
                <a:avLst/>
              </a:prstGeom>
              <a:noFill/>
              <a:ln w="12700" cap="flat" cmpd="sng" algn="ctr">
                <a:solidFill>
                  <a:srgbClr val="FF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2" name="直接连接符 21">
                <a:extLst>
                  <a:ext uri="{FF2B5EF4-FFF2-40B4-BE49-F238E27FC236}">
                    <a16:creationId xmlns:a16="http://schemas.microsoft.com/office/drawing/2014/main" id="{8592C064-5878-492E-9A12-99B3BFF1243E}"/>
                  </a:ext>
                </a:extLst>
              </p:cNvPr>
              <p:cNvCxnSpPr/>
              <p:nvPr/>
            </p:nvCxnSpPr>
            <p:spPr>
              <a:xfrm flipV="1">
                <a:off x="6597182" y="868446"/>
                <a:ext cx="4020" cy="860964"/>
              </a:xfrm>
              <a:prstGeom prst="line">
                <a:avLst/>
              </a:prstGeom>
              <a:noFill/>
              <a:ln w="12700" cap="flat" cmpd="sng" algn="ctr">
                <a:solidFill>
                  <a:srgbClr val="FF0000"/>
                </a:solidFill>
                <a:prstDash val="solid"/>
                <a:miter lim="800000"/>
              </a:ln>
              <a:effectLst/>
            </p:spPr>
          </p:cxnSp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92940124-42DF-4D92-A822-8CEE268E1074}"/>
                  </a:ext>
                </a:extLst>
              </p:cNvPr>
              <p:cNvSpPr txBox="1"/>
              <p:nvPr/>
            </p:nvSpPr>
            <p:spPr>
              <a:xfrm rot="20387331">
                <a:off x="4423551" y="1204971"/>
                <a:ext cx="659413" cy="3186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>
                    <a:solidFill>
                      <a:srgbClr val="FF0000"/>
                    </a:solidFill>
                    <a:latin typeface="等线" panose="020F0502020204030204"/>
                    <a:ea typeface="等线" panose="02010600030101010101" pitchFamily="2" charset="-122"/>
                  </a:rPr>
                  <a:t>4.6m</a:t>
                </a:r>
                <a:endParaRPr lang="zh-CN" altLang="en-US" dirty="0">
                  <a:solidFill>
                    <a:srgbClr val="FF0000"/>
                  </a:solidFill>
                  <a:latin typeface="等线" panose="020F0502020204030204"/>
                  <a:ea typeface="等线" panose="02010600030101010101" pitchFamily="2" charset="-122"/>
                </a:endParaRPr>
              </a:p>
            </p:txBody>
          </p:sp>
          <p:cxnSp>
            <p:nvCxnSpPr>
              <p:cNvPr id="24" name="直接连接符 23">
                <a:extLst>
                  <a:ext uri="{FF2B5EF4-FFF2-40B4-BE49-F238E27FC236}">
                    <a16:creationId xmlns:a16="http://schemas.microsoft.com/office/drawing/2014/main" id="{8638FDF1-4CD7-4710-B8EC-976A590B75D8}"/>
                  </a:ext>
                </a:extLst>
              </p:cNvPr>
              <p:cNvCxnSpPr/>
              <p:nvPr/>
            </p:nvCxnSpPr>
            <p:spPr>
              <a:xfrm flipV="1">
                <a:off x="3091982" y="1992396"/>
                <a:ext cx="4020" cy="860964"/>
              </a:xfrm>
              <a:prstGeom prst="line">
                <a:avLst/>
              </a:prstGeom>
              <a:noFill/>
              <a:ln w="12700" cap="flat" cmpd="sng" algn="ctr">
                <a:solidFill>
                  <a:srgbClr val="FF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5" name="直接连接符 24">
                <a:extLst>
                  <a:ext uri="{FF2B5EF4-FFF2-40B4-BE49-F238E27FC236}">
                    <a16:creationId xmlns:a16="http://schemas.microsoft.com/office/drawing/2014/main" id="{C4E2273F-0588-4D56-BB01-E71A03160643}"/>
                  </a:ext>
                </a:extLst>
              </p:cNvPr>
              <p:cNvCxnSpPr/>
              <p:nvPr/>
            </p:nvCxnSpPr>
            <p:spPr>
              <a:xfrm>
                <a:off x="3083866" y="2066096"/>
                <a:ext cx="579616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FF0000"/>
                </a:solidFill>
                <a:prstDash val="solid"/>
                <a:miter lim="800000"/>
                <a:headEnd type="triangle"/>
                <a:tailEnd type="triangle"/>
              </a:ln>
              <a:effectLst/>
            </p:spPr>
          </p:cxnSp>
          <p:sp>
            <p:nvSpPr>
              <p:cNvPr id="26" name="文本框 25">
                <a:extLst>
                  <a:ext uri="{FF2B5EF4-FFF2-40B4-BE49-F238E27FC236}">
                    <a16:creationId xmlns:a16="http://schemas.microsoft.com/office/drawing/2014/main" id="{74CD0715-6189-406F-B25B-8A0B567CA6DD}"/>
                  </a:ext>
                </a:extLst>
              </p:cNvPr>
              <p:cNvSpPr txBox="1"/>
              <p:nvPr/>
            </p:nvSpPr>
            <p:spPr>
              <a:xfrm>
                <a:off x="3066047" y="1585507"/>
                <a:ext cx="659413" cy="3186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>
                    <a:solidFill>
                      <a:srgbClr val="FF0000"/>
                    </a:solidFill>
                    <a:latin typeface="等线" panose="020F0502020204030204"/>
                    <a:ea typeface="等线" panose="02010600030101010101" pitchFamily="2" charset="-122"/>
                  </a:rPr>
                  <a:t>0.4m</a:t>
                </a:r>
                <a:endParaRPr lang="zh-CN" altLang="en-US" dirty="0">
                  <a:solidFill>
                    <a:srgbClr val="FF0000"/>
                  </a:solidFill>
                  <a:latin typeface="等线" panose="020F0502020204030204"/>
                  <a:ea typeface="等线" panose="02010600030101010101" pitchFamily="2" charset="-122"/>
                </a:endParaRPr>
              </a:p>
            </p:txBody>
          </p:sp>
          <p:cxnSp>
            <p:nvCxnSpPr>
              <p:cNvPr id="27" name="直接连接符 26">
                <a:extLst>
                  <a:ext uri="{FF2B5EF4-FFF2-40B4-BE49-F238E27FC236}">
                    <a16:creationId xmlns:a16="http://schemas.microsoft.com/office/drawing/2014/main" id="{6EDD5DCF-EA7F-4770-AD3F-315D85269EE9}"/>
                  </a:ext>
                </a:extLst>
              </p:cNvPr>
              <p:cNvCxnSpPr/>
              <p:nvPr/>
            </p:nvCxnSpPr>
            <p:spPr>
              <a:xfrm flipH="1" flipV="1">
                <a:off x="2846479" y="2561232"/>
                <a:ext cx="665274" cy="50731"/>
              </a:xfrm>
              <a:prstGeom prst="line">
                <a:avLst/>
              </a:prstGeom>
              <a:noFill/>
              <a:ln w="12700" cap="flat" cmpd="sng" algn="ctr">
                <a:solidFill>
                  <a:srgbClr val="FF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8" name="直接连接符 27">
                <a:extLst>
                  <a:ext uri="{FF2B5EF4-FFF2-40B4-BE49-F238E27FC236}">
                    <a16:creationId xmlns:a16="http://schemas.microsoft.com/office/drawing/2014/main" id="{DC13C685-AEE9-4FE6-8030-BBEAD612DD11}"/>
                  </a:ext>
                </a:extLst>
              </p:cNvPr>
              <p:cNvCxnSpPr/>
              <p:nvPr/>
            </p:nvCxnSpPr>
            <p:spPr>
              <a:xfrm flipH="1" flipV="1">
                <a:off x="2846479" y="2948311"/>
                <a:ext cx="665274" cy="50731"/>
              </a:xfrm>
              <a:prstGeom prst="line">
                <a:avLst/>
              </a:prstGeom>
              <a:noFill/>
              <a:ln w="12700" cap="flat" cmpd="sng" algn="ctr">
                <a:solidFill>
                  <a:srgbClr val="FF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9" name="直接连接符 28">
                <a:extLst>
                  <a:ext uri="{FF2B5EF4-FFF2-40B4-BE49-F238E27FC236}">
                    <a16:creationId xmlns:a16="http://schemas.microsoft.com/office/drawing/2014/main" id="{E53F4201-413A-4678-A848-7FE9B0BBE7B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964517" y="2561233"/>
                <a:ext cx="0" cy="412443"/>
              </a:xfrm>
              <a:prstGeom prst="line">
                <a:avLst/>
              </a:prstGeom>
              <a:noFill/>
              <a:ln w="12700" cap="flat" cmpd="sng" algn="ctr">
                <a:solidFill>
                  <a:srgbClr val="FF0000"/>
                </a:solidFill>
                <a:prstDash val="solid"/>
                <a:miter lim="800000"/>
                <a:headEnd type="triangle"/>
                <a:tailEnd type="triangle"/>
              </a:ln>
              <a:effectLst/>
            </p:spPr>
          </p:cxnSp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1487463E-42B6-4C36-9B45-DE515B7BFFC1}"/>
                  </a:ext>
                </a:extLst>
              </p:cNvPr>
              <p:cNvSpPr txBox="1"/>
              <p:nvPr/>
            </p:nvSpPr>
            <p:spPr>
              <a:xfrm rot="16200000">
                <a:off x="2338803" y="2678810"/>
                <a:ext cx="712524" cy="34910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>
                    <a:solidFill>
                      <a:srgbClr val="FF0000"/>
                    </a:solidFill>
                    <a:latin typeface="等线" panose="020F0502020204030204"/>
                    <a:ea typeface="等线" panose="02010600030101010101" pitchFamily="2" charset="-122"/>
                  </a:rPr>
                  <a:t>0.26m</a:t>
                </a:r>
                <a:endParaRPr lang="zh-CN" altLang="en-US" dirty="0">
                  <a:solidFill>
                    <a:srgbClr val="FF0000"/>
                  </a:solidFill>
                  <a:latin typeface="等线" panose="020F0502020204030204"/>
                  <a:ea typeface="等线" panose="02010600030101010101" pitchFamily="2" charset="-122"/>
                </a:endParaRPr>
              </a:p>
            </p:txBody>
          </p:sp>
        </p:grpSp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A9012F7D-DAE5-44CE-B299-D5667BAD5FF4}"/>
                </a:ext>
              </a:extLst>
            </p:cNvPr>
            <p:cNvSpPr txBox="1"/>
            <p:nvPr/>
          </p:nvSpPr>
          <p:spPr>
            <a:xfrm>
              <a:off x="8597047" y="4060768"/>
              <a:ext cx="2372523" cy="38398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dirty="0"/>
                <a:t>Reinforced steel beam</a:t>
              </a:r>
              <a:endParaRPr lang="zh-CN" altLang="en-US" dirty="0"/>
            </a:p>
          </p:txBody>
        </p:sp>
      </p:grpSp>
      <p:sp>
        <p:nvSpPr>
          <p:cNvPr id="31" name="内容占位符 2">
            <a:extLst>
              <a:ext uri="{FF2B5EF4-FFF2-40B4-BE49-F238E27FC236}">
                <a16:creationId xmlns:a16="http://schemas.microsoft.com/office/drawing/2014/main" id="{0D90D7DF-D61A-4541-996C-0CE061F1B353}"/>
              </a:ext>
            </a:extLst>
          </p:cNvPr>
          <p:cNvSpPr txBox="1">
            <a:spLocks/>
          </p:cNvSpPr>
          <p:nvPr/>
        </p:nvSpPr>
        <p:spPr>
          <a:xfrm>
            <a:off x="899930" y="3842143"/>
            <a:ext cx="10098529" cy="8896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Clr>
                <a:srgbClr val="FF0000"/>
              </a:buClr>
              <a:buSzPct val="75000"/>
              <a:buFont typeface="Wingdings" panose="05000000000000000000" pitchFamily="2" charset="2"/>
              <a:buChar char="n"/>
            </a:pP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IARC</a:t>
            </a:r>
            <a:r>
              <a:rPr lang="zh-CN" altLang="en-US" sz="2400" dirty="0">
                <a:latin typeface="Times New Roman" pitchFamily="18" charset="0"/>
                <a:cs typeface="Times New Roman" pitchFamily="18" charset="0"/>
              </a:rPr>
              <a:t>给出如下建议：</a:t>
            </a:r>
            <a:endParaRPr lang="en-US" altLang="zh-CN" sz="2400" dirty="0">
              <a:latin typeface="Times New Roman" pitchFamily="18" charset="0"/>
              <a:cs typeface="Times New Roman" pitchFamily="18" charset="0"/>
            </a:endParaRPr>
          </a:p>
          <a:p>
            <a:pPr lvl="1">
              <a:lnSpc>
                <a:spcPct val="150000"/>
              </a:lnSpc>
              <a:buClr>
                <a:srgbClr val="FF0000"/>
              </a:buClr>
              <a:buSzPct val="75000"/>
              <a:buFont typeface="Wingdings" panose="05000000000000000000" pitchFamily="2" charset="2"/>
              <a:buChar char="Ø"/>
            </a:pP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zh-CN" altLang="en-US" sz="2000" dirty="0">
                <a:latin typeface="Times New Roman" pitchFamily="18" charset="0"/>
                <a:cs typeface="Times New Roman" pitchFamily="18" charset="0"/>
              </a:rPr>
              <a:t>两种机械中心测量方法检验。</a:t>
            </a: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Mechanical scan coverage must be clarified (full-length vs fixed position), and upper/lower pole parallelism should be validated via field measurements.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B4EB0-06CE-481E-B32B-52DF58230A15}" type="slidenum">
              <a:rPr lang="zh-CN" altLang="en-US" smtClean="0"/>
              <a:t>11</a:t>
            </a:fld>
            <a:endParaRPr lang="zh-CN" altLang="en-US" dirty="0"/>
          </a:p>
        </p:txBody>
      </p:sp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407368" y="187617"/>
            <a:ext cx="10763325" cy="725470"/>
          </a:xfrm>
        </p:spPr>
        <p:txBody>
          <a:bodyPr/>
          <a:lstStyle/>
          <a:p>
            <a:pPr algn="ctr"/>
            <a:r>
              <a:rPr lang="en-US" altLang="zh-CN" b="1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IARC </a:t>
            </a:r>
            <a:r>
              <a:rPr lang="zh-CN" altLang="en-US" b="1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建议</a:t>
            </a:r>
          </a:p>
        </p:txBody>
      </p:sp>
      <p:sp>
        <p:nvSpPr>
          <p:cNvPr id="31" name="内容占位符 2">
            <a:extLst>
              <a:ext uri="{FF2B5EF4-FFF2-40B4-BE49-F238E27FC236}">
                <a16:creationId xmlns:a16="http://schemas.microsoft.com/office/drawing/2014/main" id="{0D90D7DF-D61A-4541-996C-0CE061F1B353}"/>
              </a:ext>
            </a:extLst>
          </p:cNvPr>
          <p:cNvSpPr txBox="1">
            <a:spLocks/>
          </p:cNvSpPr>
          <p:nvPr/>
        </p:nvSpPr>
        <p:spPr>
          <a:xfrm>
            <a:off x="616227" y="1168516"/>
            <a:ext cx="11141764" cy="477508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50000"/>
              </a:lnSpc>
              <a:buClr>
                <a:srgbClr val="FF0000"/>
              </a:buClr>
              <a:buSzPct val="75000"/>
              <a:buFont typeface="Wingdings" panose="05000000000000000000" pitchFamily="2" charset="2"/>
              <a:buChar char="Ø"/>
            </a:pPr>
            <a:r>
              <a:rPr lang="zh-CN" altLang="en-US" sz="2000" dirty="0">
                <a:latin typeface="Times New Roman" pitchFamily="18" charset="0"/>
                <a:cs typeface="Times New Roman" pitchFamily="18" charset="0"/>
              </a:rPr>
              <a:t>磁中心与机械中心一致性验证（</a:t>
            </a: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Two methods were presented: magnetic vs mechanical </a:t>
            </a:r>
            <a:r>
              <a:rPr lang="en-US" altLang="zh-CN" sz="2000" dirty="0" err="1">
                <a:latin typeface="Times New Roman" pitchFamily="18" charset="0"/>
                <a:cs typeface="Times New Roman" pitchFamily="18" charset="0"/>
              </a:rPr>
              <a:t>fiducialization</a:t>
            </a: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. The latter has been selected, but systematic deviations must be examined. Verification is needed that both methods produce consistent reference centers at the prototype stage.</a:t>
            </a:r>
            <a:r>
              <a:rPr lang="zh-CN" altLang="en-US" sz="2000" dirty="0">
                <a:latin typeface="Times New Roman" pitchFamily="18" charset="0"/>
                <a:cs typeface="Times New Roman" pitchFamily="18" charset="0"/>
              </a:rPr>
              <a:t>）</a:t>
            </a:r>
          </a:p>
          <a:p>
            <a:pPr lvl="1">
              <a:lnSpc>
                <a:spcPct val="150000"/>
              </a:lnSpc>
              <a:buClr>
                <a:srgbClr val="FF0000"/>
              </a:buClr>
              <a:buSzPct val="75000"/>
              <a:buFont typeface="Wingdings" panose="05000000000000000000" pitchFamily="2" charset="2"/>
              <a:buChar char="Ø"/>
            </a:pPr>
            <a:r>
              <a:rPr lang="zh-CN" altLang="en-US" sz="2000" dirty="0">
                <a:latin typeface="Times New Roman" pitchFamily="18" charset="0"/>
                <a:cs typeface="Times New Roman" pitchFamily="18" charset="0"/>
              </a:rPr>
              <a:t>磁铁安装变形验证（</a:t>
            </a: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The magnets’ flexibility and support structure affect form. Deformation (0.02 mm) should be verified with prototypes and reflected in final alignment plans</a:t>
            </a:r>
            <a:r>
              <a:rPr lang="zh-CN" altLang="en-US" sz="2000" dirty="0">
                <a:latin typeface="Times New Roman" pitchFamily="18" charset="0"/>
                <a:cs typeface="Times New Roman" pitchFamily="18" charset="0"/>
              </a:rPr>
              <a:t>）</a:t>
            </a:r>
            <a:endParaRPr lang="en-US" altLang="zh-CN" sz="2000" dirty="0">
              <a:latin typeface="Times New Roman" pitchFamily="18" charset="0"/>
              <a:cs typeface="Times New Roman" pitchFamily="18" charset="0"/>
            </a:endParaRPr>
          </a:p>
          <a:p>
            <a:pPr lvl="1">
              <a:lnSpc>
                <a:spcPct val="150000"/>
              </a:lnSpc>
              <a:buClr>
                <a:srgbClr val="FF0000"/>
              </a:buClr>
              <a:buSzPct val="75000"/>
              <a:buFont typeface="Wingdings" panose="05000000000000000000" pitchFamily="2" charset="2"/>
              <a:buChar char="Ø"/>
            </a:pPr>
            <a:r>
              <a:rPr lang="zh-CN" altLang="en-US" sz="2000" dirty="0">
                <a:latin typeface="Times New Roman" pitchFamily="18" charset="0"/>
                <a:cs typeface="Times New Roman" pitchFamily="18" charset="0"/>
              </a:rPr>
              <a:t>磁铁开合重复性验证（</a:t>
            </a: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Clarify field reproducibility after core separation and reintegration due to vacuum pipe installation.</a:t>
            </a:r>
            <a:r>
              <a:rPr lang="zh-CN" altLang="en-US" sz="2000" dirty="0">
                <a:latin typeface="Times New Roman" pitchFamily="18" charset="0"/>
                <a:cs typeface="Times New Roman" pitchFamily="18" charset="0"/>
              </a:rPr>
              <a:t>）</a:t>
            </a:r>
            <a:endParaRPr lang="en-US" altLang="zh-CN" sz="2000" dirty="0">
              <a:latin typeface="Times New Roman" pitchFamily="18" charset="0"/>
              <a:cs typeface="Times New Roman" pitchFamily="18" charset="0"/>
            </a:endParaRPr>
          </a:p>
          <a:p>
            <a:pPr lvl="1">
              <a:lnSpc>
                <a:spcPct val="150000"/>
              </a:lnSpc>
              <a:buClr>
                <a:srgbClr val="FF0000"/>
              </a:buClr>
              <a:buSzPct val="75000"/>
              <a:buFont typeface="Wingdings" panose="05000000000000000000" pitchFamily="2" charset="2"/>
              <a:buChar char="Ø"/>
            </a:pPr>
            <a:r>
              <a:rPr lang="zh-CN" altLang="en-US" sz="2000" dirty="0">
                <a:latin typeface="Times New Roman" pitchFamily="18" charset="0"/>
                <a:cs typeface="Times New Roman" pitchFamily="18" charset="0"/>
              </a:rPr>
              <a:t>温度影响（</a:t>
            </a:r>
            <a:r>
              <a:rPr lang="en-US" altLang="zh-CN" sz="2000" dirty="0" err="1">
                <a:latin typeface="Times New Roman" pitchFamily="18" charset="0"/>
                <a:cs typeface="Times New Roman" pitchFamily="18" charset="0"/>
              </a:rPr>
              <a:t>Fiducialization</a:t>
            </a: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 should factor in temperature differences: 25°C during alignment vs 35°C during operation. Component alignment may require intentional offsets during installation to compensate for thermal expansion. Control systems for ambient tunnel temperature and its fluctuation impacts on alignment must be designed.</a:t>
            </a:r>
            <a:r>
              <a:rPr lang="zh-CN" altLang="en-US" sz="2000" dirty="0">
                <a:latin typeface="Times New Roman" pitchFamily="18" charset="0"/>
                <a:cs typeface="Times New Roman" pitchFamily="18" charset="0"/>
              </a:rPr>
              <a:t>）</a:t>
            </a:r>
          </a:p>
          <a:p>
            <a:pPr lvl="1">
              <a:buClr>
                <a:srgbClr val="FF0000"/>
              </a:buClr>
              <a:buSzPct val="75000"/>
              <a:buFont typeface="Wingdings" panose="05000000000000000000" pitchFamily="2" charset="2"/>
              <a:buChar char="Ø"/>
            </a:pPr>
            <a:endParaRPr lang="zh-CN" altLang="en-US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04040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B4EB0-06CE-481E-B32B-52DF58230A15}" type="slidenum">
              <a:rPr lang="zh-CN" altLang="en-US" smtClean="0"/>
              <a:t>12</a:t>
            </a:fld>
            <a:endParaRPr lang="zh-CN" altLang="en-US" dirty="0"/>
          </a:p>
        </p:txBody>
      </p:sp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407368" y="187617"/>
            <a:ext cx="10763325" cy="725470"/>
          </a:xfrm>
        </p:spPr>
        <p:txBody>
          <a:bodyPr/>
          <a:lstStyle/>
          <a:p>
            <a:pPr algn="ctr"/>
            <a:r>
              <a:rPr lang="zh-CN" altLang="en-US" b="1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实验内容</a:t>
            </a:r>
          </a:p>
        </p:txBody>
      </p:sp>
      <p:sp>
        <p:nvSpPr>
          <p:cNvPr id="31" name="内容占位符 2">
            <a:extLst>
              <a:ext uri="{FF2B5EF4-FFF2-40B4-BE49-F238E27FC236}">
                <a16:creationId xmlns:a16="http://schemas.microsoft.com/office/drawing/2014/main" id="{0D90D7DF-D61A-4541-996C-0CE061F1B353}"/>
              </a:ext>
            </a:extLst>
          </p:cNvPr>
          <p:cNvSpPr txBox="1">
            <a:spLocks/>
          </p:cNvSpPr>
          <p:nvPr/>
        </p:nvSpPr>
        <p:spPr>
          <a:xfrm>
            <a:off x="2682239" y="1210491"/>
            <a:ext cx="8276463" cy="44746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50000"/>
              </a:lnSpc>
              <a:buClr>
                <a:srgbClr val="FF0000"/>
              </a:buClr>
              <a:buSzPct val="75000"/>
              <a:buFont typeface="+mj-lt"/>
              <a:buAutoNum type="arabicPeriod"/>
            </a:pPr>
            <a:r>
              <a:rPr lang="zh-CN" altLang="en-US" sz="2400" dirty="0">
                <a:latin typeface="Times New Roman" pitchFamily="18" charset="0"/>
                <a:cs typeface="Times New Roman" pitchFamily="18" charset="0"/>
              </a:rPr>
              <a:t>磁铁制造精度测量实验</a:t>
            </a:r>
            <a:endParaRPr lang="en-US" altLang="zh-CN" sz="2400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lnSpc>
                <a:spcPct val="150000"/>
              </a:lnSpc>
              <a:buClr>
                <a:srgbClr val="FF0000"/>
              </a:buClr>
              <a:buSzPct val="75000"/>
              <a:buFont typeface="+mj-lt"/>
              <a:buAutoNum type="arabicPeriod"/>
            </a:pPr>
            <a:r>
              <a:rPr lang="zh-CN" altLang="en-US" sz="2400" dirty="0">
                <a:latin typeface="Times New Roman" pitchFamily="18" charset="0"/>
                <a:cs typeface="Times New Roman" pitchFamily="18" charset="0"/>
              </a:rPr>
              <a:t>磁铁机械中心测量实验</a:t>
            </a:r>
            <a:endParaRPr lang="en-US" altLang="zh-CN" sz="2400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lnSpc>
                <a:spcPct val="150000"/>
              </a:lnSpc>
              <a:buClr>
                <a:srgbClr val="FF0000"/>
              </a:buClr>
              <a:buSzPct val="75000"/>
              <a:buFont typeface="+mj-lt"/>
              <a:buAutoNum type="arabicPeriod"/>
            </a:pPr>
            <a:r>
              <a:rPr lang="zh-CN" altLang="en-US" sz="2400" dirty="0">
                <a:latin typeface="Times New Roman" pitchFamily="18" charset="0"/>
                <a:cs typeface="Times New Roman" pitchFamily="18" charset="0"/>
              </a:rPr>
              <a:t>磁铁磁中心与机械中心一致性测量实验</a:t>
            </a:r>
            <a:endParaRPr lang="en-US" altLang="zh-CN" sz="2400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lnSpc>
                <a:spcPct val="150000"/>
              </a:lnSpc>
              <a:buClr>
                <a:srgbClr val="FF0000"/>
              </a:buClr>
              <a:buSzPct val="75000"/>
              <a:buFont typeface="+mj-lt"/>
              <a:buAutoNum type="arabicPeriod"/>
            </a:pPr>
            <a:r>
              <a:rPr lang="zh-CN" altLang="en-US" sz="2400" dirty="0">
                <a:latin typeface="Times New Roman" pitchFamily="18" charset="0"/>
                <a:cs typeface="Times New Roman" pitchFamily="18" charset="0"/>
              </a:rPr>
              <a:t>磁铁悬挂安装测量实验</a:t>
            </a:r>
            <a:endParaRPr lang="en-US" altLang="zh-CN" sz="2000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lnSpc>
                <a:spcPct val="150000"/>
              </a:lnSpc>
              <a:buClr>
                <a:srgbClr val="FF0000"/>
              </a:buClr>
              <a:buSzPct val="75000"/>
              <a:buFont typeface="+mj-lt"/>
              <a:buAutoNum type="arabicPeriod"/>
            </a:pPr>
            <a:r>
              <a:rPr lang="zh-CN" altLang="en-US" sz="2400" dirty="0">
                <a:latin typeface="Times New Roman" pitchFamily="18" charset="0"/>
                <a:cs typeface="Times New Roman" pitchFamily="18" charset="0"/>
              </a:rPr>
              <a:t>磁铁拆装重复性测量实验</a:t>
            </a:r>
            <a:endParaRPr lang="en-US" altLang="zh-CN" sz="2400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lnSpc>
                <a:spcPct val="150000"/>
              </a:lnSpc>
              <a:buClr>
                <a:srgbClr val="FF0000"/>
              </a:buClr>
              <a:buSzPct val="75000"/>
              <a:buFont typeface="+mj-lt"/>
              <a:buAutoNum type="arabicPeriod"/>
            </a:pPr>
            <a:r>
              <a:rPr lang="zh-CN" altLang="en-US" sz="2400" dirty="0">
                <a:latin typeface="Times New Roman" pitchFamily="18" charset="0"/>
                <a:cs typeface="Times New Roman" pitchFamily="18" charset="0"/>
              </a:rPr>
              <a:t>温度变化对磁铁位置影响测量实验</a:t>
            </a:r>
            <a:endParaRPr lang="en-US" altLang="zh-CN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37D735DA-0434-3471-21C5-763AF6BE41C8}"/>
              </a:ext>
            </a:extLst>
          </p:cNvPr>
          <p:cNvSpPr/>
          <p:nvPr/>
        </p:nvSpPr>
        <p:spPr>
          <a:xfrm>
            <a:off x="2440059" y="2547750"/>
            <a:ext cx="6294038" cy="725470"/>
          </a:xfrm>
          <a:prstGeom prst="rect">
            <a:avLst/>
          </a:prstGeom>
          <a:noFill/>
          <a:ln w="254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F0CFA3C3-87EB-4D75-B60C-FFC251094E5F}"/>
              </a:ext>
            </a:extLst>
          </p:cNvPr>
          <p:cNvSpPr/>
          <p:nvPr/>
        </p:nvSpPr>
        <p:spPr>
          <a:xfrm>
            <a:off x="2440059" y="3885009"/>
            <a:ext cx="6294038" cy="725470"/>
          </a:xfrm>
          <a:prstGeom prst="rect">
            <a:avLst/>
          </a:prstGeom>
          <a:noFill/>
          <a:ln w="254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747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6411C695-0C23-2E28-72B4-D06D8A9C0E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368" y="187617"/>
            <a:ext cx="10763325" cy="725470"/>
          </a:xfrm>
        </p:spPr>
        <p:txBody>
          <a:bodyPr>
            <a:normAutofit/>
          </a:bodyPr>
          <a:lstStyle/>
          <a:p>
            <a:pPr algn="ctr"/>
            <a:r>
              <a:rPr lang="zh-CN" altLang="en-US" sz="4000" b="1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磁中心与机械中心一致性测量实验</a:t>
            </a:r>
          </a:p>
        </p:txBody>
      </p:sp>
      <p:sp>
        <p:nvSpPr>
          <p:cNvPr id="11" name="灯片编号占位符 10">
            <a:extLst>
              <a:ext uri="{FF2B5EF4-FFF2-40B4-BE49-F238E27FC236}">
                <a16:creationId xmlns:a16="http://schemas.microsoft.com/office/drawing/2014/main" id="{9A2C7A0F-B19F-5BA6-B9AF-313F46FDF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B0E38-18A6-4DF6-93D8-8059CE11E2E9}" type="slidenum">
              <a:rPr lang="zh-SG" altLang="en-US" smtClean="0"/>
              <a:t>13</a:t>
            </a:fld>
            <a:endParaRPr lang="zh-SG" altLang="en-US"/>
          </a:p>
        </p:txBody>
      </p:sp>
      <p:sp>
        <p:nvSpPr>
          <p:cNvPr id="12" name="内容占位符 1">
            <a:extLst>
              <a:ext uri="{FF2B5EF4-FFF2-40B4-BE49-F238E27FC236}">
                <a16:creationId xmlns:a16="http://schemas.microsoft.com/office/drawing/2014/main" id="{0225279A-9CC6-409F-B519-30C248CE07DB}"/>
              </a:ext>
            </a:extLst>
          </p:cNvPr>
          <p:cNvSpPr txBox="1">
            <a:spLocks/>
          </p:cNvSpPr>
          <p:nvPr/>
        </p:nvSpPr>
        <p:spPr>
          <a:xfrm>
            <a:off x="856774" y="1055410"/>
            <a:ext cx="10497025" cy="164574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800" b="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Clr>
                <a:srgbClr val="FF0000"/>
              </a:buClr>
              <a:buSzPct val="75000"/>
            </a:pP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目的：对比磁中心与机械中心在横向、高程方向的位置差别。</a:t>
            </a: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buClr>
                <a:srgbClr val="FF0000"/>
              </a:buClr>
              <a:buSzPct val="75000"/>
            </a:pP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方法：用跟踪仪测量机械中心的位置，用测磁装置测量磁中心的位置，以磁铁坐标系为基准，比较两中心位置差别</a:t>
            </a: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文本框 5">
            <a:extLst>
              <a:ext uri="{FF2B5EF4-FFF2-40B4-BE49-F238E27FC236}">
                <a16:creationId xmlns:a16="http://schemas.microsoft.com/office/drawing/2014/main" id="{B8BC160B-287B-B321-48F2-0C93151196C4}"/>
              </a:ext>
            </a:extLst>
          </p:cNvPr>
          <p:cNvSpPr txBox="1"/>
          <p:nvPr/>
        </p:nvSpPr>
        <p:spPr>
          <a:xfrm>
            <a:off x="1386730" y="2941211"/>
            <a:ext cx="2733964" cy="44191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SG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5000"/>
              </a:lnSpc>
              <a:spcBef>
                <a:spcPts val="300"/>
              </a:spcBef>
              <a:spcAft>
                <a:spcPts val="600"/>
              </a:spcAft>
            </a:pPr>
            <a:r>
              <a:rPr lang="zh-CN" altLang="en-US" sz="2000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调平磁铁下极面</a:t>
            </a:r>
            <a:endParaRPr lang="en-US" altLang="zh-CN" sz="2000" dirty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文本框 11">
            <a:extLst>
              <a:ext uri="{FF2B5EF4-FFF2-40B4-BE49-F238E27FC236}">
                <a16:creationId xmlns:a16="http://schemas.microsoft.com/office/drawing/2014/main" id="{9F8EEAA1-A45A-4D34-42D8-CCDE462E9C06}"/>
              </a:ext>
            </a:extLst>
          </p:cNvPr>
          <p:cNvSpPr txBox="1"/>
          <p:nvPr/>
        </p:nvSpPr>
        <p:spPr>
          <a:xfrm>
            <a:off x="1049965" y="3649099"/>
            <a:ext cx="10303834" cy="40697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SG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457200" algn="just">
              <a:lnSpc>
                <a:spcPct val="125000"/>
              </a:lnSpc>
              <a:spcBef>
                <a:spcPts val="300"/>
              </a:spcBef>
              <a:spcAft>
                <a:spcPts val="600"/>
              </a:spcAft>
            </a:pPr>
            <a:r>
              <a:rPr lang="zh-CN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通过调整支撑支架地脚，将支撑点上方下极面6点调整至水平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，调后结果如下图所示：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4CA1FC48-5388-4AF1-A37D-5274BD2332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774" y="4224184"/>
            <a:ext cx="2872116" cy="211387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CB85AAAE-38D3-423D-9285-295FF87B80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0359" y="4224185"/>
            <a:ext cx="3437392" cy="212582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1506F23A-4D36-489D-8CB3-F7060C087E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7751" y="4444288"/>
            <a:ext cx="4416680" cy="1712568"/>
          </a:xfrm>
          <a:prstGeom prst="rect">
            <a:avLst/>
          </a:prstGeom>
        </p:spPr>
      </p:pic>
      <p:sp>
        <p:nvSpPr>
          <p:cNvPr id="22" name="矩形 21">
            <a:extLst>
              <a:ext uri="{FF2B5EF4-FFF2-40B4-BE49-F238E27FC236}">
                <a16:creationId xmlns:a16="http://schemas.microsoft.com/office/drawing/2014/main" id="{F2934680-9A38-4E7B-984F-09E8B4A6FECC}"/>
              </a:ext>
            </a:extLst>
          </p:cNvPr>
          <p:cNvSpPr/>
          <p:nvPr/>
        </p:nvSpPr>
        <p:spPr>
          <a:xfrm>
            <a:off x="773339" y="3659001"/>
            <a:ext cx="11166413" cy="2679059"/>
          </a:xfrm>
          <a:prstGeom prst="rect">
            <a:avLst/>
          </a:prstGeom>
          <a:noFill/>
          <a:ln w="254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5">
            <a:extLst>
              <a:ext uri="{FF2B5EF4-FFF2-40B4-BE49-F238E27FC236}">
                <a16:creationId xmlns:a16="http://schemas.microsoft.com/office/drawing/2014/main" id="{E943E4AC-ADA9-43DF-8BF5-AF5A64603E4F}"/>
              </a:ext>
            </a:extLst>
          </p:cNvPr>
          <p:cNvSpPr txBox="1"/>
          <p:nvPr/>
        </p:nvSpPr>
        <p:spPr>
          <a:xfrm>
            <a:off x="5101323" y="750824"/>
            <a:ext cx="1411237" cy="4905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SG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5000"/>
              </a:lnSpc>
              <a:spcBef>
                <a:spcPts val="300"/>
              </a:spcBef>
              <a:spcAft>
                <a:spcPts val="600"/>
              </a:spcAft>
            </a:pPr>
            <a:r>
              <a:rPr lang="zh-CN" altLang="en-US" sz="2400" b="1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+mj-cs"/>
              </a:rPr>
              <a:t>（刘晓阳）</a:t>
            </a:r>
            <a:endParaRPr lang="en-US" altLang="zh-CN" sz="2400" b="1" dirty="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2596162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CE42CC13-F2FB-0E63-CD6B-CE00F34C4CB6}"/>
              </a:ext>
            </a:extLst>
          </p:cNvPr>
          <p:cNvSpPr txBox="1"/>
          <p:nvPr/>
        </p:nvSpPr>
        <p:spPr>
          <a:xfrm>
            <a:off x="489856" y="913087"/>
            <a:ext cx="3924487" cy="441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5000"/>
              </a:lnSpc>
              <a:spcBef>
                <a:spcPts val="300"/>
              </a:spcBef>
              <a:spcAft>
                <a:spcPts val="600"/>
              </a:spcAft>
            </a:pPr>
            <a:r>
              <a:rPr lang="zh-CN" altLang="en-US" sz="2000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测量机械中心，建立磁铁坐标系</a:t>
            </a:r>
            <a:endParaRPr lang="en-US" altLang="zh-CN" sz="2000" dirty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7C1CFAE3-D120-4719-2F72-C44B0148A97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432" r="17162"/>
          <a:stretch>
            <a:fillRect/>
          </a:stretch>
        </p:blipFill>
        <p:spPr>
          <a:xfrm>
            <a:off x="9281165" y="1878052"/>
            <a:ext cx="2750918" cy="2339023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1C2A4EFC-638B-1F21-F0EE-5A983FC2C420}"/>
              </a:ext>
            </a:extLst>
          </p:cNvPr>
          <p:cNvSpPr txBox="1"/>
          <p:nvPr/>
        </p:nvSpPr>
        <p:spPr>
          <a:xfrm>
            <a:off x="0" y="1314018"/>
            <a:ext cx="10870232" cy="75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>
              <a:lnSpc>
                <a:spcPct val="125000"/>
              </a:lnSpc>
              <a:spcBef>
                <a:spcPts val="300"/>
              </a:spcBef>
              <a:spcAft>
                <a:spcPts val="600"/>
              </a:spcAft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在开盖状态下，对下半铁芯进行标定测量，测量</a:t>
            </a:r>
            <a:r>
              <a:rPr lang="zh-CN" altLang="en-US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设备基准点、下极面测点和中心凹槽测点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，拟合平面和直线，建立磁铁坐标系。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17584A14-2DBA-B6F6-37E1-FEA8631320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368" y="5018938"/>
            <a:ext cx="11464798" cy="1555601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829B260A-DE5E-C300-8631-A4AC395382D3}"/>
              </a:ext>
            </a:extLst>
          </p:cNvPr>
          <p:cNvSpPr txBox="1"/>
          <p:nvPr/>
        </p:nvSpPr>
        <p:spPr>
          <a:xfrm>
            <a:off x="-59552" y="2065174"/>
            <a:ext cx="8404123" cy="16416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>
              <a:lnSpc>
                <a:spcPct val="125000"/>
              </a:lnSpc>
              <a:spcBef>
                <a:spcPts val="300"/>
              </a:spcBef>
              <a:spcAft>
                <a:spcPts val="600"/>
              </a:spcAft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下铁芯设备基准点：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F02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F04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F06……F36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（共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18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个）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 algn="just">
              <a:lnSpc>
                <a:spcPct val="125000"/>
              </a:lnSpc>
              <a:spcBef>
                <a:spcPts val="300"/>
              </a:spcBef>
              <a:spcAft>
                <a:spcPts val="600"/>
              </a:spcAft>
            </a:pP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下极面北侧测点：</a:t>
            </a: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FPD01-27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（冲片）、</a:t>
            </a: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GFPD01-12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（隔板）；</a:t>
            </a:r>
          </a:p>
          <a:p>
            <a:pPr indent="457200" algn="just">
              <a:lnSpc>
                <a:spcPct val="125000"/>
              </a:lnSpc>
              <a:spcBef>
                <a:spcPts val="300"/>
              </a:spcBef>
              <a:spcAft>
                <a:spcPts val="600"/>
              </a:spcAft>
            </a:pP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下极面南侧测点：</a:t>
            </a: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BPD01-27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（冲片）、</a:t>
            </a: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GBPD01-12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（隔板）；</a:t>
            </a:r>
          </a:p>
          <a:p>
            <a:pPr indent="457200" algn="just">
              <a:lnSpc>
                <a:spcPct val="125000"/>
              </a:lnSpc>
              <a:spcBef>
                <a:spcPts val="300"/>
              </a:spcBef>
              <a:spcAft>
                <a:spcPts val="600"/>
              </a:spcAft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中心凹槽测点：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MPD01-27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（冲片）、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GMPD01-12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（隔板）。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26C59842-AE77-9E30-3B6A-3BA154AE258C}"/>
              </a:ext>
            </a:extLst>
          </p:cNvPr>
          <p:cNvSpPr txBox="1"/>
          <p:nvPr/>
        </p:nvSpPr>
        <p:spPr>
          <a:xfrm>
            <a:off x="247451" y="4294841"/>
            <a:ext cx="1178463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/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建立磁铁坐标系：下极面法线为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Y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轴（主要方向，向上为正），中心凹槽测点拟合直线为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Z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轴（参考方向，西指向东为正），原点平移至磁铁中心，建立右手坐标系。</a:t>
            </a:r>
            <a:endParaRPr lang="zh-CN" altLang="en-US" dirty="0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DA699C10-9F43-F842-BA99-F1DADCA304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8407" y="1878052"/>
            <a:ext cx="3192174" cy="2339023"/>
          </a:xfrm>
          <a:prstGeom prst="rect">
            <a:avLst/>
          </a:prstGeom>
        </p:spPr>
      </p:pic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048CE849-B325-40D1-D3B8-2CBF0827B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B0E38-18A6-4DF6-93D8-8059CE11E2E9}" type="slidenum">
              <a:rPr lang="zh-SG" altLang="en-US" smtClean="0"/>
              <a:t>14</a:t>
            </a:fld>
            <a:endParaRPr lang="zh-SG" altLang="en-US"/>
          </a:p>
        </p:txBody>
      </p:sp>
      <p:sp>
        <p:nvSpPr>
          <p:cNvPr id="11" name="标题 3">
            <a:extLst>
              <a:ext uri="{FF2B5EF4-FFF2-40B4-BE49-F238E27FC236}">
                <a16:creationId xmlns:a16="http://schemas.microsoft.com/office/drawing/2014/main" id="{FF785143-2229-47A9-886E-6844E5FF6E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368" y="187617"/>
            <a:ext cx="10763325" cy="725470"/>
          </a:xfrm>
        </p:spPr>
        <p:txBody>
          <a:bodyPr>
            <a:normAutofit/>
          </a:bodyPr>
          <a:lstStyle/>
          <a:p>
            <a:pPr algn="ctr"/>
            <a:r>
              <a:rPr lang="zh-CN" altLang="en-US" b="1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磁中心与机械中心一致性测量实验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4BA6E737-FC3B-4DB8-BFE1-65639F402A6F}"/>
              </a:ext>
            </a:extLst>
          </p:cNvPr>
          <p:cNvSpPr txBox="1"/>
          <p:nvPr/>
        </p:nvSpPr>
        <p:spPr>
          <a:xfrm>
            <a:off x="11412338" y="2175641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78</a:t>
            </a:r>
            <a:endParaRPr lang="zh-CN" altLang="en-US" dirty="0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F5ABEDE3-87BB-4B39-9CC0-0132A1745BF1}"/>
              </a:ext>
            </a:extLst>
          </p:cNvPr>
          <p:cNvSpPr txBox="1"/>
          <p:nvPr/>
        </p:nvSpPr>
        <p:spPr>
          <a:xfrm>
            <a:off x="10314894" y="3631477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39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254699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6411C695-0C23-2E28-72B4-D06D8A9C0E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368" y="187617"/>
            <a:ext cx="10763325" cy="725470"/>
          </a:xfrm>
        </p:spPr>
        <p:txBody>
          <a:bodyPr>
            <a:normAutofit/>
          </a:bodyPr>
          <a:lstStyle/>
          <a:p>
            <a:pPr algn="ctr"/>
            <a:r>
              <a:rPr lang="zh-CN" altLang="en-US" b="1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磁中心与机械中心一致性测量实验</a:t>
            </a:r>
          </a:p>
        </p:txBody>
      </p:sp>
      <p:sp>
        <p:nvSpPr>
          <p:cNvPr id="11" name="灯片编号占位符 10">
            <a:extLst>
              <a:ext uri="{FF2B5EF4-FFF2-40B4-BE49-F238E27FC236}">
                <a16:creationId xmlns:a16="http://schemas.microsoft.com/office/drawing/2014/main" id="{9A2C7A0F-B19F-5BA6-B9AF-313F46FDF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B0E38-18A6-4DF6-93D8-8059CE11E2E9}" type="slidenum">
              <a:rPr lang="zh-SG" altLang="en-US" smtClean="0"/>
              <a:t>15</a:t>
            </a:fld>
            <a:endParaRPr lang="zh-SG" altLang="en-US"/>
          </a:p>
        </p:txBody>
      </p:sp>
      <p:sp>
        <p:nvSpPr>
          <p:cNvPr id="12" name="内容占位符 1">
            <a:extLst>
              <a:ext uri="{FF2B5EF4-FFF2-40B4-BE49-F238E27FC236}">
                <a16:creationId xmlns:a16="http://schemas.microsoft.com/office/drawing/2014/main" id="{0225279A-9CC6-409F-B519-30C248CE07DB}"/>
              </a:ext>
            </a:extLst>
          </p:cNvPr>
          <p:cNvSpPr txBox="1">
            <a:spLocks/>
          </p:cNvSpPr>
          <p:nvPr/>
        </p:nvSpPr>
        <p:spPr>
          <a:xfrm>
            <a:off x="856774" y="1055411"/>
            <a:ext cx="10497025" cy="7254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800" b="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Clr>
                <a:srgbClr val="FF0000"/>
              </a:buClr>
              <a:buSzPct val="75000"/>
            </a:pP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磁中心测量：长导轨和霍尔探头（周建新）</a:t>
            </a: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buClr>
                <a:srgbClr val="FF0000"/>
              </a:buClr>
              <a:buSzPct val="75000"/>
              <a:buFont typeface="Wingdings" panose="05000000000000000000" pitchFamily="2" charset="2"/>
              <a:buChar char="l"/>
            </a:pP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需要将探头运动轨迹准直到磁铁机械中心上</a:t>
            </a: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buClr>
                <a:srgbClr val="FF0000"/>
              </a:buClr>
              <a:buSzPct val="75000"/>
              <a:buNone/>
            </a:pP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B6475846-E0DD-4B70-9B39-BA75D857B5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3690" y="2564036"/>
            <a:ext cx="3792041" cy="3627434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E68F96DF-B968-43FC-A49E-046295EB1B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160" y="2564036"/>
            <a:ext cx="4834547" cy="3627434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D73A3D94-8012-4B54-9B8F-D13B26530D54}"/>
              </a:ext>
            </a:extLst>
          </p:cNvPr>
          <p:cNvSpPr txBox="1"/>
          <p:nvPr/>
        </p:nvSpPr>
        <p:spPr>
          <a:xfrm>
            <a:off x="3024352" y="6250846"/>
            <a:ext cx="11140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600"/>
              </a:spcAft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测磁装置</a:t>
            </a:r>
          </a:p>
        </p:txBody>
      </p:sp>
      <p:cxnSp>
        <p:nvCxnSpPr>
          <p:cNvPr id="8" name="直接箭头连接符 7">
            <a:extLst>
              <a:ext uri="{FF2B5EF4-FFF2-40B4-BE49-F238E27FC236}">
                <a16:creationId xmlns:a16="http://schemas.microsoft.com/office/drawing/2014/main" id="{635D0DB3-2677-46D4-9BD3-9B4958646B82}"/>
              </a:ext>
            </a:extLst>
          </p:cNvPr>
          <p:cNvCxnSpPr>
            <a:cxnSpLocks/>
          </p:cNvCxnSpPr>
          <p:nvPr/>
        </p:nvCxnSpPr>
        <p:spPr>
          <a:xfrm flipV="1">
            <a:off x="3589283" y="5213131"/>
            <a:ext cx="1003738" cy="1091106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本框 17">
            <a:extLst>
              <a:ext uri="{FF2B5EF4-FFF2-40B4-BE49-F238E27FC236}">
                <a16:creationId xmlns:a16="http://schemas.microsoft.com/office/drawing/2014/main" id="{785D0280-0BC5-4631-A5A5-2AE76247ED19}"/>
              </a:ext>
            </a:extLst>
          </p:cNvPr>
          <p:cNvSpPr txBox="1"/>
          <p:nvPr/>
        </p:nvSpPr>
        <p:spPr>
          <a:xfrm>
            <a:off x="10796751" y="4055718"/>
            <a:ext cx="9222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600"/>
              </a:spcAft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长导轨</a:t>
            </a:r>
          </a:p>
        </p:txBody>
      </p:sp>
      <p:cxnSp>
        <p:nvCxnSpPr>
          <p:cNvPr id="19" name="直接箭头连接符 18">
            <a:extLst>
              <a:ext uri="{FF2B5EF4-FFF2-40B4-BE49-F238E27FC236}">
                <a16:creationId xmlns:a16="http://schemas.microsoft.com/office/drawing/2014/main" id="{5FE245C1-D7D6-4168-A444-32D29C57ABBE}"/>
              </a:ext>
            </a:extLst>
          </p:cNvPr>
          <p:cNvCxnSpPr>
            <a:cxnSpLocks/>
            <a:stCxn id="18" idx="1"/>
          </p:cNvCxnSpPr>
          <p:nvPr/>
        </p:nvCxnSpPr>
        <p:spPr>
          <a:xfrm flipH="1">
            <a:off x="8718331" y="4240384"/>
            <a:ext cx="2078420" cy="345194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74870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598EEC53-13FF-43F1-95F7-28978D70ED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4320" y="2946214"/>
            <a:ext cx="4887188" cy="3662785"/>
          </a:xfrm>
          <a:prstGeom prst="rect">
            <a:avLst/>
          </a:prstGeom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B4EB0-06CE-481E-B32B-52DF58230A15}" type="slidenum">
              <a:rPr lang="zh-CN" altLang="en-US" smtClean="0"/>
              <a:t>16</a:t>
            </a:fld>
            <a:endParaRPr lang="zh-CN" altLang="en-US" dirty="0"/>
          </a:p>
        </p:txBody>
      </p:sp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407368" y="187617"/>
            <a:ext cx="10763325" cy="725470"/>
          </a:xfrm>
        </p:spPr>
        <p:txBody>
          <a:bodyPr/>
          <a:lstStyle/>
          <a:p>
            <a:pPr algn="ctr"/>
            <a:r>
              <a:rPr lang="zh-CN" altLang="en-US" b="1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测磁导轨准直</a:t>
            </a:r>
          </a:p>
        </p:txBody>
      </p:sp>
      <p:sp>
        <p:nvSpPr>
          <p:cNvPr id="31" name="内容占位符 2">
            <a:extLst>
              <a:ext uri="{FF2B5EF4-FFF2-40B4-BE49-F238E27FC236}">
                <a16:creationId xmlns:a16="http://schemas.microsoft.com/office/drawing/2014/main" id="{0D90D7DF-D61A-4541-996C-0CE061F1B353}"/>
              </a:ext>
            </a:extLst>
          </p:cNvPr>
          <p:cNvSpPr txBox="1">
            <a:spLocks/>
          </p:cNvSpPr>
          <p:nvPr/>
        </p:nvSpPr>
        <p:spPr>
          <a:xfrm>
            <a:off x="736113" y="925101"/>
            <a:ext cx="10617687" cy="13860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5000"/>
              </a:lnSpc>
              <a:spcBef>
                <a:spcPts val="300"/>
              </a:spcBef>
              <a:spcAft>
                <a:spcPts val="600"/>
              </a:spcAft>
              <a:buClr>
                <a:srgbClr val="FF0000"/>
              </a:buClr>
              <a:buSzPct val="75000"/>
              <a:buFont typeface="Wingdings" panose="05000000000000000000" pitchFamily="2" charset="2"/>
              <a:buChar char="l"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方法：在导轨滑动平台上粘接基准点，在磁铁机械中心坐标系下，通过移动平台测量多个导轨位置，获得偏差，对其进行调整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125000"/>
              </a:lnSpc>
              <a:spcBef>
                <a:spcPts val="300"/>
              </a:spcBef>
              <a:spcAft>
                <a:spcPts val="600"/>
              </a:spcAft>
              <a:buClr>
                <a:srgbClr val="FF0000"/>
              </a:buClr>
              <a:buSzPct val="75000"/>
              <a:buFont typeface="Wingdings" panose="05000000000000000000" pitchFamily="2" charset="2"/>
              <a:buChar char="l"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由于导轨没有调整机构，因此加装了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8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对白色调整螺杆，通过对顶的方式，使导轨调整到位。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964DC32B-0719-5F5F-48C0-FAEF41CE3C9F}"/>
              </a:ext>
            </a:extLst>
          </p:cNvPr>
          <p:cNvGrpSpPr/>
          <p:nvPr/>
        </p:nvGrpSpPr>
        <p:grpSpPr>
          <a:xfrm>
            <a:off x="6932931" y="2966862"/>
            <a:ext cx="3355338" cy="3597789"/>
            <a:chOff x="357909" y="263236"/>
            <a:chExt cx="4829662" cy="6331527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6284FED-6F33-32A4-DF77-D8E594E298F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7909" y="263236"/>
              <a:ext cx="4748645" cy="6331527"/>
            </a:xfrm>
            <a:prstGeom prst="rect">
              <a:avLst/>
            </a:prstGeom>
          </p:spPr>
        </p:pic>
        <p:cxnSp>
          <p:nvCxnSpPr>
            <p:cNvPr id="17" name="直接箭头连接符 16">
              <a:extLst>
                <a:ext uri="{FF2B5EF4-FFF2-40B4-BE49-F238E27FC236}">
                  <a16:creationId xmlns:a16="http://schemas.microsoft.com/office/drawing/2014/main" id="{68E31F0D-788F-9D2F-17BC-350646F96D5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35885" y="5388719"/>
              <a:ext cx="752242" cy="87888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22025214-8582-1665-AFDA-FF0ED5B7A659}"/>
                </a:ext>
              </a:extLst>
            </p:cNvPr>
            <p:cNvSpPr txBox="1"/>
            <p:nvPr/>
          </p:nvSpPr>
          <p:spPr>
            <a:xfrm>
              <a:off x="357909" y="4784821"/>
              <a:ext cx="1630218" cy="4001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zh-CN" sz="2000" b="1" dirty="0">
                  <a:solidFill>
                    <a:srgbClr val="FF0000"/>
                  </a:solidFill>
                </a:rPr>
                <a:t>X:+78mm</a:t>
              </a:r>
              <a:endParaRPr lang="zh-CN" altLang="en-US" sz="2000" b="1" dirty="0">
                <a:solidFill>
                  <a:srgbClr val="FF0000"/>
                </a:solidFill>
              </a:endParaRPr>
            </a:p>
          </p:txBody>
        </p:sp>
        <p:cxnSp>
          <p:nvCxnSpPr>
            <p:cNvPr id="19" name="直接箭头连接符 18">
              <a:extLst>
                <a:ext uri="{FF2B5EF4-FFF2-40B4-BE49-F238E27FC236}">
                  <a16:creationId xmlns:a16="http://schemas.microsoft.com/office/drawing/2014/main" id="{ABE353AE-DE0F-F9B1-0A1F-FC939B4964E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992582" y="4538986"/>
              <a:ext cx="618836" cy="123317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27" name="文本框 26">
              <a:extLst>
                <a:ext uri="{FF2B5EF4-FFF2-40B4-BE49-F238E27FC236}">
                  <a16:creationId xmlns:a16="http://schemas.microsoft.com/office/drawing/2014/main" id="{0D6F2AA2-266D-51B9-B9DD-E1D44AE9B1E1}"/>
                </a:ext>
              </a:extLst>
            </p:cNvPr>
            <p:cNvSpPr txBox="1"/>
            <p:nvPr/>
          </p:nvSpPr>
          <p:spPr>
            <a:xfrm>
              <a:off x="3557353" y="4262193"/>
              <a:ext cx="163021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zh-CN" sz="2000" b="1" dirty="0">
                  <a:solidFill>
                    <a:srgbClr val="FF0000"/>
                  </a:solidFill>
                </a:rPr>
                <a:t>X:-23mm</a:t>
              </a:r>
              <a:endParaRPr lang="zh-CN" altLang="en-US" sz="20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12" name="文本框 11">
            <a:extLst>
              <a:ext uri="{FF2B5EF4-FFF2-40B4-BE49-F238E27FC236}">
                <a16:creationId xmlns:a16="http://schemas.microsoft.com/office/drawing/2014/main" id="{4179257F-E5F7-4E46-8D86-701031AA090A}"/>
              </a:ext>
            </a:extLst>
          </p:cNvPr>
          <p:cNvSpPr txBox="1"/>
          <p:nvPr/>
        </p:nvSpPr>
        <p:spPr>
          <a:xfrm>
            <a:off x="7864198" y="2481731"/>
            <a:ext cx="11140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600"/>
              </a:spcAft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调整螺杆</a:t>
            </a:r>
          </a:p>
        </p:txBody>
      </p:sp>
      <p:cxnSp>
        <p:nvCxnSpPr>
          <p:cNvPr id="13" name="直接箭头连接符 12">
            <a:extLst>
              <a:ext uri="{FF2B5EF4-FFF2-40B4-BE49-F238E27FC236}">
                <a16:creationId xmlns:a16="http://schemas.microsoft.com/office/drawing/2014/main" id="{54FD0203-FAB5-4900-AA78-6F94CB97C5EA}"/>
              </a:ext>
            </a:extLst>
          </p:cNvPr>
          <p:cNvCxnSpPr>
            <a:cxnSpLocks/>
            <a:stCxn id="16" idx="2"/>
          </p:cNvCxnSpPr>
          <p:nvPr/>
        </p:nvCxnSpPr>
        <p:spPr>
          <a:xfrm>
            <a:off x="3234323" y="2813336"/>
            <a:ext cx="1184108" cy="196427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本框 15">
            <a:extLst>
              <a:ext uri="{FF2B5EF4-FFF2-40B4-BE49-F238E27FC236}">
                <a16:creationId xmlns:a16="http://schemas.microsoft.com/office/drawing/2014/main" id="{C2E68493-771F-4652-A516-BB5988620114}"/>
              </a:ext>
            </a:extLst>
          </p:cNvPr>
          <p:cNvSpPr txBox="1"/>
          <p:nvPr/>
        </p:nvSpPr>
        <p:spPr>
          <a:xfrm>
            <a:off x="2677274" y="2444004"/>
            <a:ext cx="11140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600"/>
              </a:spcAft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基准点</a:t>
            </a:r>
          </a:p>
        </p:txBody>
      </p:sp>
      <p:cxnSp>
        <p:nvCxnSpPr>
          <p:cNvPr id="20" name="直接箭头连接符 19">
            <a:extLst>
              <a:ext uri="{FF2B5EF4-FFF2-40B4-BE49-F238E27FC236}">
                <a16:creationId xmlns:a16="http://schemas.microsoft.com/office/drawing/2014/main" id="{79697D07-42C7-459E-B492-CFAF17D1C4AB}"/>
              </a:ext>
            </a:extLst>
          </p:cNvPr>
          <p:cNvCxnSpPr>
            <a:cxnSpLocks/>
          </p:cNvCxnSpPr>
          <p:nvPr/>
        </p:nvCxnSpPr>
        <p:spPr>
          <a:xfrm>
            <a:off x="8491258" y="2851063"/>
            <a:ext cx="119342" cy="1365337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4010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80F8A9C-F631-E1CB-6B8A-C9FF7A4803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545" y="2095488"/>
            <a:ext cx="11914909" cy="4762512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68052BDB-4643-DBAA-801A-1E4AF67932ED}"/>
              </a:ext>
            </a:extLst>
          </p:cNvPr>
          <p:cNvSpPr txBox="1"/>
          <p:nvPr/>
        </p:nvSpPr>
        <p:spPr>
          <a:xfrm>
            <a:off x="340059" y="647733"/>
            <a:ext cx="10897942" cy="12953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5000"/>
              </a:lnSpc>
              <a:spcBef>
                <a:spcPts val="300"/>
              </a:spcBef>
              <a:spcAft>
                <a:spcPts val="600"/>
              </a:spcAft>
            </a:pPr>
            <a:r>
              <a:rPr lang="zh-CN" altLang="en-US" sz="2000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第一次测磁，导轨准直结果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125000"/>
              </a:lnSpc>
              <a:spcBef>
                <a:spcPts val="300"/>
              </a:spcBef>
              <a:spcAft>
                <a:spcPts val="600"/>
              </a:spcAft>
            </a:pP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X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（横向）方向调整至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±0.050mm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以内，标准偏差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0.023mm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，调整结果较好，而且粘接固定后导轨位置无跑动。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125000"/>
              </a:lnSpc>
              <a:spcBef>
                <a:spcPts val="300"/>
              </a:spcBef>
              <a:spcAft>
                <a:spcPts val="600"/>
              </a:spcAft>
            </a:pP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Y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（高程）方向基本在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±0.150mm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以内，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Y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方向无调整机构对其进行调整，导轨自然放置在下极面上。</a:t>
            </a:r>
          </a:p>
        </p:txBody>
      </p:sp>
      <p:sp>
        <p:nvSpPr>
          <p:cNvPr id="6" name="标题 3">
            <a:extLst>
              <a:ext uri="{FF2B5EF4-FFF2-40B4-BE49-F238E27FC236}">
                <a16:creationId xmlns:a16="http://schemas.microsoft.com/office/drawing/2014/main" id="{204D196E-7852-4955-BF90-F9C5F7F77AD6}"/>
              </a:ext>
            </a:extLst>
          </p:cNvPr>
          <p:cNvSpPr txBox="1">
            <a:spLocks/>
          </p:cNvSpPr>
          <p:nvPr/>
        </p:nvSpPr>
        <p:spPr>
          <a:xfrm>
            <a:off x="751840" y="131821"/>
            <a:ext cx="10486161" cy="66831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400" b="1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测磁导轨准直</a:t>
            </a:r>
          </a:p>
        </p:txBody>
      </p:sp>
    </p:spTree>
    <p:extLst>
      <p:ext uri="{BB962C8B-B14F-4D97-AF65-F5344CB8AC3E}">
        <p14:creationId xmlns:p14="http://schemas.microsoft.com/office/powerpoint/2010/main" val="32353411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BC69C1-444D-38DE-0F17-FE44B4906F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5CE0AD7-7A61-EB63-455F-E6BC811D10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B0E38-18A6-4DF6-93D8-8059CE11E2E9}" type="slidenum">
              <a:rPr lang="zh-SG" altLang="en-US" smtClean="0"/>
              <a:t>18</a:t>
            </a:fld>
            <a:endParaRPr lang="zh-SG" altLang="en-US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1321FEF5-3F65-51F4-36CF-22361AF09B3F}"/>
              </a:ext>
            </a:extLst>
          </p:cNvPr>
          <p:cNvSpPr txBox="1"/>
          <p:nvPr/>
        </p:nvSpPr>
        <p:spPr>
          <a:xfrm>
            <a:off x="4299527" y="136134"/>
            <a:ext cx="55233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合铁后磁铁水平状态调整   </a:t>
            </a:r>
            <a:endParaRPr lang="zh-CN" altLang="en-US" sz="2400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20A991C8-049E-8DAB-AD7F-D4C0CA5B12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1200" y="1456888"/>
            <a:ext cx="4292600" cy="211143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D12BCDD-152A-3A91-9CF0-2BEAFD43BA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5212" y="1691774"/>
            <a:ext cx="5333445" cy="1737226"/>
          </a:xfrm>
          <a:prstGeom prst="rect">
            <a:avLst/>
          </a:prstGeom>
        </p:spPr>
      </p:pic>
      <p:sp>
        <p:nvSpPr>
          <p:cNvPr id="13" name="内容占位符 1">
            <a:extLst>
              <a:ext uri="{FF2B5EF4-FFF2-40B4-BE49-F238E27FC236}">
                <a16:creationId xmlns:a16="http://schemas.microsoft.com/office/drawing/2014/main" id="{62D89BB8-A5A8-4A07-8EA5-303C47641922}"/>
              </a:ext>
            </a:extLst>
          </p:cNvPr>
          <p:cNvSpPr txBox="1">
            <a:spLocks/>
          </p:cNvSpPr>
          <p:nvPr/>
        </p:nvSpPr>
        <p:spPr>
          <a:xfrm>
            <a:off x="418293" y="549920"/>
            <a:ext cx="11265707" cy="11788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800" b="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Clr>
                <a:srgbClr val="FF0000"/>
              </a:buClr>
              <a:buSzPct val="75000"/>
              <a:buFont typeface="Wingdings" panose="05000000000000000000" pitchFamily="2" charset="2"/>
              <a:buChar char="Ø"/>
            </a:pP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磁铁与支架、支架与地面都是浮搁放置，两两之间无螺栓固定，合铁会造成磁铁位置变动及磁铁受力变形</a:t>
            </a: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147AB7DE-D38C-4272-9306-EC500C34A6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5212" y="4357670"/>
            <a:ext cx="5373795" cy="175036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3ABEEC7-05CC-4FC8-9234-E98AE28FE1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61198" y="3993102"/>
            <a:ext cx="4318657" cy="2111432"/>
          </a:xfrm>
          <a:prstGeom prst="rect">
            <a:avLst/>
          </a:prstGeom>
        </p:spPr>
      </p:pic>
      <p:sp>
        <p:nvSpPr>
          <p:cNvPr id="16" name="内容占位符 1">
            <a:extLst>
              <a:ext uri="{FF2B5EF4-FFF2-40B4-BE49-F238E27FC236}">
                <a16:creationId xmlns:a16="http://schemas.microsoft.com/office/drawing/2014/main" id="{C9EBFCF5-1823-4D19-B3AE-FBE066072247}"/>
              </a:ext>
            </a:extLst>
          </p:cNvPr>
          <p:cNvSpPr txBox="1">
            <a:spLocks/>
          </p:cNvSpPr>
          <p:nvPr/>
        </p:nvSpPr>
        <p:spPr>
          <a:xfrm>
            <a:off x="463146" y="3632528"/>
            <a:ext cx="5945861" cy="5216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800" b="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Clr>
                <a:srgbClr val="FF0000"/>
              </a:buClr>
              <a:buSzPct val="75000"/>
              <a:buFont typeface="Wingdings" panose="05000000000000000000" pitchFamily="2" charset="2"/>
              <a:buChar char="Ø"/>
            </a:pP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合铁后再次对磁铁做变形恢复调整</a:t>
            </a: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21203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943CB747-2EE3-814B-A5B9-4444103F3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552FA-C358-4F70-9CE8-3E41459FCE36}" type="slidenum">
              <a:rPr lang="zh-CN" altLang="en-US" smtClean="0"/>
              <a:t>19</a:t>
            </a:fld>
            <a:endParaRPr lang="zh-CN" altLang="en-US"/>
          </a:p>
        </p:txBody>
      </p:sp>
      <p:sp>
        <p:nvSpPr>
          <p:cNvPr id="5" name="标题 3">
            <a:extLst>
              <a:ext uri="{FF2B5EF4-FFF2-40B4-BE49-F238E27FC236}">
                <a16:creationId xmlns:a16="http://schemas.microsoft.com/office/drawing/2014/main" id="{E1FDC51A-5524-7DF0-E6ED-01252CB9B5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368" y="187617"/>
            <a:ext cx="10763325" cy="725470"/>
          </a:xfrm>
        </p:spPr>
        <p:txBody>
          <a:bodyPr/>
          <a:lstStyle/>
          <a:p>
            <a:pPr algn="ctr"/>
            <a:r>
              <a:rPr lang="zh-CN" altLang="en-US" b="1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测磁前、后导轨横向偏差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975FDEC0-A03A-97AB-08A3-6AFB1C5062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9417" y="1515020"/>
            <a:ext cx="2209664" cy="1657994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9F4E531-C70B-914C-E13D-EE4178AFDC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69417" y="3684987"/>
            <a:ext cx="2209664" cy="1913966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34174AB1-299A-134E-3425-B86E888824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166795"/>
            <a:ext cx="9869418" cy="5056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3170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2CB02C-AC19-4740-B1A8-3052FB1A4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509312" cy="811493"/>
          </a:xfrm>
        </p:spPr>
        <p:txBody>
          <a:bodyPr>
            <a:normAutofit/>
          </a:bodyPr>
          <a:lstStyle/>
          <a:p>
            <a:pPr algn="ctr"/>
            <a:r>
              <a:rPr lang="en-US" altLang="zh-CN" b="1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Contents</a:t>
            </a:r>
            <a:endParaRPr lang="zh-SG" altLang="en-US" b="1" dirty="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4" name="内容占位符 2">
            <a:extLst>
              <a:ext uri="{FF2B5EF4-FFF2-40B4-BE49-F238E27FC236}">
                <a16:creationId xmlns:a16="http://schemas.microsoft.com/office/drawing/2014/main" id="{FE56454D-574B-4937-A6A2-C2E93578D9AF}"/>
              </a:ext>
            </a:extLst>
          </p:cNvPr>
          <p:cNvSpPr txBox="1">
            <a:spLocks/>
          </p:cNvSpPr>
          <p:nvPr/>
        </p:nvSpPr>
        <p:spPr>
          <a:xfrm>
            <a:off x="1839617" y="1572005"/>
            <a:ext cx="8507895" cy="352676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-4572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+mj-lt"/>
              <a:buAutoNum type="arabicPeriod"/>
              <a:defRPr/>
            </a:pPr>
            <a:r>
              <a:rPr lang="zh-CN" altLang="en-US" b="1" dirty="0">
                <a:latin typeface="Times New Roman" panose="02020603050405020304" pitchFamily="18" charset="0"/>
                <a:cs typeface="Times New Roman" pitchFamily="18" charset="0"/>
              </a:rPr>
              <a:t>视觉仪精度提升</a:t>
            </a:r>
            <a:endParaRPr lang="en-US" altLang="zh-CN" b="1" dirty="0">
              <a:latin typeface="Times New Roman" panose="02020603050405020304" pitchFamily="18" charset="0"/>
              <a:cs typeface="Times New Roman" pitchFamily="18" charset="0"/>
            </a:endParaRPr>
          </a:p>
          <a:p>
            <a:pPr marL="457200" lvl="1" indent="-4572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+mj-lt"/>
              <a:buAutoNum type="arabicPeriod"/>
              <a:defRPr/>
            </a:pPr>
            <a:r>
              <a:rPr lang="en-US" altLang="zh-CN" b="1" dirty="0">
                <a:latin typeface="Times New Roman" panose="02020603050405020304" pitchFamily="18" charset="0"/>
                <a:cs typeface="Times New Roman" pitchFamily="18" charset="0"/>
              </a:rPr>
              <a:t>CEPC</a:t>
            </a:r>
            <a:r>
              <a:rPr lang="zh-CN" altLang="en-US" b="1" dirty="0">
                <a:latin typeface="Times New Roman" panose="02020603050405020304" pitchFamily="18" charset="0"/>
                <a:cs typeface="Times New Roman" pitchFamily="18" charset="0"/>
              </a:rPr>
              <a:t>增强器二六极组合磁铁磁中心与机械中心一致性测量实验</a:t>
            </a:r>
            <a:endParaRPr lang="en-US" altLang="zh-CN" b="1" dirty="0">
              <a:latin typeface="Times New Roman" panose="02020603050405020304" pitchFamily="18" charset="0"/>
              <a:cs typeface="Times New Roman" pitchFamily="18" charset="0"/>
            </a:endParaRPr>
          </a:p>
          <a:p>
            <a:pPr marL="457200" lvl="1" indent="-4572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+mj-lt"/>
              <a:buAutoNum type="arabicPeriod"/>
              <a:defRPr/>
            </a:pPr>
            <a:r>
              <a:rPr lang="zh-CN" altLang="en-US" b="1" dirty="0">
                <a:latin typeface="Times New Roman" panose="02020603050405020304" pitchFamily="18" charset="0"/>
                <a:cs typeface="Times New Roman" pitchFamily="18" charset="0"/>
              </a:rPr>
              <a:t>总结</a:t>
            </a:r>
            <a:endParaRPr lang="en-US" altLang="zh-CN" b="1" dirty="0">
              <a:latin typeface="Times New Roman" panose="02020603050405020304" pitchFamily="18" charset="0"/>
              <a:cs typeface="Times New Roman" pitchFamily="18" charset="0"/>
            </a:endParaRPr>
          </a:p>
          <a:p>
            <a:pPr marL="0" indent="0">
              <a:buClr>
                <a:srgbClr val="FF0000"/>
              </a:buClr>
              <a:buSzPct val="80000"/>
              <a:buFont typeface="Arial" panose="020B0604020202020204" pitchFamily="34" charset="0"/>
              <a:buNone/>
              <a:defRPr/>
            </a:pPr>
            <a:endParaRPr lang="en-GB" altLang="zh-CN" sz="1800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83659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943CB747-2EE3-814B-A5B9-4444103F3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552FA-C358-4F70-9CE8-3E41459FCE36}" type="slidenum">
              <a:rPr lang="zh-CN" altLang="en-US" smtClean="0"/>
              <a:t>20</a:t>
            </a:fld>
            <a:endParaRPr lang="zh-CN" altLang="en-US"/>
          </a:p>
        </p:txBody>
      </p:sp>
      <p:sp>
        <p:nvSpPr>
          <p:cNvPr id="5" name="标题 3">
            <a:extLst>
              <a:ext uri="{FF2B5EF4-FFF2-40B4-BE49-F238E27FC236}">
                <a16:creationId xmlns:a16="http://schemas.microsoft.com/office/drawing/2014/main" id="{E1FDC51A-5524-7DF0-E6ED-01252CB9B5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368" y="187617"/>
            <a:ext cx="10763325" cy="725470"/>
          </a:xfrm>
        </p:spPr>
        <p:txBody>
          <a:bodyPr/>
          <a:lstStyle/>
          <a:p>
            <a:pPr algn="ctr"/>
            <a:r>
              <a:rPr lang="zh-CN" altLang="en-US" b="1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合铁造成的导轨横向偏差</a:t>
            </a:r>
          </a:p>
        </p:txBody>
      </p:sp>
      <p:sp>
        <p:nvSpPr>
          <p:cNvPr id="8" name="内容占位符 1">
            <a:extLst>
              <a:ext uri="{FF2B5EF4-FFF2-40B4-BE49-F238E27FC236}">
                <a16:creationId xmlns:a16="http://schemas.microsoft.com/office/drawing/2014/main" id="{D1626699-9E26-4EB7-8464-B8D824B77F17}"/>
              </a:ext>
            </a:extLst>
          </p:cNvPr>
          <p:cNvSpPr txBox="1">
            <a:spLocks/>
          </p:cNvSpPr>
          <p:nvPr/>
        </p:nvSpPr>
        <p:spPr>
          <a:xfrm>
            <a:off x="839066" y="913087"/>
            <a:ext cx="10763325" cy="5216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800" b="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Clr>
                <a:srgbClr val="FF0000"/>
              </a:buClr>
              <a:buSzPct val="75000"/>
              <a:buFont typeface="Wingdings" panose="05000000000000000000" pitchFamily="2" charset="2"/>
              <a:buChar char="Ø"/>
            </a:pP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造成导轨位置变动的主要原因：合铁造成的磁铁变形、测磁过程中温度变化及螺栓的塑性变形</a:t>
            </a: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内容占位符 1">
            <a:extLst>
              <a:ext uri="{FF2B5EF4-FFF2-40B4-BE49-F238E27FC236}">
                <a16:creationId xmlns:a16="http://schemas.microsoft.com/office/drawing/2014/main" id="{4E3F3883-7C71-45C2-953E-04AB076832EC}"/>
              </a:ext>
            </a:extLst>
          </p:cNvPr>
          <p:cNvSpPr txBox="1">
            <a:spLocks/>
          </p:cNvSpPr>
          <p:nvPr/>
        </p:nvSpPr>
        <p:spPr>
          <a:xfrm>
            <a:off x="839065" y="1746207"/>
            <a:ext cx="10763325" cy="5216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800" b="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Clr>
                <a:srgbClr val="FF0000"/>
              </a:buClr>
              <a:buSzPct val="75000"/>
              <a:buFont typeface="Wingdings" panose="05000000000000000000" pitchFamily="2" charset="2"/>
              <a:buChar char="Ø"/>
            </a:pP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合铁造成的导轨横向位置变动测量（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4-7—4-10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）</a:t>
            </a: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3A020A49-25DF-492B-B35B-877C57E5E2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368" y="2579327"/>
            <a:ext cx="5204460" cy="35433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C579BE6A-BD5C-478A-8BB2-7A6258C5F9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1828" y="2797504"/>
            <a:ext cx="6215205" cy="3106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4917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07024393-E151-C7F9-5217-39E02896F7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552FA-C358-4F70-9CE8-3E41459FCE36}" type="slidenum">
              <a:rPr lang="zh-CN" altLang="en-US" smtClean="0"/>
              <a:t>21</a:t>
            </a:fld>
            <a:endParaRPr lang="zh-CN" altLang="en-US"/>
          </a:p>
        </p:txBody>
      </p:sp>
      <p:sp>
        <p:nvSpPr>
          <p:cNvPr id="5" name="标题 3">
            <a:extLst>
              <a:ext uri="{FF2B5EF4-FFF2-40B4-BE49-F238E27FC236}">
                <a16:creationId xmlns:a16="http://schemas.microsoft.com/office/drawing/2014/main" id="{9518CC51-C260-41C5-2B46-7B58BC12D062}"/>
              </a:ext>
            </a:extLst>
          </p:cNvPr>
          <p:cNvSpPr txBox="1">
            <a:spLocks/>
          </p:cNvSpPr>
          <p:nvPr/>
        </p:nvSpPr>
        <p:spPr>
          <a:xfrm>
            <a:off x="407368" y="187617"/>
            <a:ext cx="10763325" cy="7254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b="1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测磁结果数据处理（横向）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87DB6D04-A3D8-0501-D336-796A6746B5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504" y="2376768"/>
            <a:ext cx="4080555" cy="1339497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CC4EB749-999D-B260-E5C7-9D5CDB802CBC}"/>
              </a:ext>
            </a:extLst>
          </p:cNvPr>
          <p:cNvSpPr txBox="1"/>
          <p:nvPr/>
        </p:nvSpPr>
        <p:spPr>
          <a:xfrm>
            <a:off x="6059866" y="2623591"/>
            <a:ext cx="5101467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300"/>
              </a:spcBef>
              <a:spcAft>
                <a:spcPts val="600"/>
              </a:spcAft>
            </a:pP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dX1: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测磁导轨相对机械中心横向偏差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spcBef>
                <a:spcPts val="300"/>
              </a:spcBef>
              <a:spcAft>
                <a:spcPts val="600"/>
              </a:spcAft>
            </a:pP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dX2: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测磁结果（从导轨位置移动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dX2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找点磁场零点）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spcBef>
                <a:spcPts val="300"/>
              </a:spcBef>
              <a:spcAft>
                <a:spcPts val="600"/>
              </a:spcAft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磁中心相对机械中心横向偏差</a:t>
            </a:r>
            <a:r>
              <a:rPr lang="en-US" altLang="zh-CN" sz="16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dX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=dX1+dX2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7794300A-B6AC-230C-994A-FB222EEC7D10}"/>
              </a:ext>
            </a:extLst>
          </p:cNvPr>
          <p:cNvSpPr txBox="1"/>
          <p:nvPr/>
        </p:nvSpPr>
        <p:spPr>
          <a:xfrm>
            <a:off x="155482" y="983694"/>
            <a:ext cx="5406887" cy="1308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300"/>
              </a:spcBef>
              <a:spcAft>
                <a:spcPts val="600"/>
              </a:spcAft>
            </a:pP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测磁数据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（周建新）：磁中心相对霍尔探头位置的横向（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X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）距离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 algn="just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纵向（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Z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）测量范围：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-2275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至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+2275mm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，步长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5mm</a:t>
            </a:r>
          </a:p>
          <a:p>
            <a:pPr marL="285750" indent="-285750" algn="just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个磁感应强度：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95Gs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376Gs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565Gs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15969E85-5C7B-5AAF-64B5-1BE16B64BD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66" y="4728968"/>
            <a:ext cx="2816341" cy="188018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6AD34BD4-9756-8B6B-7116-E1850FC952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1389" y="4877386"/>
            <a:ext cx="2310701" cy="1661526"/>
          </a:xfrm>
          <a:prstGeom prst="rect">
            <a:avLst/>
          </a:prstGeom>
        </p:spPr>
      </p:pic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D9E72658-9B25-A2E0-26E9-9C86B468CD0E}"/>
              </a:ext>
            </a:extLst>
          </p:cNvPr>
          <p:cNvCxnSpPr/>
          <p:nvPr/>
        </p:nvCxnSpPr>
        <p:spPr>
          <a:xfrm flipV="1">
            <a:off x="0" y="3821390"/>
            <a:ext cx="12250723" cy="8389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>
            <a:extLst>
              <a:ext uri="{FF2B5EF4-FFF2-40B4-BE49-F238E27FC236}">
                <a16:creationId xmlns:a16="http://schemas.microsoft.com/office/drawing/2014/main" id="{220657C7-00E8-BF88-64EC-36449C8634DD}"/>
              </a:ext>
            </a:extLst>
          </p:cNvPr>
          <p:cNvCxnSpPr/>
          <p:nvPr/>
        </p:nvCxnSpPr>
        <p:spPr>
          <a:xfrm>
            <a:off x="5704609" y="933360"/>
            <a:ext cx="46139" cy="592464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图片 18">
            <a:extLst>
              <a:ext uri="{FF2B5EF4-FFF2-40B4-BE49-F238E27FC236}">
                <a16:creationId xmlns:a16="http://schemas.microsoft.com/office/drawing/2014/main" id="{CEB6E04D-143C-7380-4083-C0780B6606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11158" y="4620131"/>
            <a:ext cx="2353591" cy="2038633"/>
          </a:xfrm>
          <a:prstGeom prst="rect">
            <a:avLst/>
          </a:prstGeom>
        </p:spPr>
      </p:pic>
      <p:sp>
        <p:nvSpPr>
          <p:cNvPr id="21" name="文本框 20">
            <a:extLst>
              <a:ext uri="{FF2B5EF4-FFF2-40B4-BE49-F238E27FC236}">
                <a16:creationId xmlns:a16="http://schemas.microsoft.com/office/drawing/2014/main" id="{6D2F7F9D-594A-05D1-6085-4CB564BDE17C}"/>
              </a:ext>
            </a:extLst>
          </p:cNvPr>
          <p:cNvSpPr txBox="1"/>
          <p:nvPr/>
        </p:nvSpPr>
        <p:spPr>
          <a:xfrm>
            <a:off x="155482" y="3990304"/>
            <a:ext cx="5251405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96000" algn="just">
              <a:spcBef>
                <a:spcPts val="300"/>
              </a:spcBef>
              <a:spcAft>
                <a:spcPts val="600"/>
              </a:spcAft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导轨实测数据的步长约为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250 mm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，且与测磁数据的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Z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坐标并非一一对应。因此，先对导轨散点数据进行三次多项式拟合，再通过内插法计算得到每个测磁点对应的导轨横向位置偏差。</a:t>
            </a: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A66603FB-6838-0713-49C3-12884DC440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25361" y="4620131"/>
            <a:ext cx="2286763" cy="2037600"/>
          </a:xfrm>
          <a:prstGeom prst="rect">
            <a:avLst/>
          </a:prstGeom>
        </p:spPr>
      </p:pic>
      <p:sp>
        <p:nvSpPr>
          <p:cNvPr id="23" name="文本框 22">
            <a:extLst>
              <a:ext uri="{FF2B5EF4-FFF2-40B4-BE49-F238E27FC236}">
                <a16:creationId xmlns:a16="http://schemas.microsoft.com/office/drawing/2014/main" id="{4D89A52D-789D-C709-39A6-04D4A197F5B6}"/>
              </a:ext>
            </a:extLst>
          </p:cNvPr>
          <p:cNvSpPr txBox="1"/>
          <p:nvPr/>
        </p:nvSpPr>
        <p:spPr>
          <a:xfrm>
            <a:off x="5934781" y="3933771"/>
            <a:ext cx="525140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96000" algn="just">
              <a:spcBef>
                <a:spcPts val="300"/>
              </a:spcBef>
              <a:spcAft>
                <a:spcPts val="600"/>
              </a:spcAft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周老师测磁数据中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Z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轴方向与机械中心坐标系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Z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轴相反，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X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轴方向一致。数据处理时需将测磁数据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Z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坐标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×-1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937C7406-2E1A-1BC3-D51E-1514359446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08414" y="1139619"/>
            <a:ext cx="4504138" cy="1440569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FA1B257C-5471-46D2-B523-3872C5E79C62}"/>
              </a:ext>
            </a:extLst>
          </p:cNvPr>
          <p:cNvSpPr txBox="1"/>
          <p:nvPr/>
        </p:nvSpPr>
        <p:spPr>
          <a:xfrm>
            <a:off x="6224709" y="906380"/>
            <a:ext cx="45237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300"/>
              </a:spcBef>
              <a:spcAft>
                <a:spcPts val="600"/>
              </a:spcAft>
            </a:pP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磁中心相对机械中心偏差计算</a:t>
            </a: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728985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F2B3080B-A641-D877-BC38-61A519F578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5554" y="1201911"/>
            <a:ext cx="3838611" cy="2057400"/>
          </a:xfrm>
          <a:prstGeom prst="rect">
            <a:avLst/>
          </a:prstGeom>
        </p:spPr>
      </p:pic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036E19EE-1308-3022-2E17-F02AFE9D7A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552FA-C358-4F70-9CE8-3E41459FCE36}" type="slidenum">
              <a:rPr lang="zh-CN" altLang="en-US" smtClean="0"/>
              <a:t>22</a:t>
            </a:fld>
            <a:endParaRPr lang="zh-CN" altLang="en-US" dirty="0"/>
          </a:p>
        </p:txBody>
      </p:sp>
      <p:sp>
        <p:nvSpPr>
          <p:cNvPr id="5" name="标题 3">
            <a:extLst>
              <a:ext uri="{FF2B5EF4-FFF2-40B4-BE49-F238E27FC236}">
                <a16:creationId xmlns:a16="http://schemas.microsoft.com/office/drawing/2014/main" id="{BC80B2D3-B24D-AC2C-DA3B-680C7B2B7CE0}"/>
              </a:ext>
            </a:extLst>
          </p:cNvPr>
          <p:cNvSpPr txBox="1">
            <a:spLocks/>
          </p:cNvSpPr>
          <p:nvPr/>
        </p:nvSpPr>
        <p:spPr>
          <a:xfrm>
            <a:off x="407368" y="187617"/>
            <a:ext cx="10763325" cy="7254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b="1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第一次测磁结果数据处理（横向）</a:t>
            </a: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ABE80364-93B3-0473-1784-2608E7BC46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4164" y="1201911"/>
            <a:ext cx="3838611" cy="2057400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DDB4DDA3-2200-BB2E-6AA2-7BD95A2F0924}"/>
              </a:ext>
            </a:extLst>
          </p:cNvPr>
          <p:cNvSpPr txBox="1"/>
          <p:nvPr/>
        </p:nvSpPr>
        <p:spPr>
          <a:xfrm>
            <a:off x="6026714" y="883660"/>
            <a:ext cx="91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/>
              <a:t>376GS</a:t>
            </a:r>
            <a:endParaRPr lang="zh-CN" altLang="en-US" sz="2000" dirty="0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8DD83535-7DCC-DFAB-D0E3-EDC16D1C7580}"/>
              </a:ext>
            </a:extLst>
          </p:cNvPr>
          <p:cNvSpPr txBox="1"/>
          <p:nvPr/>
        </p:nvSpPr>
        <p:spPr>
          <a:xfrm>
            <a:off x="2326670" y="883660"/>
            <a:ext cx="91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/>
              <a:t>95GS</a:t>
            </a:r>
            <a:endParaRPr lang="zh-CN" altLang="en-US" sz="2000" dirty="0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833CFB55-9586-CCAD-1ADF-4CB0D04FBDFF}"/>
              </a:ext>
            </a:extLst>
          </p:cNvPr>
          <p:cNvSpPr txBox="1"/>
          <p:nvPr/>
        </p:nvSpPr>
        <p:spPr>
          <a:xfrm>
            <a:off x="9726758" y="854232"/>
            <a:ext cx="91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/>
              <a:t>565GS</a:t>
            </a:r>
            <a:endParaRPr lang="zh-CN" altLang="en-US" sz="2000" dirty="0"/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3C9C907A-1B05-39DD-4F87-1AB805E9370D}"/>
              </a:ext>
            </a:extLst>
          </p:cNvPr>
          <p:cNvSpPr txBox="1"/>
          <p:nvPr/>
        </p:nvSpPr>
        <p:spPr>
          <a:xfrm>
            <a:off x="59225" y="1628158"/>
            <a:ext cx="595116" cy="1295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5000"/>
              </a:lnSpc>
              <a:spcBef>
                <a:spcPts val="300"/>
              </a:spcBef>
              <a:spcAft>
                <a:spcPts val="600"/>
              </a:spcAft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测磁前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导轨位置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EF83641A-31C4-15B0-0DAA-13CAA5B396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94159" y="3118440"/>
            <a:ext cx="3838611" cy="20574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7917450-1193-33B4-6443-3FF5AE4A52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55548" y="3118440"/>
            <a:ext cx="3838611" cy="2057400"/>
          </a:xfrm>
          <a:prstGeom prst="rect">
            <a:avLst/>
          </a:prstGeom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29D406FD-B80C-43E7-F051-179EF32978AE}"/>
              </a:ext>
            </a:extLst>
          </p:cNvPr>
          <p:cNvSpPr txBox="1"/>
          <p:nvPr/>
        </p:nvSpPr>
        <p:spPr>
          <a:xfrm>
            <a:off x="57556" y="3370272"/>
            <a:ext cx="595116" cy="1295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5000"/>
              </a:lnSpc>
              <a:spcBef>
                <a:spcPts val="300"/>
              </a:spcBef>
              <a:spcAft>
                <a:spcPts val="600"/>
              </a:spcAft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测磁后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导轨位置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B51B665A-ACDD-523C-8FA9-AA701DC02CFA}"/>
              </a:ext>
            </a:extLst>
          </p:cNvPr>
          <p:cNvSpPr txBox="1"/>
          <p:nvPr/>
        </p:nvSpPr>
        <p:spPr>
          <a:xfrm>
            <a:off x="8048276" y="5367353"/>
            <a:ext cx="42165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/>
              <a:t>磁中心相对机械中心偏差</a:t>
            </a:r>
            <a:r>
              <a:rPr lang="en-US" altLang="zh-CN" sz="2000" dirty="0"/>
              <a:t>RMS: 0.134</a:t>
            </a:r>
            <a:endParaRPr lang="zh-CN" altLang="en-US" sz="2000" dirty="0"/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A50864F5-5114-C486-F660-01389CD809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6223" y="1201911"/>
            <a:ext cx="3838611" cy="20574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596AA627-B37F-36D7-825D-CC11498B56C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6223" y="3118440"/>
            <a:ext cx="3838611" cy="2057400"/>
          </a:xfrm>
          <a:prstGeom prst="rect">
            <a:avLst/>
          </a:prstGeom>
        </p:spPr>
      </p:pic>
      <p:graphicFrame>
        <p:nvGraphicFramePr>
          <p:cNvPr id="21" name="表格 20">
            <a:extLst>
              <a:ext uri="{FF2B5EF4-FFF2-40B4-BE49-F238E27FC236}">
                <a16:creationId xmlns:a16="http://schemas.microsoft.com/office/drawing/2014/main" id="{72041540-58F7-75CF-A8B4-53360946C1F1}"/>
              </a:ext>
            </a:extLst>
          </p:cNvPr>
          <p:cNvGraphicFramePr>
            <a:graphicFrameLocks noGrp="1"/>
          </p:cNvGraphicFramePr>
          <p:nvPr/>
        </p:nvGraphicFramePr>
        <p:xfrm>
          <a:off x="266561" y="5229842"/>
          <a:ext cx="7618355" cy="144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58355">
                  <a:extLst>
                    <a:ext uri="{9D8B030D-6E8A-4147-A177-3AD203B41FA5}">
                      <a16:colId xmlns:a16="http://schemas.microsoft.com/office/drawing/2014/main" val="450241491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4163259677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512922692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893346007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432814997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684770352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3240225433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3899239427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1545998805"/>
                    </a:ext>
                  </a:extLst>
                </a:gridCol>
              </a:tblGrid>
              <a:tr h="360000">
                <a:tc rowSpan="2">
                  <a:txBody>
                    <a:bodyPr/>
                    <a:lstStyle/>
                    <a:p>
                      <a:pPr algn="ctr"/>
                      <a:r>
                        <a:rPr lang="zh-CN" altLang="en-US" sz="1400" dirty="0"/>
                        <a:t>磁中心相对机械中心横向偏差</a:t>
                      </a:r>
                      <a:r>
                        <a:rPr lang="en-US" altLang="zh-CN" sz="1400" dirty="0"/>
                        <a:t>/mm</a:t>
                      </a:r>
                      <a:endParaRPr lang="zh-CN" altLang="en-US" sz="1400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95GS</a:t>
                      </a:r>
                      <a:endParaRPr lang="zh-CN" alt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376GS</a:t>
                      </a:r>
                      <a:endParaRPr lang="zh-CN" alt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565GS</a:t>
                      </a:r>
                      <a:endParaRPr lang="zh-CN" alt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zh-CN" altLang="en-US" sz="1400" b="1" dirty="0">
                          <a:solidFill>
                            <a:srgbClr val="FF0000"/>
                          </a:solidFill>
                        </a:rPr>
                        <a:t>均值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0154002"/>
                  </a:ext>
                </a:extLst>
              </a:tr>
              <a:tr h="360000"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/>
                        <a:t>西侧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/>
                        <a:t>东侧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/>
                        <a:t>西侧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/>
                        <a:t>东侧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/>
                        <a:t>西侧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/>
                        <a:t>东侧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b="1" dirty="0">
                          <a:solidFill>
                            <a:srgbClr val="FF0000"/>
                          </a:solidFill>
                        </a:rPr>
                        <a:t>西侧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b="1" dirty="0">
                          <a:solidFill>
                            <a:srgbClr val="FF0000"/>
                          </a:solidFill>
                        </a:rPr>
                        <a:t>东侧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9648000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r>
                        <a:rPr lang="zh-CN" altLang="en-US" sz="1400" dirty="0"/>
                        <a:t>基于测磁前导轨位置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-0.182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0.045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-0.088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0.139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-0.057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0.167</a:t>
                      </a:r>
                      <a:endParaRPr lang="zh-CN" altLang="en-US" sz="14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US" altLang="zh-CN" sz="1400" b="1" dirty="0">
                          <a:solidFill>
                            <a:srgbClr val="FF0000"/>
                          </a:solidFill>
                        </a:rPr>
                        <a:t>-0.129</a:t>
                      </a:r>
                      <a:endParaRPr lang="zh-CN" alt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altLang="zh-CN" sz="1400" b="1" dirty="0">
                          <a:solidFill>
                            <a:srgbClr val="FF0000"/>
                          </a:solidFill>
                        </a:rPr>
                        <a:t>0.134</a:t>
                      </a:r>
                      <a:endParaRPr lang="zh-CN" alt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36109456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400" dirty="0"/>
                        <a:t>基于测磁后导轨位置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-0.222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0.079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-0.128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0.174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-0.097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0.201</a:t>
                      </a:r>
                      <a:endParaRPr lang="zh-CN" altLang="en-US" sz="14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28998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597239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8D5CA9-A027-B5CA-4C75-71DFF8CA4E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2A6F2533-EE07-0704-A2A3-879F221215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552FA-C358-4F70-9CE8-3E41459FCE36}" type="slidenum">
              <a:rPr lang="zh-CN" altLang="en-US" smtClean="0"/>
              <a:t>23</a:t>
            </a:fld>
            <a:endParaRPr lang="zh-CN" altLang="en-US" dirty="0"/>
          </a:p>
        </p:txBody>
      </p:sp>
      <p:sp>
        <p:nvSpPr>
          <p:cNvPr id="5" name="标题 3">
            <a:extLst>
              <a:ext uri="{FF2B5EF4-FFF2-40B4-BE49-F238E27FC236}">
                <a16:creationId xmlns:a16="http://schemas.microsoft.com/office/drawing/2014/main" id="{4C846B68-7237-741A-8CC5-13E400484D29}"/>
              </a:ext>
            </a:extLst>
          </p:cNvPr>
          <p:cNvSpPr txBox="1">
            <a:spLocks/>
          </p:cNvSpPr>
          <p:nvPr/>
        </p:nvSpPr>
        <p:spPr>
          <a:xfrm>
            <a:off x="407368" y="187617"/>
            <a:ext cx="10763325" cy="7254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b="1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第二次测磁结果数据处理（横向）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630DCB68-89DE-B72C-B613-B8CA74C5B2CF}"/>
              </a:ext>
            </a:extLst>
          </p:cNvPr>
          <p:cNvSpPr txBox="1"/>
          <p:nvPr/>
        </p:nvSpPr>
        <p:spPr>
          <a:xfrm>
            <a:off x="6026714" y="883660"/>
            <a:ext cx="91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/>
              <a:t>376GS</a:t>
            </a:r>
            <a:endParaRPr lang="zh-CN" altLang="en-US" sz="2000" dirty="0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AF9B2BAF-4C2C-E137-93A1-4D54EAABD46B}"/>
              </a:ext>
            </a:extLst>
          </p:cNvPr>
          <p:cNvSpPr txBox="1"/>
          <p:nvPr/>
        </p:nvSpPr>
        <p:spPr>
          <a:xfrm>
            <a:off x="2326670" y="883660"/>
            <a:ext cx="91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/>
              <a:t>95GS</a:t>
            </a:r>
            <a:endParaRPr lang="zh-CN" altLang="en-US" sz="2000" dirty="0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6932AF6B-0DFC-168E-BEDE-6FC7A2A3A913}"/>
              </a:ext>
            </a:extLst>
          </p:cNvPr>
          <p:cNvSpPr txBox="1"/>
          <p:nvPr/>
        </p:nvSpPr>
        <p:spPr>
          <a:xfrm>
            <a:off x="9726758" y="854232"/>
            <a:ext cx="91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/>
              <a:t>565GS</a:t>
            </a:r>
            <a:endParaRPr lang="zh-CN" altLang="en-US" sz="2000" dirty="0"/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DE482984-54EB-0F28-A035-9A34781F3A19}"/>
              </a:ext>
            </a:extLst>
          </p:cNvPr>
          <p:cNvSpPr txBox="1"/>
          <p:nvPr/>
        </p:nvSpPr>
        <p:spPr>
          <a:xfrm>
            <a:off x="59225" y="1628158"/>
            <a:ext cx="595116" cy="1295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5000"/>
              </a:lnSpc>
              <a:spcBef>
                <a:spcPts val="300"/>
              </a:spcBef>
              <a:spcAft>
                <a:spcPts val="600"/>
              </a:spcAft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测磁前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导轨位置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02D527E0-A3E0-2747-92C7-51CE490E6188}"/>
              </a:ext>
            </a:extLst>
          </p:cNvPr>
          <p:cNvSpPr txBox="1"/>
          <p:nvPr/>
        </p:nvSpPr>
        <p:spPr>
          <a:xfrm>
            <a:off x="57556" y="3370272"/>
            <a:ext cx="595116" cy="1295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5000"/>
              </a:lnSpc>
              <a:spcBef>
                <a:spcPts val="300"/>
              </a:spcBef>
              <a:spcAft>
                <a:spcPts val="600"/>
              </a:spcAft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测磁后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导轨位置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969BE3C9-2255-5E8C-93E5-8AE6F9659BCE}"/>
              </a:ext>
            </a:extLst>
          </p:cNvPr>
          <p:cNvSpPr txBox="1"/>
          <p:nvPr/>
        </p:nvSpPr>
        <p:spPr>
          <a:xfrm>
            <a:off x="8048276" y="5367353"/>
            <a:ext cx="42165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/>
              <a:t>磁中心相对机械中心偏差</a:t>
            </a:r>
            <a:r>
              <a:rPr lang="en-US" altLang="zh-CN" sz="2000" dirty="0"/>
              <a:t>RMS: 0.109</a:t>
            </a:r>
            <a:endParaRPr lang="zh-CN" altLang="en-US" sz="2000" dirty="0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A23700F3-B7EF-CF49-85EC-007FE98A8C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4652" y="1173773"/>
            <a:ext cx="3838611" cy="20574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AD9673A-78FA-C16D-9178-B45F3F84C8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325" y="1173773"/>
            <a:ext cx="3838611" cy="20574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7170E3D-7DF1-7475-2E70-C6FAA9733C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78" y="1173773"/>
            <a:ext cx="3838610" cy="20574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45990947-F8E8-2E79-1849-1FE272493C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77" y="3089053"/>
            <a:ext cx="3838611" cy="20574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4002436-A9F0-62AE-D3ED-96564A7B7D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89846" y="3089053"/>
            <a:ext cx="3838611" cy="20574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3489C4A-0E19-16D8-20D6-F0ACDFC2D0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93814" y="3089053"/>
            <a:ext cx="3838611" cy="2057400"/>
          </a:xfrm>
          <a:prstGeom prst="rect">
            <a:avLst/>
          </a:prstGeom>
        </p:spPr>
      </p:pic>
      <p:graphicFrame>
        <p:nvGraphicFramePr>
          <p:cNvPr id="9" name="表格 8">
            <a:extLst>
              <a:ext uri="{FF2B5EF4-FFF2-40B4-BE49-F238E27FC236}">
                <a16:creationId xmlns:a16="http://schemas.microsoft.com/office/drawing/2014/main" id="{A8499706-C916-39DA-4E2E-643F9682F885}"/>
              </a:ext>
            </a:extLst>
          </p:cNvPr>
          <p:cNvGraphicFramePr>
            <a:graphicFrameLocks noGrp="1"/>
          </p:cNvGraphicFramePr>
          <p:nvPr/>
        </p:nvGraphicFramePr>
        <p:xfrm>
          <a:off x="334547" y="5254340"/>
          <a:ext cx="7618355" cy="144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58355">
                  <a:extLst>
                    <a:ext uri="{9D8B030D-6E8A-4147-A177-3AD203B41FA5}">
                      <a16:colId xmlns:a16="http://schemas.microsoft.com/office/drawing/2014/main" val="450241491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4163259677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512922692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893346007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432814997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684770352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3240225433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3899239427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1545998805"/>
                    </a:ext>
                  </a:extLst>
                </a:gridCol>
              </a:tblGrid>
              <a:tr h="360000">
                <a:tc rowSpan="2">
                  <a:txBody>
                    <a:bodyPr/>
                    <a:lstStyle/>
                    <a:p>
                      <a:pPr algn="ctr"/>
                      <a:r>
                        <a:rPr lang="zh-CN" altLang="en-US" sz="1400" dirty="0"/>
                        <a:t>磁中心相对机械中心横向偏差</a:t>
                      </a:r>
                      <a:r>
                        <a:rPr lang="en-US" altLang="zh-CN" sz="1400" dirty="0"/>
                        <a:t>/mm</a:t>
                      </a:r>
                      <a:endParaRPr lang="zh-CN" altLang="en-US" sz="1400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95GS</a:t>
                      </a:r>
                      <a:endParaRPr lang="zh-CN" alt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376GS</a:t>
                      </a:r>
                      <a:endParaRPr lang="zh-CN" alt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565GS</a:t>
                      </a:r>
                      <a:endParaRPr lang="zh-CN" alt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zh-CN" altLang="en-US" sz="1400" b="1" dirty="0">
                          <a:solidFill>
                            <a:srgbClr val="FF0000"/>
                          </a:solidFill>
                        </a:rPr>
                        <a:t>均值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0154002"/>
                  </a:ext>
                </a:extLst>
              </a:tr>
              <a:tr h="360000"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/>
                        <a:t>西侧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/>
                        <a:t>东侧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/>
                        <a:t>西侧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/>
                        <a:t>东侧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/>
                        <a:t>西侧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/>
                        <a:t>东侧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b="1" dirty="0">
                          <a:solidFill>
                            <a:srgbClr val="FF0000"/>
                          </a:solidFill>
                        </a:rPr>
                        <a:t>西侧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b="1" dirty="0">
                          <a:solidFill>
                            <a:srgbClr val="FF0000"/>
                          </a:solidFill>
                        </a:rPr>
                        <a:t>东侧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9648000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r>
                        <a:rPr lang="zh-CN" altLang="en-US" sz="1400" dirty="0"/>
                        <a:t>基于测磁前导轨位置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-0.097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0.081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-0.172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0.009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-0.111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0.081</a:t>
                      </a:r>
                      <a:endParaRPr lang="zh-CN" altLang="en-US" sz="16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US" altLang="zh-CN" sz="1400" b="1" dirty="0">
                          <a:solidFill>
                            <a:srgbClr val="FF0000"/>
                          </a:solidFill>
                        </a:rPr>
                        <a:t>-0.113</a:t>
                      </a:r>
                      <a:endParaRPr lang="zh-CN" alt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altLang="zh-CN" sz="1400" b="1" dirty="0">
                          <a:solidFill>
                            <a:srgbClr val="FF0000"/>
                          </a:solidFill>
                        </a:rPr>
                        <a:t>0.080</a:t>
                      </a:r>
                      <a:endParaRPr lang="zh-CN" alt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36109456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400" dirty="0"/>
                        <a:t>基于测磁后导轨位置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-0.070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0.128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-0.145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0.055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-0.084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0.128</a:t>
                      </a:r>
                      <a:endParaRPr lang="zh-CN" altLang="en-US" sz="16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28998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237755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6411C695-0C23-2E28-72B4-D06D8A9C0E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78587"/>
            <a:ext cx="11687502" cy="725470"/>
          </a:xfrm>
        </p:spPr>
        <p:txBody>
          <a:bodyPr>
            <a:normAutofit/>
          </a:bodyPr>
          <a:lstStyle/>
          <a:p>
            <a:pPr algn="ctr"/>
            <a:r>
              <a:rPr lang="zh-CN" altLang="en-US" b="1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物理对二六极组合铁的要求及测量实验结果</a:t>
            </a:r>
          </a:p>
        </p:txBody>
      </p:sp>
      <p:sp>
        <p:nvSpPr>
          <p:cNvPr id="11" name="灯片编号占位符 10">
            <a:extLst>
              <a:ext uri="{FF2B5EF4-FFF2-40B4-BE49-F238E27FC236}">
                <a16:creationId xmlns:a16="http://schemas.microsoft.com/office/drawing/2014/main" id="{9A2C7A0F-B19F-5BA6-B9AF-313F46FDF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B0E38-18A6-4DF6-93D8-8059CE11E2E9}" type="slidenum">
              <a:rPr lang="zh-SG" altLang="en-US" smtClean="0"/>
              <a:t>24</a:t>
            </a:fld>
            <a:endParaRPr lang="zh-SG" altLang="en-US"/>
          </a:p>
        </p:txBody>
      </p:sp>
      <p:graphicFrame>
        <p:nvGraphicFramePr>
          <p:cNvPr id="10" name="表格 9">
            <a:extLst>
              <a:ext uri="{FF2B5EF4-FFF2-40B4-BE49-F238E27FC236}">
                <a16:creationId xmlns:a16="http://schemas.microsoft.com/office/drawing/2014/main" id="{11E03C2C-1B7D-4B2C-8D33-0658DB1E21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974999"/>
              </p:ext>
            </p:extLst>
          </p:nvPr>
        </p:nvGraphicFramePr>
        <p:xfrm>
          <a:off x="1082956" y="1065718"/>
          <a:ext cx="10270844" cy="9031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14885">
                  <a:extLst>
                    <a:ext uri="{9D8B030D-6E8A-4147-A177-3AD203B41FA5}">
                      <a16:colId xmlns:a16="http://schemas.microsoft.com/office/drawing/2014/main" val="195349124"/>
                    </a:ext>
                  </a:extLst>
                </a:gridCol>
                <a:gridCol w="5555959">
                  <a:extLst>
                    <a:ext uri="{9D8B030D-6E8A-4147-A177-3AD203B41FA5}">
                      <a16:colId xmlns:a16="http://schemas.microsoft.com/office/drawing/2014/main" val="3318656837"/>
                    </a:ext>
                  </a:extLst>
                </a:gridCol>
              </a:tblGrid>
              <a:tr h="311323">
                <a:tc>
                  <a:txBody>
                    <a:bodyPr/>
                    <a:lstStyle/>
                    <a:p>
                      <a:r>
                        <a:rPr lang="en-US" altLang="zh-SG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Physical requirement</a:t>
                      </a:r>
                      <a:endParaRPr lang="zh-SG" alt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SG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Requirements</a:t>
                      </a:r>
                      <a:endParaRPr lang="zh-SG" alt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54281694"/>
                  </a:ext>
                </a:extLst>
              </a:tr>
              <a:tr h="537351">
                <a:tc>
                  <a:txBody>
                    <a:bodyPr/>
                    <a:lstStyle/>
                    <a:p>
                      <a:r>
                        <a:rPr lang="en-US" altLang="zh-SG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Offset of integrated </a:t>
                      </a:r>
                      <a:r>
                        <a:rPr lang="en-US" altLang="zh-SG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sextupole</a:t>
                      </a:r>
                      <a:r>
                        <a:rPr lang="en-US" altLang="zh-SG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center (RMS)</a:t>
                      </a:r>
                      <a:endParaRPr lang="zh-SG" alt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SG" sz="1800" dirty="0">
                          <a:latin typeface="Arial" panose="020B0604020202020204" pitchFamily="34" charset="0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150um</a:t>
                      </a:r>
                      <a:r>
                        <a:rPr lang="en-US" altLang="zh-CN" sz="1800" dirty="0">
                          <a:latin typeface="Arial" panose="020B0604020202020204" pitchFamily="34" charset="0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 (Horizontal) /</a:t>
                      </a:r>
                      <a:r>
                        <a:rPr lang="en-US" altLang="zh-SG" sz="1800" dirty="0">
                          <a:latin typeface="Arial" panose="020B0604020202020204" pitchFamily="34" charset="0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 150um (</a:t>
                      </a:r>
                      <a:r>
                        <a:rPr lang="en-US" altLang="zh-CN" sz="1800" dirty="0">
                          <a:latin typeface="Arial" panose="020B0604020202020204" pitchFamily="34" charset="0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Vertical)</a:t>
                      </a:r>
                      <a:endParaRPr lang="en-US" altLang="zh-SG" sz="1800" dirty="0">
                        <a:latin typeface="Arial" panose="020B0604020202020204" pitchFamily="34" charset="0"/>
                        <a:cs typeface="Arial" panose="020B0604020202020204" pitchFamily="34" charset="0"/>
                        <a:sym typeface="Symbol" panose="05050102010706020507" pitchFamily="18" charset="2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68094060"/>
                  </a:ext>
                </a:extLst>
              </a:tr>
            </a:tbl>
          </a:graphicData>
        </a:graphic>
      </p:graphicFrame>
      <p:sp>
        <p:nvSpPr>
          <p:cNvPr id="12" name="内容占位符 2">
            <a:extLst>
              <a:ext uri="{FF2B5EF4-FFF2-40B4-BE49-F238E27FC236}">
                <a16:creationId xmlns:a16="http://schemas.microsoft.com/office/drawing/2014/main" id="{49B15B25-2A48-492E-B254-3495C4C52C20}"/>
              </a:ext>
            </a:extLst>
          </p:cNvPr>
          <p:cNvSpPr txBox="1">
            <a:spLocks/>
          </p:cNvSpPr>
          <p:nvPr/>
        </p:nvSpPr>
        <p:spPr>
          <a:xfrm>
            <a:off x="1271386" y="3135309"/>
            <a:ext cx="9060284" cy="1074403"/>
          </a:xfrm>
          <a:prstGeom prst="rect">
            <a:avLst/>
          </a:prstGeom>
          <a:ln w="19050">
            <a:solidFill>
              <a:schemeClr val="accent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25000"/>
              </a:lnSpc>
              <a:spcBef>
                <a:spcPts val="300"/>
              </a:spcBef>
              <a:spcAft>
                <a:spcPts val="600"/>
              </a:spcAft>
              <a:buClr>
                <a:srgbClr val="FF0000"/>
              </a:buClr>
              <a:buSzPct val="75000"/>
              <a:buNone/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）积分磁中心标定误差：机械中心测量误差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50μm 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，机械中心与磁中心偏差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(134 +109)/2=</a:t>
            </a:r>
            <a:r>
              <a:rPr lang="el-GR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122</a:t>
            </a:r>
            <a:r>
              <a:rPr lang="el-GR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μ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m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，总的磁中心标定误差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A3E84FE0-F97B-437C-85F0-1B16D2BFCB97}"/>
                  </a:ext>
                </a:extLst>
              </p:cNvPr>
              <p:cNvSpPr txBox="1"/>
              <p:nvPr/>
            </p:nvSpPr>
            <p:spPr>
              <a:xfrm>
                <a:off x="6862204" y="3647929"/>
                <a:ext cx="2962927" cy="34310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zh-CN" altLang="en-US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0.05</m:t>
                              </m:r>
                            </m:e>
                            <m:sup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0.122</m:t>
                              </m:r>
                            </m:e>
                            <m:sup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=0.132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𝑚𝑚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A3E84FE0-F97B-437C-85F0-1B16D2BFCB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62204" y="3647929"/>
                <a:ext cx="2962927" cy="343107"/>
              </a:xfrm>
              <a:prstGeom prst="rect">
                <a:avLst/>
              </a:prstGeom>
              <a:blipFill>
                <a:blip r:embed="rId2"/>
                <a:stretch>
                  <a:fillRect r="-823" b="-526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内容占位符 2">
            <a:extLst>
              <a:ext uri="{FF2B5EF4-FFF2-40B4-BE49-F238E27FC236}">
                <a16:creationId xmlns:a16="http://schemas.microsoft.com/office/drawing/2014/main" id="{0C1CC317-A294-4BD0-837E-B746AA5A70AF}"/>
              </a:ext>
            </a:extLst>
          </p:cNvPr>
          <p:cNvSpPr txBox="1">
            <a:spLocks/>
          </p:cNvSpPr>
          <p:nvPr/>
        </p:nvSpPr>
        <p:spPr>
          <a:xfrm>
            <a:off x="714337" y="2397248"/>
            <a:ext cx="9435504" cy="5488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5000"/>
              </a:lnSpc>
              <a:spcBef>
                <a:spcPts val="300"/>
              </a:spcBef>
              <a:spcAft>
                <a:spcPts val="600"/>
              </a:spcAft>
              <a:buClr>
                <a:srgbClr val="FF0000"/>
              </a:buClr>
              <a:buSzPct val="75000"/>
              <a:buFont typeface="Wingdings" panose="05000000000000000000" pitchFamily="2" charset="2"/>
              <a:buChar char="l"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六极铁积分磁中心准直误差：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1)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积分磁中心标定误差，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2)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磁铁安装准直误差。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15" name="表格 14">
            <a:extLst>
              <a:ext uri="{FF2B5EF4-FFF2-40B4-BE49-F238E27FC236}">
                <a16:creationId xmlns:a16="http://schemas.microsoft.com/office/drawing/2014/main" id="{C3D2236B-A246-433C-B7D0-7C2C73E5395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9394923"/>
              </p:ext>
            </p:extLst>
          </p:nvPr>
        </p:nvGraphicFramePr>
        <p:xfrm>
          <a:off x="1491818" y="4866640"/>
          <a:ext cx="9453120" cy="16411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0000">
                  <a:extLst>
                    <a:ext uri="{9D8B030D-6E8A-4147-A177-3AD203B41FA5}">
                      <a16:colId xmlns:a16="http://schemas.microsoft.com/office/drawing/2014/main" val="2733072973"/>
                    </a:ext>
                  </a:extLst>
                </a:gridCol>
                <a:gridCol w="158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84000">
                  <a:extLst>
                    <a:ext uri="{9D8B030D-6E8A-4147-A177-3AD203B41FA5}">
                      <a16:colId xmlns:a16="http://schemas.microsoft.com/office/drawing/2014/main" val="1284883733"/>
                    </a:ext>
                  </a:extLst>
                </a:gridCol>
                <a:gridCol w="133155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84000">
                  <a:extLst>
                    <a:ext uri="{9D8B030D-6E8A-4147-A177-3AD203B41FA5}">
                      <a16:colId xmlns:a16="http://schemas.microsoft.com/office/drawing/2014/main" val="3556903737"/>
                    </a:ext>
                  </a:extLst>
                </a:gridCol>
                <a:gridCol w="71246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77098">
                  <a:extLst>
                    <a:ext uri="{9D8B030D-6E8A-4147-A177-3AD203B41FA5}">
                      <a16:colId xmlns:a16="http://schemas.microsoft.com/office/drawing/2014/main" val="2417592422"/>
                    </a:ext>
                  </a:extLst>
                </a:gridCol>
              </a:tblGrid>
              <a:tr h="376120">
                <a:tc>
                  <a:txBody>
                    <a:bodyPr/>
                    <a:lstStyle/>
                    <a:p>
                      <a:pPr algn="ctr"/>
                      <a:endParaRPr lang="zh-CN" altLang="en-US" baseline="0" dirty="0">
                        <a:latin typeface="Times New Roman" panose="02020603050405020304" pitchFamily="18" charset="0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aseline="0" dirty="0" err="1">
                          <a:latin typeface="Times New Roman" panose="02020603050405020304" pitchFamily="18" charset="0"/>
                          <a:ea typeface="微软雅黑" panose="020B0503020204020204" pitchFamily="34" charset="-122"/>
                        </a:rPr>
                        <a:t>Fiducializaton</a:t>
                      </a:r>
                      <a:r>
                        <a:rPr lang="en-US" altLang="zh-CN" baseline="0" dirty="0">
                          <a:latin typeface="Times New Roman" panose="02020603050405020304" pitchFamily="18" charset="0"/>
                          <a:ea typeface="微软雅黑" panose="020B0503020204020204" pitchFamily="34" charset="-122"/>
                        </a:rPr>
                        <a:t>/mm</a:t>
                      </a:r>
                      <a:endParaRPr lang="zh-CN" altLang="en-US" baseline="0" dirty="0">
                        <a:latin typeface="Times New Roman" panose="02020603050405020304" pitchFamily="18" charset="0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baseline="0" dirty="0">
                          <a:latin typeface="Times New Roman" panose="02020603050405020304" pitchFamily="18" charset="0"/>
                          <a:ea typeface="微软雅黑" panose="020B0503020204020204" pitchFamily="34" charset="-122"/>
                        </a:rPr>
                        <a:t>measurement/mm</a:t>
                      </a:r>
                      <a:endParaRPr lang="zh-CN" altLang="en-US" baseline="0" dirty="0">
                        <a:latin typeface="Times New Roman" panose="02020603050405020304" pitchFamily="18" charset="0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aseline="0" dirty="0">
                          <a:latin typeface="Times New Roman" panose="02020603050405020304" pitchFamily="18" charset="0"/>
                          <a:ea typeface="微软雅黑" panose="020B0503020204020204" pitchFamily="34" charset="-122"/>
                        </a:rPr>
                        <a:t>adjustment /mm</a:t>
                      </a:r>
                      <a:endParaRPr lang="zh-CN" altLang="en-US" baseline="0" dirty="0">
                        <a:latin typeface="Times New Roman" panose="02020603050405020304" pitchFamily="18" charset="0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aseline="0" dirty="0">
                          <a:latin typeface="Times New Roman" panose="02020603050405020304" pitchFamily="18" charset="0"/>
                          <a:ea typeface="微软雅黑" panose="020B0503020204020204" pitchFamily="34" charset="-122"/>
                        </a:rPr>
                        <a:t>Deformation/mm</a:t>
                      </a:r>
                    </a:p>
                  </a:txBody>
                  <a:tcPr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aseline="0" dirty="0">
                          <a:latin typeface="Times New Roman" panose="02020603050405020304" pitchFamily="18" charset="0"/>
                          <a:ea typeface="微软雅黑" panose="020B0503020204020204" pitchFamily="34" charset="-122"/>
                        </a:rPr>
                        <a:t>Total/mm</a:t>
                      </a:r>
                    </a:p>
                  </a:txBody>
                  <a:tcPr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aseline="0" dirty="0">
                          <a:latin typeface="Times New Roman" panose="02020603050405020304" pitchFamily="18" charset="0"/>
                          <a:ea typeface="微软雅黑" panose="020B0503020204020204" pitchFamily="34" charset="-122"/>
                        </a:rPr>
                        <a:t>Requirements/mm</a:t>
                      </a:r>
                    </a:p>
                  </a:txBody>
                  <a:tcPr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65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baseline="0" dirty="0">
                          <a:latin typeface="Times New Roman" panose="02020603050405020304" pitchFamily="18" charset="0"/>
                          <a:ea typeface="微软雅黑" panose="020B0503020204020204" pitchFamily="34" charset="-122"/>
                        </a:rPr>
                        <a:t>横向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aseline="0" dirty="0">
                          <a:latin typeface="Times New Roman" panose="02020603050405020304" pitchFamily="18" charset="0"/>
                          <a:ea typeface="微软雅黑" panose="020B0503020204020204" pitchFamily="34" charset="-122"/>
                        </a:rPr>
                        <a:t>0.132</a:t>
                      </a:r>
                      <a:endParaRPr lang="zh-CN" altLang="en-US" baseline="0" dirty="0">
                        <a:latin typeface="Times New Roman" panose="02020603050405020304" pitchFamily="18" charset="0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aseline="0" dirty="0">
                          <a:latin typeface="Times New Roman" panose="02020603050405020304" pitchFamily="18" charset="0"/>
                          <a:ea typeface="微软雅黑" panose="020B0503020204020204" pitchFamily="34" charset="-122"/>
                        </a:rPr>
                        <a:t>0.050</a:t>
                      </a:r>
                      <a:endParaRPr lang="zh-CN" altLang="en-US" baseline="0" dirty="0">
                        <a:latin typeface="Times New Roman" panose="02020603050405020304" pitchFamily="18" charset="0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aseline="0" dirty="0">
                          <a:latin typeface="Times New Roman" panose="02020603050405020304" pitchFamily="18" charset="0"/>
                          <a:ea typeface="微软雅黑" panose="020B0503020204020204" pitchFamily="34" charset="-122"/>
                        </a:rPr>
                        <a:t>0.050</a:t>
                      </a:r>
                      <a:endParaRPr lang="zh-CN" altLang="en-US" baseline="0" dirty="0">
                        <a:latin typeface="Times New Roman" panose="02020603050405020304" pitchFamily="18" charset="0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+mn-cs"/>
                        </a:rPr>
                        <a:t>0.000</a:t>
                      </a:r>
                      <a:endParaRPr lang="zh-CN" altLang="en-US" sz="1800" kern="1200" baseline="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b="1" baseline="0" dirty="0">
                          <a:latin typeface="Times New Roman" panose="02020603050405020304" pitchFamily="18" charset="0"/>
                          <a:ea typeface="微软雅黑" panose="020B0503020204020204" pitchFamily="34" charset="-122"/>
                        </a:rPr>
                        <a:t>0.150</a:t>
                      </a:r>
                      <a:endParaRPr lang="zh-CN" altLang="en-US" b="1" baseline="0" dirty="0">
                        <a:latin typeface="Times New Roman" panose="02020603050405020304" pitchFamily="18" charset="0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b="1" baseline="0" dirty="0">
                          <a:latin typeface="Times New Roman" panose="02020603050405020304" pitchFamily="18" charset="0"/>
                          <a:ea typeface="微软雅黑" panose="020B0503020204020204" pitchFamily="34" charset="-122"/>
                        </a:rPr>
                        <a:t>0.150</a:t>
                      </a:r>
                      <a:endParaRPr lang="zh-CN" altLang="en-US" b="1" baseline="0" dirty="0">
                        <a:latin typeface="Times New Roman" panose="02020603050405020304" pitchFamily="18" charset="0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4739224"/>
                  </a:ext>
                </a:extLst>
              </a:tr>
              <a:tr h="46456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baseline="0" dirty="0">
                          <a:latin typeface="Times New Roman" panose="02020603050405020304" pitchFamily="18" charset="0"/>
                          <a:ea typeface="微软雅黑" panose="020B0503020204020204" pitchFamily="34" charset="-122"/>
                        </a:rPr>
                        <a:t>高程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baseline="0" dirty="0">
                          <a:latin typeface="Times New Roman" panose="02020603050405020304" pitchFamily="18" charset="0"/>
                          <a:ea typeface="微软雅黑" panose="020B0503020204020204" pitchFamily="34" charset="-122"/>
                        </a:rPr>
                        <a:t>？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aseline="0" dirty="0">
                          <a:latin typeface="Times New Roman" panose="02020603050405020304" pitchFamily="18" charset="0"/>
                          <a:ea typeface="微软雅黑" panose="020B0503020204020204" pitchFamily="34" charset="-122"/>
                        </a:rPr>
                        <a:t>0.050</a:t>
                      </a:r>
                      <a:endParaRPr lang="zh-CN" altLang="en-US" baseline="0" dirty="0">
                        <a:latin typeface="Times New Roman" panose="02020603050405020304" pitchFamily="18" charset="0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aseline="0" dirty="0">
                          <a:latin typeface="Times New Roman" panose="02020603050405020304" pitchFamily="18" charset="0"/>
                          <a:ea typeface="微软雅黑" panose="020B0503020204020204" pitchFamily="34" charset="-122"/>
                        </a:rPr>
                        <a:t>0.050</a:t>
                      </a:r>
                      <a:endParaRPr lang="zh-CN" altLang="en-US" baseline="0" dirty="0">
                        <a:latin typeface="Times New Roman" panose="02020603050405020304" pitchFamily="18" charset="0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+mn-cs"/>
                        </a:rPr>
                        <a:t>0.020</a:t>
                      </a:r>
                      <a:endParaRPr lang="zh-CN" altLang="en-US" sz="1800" kern="1200" baseline="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baseline="0" dirty="0">
                          <a:latin typeface="Times New Roman" panose="02020603050405020304" pitchFamily="18" charset="0"/>
                          <a:ea typeface="微软雅黑" panose="020B0503020204020204" pitchFamily="34" charset="-122"/>
                        </a:rPr>
                        <a:t>？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baseline="0" dirty="0">
                          <a:latin typeface="Times New Roman" panose="02020603050405020304" pitchFamily="18" charset="0"/>
                          <a:ea typeface="微软雅黑" panose="020B0503020204020204" pitchFamily="34" charset="-122"/>
                        </a:rPr>
                        <a:t>0.150</a:t>
                      </a:r>
                      <a:endParaRPr lang="zh-CN" altLang="en-US" b="1" baseline="0" dirty="0">
                        <a:latin typeface="Times New Roman" panose="02020603050405020304" pitchFamily="18" charset="0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5184563"/>
                  </a:ext>
                </a:extLst>
              </a:tr>
            </a:tbl>
          </a:graphicData>
        </a:graphic>
      </p:graphicFrame>
      <p:cxnSp>
        <p:nvCxnSpPr>
          <p:cNvPr id="3" name="直接箭头连接符 2">
            <a:extLst>
              <a:ext uri="{FF2B5EF4-FFF2-40B4-BE49-F238E27FC236}">
                <a16:creationId xmlns:a16="http://schemas.microsoft.com/office/drawing/2014/main" id="{606996B2-1DEE-A444-FE04-8DCA5498E490}"/>
              </a:ext>
            </a:extLst>
          </p:cNvPr>
          <p:cNvCxnSpPr>
            <a:cxnSpLocks/>
          </p:cNvCxnSpPr>
          <p:nvPr/>
        </p:nvCxnSpPr>
        <p:spPr>
          <a:xfrm flipH="1">
            <a:off x="3226676" y="4209712"/>
            <a:ext cx="210208" cy="56198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箭头连接符 5">
            <a:extLst>
              <a:ext uri="{FF2B5EF4-FFF2-40B4-BE49-F238E27FC236}">
                <a16:creationId xmlns:a16="http://schemas.microsoft.com/office/drawing/2014/main" id="{7BCABAEA-C7A9-B4D1-A655-897FF495DEDD}"/>
              </a:ext>
            </a:extLst>
          </p:cNvPr>
          <p:cNvCxnSpPr>
            <a:cxnSpLocks/>
          </p:cNvCxnSpPr>
          <p:nvPr/>
        </p:nvCxnSpPr>
        <p:spPr>
          <a:xfrm flipH="1">
            <a:off x="6947338" y="2824480"/>
            <a:ext cx="1068902" cy="194721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38374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35570849-34C5-0FAC-F22F-F375DE719C6E}"/>
              </a:ext>
            </a:extLst>
          </p:cNvPr>
          <p:cNvSpPr txBox="1"/>
          <p:nvPr/>
        </p:nvSpPr>
        <p:spPr>
          <a:xfrm>
            <a:off x="1040524" y="1294752"/>
            <a:ext cx="10130169" cy="40198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25000"/>
              </a:lnSpc>
              <a:spcBef>
                <a:spcPts val="300"/>
              </a:spcBef>
              <a:spcAft>
                <a:spcPts val="600"/>
              </a:spcAft>
              <a:buClr>
                <a:srgbClr val="FF0000"/>
              </a:buClr>
              <a:buSzPct val="75000"/>
              <a:buFont typeface="Wingdings" panose="05000000000000000000" pitchFamily="2" charset="2"/>
              <a:buChar char="n"/>
            </a:pPr>
            <a:r>
              <a:rPr lang="zh-CN" altLang="en-US" sz="2400" b="1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+mj-cs"/>
              </a:rPr>
              <a:t>四次测量数据，计算了三次开合磁铁变形情况</a:t>
            </a:r>
            <a:endParaRPr lang="en-US" altLang="zh-CN" sz="2400" b="1" dirty="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+mj-cs"/>
            </a:endParaRPr>
          </a:p>
          <a:p>
            <a:pPr algn="just">
              <a:lnSpc>
                <a:spcPct val="125000"/>
              </a:lnSpc>
              <a:spcBef>
                <a:spcPts val="300"/>
              </a:spcBef>
              <a:spcAft>
                <a:spcPts val="600"/>
              </a:spcAft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数据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：第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次测磁完成后磁铁全面测量（合铁状态），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16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日测量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125000"/>
              </a:lnSpc>
              <a:spcBef>
                <a:spcPts val="300"/>
              </a:spcBef>
              <a:spcAft>
                <a:spcPts val="600"/>
              </a:spcAft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 </a:t>
            </a:r>
            <a:r>
              <a:rPr lang="zh-CN" altLang="en-US" sz="2000" dirty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磁铁开盖</a:t>
            </a:r>
            <a:r>
              <a:rPr lang="en-US" altLang="zh-CN" sz="2000" dirty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-&gt;</a:t>
            </a:r>
            <a:r>
              <a:rPr lang="zh-CN" altLang="en-US" sz="2000" dirty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导轨复测</a:t>
            </a:r>
            <a:r>
              <a:rPr lang="en-US" altLang="zh-CN" sz="2000" dirty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-&gt;</a:t>
            </a:r>
            <a:r>
              <a:rPr lang="zh-CN" altLang="en-US" sz="2000" dirty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导轨准直（第</a:t>
            </a:r>
            <a:r>
              <a:rPr lang="en-US" altLang="zh-CN" sz="2000" dirty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2000" dirty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次）</a:t>
            </a:r>
            <a:r>
              <a:rPr lang="en-US" altLang="zh-CN" sz="2000" dirty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-&gt;</a:t>
            </a:r>
            <a:r>
              <a:rPr lang="zh-CN" altLang="en-US" sz="2000" dirty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磁铁合铁</a:t>
            </a:r>
            <a:endParaRPr lang="en-US" altLang="zh-CN" sz="2000" dirty="0">
              <a:solidFill>
                <a:schemeClr val="accent5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125000"/>
              </a:lnSpc>
              <a:spcBef>
                <a:spcPts val="300"/>
              </a:spcBef>
              <a:spcAft>
                <a:spcPts val="600"/>
              </a:spcAft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数据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：第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次测磁开始前磁铁全面测量（合铁状态），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24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日测量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125000"/>
              </a:lnSpc>
              <a:spcBef>
                <a:spcPts val="300"/>
              </a:spcBef>
              <a:spcAft>
                <a:spcPts val="600"/>
              </a:spcAft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 </a:t>
            </a:r>
            <a:r>
              <a:rPr lang="zh-CN" altLang="en-US" sz="2000" dirty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磁铁开盖</a:t>
            </a:r>
            <a:r>
              <a:rPr lang="en-US" altLang="zh-CN" sz="2000" dirty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-&gt;</a:t>
            </a:r>
            <a:r>
              <a:rPr lang="zh-CN" altLang="en-US" sz="2000" dirty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导轨复测</a:t>
            </a:r>
            <a:r>
              <a:rPr lang="en-US" altLang="zh-CN" sz="2000" dirty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-&gt;</a:t>
            </a:r>
            <a:r>
              <a:rPr lang="zh-CN" altLang="en-US" sz="2000" dirty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导轨准直（第</a:t>
            </a:r>
            <a:r>
              <a:rPr lang="en-US" altLang="zh-CN" sz="2000" dirty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2000" dirty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次）</a:t>
            </a:r>
            <a:r>
              <a:rPr lang="en-US" altLang="zh-CN" sz="2000" dirty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-&gt;</a:t>
            </a:r>
            <a:r>
              <a:rPr lang="zh-CN" altLang="en-US" sz="2000" dirty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磁铁合铁</a:t>
            </a:r>
            <a:endParaRPr lang="en-US" altLang="zh-CN" sz="2000" dirty="0">
              <a:solidFill>
                <a:schemeClr val="accent5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125000"/>
              </a:lnSpc>
              <a:spcBef>
                <a:spcPts val="300"/>
              </a:spcBef>
              <a:spcAft>
                <a:spcPts val="600"/>
              </a:spcAft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数据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：合铁后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站全面测量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-2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站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USMN-02-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向标定值拟合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-2026-04-09.txt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9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日测量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125000"/>
              </a:lnSpc>
              <a:spcBef>
                <a:spcPts val="300"/>
              </a:spcBef>
              <a:spcAft>
                <a:spcPts val="600"/>
              </a:spcAft>
            </a:pPr>
            <a:r>
              <a:rPr lang="en-US" altLang="zh-CN" sz="2000" dirty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</a:t>
            </a:r>
            <a:r>
              <a:rPr lang="zh-CN" altLang="en-US" sz="2000" dirty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磁铁开盖</a:t>
            </a:r>
            <a:r>
              <a:rPr lang="en-US" altLang="zh-CN" sz="2000" dirty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-&gt;</a:t>
            </a:r>
            <a:r>
              <a:rPr lang="zh-CN" altLang="en-US" sz="2000" dirty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导轨复测</a:t>
            </a:r>
            <a:r>
              <a:rPr lang="en-US" altLang="zh-CN" sz="2000" dirty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-&gt;</a:t>
            </a:r>
            <a:r>
              <a:rPr lang="zh-CN" altLang="en-US" sz="2000" dirty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导轨准直（第</a:t>
            </a:r>
            <a:r>
              <a:rPr lang="en-US" altLang="zh-CN" sz="2000" dirty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sz="2000" dirty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次）</a:t>
            </a:r>
            <a:r>
              <a:rPr lang="en-US" altLang="zh-CN" sz="2000" dirty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-&gt;</a:t>
            </a:r>
            <a:r>
              <a:rPr lang="zh-CN" altLang="en-US" sz="2000" dirty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磁铁合铁</a:t>
            </a:r>
            <a:endParaRPr lang="en-US" altLang="zh-CN" sz="2000" dirty="0">
              <a:solidFill>
                <a:schemeClr val="accent5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125000"/>
              </a:lnSpc>
              <a:spcBef>
                <a:spcPts val="300"/>
              </a:spcBef>
              <a:spcAft>
                <a:spcPts val="600"/>
              </a:spcAft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数据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：第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次测磁开始前磁铁全面测量（合铁状态），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13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日测量</a:t>
            </a:r>
          </a:p>
        </p:txBody>
      </p:sp>
      <p:sp>
        <p:nvSpPr>
          <p:cNvPr id="3" name="标题 3">
            <a:extLst>
              <a:ext uri="{FF2B5EF4-FFF2-40B4-BE49-F238E27FC236}">
                <a16:creationId xmlns:a16="http://schemas.microsoft.com/office/drawing/2014/main" id="{8F5AF1C0-93A5-4ED9-AF92-35D43B4F5D23}"/>
              </a:ext>
            </a:extLst>
          </p:cNvPr>
          <p:cNvSpPr txBox="1">
            <a:spLocks/>
          </p:cNvSpPr>
          <p:nvPr/>
        </p:nvSpPr>
        <p:spPr>
          <a:xfrm>
            <a:off x="407368" y="187617"/>
            <a:ext cx="10763325" cy="7254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b="1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磁铁开合变形测量</a:t>
            </a:r>
          </a:p>
        </p:txBody>
      </p:sp>
    </p:spTree>
    <p:extLst>
      <p:ext uri="{BB962C8B-B14F-4D97-AF65-F5344CB8AC3E}">
        <p14:creationId xmlns:p14="http://schemas.microsoft.com/office/powerpoint/2010/main" val="20011096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06B1EBB3-BEBC-5F28-5DA9-6992132588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552FA-C358-4F70-9CE8-3E41459FCE36}" type="slidenum">
              <a:rPr lang="zh-CN" altLang="en-US" smtClean="0"/>
              <a:t>26</a:t>
            </a:fld>
            <a:endParaRPr lang="zh-CN" altLang="en-US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F2ACAA8A-5ED4-947F-C6A1-979398AD4078}"/>
              </a:ext>
            </a:extLst>
          </p:cNvPr>
          <p:cNvSpPr txBox="1"/>
          <p:nvPr/>
        </p:nvSpPr>
        <p:spPr>
          <a:xfrm>
            <a:off x="278673" y="138614"/>
            <a:ext cx="7794172" cy="17954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5000"/>
              </a:lnSpc>
              <a:spcBef>
                <a:spcPts val="300"/>
              </a:spcBef>
              <a:spcAft>
                <a:spcPts val="600"/>
              </a:spcAft>
            </a:pPr>
            <a:r>
              <a:rPr lang="en-US" altLang="zh-CN" sz="2400" b="1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+mj-cs"/>
              </a:rPr>
              <a:t>1</a:t>
            </a:r>
            <a:r>
              <a:rPr lang="zh-CN" altLang="en-US" sz="2400" b="1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+mj-cs"/>
              </a:rPr>
              <a:t>、开合铁造成的固定点变化情况</a:t>
            </a:r>
            <a:endParaRPr lang="en-US" altLang="zh-CN" sz="2400" b="1" dirty="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+mj-cs"/>
            </a:endParaRPr>
          </a:p>
          <a:p>
            <a:pPr algn="just">
              <a:lnSpc>
                <a:spcPct val="125000"/>
              </a:lnSpc>
              <a:spcBef>
                <a:spcPts val="300"/>
              </a:spcBef>
              <a:spcAft>
                <a:spcPts val="600"/>
              </a:spcAft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数据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：第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次测磁完成后磁铁全面测量（合铁状态），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16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日测量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125000"/>
              </a:lnSpc>
              <a:spcBef>
                <a:spcPts val="300"/>
              </a:spcBef>
              <a:spcAft>
                <a:spcPts val="600"/>
              </a:spcAft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 </a:t>
            </a:r>
            <a:r>
              <a:rPr lang="zh-CN" altLang="en-US" sz="1600" dirty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磁铁开盖</a:t>
            </a:r>
            <a:r>
              <a:rPr lang="en-US" altLang="zh-CN" sz="1600" dirty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-&gt;</a:t>
            </a:r>
            <a:r>
              <a:rPr lang="zh-CN" altLang="en-US" sz="1600" dirty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导轨复测</a:t>
            </a:r>
            <a:r>
              <a:rPr lang="en-US" altLang="zh-CN" sz="1600" dirty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-&gt;</a:t>
            </a:r>
            <a:r>
              <a:rPr lang="zh-CN" altLang="en-US" sz="1600" dirty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导轨准直（第</a:t>
            </a:r>
            <a:r>
              <a:rPr lang="en-US" altLang="zh-CN" sz="1600" dirty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600" dirty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次）</a:t>
            </a:r>
            <a:r>
              <a:rPr lang="en-US" altLang="zh-CN" sz="1600" dirty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-&gt;</a:t>
            </a:r>
            <a:r>
              <a:rPr lang="zh-CN" altLang="en-US" sz="1600" dirty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磁铁合铁</a:t>
            </a:r>
            <a:endParaRPr lang="en-US" altLang="zh-CN" sz="1600" dirty="0">
              <a:solidFill>
                <a:schemeClr val="accent5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125000"/>
              </a:lnSpc>
              <a:spcBef>
                <a:spcPts val="300"/>
              </a:spcBef>
              <a:spcAft>
                <a:spcPts val="600"/>
              </a:spcAft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数据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：第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次测磁开始前磁铁全面测量（合铁状态），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24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日测量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255F7C0E-B8BC-E0F0-B11F-05766321DC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021" y="1934106"/>
            <a:ext cx="5788470" cy="470359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D87F012-D6BF-CB9C-F3A9-D864818B3F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9201" y="136525"/>
            <a:ext cx="5044309" cy="328683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A624BCE-AF7B-1A9C-6B8A-4282EBB30A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9201" y="3434640"/>
            <a:ext cx="5044309" cy="3286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9062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A8A46A-2D32-CAAB-B502-DA0413DBD3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E0A6A2AF-2080-6002-F16B-F08FEF01B6FC}"/>
              </a:ext>
            </a:extLst>
          </p:cNvPr>
          <p:cNvSpPr txBox="1"/>
          <p:nvPr/>
        </p:nvSpPr>
        <p:spPr>
          <a:xfrm>
            <a:off x="152399" y="187078"/>
            <a:ext cx="10176933" cy="13303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5000"/>
              </a:lnSpc>
              <a:spcBef>
                <a:spcPts val="300"/>
              </a:spcBef>
              <a:spcAft>
                <a:spcPts val="600"/>
              </a:spcAft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数据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：第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次测磁开始前磁铁全面测量（合铁状态），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24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日测量</a:t>
            </a:r>
            <a:endParaRPr lang="en-US" altLang="zh-CN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125000"/>
              </a:lnSpc>
              <a:spcBef>
                <a:spcPts val="300"/>
              </a:spcBef>
              <a:spcAft>
                <a:spcPts val="600"/>
              </a:spcAft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 </a:t>
            </a:r>
            <a:r>
              <a:rPr lang="zh-CN" altLang="en-US" dirty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磁铁开盖</a:t>
            </a:r>
            <a:r>
              <a:rPr lang="en-US" altLang="zh-CN" dirty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-&gt;</a:t>
            </a:r>
            <a:r>
              <a:rPr lang="zh-CN" altLang="en-US" dirty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导轨复测</a:t>
            </a:r>
            <a:r>
              <a:rPr lang="en-US" altLang="zh-CN" dirty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-&gt;</a:t>
            </a:r>
            <a:r>
              <a:rPr lang="zh-CN" altLang="en-US" dirty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导轨准直（第</a:t>
            </a:r>
            <a:r>
              <a:rPr lang="en-US" altLang="zh-CN" dirty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dirty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次）</a:t>
            </a:r>
            <a:r>
              <a:rPr lang="en-US" altLang="zh-CN" dirty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-&gt;</a:t>
            </a:r>
            <a:r>
              <a:rPr lang="zh-CN" altLang="en-US" dirty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磁铁合铁</a:t>
            </a:r>
            <a:endParaRPr lang="en-US" altLang="zh-CN" dirty="0">
              <a:solidFill>
                <a:schemeClr val="accent5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125000"/>
              </a:lnSpc>
              <a:spcBef>
                <a:spcPts val="300"/>
              </a:spcBef>
              <a:spcAft>
                <a:spcPts val="600"/>
              </a:spcAft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数据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：合铁后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站全面测量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-2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站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USMN-02-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向标定值拟合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-2026-04-09.txt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9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日测量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3CAC811E-AF6E-074F-5F73-F8C9312BF7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4231" y="1517379"/>
            <a:ext cx="6188372" cy="26797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62414FB0-50B3-4062-8D26-344B0B7CE2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4232" y="4178300"/>
            <a:ext cx="6188371" cy="26797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CDFF39B7-43D6-A8E9-C6B5-A25C6D8B00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554" y="1526768"/>
            <a:ext cx="4443523" cy="5340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62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BE533FCC-ACC7-4257-BAC4-15172E291FCC}"/>
              </a:ext>
            </a:extLst>
          </p:cNvPr>
          <p:cNvSpPr txBox="1"/>
          <p:nvPr/>
        </p:nvSpPr>
        <p:spPr>
          <a:xfrm>
            <a:off x="152399" y="187078"/>
            <a:ext cx="10176933" cy="13303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5000"/>
              </a:lnSpc>
              <a:spcBef>
                <a:spcPts val="300"/>
              </a:spcBef>
              <a:spcAft>
                <a:spcPts val="600"/>
              </a:spcAft>
            </a:pP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数据</a:t>
            </a:r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：合铁后</a:t>
            </a:r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站全面测量</a:t>
            </a:r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-2</a:t>
            </a: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站</a:t>
            </a:r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USMN-02-</a:t>
            </a: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向标定值拟合</a:t>
            </a:r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-2026-04-09.txt</a:t>
            </a: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9</a:t>
            </a: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日测量</a:t>
            </a:r>
            <a:endParaRPr lang="en-US" altLang="zh-CN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125000"/>
              </a:lnSpc>
              <a:spcBef>
                <a:spcPts val="300"/>
              </a:spcBef>
              <a:spcAft>
                <a:spcPts val="600"/>
              </a:spcAft>
            </a:pPr>
            <a:r>
              <a:rPr lang="en-US" altLang="zh-CN" sz="1800" dirty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</a:t>
            </a:r>
            <a:r>
              <a:rPr lang="zh-CN" altLang="en-US" sz="1800" dirty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磁铁开盖</a:t>
            </a:r>
            <a:r>
              <a:rPr lang="en-US" altLang="zh-CN" sz="1800" dirty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-&gt;</a:t>
            </a:r>
            <a:r>
              <a:rPr lang="zh-CN" altLang="en-US" sz="1800" dirty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导轨复测</a:t>
            </a:r>
            <a:r>
              <a:rPr lang="en-US" altLang="zh-CN" sz="1800" dirty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-&gt;</a:t>
            </a:r>
            <a:r>
              <a:rPr lang="zh-CN" altLang="en-US" sz="1800" dirty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导轨准直（第</a:t>
            </a:r>
            <a:r>
              <a:rPr lang="en-US" altLang="zh-CN" sz="1800" dirty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sz="1800" dirty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次）</a:t>
            </a:r>
            <a:r>
              <a:rPr lang="en-US" altLang="zh-CN" sz="1800" dirty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-&gt;</a:t>
            </a:r>
            <a:r>
              <a:rPr lang="zh-CN" altLang="en-US" sz="1800" dirty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磁铁合铁</a:t>
            </a:r>
            <a:endParaRPr lang="en-US" altLang="zh-CN" sz="1800" dirty="0">
              <a:solidFill>
                <a:schemeClr val="accent5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125000"/>
              </a:lnSpc>
              <a:spcBef>
                <a:spcPts val="300"/>
              </a:spcBef>
              <a:spcAft>
                <a:spcPts val="600"/>
              </a:spcAft>
            </a:pP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数据</a:t>
            </a:r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：第</a:t>
            </a:r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次测磁开始前磁铁全面测量（合铁状态），</a:t>
            </a:r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13</a:t>
            </a: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日测量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499B3DD-5EAF-7EBF-C22D-EC20C0EF0B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598" y="1517379"/>
            <a:ext cx="5130801" cy="533040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E70DA2F-FF31-BE41-1716-EB14175B41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2540" y="4180001"/>
            <a:ext cx="5981243" cy="267799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544CBFC-7F90-CA1D-1998-A0C86E0C78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2540" y="1477050"/>
            <a:ext cx="5981243" cy="267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7929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A60642B-EEA6-4367-BD2E-380E168FC5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1173" y="262167"/>
            <a:ext cx="9549653" cy="1325563"/>
          </a:xfrm>
        </p:spPr>
        <p:txBody>
          <a:bodyPr/>
          <a:lstStyle/>
          <a:p>
            <a:pPr algn="ctr"/>
            <a:r>
              <a:rPr lang="zh-CN" altLang="en-US" b="1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总结</a:t>
            </a:r>
            <a:endParaRPr lang="zh-SG" altLang="en-US" b="1" dirty="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4" name="内容占位符 2">
            <a:extLst>
              <a:ext uri="{FF2B5EF4-FFF2-40B4-BE49-F238E27FC236}">
                <a16:creationId xmlns:a16="http://schemas.microsoft.com/office/drawing/2014/main" id="{01394747-CDB7-9F0C-615F-4A89B0842D59}"/>
              </a:ext>
            </a:extLst>
          </p:cNvPr>
          <p:cNvSpPr txBox="1">
            <a:spLocks/>
          </p:cNvSpPr>
          <p:nvPr/>
        </p:nvSpPr>
        <p:spPr>
          <a:xfrm>
            <a:off x="1229793" y="1587730"/>
            <a:ext cx="10124007" cy="3466408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8775" lvl="1" indent="-358775" eaLnBrk="1" hangingPunct="1">
              <a:lnSpc>
                <a:spcPct val="150000"/>
              </a:lnSpc>
              <a:spcBef>
                <a:spcPts val="400"/>
              </a:spcBef>
              <a:spcAft>
                <a:spcPts val="40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r>
              <a:rPr lang="zh-CN" alt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为提高视觉仪测量精度调研了国内主要测量仪器转台生产厂家。</a:t>
            </a:r>
          </a:p>
          <a:p>
            <a:pPr marL="358775" lvl="1" indent="-358775" eaLnBrk="1" hangingPunct="1">
              <a:lnSpc>
                <a:spcPct val="150000"/>
              </a:lnSpc>
              <a:spcBef>
                <a:spcPts val="400"/>
              </a:spcBef>
              <a:spcAft>
                <a:spcPts val="40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r>
              <a:rPr lang="zh-CN" alt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完成了两次磁铁磁中心与机械中心一致性测量实验，两次偏差的均值为</a:t>
            </a:r>
            <a:r>
              <a:rPr lang="el-GR" altLang="zh-CN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122μ</a:t>
            </a:r>
            <a:r>
              <a:rPr lang="en-US" altLang="zh-CN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zh-CN" alt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，根据这一结果计算磁铁磁中心横向准直误差，满足物理提出的</a:t>
            </a:r>
            <a:r>
              <a:rPr lang="en-US" altLang="zh-CN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0.15mm</a:t>
            </a:r>
            <a:r>
              <a:rPr lang="zh-CN" alt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准直要求。</a:t>
            </a:r>
          </a:p>
          <a:p>
            <a:pPr marL="358775" lvl="1" indent="-358775" eaLnBrk="1" hangingPunct="1">
              <a:lnSpc>
                <a:spcPct val="150000"/>
              </a:lnSpc>
              <a:spcBef>
                <a:spcPts val="400"/>
              </a:spcBef>
              <a:spcAft>
                <a:spcPts val="40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r>
              <a:rPr lang="zh-CN" alt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测量了三次磁铁开合变形情况，局部变形可达</a:t>
            </a:r>
            <a:r>
              <a:rPr lang="en-US" altLang="zh-CN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90</a:t>
            </a:r>
            <a:r>
              <a:rPr lang="zh-CN" altLang="en-US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微米。</a:t>
            </a:r>
            <a:endParaRPr lang="zh-CN" alt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358775" lvl="1" indent="-358775" eaLnBrk="1" hangingPunct="1">
              <a:lnSpc>
                <a:spcPct val="150000"/>
              </a:lnSpc>
              <a:spcBef>
                <a:spcPts val="400"/>
              </a:spcBef>
              <a:spcAft>
                <a:spcPts val="40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r>
              <a:rPr lang="zh-CN" alt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将再进行一次测磁，然后开展磁铁悬挂安装变形实验</a:t>
            </a:r>
            <a:r>
              <a:rPr lang="en-US" altLang="zh-CN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754036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6FDB2EC7-F952-BC41-DC9C-FF243C2978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2090" y="1309617"/>
            <a:ext cx="4982344" cy="645866"/>
          </a:xfrm>
        </p:spPr>
        <p:txBody>
          <a:bodyPr>
            <a:noAutofit/>
          </a:bodyPr>
          <a:lstStyle/>
          <a:p>
            <a:pPr>
              <a:buClr>
                <a:srgbClr val="FF0000"/>
              </a:buClr>
              <a:buSzPct val="75000"/>
              <a:buFont typeface="Wingdings" panose="05000000000000000000" pitchFamily="2" charset="2"/>
              <a:buChar char="n"/>
            </a:pP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视觉仪功能</a:t>
            </a:r>
            <a:endParaRPr lang="en-US" altLang="zh-CN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CEAE7CC9-26D8-61B9-B1CF-DA6A3907B0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3</a:t>
            </a:fld>
            <a:endParaRPr lang="zh-CN" altLang="en-US" dirty="0"/>
          </a:p>
        </p:txBody>
      </p:sp>
      <p:sp>
        <p:nvSpPr>
          <p:cNvPr id="12" name="标题 11">
            <a:extLst>
              <a:ext uri="{FF2B5EF4-FFF2-40B4-BE49-F238E27FC236}">
                <a16:creationId xmlns:a16="http://schemas.microsoft.com/office/drawing/2014/main" id="{0B0D86A4-F5A1-9295-E553-9930A84C3A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9306" y="57627"/>
            <a:ext cx="4733842" cy="1325563"/>
          </a:xfrm>
        </p:spPr>
        <p:txBody>
          <a:bodyPr>
            <a:normAutofit/>
          </a:bodyPr>
          <a:lstStyle/>
          <a:p>
            <a:r>
              <a:rPr lang="zh-CN" altLang="en-US" b="1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视觉仪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0BE61F7B-FE2A-B383-B0C9-077BFA4EEF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13992" y="2327904"/>
            <a:ext cx="2743200" cy="2554357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213ADCD3-DBC9-9271-2F7A-EC434B4D6057}"/>
              </a:ext>
            </a:extLst>
          </p:cNvPr>
          <p:cNvSpPr txBox="1"/>
          <p:nvPr/>
        </p:nvSpPr>
        <p:spPr>
          <a:xfrm>
            <a:off x="9413992" y="5099570"/>
            <a:ext cx="2578312" cy="34705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zh-CN" dirty="0"/>
              <a:t>Visual instrument structure</a:t>
            </a:r>
            <a:endParaRPr lang="zh-CN" altLang="en-US" dirty="0"/>
          </a:p>
        </p:txBody>
      </p:sp>
      <p:sp>
        <p:nvSpPr>
          <p:cNvPr id="20" name="内容占位符 1">
            <a:extLst>
              <a:ext uri="{FF2B5EF4-FFF2-40B4-BE49-F238E27FC236}">
                <a16:creationId xmlns:a16="http://schemas.microsoft.com/office/drawing/2014/main" id="{5B368D54-278F-2954-F613-0BCF9B3FEEE9}"/>
              </a:ext>
            </a:extLst>
          </p:cNvPr>
          <p:cNvSpPr txBox="1">
            <a:spLocks/>
          </p:cNvSpPr>
          <p:nvPr/>
        </p:nvSpPr>
        <p:spPr>
          <a:xfrm>
            <a:off x="672090" y="1847071"/>
            <a:ext cx="8030476" cy="10531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800" b="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Clr>
                <a:srgbClr val="FF0000"/>
              </a:buClr>
              <a:buSzPct val="75000"/>
              <a:buFont typeface="Wingdings" panose="05000000000000000000" pitchFamily="2" charset="2"/>
              <a:buChar char="l"/>
            </a:pP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功能：隧道控制网和设备位置高效测量</a:t>
            </a: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14400" lvl="1" indent="-514350">
              <a:buClr>
                <a:srgbClr val="FF0000"/>
              </a:buClr>
              <a:buSzPct val="75000"/>
              <a:buFont typeface="Wingdings" panose="05000000000000000000" pitchFamily="2" charset="2"/>
              <a:buChar char="Ø"/>
            </a:pP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目标：比跟踪仪测量效率提高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倍</a:t>
            </a: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2898835A-9703-4DCC-A82F-88381471A3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110" y="3457759"/>
            <a:ext cx="8615206" cy="3066392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F64CA599-D063-429F-9165-C579425096F6}"/>
              </a:ext>
            </a:extLst>
          </p:cNvPr>
          <p:cNvSpPr txBox="1"/>
          <p:nvPr/>
        </p:nvSpPr>
        <p:spPr>
          <a:xfrm>
            <a:off x="4279477" y="3130467"/>
            <a:ext cx="18165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CEPC</a:t>
            </a:r>
            <a:r>
              <a:rPr lang="zh-CN" altLang="en-US" dirty="0"/>
              <a:t>环安装计划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C9CD3880-B1F7-4AA1-B95D-E9CA4F33756B}"/>
              </a:ext>
            </a:extLst>
          </p:cNvPr>
          <p:cNvSpPr/>
          <p:nvPr/>
        </p:nvSpPr>
        <p:spPr>
          <a:xfrm>
            <a:off x="672090" y="4046484"/>
            <a:ext cx="2459993" cy="42041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32210837-7A91-481F-8E42-56E1D837C0A1}"/>
              </a:ext>
            </a:extLst>
          </p:cNvPr>
          <p:cNvSpPr/>
          <p:nvPr/>
        </p:nvSpPr>
        <p:spPr>
          <a:xfrm>
            <a:off x="6379779" y="5798817"/>
            <a:ext cx="2928537" cy="72533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F6C531C0-FC16-4920-A567-EEA36E0BF768}"/>
              </a:ext>
            </a:extLst>
          </p:cNvPr>
          <p:cNvSpPr txBox="1"/>
          <p:nvPr/>
        </p:nvSpPr>
        <p:spPr>
          <a:xfrm>
            <a:off x="3373791" y="3972345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/>
              <a:t>控制网测量</a:t>
            </a:r>
          </a:p>
        </p:txBody>
      </p:sp>
      <p:cxnSp>
        <p:nvCxnSpPr>
          <p:cNvPr id="13" name="直接箭头连接符 12">
            <a:extLst>
              <a:ext uri="{FF2B5EF4-FFF2-40B4-BE49-F238E27FC236}">
                <a16:creationId xmlns:a16="http://schemas.microsoft.com/office/drawing/2014/main" id="{58FB85E5-9104-42C0-B72B-4D23FB90E4FC}"/>
              </a:ext>
            </a:extLst>
          </p:cNvPr>
          <p:cNvCxnSpPr>
            <a:cxnSpLocks/>
            <a:stCxn id="9" idx="1"/>
            <a:endCxn id="8" idx="3"/>
          </p:cNvCxnSpPr>
          <p:nvPr/>
        </p:nvCxnSpPr>
        <p:spPr>
          <a:xfrm flipH="1">
            <a:off x="3132083" y="4157011"/>
            <a:ext cx="241708" cy="9968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本框 20">
            <a:extLst>
              <a:ext uri="{FF2B5EF4-FFF2-40B4-BE49-F238E27FC236}">
                <a16:creationId xmlns:a16="http://schemas.microsoft.com/office/drawing/2014/main" id="{3018FF76-14B3-4B25-B94F-0783B493736C}"/>
              </a:ext>
            </a:extLst>
          </p:cNvPr>
          <p:cNvSpPr txBox="1"/>
          <p:nvPr/>
        </p:nvSpPr>
        <p:spPr>
          <a:xfrm>
            <a:off x="7382667" y="5166083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/>
              <a:t>设备位置平滑准直</a:t>
            </a:r>
          </a:p>
        </p:txBody>
      </p:sp>
      <p:cxnSp>
        <p:nvCxnSpPr>
          <p:cNvPr id="22" name="直接箭头连接符 21">
            <a:extLst>
              <a:ext uri="{FF2B5EF4-FFF2-40B4-BE49-F238E27FC236}">
                <a16:creationId xmlns:a16="http://schemas.microsoft.com/office/drawing/2014/main" id="{7B722685-8176-4736-B3A4-93DB2A5D6B50}"/>
              </a:ext>
            </a:extLst>
          </p:cNvPr>
          <p:cNvCxnSpPr>
            <a:cxnSpLocks/>
          </p:cNvCxnSpPr>
          <p:nvPr/>
        </p:nvCxnSpPr>
        <p:spPr>
          <a:xfrm flipH="1">
            <a:off x="8271671" y="5511990"/>
            <a:ext cx="126658" cy="275795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050158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WordArt 5"/>
          <p:cNvSpPr>
            <a:spLocks noChangeArrowheads="1" noChangeShapeType="1" noTextEdit="1"/>
          </p:cNvSpPr>
          <p:nvPr/>
        </p:nvSpPr>
        <p:spPr bwMode="auto">
          <a:xfrm>
            <a:off x="4044000" y="2160000"/>
            <a:ext cx="3600000" cy="18000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/>
            <a:endParaRPr lang="zh-CN" alt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00"/>
              </a:solidFill>
              <a:latin typeface="宋体"/>
              <a:ea typeface="宋体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278668" y="2644502"/>
            <a:ext cx="31306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800" b="1" dirty="0">
                <a:solidFill>
                  <a:srgbClr val="FF0000"/>
                </a:solidFill>
                <a:latin typeface="Calibri Light" panose="020F0302020204030204" pitchFamily="34" charset="0"/>
              </a:rPr>
              <a:t>Thank  You !</a:t>
            </a:r>
            <a:endParaRPr lang="zh-CN" altLang="en-US" sz="4800" b="1" dirty="0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BE8E6B-8F4A-4932-9E30-A16A3DBE0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BEEA27-C98A-4D6E-B88E-6F0045E4FB59}" type="slidenum">
              <a:rPr lang="zh-CN" altLang="en-US" smtClean="0"/>
              <a:pPr>
                <a:defRPr/>
              </a:pPr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72885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内容占位符 1">
            <a:extLst>
              <a:ext uri="{FF2B5EF4-FFF2-40B4-BE49-F238E27FC236}">
                <a16:creationId xmlns:a16="http://schemas.microsoft.com/office/drawing/2014/main" id="{2611B217-40F4-4FFC-A080-2D1A5A727120}"/>
              </a:ext>
            </a:extLst>
          </p:cNvPr>
          <p:cNvSpPr txBox="1">
            <a:spLocks/>
          </p:cNvSpPr>
          <p:nvPr/>
        </p:nvSpPr>
        <p:spPr>
          <a:xfrm>
            <a:off x="672090" y="808949"/>
            <a:ext cx="3960870" cy="20047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800" b="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Clr>
                <a:srgbClr val="FF0000"/>
              </a:buClr>
              <a:buSzPct val="75000"/>
              <a:buFont typeface="Wingdings" panose="05000000000000000000" pitchFamily="2" charset="2"/>
              <a:buChar char="l"/>
            </a:pP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视觉仪误差来源</a:t>
            </a: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14400" lvl="1" indent="-514350">
              <a:buClr>
                <a:srgbClr val="FF0000"/>
              </a:buClr>
              <a:buSzPct val="75000"/>
              <a:buFont typeface="+mj-lt"/>
              <a:buAutoNum type="arabicPeriod"/>
            </a:pP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相机测量误差</a:t>
            </a: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14400" lvl="1" indent="-514350">
              <a:buClr>
                <a:srgbClr val="FF0000"/>
              </a:buClr>
              <a:buSzPct val="75000"/>
              <a:buFont typeface="+mj-lt"/>
              <a:buAutoNum type="arabicPeriod"/>
            </a:pP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转台测角误差</a:t>
            </a: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14400" lvl="1" indent="-514350">
              <a:buClr>
                <a:srgbClr val="FF0000"/>
              </a:buClr>
              <a:buSzPct val="75000"/>
              <a:buFont typeface="+mj-lt"/>
              <a:buAutoNum type="arabicPeriod"/>
            </a:pP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装配校准补偿误差</a:t>
            </a: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14400" lvl="1" indent="-514350">
              <a:buClr>
                <a:srgbClr val="FF0000"/>
              </a:buClr>
              <a:buSzPct val="75000"/>
              <a:buFont typeface="+mj-lt"/>
              <a:buAutoNum type="arabicPeriod"/>
            </a:pP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靶标误差、光照成像影响</a:t>
            </a: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内容占位符 1">
            <a:extLst>
              <a:ext uri="{FF2B5EF4-FFF2-40B4-BE49-F238E27FC236}">
                <a16:creationId xmlns:a16="http://schemas.microsoft.com/office/drawing/2014/main" id="{B0233FF9-B1F9-4D7E-A69C-D9ECA42C7ED2}"/>
              </a:ext>
            </a:extLst>
          </p:cNvPr>
          <p:cNvSpPr txBox="1">
            <a:spLocks/>
          </p:cNvSpPr>
          <p:nvPr/>
        </p:nvSpPr>
        <p:spPr>
          <a:xfrm>
            <a:off x="672090" y="3172852"/>
            <a:ext cx="3405924" cy="23991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800" b="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Clr>
                <a:srgbClr val="FF0000"/>
              </a:buClr>
              <a:buSzPct val="75000"/>
              <a:buFont typeface="Wingdings" panose="05000000000000000000" pitchFamily="2" charset="2"/>
              <a:buChar char="l"/>
            </a:pP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精度提升方案</a:t>
            </a: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14400" lvl="1" indent="-514350">
              <a:buClr>
                <a:srgbClr val="FF0000"/>
              </a:buClr>
              <a:buSzPct val="75000"/>
              <a:buFont typeface="+mj-lt"/>
              <a:buAutoNum type="arabicPeriod"/>
            </a:pP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提升相机测量精度</a:t>
            </a: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14400" lvl="1" indent="-514350">
              <a:buClr>
                <a:srgbClr val="FF0000"/>
              </a:buClr>
              <a:buSzPct val="75000"/>
              <a:buFont typeface="+mj-lt"/>
              <a:buAutoNum type="arabicPeriod"/>
            </a:pP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提升转台测角精度</a:t>
            </a: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14400" lvl="1" indent="-514350">
              <a:buClr>
                <a:srgbClr val="FF0000"/>
              </a:buClr>
              <a:buSzPct val="75000"/>
              <a:buFont typeface="+mj-lt"/>
              <a:buAutoNum type="arabicPeriod"/>
            </a:pP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提升装配校准补偿精度</a:t>
            </a: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14400" lvl="1" indent="-514350">
              <a:buClr>
                <a:srgbClr val="FF0000"/>
              </a:buClr>
              <a:buSzPct val="75000"/>
              <a:buFont typeface="+mj-lt"/>
              <a:buAutoNum type="arabicPeriod"/>
            </a:pP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提升靶标精度</a:t>
            </a: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内容占位符 1">
            <a:extLst>
              <a:ext uri="{FF2B5EF4-FFF2-40B4-BE49-F238E27FC236}">
                <a16:creationId xmlns:a16="http://schemas.microsoft.com/office/drawing/2014/main" id="{B54EDB47-E199-408C-BC72-C7CF61CF90FB}"/>
              </a:ext>
            </a:extLst>
          </p:cNvPr>
          <p:cNvSpPr txBox="1">
            <a:spLocks/>
          </p:cNvSpPr>
          <p:nvPr/>
        </p:nvSpPr>
        <p:spPr>
          <a:xfrm>
            <a:off x="4355965" y="654147"/>
            <a:ext cx="7039876" cy="18630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800" b="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00000"/>
              </a:lnSpc>
              <a:buClr>
                <a:srgbClr val="FF0000"/>
              </a:buClr>
              <a:buSzPct val="75000"/>
              <a:buFont typeface="+mj-lt"/>
              <a:buAutoNum type="arabicPeriod"/>
            </a:pP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相机精度提升</a:t>
            </a: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14400" lvl="1" indent="-514350">
              <a:buClr>
                <a:srgbClr val="FF0000"/>
              </a:buClr>
              <a:buSzPct val="75000"/>
              <a:buFont typeface="Wingdings" panose="05000000000000000000" pitchFamily="2" charset="2"/>
              <a:buChar char="Ø"/>
            </a:pP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相机清晰成像范围从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米到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米以上，视场要求达到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5m*5m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以上</a:t>
            </a: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14400" lvl="1" indent="-514350">
              <a:buClr>
                <a:srgbClr val="FF0000"/>
              </a:buClr>
              <a:buSzPct val="75000"/>
              <a:buFont typeface="Wingdings" panose="05000000000000000000" pitchFamily="2" charset="2"/>
              <a:buChar char="Ø"/>
            </a:pP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图像传感器像素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千万以上</a:t>
            </a: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14400" lvl="1" indent="-514350">
              <a:buClr>
                <a:srgbClr val="FF0000"/>
              </a:buClr>
              <a:buSzPct val="75000"/>
              <a:buFont typeface="Wingdings" panose="05000000000000000000" pitchFamily="2" charset="2"/>
              <a:buChar char="Ø"/>
            </a:pP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靶标中心点实际测量精度优于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0.3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角秒（相机坐标系中，根据靶标图像中心测量误差和图像中心到坐标系原点距离计算）。</a:t>
            </a: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内容占位符 1">
            <a:extLst>
              <a:ext uri="{FF2B5EF4-FFF2-40B4-BE49-F238E27FC236}">
                <a16:creationId xmlns:a16="http://schemas.microsoft.com/office/drawing/2014/main" id="{9FB8F791-4DE4-4BB8-BF2F-A6B3D9689371}"/>
              </a:ext>
            </a:extLst>
          </p:cNvPr>
          <p:cNvSpPr txBox="1">
            <a:spLocks/>
          </p:cNvSpPr>
          <p:nvPr/>
        </p:nvSpPr>
        <p:spPr>
          <a:xfrm>
            <a:off x="4355965" y="3310759"/>
            <a:ext cx="7039876" cy="10720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800" b="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00000"/>
              </a:lnSpc>
              <a:buClr>
                <a:srgbClr val="FF0000"/>
              </a:buClr>
              <a:buSzPct val="75000"/>
              <a:buFont typeface="+mj-lt"/>
              <a:buAutoNum type="arabicPeriod" startAt="2"/>
            </a:pP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转台精度提升</a:t>
            </a: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14400" lvl="1" indent="-514350">
              <a:buClr>
                <a:srgbClr val="FF0000"/>
              </a:buClr>
              <a:buSzPct val="75000"/>
              <a:buFont typeface="Wingdings" panose="05000000000000000000" pitchFamily="2" charset="2"/>
              <a:buChar char="Ø"/>
            </a:pP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水平角、垂直角测量精度优于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0.5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角秒（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1σ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）。</a:t>
            </a: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14400" lvl="1" indent="-514350">
              <a:buClr>
                <a:srgbClr val="FF0000"/>
              </a:buClr>
              <a:buSzPct val="75000"/>
              <a:buFont typeface="Wingdings" panose="05000000000000000000" pitchFamily="2" charset="2"/>
              <a:buChar char="Ø"/>
            </a:pP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轴系不能松垮晃动</a:t>
            </a: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内容占位符 1">
            <a:extLst>
              <a:ext uri="{FF2B5EF4-FFF2-40B4-BE49-F238E27FC236}">
                <a16:creationId xmlns:a16="http://schemas.microsoft.com/office/drawing/2014/main" id="{46A8E30D-B689-4857-8BB8-4B62C389F276}"/>
              </a:ext>
            </a:extLst>
          </p:cNvPr>
          <p:cNvSpPr txBox="1">
            <a:spLocks/>
          </p:cNvSpPr>
          <p:nvPr/>
        </p:nvSpPr>
        <p:spPr>
          <a:xfrm>
            <a:off x="4355965" y="4679320"/>
            <a:ext cx="7039876" cy="10720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800" b="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00000"/>
              </a:lnSpc>
              <a:buClr>
                <a:srgbClr val="FF0000"/>
              </a:buClr>
              <a:buSzPct val="75000"/>
              <a:buFont typeface="+mj-lt"/>
              <a:buAutoNum type="arabicPeriod" startAt="3"/>
            </a:pP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装配校准补偿精度提升</a:t>
            </a: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14400" lvl="1" indent="-514350">
              <a:buClr>
                <a:srgbClr val="FF0000"/>
              </a:buClr>
              <a:buSzPct val="75000"/>
              <a:buFont typeface="Wingdings" panose="05000000000000000000" pitchFamily="2" charset="2"/>
              <a:buChar char="Ø"/>
            </a:pP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有待研究。（平行光管、多齿分度台、自准直仪）</a:t>
            </a: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内容占位符 1">
            <a:extLst>
              <a:ext uri="{FF2B5EF4-FFF2-40B4-BE49-F238E27FC236}">
                <a16:creationId xmlns:a16="http://schemas.microsoft.com/office/drawing/2014/main" id="{CDD40067-2597-4C64-91F8-3C356C0B0931}"/>
              </a:ext>
            </a:extLst>
          </p:cNvPr>
          <p:cNvSpPr txBox="1">
            <a:spLocks/>
          </p:cNvSpPr>
          <p:nvPr/>
        </p:nvSpPr>
        <p:spPr>
          <a:xfrm>
            <a:off x="4355965" y="5708596"/>
            <a:ext cx="7039876" cy="10720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800" b="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00000"/>
              </a:lnSpc>
              <a:buClr>
                <a:srgbClr val="FF0000"/>
              </a:buClr>
              <a:buSzPct val="75000"/>
              <a:buFont typeface="+mj-lt"/>
              <a:buAutoNum type="arabicPeriod" startAt="4"/>
            </a:pP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靶标精度提升</a:t>
            </a: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14400" lvl="1" indent="-514350">
              <a:buClr>
                <a:srgbClr val="FF0000"/>
              </a:buClr>
              <a:buSzPct val="75000"/>
              <a:buFont typeface="Wingdings" panose="05000000000000000000" pitchFamily="2" charset="2"/>
              <a:buChar char="Ø"/>
            </a:pP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采购高精度摄影测量半球靶标</a:t>
            </a: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16887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E2151B97-9AD4-493A-8D88-E3389312D2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3476" y="1039506"/>
            <a:ext cx="11393214" cy="3265793"/>
          </a:xfrm>
        </p:spPr>
        <p:txBody>
          <a:bodyPr>
            <a:noAutofit/>
          </a:bodyPr>
          <a:lstStyle/>
          <a:p>
            <a:pPr marL="0" indent="457200">
              <a:lnSpc>
                <a:spcPct val="150000"/>
              </a:lnSpc>
              <a:spcBef>
                <a:spcPts val="0"/>
              </a:spcBef>
              <a:buNone/>
            </a:pPr>
            <a:r>
              <a:rPr lang="zh-CN" altLang="en-US" sz="240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视觉仪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测量实验：</a:t>
            </a:r>
            <a:r>
              <a:rPr lang="en-US" altLang="zh-CN" sz="240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BEPCII</a:t>
            </a:r>
            <a:r>
              <a:rPr lang="zh-CN" altLang="en-US" sz="240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直线加速器选取</a:t>
            </a:r>
            <a:r>
              <a:rPr lang="en-US" altLang="zh-CN" sz="240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35m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长度范围开展</a:t>
            </a:r>
            <a:r>
              <a:rPr lang="zh-CN" altLang="en-US" sz="240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控制网及设备位置实际测量</a:t>
            </a:r>
            <a:r>
              <a:rPr lang="zh-CN" altLang="zh-CN" sz="240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，将其与激光跟踪仪进行对比。</a:t>
            </a:r>
            <a:endParaRPr lang="en-US" altLang="zh-CN" sz="2400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0" indent="457200">
              <a:lnSpc>
                <a:spcPct val="150000"/>
              </a:lnSpc>
              <a:spcBef>
                <a:spcPts val="0"/>
              </a:spcBef>
              <a:buNone/>
            </a:pPr>
            <a:r>
              <a:rPr lang="zh-CN" altLang="en-US" sz="240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横向坐标差值和高程坐标差值都在</a:t>
            </a:r>
            <a:r>
              <a:rPr lang="en-US" altLang="zh-CN" sz="240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0.35mm</a:t>
            </a:r>
            <a:r>
              <a:rPr lang="zh-CN" altLang="en-US" sz="240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范围内，横向坐标差值的</a:t>
            </a:r>
            <a:r>
              <a:rPr lang="en-US" altLang="zh-CN" sz="240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RMS</a:t>
            </a:r>
            <a:r>
              <a:rPr lang="zh-CN" altLang="en-US" sz="240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为</a:t>
            </a:r>
            <a:r>
              <a:rPr lang="en-US" altLang="zh-CN" sz="24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0.16</a:t>
            </a:r>
            <a:r>
              <a:rPr lang="en-US" altLang="zh-CN" sz="240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mm</a:t>
            </a:r>
            <a:r>
              <a:rPr lang="zh-CN" altLang="en-US" sz="240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，高程坐标差值的</a:t>
            </a:r>
            <a:r>
              <a:rPr lang="en-US" altLang="zh-CN" sz="240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RMS</a:t>
            </a:r>
            <a:r>
              <a:rPr lang="zh-CN" altLang="en-US" sz="240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为</a:t>
            </a:r>
            <a:r>
              <a:rPr lang="en-US" altLang="zh-CN" sz="24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0.13</a:t>
            </a:r>
            <a:r>
              <a:rPr lang="en-US" altLang="zh-CN" sz="240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mm</a:t>
            </a:r>
            <a:r>
              <a:rPr lang="zh-CN" altLang="en-US" sz="240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。纵向</a:t>
            </a:r>
            <a:r>
              <a:rPr lang="en-US" altLang="zh-CN" sz="240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Y</a:t>
            </a:r>
            <a:r>
              <a:rPr lang="zh-CN" altLang="en-US" sz="240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方向的坐标差值最大为</a:t>
            </a:r>
            <a:r>
              <a:rPr lang="en-US" altLang="zh-CN" sz="24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-0.80</a:t>
            </a:r>
            <a:r>
              <a:rPr lang="en-US" altLang="zh-CN" sz="240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mm</a:t>
            </a:r>
            <a:r>
              <a:rPr lang="zh-CN" altLang="en-US" sz="240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，坐标差值的</a:t>
            </a:r>
            <a:r>
              <a:rPr lang="en-US" altLang="zh-CN" sz="240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RMS</a:t>
            </a:r>
            <a:r>
              <a:rPr lang="zh-CN" altLang="en-US" sz="240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为</a:t>
            </a:r>
            <a:r>
              <a:rPr lang="en-US" altLang="zh-CN" sz="24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0.28</a:t>
            </a:r>
            <a:r>
              <a:rPr lang="en-US" altLang="zh-CN" sz="240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mm</a:t>
            </a:r>
            <a:r>
              <a:rPr lang="zh-CN" altLang="en-US" sz="240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。</a:t>
            </a:r>
            <a:endParaRPr lang="zh-CN" altLang="zh-CN" sz="2400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34" b="2477"/>
          <a:stretch/>
        </p:blipFill>
        <p:spPr bwMode="auto">
          <a:xfrm>
            <a:off x="1037272" y="3784602"/>
            <a:ext cx="4999216" cy="254031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1" b="2633"/>
          <a:stretch/>
        </p:blipFill>
        <p:spPr bwMode="auto">
          <a:xfrm>
            <a:off x="6435076" y="3784602"/>
            <a:ext cx="5064199" cy="254031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标题 11">
            <a:extLst>
              <a:ext uri="{FF2B5EF4-FFF2-40B4-BE49-F238E27FC236}">
                <a16:creationId xmlns:a16="http://schemas.microsoft.com/office/drawing/2014/main" id="{234C6A10-7C36-3FCF-286D-E685ADCC5E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2240" y="40368"/>
            <a:ext cx="3486170" cy="999138"/>
          </a:xfrm>
        </p:spPr>
        <p:txBody>
          <a:bodyPr>
            <a:normAutofit/>
          </a:bodyPr>
          <a:lstStyle/>
          <a:p>
            <a:r>
              <a:rPr lang="zh-CN" altLang="en-US" b="1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视觉仪</a:t>
            </a:r>
          </a:p>
        </p:txBody>
      </p:sp>
    </p:spTree>
    <p:extLst>
      <p:ext uri="{BB962C8B-B14F-4D97-AF65-F5344CB8AC3E}">
        <p14:creationId xmlns:p14="http://schemas.microsoft.com/office/powerpoint/2010/main" val="36303154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A68DF7-DFC1-1212-9875-E54E5B61BB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E110F780-A8AD-A486-7F68-D53A93F5AC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0575" y="1224685"/>
            <a:ext cx="9119062" cy="662304"/>
          </a:xfrm>
        </p:spPr>
        <p:txBody>
          <a:bodyPr>
            <a:noAutofit/>
          </a:bodyPr>
          <a:lstStyle/>
          <a:p>
            <a:pPr marL="571500" indent="-342900">
              <a:lnSpc>
                <a:spcPct val="150000"/>
              </a:lnSpc>
              <a:spcBef>
                <a:spcPts val="2400"/>
              </a:spcBef>
              <a:buClr>
                <a:srgbClr val="FF0000"/>
              </a:buClr>
              <a:buSzPct val="75000"/>
              <a:buFont typeface="Wingdings" panose="05000000000000000000" pitchFamily="2" charset="2"/>
              <a:buChar char="Ø"/>
            </a:pPr>
            <a:r>
              <a:rPr lang="zh-CN" altLang="en-US" sz="2400" b="1" dirty="0">
                <a:solidFill>
                  <a:srgbClr val="0000FF"/>
                </a:solidFill>
              </a:rPr>
              <a:t>专家建议</a:t>
            </a:r>
            <a:endParaRPr lang="zh-CN" altLang="zh-CN" sz="2400" b="1" dirty="0">
              <a:solidFill>
                <a:srgbClr val="0000FF"/>
              </a:solidFill>
            </a:endParaRPr>
          </a:p>
        </p:txBody>
      </p:sp>
      <p:sp>
        <p:nvSpPr>
          <p:cNvPr id="6" name="标题 11">
            <a:extLst>
              <a:ext uri="{FF2B5EF4-FFF2-40B4-BE49-F238E27FC236}">
                <a16:creationId xmlns:a16="http://schemas.microsoft.com/office/drawing/2014/main" id="{0E021AB4-77E2-5937-5632-753E83B24C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3120" y="79975"/>
            <a:ext cx="4146570" cy="1325563"/>
          </a:xfrm>
        </p:spPr>
        <p:txBody>
          <a:bodyPr>
            <a:normAutofit/>
          </a:bodyPr>
          <a:lstStyle/>
          <a:p>
            <a:r>
              <a:rPr lang="zh-CN" altLang="en-US" b="1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视觉仪</a:t>
            </a:r>
          </a:p>
        </p:txBody>
      </p:sp>
      <p:sp>
        <p:nvSpPr>
          <p:cNvPr id="24" name="灯片编号占位符 4">
            <a:extLst>
              <a:ext uri="{FF2B5EF4-FFF2-40B4-BE49-F238E27FC236}">
                <a16:creationId xmlns:a16="http://schemas.microsoft.com/office/drawing/2014/main" id="{A3237123-E083-AED0-0197-280A6F0A38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15419" y="6342455"/>
            <a:ext cx="2743200" cy="365125"/>
          </a:xfrm>
        </p:spPr>
        <p:txBody>
          <a:bodyPr/>
          <a:lstStyle/>
          <a:p>
            <a:fld id="{F15E9139-A00B-4B2A-98A6-095DC08F1345}" type="slidenum">
              <a:rPr lang="zh-CN" altLang="en-US" smtClean="0"/>
              <a:pPr/>
              <a:t>5</a:t>
            </a:fld>
            <a:endParaRPr lang="zh-CN" altLang="en-US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DC3C7A38-F6DC-4C1D-BBFA-181BD0882C5E}"/>
              </a:ext>
            </a:extLst>
          </p:cNvPr>
          <p:cNvSpPr txBox="1"/>
          <p:nvPr/>
        </p:nvSpPr>
        <p:spPr>
          <a:xfrm>
            <a:off x="8789690" y="4631887"/>
            <a:ext cx="3127578" cy="12964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/>
              <a:t>转台精度偏低，建议基于当前成熟的全站仪高精度转台做开发。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323146E7-6625-49F6-9320-3A1DD9824F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159" y="3750576"/>
            <a:ext cx="7467134" cy="1882739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379EB329-A694-A04F-8C20-40E0DD64C5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159" y="2167105"/>
            <a:ext cx="7467134" cy="1494573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8F954EDC-72E1-C31B-D9BC-96AD85005C04}"/>
              </a:ext>
            </a:extLst>
          </p:cNvPr>
          <p:cNvSpPr/>
          <p:nvPr/>
        </p:nvSpPr>
        <p:spPr>
          <a:xfrm>
            <a:off x="660159" y="4838007"/>
            <a:ext cx="7467134" cy="884206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58FD784D-8881-A045-7F6D-B4D8197F3E7F}"/>
              </a:ext>
            </a:extLst>
          </p:cNvPr>
          <p:cNvSpPr/>
          <p:nvPr/>
        </p:nvSpPr>
        <p:spPr>
          <a:xfrm>
            <a:off x="8693895" y="4604857"/>
            <a:ext cx="3127578" cy="1385343"/>
          </a:xfrm>
          <a:prstGeom prst="rect">
            <a:avLst/>
          </a:prstGeom>
          <a:noFill/>
          <a:ln w="254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1" name="直接箭头连接符 10">
            <a:extLst>
              <a:ext uri="{FF2B5EF4-FFF2-40B4-BE49-F238E27FC236}">
                <a16:creationId xmlns:a16="http://schemas.microsoft.com/office/drawing/2014/main" id="{38AB99C2-86E0-26B9-6DA9-29A8D3B27699}"/>
              </a:ext>
            </a:extLst>
          </p:cNvPr>
          <p:cNvCxnSpPr>
            <a:cxnSpLocks/>
            <a:stCxn id="5" idx="3"/>
            <a:endCxn id="7" idx="1"/>
          </p:cNvCxnSpPr>
          <p:nvPr/>
        </p:nvCxnSpPr>
        <p:spPr>
          <a:xfrm>
            <a:off x="8127293" y="5280110"/>
            <a:ext cx="566602" cy="17419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内容占位符 1">
            <a:extLst>
              <a:ext uri="{FF2B5EF4-FFF2-40B4-BE49-F238E27FC236}">
                <a16:creationId xmlns:a16="http://schemas.microsoft.com/office/drawing/2014/main" id="{069ADFA2-8F93-4A4B-9612-57787423EB7F}"/>
              </a:ext>
            </a:extLst>
          </p:cNvPr>
          <p:cNvSpPr txBox="1">
            <a:spLocks/>
          </p:cNvSpPr>
          <p:nvPr/>
        </p:nvSpPr>
        <p:spPr>
          <a:xfrm>
            <a:off x="8312825" y="1757793"/>
            <a:ext cx="3405924" cy="23656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800" b="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Clr>
                <a:srgbClr val="FF0000"/>
              </a:buClr>
              <a:buSzPct val="75000"/>
              <a:buFont typeface="Wingdings" panose="05000000000000000000" pitchFamily="2" charset="2"/>
              <a:buChar char="l"/>
            </a:pP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视觉仪误差来源</a:t>
            </a: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14400" lvl="1" indent="-514350">
              <a:buClr>
                <a:srgbClr val="FF0000"/>
              </a:buClr>
              <a:buSzPct val="75000"/>
              <a:buFont typeface="+mj-lt"/>
              <a:buAutoNum type="arabicPeriod"/>
            </a:pP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相机测量误差</a:t>
            </a: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14400" lvl="1" indent="-514350">
              <a:buClr>
                <a:srgbClr val="FF0000"/>
              </a:buClr>
              <a:buSzPct val="75000"/>
              <a:buFont typeface="+mj-lt"/>
              <a:buAutoNum type="arabicPeriod"/>
            </a:pP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转台测角误差</a:t>
            </a: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14400" lvl="1" indent="-514350">
              <a:buClr>
                <a:srgbClr val="FF0000"/>
              </a:buClr>
              <a:buSzPct val="75000"/>
              <a:buFont typeface="+mj-lt"/>
              <a:buAutoNum type="arabicPeriod"/>
            </a:pP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装配校准补偿误差</a:t>
            </a: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14400" lvl="1" indent="-514350">
              <a:buClr>
                <a:srgbClr val="FF0000"/>
              </a:buClr>
              <a:buSzPct val="75000"/>
              <a:buFont typeface="+mj-lt"/>
              <a:buAutoNum type="arabicPeriod"/>
            </a:pP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靶标误差、光照成像影响</a:t>
            </a: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00050" lvl="1" indent="0">
              <a:buClr>
                <a:srgbClr val="FF0000"/>
              </a:buClr>
              <a:buSzPct val="75000"/>
              <a:buNone/>
            </a:pP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04252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A68DF7-DFC1-1212-9875-E54E5B61BB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E110F780-A8AD-A486-7F68-D53A93F5AC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0575" y="1224685"/>
            <a:ext cx="9119062" cy="662304"/>
          </a:xfrm>
        </p:spPr>
        <p:txBody>
          <a:bodyPr>
            <a:noAutofit/>
          </a:bodyPr>
          <a:lstStyle/>
          <a:p>
            <a:pPr marL="571500" indent="-342900">
              <a:lnSpc>
                <a:spcPct val="150000"/>
              </a:lnSpc>
              <a:spcBef>
                <a:spcPts val="2400"/>
              </a:spcBef>
              <a:buClr>
                <a:srgbClr val="FF0000"/>
              </a:buClr>
              <a:buSzPct val="75000"/>
              <a:buFont typeface="Wingdings" panose="05000000000000000000" pitchFamily="2" charset="2"/>
              <a:buChar char="Ø"/>
            </a:pPr>
            <a:r>
              <a:rPr lang="zh-CN" altLang="en-US" sz="2400" b="1" dirty="0"/>
              <a:t>转台厂家调研</a:t>
            </a:r>
            <a:endParaRPr lang="zh-CN" altLang="zh-CN" sz="2400" b="1" dirty="0"/>
          </a:p>
        </p:txBody>
      </p:sp>
      <p:sp>
        <p:nvSpPr>
          <p:cNvPr id="6" name="标题 11">
            <a:extLst>
              <a:ext uri="{FF2B5EF4-FFF2-40B4-BE49-F238E27FC236}">
                <a16:creationId xmlns:a16="http://schemas.microsoft.com/office/drawing/2014/main" id="{0E021AB4-77E2-5937-5632-753E83B24C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87308" y="79975"/>
            <a:ext cx="3902381" cy="1325563"/>
          </a:xfrm>
        </p:spPr>
        <p:txBody>
          <a:bodyPr>
            <a:normAutofit/>
          </a:bodyPr>
          <a:lstStyle/>
          <a:p>
            <a:r>
              <a:rPr lang="zh-CN" altLang="en-US" b="1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视觉仪</a:t>
            </a:r>
          </a:p>
        </p:txBody>
      </p:sp>
      <p:sp>
        <p:nvSpPr>
          <p:cNvPr id="24" name="灯片编号占位符 4">
            <a:extLst>
              <a:ext uri="{FF2B5EF4-FFF2-40B4-BE49-F238E27FC236}">
                <a16:creationId xmlns:a16="http://schemas.microsoft.com/office/drawing/2014/main" id="{A3237123-E083-AED0-0197-280A6F0A38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15419" y="6342455"/>
            <a:ext cx="2743200" cy="365125"/>
          </a:xfrm>
        </p:spPr>
        <p:txBody>
          <a:bodyPr/>
          <a:lstStyle/>
          <a:p>
            <a:fld id="{F15E9139-A00B-4B2A-98A6-095DC08F1345}" type="slidenum">
              <a:rPr lang="zh-CN" altLang="en-US" smtClean="0"/>
              <a:pPr/>
              <a:t>6</a:t>
            </a:fld>
            <a:endParaRPr lang="zh-CN" altLang="en-US" dirty="0"/>
          </a:p>
        </p:txBody>
      </p:sp>
      <p:sp>
        <p:nvSpPr>
          <p:cNvPr id="5" name="内容占位符 1">
            <a:extLst>
              <a:ext uri="{FF2B5EF4-FFF2-40B4-BE49-F238E27FC236}">
                <a16:creationId xmlns:a16="http://schemas.microsoft.com/office/drawing/2014/main" id="{9610F7B5-DF96-4A79-BEB3-53F23CE77474}"/>
              </a:ext>
            </a:extLst>
          </p:cNvPr>
          <p:cNvSpPr txBox="1">
            <a:spLocks/>
          </p:cNvSpPr>
          <p:nvPr/>
        </p:nvSpPr>
        <p:spPr>
          <a:xfrm>
            <a:off x="687568" y="1886989"/>
            <a:ext cx="2318391" cy="6623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342900">
              <a:lnSpc>
                <a:spcPct val="150000"/>
              </a:lnSpc>
              <a:spcBef>
                <a:spcPts val="2400"/>
              </a:spcBef>
              <a:buClr>
                <a:srgbClr val="FF0000"/>
              </a:buClr>
              <a:buSzPct val="75000"/>
              <a:buFont typeface="Wingdings" panose="05000000000000000000" pitchFamily="2" charset="2"/>
              <a:buChar char="Ø"/>
            </a:pPr>
            <a:r>
              <a:rPr lang="zh-CN" altLang="en-US" sz="2400" b="1" dirty="0">
                <a:solidFill>
                  <a:srgbClr val="0000FF"/>
                </a:solidFill>
              </a:rPr>
              <a:t>南方测绘</a:t>
            </a:r>
            <a:endParaRPr lang="zh-CN" altLang="zh-CN" sz="2400" b="1" dirty="0">
              <a:solidFill>
                <a:srgbClr val="0000FF"/>
              </a:solidFill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28E18F2B-A6EA-469D-B308-A0E03A20A1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568" y="2729451"/>
            <a:ext cx="11220180" cy="397812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F229975E-7065-47FF-8CD9-1D7B311B78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568" y="3456957"/>
            <a:ext cx="7279198" cy="3068060"/>
          </a:xfrm>
          <a:prstGeom prst="rect">
            <a:avLst/>
          </a:prstGeom>
        </p:spPr>
      </p:pic>
      <p:sp>
        <p:nvSpPr>
          <p:cNvPr id="10" name="内容占位符 2">
            <a:extLst>
              <a:ext uri="{FF2B5EF4-FFF2-40B4-BE49-F238E27FC236}">
                <a16:creationId xmlns:a16="http://schemas.microsoft.com/office/drawing/2014/main" id="{8EA3B205-1325-4A06-8891-2CAD2FB5F754}"/>
              </a:ext>
            </a:extLst>
          </p:cNvPr>
          <p:cNvSpPr txBox="1">
            <a:spLocks/>
          </p:cNvSpPr>
          <p:nvPr/>
        </p:nvSpPr>
        <p:spPr>
          <a:xfrm>
            <a:off x="4887309" y="1405537"/>
            <a:ext cx="5978627" cy="10040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F0000"/>
              </a:buClr>
              <a:buSzPct val="75000"/>
              <a:buFont typeface="Wingdings" panose="05000000000000000000" pitchFamily="2" charset="2"/>
              <a:buChar char="n"/>
            </a:pPr>
            <a:r>
              <a:rPr lang="zh-CN" altLang="en-US" sz="2400" dirty="0">
                <a:latin typeface="Times New Roman" pitchFamily="18" charset="0"/>
                <a:cs typeface="Times New Roman" pitchFamily="18" charset="0"/>
              </a:rPr>
              <a:t>水平角、垂直角精度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0.5″</a:t>
            </a:r>
            <a:r>
              <a:rPr lang="zh-CN" altLang="en-US" sz="2400" dirty="0">
                <a:latin typeface="Times New Roman" pitchFamily="18" charset="0"/>
                <a:cs typeface="Times New Roman" pitchFamily="18" charset="0"/>
              </a:rPr>
              <a:t>。</a:t>
            </a:r>
            <a:endParaRPr lang="en-US" altLang="zh-CN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buClr>
                <a:srgbClr val="FF0000"/>
              </a:buClr>
              <a:buSzPct val="75000"/>
              <a:buFont typeface="Wingdings" panose="05000000000000000000" pitchFamily="2" charset="2"/>
              <a:buChar char="n"/>
            </a:pPr>
            <a:r>
              <a:rPr lang="zh-CN" altLang="en-US" sz="2400" dirty="0">
                <a:latin typeface="Times New Roman" pitchFamily="18" charset="0"/>
                <a:cs typeface="Times New Roman" pitchFamily="18" charset="0"/>
              </a:rPr>
              <a:t>造价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200</a:t>
            </a:r>
            <a:r>
              <a:rPr lang="zh-CN" altLang="en-US" sz="2400" dirty="0">
                <a:latin typeface="Times New Roman" pitchFamily="18" charset="0"/>
                <a:cs typeface="Times New Roman" pitchFamily="18" charset="0"/>
              </a:rPr>
              <a:t>万</a:t>
            </a:r>
          </a:p>
        </p:txBody>
      </p:sp>
    </p:spTree>
    <p:extLst>
      <p:ext uri="{BB962C8B-B14F-4D97-AF65-F5344CB8AC3E}">
        <p14:creationId xmlns:p14="http://schemas.microsoft.com/office/powerpoint/2010/main" val="21768818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A68DF7-DFC1-1212-9875-E54E5B61BB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468BF872-4F95-40F4-BEE3-15FD81DB99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382" y="1970476"/>
            <a:ext cx="10739116" cy="4737104"/>
          </a:xfrm>
          <a:prstGeom prst="rect">
            <a:avLst/>
          </a:prstGeom>
        </p:spPr>
      </p:pic>
      <p:sp>
        <p:nvSpPr>
          <p:cNvPr id="6" name="标题 11">
            <a:extLst>
              <a:ext uri="{FF2B5EF4-FFF2-40B4-BE49-F238E27FC236}">
                <a16:creationId xmlns:a16="http://schemas.microsoft.com/office/drawing/2014/main" id="{0E021AB4-77E2-5937-5632-753E83B24C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9350" y="79975"/>
            <a:ext cx="3860339" cy="1325563"/>
          </a:xfrm>
        </p:spPr>
        <p:txBody>
          <a:bodyPr>
            <a:normAutofit/>
          </a:bodyPr>
          <a:lstStyle/>
          <a:p>
            <a:r>
              <a:rPr lang="zh-CN" altLang="en-US" b="1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视觉仪</a:t>
            </a:r>
          </a:p>
        </p:txBody>
      </p:sp>
      <p:sp>
        <p:nvSpPr>
          <p:cNvPr id="24" name="灯片编号占位符 4">
            <a:extLst>
              <a:ext uri="{FF2B5EF4-FFF2-40B4-BE49-F238E27FC236}">
                <a16:creationId xmlns:a16="http://schemas.microsoft.com/office/drawing/2014/main" id="{A3237123-E083-AED0-0197-280A6F0A38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15419" y="6342455"/>
            <a:ext cx="2743200" cy="365125"/>
          </a:xfrm>
        </p:spPr>
        <p:txBody>
          <a:bodyPr/>
          <a:lstStyle/>
          <a:p>
            <a:fld id="{F15E9139-A00B-4B2A-98A6-095DC08F1345}" type="slidenum">
              <a:rPr lang="zh-CN" altLang="en-US" smtClean="0"/>
              <a:pPr/>
              <a:t>7</a:t>
            </a:fld>
            <a:endParaRPr lang="zh-CN" altLang="en-US" dirty="0"/>
          </a:p>
        </p:txBody>
      </p:sp>
      <p:sp>
        <p:nvSpPr>
          <p:cNvPr id="5" name="内容占位符 1">
            <a:extLst>
              <a:ext uri="{FF2B5EF4-FFF2-40B4-BE49-F238E27FC236}">
                <a16:creationId xmlns:a16="http://schemas.microsoft.com/office/drawing/2014/main" id="{9610F7B5-DF96-4A79-BEB3-53F23CE77474}"/>
              </a:ext>
            </a:extLst>
          </p:cNvPr>
          <p:cNvSpPr txBox="1">
            <a:spLocks/>
          </p:cNvSpPr>
          <p:nvPr/>
        </p:nvSpPr>
        <p:spPr>
          <a:xfrm>
            <a:off x="613996" y="1181497"/>
            <a:ext cx="2318391" cy="6623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342900">
              <a:lnSpc>
                <a:spcPct val="150000"/>
              </a:lnSpc>
              <a:spcBef>
                <a:spcPts val="2400"/>
              </a:spcBef>
              <a:buClr>
                <a:srgbClr val="FF0000"/>
              </a:buClr>
              <a:buSzPct val="75000"/>
              <a:buFont typeface="Wingdings" panose="05000000000000000000" pitchFamily="2" charset="2"/>
              <a:buChar char="Ø"/>
            </a:pPr>
            <a:r>
              <a:rPr lang="zh-CN" altLang="en-US" sz="2400" b="1" dirty="0">
                <a:solidFill>
                  <a:srgbClr val="0000FF"/>
                </a:solidFill>
              </a:rPr>
              <a:t>苏州一光</a:t>
            </a:r>
            <a:endParaRPr lang="zh-CN" altLang="zh-CN" sz="2400" b="1" dirty="0">
              <a:solidFill>
                <a:srgbClr val="0000FF"/>
              </a:solidFill>
            </a:endParaRPr>
          </a:p>
        </p:txBody>
      </p:sp>
      <p:sp>
        <p:nvSpPr>
          <p:cNvPr id="10" name="内容占位符 2">
            <a:extLst>
              <a:ext uri="{FF2B5EF4-FFF2-40B4-BE49-F238E27FC236}">
                <a16:creationId xmlns:a16="http://schemas.microsoft.com/office/drawing/2014/main" id="{8EA3B205-1325-4A06-8891-2CAD2FB5F754}"/>
              </a:ext>
            </a:extLst>
          </p:cNvPr>
          <p:cNvSpPr txBox="1">
            <a:spLocks/>
          </p:cNvSpPr>
          <p:nvPr/>
        </p:nvSpPr>
        <p:spPr>
          <a:xfrm>
            <a:off x="4929351" y="1098010"/>
            <a:ext cx="5978627" cy="7457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F0000"/>
              </a:buClr>
              <a:buSzPct val="75000"/>
              <a:buFont typeface="Wingdings" panose="05000000000000000000" pitchFamily="2" charset="2"/>
              <a:buChar char="n"/>
            </a:pPr>
            <a:r>
              <a:rPr lang="zh-CN" altLang="en-US" sz="2400" dirty="0">
                <a:latin typeface="Times New Roman" pitchFamily="18" charset="0"/>
                <a:cs typeface="Times New Roman" pitchFamily="18" charset="0"/>
              </a:rPr>
              <a:t>水平角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0.5″</a:t>
            </a:r>
            <a:r>
              <a:rPr lang="zh-CN" altLang="en-US" sz="2400" dirty="0">
                <a:latin typeface="Times New Roman" pitchFamily="18" charset="0"/>
                <a:cs typeface="Times New Roman" pitchFamily="18" charset="0"/>
              </a:rPr>
              <a:t>、垂直角精度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1″</a:t>
            </a:r>
            <a:r>
              <a:rPr lang="zh-CN" altLang="en-US" sz="2400" dirty="0">
                <a:latin typeface="Times New Roman" pitchFamily="18" charset="0"/>
                <a:cs typeface="Times New Roman" pitchFamily="18" charset="0"/>
              </a:rPr>
              <a:t>。</a:t>
            </a:r>
            <a:endParaRPr lang="en-US" altLang="zh-CN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buClr>
                <a:srgbClr val="FF0000"/>
              </a:buClr>
              <a:buSzPct val="75000"/>
              <a:buFont typeface="Wingdings" panose="05000000000000000000" pitchFamily="2" charset="2"/>
              <a:buChar char="n"/>
            </a:pPr>
            <a:r>
              <a:rPr lang="zh-CN" altLang="en-US" sz="2400" dirty="0">
                <a:latin typeface="Times New Roman" pitchFamily="18" charset="0"/>
                <a:cs typeface="Times New Roman" pitchFamily="18" charset="0"/>
              </a:rPr>
              <a:t>造价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60</a:t>
            </a:r>
            <a:r>
              <a:rPr lang="zh-CN" altLang="en-US" sz="2400" dirty="0">
                <a:latin typeface="Times New Roman" pitchFamily="18" charset="0"/>
                <a:cs typeface="Times New Roman" pitchFamily="18" charset="0"/>
              </a:rPr>
              <a:t>万</a:t>
            </a:r>
          </a:p>
        </p:txBody>
      </p:sp>
      <p:pic>
        <p:nvPicPr>
          <p:cNvPr id="11" name="内容占位符 10">
            <a:extLst>
              <a:ext uri="{FF2B5EF4-FFF2-40B4-BE49-F238E27FC236}">
                <a16:creationId xmlns:a16="http://schemas.microsoft.com/office/drawing/2014/main" id="{40225CD7-AED5-447E-B00E-6FF273EB8D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349616" y="2674768"/>
            <a:ext cx="3948833" cy="3850249"/>
          </a:xfr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E2C9B9A-986C-458D-842C-F6A8F8BCB1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98449" y="2717204"/>
            <a:ext cx="2389077" cy="876376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354F4A79-7BAD-493B-9694-50D56B2693D5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19502" y="2691075"/>
            <a:ext cx="8579090" cy="3803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7617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A68DF7-DFC1-1212-9875-E54E5B61BB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E110F780-A8AD-A486-7F68-D53A93F5AC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2175" y="970685"/>
            <a:ext cx="9119062" cy="662304"/>
          </a:xfrm>
        </p:spPr>
        <p:txBody>
          <a:bodyPr>
            <a:noAutofit/>
          </a:bodyPr>
          <a:lstStyle/>
          <a:p>
            <a:pPr marL="571500" indent="-342900">
              <a:lnSpc>
                <a:spcPct val="150000"/>
              </a:lnSpc>
              <a:spcBef>
                <a:spcPts val="2400"/>
              </a:spcBef>
              <a:buClr>
                <a:srgbClr val="FF0000"/>
              </a:buClr>
              <a:buSzPct val="75000"/>
              <a:buFont typeface="Wingdings" panose="05000000000000000000" pitchFamily="2" charset="2"/>
              <a:buChar char="n"/>
            </a:pPr>
            <a:r>
              <a:rPr lang="zh-CN" altLang="en-US" sz="2400" b="1" dirty="0">
                <a:solidFill>
                  <a:srgbClr val="0000FF"/>
                </a:solidFill>
              </a:rPr>
              <a:t>普达迪泰</a:t>
            </a:r>
            <a:endParaRPr lang="zh-CN" altLang="zh-CN" sz="2400" b="1" dirty="0">
              <a:solidFill>
                <a:srgbClr val="0000FF"/>
              </a:solidFill>
            </a:endParaRPr>
          </a:p>
        </p:txBody>
      </p:sp>
      <p:sp>
        <p:nvSpPr>
          <p:cNvPr id="6" name="标题 11">
            <a:extLst>
              <a:ext uri="{FF2B5EF4-FFF2-40B4-BE49-F238E27FC236}">
                <a16:creationId xmlns:a16="http://schemas.microsoft.com/office/drawing/2014/main" id="{0E021AB4-77E2-5937-5632-753E83B24C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4640" y="79975"/>
            <a:ext cx="3415050" cy="1325563"/>
          </a:xfrm>
        </p:spPr>
        <p:txBody>
          <a:bodyPr>
            <a:normAutofit/>
          </a:bodyPr>
          <a:lstStyle/>
          <a:p>
            <a:r>
              <a:rPr lang="zh-CN" altLang="en-US" b="1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视觉仪</a:t>
            </a:r>
          </a:p>
        </p:txBody>
      </p:sp>
      <p:sp>
        <p:nvSpPr>
          <p:cNvPr id="24" name="灯片编号占位符 4">
            <a:extLst>
              <a:ext uri="{FF2B5EF4-FFF2-40B4-BE49-F238E27FC236}">
                <a16:creationId xmlns:a16="http://schemas.microsoft.com/office/drawing/2014/main" id="{A3237123-E083-AED0-0197-280A6F0A38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15419" y="6342455"/>
            <a:ext cx="2743200" cy="365125"/>
          </a:xfrm>
        </p:spPr>
        <p:txBody>
          <a:bodyPr/>
          <a:lstStyle/>
          <a:p>
            <a:fld id="{F15E9139-A00B-4B2A-98A6-095DC08F1345}" type="slidenum">
              <a:rPr lang="zh-CN" altLang="en-US" smtClean="0"/>
              <a:pPr/>
              <a:t>8</a:t>
            </a:fld>
            <a:endParaRPr lang="zh-CN" altLang="en-US" dirty="0"/>
          </a:p>
        </p:txBody>
      </p:sp>
      <p:graphicFrame>
        <p:nvGraphicFramePr>
          <p:cNvPr id="3" name="表格 6">
            <a:extLst>
              <a:ext uri="{FF2B5EF4-FFF2-40B4-BE49-F238E27FC236}">
                <a16:creationId xmlns:a16="http://schemas.microsoft.com/office/drawing/2014/main" id="{76340791-58C1-40F5-80DD-64E00148E5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2717487"/>
              </p:ext>
            </p:extLst>
          </p:nvPr>
        </p:nvGraphicFramePr>
        <p:xfrm>
          <a:off x="542175" y="1620058"/>
          <a:ext cx="11107650" cy="4704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09820">
                  <a:extLst>
                    <a:ext uri="{9D8B030D-6E8A-4147-A177-3AD203B41FA5}">
                      <a16:colId xmlns:a16="http://schemas.microsoft.com/office/drawing/2014/main" val="998987490"/>
                    </a:ext>
                  </a:extLst>
                </a:gridCol>
                <a:gridCol w="7714846">
                  <a:extLst>
                    <a:ext uri="{9D8B030D-6E8A-4147-A177-3AD203B41FA5}">
                      <a16:colId xmlns:a16="http://schemas.microsoft.com/office/drawing/2014/main" val="652146785"/>
                    </a:ext>
                  </a:extLst>
                </a:gridCol>
                <a:gridCol w="782984">
                  <a:extLst>
                    <a:ext uri="{9D8B030D-6E8A-4147-A177-3AD203B41FA5}">
                      <a16:colId xmlns:a16="http://schemas.microsoft.com/office/drawing/2014/main" val="3944739551"/>
                    </a:ext>
                  </a:extLst>
                </a:gridCol>
              </a:tblGrid>
              <a:tr h="203662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项目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内容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费用</a:t>
                      </a:r>
                      <a:r>
                        <a:rPr lang="zh-CN" altLang="en-US" sz="1400" dirty="0"/>
                        <a:t>（万元）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173311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zh-CN" altLang="en-US" dirty="0"/>
                        <a:t>高精度测量相机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1</a:t>
                      </a:r>
                      <a:r>
                        <a:rPr lang="zh-CN" altLang="en-US" dirty="0"/>
                        <a:t>亿像素</a:t>
                      </a:r>
                      <a:r>
                        <a:rPr lang="en-US" altLang="zh-CN" dirty="0"/>
                        <a:t>Sensor</a:t>
                      </a:r>
                      <a:r>
                        <a:rPr lang="zh-CN" altLang="en-US" dirty="0"/>
                        <a:t>、低热膨胀定制镜头、亚像素级图像采集与边缘计算硬件；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60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07510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zh-CN" altLang="en-US" dirty="0"/>
                        <a:t>转台系统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dirty="0"/>
                        <a:t>无间隙直驱传动，密珠轴承、一体式圆光栅编码器、高刚度轻量化结构件、高精度轴系组件、测角精度优于 </a:t>
                      </a:r>
                      <a:r>
                        <a:rPr lang="en-US" altLang="zh-CN" dirty="0"/>
                        <a:t>0.5 </a:t>
                      </a:r>
                      <a:r>
                        <a:rPr lang="zh-CN" altLang="en-US" dirty="0"/>
                        <a:t>角秒；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50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99182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zh-CN" altLang="en-US" dirty="0"/>
                        <a:t>嵌入式系统软件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dirty="0"/>
                        <a:t>驱动层开发、靶标亚像素提取算法移植、协同通信协议开发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30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32557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zh-CN" altLang="en-US" dirty="0"/>
                        <a:t>上位机控制与分析软件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dirty="0"/>
                        <a:t>多设备融合控制模块、可视化测量界面、标定引导模块、精度评价模型开发、配置管理工具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30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55760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zh-CN" altLang="en-US" dirty="0"/>
                        <a:t>精密标定用仪器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dirty="0"/>
                        <a:t>实验室级高精度角度溯源标定器具、精密测量基准设备、校准工装及配套附件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40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396715"/>
                  </a:ext>
                </a:extLst>
              </a:tr>
              <a:tr h="165331">
                <a:tc>
                  <a:txBody>
                    <a:bodyPr/>
                    <a:lstStyle/>
                    <a:p>
                      <a:r>
                        <a:rPr lang="zh-CN" altLang="en-US" dirty="0"/>
                        <a:t>高精度测量标定基准件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dirty="0"/>
                        <a:t>铟钢标定架</a:t>
                      </a:r>
                      <a:r>
                        <a:rPr lang="en-US" altLang="zh-CN" dirty="0"/>
                        <a:t>(</a:t>
                      </a:r>
                      <a:r>
                        <a:rPr lang="zh-CN" altLang="en-US" dirty="0"/>
                        <a:t>直径≥</a:t>
                      </a:r>
                      <a:r>
                        <a:rPr lang="en-US" altLang="zh-CN" dirty="0"/>
                        <a:t>2.5m)</a:t>
                      </a:r>
                      <a:r>
                        <a:rPr lang="zh-CN" altLang="en-US" dirty="0"/>
                        <a:t>、高精度半球靶标</a:t>
                      </a:r>
                      <a:r>
                        <a:rPr lang="en-US" altLang="zh-CN" dirty="0"/>
                        <a:t>(≥50</a:t>
                      </a:r>
                      <a:r>
                        <a:rPr lang="zh-CN" altLang="en-US" dirty="0"/>
                        <a:t>个</a:t>
                      </a:r>
                      <a:r>
                        <a:rPr lang="en-US" altLang="zh-CN" dirty="0"/>
                        <a:t>)</a:t>
                      </a:r>
                      <a:r>
                        <a:rPr lang="zh-CN" altLang="en-US" dirty="0"/>
                        <a:t>、精密隔振平台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50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4560721"/>
                  </a:ext>
                </a:extLst>
              </a:tr>
              <a:tr h="165331">
                <a:tc>
                  <a:txBody>
                    <a:bodyPr/>
                    <a:lstStyle/>
                    <a:p>
                      <a:r>
                        <a:rPr lang="zh-CN" altLang="en-US" dirty="0"/>
                        <a:t>设备环境适应性测试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dirty="0"/>
                        <a:t>验证宽温域、强振动环境下设备稳定性；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20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4434689"/>
                  </a:ext>
                </a:extLst>
              </a:tr>
              <a:tr h="165331">
                <a:tc>
                  <a:txBody>
                    <a:bodyPr/>
                    <a:lstStyle/>
                    <a:p>
                      <a:r>
                        <a:rPr lang="zh-CN" altLang="en-US" dirty="0"/>
                        <a:t>第三方测试与认证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dirty="0"/>
                        <a:t>第三方精度 </a:t>
                      </a:r>
                      <a:r>
                        <a:rPr lang="en-US" altLang="zh-CN" dirty="0"/>
                        <a:t>/ </a:t>
                      </a:r>
                      <a:r>
                        <a:rPr lang="zh-CN" altLang="en-US" dirty="0"/>
                        <a:t>可靠性验证；确保符合工业级标准；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30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4156265"/>
                  </a:ext>
                </a:extLst>
              </a:tr>
              <a:tr h="165331">
                <a:tc>
                  <a:txBody>
                    <a:bodyPr/>
                    <a:lstStyle/>
                    <a:p>
                      <a:r>
                        <a:rPr lang="zh-CN" altLang="en-US" b="1" dirty="0"/>
                        <a:t>总计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1" dirty="0"/>
                        <a:t>310</a:t>
                      </a:r>
                      <a:endParaRPr lang="zh-CN" alt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37289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538963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85EF67-7B66-5B0C-CFBC-5D103C5C06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5A5D12D2-A482-C326-DB79-70687D56F0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B4EB0-06CE-481E-B32B-52DF58230A15}" type="slidenum">
              <a:rPr lang="zh-CN" altLang="en-US" smtClean="0"/>
              <a:t>9</a:t>
            </a:fld>
            <a:endParaRPr lang="zh-CN" altLang="en-US" dirty="0"/>
          </a:p>
        </p:txBody>
      </p:sp>
      <p:sp>
        <p:nvSpPr>
          <p:cNvPr id="4" name="标题 3">
            <a:extLst>
              <a:ext uri="{FF2B5EF4-FFF2-40B4-BE49-F238E27FC236}">
                <a16:creationId xmlns:a16="http://schemas.microsoft.com/office/drawing/2014/main" id="{B0B4FD2A-75AA-167A-B2BA-D72EB042B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337" y="2573766"/>
            <a:ext cx="10763325" cy="725470"/>
          </a:xfrm>
        </p:spPr>
        <p:txBody>
          <a:bodyPr/>
          <a:lstStyle/>
          <a:p>
            <a:pPr algn="ctr"/>
            <a:r>
              <a:rPr lang="en-US" altLang="zh-CN" b="1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CEPC</a:t>
            </a:r>
            <a:r>
              <a:rPr lang="zh-CN" altLang="en-US" b="1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增强器二六极组合磁铁测量实验</a:t>
            </a:r>
          </a:p>
        </p:txBody>
      </p:sp>
    </p:spTree>
    <p:extLst>
      <p:ext uri="{BB962C8B-B14F-4D97-AF65-F5344CB8AC3E}">
        <p14:creationId xmlns:p14="http://schemas.microsoft.com/office/powerpoint/2010/main" val="40181475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4383</TotalTime>
  <Words>2525</Words>
  <Application>Microsoft Office PowerPoint</Application>
  <PresentationFormat>宽屏</PresentationFormat>
  <Paragraphs>319</Paragraphs>
  <Slides>31</Slides>
  <Notes>9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31</vt:i4>
      </vt:variant>
    </vt:vector>
  </HeadingPairs>
  <TitlesOfParts>
    <vt:vector size="42" baseType="lpstr">
      <vt:lpstr>等线</vt:lpstr>
      <vt:lpstr>黑体</vt:lpstr>
      <vt:lpstr>宋体</vt:lpstr>
      <vt:lpstr>微软雅黑</vt:lpstr>
      <vt:lpstr>Arial</vt:lpstr>
      <vt:lpstr>Calibri</vt:lpstr>
      <vt:lpstr>Calibri Light</vt:lpstr>
      <vt:lpstr>Cambria Math</vt:lpstr>
      <vt:lpstr>Times New Roman</vt:lpstr>
      <vt:lpstr>Wingdings</vt:lpstr>
      <vt:lpstr>Office 主题​​</vt:lpstr>
      <vt:lpstr>PowerPoint 演示文稿</vt:lpstr>
      <vt:lpstr>Contents</vt:lpstr>
      <vt:lpstr>视觉仪</vt:lpstr>
      <vt:lpstr>视觉仪</vt:lpstr>
      <vt:lpstr>视觉仪</vt:lpstr>
      <vt:lpstr>视觉仪</vt:lpstr>
      <vt:lpstr>视觉仪</vt:lpstr>
      <vt:lpstr>视觉仪</vt:lpstr>
      <vt:lpstr>CEPC增强器二六极组合磁铁测量实验</vt:lpstr>
      <vt:lpstr>IARC 建议</vt:lpstr>
      <vt:lpstr>IARC 建议</vt:lpstr>
      <vt:lpstr>实验内容</vt:lpstr>
      <vt:lpstr>磁中心与机械中心一致性测量实验</vt:lpstr>
      <vt:lpstr>磁中心与机械中心一致性测量实验</vt:lpstr>
      <vt:lpstr>磁中心与机械中心一致性测量实验</vt:lpstr>
      <vt:lpstr>测磁导轨准直</vt:lpstr>
      <vt:lpstr>PowerPoint 演示文稿</vt:lpstr>
      <vt:lpstr>PowerPoint 演示文稿</vt:lpstr>
      <vt:lpstr>测磁前、后导轨横向偏差</vt:lpstr>
      <vt:lpstr>合铁造成的导轨横向偏差</vt:lpstr>
      <vt:lpstr>PowerPoint 演示文稿</vt:lpstr>
      <vt:lpstr>PowerPoint 演示文稿</vt:lpstr>
      <vt:lpstr>PowerPoint 演示文稿</vt:lpstr>
      <vt:lpstr>物理对二六极组合铁的要求及测量实验结果</vt:lpstr>
      <vt:lpstr>PowerPoint 演示文稿</vt:lpstr>
      <vt:lpstr>PowerPoint 演示文稿</vt:lpstr>
      <vt:lpstr>PowerPoint 演示文稿</vt:lpstr>
      <vt:lpstr>PowerPoint 演示文稿</vt:lpstr>
      <vt:lpstr>总结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Dou</dc:creator>
  <cp:lastModifiedBy>wxl</cp:lastModifiedBy>
  <cp:revision>247</cp:revision>
  <dcterms:created xsi:type="dcterms:W3CDTF">2025-03-19T07:30:47Z</dcterms:created>
  <dcterms:modified xsi:type="dcterms:W3CDTF">2026-04-15T08:07:41Z</dcterms:modified>
</cp:coreProperties>
</file>