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5"/>
  </p:notesMasterIdLst>
  <p:sldIdLst>
    <p:sldId id="308" r:id="rId4"/>
    <p:sldId id="309" r:id="rId6"/>
    <p:sldId id="399" r:id="rId7"/>
    <p:sldId id="400" r:id="rId8"/>
    <p:sldId id="363" r:id="rId9"/>
    <p:sldId id="395" r:id="rId10"/>
    <p:sldId id="397" r:id="rId11"/>
    <p:sldId id="398" r:id="rId12"/>
    <p:sldId id="401" r:id="rId13"/>
    <p:sldId id="40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zr" initials="authorId_1620021744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FFFF"/>
    <a:srgbClr val="566D7C"/>
    <a:srgbClr val="466070"/>
    <a:srgbClr val="DCE0E1"/>
    <a:srgbClr val="D6DBDC"/>
    <a:srgbClr val="3B4245"/>
    <a:srgbClr val="CFD4D6"/>
    <a:srgbClr val="7E8B92"/>
    <a:srgbClr val="9CA4AB"/>
    <a:srgbClr val="415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913" autoAdjust="0"/>
  </p:normalViewPr>
  <p:slideViewPr>
    <p:cSldViewPr snapToGrid="0" showGuides="1">
      <p:cViewPr>
        <p:scale>
          <a:sx n="100" d="100"/>
          <a:sy n="100" d="100"/>
        </p:scale>
        <p:origin x="-1062" y="-432"/>
      </p:cViewPr>
      <p:guideLst>
        <p:guide orient="horz" pos="2119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-595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各位老师、同学，大家好！我是本次汇报的汇报人，组员。我汇报的内容是</a:t>
            </a:r>
            <a:r>
              <a:rPr lang="zh-CN" altLang="en-US">
                <a:sym typeface="+mn-ea"/>
              </a:rPr>
              <a:t>量子场论中的一个重要定理</a:t>
            </a:r>
            <a:r>
              <a:rPr lang="en-US" altLang="zh-CN">
                <a:sym typeface="+mn-ea"/>
              </a:rPr>
              <a:t>--KLN</a:t>
            </a:r>
            <a:r>
              <a:rPr lang="zh-CN" altLang="en-US">
                <a:sym typeface="+mn-ea"/>
              </a:rPr>
              <a:t>定理，它解决了；散射</a:t>
            </a:r>
            <a:r>
              <a:rPr lang="zh-CN" altLang="en-US">
                <a:sym typeface="+mn-ea"/>
              </a:rPr>
              <a:t>过程红外</a:t>
            </a:r>
            <a:r>
              <a:rPr lang="zh-CN" altLang="en-US"/>
              <a:t>发散的难题。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简要介绍问题背景，和最本质的</a:t>
            </a:r>
            <a:r>
              <a:rPr lang="zh-CN" altLang="en-US"/>
              <a:t>思想，</a:t>
            </a:r>
            <a:r>
              <a:rPr lang="zh-CN" altLang="en-US"/>
              <a:t>阐明研究计划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en-US"/>
              <a:t>KLN</a:t>
            </a:r>
            <a:r>
              <a:rPr lang="zh-CN" altLang="en-US"/>
              <a:t>定理由木下东一郎、李政道和诺恩伯格在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60</a:t>
            </a:r>
            <a:r>
              <a:rPr lang="zh-CN" altLang="en-US"/>
              <a:t>年代先后独立提出并证明，以他们姓氏首字母命名。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量子场论主要研究两个自由态粒子相互作用，最终演化为自由态的过程。然而，这一过程中常伴随着粒子数的变化，比如产生能量几乎为</a:t>
            </a:r>
            <a:r>
              <a:rPr lang="en-US" altLang="zh-CN"/>
              <a:t>0</a:t>
            </a:r>
            <a:r>
              <a:rPr lang="zh-CN" altLang="en-US"/>
              <a:t>的软光子，这就会导致数学计算上出现概率发散的情况。</a:t>
            </a:r>
            <a:r>
              <a:rPr lang="en-US" altLang="zh-CN"/>
              <a:t>KLN</a:t>
            </a:r>
            <a:r>
              <a:rPr lang="zh-CN" altLang="en-US"/>
              <a:t>定理</a:t>
            </a:r>
            <a:r>
              <a:rPr lang="zh-CN" altLang="en-US"/>
              <a:t>则解决这一问题。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木下，具体计算来更直观展示发散。当光子能量</a:t>
            </a:r>
            <a:r>
              <a:rPr lang="en-US" altLang="zh-CN"/>
              <a:t>k0</a:t>
            </a:r>
            <a:r>
              <a:rPr lang="zh-CN" altLang="en-US"/>
              <a:t>趋于</a:t>
            </a:r>
            <a:r>
              <a:rPr lang="en-US" altLang="zh-CN"/>
              <a:t>0</a:t>
            </a:r>
            <a:r>
              <a:rPr lang="zh-CN" altLang="en-US"/>
              <a:t>时，分母趋于</a:t>
            </a:r>
            <a:r>
              <a:rPr lang="en-US" altLang="zh-CN"/>
              <a:t>0</a:t>
            </a:r>
            <a:r>
              <a:rPr lang="zh-CN" altLang="en-US"/>
              <a:t>，产生红外发散；即便光子能量</a:t>
            </a:r>
            <a:r>
              <a:rPr lang="en-US" altLang="zh-CN"/>
              <a:t>k0</a:t>
            </a:r>
            <a:r>
              <a:rPr lang="zh-CN" altLang="en-US"/>
              <a:t>不为</a:t>
            </a:r>
            <a:r>
              <a:rPr lang="en-US" altLang="zh-CN"/>
              <a:t>0</a:t>
            </a:r>
            <a:r>
              <a:rPr lang="zh-CN" altLang="en-US"/>
              <a:t>，只要电子质量</a:t>
            </a:r>
            <a:r>
              <a:rPr lang="en-US" altLang="zh-CN"/>
              <a:t>m</a:t>
            </a:r>
            <a:r>
              <a:rPr lang="zh-CN" altLang="en-US"/>
              <a:t>趋于</a:t>
            </a:r>
            <a:r>
              <a:rPr lang="en-US" altLang="zh-CN"/>
              <a:t>0</a:t>
            </a:r>
            <a:r>
              <a:rPr lang="zh-CN" altLang="en-US"/>
              <a:t>，电子能量</a:t>
            </a:r>
            <a:r>
              <a:rPr lang="en-US" altLang="zh-CN"/>
              <a:t>p0</a:t>
            </a:r>
            <a:r>
              <a:rPr lang="zh-CN" altLang="en-US"/>
              <a:t>趋于</a:t>
            </a:r>
            <a:r>
              <a:rPr lang="en-US" altLang="zh-CN"/>
              <a:t>|p|</a:t>
            </a:r>
            <a:r>
              <a:rPr lang="zh-CN" altLang="en-US"/>
              <a:t>，若光子沿电子方向发射，就会出现共线发散。</a:t>
            </a:r>
            <a:r>
              <a:rPr lang="en-US" altLang="zh-CN"/>
              <a:t>
</a:t>
            </a:r>
            <a:r>
              <a:rPr lang="zh-CN" altLang="en-US"/>
              <a:t>对于这些发散问题，</a:t>
            </a:r>
            <a:r>
              <a:rPr lang="en-US" altLang="zh-CN"/>
              <a:t>Kinoshita</a:t>
            </a:r>
            <a:r>
              <a:rPr lang="zh-CN" altLang="en-US"/>
              <a:t>通过显式计算证明软红外发散可抵消，而</a:t>
            </a:r>
            <a:r>
              <a:rPr lang="en-US" altLang="zh-CN"/>
              <a:t>Lee</a:t>
            </a:r>
            <a:r>
              <a:rPr lang="zh-CN" altLang="en-US"/>
              <a:t>和</a:t>
            </a:r>
            <a:r>
              <a:rPr lang="en-US" altLang="zh-CN"/>
              <a:t>Nauenberg</a:t>
            </a:r>
            <a:r>
              <a:rPr lang="zh-CN" altLang="en-US"/>
              <a:t>则从简并态求和这个更基本的角度解决了</a:t>
            </a:r>
            <a:r>
              <a:rPr lang="zh-CN" altLang="en-US"/>
              <a:t>这一问题。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Kinoshita</a:t>
            </a:r>
            <a:r>
              <a:rPr lang="zh-CN" altLang="en-US"/>
              <a:t>在</a:t>
            </a:r>
            <a:r>
              <a:rPr lang="en-US" altLang="zh-CN"/>
              <a:t>1962</a:t>
            </a:r>
            <a:r>
              <a:rPr lang="zh-CN" altLang="en-US"/>
              <a:t>年从费曼振幅出发分析软红外发散。在量子场论里，散射过程靠费曼振幅描述。把每个费曼图对应的振幅写成统一的参数积分形式后，就要考虑特定情况下积分是否发散。</a:t>
            </a:r>
            <a:r>
              <a:rPr lang="en-US" altLang="zh-CN"/>
              <a:t>
</a:t>
            </a:r>
            <a:r>
              <a:rPr lang="zh-CN" altLang="en-US"/>
              <a:t>单个概率存在发散情况，但当对所有费曼图求和时，发散能相互抵消。这意味着，虽然单个费曼图的概率计算可能出现发散问题，但从整体来看，通过对所有费曼图的相关贡献求和，就能实现发散的抵消，让计算结果更符合物理实际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1964</a:t>
            </a:r>
            <a:r>
              <a:rPr lang="zh-CN" altLang="en-US"/>
              <a:t>年，</a:t>
            </a:r>
            <a:r>
              <a:rPr lang="en-US" altLang="zh-CN"/>
              <a:t>Lee–Nauenberg</a:t>
            </a:r>
            <a:r>
              <a:rPr lang="zh-CN" altLang="en-US"/>
              <a:t>从简并角度</a:t>
            </a:r>
            <a:r>
              <a:rPr lang="zh-CN" altLang="en-US"/>
              <a:t>出发，单个跃迁概率可能出现奇异情况，在零质量极限的条件下，一个电子态和带有一个或多个软光子的态，在实验分辨率下难以区分。</a:t>
            </a:r>
            <a:r>
              <a:rPr lang="en-US" altLang="zh-CN"/>
              <a:t>
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最后我们对</a:t>
            </a:r>
            <a:r>
              <a:rPr lang="en-US" altLang="zh-CN"/>
              <a:t>KLN</a:t>
            </a:r>
            <a:r>
              <a:rPr lang="zh-CN" altLang="en-US"/>
              <a:t>定理做一个小</a:t>
            </a:r>
            <a:r>
              <a:rPr lang="zh-CN" altLang="en-US"/>
              <a:t>结。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0480" y="6220462"/>
            <a:ext cx="12208511" cy="424815"/>
          </a:xfrm>
          <a:prstGeom prst="rect">
            <a:avLst/>
          </a:prstGeom>
          <a:solidFill>
            <a:srgbClr val="466070"/>
          </a:solidFill>
          <a:ln>
            <a:solidFill>
              <a:srgbClr val="466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tx1"/>
              </a:solidFill>
              <a:latin typeface="字魂8号-珍珠奶茶体" panose="00000500000000000000" charset="-122"/>
              <a:ea typeface="字魂8号-珍珠奶茶体" panose="00000500000000000000" charset="-122"/>
            </a:endParaRPr>
          </a:p>
        </p:txBody>
      </p:sp>
    </p:spTree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advTm="300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555371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4650" y="856615"/>
            <a:ext cx="9146540" cy="5015230"/>
          </a:xfrm>
          <a:prstGeom prst="rect">
            <a:avLst/>
          </a:prstGeom>
          <a:solidFill>
            <a:srgbClr val="DCE0E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048576" name="文本"/>
          <p:cNvSpPr>
            <a:spLocks noGrp="1"/>
          </p:cNvSpPr>
          <p:nvPr/>
        </p:nvSpPr>
        <p:spPr>
          <a:xfrm>
            <a:off x="2980055" y="2195830"/>
            <a:ext cx="9081135" cy="1150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altLang="zh-CN" sz="4000" u="none" spc="0" dirty="0">
                <a:solidFill>
                  <a:schemeClr val="tx1">
                    <a:alpha val="10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The KLN Theorem and the Cancellation </a:t>
            </a:r>
            <a:r>
              <a:rPr lang="en-US" altLang="zh-CN" sz="4000" spc="0" dirty="0">
                <a:solidFill>
                  <a:schemeClr val="tx1">
                    <a:alpha val="10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of Infrared Divergences</a:t>
            </a:r>
            <a:endParaRPr lang="en-US" altLang="zh-CN" sz="4000" u="none" spc="0" dirty="0">
              <a:solidFill>
                <a:schemeClr val="tx1">
                  <a:alpha val="100000"/>
                </a:schemeClr>
              </a:solidFill>
              <a:latin typeface="Times New Roman" panose="02020603050405020304"/>
              <a:ea typeface="宋体" panose="02010600030101010101" pitchFamily="2" charset="-122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5410" y="4475480"/>
            <a:ext cx="229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陈张思源、 林诺言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2850" y="4475480"/>
            <a:ext cx="110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吴争瑞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4130" y="4444048"/>
            <a:ext cx="1101725" cy="431165"/>
          </a:xfrm>
          <a:prstGeom prst="rect">
            <a:avLst/>
          </a:prstGeom>
          <a:solidFill>
            <a:srgbClr val="466070"/>
          </a:solidFill>
          <a:ln>
            <a:solidFill>
              <a:srgbClr val="566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rPr>
              <a:t>组员</a:t>
            </a:r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74110" y="4444365"/>
            <a:ext cx="1240155" cy="431165"/>
          </a:xfrm>
          <a:prstGeom prst="rect">
            <a:avLst/>
          </a:prstGeom>
          <a:solidFill>
            <a:srgbClr val="466070"/>
          </a:solidFill>
          <a:ln>
            <a:solidFill>
              <a:srgbClr val="566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rPr>
              <a:t>汇报人</a:t>
            </a:r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5" grpId="0" bldLvl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5553711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42235" y="921385"/>
            <a:ext cx="9146540" cy="5015230"/>
            <a:chOff x="4161" y="1451"/>
            <a:chExt cx="14404" cy="7898"/>
          </a:xfrm>
        </p:grpSpPr>
        <p:sp>
          <p:nvSpPr>
            <p:cNvPr id="5" name="矩形 4"/>
            <p:cNvSpPr/>
            <p:nvPr/>
          </p:nvSpPr>
          <p:spPr>
            <a:xfrm>
              <a:off x="4161" y="1451"/>
              <a:ext cx="14404" cy="7898"/>
            </a:xfrm>
            <a:prstGeom prst="rect">
              <a:avLst/>
            </a:prstGeom>
            <a:solidFill>
              <a:srgbClr val="DCE0E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1048576" name="文本"/>
            <p:cNvSpPr>
              <a:spLocks noGrp="1"/>
            </p:cNvSpPr>
            <p:nvPr/>
          </p:nvSpPr>
          <p:spPr>
            <a:xfrm>
              <a:off x="6977" y="4138"/>
              <a:ext cx="9914" cy="84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l">
                <a:lnSpc>
                  <a:spcPts val="16210"/>
                </a:lnSpc>
              </a:pPr>
              <a:r>
                <a:rPr lang="zh-CN" altLang="en-US" sz="6755" b="0" u="none" spc="0" dirty="0">
                  <a:solidFill>
                    <a:srgbClr val="566D7C">
                      <a:alpha val="100000"/>
                    </a:srgbClr>
                  </a:solidFill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谢谢聆听观看</a:t>
              </a:r>
              <a:endParaRPr lang="zh-CN" altLang="en-US" sz="6755" b="0" u="none" spc="0" dirty="0">
                <a:solidFill>
                  <a:srgbClr val="566D7C">
                    <a:alpha val="100000"/>
                  </a:srgbClr>
                </a:solidFill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8574" y="0"/>
            <a:ext cx="1224978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2646" y="878207"/>
            <a:ext cx="6298565" cy="50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3200">
              <a:solidFill>
                <a:schemeClr val="tx1"/>
              </a:solidFill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 r="25229" b="18142"/>
          <a:stretch>
            <a:fillRect/>
          </a:stretch>
        </p:blipFill>
        <p:spPr>
          <a:xfrm>
            <a:off x="-28574" y="877572"/>
            <a:ext cx="5951220" cy="5001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 rot="0">
            <a:off x="6340475" y="1330325"/>
            <a:ext cx="2860040" cy="1273175"/>
            <a:chOff x="11382" y="1900"/>
            <a:chExt cx="4504" cy="2005"/>
          </a:xfrm>
        </p:grpSpPr>
        <p:sp>
          <p:nvSpPr>
            <p:cNvPr id="3" name="文本框 2"/>
            <p:cNvSpPr txBox="1"/>
            <p:nvPr/>
          </p:nvSpPr>
          <p:spPr>
            <a:xfrm>
              <a:off x="11382" y="2790"/>
              <a:ext cx="4504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cap="all">
                  <a:solidFill>
                    <a:schemeClr val="tx1"/>
                  </a:solidFill>
                  <a:uFillTx/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CONTENTS</a:t>
              </a:r>
              <a:endParaRPr lang="en-US" altLang="zh-CN" sz="4000" cap="all">
                <a:solidFill>
                  <a:schemeClr val="tx1"/>
                </a:solidFill>
                <a:uFillTx/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382" y="1900"/>
              <a:ext cx="1881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cap="all">
                  <a:solidFill>
                    <a:schemeClr val="tx1"/>
                  </a:solidFill>
                  <a:uFillTx/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目录</a:t>
              </a:r>
              <a:endParaRPr lang="zh-CN" altLang="en-US" sz="4000" cap="all">
                <a:solidFill>
                  <a:schemeClr val="tx1"/>
                </a:solidFill>
                <a:uFillTx/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-28574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416040" y="2603500"/>
            <a:ext cx="2928620" cy="2881630"/>
            <a:chOff x="9486" y="4100"/>
            <a:chExt cx="4612" cy="4538"/>
          </a:xfrm>
        </p:grpSpPr>
        <p:sp>
          <p:nvSpPr>
            <p:cNvPr id="20" name="文本框 19"/>
            <p:cNvSpPr txBox="1"/>
            <p:nvPr/>
          </p:nvSpPr>
          <p:spPr>
            <a:xfrm>
              <a:off x="9486" y="4100"/>
              <a:ext cx="3785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一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背景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介绍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486" y="5029"/>
              <a:ext cx="461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二.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问题引入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86" y="5958"/>
              <a:ext cx="419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三.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KLN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简述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486" y="6887"/>
              <a:ext cx="419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四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研究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计划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86" y="7816"/>
              <a:ext cx="419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五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总结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12775" y="1058545"/>
            <a:ext cx="10644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10000"/>
              </a:lnSpc>
            </a:pPr>
            <a:r>
              <a:rPr lang="en-US" altLang="zh-CN" sz="2000" b="1">
                <a:sym typeface="+mn-ea"/>
              </a:rPr>
              <a:t>KLN</a:t>
            </a:r>
            <a:r>
              <a:rPr lang="zh-CN" altLang="en-US" sz="2000" b="1">
                <a:sym typeface="+mn-ea"/>
              </a:rPr>
              <a:t>定理由</a:t>
            </a:r>
            <a:r>
              <a:rPr lang="en-US" altLang="zh-CN" sz="2000" b="1">
                <a:sym typeface="+mn-ea"/>
              </a:rPr>
              <a:t>T. Kinoshita</a:t>
            </a:r>
            <a:r>
              <a:rPr lang="zh-CN" altLang="en-US" sz="2000" b="1">
                <a:sym typeface="+mn-ea"/>
              </a:rPr>
              <a:t>（木下东一郎）与</a:t>
            </a:r>
            <a:r>
              <a:rPr lang="en-US" altLang="zh-CN" sz="2000" b="1">
                <a:sym typeface="+mn-ea"/>
              </a:rPr>
              <a:t> T. D. Lee</a:t>
            </a:r>
            <a:r>
              <a:rPr lang="zh-CN" altLang="en-US" sz="2000" b="1">
                <a:sym typeface="+mn-ea"/>
              </a:rPr>
              <a:t>（李政道）</a:t>
            </a:r>
            <a:r>
              <a:rPr lang="en-US" altLang="zh-CN" sz="2000" b="1">
                <a:sym typeface="+mn-ea"/>
              </a:rPr>
              <a:t>&amp; M. Nauenberg</a:t>
            </a:r>
            <a:r>
              <a:rPr lang="zh-CN" altLang="en-US" sz="2000" b="1">
                <a:sym typeface="+mn-ea"/>
              </a:rPr>
              <a:t>（诺恩伯格）</a:t>
            </a:r>
            <a:r>
              <a:rPr lang="zh-CN" altLang="en-US" sz="2000" b="1">
                <a:sym typeface="+mn-ea"/>
              </a:rPr>
              <a:t>在</a:t>
            </a:r>
            <a:r>
              <a:rPr lang="en-US" altLang="zh-CN" sz="2000" b="1">
                <a:sym typeface="+mn-ea"/>
              </a:rPr>
              <a:t>20</a:t>
            </a:r>
            <a:r>
              <a:rPr lang="zh-CN" altLang="en-US" sz="2000" b="1">
                <a:sym typeface="+mn-ea"/>
              </a:rPr>
              <a:t>世纪</a:t>
            </a:r>
            <a:r>
              <a:rPr lang="en-US" altLang="zh-CN" sz="2000" b="1">
                <a:sym typeface="+mn-ea"/>
              </a:rPr>
              <a:t>60</a:t>
            </a:r>
            <a:r>
              <a:rPr lang="zh-CN" altLang="en-US" sz="2000" b="1">
                <a:sym typeface="+mn-ea"/>
              </a:rPr>
              <a:t>年代先后提出并证明、</a:t>
            </a:r>
            <a:r>
              <a:rPr lang="zh-CN" altLang="en-US" sz="2000" b="1">
                <a:sym typeface="+mn-ea"/>
              </a:rPr>
              <a:t>完善，定理以他们姓氏的首字母命名。</a:t>
            </a:r>
            <a:endParaRPr lang="zh-CN" altLang="en-US" sz="1800" b="1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6870" y="1930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0 背景介绍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155" y="2591435"/>
            <a:ext cx="69227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2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量子场论中的散射问题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：研究两个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自由态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粒子相互作用，最终演化为自由态过程，计算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散射截面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，从而验证基本相互作用的理论模型。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这一过程中伴随着粒子数的变化（如软光子产生），这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往往会导致数学计算上的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概率发散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626" t="39694" r="11317" b="36065"/>
          <a:stretch>
            <a:fillRect/>
          </a:stretch>
        </p:blipFill>
        <p:spPr>
          <a:xfrm>
            <a:off x="7581265" y="2296795"/>
            <a:ext cx="3849370" cy="2527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62975" y="4824095"/>
            <a:ext cx="2359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诺恩伯格和李政道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56870" y="2019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1 问题引入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6100" y="812800"/>
            <a:ext cx="10786110" cy="2642870"/>
            <a:chOff x="860" y="1280"/>
            <a:chExt cx="16986" cy="4162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1048" y="1280"/>
              <a:ext cx="167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l"/>
              <a:r>
                <a:rPr lang="en-US" altLang="zh-CN" b="1">
                  <a:sym typeface="+mn-ea"/>
                </a:rPr>
                <a:t>Kinoshita</a:t>
              </a:r>
              <a:r>
                <a:rPr lang="zh-CN" altLang="en-US" b="1">
                  <a:sym typeface="+mn-ea"/>
                </a:rPr>
                <a:t>论文中</a:t>
              </a:r>
              <a:r>
                <a:rPr lang="zh-CN" altLang="en-US" sz="1800" b="1">
                  <a:sym typeface="+mn-ea"/>
                </a:rPr>
                <a:t>π-e衰变电子</a:t>
              </a:r>
              <a:r>
                <a:rPr lang="zh-CN" altLang="en-US" sz="1800" b="1">
                  <a:sym typeface="+mn-ea"/>
                </a:rPr>
                <a:t>辐射过程，概率计算中间表达式：</a:t>
              </a:r>
              <a:endParaRPr lang="zh-CN" altLang="en-US" sz="1800" b="1">
                <a:sym typeface="+mn-ea"/>
              </a:endParaRPr>
            </a:p>
          </p:txBody>
        </p:sp>
        <p:pic>
          <p:nvPicPr>
            <p:cNvPr id="23" name="图片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55" y="2000"/>
              <a:ext cx="7670" cy="87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860" y="2967"/>
              <a:ext cx="58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/>
              <a:r>
                <a:rPr lang="zh-CN" altLang="en-US" b="1">
                  <a:sym typeface="+mn-ea"/>
                </a:rPr>
                <a:t>单独看第一项的分母</a:t>
              </a:r>
              <a:endParaRPr lang="zh-CN" altLang="en-US" b="1"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9" y="4862"/>
              <a:ext cx="160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/>
              <a:r>
                <a:rPr lang="zh-CN" altLang="en-US" b="1"/>
                <a:t>其中</a:t>
              </a:r>
              <a:r>
                <a:rPr lang="en-US" altLang="zh-CN" b="1"/>
                <a:t>k0</a:t>
              </a:r>
              <a:r>
                <a:rPr lang="zh-CN" altLang="en-US" b="1"/>
                <a:t>是光子能量，</a:t>
              </a:r>
              <a:r>
                <a:rPr lang="en-US" altLang="zh-CN" b="1">
                  <a:sym typeface="+mn-ea"/>
                </a:rPr>
                <a:t>p0</a:t>
              </a:r>
              <a:r>
                <a:rPr lang="zh-CN" altLang="en-US" b="1"/>
                <a:t>是电子能量，</a:t>
              </a:r>
              <a:r>
                <a:rPr lang="en-US" altLang="zh-CN" b="1">
                  <a:sym typeface="+mn-ea"/>
                </a:rPr>
                <a:t>θ</a:t>
              </a:r>
              <a:r>
                <a:rPr lang="zh-CN" altLang="en-US" b="1"/>
                <a:t>是光子与电子的夹角。这个公式完美解释了两类发散：</a:t>
              </a:r>
              <a:endParaRPr lang="zh-CN" altLang="en-US" b="1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2" y="3723"/>
              <a:ext cx="5293" cy="826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898525" y="3583940"/>
            <a:ext cx="10200640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b="1">
                <a:solidFill>
                  <a:srgbClr val="C00000"/>
                </a:solidFill>
              </a:rPr>
              <a:t>红外发散</a:t>
            </a:r>
            <a:r>
              <a:rPr lang="zh-CN" altLang="en-US" b="1"/>
              <a:t>：当光子能量</a:t>
            </a:r>
            <a:r>
              <a:rPr lang="en-US" altLang="zh-CN" b="1"/>
              <a:t> k0</a:t>
            </a:r>
            <a:r>
              <a:rPr lang="en-US" altLang="en-US" b="1"/>
              <a:t>→</a:t>
            </a:r>
            <a:r>
              <a:rPr lang="en-US" altLang="zh-CN" b="1"/>
              <a:t>0</a:t>
            </a:r>
            <a:r>
              <a:rPr lang="zh-CN" altLang="en-US" b="1"/>
              <a:t>时，分母趋于</a:t>
            </a:r>
            <a:r>
              <a:rPr lang="en-US" altLang="zh-CN" b="1"/>
              <a:t>0</a:t>
            </a:r>
            <a:r>
              <a:rPr lang="zh-CN" altLang="en-US" b="1"/>
              <a:t>。</a:t>
            </a:r>
            <a:endParaRPr lang="zh-CN" altLang="en-US" b="1"/>
          </a:p>
          <a:p>
            <a:pPr indent="457200">
              <a:lnSpc>
                <a:spcPct val="150000"/>
              </a:lnSpc>
            </a:pPr>
            <a:r>
              <a:rPr lang="zh-CN" altLang="en-US" b="1">
                <a:solidFill>
                  <a:srgbClr val="C00000"/>
                </a:solidFill>
              </a:rPr>
              <a:t>共线发散</a:t>
            </a:r>
            <a:r>
              <a:rPr lang="zh-CN" altLang="en-US" b="1"/>
              <a:t>：即使光子能量</a:t>
            </a:r>
            <a:r>
              <a:rPr lang="en-US" altLang="zh-CN" b="1"/>
              <a:t> k0≠0</a:t>
            </a:r>
            <a:r>
              <a:rPr lang="zh-CN" altLang="en-US" b="1"/>
              <a:t>，只要电子质量</a:t>
            </a:r>
            <a:r>
              <a:rPr lang="en-US" altLang="zh-CN" b="1"/>
              <a:t> m</a:t>
            </a:r>
            <a:r>
              <a:rPr lang="en-US" altLang="en-US" b="1"/>
              <a:t>→</a:t>
            </a:r>
            <a:r>
              <a:rPr lang="en-US" altLang="zh-CN" b="1"/>
              <a:t>0</a:t>
            </a:r>
            <a:r>
              <a:rPr lang="zh-CN" altLang="en-US" b="1"/>
              <a:t>，则电子的能量</a:t>
            </a:r>
            <a:r>
              <a:rPr lang="en-US" altLang="zh-CN" b="1"/>
              <a:t> p0</a:t>
            </a:r>
            <a:r>
              <a:rPr lang="en-US" altLang="en-US" b="1"/>
              <a:t>→</a:t>
            </a:r>
            <a:r>
              <a:rPr lang="en-US" altLang="zh-CN" b="1">
                <a:sym typeface="+mn-ea"/>
              </a:rPr>
              <a:t>|p|</a:t>
            </a:r>
            <a:r>
              <a:rPr lang="zh-CN" altLang="en-US" b="1"/>
              <a:t>。此时如果光子</a:t>
            </a:r>
            <a:r>
              <a:rPr lang="en-US" altLang="zh-CN" b="1"/>
              <a:t>  </a:t>
            </a:r>
            <a:r>
              <a:rPr lang="zh-CN" altLang="en-US" b="1"/>
              <a:t>沿着电子方向发射，</a:t>
            </a:r>
            <a:r>
              <a:rPr lang="zh-CN" altLang="en-US" b="1">
                <a:sym typeface="+mn-ea"/>
              </a:rPr>
              <a:t>同样发散。</a:t>
            </a:r>
            <a:endParaRPr lang="en-US" altLang="zh-CN" b="1"/>
          </a:p>
          <a:p>
            <a:endParaRPr lang="zh-CN" altLang="en-US" b="1"/>
          </a:p>
        </p:txBody>
      </p:sp>
      <p:sp>
        <p:nvSpPr>
          <p:cNvPr id="33" name="文本框 32"/>
          <p:cNvSpPr txBox="1"/>
          <p:nvPr/>
        </p:nvSpPr>
        <p:spPr>
          <a:xfrm>
            <a:off x="1167765" y="5093970"/>
            <a:ext cx="1039114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b="1">
                <a:sym typeface="+mn-ea"/>
              </a:rPr>
              <a:t>KLN</a:t>
            </a:r>
            <a:r>
              <a:rPr lang="zh-CN" altLang="en-US" b="1">
                <a:sym typeface="+mn-ea"/>
              </a:rPr>
              <a:t>定理解决了这一类的发散问题，从而解决了标准模型理论结果与实验结果比较时的</a:t>
            </a:r>
            <a:r>
              <a:rPr lang="zh-CN" altLang="en-US" b="1">
                <a:sym typeface="+mn-ea"/>
              </a:rPr>
              <a:t>困难</a:t>
            </a:r>
            <a:endParaRPr lang="zh-CN" altLang="en-US" b="1">
              <a:sym typeface="+mn-ea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4618990" y="1845310"/>
            <a:ext cx="300990" cy="3829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84150"/>
            <a:ext cx="7858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2.1 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Kinoshita </a:t>
            </a:r>
            <a:r>
              <a:rPr lang="en-US" altLang="zh-CN" sz="2400" b="1">
                <a:latin typeface="+mn-ea"/>
                <a:cs typeface="+mn-ea"/>
              </a:rPr>
              <a:t>(1962)</a:t>
            </a:r>
            <a:r>
              <a:rPr lang="zh-CN" altLang="en-US" sz="2400" b="1">
                <a:latin typeface="+mn-ea"/>
                <a:cs typeface="+mn-ea"/>
              </a:rPr>
              <a:t>：从费曼振幅出发分析软红外</a:t>
            </a:r>
            <a:r>
              <a:rPr lang="zh-CN" altLang="en-US" sz="2400" b="1">
                <a:latin typeface="+mn-ea"/>
                <a:cs typeface="+mn-ea"/>
              </a:rPr>
              <a:t>发散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150" y="102584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 b="1">
                <a:latin typeface="+mn-ea"/>
                <a:cs typeface="+mn-ea"/>
              </a:rPr>
              <a:t>在量子场论中，散射过程由 </a:t>
            </a:r>
            <a:r>
              <a:rPr lang="zh-CN" altLang="en-US" sz="2000" b="1">
                <a:solidFill>
                  <a:srgbClr val="C00000"/>
                </a:solidFill>
                <a:latin typeface="+mn-ea"/>
                <a:cs typeface="+mn-ea"/>
              </a:rPr>
              <a:t>费曼振幅</a:t>
            </a:r>
            <a:r>
              <a:rPr lang="zh-CN" altLang="en-US" sz="2000" b="1">
                <a:latin typeface="+mn-ea"/>
                <a:cs typeface="+mn-ea"/>
              </a:rPr>
              <a:t> 描述</a:t>
            </a:r>
            <a:endParaRPr lang="zh-CN" altLang="en-US" sz="2000" b="1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8355" y="1520825"/>
            <a:ext cx="1978025" cy="496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05" y="2893695"/>
            <a:ext cx="3369945" cy="6902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5150" y="2296160"/>
            <a:ext cx="656653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将每个</a:t>
            </a:r>
            <a:r>
              <a:rPr lang="zh-CN" altLang="en-US" sz="2000" b="1">
                <a:solidFill>
                  <a:srgbClr val="C00000"/>
                </a:solidFill>
              </a:rPr>
              <a:t>费曼图</a:t>
            </a:r>
            <a:r>
              <a:rPr lang="zh-CN" altLang="en-US" sz="2000" b="1"/>
              <a:t>对应的振幅写成统一的参数积分形式</a:t>
            </a:r>
            <a:endParaRPr lang="zh-CN" altLang="en-US" sz="20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" y="3744913"/>
            <a:ext cx="1161415" cy="3206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6900" y="3705860"/>
            <a:ext cx="53911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当</a:t>
            </a:r>
            <a:endParaRPr lang="zh-CN" altLang="en-US" sz="2000" b="1"/>
          </a:p>
        </p:txBody>
      </p:sp>
      <p:sp>
        <p:nvSpPr>
          <p:cNvPr id="18" name="文本框 17"/>
          <p:cNvSpPr txBox="1"/>
          <p:nvPr/>
        </p:nvSpPr>
        <p:spPr>
          <a:xfrm>
            <a:off x="2261870" y="3705860"/>
            <a:ext cx="393509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时，对应可能发散的</a:t>
            </a:r>
            <a:r>
              <a:rPr lang="zh-CN" altLang="en-US" sz="2000" b="1"/>
              <a:t>结构</a:t>
            </a:r>
            <a:endParaRPr lang="zh-CN" altLang="en-US" sz="2000" b="1"/>
          </a:p>
        </p:txBody>
      </p:sp>
      <p:grpSp>
        <p:nvGrpSpPr>
          <p:cNvPr id="12" name="组合 11"/>
          <p:cNvGrpSpPr/>
          <p:nvPr/>
        </p:nvGrpSpPr>
        <p:grpSpPr>
          <a:xfrm>
            <a:off x="596900" y="4388485"/>
            <a:ext cx="10975340" cy="1574800"/>
            <a:chOff x="940" y="6911"/>
            <a:chExt cx="17284" cy="2480"/>
          </a:xfrm>
        </p:grpSpPr>
        <p:sp>
          <p:nvSpPr>
            <p:cNvPr id="2" name="文本框 1"/>
            <p:cNvSpPr txBox="1"/>
            <p:nvPr/>
          </p:nvSpPr>
          <p:spPr>
            <a:xfrm>
              <a:off x="940" y="6911"/>
              <a:ext cx="10341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000" b="1"/>
                <a:t>单个概率发散，对</a:t>
              </a:r>
              <a:r>
                <a:rPr lang="zh-CN" altLang="en-US" sz="2000" b="1"/>
                <a:t>所有费曼图求和发散</a:t>
              </a:r>
              <a:r>
                <a:rPr lang="zh-CN" altLang="en-US" sz="2000" b="1">
                  <a:solidFill>
                    <a:srgbClr val="C00000"/>
                  </a:solidFill>
                </a:rPr>
                <a:t>抵消</a:t>
              </a:r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：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40" y="8763"/>
              <a:ext cx="17284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000" b="1"/>
                <a:t>结果：解决了末态发散的问题，但</a:t>
              </a:r>
              <a:r>
                <a:rPr lang="zh-CN" altLang="en-US" sz="2000" b="1">
                  <a:solidFill>
                    <a:srgbClr val="C00000"/>
                  </a:solidFill>
                </a:rPr>
                <a:t>仅告诉如何抵消</a:t>
              </a:r>
              <a:r>
                <a:rPr lang="zh-CN" altLang="en-US" sz="2000" b="1">
                  <a:solidFill>
                    <a:srgbClr val="C00000"/>
                  </a:solidFill>
                </a:rPr>
                <a:t>发散，未揭示物理实质</a:t>
              </a:r>
              <a:endParaRPr lang="zh-CN" altLang="en-US" sz="2000" b="1">
                <a:solidFill>
                  <a:srgbClr val="C00000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0" y="7588"/>
              <a:ext cx="5730" cy="11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84150"/>
            <a:ext cx="868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2.2 Lee–Nauenberg (1964)</a:t>
            </a:r>
            <a:r>
              <a:rPr lang="zh-CN" altLang="en-US" sz="2400" b="1">
                <a:latin typeface="+mn-ea"/>
                <a:cs typeface="+mn-ea"/>
              </a:rPr>
              <a:t>：从简并态求和到有限概率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10" y="10010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 b="1">
                <a:latin typeface="+mn-ea"/>
                <a:cs typeface="+mn-ea"/>
              </a:rPr>
              <a:t>单个跃迁概率可能</a:t>
            </a:r>
            <a:r>
              <a:rPr lang="zh-CN" altLang="en-US" sz="2000" b="1">
                <a:latin typeface="+mn-ea"/>
                <a:cs typeface="+mn-ea"/>
              </a:rPr>
              <a:t>奇异：</a:t>
            </a:r>
            <a:endParaRPr lang="zh-CN" altLang="en-US" sz="2000" b="1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8380" y="6428105"/>
            <a:ext cx="393509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105" y="1400175"/>
            <a:ext cx="2068195" cy="473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" y="3051810"/>
            <a:ext cx="5818505" cy="42164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4500" y="2214245"/>
            <a:ext cx="56515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+mn-ea"/>
                <a:cs typeface="+mn-ea"/>
                <a:sym typeface="+mn-ea"/>
              </a:rPr>
              <a:t>一个电子态和带有一个或多个软光子的态，在</a:t>
            </a:r>
            <a:r>
              <a:rPr lang="zh-CN" altLang="en-US" sz="2000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实验分辨率下是不可区分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的（</a:t>
            </a:r>
            <a:r>
              <a:rPr lang="zh-CN" altLang="en-US" sz="2000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观测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上的</a:t>
            </a:r>
            <a:r>
              <a:rPr lang="zh-CN" altLang="en-US" sz="2000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简并态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）</a:t>
            </a:r>
            <a:endParaRPr lang="zh-CN" altLang="en-US" sz="2000" b="1">
              <a:latin typeface="+mn-ea"/>
              <a:cs typeface="+mn-ea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96100" y="1128395"/>
            <a:ext cx="4541520" cy="4353560"/>
            <a:chOff x="10781" y="1777"/>
            <a:chExt cx="7152" cy="685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rcRect b="27363"/>
            <a:stretch>
              <a:fillRect/>
            </a:stretch>
          </p:blipFill>
          <p:spPr>
            <a:xfrm>
              <a:off x="10781" y="1777"/>
              <a:ext cx="7152" cy="3893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88" y="6015"/>
              <a:ext cx="5538" cy="261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44500" y="3890645"/>
            <a:ext cx="7212330" cy="1990725"/>
            <a:chOff x="700" y="6127"/>
            <a:chExt cx="11358" cy="3135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826" y="6127"/>
              <a:ext cx="11231" cy="2214"/>
              <a:chOff x="826" y="6127"/>
              <a:chExt cx="11231" cy="2214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3" y="7326"/>
                <a:ext cx="4313" cy="1015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826" y="6127"/>
                <a:ext cx="11231" cy="56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r>
                  <a:rPr lang="zh-CN" altLang="en-US" sz="2000" b="1"/>
                  <a:t>必须对</a:t>
                </a:r>
                <a:r>
                  <a:rPr lang="zh-CN" altLang="en-US" sz="2000" b="1">
                    <a:solidFill>
                      <a:srgbClr val="C00000"/>
                    </a:solidFill>
                  </a:rPr>
                  <a:t>入射与出射简并态</a:t>
                </a:r>
                <a:r>
                  <a:rPr lang="zh-CN" altLang="en-US" sz="2000" b="1"/>
                  <a:t>的</a:t>
                </a:r>
                <a:r>
                  <a:rPr lang="zh-CN" altLang="en-US" sz="2000" b="1">
                    <a:solidFill>
                      <a:srgbClr val="C00000"/>
                    </a:solidFill>
                  </a:rPr>
                  <a:t>简并子空间</a:t>
                </a:r>
                <a:r>
                  <a:rPr lang="zh-CN" altLang="en-US" sz="2000" b="1"/>
                  <a:t>求和：</a:t>
                </a:r>
                <a:endParaRPr lang="zh-CN" altLang="en-US" sz="2000" b="1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700" y="8634"/>
              <a:ext cx="1135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000" b="1"/>
                <a:t>结果：发散的</a:t>
              </a:r>
              <a:r>
                <a:rPr lang="zh-CN" altLang="en-US" sz="2000" b="1">
                  <a:solidFill>
                    <a:srgbClr val="C00000"/>
                  </a:solidFill>
                </a:rPr>
                <a:t>物理本质</a:t>
              </a:r>
              <a:r>
                <a:rPr lang="zh-CN" altLang="en-US" sz="2000" b="1"/>
                <a:t>：不可分辨简并态不可分开</a:t>
              </a:r>
              <a:r>
                <a:rPr lang="zh-CN" altLang="en-US" sz="2000" b="1"/>
                <a:t>计算</a:t>
              </a:r>
              <a:endParaRPr lang="zh-CN" altLang="en-US" sz="20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58750"/>
            <a:ext cx="868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3 </a:t>
            </a:r>
            <a:r>
              <a:rPr lang="zh-CN" altLang="en-US" sz="2400" b="1">
                <a:latin typeface="+mn-ea"/>
                <a:cs typeface="+mn-ea"/>
              </a:rPr>
              <a:t>研究计划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8380" y="6428105"/>
            <a:ext cx="393509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14475" y="3242945"/>
            <a:ext cx="4361180" cy="11988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</a:rPr>
              <a:t>四、普适思考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latin typeface="+mn-ea"/>
                <a:cs typeface="+mn-ea"/>
              </a:rPr>
              <a:t>红外安全量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latin typeface="+mn-ea"/>
                <a:cs typeface="+mn-ea"/>
              </a:rPr>
              <a:t>不可分辨态的求和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构造物理可观测量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高能散射</a:t>
            </a:r>
            <a:r>
              <a:rPr lang="zh-CN" altLang="en-US" b="1">
                <a:latin typeface="+mn-ea"/>
                <a:cs typeface="+mn-ea"/>
              </a:rPr>
              <a:t>或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强相互作用</a:t>
            </a:r>
            <a:r>
              <a:rPr lang="zh-CN" altLang="en-US" b="1">
                <a:latin typeface="+mn-ea"/>
                <a:cs typeface="+mn-ea"/>
              </a:rPr>
              <a:t>理论</a:t>
            </a:r>
            <a:endParaRPr lang="zh-CN" altLang="en-US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901180" y="1195070"/>
            <a:ext cx="3247390" cy="1276350"/>
          </a:xfrm>
          <a:prstGeom prst="rect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二、</a:t>
            </a:r>
            <a:r>
              <a:rPr lang="en-US" altLang="zh-CN" b="1">
                <a:latin typeface="+mn-ea"/>
                <a:cs typeface="+mn-ea"/>
                <a:sym typeface="+mn-ea"/>
              </a:rPr>
              <a:t>Kinoshita </a:t>
            </a:r>
            <a:r>
              <a:rPr lang="zh-CN" altLang="en-US" b="1">
                <a:latin typeface="+mn-ea"/>
                <a:cs typeface="+mn-ea"/>
                <a:sym typeface="+mn-ea"/>
              </a:rPr>
              <a:t>方法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参数化表示</a:t>
            </a:r>
            <a:r>
              <a:rPr lang="zh-CN" altLang="en-US" b="1">
                <a:latin typeface="+mn-ea"/>
                <a:cs typeface="+mn-ea"/>
                <a:sym typeface="+mn-ea"/>
              </a:rPr>
              <a:t>与奇异性结构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Landau 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条件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latin typeface="+mn-ea"/>
                <a:cs typeface="+mn-ea"/>
                <a:sym typeface="+mn-ea"/>
              </a:rPr>
              <a:t>具体图计算</a:t>
            </a:r>
            <a:endParaRPr lang="zh-CN" altLang="en-US" b="1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14475" y="1195070"/>
            <a:ext cx="3818255" cy="12763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noAutofit/>
          </a:bodyPr>
          <a:p>
            <a:r>
              <a:rPr lang="zh-CN" altLang="en-US" b="1">
                <a:latin typeface="+mn-ea"/>
                <a:cs typeface="+mn-ea"/>
                <a:sym typeface="+mn-ea"/>
              </a:rPr>
              <a:t>一、奇异来源与数理基础：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latin typeface="+mn-ea"/>
                <a:cs typeface="+mn-ea"/>
                <a:sym typeface="+mn-ea"/>
              </a:rPr>
              <a:t>量子场论中最基本的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散射描述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费曼图</a:t>
            </a:r>
            <a:endParaRPr lang="zh-CN" altLang="en-US" b="1">
              <a:solidFill>
                <a:srgbClr val="C00000"/>
              </a:solidFill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软光子辐射与共线辐射</a:t>
            </a:r>
            <a:endParaRPr lang="zh-CN" altLang="en-US" b="1">
              <a:solidFill>
                <a:srgbClr val="C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970395" y="3242945"/>
            <a:ext cx="3108960" cy="11988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三、</a:t>
            </a:r>
            <a:r>
              <a:rPr lang="en-US" altLang="zh-CN" b="1">
                <a:latin typeface="+mn-ea"/>
                <a:cs typeface="+mn-ea"/>
                <a:sym typeface="+mn-ea"/>
              </a:rPr>
              <a:t>Lee–Nauenberg </a:t>
            </a:r>
            <a:r>
              <a:rPr lang="zh-CN" altLang="en-US" b="1">
                <a:latin typeface="+mn-ea"/>
                <a:cs typeface="+mn-ea"/>
                <a:sym typeface="+mn-ea"/>
              </a:rPr>
              <a:t>方法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latin typeface="+mn-ea"/>
                <a:cs typeface="+mn-ea"/>
                <a:sym typeface="+mn-ea"/>
              </a:rPr>
              <a:t>幺正性与态空间结构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简并态</a:t>
            </a:r>
            <a:r>
              <a:rPr lang="zh-CN" altLang="en-US" b="1">
                <a:latin typeface="+mn-ea"/>
                <a:cs typeface="+mn-ea"/>
                <a:sym typeface="+mn-ea"/>
              </a:rPr>
              <a:t>概率求和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可观测量</a:t>
            </a:r>
            <a:r>
              <a:rPr lang="zh-CN" altLang="en-US" b="1">
                <a:latin typeface="+mn-ea"/>
                <a:cs typeface="+mn-ea"/>
                <a:sym typeface="+mn-ea"/>
              </a:rPr>
              <a:t>定义</a:t>
            </a:r>
            <a:endParaRPr lang="zh-CN" altLang="en-US" b="1">
              <a:latin typeface="+mn-ea"/>
              <a:cs typeface="+mn-ea"/>
              <a:sym typeface="+mn-ea"/>
            </a:endParaRPr>
          </a:p>
        </p:txBody>
      </p:sp>
      <p:cxnSp>
        <p:nvCxnSpPr>
          <p:cNvPr id="7" name="直接箭头连接符 6"/>
          <p:cNvCxnSpPr>
            <a:stCxn id="5" idx="3"/>
            <a:endCxn id="3" idx="1"/>
          </p:cNvCxnSpPr>
          <p:nvPr>
            <p:custDataLst>
              <p:tags r:id="rId5"/>
            </p:custDataLst>
          </p:nvPr>
        </p:nvCxnSpPr>
        <p:spPr>
          <a:xfrm>
            <a:off x="5332730" y="1833245"/>
            <a:ext cx="15684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" idx="2"/>
            <a:endCxn id="6" idx="0"/>
          </p:cNvCxnSpPr>
          <p:nvPr>
            <p:custDataLst>
              <p:tags r:id="rId6"/>
            </p:custDataLst>
          </p:nvPr>
        </p:nvCxnSpPr>
        <p:spPr>
          <a:xfrm>
            <a:off x="8524875" y="2471420"/>
            <a:ext cx="0" cy="771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1"/>
            <a:endCxn id="2" idx="3"/>
          </p:cNvCxnSpPr>
          <p:nvPr>
            <p:custDataLst>
              <p:tags r:id="rId7"/>
            </p:custDataLst>
          </p:nvPr>
        </p:nvCxnSpPr>
        <p:spPr>
          <a:xfrm flipH="1">
            <a:off x="5875655" y="3842385"/>
            <a:ext cx="10947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513840" y="777875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1-2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901180" y="654050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3-4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970395" y="2740025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5-6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513840" y="2740025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7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1514475" y="5005070"/>
            <a:ext cx="4360545" cy="7200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</a:rPr>
              <a:t>五、</a:t>
            </a:r>
            <a:r>
              <a:rPr lang="zh-CN" altLang="en-US" b="1">
                <a:latin typeface="+mn-ea"/>
                <a:cs typeface="+mn-ea"/>
              </a:rPr>
              <a:t>总结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zh-CN" altLang="en-US" b="1">
                <a:latin typeface="+mn-ea"/>
                <a:cs typeface="+mn-ea"/>
              </a:rPr>
              <a:t>方法论</a:t>
            </a:r>
            <a:r>
              <a:rPr lang="en-US" altLang="zh-CN" b="1">
                <a:latin typeface="+mn-ea"/>
                <a:cs typeface="+mn-ea"/>
              </a:rPr>
              <a:t>                    2.</a:t>
            </a:r>
            <a:r>
              <a:rPr lang="en-US" altLang="zh-CN" b="1">
                <a:latin typeface="+mn-ea"/>
                <a:cs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物理图像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>
              <a:solidFill>
                <a:srgbClr val="C00000"/>
              </a:solidFill>
              <a:latin typeface="+mn-ea"/>
              <a:cs typeface="+mn-ea"/>
            </a:endParaRPr>
          </a:p>
        </p:txBody>
      </p:sp>
      <p:cxnSp>
        <p:nvCxnSpPr>
          <p:cNvPr id="24" name="直接箭头连接符 23"/>
          <p:cNvCxnSpPr>
            <a:stCxn id="2" idx="2"/>
            <a:endCxn id="20" idx="0"/>
          </p:cNvCxnSpPr>
          <p:nvPr>
            <p:custDataLst>
              <p:tags r:id="rId13"/>
            </p:custDataLst>
          </p:nvPr>
        </p:nvCxnSpPr>
        <p:spPr>
          <a:xfrm>
            <a:off x="3695065" y="4441825"/>
            <a:ext cx="0" cy="563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1580515" y="4606290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8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58750"/>
            <a:ext cx="868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4 </a:t>
            </a:r>
            <a:r>
              <a:rPr lang="zh-CN" altLang="en-US" sz="2400" b="1">
                <a:latin typeface="+mn-ea"/>
                <a:cs typeface="+mn-ea"/>
              </a:rPr>
              <a:t>总结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8380" y="6428105"/>
            <a:ext cx="393509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8430" y="1707515"/>
            <a:ext cx="8905875" cy="21583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28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发散</a:t>
            </a:r>
            <a:r>
              <a:rPr lang="zh-CN" altLang="en-US" sz="2400" b="1">
                <a:latin typeface="+mn-ea"/>
                <a:cs typeface="+mn-ea"/>
              </a:rPr>
              <a:t>并非理论</a:t>
            </a:r>
            <a:r>
              <a:rPr lang="zh-CN" altLang="en-US" sz="2400" b="1">
                <a:latin typeface="+mn-ea"/>
                <a:cs typeface="+mn-ea"/>
              </a:rPr>
              <a:t>失效，而是表明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单个精确态并不可测</a:t>
            </a: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</a:rPr>
              <a:t>,</a:t>
            </a:r>
            <a:endParaRPr lang="zh-CN" altLang="en-US" sz="2400" b="1">
              <a:latin typeface="+mn-ea"/>
              <a:cs typeface="+mn-ea"/>
            </a:endParaRPr>
          </a:p>
          <a:p>
            <a:pPr algn="ctr">
              <a:lnSpc>
                <a:spcPct val="280000"/>
              </a:lnSpc>
            </a:pPr>
            <a:r>
              <a:rPr lang="zh-CN" altLang="en-US" sz="2400" b="1">
                <a:latin typeface="+mn-ea"/>
                <a:cs typeface="+mn-ea"/>
              </a:rPr>
              <a:t>只有对所有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简并态求和后的概率</a:t>
            </a:r>
            <a:r>
              <a:rPr lang="zh-CN" altLang="en-US" sz="2400" b="1">
                <a:latin typeface="+mn-ea"/>
                <a:cs typeface="+mn-ea"/>
              </a:rPr>
              <a:t>，才对应真实的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物理观测</a:t>
            </a: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</a:rPr>
              <a:t>!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 r="17410" b="19899"/>
          <a:stretch>
            <a:fillRect/>
          </a:stretch>
        </p:blipFill>
        <p:spPr>
          <a:xfrm>
            <a:off x="471806" y="262892"/>
            <a:ext cx="3762375" cy="63315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48125" y="373380"/>
            <a:ext cx="8143875" cy="1475105"/>
          </a:xfrm>
          <a:prstGeom prst="rect">
            <a:avLst/>
          </a:prstGeom>
          <a:solidFill>
            <a:srgbClr val="CFD4D6"/>
          </a:solidFill>
          <a:ln>
            <a:solidFill>
              <a:srgbClr val="CF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94860" y="1925320"/>
            <a:ext cx="7418705" cy="5077460"/>
            <a:chOff x="7787" y="1614"/>
            <a:chExt cx="10416" cy="7996"/>
          </a:xfrm>
        </p:grpSpPr>
        <p:sp>
          <p:nvSpPr>
            <p:cNvPr id="4" name="文本框 3"/>
            <p:cNvSpPr txBox="1"/>
            <p:nvPr/>
          </p:nvSpPr>
          <p:spPr>
            <a:xfrm>
              <a:off x="8281" y="1614"/>
              <a:ext cx="2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0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787" y="1614"/>
              <a:ext cx="10416" cy="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b="1">
                  <a:latin typeface="Times New Roman" panose="02020603050405020304" charset="0"/>
                  <a:ea typeface="华文中宋" panose="02010600040101010101" charset="-122"/>
                  <a:cs typeface="Times New Roman" panose="02020603050405020304" charset="0"/>
                  <a:sym typeface="Times New Roman" panose="02020603050405020304"/>
                </a:rPr>
                <a:t>[1]Lee, T. D., &amp; Nauenberg, M. (1964). Degenerate systems and mass singularities. Physical Review, 133(6B), B1549.</a:t>
              </a:r>
              <a:endParaRPr lang="en-US" altLang="zh-CN" sz="2400" b="1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b="1" dirty="0">
                  <a:latin typeface="Times New Roman" panose="02020603050405020304" charset="0"/>
                  <a:ea typeface="华文中宋" panose="02010600040101010101" charset="-122"/>
                  <a:cs typeface="Times New Roman" panose="02020603050405020304" charset="0"/>
                  <a:sym typeface="Times New Roman" panose="02020603050405020304"/>
                </a:rPr>
                <a:t>[2]Kinoshita, T. (1962). Mass singularities of Feynman amplitudes. Journal of Mathematical Physics, 3(4), 650-677.</a:t>
              </a:r>
              <a:endParaRPr lang="en-US" altLang="zh-CN" sz="2400" b="1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b="1">
                  <a:latin typeface="Times New Roman" panose="02020603050405020304" charset="0"/>
                  <a:ea typeface="华文中宋" panose="02010600040101010101" charset="-122"/>
                  <a:cs typeface="Times New Roman" panose="02020603050405020304" charset="0"/>
                  <a:sym typeface="Times New Roman" panose="02020603050405020304"/>
                </a:rPr>
                <a:t>[3]Hollik, W. (2014). Quantum field theory and the standard model.</a:t>
              </a:r>
              <a:endParaRPr lang="en-US" altLang="zh-CN" sz="2400" b="1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endParaRPr lang="en-US" altLang="zh-CN" sz="2400" b="1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94862" y="757555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cap="all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/>
                <a:sym typeface="Times New Roman" panose="02020603050405020304"/>
              </a:rPr>
              <a:t>参考文献</a:t>
            </a:r>
            <a:endParaRPr lang="zh-CN" altLang="en-US" sz="4000" b="1" cap="all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405.75866141732274,&quot;left&quot;:-8.15,&quot;top&quot;:16.9,&quot;width&quot;:908.9000787401576}"/>
</p:tagLst>
</file>

<file path=ppt/tags/tag10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1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2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3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4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5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6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7.xml><?xml version="1.0" encoding="utf-8"?>
<p:tagLst xmlns:p="http://schemas.openxmlformats.org/presentationml/2006/main">
  <p:tag name="KSO_WPP_MARK_KEY" val="b379c4ce-32d2-40a7-a0c3-20478936629d"/>
  <p:tag name="COMMONDATA" val="eyJoZGlkIjoiNWExYWExMTI4N2UwNTQzMDc0MDRjNTMwODg1ZmU1MjkifQ=="/>
</p:tagLst>
</file>

<file path=ppt/tags/tag2.xml><?xml version="1.0" encoding="utf-8"?>
<p:tagLst xmlns:p="http://schemas.openxmlformats.org/presentationml/2006/main">
  <p:tag name="KSO_WM_DIAGRAM_VIRTUALLY_FRAME" val="{&quot;height&quot;:405.75866141732274,&quot;left&quot;:-8.15,&quot;top&quot;:16.9,&quot;width&quot;:908.9000787401576}"/>
</p:tagLst>
</file>

<file path=ppt/tags/tag3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4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5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6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7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8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9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演示</Application>
  <PresentationFormat>自定义</PresentationFormat>
  <Paragraphs>123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字魂8号-珍珠奶茶体</vt:lpstr>
      <vt:lpstr>Times New Roman</vt:lpstr>
      <vt:lpstr>阿里巴巴普惠体 Light</vt:lpstr>
      <vt:lpstr>SWAstro</vt:lpstr>
      <vt:lpstr>Times New Roman</vt:lpstr>
      <vt:lpstr>华文中宋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第一PPT，www.1ppt.com</dc:creator>
  <cp:keywords>www.1ppt.com</cp:keywords>
  <dc:description>第一PPT</dc:description>
  <cp:lastModifiedBy>wzr</cp:lastModifiedBy>
  <cp:revision>180</cp:revision>
  <dcterms:created xsi:type="dcterms:W3CDTF">2019-06-19T02:08:00Z</dcterms:created>
  <dcterms:modified xsi:type="dcterms:W3CDTF">2026-04-10T07:02:52Z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23BDDD4C367F43AB8D87F033E7DC0080_13</vt:lpwstr>
  </property>
</Properties>
</file>