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9"/>
  </p:handoutMasterIdLst>
  <p:sldIdLst>
    <p:sldId id="300" r:id="rId3"/>
    <p:sldId id="280" r:id="rId5"/>
    <p:sldId id="261" r:id="rId6"/>
    <p:sldId id="323" r:id="rId7"/>
    <p:sldId id="331" r:id="rId8"/>
    <p:sldId id="1161" r:id="rId9"/>
    <p:sldId id="1160" r:id="rId10"/>
    <p:sldId id="1162" r:id="rId11"/>
    <p:sldId id="1164" r:id="rId12"/>
    <p:sldId id="1165" r:id="rId13"/>
    <p:sldId id="1166" r:id="rId14"/>
    <p:sldId id="382" r:id="rId15"/>
    <p:sldId id="642" r:id="rId16"/>
    <p:sldId id="389" r:id="rId17"/>
    <p:sldId id="1159" r:id="rId18"/>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标题和目录" id="{70943766-031a-4849-b3aa-db15229d0e42}">
          <p14:sldIdLst>
            <p14:sldId id="300"/>
            <p14:sldId id="280"/>
          </p14:sldIdLst>
        </p14:section>
        <p14:section name="01 课题简介" id="{6679997c-4684-4250-8bdf-9ff4ac7a2adb}">
          <p14:sldIdLst>
            <p14:sldId id="261"/>
            <p14:sldId id="323"/>
          </p14:sldIdLst>
        </p14:section>
        <p14:section name="02 液滴形状" id="{ad5cf5cd-f368-4a0b-9c94-bb508428cca9}">
          <p14:sldIdLst>
            <p14:sldId id="331"/>
            <p14:sldId id="1161"/>
            <p14:sldId id="1160"/>
            <p14:sldId id="1162"/>
            <p14:sldId id="1164"/>
            <p14:sldId id="1165"/>
            <p14:sldId id="1166"/>
          </p14:sldIdLst>
        </p14:section>
        <p14:section name="03 光学成像" id="{0c7728e8-6e11-48b9-91e8-75a353c0a48c}">
          <p14:sldIdLst>
            <p14:sldId id="382"/>
            <p14:sldId id="642"/>
          </p14:sldIdLst>
        </p14:section>
        <p14:section name="04 总结" id="{93f08eee-aed4-4f3b-b52d-d72e112f3429}">
          <p14:sldIdLst/>
        </p14:section>
        <p14:section name="结束页" id="{395b60f2-4b1b-4742-98fc-634c8ea89e83}">
          <p14:sldIdLst>
            <p14:sldId id="389"/>
            <p14:sldId id="1159"/>
          </p14:sldIdLst>
        </p14:section>
        <p14:section name="总结页" id="{659a945d-6388-48ae-830b-f6165b240758}">
          <p14:sldIdLst/>
        </p14:section>
        <p14:section name="附录" id="{7ee1753f-2017-4d85-9802-9013d44e01d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11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tags" Target="tags/tag10.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handoutMaster" Target="handoutMasters/handoutMaster1.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B3A039-28F0-4997-A401-A122DBDD4CE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5C9384-C67B-4DCF-8201-FBA6005811F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674C1D0-060E-4FCC-91A6-7476A46993C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674C1D0-060E-4FCC-91A6-7476A46993C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674C1D0-060E-4FCC-91A6-7476A46993C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说一下这个具体的计算是我们的研究课题？</a:t>
            </a:r>
            <a:endParaRPr lang="zh-CN" altLang="en-US"/>
          </a:p>
          <a:p>
            <a:endParaRPr lang="zh-CN" altLang="en-US"/>
          </a:p>
          <a:p>
            <a:r>
              <a:rPr lang="zh-CN" altLang="en-US"/>
              <a:t>以下是以防提问（虽然没提问</a:t>
            </a:r>
            <a:endParaRPr lang="zh-CN" altLang="en-US"/>
          </a:p>
          <a:p>
            <a:r>
              <a:rPr lang="zh-CN" altLang="en-US"/>
              <a:t>当时理论家已经知道，计算一个电子的能量时会得到无穷大，是因为我们愚蠢地计算了“电子对自己的作用”。</a:t>
            </a:r>
            <a:endParaRPr lang="zh-CN" altLang="en-US"/>
          </a:p>
          <a:p>
            <a:endParaRPr lang="en-US" altLang="zh-CN"/>
          </a:p>
          <a:p>
            <a:r>
              <a:rPr lang="zh-CN" altLang="en-US"/>
              <a:t>自由电子的自能（</a:t>
            </a:r>
            <a:endParaRPr lang="zh-CN" altLang="en-US"/>
          </a:p>
          <a:p>
            <a:r>
              <a:rPr lang="en-US" altLang="zh-CN"/>
              <a:t>E</a:t>
            </a:r>
            <a:endParaRPr lang="en-US" altLang="zh-CN"/>
          </a:p>
          <a:p>
            <a:r>
              <a:rPr lang="zh-CN" altLang="en-US"/>
              <a:t>自由电子</a:t>
            </a:r>
            <a:endParaRPr lang="zh-CN" altLang="en-US"/>
          </a:p>
          <a:p>
            <a:r>
              <a:rPr lang="en-US" altLang="zh-CN"/>
              <a:t>E </a:t>
            </a:r>
            <a:endParaRPr lang="en-US" altLang="zh-CN"/>
          </a:p>
          <a:p>
            <a:r>
              <a:rPr lang="zh-CN" altLang="en-US"/>
              <a:t>自由电子</a:t>
            </a:r>
            <a:endParaRPr lang="zh-CN" altLang="en-US"/>
          </a:p>
          <a:p>
            <a:r>
              <a:rPr lang="en-US" altLang="zh-CN"/>
              <a:t>​</a:t>
            </a:r>
            <a:endParaRPr lang="en-US" altLang="zh-CN"/>
          </a:p>
          <a:p>
            <a:r>
              <a:rPr lang="zh-CN" altLang="en-US"/>
              <a:t> ）：一个电子牵着它自己产生的电磁场跑。这个“场”的能量是无穷大，但这是我们描述方式的问题（把电子当点粒子），而不是电子本身的固有属性。</a:t>
            </a:r>
            <a:endParaRPr lang="zh-CN" altLang="en-US"/>
          </a:p>
          <a:p>
            <a:endParaRPr lang="en-US" altLang="zh-CN"/>
          </a:p>
          <a:p>
            <a:r>
              <a:rPr lang="zh-CN" altLang="en-US"/>
              <a:t>氢原子中电子的能量（</a:t>
            </a:r>
            <a:endParaRPr lang="zh-CN" altLang="en-US"/>
          </a:p>
          <a:p>
            <a:r>
              <a:rPr lang="en-US" altLang="zh-CN"/>
              <a:t>E</a:t>
            </a:r>
            <a:endParaRPr lang="en-US" altLang="zh-CN"/>
          </a:p>
          <a:p>
            <a:r>
              <a:rPr lang="zh-CN" altLang="en-US"/>
              <a:t>氢原子</a:t>
            </a:r>
            <a:endParaRPr lang="zh-CN" altLang="en-US"/>
          </a:p>
          <a:p>
            <a:r>
              <a:rPr lang="en-US" altLang="zh-CN"/>
              <a:t>E </a:t>
            </a:r>
            <a:endParaRPr lang="en-US" altLang="zh-CN"/>
          </a:p>
          <a:p>
            <a:r>
              <a:rPr lang="zh-CN" altLang="en-US"/>
              <a:t>氢原子</a:t>
            </a:r>
            <a:endParaRPr lang="zh-CN" altLang="en-US"/>
          </a:p>
          <a:p>
            <a:r>
              <a:rPr lang="en-US" altLang="zh-CN"/>
              <a:t>​</a:t>
            </a:r>
            <a:endParaRPr lang="en-US" altLang="zh-CN"/>
          </a:p>
          <a:p>
            <a:r>
              <a:rPr lang="zh-CN" altLang="en-US"/>
              <a:t> ）：除了自由电子本身就有的那个无穷大自能外，还多了一个额外的能量，这个能量是因为附近有一个质子（原子核）存在，扰动了电子与自身场的相互作用而导致的修正（</a:t>
            </a:r>
            <a:endParaRPr lang="zh-CN" altLang="en-US"/>
          </a:p>
          <a:p>
            <a:r>
              <a:rPr lang="en-US" altLang="zh-CN"/>
              <a:t>Δ</a:t>
            </a:r>
            <a:endParaRPr lang="en-US" altLang="zh-CN"/>
          </a:p>
          <a:p>
            <a:r>
              <a:rPr lang="en-US" altLang="zh-CN"/>
              <a:t>E</a:t>
            </a:r>
            <a:endParaRPr lang="en-US" altLang="zh-CN"/>
          </a:p>
          <a:p>
            <a:r>
              <a:rPr lang="zh-CN" altLang="en-US"/>
              <a:t>修正</a:t>
            </a:r>
            <a:endParaRPr lang="zh-CN" altLang="en-US"/>
          </a:p>
          <a:p>
            <a:r>
              <a:rPr lang="en-US" altLang="zh-CN"/>
              <a:t>ΔE </a:t>
            </a:r>
            <a:endParaRPr lang="en-US" altLang="zh-CN"/>
          </a:p>
          <a:p>
            <a:r>
              <a:rPr lang="zh-CN" altLang="en-US"/>
              <a:t>修正</a:t>
            </a:r>
            <a:endParaRPr lang="zh-CN" altLang="en-US"/>
          </a:p>
          <a:p>
            <a:r>
              <a:rPr lang="en-US" altLang="zh-CN"/>
              <a:t>​</a:t>
            </a:r>
            <a:endParaRPr lang="en-US" altLang="zh-CN"/>
          </a:p>
          <a:p>
            <a:r>
              <a:rPr lang="en-US" altLang="zh-CN"/>
              <a:t> ）。</a:t>
            </a:r>
            <a:endParaRPr lang="en-US" altLang="zh-CN"/>
          </a:p>
          <a:p>
            <a:endParaRPr lang="en-US" altLang="zh-CN"/>
          </a:p>
          <a:p>
            <a:r>
              <a:rPr lang="zh-CN" altLang="en-US"/>
              <a:t>核心思想： 这两个无穷大（</a:t>
            </a:r>
            <a:endParaRPr lang="zh-CN" altLang="en-US"/>
          </a:p>
          <a:p>
            <a:r>
              <a:rPr lang="en-US" altLang="zh-CN"/>
              <a:t>E</a:t>
            </a:r>
            <a:endParaRPr lang="en-US" altLang="zh-CN"/>
          </a:p>
          <a:p>
            <a:r>
              <a:rPr lang="zh-CN" altLang="en-US"/>
              <a:t>自由电子</a:t>
            </a:r>
            <a:endParaRPr lang="zh-CN" altLang="en-US"/>
          </a:p>
          <a:p>
            <a:r>
              <a:rPr lang="en-US" altLang="zh-CN"/>
              <a:t>E </a:t>
            </a:r>
            <a:endParaRPr lang="en-US" altLang="zh-CN"/>
          </a:p>
          <a:p>
            <a:r>
              <a:rPr lang="zh-CN" altLang="en-US"/>
              <a:t>自由电子</a:t>
            </a:r>
            <a:endParaRPr lang="zh-CN" altLang="en-US"/>
          </a:p>
          <a:p>
            <a:r>
              <a:rPr lang="en-US" altLang="zh-CN"/>
              <a:t>​</a:t>
            </a:r>
            <a:endParaRPr lang="en-US" altLang="zh-CN"/>
          </a:p>
          <a:p>
            <a:r>
              <a:rPr lang="zh-CN" altLang="en-US"/>
              <a:t>  和 </a:t>
            </a:r>
            <a:endParaRPr lang="zh-CN" altLang="en-US"/>
          </a:p>
          <a:p>
            <a:r>
              <a:rPr lang="en-US" altLang="zh-CN"/>
              <a:t>E</a:t>
            </a:r>
            <a:endParaRPr lang="en-US" altLang="zh-CN"/>
          </a:p>
          <a:p>
            <a:r>
              <a:rPr lang="zh-CN" altLang="en-US"/>
              <a:t>氢原子</a:t>
            </a:r>
            <a:endParaRPr lang="zh-CN" altLang="en-US"/>
          </a:p>
          <a:p>
            <a:r>
              <a:rPr lang="en-US" altLang="zh-CN"/>
              <a:t>E </a:t>
            </a:r>
            <a:endParaRPr lang="en-US" altLang="zh-CN"/>
          </a:p>
          <a:p>
            <a:r>
              <a:rPr lang="zh-CN" altLang="en-US"/>
              <a:t>氢原子</a:t>
            </a:r>
            <a:endParaRPr lang="zh-CN" altLang="en-US"/>
          </a:p>
          <a:p>
            <a:r>
              <a:rPr lang="en-US" altLang="zh-CN"/>
              <a:t>​</a:t>
            </a:r>
            <a:endParaRPr lang="en-US" altLang="zh-CN"/>
          </a:p>
          <a:p>
            <a:r>
              <a:rPr lang="zh-CN" altLang="en-US"/>
              <a:t>  中包含的电子自能部分）在物理上是完全相同的。它们是同一个电子、同一种“自作用”在不同环境下的表现。所以，这个无穷大是一个固定的背景噪音，而不是我们关心的信号。</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说一下这个具体的计算是我们的研究课题？</a:t>
            </a:r>
            <a:endParaRPr lang="zh-CN" altLang="en-US"/>
          </a:p>
          <a:p>
            <a:endParaRPr lang="zh-CN" altLang="en-US"/>
          </a:p>
          <a:p>
            <a:r>
              <a:rPr lang="zh-CN" altLang="en-US"/>
              <a:t>以下是以防提问（虽然没提问</a:t>
            </a:r>
            <a:endParaRPr lang="zh-CN" altLang="en-US"/>
          </a:p>
          <a:p>
            <a:r>
              <a:rPr lang="zh-CN" altLang="en-US"/>
              <a:t>当时理论家已经知道，计算一个电子的能量时会得到无穷大，是因为我们愚蠢地计算了“电子对自己的作用”。</a:t>
            </a:r>
            <a:endParaRPr lang="zh-CN" altLang="en-US"/>
          </a:p>
          <a:p>
            <a:endParaRPr lang="en-US" altLang="zh-CN"/>
          </a:p>
          <a:p>
            <a:r>
              <a:rPr lang="zh-CN" altLang="en-US"/>
              <a:t>自由电子的自能（</a:t>
            </a:r>
            <a:endParaRPr lang="zh-CN" altLang="en-US"/>
          </a:p>
          <a:p>
            <a:r>
              <a:rPr lang="en-US" altLang="zh-CN"/>
              <a:t>E</a:t>
            </a:r>
            <a:endParaRPr lang="en-US" altLang="zh-CN"/>
          </a:p>
          <a:p>
            <a:r>
              <a:rPr lang="zh-CN" altLang="en-US"/>
              <a:t>自由电子</a:t>
            </a:r>
            <a:endParaRPr lang="zh-CN" altLang="en-US"/>
          </a:p>
          <a:p>
            <a:r>
              <a:rPr lang="en-US" altLang="zh-CN"/>
              <a:t>E </a:t>
            </a:r>
            <a:endParaRPr lang="en-US" altLang="zh-CN"/>
          </a:p>
          <a:p>
            <a:r>
              <a:rPr lang="zh-CN" altLang="en-US"/>
              <a:t>自由电子</a:t>
            </a:r>
            <a:endParaRPr lang="zh-CN" altLang="en-US"/>
          </a:p>
          <a:p>
            <a:r>
              <a:rPr lang="en-US" altLang="zh-CN"/>
              <a:t>​</a:t>
            </a:r>
            <a:endParaRPr lang="en-US" altLang="zh-CN"/>
          </a:p>
          <a:p>
            <a:r>
              <a:rPr lang="zh-CN" altLang="en-US"/>
              <a:t> ）：一个电子牵着它自己产生的电磁场跑。这个“场”的能量是无穷大，但这是我们描述方式的问题（把电子当点粒子），而不是电子本身的固有属性。</a:t>
            </a:r>
            <a:endParaRPr lang="zh-CN" altLang="en-US"/>
          </a:p>
          <a:p>
            <a:endParaRPr lang="en-US" altLang="zh-CN"/>
          </a:p>
          <a:p>
            <a:r>
              <a:rPr lang="zh-CN" altLang="en-US"/>
              <a:t>氢原子中电子的能量（</a:t>
            </a:r>
            <a:endParaRPr lang="zh-CN" altLang="en-US"/>
          </a:p>
          <a:p>
            <a:r>
              <a:rPr lang="en-US" altLang="zh-CN"/>
              <a:t>E</a:t>
            </a:r>
            <a:endParaRPr lang="en-US" altLang="zh-CN"/>
          </a:p>
          <a:p>
            <a:r>
              <a:rPr lang="zh-CN" altLang="en-US"/>
              <a:t>氢原子</a:t>
            </a:r>
            <a:endParaRPr lang="zh-CN" altLang="en-US"/>
          </a:p>
          <a:p>
            <a:r>
              <a:rPr lang="en-US" altLang="zh-CN"/>
              <a:t>E </a:t>
            </a:r>
            <a:endParaRPr lang="en-US" altLang="zh-CN"/>
          </a:p>
          <a:p>
            <a:r>
              <a:rPr lang="zh-CN" altLang="en-US"/>
              <a:t>氢原子</a:t>
            </a:r>
            <a:endParaRPr lang="zh-CN" altLang="en-US"/>
          </a:p>
          <a:p>
            <a:r>
              <a:rPr lang="en-US" altLang="zh-CN"/>
              <a:t>​</a:t>
            </a:r>
            <a:endParaRPr lang="en-US" altLang="zh-CN"/>
          </a:p>
          <a:p>
            <a:r>
              <a:rPr lang="zh-CN" altLang="en-US"/>
              <a:t> ）：除了自由电子本身就有的那个无穷大自能外，还多了一个额外的能量，这个能量是因为附近有一个质子（原子核）存在，扰动了电子与自身场的相互作用而导致的修正（</a:t>
            </a:r>
            <a:endParaRPr lang="zh-CN" altLang="en-US"/>
          </a:p>
          <a:p>
            <a:r>
              <a:rPr lang="en-US" altLang="zh-CN"/>
              <a:t>Δ</a:t>
            </a:r>
            <a:endParaRPr lang="en-US" altLang="zh-CN"/>
          </a:p>
          <a:p>
            <a:r>
              <a:rPr lang="en-US" altLang="zh-CN"/>
              <a:t>E</a:t>
            </a:r>
            <a:endParaRPr lang="en-US" altLang="zh-CN"/>
          </a:p>
          <a:p>
            <a:r>
              <a:rPr lang="zh-CN" altLang="en-US"/>
              <a:t>修正</a:t>
            </a:r>
            <a:endParaRPr lang="zh-CN" altLang="en-US"/>
          </a:p>
          <a:p>
            <a:r>
              <a:rPr lang="en-US" altLang="zh-CN"/>
              <a:t>ΔE </a:t>
            </a:r>
            <a:endParaRPr lang="en-US" altLang="zh-CN"/>
          </a:p>
          <a:p>
            <a:r>
              <a:rPr lang="zh-CN" altLang="en-US"/>
              <a:t>修正</a:t>
            </a:r>
            <a:endParaRPr lang="zh-CN" altLang="en-US"/>
          </a:p>
          <a:p>
            <a:r>
              <a:rPr lang="en-US" altLang="zh-CN"/>
              <a:t>​</a:t>
            </a:r>
            <a:endParaRPr lang="en-US" altLang="zh-CN"/>
          </a:p>
          <a:p>
            <a:r>
              <a:rPr lang="en-US" altLang="zh-CN"/>
              <a:t> ）。</a:t>
            </a:r>
            <a:endParaRPr lang="en-US" altLang="zh-CN"/>
          </a:p>
          <a:p>
            <a:endParaRPr lang="en-US" altLang="zh-CN"/>
          </a:p>
          <a:p>
            <a:r>
              <a:rPr lang="zh-CN" altLang="en-US"/>
              <a:t>核心思想： 这两个无穷大（</a:t>
            </a:r>
            <a:endParaRPr lang="zh-CN" altLang="en-US"/>
          </a:p>
          <a:p>
            <a:r>
              <a:rPr lang="en-US" altLang="zh-CN"/>
              <a:t>E</a:t>
            </a:r>
            <a:endParaRPr lang="en-US" altLang="zh-CN"/>
          </a:p>
          <a:p>
            <a:r>
              <a:rPr lang="zh-CN" altLang="en-US"/>
              <a:t>自由电子</a:t>
            </a:r>
            <a:endParaRPr lang="zh-CN" altLang="en-US"/>
          </a:p>
          <a:p>
            <a:r>
              <a:rPr lang="en-US" altLang="zh-CN"/>
              <a:t>E </a:t>
            </a:r>
            <a:endParaRPr lang="en-US" altLang="zh-CN"/>
          </a:p>
          <a:p>
            <a:r>
              <a:rPr lang="zh-CN" altLang="en-US"/>
              <a:t>自由电子</a:t>
            </a:r>
            <a:endParaRPr lang="zh-CN" altLang="en-US"/>
          </a:p>
          <a:p>
            <a:r>
              <a:rPr lang="en-US" altLang="zh-CN"/>
              <a:t>​</a:t>
            </a:r>
            <a:endParaRPr lang="en-US" altLang="zh-CN"/>
          </a:p>
          <a:p>
            <a:r>
              <a:rPr lang="zh-CN" altLang="en-US"/>
              <a:t>  和 </a:t>
            </a:r>
            <a:endParaRPr lang="zh-CN" altLang="en-US"/>
          </a:p>
          <a:p>
            <a:r>
              <a:rPr lang="en-US" altLang="zh-CN"/>
              <a:t>E</a:t>
            </a:r>
            <a:endParaRPr lang="en-US" altLang="zh-CN"/>
          </a:p>
          <a:p>
            <a:r>
              <a:rPr lang="zh-CN" altLang="en-US"/>
              <a:t>氢原子</a:t>
            </a:r>
            <a:endParaRPr lang="zh-CN" altLang="en-US"/>
          </a:p>
          <a:p>
            <a:r>
              <a:rPr lang="en-US" altLang="zh-CN"/>
              <a:t>E </a:t>
            </a:r>
            <a:endParaRPr lang="en-US" altLang="zh-CN"/>
          </a:p>
          <a:p>
            <a:r>
              <a:rPr lang="zh-CN" altLang="en-US"/>
              <a:t>氢原子</a:t>
            </a:r>
            <a:endParaRPr lang="zh-CN" altLang="en-US"/>
          </a:p>
          <a:p>
            <a:r>
              <a:rPr lang="en-US" altLang="zh-CN"/>
              <a:t>​</a:t>
            </a:r>
            <a:endParaRPr lang="en-US" altLang="zh-CN"/>
          </a:p>
          <a:p>
            <a:r>
              <a:rPr lang="zh-CN" altLang="en-US"/>
              <a:t>  中包含的电子自能部分）在物理上是完全相同的。它们是同一个电子、同一种“自作用”在不同环境下的表现。所以，这个无穷大是一个固定的背景噪音，而不是我们关心的信号。</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上面这一坨可以用费曼图八种基本节点排列组合形成，这个费曼图也是我们的课题（旁边有</a:t>
            </a:r>
            <a:r>
              <a:rPr lang="zh-CN" altLang="en-US">
                <a:cs typeface="Arial" panose="020B0604020202020204" pitchFamily="34" charset="0"/>
              </a:rPr>
              <a:t>费曼图八种基本节点</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第一点：电子</a:t>
            </a:r>
            <a:r>
              <a:rPr lang="en-US" altLang="zh-CN"/>
              <a:t>g−2</a:t>
            </a:r>
            <a:r>
              <a:rPr lang="zh-CN" altLang="en-US"/>
              <a:t>是目前人类理论与实验匹配度最高的物理量，是检验 </a:t>
            </a:r>
            <a:r>
              <a:rPr lang="en-US" altLang="zh-CN"/>
              <a:t>QED、</a:t>
            </a:r>
            <a:r>
              <a:rPr lang="zh-CN" altLang="en-US"/>
              <a:t>寻找新物理的最核心标杆。</a:t>
            </a:r>
            <a:endParaRPr lang="zh-CN" altLang="en-US"/>
          </a:p>
          <a:p>
            <a:r>
              <a:rPr lang="zh-CN" altLang="en-US"/>
              <a:t>第二点：本课题围绕五圈费曼积分计算展开，攻克高阶圈图的发散、化简等难题，完善了精密 </a:t>
            </a:r>
            <a:r>
              <a:rPr lang="en-US" altLang="zh-CN"/>
              <a:t>QED </a:t>
            </a:r>
            <a:r>
              <a:rPr lang="zh-CN" altLang="en-US"/>
              <a:t>的计算方法。</a:t>
            </a:r>
            <a:endParaRPr lang="zh-CN" altLang="en-US"/>
          </a:p>
          <a:p>
            <a:r>
              <a:rPr lang="zh-CN" altLang="en-US"/>
              <a:t>第三点：高阶费曼积分天然涌现多重对数、</a:t>
            </a:r>
            <a:r>
              <a:rPr lang="en-US" altLang="zh-CN"/>
              <a:t>ζ </a:t>
            </a:r>
            <a:r>
              <a:rPr lang="zh-CN" altLang="en-US"/>
              <a:t>值等数论结构，是物理与数学交叉研究的经典前沿方向。</a:t>
            </a:r>
            <a:endParaRPr lang="zh-CN" altLang="en-US"/>
          </a:p>
          <a:p>
            <a:r>
              <a:rPr lang="zh-CN" altLang="en-US"/>
              <a:t>第四点：相关方法可直接推广到缪子</a:t>
            </a:r>
            <a:r>
              <a:rPr lang="en-US" altLang="zh-CN"/>
              <a:t>g−2、QCD </a:t>
            </a:r>
            <a:r>
              <a:rPr lang="zh-CN" altLang="en-US"/>
              <a:t>修正等其他高能物理精密计算，应用价值广泛。</a:t>
            </a:r>
            <a:endParaRPr lang="zh-CN" altLang="en-US"/>
          </a:p>
          <a:p>
            <a:endParaRPr lang="en-US" altLang="zh-CN"/>
          </a:p>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B1E4CCEE-0083-4886-97E7-4A310D53C4A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9A08166-9E9E-403F-B54D-C8E67302894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1E4CCEE-0083-4886-97E7-4A310D53C4A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9A08166-9E9E-403F-B54D-C8E67302894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1E4CCEE-0083-4886-97E7-4A310D53C4A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9A08166-9E9E-403F-B54D-C8E67302894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1E4CCEE-0083-4886-97E7-4A310D53C4A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9A08166-9E9E-403F-B54D-C8E67302894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B1E4CCEE-0083-4886-97E7-4A310D53C4A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9A08166-9E9E-403F-B54D-C8E67302894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B1E4CCEE-0083-4886-97E7-4A310D53C4A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9A08166-9E9E-403F-B54D-C8E67302894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1E4CCEE-0083-4886-97E7-4A310D53C4A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9A08166-9E9E-403F-B54D-C8E67302894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1E4CCEE-0083-4886-97E7-4A310D53C4A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9A08166-9E9E-403F-B54D-C8E67302894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1E4CCEE-0083-4886-97E7-4A310D53C4A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lvl1pPr>
              <a:defRPr sz="3200"/>
            </a:lvl1pPr>
          </a:lstStyle>
          <a:p>
            <a:fld id="{09A08166-9E9E-403F-B54D-C8E67302894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1E4CCEE-0083-4886-97E7-4A310D53C4A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9A08166-9E9E-403F-B54D-C8E67302894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1E4CCEE-0083-4886-97E7-4A310D53C4A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9A08166-9E9E-403F-B54D-C8E67302894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E4CCEE-0083-4886-97E7-4A310D53C4A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3200">
                <a:solidFill>
                  <a:schemeClr val="tx1">
                    <a:tint val="75000"/>
                  </a:schemeClr>
                </a:solidFill>
              </a:defRPr>
            </a:lvl1pPr>
          </a:lstStyle>
          <a:p>
            <a:fld id="{09A08166-9E9E-403F-B54D-C8E67302894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250"/>
    </mc:Choice>
    <mc:Fallback>
      <p:transition spd="slow"/>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7.xml"/><Relationship Id="rId4" Type="http://schemas.openxmlformats.org/officeDocument/2006/relationships/image" Target="../media/image21.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2.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7.xml"/><Relationship Id="rId5" Type="http://schemas.openxmlformats.org/officeDocument/2006/relationships/image" Target="../media/image7.png"/><Relationship Id="rId4" Type="http://schemas.microsoft.com/office/2007/relationships/hdphoto" Target="../media/image24.wdp"/><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7.xml"/><Relationship Id="rId3" Type="http://schemas.openxmlformats.org/officeDocument/2006/relationships/tags" Target="../tags/tag9.xml"/><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4.png"/><Relationship Id="rId11" Type="http://schemas.openxmlformats.org/officeDocument/2006/relationships/notesSlide" Target="../notesSlides/notesSlide2.xml"/><Relationship Id="rId10" Type="http://schemas.openxmlformats.org/officeDocument/2006/relationships/slideLayout" Target="../slideLayouts/slideLayout7.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8.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18.png"/><Relationship Id="rId7" Type="http://schemas.openxmlformats.org/officeDocument/2006/relationships/image" Target="../media/image17.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7.png"/><Relationship Id="rId2" Type="http://schemas.openxmlformats.org/officeDocument/2006/relationships/image" Target="../media/image6.png"/><Relationship Id="rId10" Type="http://schemas.openxmlformats.org/officeDocument/2006/relationships/notesSlide" Target="../notesSlides/notesSlide7.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0" y="1"/>
            <a:ext cx="12192000" cy="6887980"/>
          </a:xfrm>
          <a:prstGeom prst="rect">
            <a:avLst/>
          </a:prstGeom>
          <a:solidFill>
            <a:srgbClr val="104BA4"/>
          </a:solidFill>
          <a:ln>
            <a:noFill/>
          </a:ln>
          <a:effectLst>
            <a:outerShdw blurRad="508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2" name="矩形 41"/>
          <p:cNvSpPr/>
          <p:nvPr/>
        </p:nvSpPr>
        <p:spPr>
          <a:xfrm>
            <a:off x="0" y="1409826"/>
            <a:ext cx="12192000" cy="4499706"/>
          </a:xfrm>
          <a:prstGeom prst="rect">
            <a:avLst/>
          </a:prstGeom>
          <a:solidFill>
            <a:schemeClr val="bg1"/>
          </a:solidFill>
          <a:ln>
            <a:noFill/>
          </a:ln>
          <a:effectLst>
            <a:outerShdw blurRad="4572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2" name="文本框 1"/>
          <p:cNvSpPr txBox="1"/>
          <p:nvPr/>
        </p:nvSpPr>
        <p:spPr>
          <a:xfrm>
            <a:off x="354803" y="1992321"/>
            <a:ext cx="11482466" cy="1938020"/>
          </a:xfrm>
          <a:prstGeom prst="rect">
            <a:avLst/>
          </a:prstGeom>
          <a:noFill/>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defRPr/>
            </a:pPr>
            <a:r>
              <a:rPr lang="en-US" altLang="zh-CN" sz="4800" b="1" noProof="0" dirty="0">
                <a:ln>
                  <a:noFill/>
                </a:ln>
                <a:solidFill>
                  <a:schemeClr val="tx1"/>
                </a:solidFill>
                <a:effectLst/>
                <a:uLnTx/>
                <a:uFillTx/>
                <a:latin typeface="微软雅黑" charset="0"/>
                <a:ea typeface="微软雅黑" charset="0"/>
                <a:cs typeface="宋体" charset="0"/>
              </a:rPr>
              <a:t>Precision QED and Feynman Integrals: The Quest for g-2</a:t>
            </a:r>
            <a:endParaRPr lang="en-US" altLang="zh-CN" sz="1600">
              <a:latin typeface="微软雅黑" charset="0"/>
              <a:ea typeface="微软雅黑" charset="0"/>
              <a:cs typeface="宋体" charset="0"/>
            </a:endParaRPr>
          </a:p>
        </p:txBody>
      </p:sp>
      <p:grpSp>
        <p:nvGrpSpPr>
          <p:cNvPr id="44" name="组合 43"/>
          <p:cNvGrpSpPr/>
          <p:nvPr/>
        </p:nvGrpSpPr>
        <p:grpSpPr>
          <a:xfrm>
            <a:off x="8859189" y="146088"/>
            <a:ext cx="2930983" cy="1063161"/>
            <a:chOff x="4285093" y="-6242"/>
            <a:chExt cx="3795135" cy="1376619"/>
          </a:xfrm>
        </p:grpSpPr>
        <p:grpSp>
          <p:nvGrpSpPr>
            <p:cNvPr id="45" name="组合 44"/>
            <p:cNvGrpSpPr/>
            <p:nvPr/>
          </p:nvGrpSpPr>
          <p:grpSpPr>
            <a:xfrm>
              <a:off x="4285093" y="-6242"/>
              <a:ext cx="3795135" cy="1376619"/>
              <a:chOff x="6597847" y="960547"/>
              <a:chExt cx="4882683" cy="1771112"/>
            </a:xfrm>
          </p:grpSpPr>
          <p:pic>
            <p:nvPicPr>
              <p:cNvPr id="47" name="图片 46"/>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6597847" y="960547"/>
                <a:ext cx="1771106" cy="1771112"/>
              </a:xfrm>
              <a:prstGeom prst="rect">
                <a:avLst/>
              </a:prstGeom>
            </p:spPr>
          </p:pic>
          <p:pic>
            <p:nvPicPr>
              <p:cNvPr id="48" name="图片 4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8406891" y="1004505"/>
                <a:ext cx="3073639" cy="1271931"/>
              </a:xfrm>
              <a:prstGeom prst="rect">
                <a:avLst/>
              </a:prstGeom>
            </p:spPr>
          </p:pic>
        </p:grpSp>
        <p:sp>
          <p:nvSpPr>
            <p:cNvPr id="46" name="矩形 45"/>
            <p:cNvSpPr/>
            <p:nvPr/>
          </p:nvSpPr>
          <p:spPr>
            <a:xfrm>
              <a:off x="5763722" y="1032708"/>
              <a:ext cx="2189819" cy="318816"/>
            </a:xfrm>
            <a:prstGeom prst="rect">
              <a:avLst/>
            </a:prstGeom>
          </p:spPr>
          <p:txBody>
            <a:bodyPr wrap="square">
              <a:spAutoFit/>
            </a:bodyPr>
            <a:lstStyle/>
            <a:p>
              <a:pPr algn="dist">
                <a:defRPr/>
              </a:pPr>
              <a:r>
                <a:rPr lang="en-US" altLang="zh-CN" sz="1000" b="1" dirty="0">
                  <a:solidFill>
                    <a:schemeClr val="bg1"/>
                  </a:solidFill>
                  <a:latin typeface="Calibri" panose="020F0502020204030204"/>
                  <a:ea typeface="宋体" pitchFamily="2" charset="-122"/>
                </a:rPr>
                <a:t>FUDAN UNIVERSITY</a:t>
              </a:r>
              <a:endParaRPr lang="en-US" altLang="zh-CN" sz="1000" b="1" dirty="0">
                <a:solidFill>
                  <a:schemeClr val="bg1"/>
                </a:solidFill>
                <a:latin typeface="Calibri" panose="020F0502020204030204"/>
                <a:ea typeface="宋体" pitchFamily="2" charset="-122"/>
              </a:endParaRPr>
            </a:p>
          </p:txBody>
        </p:sp>
      </p:grpSp>
      <p:grpSp>
        <p:nvGrpSpPr>
          <p:cNvPr id="4" name="组合 3"/>
          <p:cNvGrpSpPr/>
          <p:nvPr/>
        </p:nvGrpSpPr>
        <p:grpSpPr>
          <a:xfrm>
            <a:off x="1672740" y="4518194"/>
            <a:ext cx="9056375" cy="112418"/>
            <a:chOff x="2958650" y="4529138"/>
            <a:chExt cx="6390970" cy="0"/>
          </a:xfrm>
        </p:grpSpPr>
        <p:cxnSp>
          <p:nvCxnSpPr>
            <p:cNvPr id="52" name="直接连接符 51"/>
            <p:cNvCxnSpPr/>
            <p:nvPr/>
          </p:nvCxnSpPr>
          <p:spPr>
            <a:xfrm>
              <a:off x="6475751" y="4529138"/>
              <a:ext cx="2873869" cy="0"/>
            </a:xfrm>
            <a:prstGeom prst="line">
              <a:avLst/>
            </a:prstGeom>
            <a:ln w="25400">
              <a:gradFill flip="none" rotWithShape="1">
                <a:gsLst>
                  <a:gs pos="0">
                    <a:srgbClr val="104BA4"/>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2958650" y="4529138"/>
              <a:ext cx="3681993" cy="0"/>
            </a:xfrm>
            <a:prstGeom prst="line">
              <a:avLst/>
            </a:prstGeom>
            <a:ln w="25400">
              <a:gradFill flip="none" rotWithShape="1">
                <a:gsLst>
                  <a:gs pos="96000">
                    <a:srgbClr val="104BA4"/>
                  </a:gs>
                  <a:gs pos="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8" name="灯片编号占位符 7"/>
          <p:cNvSpPr>
            <a:spLocks noGrp="1"/>
          </p:cNvSpPr>
          <p:nvPr>
            <p:ph type="sldNum" sz="quarter" idx="12"/>
          </p:nvPr>
        </p:nvSpPr>
        <p:spPr/>
        <p:txBody>
          <a:bodyPr/>
          <a:p>
            <a:fld id="{9A0DB2DC-4C9A-4742-B13C-FB6460FD3503}" type="slidenum">
              <a:rPr lang="zh-CN" altLang="en-US" smtClean="0"/>
            </a:fld>
            <a:endParaRPr lang="zh-CN" altLang="en-US" smtClean="0"/>
          </a:p>
        </p:txBody>
      </p:sp>
      <p:sp>
        <p:nvSpPr>
          <p:cNvPr id="5" name="矩形: 圆角 2"/>
          <p:cNvSpPr/>
          <p:nvPr/>
        </p:nvSpPr>
        <p:spPr>
          <a:xfrm>
            <a:off x="1728131" y="4726780"/>
            <a:ext cx="2849595" cy="386016"/>
          </a:xfrm>
          <a:prstGeom prst="roundRect">
            <a:avLst>
              <a:gd name="adj" fmla="val 50000"/>
            </a:avLst>
          </a:prstGeom>
          <a:solidFill>
            <a:srgbClr val="104BA4"/>
          </a:solidFill>
          <a:ln>
            <a:noFill/>
          </a:ln>
          <a:effectLst>
            <a:outerShdw blurRad="4572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lang="zh-CN" altLang="en-US" spc="300" dirty="0">
                <a:solidFill>
                  <a:prstClr val="white"/>
                </a:solidFill>
                <a:latin typeface="微软雅黑" panose="020B0503020204020204" pitchFamily="34" charset="-122"/>
                <a:ea typeface="微软雅黑" panose="020B0503020204020204" pitchFamily="34" charset="-122"/>
                <a:cs typeface="宋体" pitchFamily="2" charset="-122"/>
              </a:rPr>
              <a:t>报告人：</a:t>
            </a:r>
            <a:r>
              <a:rPr lang="zh-CN" altLang="en-US" spc="300" dirty="0">
                <a:solidFill>
                  <a:prstClr val="white"/>
                </a:solidFill>
                <a:latin typeface="微软雅黑" charset="0"/>
                <a:ea typeface="微软雅黑" charset="0"/>
                <a:cs typeface="宋体" charset="0"/>
              </a:rPr>
              <a:t>宁知微</a:t>
            </a:r>
            <a:endParaRPr lang="zh-CN" altLang="en-US">
              <a:latin typeface="微软雅黑" panose="020B0503020204020204" pitchFamily="34" charset="-122"/>
              <a:ea typeface="微软雅黑" panose="020B0503020204020204" pitchFamily="34" charset="-122"/>
              <a:cs typeface="宋体" pitchFamily="2" charset="-122"/>
            </a:endParaRPr>
          </a:p>
        </p:txBody>
      </p:sp>
      <p:sp>
        <p:nvSpPr>
          <p:cNvPr id="6" name="矩形: 圆角 48"/>
          <p:cNvSpPr/>
          <p:nvPr/>
        </p:nvSpPr>
        <p:spPr>
          <a:xfrm>
            <a:off x="4776130" y="4726780"/>
            <a:ext cx="2849597" cy="386016"/>
          </a:xfrm>
          <a:prstGeom prst="roundRect">
            <a:avLst>
              <a:gd name="adj" fmla="val 50000"/>
            </a:avLst>
          </a:prstGeom>
          <a:solidFill>
            <a:srgbClr val="104BA4"/>
          </a:solidFill>
          <a:ln>
            <a:noFill/>
          </a:ln>
          <a:effectLst>
            <a:outerShdw blurRad="4572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lang="zh-CN" altLang="en-US" spc="300" noProof="0" dirty="0">
                <a:ln>
                  <a:noFill/>
                </a:ln>
                <a:solidFill>
                  <a:prstClr val="white"/>
                </a:solidFill>
                <a:effectLst/>
                <a:uLnTx/>
                <a:uFillTx/>
                <a:latin typeface="微软雅黑" panose="020B0503020204020204" pitchFamily="34" charset="-122"/>
                <a:ea typeface="微软雅黑" panose="020B0503020204020204" pitchFamily="34" charset="-122"/>
                <a:cs typeface="宋体" pitchFamily="2" charset="-122"/>
              </a:rPr>
              <a:t>物理学系</a:t>
            </a:r>
            <a:endParaRPr lang="zh-CN" altLang="en-US">
              <a:latin typeface="微软雅黑" panose="020B0503020204020204" pitchFamily="34" charset="-122"/>
              <a:ea typeface="微软雅黑" panose="020B0503020204020204" pitchFamily="34" charset="-122"/>
              <a:cs typeface="宋体" pitchFamily="2" charset="-122"/>
            </a:endParaRPr>
          </a:p>
        </p:txBody>
      </p:sp>
      <p:sp>
        <p:nvSpPr>
          <p:cNvPr id="7" name="矩形: 圆角 49"/>
          <p:cNvSpPr/>
          <p:nvPr/>
        </p:nvSpPr>
        <p:spPr>
          <a:xfrm>
            <a:off x="7824131" y="4726780"/>
            <a:ext cx="2849597" cy="386016"/>
          </a:xfrm>
          <a:prstGeom prst="roundRect">
            <a:avLst>
              <a:gd name="adj" fmla="val 50000"/>
            </a:avLst>
          </a:prstGeom>
          <a:solidFill>
            <a:srgbClr val="104BA4"/>
          </a:solidFill>
          <a:ln>
            <a:noFill/>
          </a:ln>
          <a:effectLst>
            <a:outerShdw blurRad="4572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宋体" pitchFamily="2" charset="-122"/>
              </a:rPr>
              <a:t>时间：</a:t>
            </a:r>
            <a:r>
              <a:rPr kumimoji="0" lang="en-US" altLang="zh-CN"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宋体" pitchFamily="2" charset="-122"/>
              </a:rPr>
              <a:t>202</a:t>
            </a:r>
            <a:r>
              <a:rPr lang="en-US" altLang="zh-CN" spc="300" noProof="0" dirty="0">
                <a:ln>
                  <a:noFill/>
                </a:ln>
                <a:solidFill>
                  <a:prstClr val="white"/>
                </a:solidFill>
                <a:effectLst/>
                <a:uLnTx/>
                <a:uFillTx/>
                <a:latin typeface="微软雅黑" charset="0"/>
                <a:ea typeface="微软雅黑" charset="0"/>
                <a:cs typeface="宋体" charset="0"/>
              </a:rPr>
              <a:t>6</a:t>
            </a:r>
            <a:r>
              <a:rPr kumimoji="0" lang="en-US" altLang="zh-CN"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宋体" pitchFamily="2" charset="-122"/>
              </a:rPr>
              <a:t>-0</a:t>
            </a:r>
            <a:r>
              <a:rPr lang="en-US" altLang="zh-CN" spc="300" noProof="0" dirty="0">
                <a:ln>
                  <a:noFill/>
                </a:ln>
                <a:solidFill>
                  <a:prstClr val="white"/>
                </a:solidFill>
                <a:effectLst/>
                <a:uLnTx/>
                <a:uFillTx/>
                <a:latin typeface="微软雅黑" charset="0"/>
                <a:ea typeface="微软雅黑" charset="0"/>
                <a:cs typeface="宋体" charset="0"/>
              </a:rPr>
              <a:t>4</a:t>
            </a:r>
            <a:r>
              <a:rPr kumimoji="0" lang="en-US" altLang="zh-CN"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宋体" pitchFamily="2" charset="-122"/>
              </a:rPr>
              <a:t>-1</a:t>
            </a:r>
            <a:r>
              <a:rPr lang="en-US" altLang="zh-CN" spc="300" noProof="0" dirty="0">
                <a:ln>
                  <a:noFill/>
                </a:ln>
                <a:solidFill>
                  <a:prstClr val="white"/>
                </a:solidFill>
                <a:effectLst/>
                <a:uLnTx/>
                <a:uFillTx/>
                <a:latin typeface="微软雅黑" charset="0"/>
                <a:ea typeface="微软雅黑" charset="0"/>
                <a:cs typeface="宋体" charset="0"/>
              </a:rPr>
              <a:t>0</a:t>
            </a:r>
            <a:endParaRPr lang="en-US" altLang="zh-CN">
              <a:latin typeface="微软雅黑" panose="020B0503020204020204" pitchFamily="34" charset="-122"/>
              <a:ea typeface="微软雅黑" panose="020B0503020204020204" pitchFamily="34" charset="-122"/>
              <a:cs typeface="宋体" pitchFamily="2" charset="-122"/>
            </a:endParaRPr>
          </a:p>
        </p:txBody>
      </p:sp>
      <p:sp>
        <p:nvSpPr>
          <p:cNvPr id="9" name="矩形: 圆角 4"/>
          <p:cNvSpPr/>
          <p:nvPr/>
        </p:nvSpPr>
        <p:spPr>
          <a:xfrm>
            <a:off x="2838482" y="5320170"/>
            <a:ext cx="6724891" cy="386016"/>
          </a:xfrm>
          <a:prstGeom prst="roundRect">
            <a:avLst>
              <a:gd name="adj" fmla="val 50000"/>
            </a:avLst>
          </a:prstGeom>
          <a:solidFill>
            <a:srgbClr val="104BA4"/>
          </a:solidFill>
          <a:ln>
            <a:noFill/>
          </a:ln>
          <a:effectLst>
            <a:outerShdw blurRad="4572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lang="zh-CN" altLang="en-US" spc="300" noProof="0" dirty="0">
                <a:ln>
                  <a:noFill/>
                </a:ln>
                <a:solidFill>
                  <a:prstClr val="white"/>
                </a:solidFill>
                <a:effectLst/>
                <a:uLnTx/>
                <a:uFillTx/>
                <a:latin typeface="微软雅黑" panose="020B0503020204020204" pitchFamily="34" charset="-122"/>
                <a:ea typeface="微软雅黑" panose="020B0503020204020204" pitchFamily="34" charset="-122"/>
                <a:cs typeface="宋体" pitchFamily="2" charset="-122"/>
                <a:sym typeface="+mn-ea"/>
              </a:rPr>
              <a:t>队员：</a:t>
            </a:r>
            <a:r>
              <a:rPr lang="zh-CN" altLang="en-US" spc="30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林睿菲 陈钰僖 宁知微</a:t>
            </a:r>
            <a:endParaRPr kumimoji="0" lang="zh-CN" altLang="en-US"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宋体" pitchFamily="2"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34963" y="1"/>
            <a:ext cx="895768" cy="1132114"/>
          </a:xfrm>
          <a:prstGeom prst="rect">
            <a:avLst/>
          </a:prstGeom>
          <a:solidFill>
            <a:srgbClr val="104BA4"/>
          </a:solidFill>
          <a:ln>
            <a:noFill/>
          </a:ln>
          <a:effectLst>
            <a:outerShdw blurRad="3302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4" name="文本框 13"/>
          <p:cNvSpPr txBox="1"/>
          <p:nvPr/>
        </p:nvSpPr>
        <p:spPr>
          <a:xfrm>
            <a:off x="294551" y="284064"/>
            <a:ext cx="976591" cy="6451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02</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文本框 14"/>
          <p:cNvSpPr txBox="1"/>
          <p:nvPr/>
        </p:nvSpPr>
        <p:spPr>
          <a:xfrm>
            <a:off x="1388075" y="212563"/>
            <a:ext cx="3633629"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noProof="0" dirty="0">
                <a:ln>
                  <a:noFill/>
                </a:ln>
                <a:solidFill>
                  <a:srgbClr val="104BA4"/>
                </a:solidFill>
                <a:uLnTx/>
                <a:uFillTx/>
                <a:latin typeface="微软雅黑" panose="020B0503020204020204" pitchFamily="34" charset="-122"/>
                <a:ea typeface="微软雅黑" panose="020B0503020204020204" pitchFamily="34" charset="-122"/>
                <a:cs typeface="Arial" panose="020B0604020202020204" pitchFamily="34" charset="0"/>
              </a:rPr>
              <a:t>研究现状</a:t>
            </a:r>
            <a:endParaRPr lang="zh-CN" altLang="en-US">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文本框 15"/>
          <p:cNvSpPr txBox="1"/>
          <p:nvPr/>
        </p:nvSpPr>
        <p:spPr>
          <a:xfrm>
            <a:off x="1443476" y="767358"/>
            <a:ext cx="2659268"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x-none" altLang="zh-CN"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宋体" pitchFamily="2" charset="-122"/>
              </a:rPr>
              <a:t>课题</a:t>
            </a:r>
            <a:r>
              <a:rPr lang="x-none" altLang="zh-CN"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由来</a:t>
            </a:r>
            <a:endParaRPr lang="x-none" altLang="zh-CN">
              <a:latin typeface="微软雅黑" panose="020B0503020204020204" pitchFamily="34" charset="-122"/>
              <a:ea typeface="微软雅黑" panose="020B0503020204020204" pitchFamily="34" charset="-122"/>
              <a:cs typeface="宋体" pitchFamily="2" charset="-122"/>
            </a:endParaRPr>
          </a:p>
        </p:txBody>
      </p:sp>
      <p:grpSp>
        <p:nvGrpSpPr>
          <p:cNvPr id="18" name="组合 17"/>
          <p:cNvGrpSpPr/>
          <p:nvPr/>
        </p:nvGrpSpPr>
        <p:grpSpPr>
          <a:xfrm>
            <a:off x="9796257" y="238208"/>
            <a:ext cx="1964493" cy="708062"/>
            <a:chOff x="4246274" y="-10895"/>
            <a:chExt cx="3940182" cy="1420161"/>
          </a:xfrm>
        </p:grpSpPr>
        <p:grpSp>
          <p:nvGrpSpPr>
            <p:cNvPr id="19" name="组合 18"/>
            <p:cNvGrpSpPr/>
            <p:nvPr/>
          </p:nvGrpSpPr>
          <p:grpSpPr>
            <a:xfrm>
              <a:off x="4246274" y="-10895"/>
              <a:ext cx="3940181" cy="1400681"/>
              <a:chOff x="6547903" y="954561"/>
              <a:chExt cx="5069293" cy="1802069"/>
            </a:xfrm>
          </p:grpSpPr>
          <p:pic>
            <p:nvPicPr>
              <p:cNvPr id="21" name="图片 20"/>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6547903" y="985519"/>
                <a:ext cx="1771106" cy="1771111"/>
              </a:xfrm>
              <a:prstGeom prst="rect">
                <a:avLst/>
              </a:prstGeom>
            </p:spPr>
          </p:pic>
          <p:pic>
            <p:nvPicPr>
              <p:cNvPr id="22" name="图片 2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8270228" y="954561"/>
                <a:ext cx="3346968" cy="1271930"/>
              </a:xfrm>
              <a:prstGeom prst="rect">
                <a:avLst/>
              </a:prstGeom>
            </p:spPr>
          </p:pic>
        </p:grpSp>
        <p:sp>
          <p:nvSpPr>
            <p:cNvPr id="20" name="矩形 19"/>
            <p:cNvSpPr/>
            <p:nvPr/>
          </p:nvSpPr>
          <p:spPr>
            <a:xfrm>
              <a:off x="5622894" y="915420"/>
              <a:ext cx="2563562" cy="493846"/>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000" b="1" i="0" u="none" strike="noStrike" kern="1200" cap="none" spc="0" normalizeH="0" baseline="0" noProof="0" dirty="0">
                  <a:ln>
                    <a:noFill/>
                  </a:ln>
                  <a:solidFill>
                    <a:prstClr val="black"/>
                  </a:solidFill>
                  <a:effectLst/>
                  <a:uLnTx/>
                  <a:uFillTx/>
                  <a:latin typeface="Calibri" panose="020F0502020204030204"/>
                  <a:ea typeface="宋体" pitchFamily="2" charset="-122"/>
                  <a:cs typeface="+mn-cs"/>
                </a:rPr>
                <a:t>FUDAN UNIVERSITY</a:t>
              </a:r>
              <a:endParaRPr kumimoji="0" lang="en-US" altLang="zh-CN" sz="1000" b="1" i="0" u="none" strike="noStrike" kern="1200" cap="none" spc="0" normalizeH="0" baseline="0" noProof="0" dirty="0">
                <a:ln>
                  <a:noFill/>
                </a:ln>
                <a:solidFill>
                  <a:prstClr val="black"/>
                </a:solidFill>
                <a:effectLst/>
                <a:uLnTx/>
                <a:uFillTx/>
                <a:latin typeface="Calibri" panose="020F0502020204030204"/>
                <a:ea typeface="宋体" pitchFamily="2" charset="-122"/>
                <a:cs typeface="+mn-cs"/>
              </a:endParaRPr>
            </a:p>
          </p:txBody>
        </p:sp>
      </p:gr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3552" y="337284"/>
            <a:ext cx="6019047" cy="6019047"/>
          </a:xfrm>
          <a:prstGeom prst="rect">
            <a:avLst/>
          </a:prstGeom>
        </p:spPr>
      </p:pic>
      <p:sp>
        <p:nvSpPr>
          <p:cNvPr id="11" name="灯片编号占位符 10"/>
          <p:cNvSpPr>
            <a:spLocks noGrp="1"/>
          </p:cNvSpPr>
          <p:nvPr>
            <p:ph type="sldNum" sz="quarter" idx="12"/>
          </p:nvPr>
        </p:nvSpPr>
        <p:spPr/>
        <p:txBody>
          <a:bodyPr/>
          <a:p>
            <a:fld id="{09A08166-9E9E-403F-B54D-C8E673028941}" type="slidenum">
              <a:rPr lang="zh-CN" altLang="en-US" smtClean="0"/>
            </a:fld>
            <a:endParaRPr lang="zh-CN" altLang="en-US"/>
          </a:p>
        </p:txBody>
      </p:sp>
      <p:sp>
        <p:nvSpPr>
          <p:cNvPr id="8" name="文本框 7"/>
          <p:cNvSpPr txBox="1"/>
          <p:nvPr userDrawn="1"/>
        </p:nvSpPr>
        <p:spPr>
          <a:xfrm>
            <a:off x="529749" y="1376740"/>
            <a:ext cx="11106885" cy="616078"/>
          </a:xfrm>
          <a:prstGeom prst="rect">
            <a:avLst/>
          </a:prstGeom>
        </p:spPr>
        <p:txBody>
          <a:bodyPr wrap="square" rtlCol="0" anchor="t">
            <a:noAutofit/>
          </a:bodyPr>
          <a:p>
            <a:r>
              <a:rPr lang="zh-CN" altLang="en-US">
                <a:latin typeface="宋体" charset="0"/>
                <a:ea typeface="宋体" charset="0"/>
                <a:cs typeface="宋体" charset="0"/>
              </a:rPr>
              <a:t>电子反常磁矩</a:t>
            </a:r>
            <a:r>
              <a:rPr lang="en-US" altLang="zh-CN">
                <a:latin typeface="宋体" charset="0"/>
                <a:ea typeface="宋体" charset="0"/>
                <a:cs typeface="宋体" charset="0"/>
              </a:rPr>
              <a:t>a</a:t>
            </a:r>
            <a:r>
              <a:rPr lang="zh-CN" altLang="en-US">
                <a:latin typeface="宋体" charset="0"/>
                <a:ea typeface="宋体" charset="0"/>
                <a:cs typeface="宋体" charset="0"/>
              </a:rPr>
              <a:t>的研究是量子电动力学（</a:t>
            </a:r>
            <a:r>
              <a:rPr lang="en-US" altLang="zh-CN">
                <a:latin typeface="宋体" charset="0"/>
                <a:ea typeface="宋体" charset="0"/>
                <a:cs typeface="宋体" charset="0"/>
              </a:rPr>
              <a:t>QED</a:t>
            </a:r>
            <a:r>
              <a:rPr lang="zh-CN" altLang="en-US">
                <a:latin typeface="宋体" charset="0"/>
                <a:ea typeface="宋体" charset="0"/>
                <a:cs typeface="宋体" charset="0"/>
              </a:rPr>
              <a:t>）乃至整个粒子物理标准模型精密检验的标杆，其发展史几乎与</a:t>
            </a:r>
            <a:r>
              <a:rPr lang="en-US" altLang="zh-CN">
                <a:latin typeface="宋体" charset="0"/>
                <a:ea typeface="宋体" charset="0"/>
                <a:cs typeface="宋体" charset="0"/>
              </a:rPr>
              <a:t>QED</a:t>
            </a:r>
            <a:r>
              <a:rPr lang="zh-CN" altLang="en-US">
                <a:latin typeface="宋体" charset="0"/>
                <a:ea typeface="宋体" charset="0"/>
                <a:cs typeface="宋体" charset="0"/>
              </a:rPr>
              <a:t>的发展史同步，并不断推动着计算物理和数学物理的前沿。</a:t>
            </a:r>
            <a:endParaRPr lang="zh-CN" altLang="en-US">
              <a:latin typeface="宋体" charset="0"/>
              <a:ea typeface="宋体" charset="0"/>
              <a:cs typeface="宋体" charset="0"/>
            </a:endParaRPr>
          </a:p>
        </p:txBody>
      </p:sp>
      <p:sp>
        <p:nvSpPr>
          <p:cNvPr id="9" name="圆角矩形 8"/>
          <p:cNvSpPr/>
          <p:nvPr userDrawn="1"/>
        </p:nvSpPr>
        <p:spPr>
          <a:xfrm>
            <a:off x="1011390" y="2271395"/>
            <a:ext cx="1644079" cy="993775"/>
          </a:xfrm>
          <a:prstGeom prst="roundRect">
            <a:avLst/>
          </a:prstGeom>
          <a:noFill/>
          <a:ln w="76200">
            <a:solidFill>
              <a:schemeClr val="accent1">
                <a:alpha val="10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noAutofit/>
          </a:bodyPr>
          <a:p>
            <a:pPr algn="ctr"/>
            <a:r>
              <a:rPr lang="en-US" altLang="zh-CN" b="1">
                <a:solidFill>
                  <a:srgbClr val="000000"/>
                </a:solidFill>
                <a:latin typeface="等线" charset="0"/>
                <a:ea typeface="等线" charset="0"/>
                <a:cs typeface="等线" charset="0"/>
              </a:rPr>
              <a:t>1940s</a:t>
            </a:r>
            <a:r>
              <a:rPr lang="zh-CN" altLang="en-US" b="1">
                <a:solidFill>
                  <a:srgbClr val="000000"/>
                </a:solidFill>
                <a:latin typeface="等线" charset="0"/>
                <a:ea typeface="等线" charset="0"/>
                <a:cs typeface="等线" charset="0"/>
              </a:rPr>
              <a:t>-</a:t>
            </a:r>
            <a:r>
              <a:rPr lang="en-US" altLang="zh-CN" b="1">
                <a:solidFill>
                  <a:srgbClr val="000000"/>
                </a:solidFill>
                <a:latin typeface="等线" charset="0"/>
                <a:ea typeface="等线" charset="0"/>
                <a:cs typeface="等线" charset="0"/>
              </a:rPr>
              <a:t>1950s</a:t>
            </a:r>
            <a:endParaRPr lang="zh-CN" altLang="en-US" b="1">
              <a:solidFill>
                <a:srgbClr val="000000"/>
              </a:solidFill>
              <a:latin typeface="等线" charset="0"/>
              <a:ea typeface="等线" charset="0"/>
              <a:cs typeface="等线" charset="0"/>
            </a:endParaRPr>
          </a:p>
        </p:txBody>
      </p:sp>
      <p:sp>
        <p:nvSpPr>
          <p:cNvPr id="12" name="圆角矩形 11"/>
          <p:cNvSpPr/>
          <p:nvPr userDrawn="1"/>
        </p:nvSpPr>
        <p:spPr>
          <a:xfrm>
            <a:off x="5163719" y="2271366"/>
            <a:ext cx="1644079" cy="993775"/>
          </a:xfrm>
          <a:prstGeom prst="roundRect">
            <a:avLst/>
          </a:prstGeom>
          <a:noFill/>
          <a:ln w="76200">
            <a:solidFill>
              <a:schemeClr val="accent1">
                <a:alpha val="10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noAutofit/>
          </a:bodyPr>
          <a:p>
            <a:pPr algn="ctr"/>
            <a:r>
              <a:rPr lang="en-US" altLang="zh-CN" b="1">
                <a:solidFill>
                  <a:srgbClr val="000000"/>
                </a:solidFill>
              </a:rPr>
              <a:t>1960s</a:t>
            </a:r>
            <a:r>
              <a:rPr lang="zh-CN" altLang="en-US" b="1">
                <a:solidFill>
                  <a:srgbClr val="000000"/>
                </a:solidFill>
              </a:rPr>
              <a:t>-</a:t>
            </a:r>
            <a:r>
              <a:rPr lang="en-US" altLang="zh-CN" b="1">
                <a:solidFill>
                  <a:srgbClr val="000000"/>
                </a:solidFill>
              </a:rPr>
              <a:t>2000s</a:t>
            </a:r>
            <a:endParaRPr lang="zh-CN" altLang="en-US" b="1">
              <a:solidFill>
                <a:srgbClr val="000000"/>
              </a:solidFill>
            </a:endParaRPr>
          </a:p>
        </p:txBody>
      </p:sp>
      <p:sp>
        <p:nvSpPr>
          <p:cNvPr id="17" name="圆角矩形 16"/>
          <p:cNvSpPr/>
          <p:nvPr userDrawn="1"/>
        </p:nvSpPr>
        <p:spPr>
          <a:xfrm>
            <a:off x="9317394" y="2271366"/>
            <a:ext cx="1644079" cy="993775"/>
          </a:xfrm>
          <a:prstGeom prst="roundRect">
            <a:avLst/>
          </a:prstGeom>
          <a:noFill/>
          <a:ln w="76200">
            <a:solidFill>
              <a:schemeClr val="accent1">
                <a:alpha val="10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noAutofit/>
          </a:bodyPr>
          <a:p>
            <a:pPr algn="ctr"/>
            <a:r>
              <a:rPr lang="en-US" altLang="zh-CN" b="1">
                <a:solidFill>
                  <a:srgbClr val="000000"/>
                </a:solidFill>
              </a:rPr>
              <a:t>21</a:t>
            </a:r>
            <a:r>
              <a:rPr lang="zh-CN" altLang="en-US" b="1">
                <a:solidFill>
                  <a:srgbClr val="000000"/>
                </a:solidFill>
              </a:rPr>
              <a:t>世纪至今</a:t>
            </a:r>
            <a:endParaRPr lang="zh-CN" altLang="en-US" b="1">
              <a:solidFill>
                <a:srgbClr val="000000"/>
              </a:solidFill>
            </a:endParaRPr>
          </a:p>
        </p:txBody>
      </p:sp>
      <p:sp>
        <p:nvSpPr>
          <p:cNvPr id="24" name="右箭头 23"/>
          <p:cNvSpPr/>
          <p:nvPr userDrawn="1"/>
        </p:nvSpPr>
        <p:spPr>
          <a:xfrm>
            <a:off x="7505045" y="2576814"/>
            <a:ext cx="1198245" cy="382905"/>
          </a:xfrm>
          <a:prstGeom prst="rightArrow">
            <a:avLst/>
          </a:prstGeom>
          <a:noFill/>
          <a:ln w="57150">
            <a:solidFill>
              <a:schemeClr val="accent2">
                <a:alpha val="10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noAutofit/>
          </a:bodyPr>
          <a:p>
            <a:pPr algn="ctr"/>
            <a:endParaRPr lang="zh-CN" altLang="en-US">
              <a:solidFill>
                <a:srgbClr val="000000"/>
              </a:solidFill>
            </a:endParaRPr>
          </a:p>
        </p:txBody>
      </p:sp>
      <mc:AlternateContent xmlns:mc="http://schemas.openxmlformats.org/markup-compatibility/2006">
        <mc:Choice xmlns:a14="http://schemas.microsoft.com/office/drawing/2010/main" Requires="a14">
          <p:sp>
            <p:nvSpPr>
              <p:cNvPr id="4" name="文本框 3"/>
              <p:cNvSpPr txBox="1"/>
              <p:nvPr userDrawn="1"/>
            </p:nvSpPr>
            <p:spPr>
              <a:xfrm>
                <a:off x="529749" y="3698875"/>
                <a:ext cx="2607310" cy="2306955"/>
              </a:xfrm>
              <a:prstGeom prst="rect">
                <a:avLst/>
              </a:prstGeom>
            </p:spPr>
            <p:txBody>
              <a:bodyPr wrap="square" rtlCol="0">
                <a:noAutofit/>
              </a:bodyPr>
              <a:p>
                <a:pPr marL="285750" indent="-285750">
                  <a:buFont typeface="Arial" panose="020B0604020202020204" pitchFamily="34" charset="0"/>
                  <a:buChar char="•"/>
                </a:pPr>
                <a:r>
                  <a:rPr lang="en-US" altLang="zh-CN">
                    <a:latin typeface="宋体" charset="0"/>
                    <a:ea typeface="宋体" charset="0"/>
                    <a:cs typeface="宋体" charset="0"/>
                  </a:rPr>
                  <a:t>1947</a:t>
                </a:r>
                <a:r>
                  <a:rPr lang="zh-CN" altLang="en-US">
                    <a:latin typeface="宋体" charset="0"/>
                    <a:ea typeface="宋体" charset="0"/>
                    <a:cs typeface="宋体" charset="0"/>
                  </a:rPr>
                  <a:t>年谢尔特岛会议上确认狄拉克理论（预言 </a:t>
                </a:r>
                <a:r>
                  <a:rPr lang="en-US" altLang="zh-CN">
                    <a:latin typeface="宋体" charset="0"/>
                    <a:ea typeface="宋体" charset="0"/>
                    <a:cs typeface="宋体" charset="0"/>
                  </a:rPr>
                  <a:t>g</a:t>
                </a:r>
                <a:r>
                  <a:rPr lang="zh-CN" altLang="en-US">
                    <a:latin typeface="宋体" charset="0"/>
                    <a:ea typeface="宋体" charset="0"/>
                    <a:cs typeface="宋体" charset="0"/>
                  </a:rPr>
                  <a:t>-</a:t>
                </a:r>
                <a:r>
                  <a:rPr lang="en-US" altLang="zh-CN">
                    <a:latin typeface="宋体" charset="0"/>
                    <a:ea typeface="宋体" charset="0"/>
                    <a:cs typeface="宋体" charset="0"/>
                  </a:rPr>
                  <a:t>2</a:t>
                </a:r>
                <a:r>
                  <a:rPr lang="zh-CN" altLang="en-US">
                    <a:latin typeface="宋体" charset="0"/>
                    <a:ea typeface="宋体" charset="0"/>
                    <a:cs typeface="宋体" charset="0"/>
                  </a:rPr>
                  <a:t>）与实验测量的偏差</a:t>
                </a:r>
                <a:endParaRPr lang="en-US" altLang="zh-CN">
                  <a:latin typeface="宋体" charset="0"/>
                  <a:ea typeface="宋体" charset="0"/>
                  <a:cs typeface="宋体" charset="0"/>
                </a:endParaRPr>
              </a:p>
              <a:p>
                <a:pPr marL="285750" indent="-285750">
                  <a:buFont typeface="Arial" panose="020B0604020202020204" pitchFamily="34" charset="0"/>
                  <a:buChar char="•"/>
                </a:pPr>
                <a:r>
                  <a:rPr lang="en-US" altLang="zh-CN">
                    <a:latin typeface="宋体" charset="0"/>
                    <a:ea typeface="宋体" charset="0"/>
                    <a:cs typeface="宋体" charset="0"/>
                  </a:rPr>
                  <a:t>1948</a:t>
                </a:r>
                <a:r>
                  <a:rPr lang="zh-CN" altLang="en-US">
                    <a:latin typeface="宋体" charset="0"/>
                    <a:ea typeface="宋体" charset="0"/>
                    <a:cs typeface="宋体" charset="0"/>
                  </a:rPr>
                  <a:t>年施温格在</a:t>
                </a:r>
                <a:r>
                  <a:rPr lang="en-US" altLang="zh-CN">
                    <a:latin typeface="宋体" charset="0"/>
                    <a:ea typeface="宋体" charset="0"/>
                    <a:cs typeface="宋体" charset="0"/>
                  </a:rPr>
                  <a:t>QED</a:t>
                </a:r>
                <a:r>
                  <a:rPr lang="zh-CN" altLang="en-US">
                    <a:latin typeface="宋体" charset="0"/>
                    <a:ea typeface="宋体" charset="0"/>
                    <a:cs typeface="宋体" charset="0"/>
                  </a:rPr>
                  <a:t>框架下计算出</a:t>
                </a:r>
                <a:r>
                  <a:rPr lang="zh-CN" altLang="en-US" b="1">
                    <a:latin typeface="宋体" charset="0"/>
                    <a:ea typeface="宋体" charset="0"/>
                    <a:cs typeface="宋体" charset="0"/>
                  </a:rPr>
                  <a:t>一阶圈图</a:t>
                </a:r>
                <a:r>
                  <a:rPr lang="zh-CN" altLang="en-US">
                    <a:latin typeface="宋体" charset="0"/>
                    <a:ea typeface="宋体" charset="0"/>
                    <a:cs typeface="宋体" charset="0"/>
                  </a:rPr>
                  <a:t>修正，即著名的</a:t>
                </a:r>
                <a:r>
                  <a:rPr lang="zh-CN" altLang="en-US" b="1">
                    <a:latin typeface="宋体" charset="0"/>
                    <a:ea typeface="宋体" charset="0"/>
                    <a:cs typeface="宋体" charset="0"/>
                  </a:rPr>
                  <a:t>施温格项</a:t>
                </a:r>
                <a:r>
                  <a:rPr lang="zh-CN" altLang="en-US">
                    <a:latin typeface="宋体" charset="0"/>
                    <a:ea typeface="宋体" charset="0"/>
                    <a:cs typeface="宋体" charset="0"/>
                  </a:rPr>
                  <a:t>​</a:t>
                </a:r>
                <a14:m>
                  <m:oMath xmlns:m="http://schemas.openxmlformats.org/officeDocument/2006/math">
                    <m:sSub>
                      <m:sSubPr>
                        <m:ctrlPr>
                          <a:rPr lang="en-US" altLang="zh-CN" i="1">
                            <a:latin typeface="Cambria Math" charset="0"/>
                            <a:ea typeface="宋体" charset="0"/>
                            <a:cs typeface="Cambria Math" charset="0"/>
                          </a:rPr>
                        </m:ctrlPr>
                      </m:sSubPr>
                      <m:e>
                        <m:r>
                          <a:rPr lang="en-US" altLang="zh-CN" i="1">
                            <a:latin typeface="Cambria Math" charset="0"/>
                            <a:ea typeface="宋体" charset="0"/>
                            <a:cs typeface="Cambria Math" charset="0"/>
                          </a:rPr>
                          <m:t>𝑎</m:t>
                        </m:r>
                      </m:e>
                      <m:sub>
                        <m:r>
                          <a:rPr lang="en-US" altLang="zh-CN" i="1">
                            <a:latin typeface="Cambria Math" charset="0"/>
                            <a:ea typeface="宋体" charset="0"/>
                            <a:cs typeface="Cambria Math" charset="0"/>
                          </a:rPr>
                          <m:t>𝑒</m:t>
                        </m:r>
                        <m:r>
                          <a:rPr lang="en-US" altLang="zh-CN" i="1">
                            <a:latin typeface="Cambria Math" charset="0"/>
                            <a:ea typeface="MS Mincho" panose="02020609040205080304" charset="0"/>
                            <a:cs typeface="Cambria Math" charset="0"/>
                          </a:rPr>
                          <m:t>=</m:t>
                        </m:r>
                      </m:sub>
                    </m:sSub>
                    <m:f>
                      <m:fPr>
                        <m:ctrlPr>
                          <a:rPr lang="en-US" altLang="zh-CN" i="1">
                            <a:latin typeface="Cambria Math" charset="0"/>
                            <a:ea typeface="宋体" charset="0"/>
                            <a:cs typeface="Cambria Math" charset="0"/>
                          </a:rPr>
                        </m:ctrlPr>
                      </m:fPr>
                      <m:num>
                        <m:r>
                          <a:rPr lang="en-US" altLang="zh-CN" i="1">
                            <a:latin typeface="Cambria Math" charset="0"/>
                            <a:ea typeface="MS Mincho" panose="02020609040205080304" charset="0"/>
                            <a:cs typeface="Cambria Math" charset="0"/>
                          </a:rPr>
                          <m:t>𝛼</m:t>
                        </m:r>
                      </m:num>
                      <m:den>
                        <m:r>
                          <a:rPr lang="en-US" altLang="zh-CN" i="1">
                            <a:latin typeface="Cambria Math" charset="0"/>
                            <a:ea typeface="MS Mincho" panose="02020609040205080304" charset="0"/>
                            <a:cs typeface="Cambria Math" charset="0"/>
                          </a:rPr>
                          <m:t>2</m:t>
                        </m:r>
                        <m:r>
                          <a:rPr lang="en-US" altLang="zh-CN" i="1">
                            <a:latin typeface="Cambria Math" charset="0"/>
                            <a:ea typeface="MS Mincho" panose="02020609040205080304" charset="0"/>
                            <a:cs typeface="Cambria Math" charset="0"/>
                          </a:rPr>
                          <m:t>𝜋</m:t>
                        </m:r>
                      </m:den>
                    </m:f>
                  </m:oMath>
                </a14:m>
                <a:r>
                  <a:rPr lang="zh-CN" altLang="en-US">
                    <a:latin typeface="宋体" charset="0"/>
                    <a:ea typeface="宋体" charset="0"/>
                    <a:cs typeface="宋体" charset="0"/>
                  </a:rPr>
                  <a:t>​</a:t>
                </a:r>
                <a:endParaRPr lang="zh-CN" altLang="en-US">
                  <a:latin typeface="宋体" charset="0"/>
                  <a:ea typeface="宋体" charset="0"/>
                  <a:cs typeface="宋体" charset="0"/>
                </a:endParaRPr>
              </a:p>
            </p:txBody>
          </p:sp>
        </mc:Choice>
        <mc:Fallback>
          <p:sp>
            <p:nvSpPr>
              <p:cNvPr id="4" name="文本框 3"/>
              <p:cNvSpPr txBox="1">
                <a:spLocks noRot="1" noChangeAspect="1" noMove="1" noResize="1" noEditPoints="1" noAdjustHandles="1" noChangeArrowheads="1" noChangeShapeType="1" noTextEdit="1"/>
              </p:cNvSpPr>
              <p:nvPr userDrawn="1"/>
            </p:nvSpPr>
            <p:spPr>
              <a:xfrm>
                <a:off x="529749" y="3698875"/>
                <a:ext cx="2607310" cy="2306955"/>
              </a:xfrm>
              <a:prstGeom prst="rect">
                <a:avLst/>
              </a:prstGeom>
              <a:blipFill rotWithShape="1">
                <a:blip r:embed="rId4"/>
                <a:stretch>
                  <a:fillRect l="-6" r="6" b="-71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文本框 5"/>
              <p:cNvSpPr txBox="1"/>
              <p:nvPr userDrawn="1"/>
            </p:nvSpPr>
            <p:spPr>
              <a:xfrm>
                <a:off x="8703310" y="3698875"/>
                <a:ext cx="3184986" cy="2828108"/>
              </a:xfrm>
              <a:prstGeom prst="rect">
                <a:avLst/>
              </a:prstGeom>
            </p:spPr>
            <p:txBody>
              <a:bodyPr wrap="square" rtlCol="0">
                <a:noAutofit/>
              </a:bodyPr>
              <a:p>
                <a:pPr marL="285750" indent="-285750">
                  <a:buFont typeface="Arial" panose="020B0604020202020204" pitchFamily="34" charset="0"/>
                  <a:buChar char="•"/>
                </a:pPr>
                <a:r>
                  <a:rPr lang="zh-CN" altLang="en-US">
                    <a:latin typeface="宋体" charset="0"/>
                    <a:ea typeface="宋体" charset="0"/>
                    <a:cs typeface="宋体" charset="0"/>
                  </a:rPr>
                  <a:t>理论计算进入</a:t>
                </a:r>
                <a14:m>
                  <m:oMath xmlns:m="http://schemas.openxmlformats.org/officeDocument/2006/math">
                    <m:sSup>
                      <m:sSupPr>
                        <m:ctrlPr>
                          <a:rPr lang="en-US" altLang="zh-CN" i="1">
                            <a:latin typeface="Cambria Math" charset="0"/>
                            <a:ea typeface="宋体" charset="0"/>
                            <a:cs typeface="Cambria Math" charset="0"/>
                          </a:rPr>
                        </m:ctrlPr>
                      </m:sSupPr>
                      <m:e>
                        <m:r>
                          <a:rPr lang="en-US" altLang="zh-CN" i="1">
                            <a:latin typeface="Cambria Math" charset="0"/>
                            <a:ea typeface="MS Mincho" panose="02020609040205080304" charset="0"/>
                            <a:cs typeface="Cambria Math" charset="0"/>
                          </a:rPr>
                          <m:t>(</m:t>
                        </m:r>
                        <m:r>
                          <a:rPr lang="en-US" altLang="zh-CN" i="1">
                            <a:latin typeface="Cambria Math" charset="0"/>
                            <a:ea typeface="MS Mincho" panose="02020609040205080304" charset="0"/>
                            <a:cs typeface="Cambria Math" charset="0"/>
                          </a:rPr>
                          <m:t>𝛼</m:t>
                        </m:r>
                        <m:r>
                          <a:rPr lang="en-US" altLang="zh-CN" i="1">
                            <a:latin typeface="Cambria Math" charset="0"/>
                            <a:ea typeface="MS Mincho" panose="02020609040205080304" charset="0"/>
                            <a:cs typeface="Cambria Math" charset="0"/>
                          </a:rPr>
                          <m:t>/</m:t>
                        </m:r>
                        <m:r>
                          <a:rPr lang="en-US" altLang="zh-CN" i="1">
                            <a:latin typeface="Cambria Math" charset="0"/>
                            <a:ea typeface="MS Mincho" panose="02020609040205080304" charset="0"/>
                            <a:cs typeface="Cambria Math" charset="0"/>
                          </a:rPr>
                          <m:t>𝜋</m:t>
                        </m:r>
                        <m:r>
                          <a:rPr lang="en-US" altLang="zh-CN" i="1">
                            <a:latin typeface="Cambria Math" charset="0"/>
                            <a:ea typeface="MS Mincho" panose="02020609040205080304" charset="0"/>
                            <a:cs typeface="Cambria Math" charset="0"/>
                          </a:rPr>
                          <m:t>)</m:t>
                        </m:r>
                      </m:e>
                      <m:sup>
                        <m:r>
                          <a:rPr lang="en-US" altLang="zh-CN" i="1">
                            <a:latin typeface="Cambria Math" charset="0"/>
                            <a:ea typeface="MS Mincho" panose="02020609040205080304" charset="0"/>
                            <a:cs typeface="Cambria Math" charset="0"/>
                          </a:rPr>
                          <m:t>5</m:t>
                        </m:r>
                      </m:sup>
                    </m:sSup>
                  </m:oMath>
                </a14:m>
                <a:r>
                  <a:rPr lang="zh-CN" altLang="en-US">
                    <a:latin typeface="宋体" charset="0"/>
                    <a:ea typeface="宋体" charset="0"/>
                    <a:cs typeface="宋体" charset="0"/>
                  </a:rPr>
                  <a:t>阶</a:t>
                </a:r>
                <a:r>
                  <a:rPr lang="zh-CN" altLang="en-US" b="1">
                    <a:latin typeface="宋体" charset="0"/>
                    <a:ea typeface="宋体" charset="0"/>
                    <a:cs typeface="宋体" charset="0"/>
                  </a:rPr>
                  <a:t>（五圈图）</a:t>
                </a:r>
                <a:endParaRPr lang="zh-CN" altLang="en-US" b="1">
                  <a:latin typeface="宋体" charset="0"/>
                  <a:ea typeface="宋体" charset="0"/>
                  <a:cs typeface="宋体" charset="0"/>
                </a:endParaRPr>
              </a:p>
              <a:p>
                <a:pPr marL="285750" indent="-285750">
                  <a:buFont typeface="Arial" panose="020B0604020202020204" pitchFamily="34" charset="0"/>
                  <a:buChar char="•"/>
                </a:pPr>
                <a:r>
                  <a:rPr lang="en-US" altLang="zh-CN">
                    <a:latin typeface="宋体" charset="0"/>
                    <a:ea typeface="宋体" charset="0"/>
                    <a:cs typeface="宋体" charset="0"/>
                  </a:rPr>
                  <a:t>2015</a:t>
                </a:r>
                <a:r>
                  <a:rPr lang="zh-CN" altLang="en-US">
                    <a:latin typeface="宋体" charset="0"/>
                    <a:ea typeface="宋体" charset="0"/>
                    <a:cs typeface="宋体" charset="0"/>
                  </a:rPr>
                  <a:t>-</a:t>
                </a:r>
                <a:r>
                  <a:rPr lang="en-US" altLang="zh-CN">
                    <a:latin typeface="宋体" charset="0"/>
                    <a:ea typeface="宋体" charset="0"/>
                    <a:cs typeface="宋体" charset="0"/>
                  </a:rPr>
                  <a:t>2018</a:t>
                </a:r>
                <a:r>
                  <a:rPr lang="zh-CN" altLang="en-US">
                    <a:latin typeface="宋体" charset="0"/>
                    <a:ea typeface="宋体" charset="0"/>
                    <a:cs typeface="宋体" charset="0"/>
                  </a:rPr>
                  <a:t>年间，通过超级计算机和先进的数值积分算法，将</a:t>
                </a:r>
                <a:r>
                  <a:rPr lang="en-US" altLang="zh-CN">
                    <a:latin typeface="宋体" charset="0"/>
                    <a:ea typeface="宋体" charset="0"/>
                    <a:cs typeface="宋体" charset="0"/>
                  </a:rPr>
                  <a:t>QED</a:t>
                </a:r>
                <a:r>
                  <a:rPr lang="zh-CN" altLang="en-US">
                    <a:latin typeface="宋体" charset="0"/>
                    <a:ea typeface="宋体" charset="0"/>
                    <a:cs typeface="宋体" charset="0"/>
                  </a:rPr>
                  <a:t>对</a:t>
                </a:r>
                <a14:m>
                  <m:oMath xmlns:m="http://schemas.openxmlformats.org/officeDocument/2006/math">
                    <m:sSub>
                      <m:sSubPr>
                        <m:ctrlPr>
                          <a:rPr lang="en-US" altLang="zh-CN" i="1">
                            <a:latin typeface="Cambria Math" charset="0"/>
                            <a:ea typeface="宋体" charset="0"/>
                            <a:cs typeface="Cambria Math" charset="0"/>
                          </a:rPr>
                        </m:ctrlPr>
                      </m:sSubPr>
                      <m:e>
                        <m:r>
                          <a:rPr lang="en-US" altLang="zh-CN" i="1">
                            <a:latin typeface="Cambria Math" charset="0"/>
                            <a:ea typeface="宋体" charset="0"/>
                            <a:cs typeface="Cambria Math" charset="0"/>
                          </a:rPr>
                          <m:t>𝑎</m:t>
                        </m:r>
                      </m:e>
                      <m:sub>
                        <m:r>
                          <a:rPr lang="en-US" altLang="zh-CN" i="1">
                            <a:latin typeface="Cambria Math" charset="0"/>
                            <a:ea typeface="宋体" charset="0"/>
                            <a:cs typeface="Cambria Math" charset="0"/>
                          </a:rPr>
                          <m:t>𝑒</m:t>
                        </m:r>
                      </m:sub>
                    </m:sSub>
                  </m:oMath>
                </a14:m>
                <a:r>
                  <a:rPr lang="zh-CN" altLang="en-US">
                    <a:latin typeface="宋体" charset="0"/>
                    <a:ea typeface="宋体" charset="0"/>
                    <a:cs typeface="宋体" charset="0"/>
                  </a:rPr>
                  <a:t>的贡献精度推至</a:t>
                </a:r>
                <a14:m>
                  <m:oMath xmlns:m="http://schemas.openxmlformats.org/officeDocument/2006/math">
                    <m:sSup>
                      <m:sSupPr>
                        <m:ctrlPr>
                          <a:rPr lang="en-US" altLang="zh-CN" i="1">
                            <a:latin typeface="Cambria Math" charset="0"/>
                            <a:ea typeface="宋体" charset="0"/>
                            <a:cs typeface="Cambria Math" charset="0"/>
                          </a:rPr>
                        </m:ctrlPr>
                      </m:sSupPr>
                      <m:e>
                        <m:r>
                          <a:rPr lang="en-US" altLang="zh-CN" i="1">
                            <a:latin typeface="Cambria Math" charset="0"/>
                            <a:ea typeface="MS Mincho" panose="02020609040205080304" charset="0"/>
                            <a:cs typeface="Cambria Math" charset="0"/>
                          </a:rPr>
                          <m:t>10</m:t>
                        </m:r>
                      </m:e>
                      <m:sup>
                        <m:r>
                          <a:rPr lang="en-US" altLang="zh-CN" i="1">
                            <a:latin typeface="Cambria Math" charset="0"/>
                            <a:ea typeface="MS Mincho" panose="02020609040205080304" charset="0"/>
                            <a:cs typeface="Cambria Math" charset="0"/>
                          </a:rPr>
                          <m:t>−</m:t>
                        </m:r>
                        <m:r>
                          <a:rPr lang="en-US" altLang="zh-CN" i="1">
                            <a:latin typeface="Cambria Math" charset="0"/>
                            <a:ea typeface="MS Mincho" panose="02020609040205080304" charset="0"/>
                            <a:cs typeface="Cambria Math" charset="0"/>
                          </a:rPr>
                          <m:t>12</m:t>
                        </m:r>
                      </m:sup>
                    </m:sSup>
                  </m:oMath>
                </a14:m>
                <a:r>
                  <a:rPr lang="zh-CN" altLang="en-US">
                    <a:latin typeface="宋体" charset="0"/>
                    <a:ea typeface="宋体" charset="0"/>
                    <a:cs typeface="宋体" charset="0"/>
                  </a:rPr>
                  <a:t>量级，实验测量精度</a:t>
                </a:r>
                <a:r>
                  <a:rPr lang="zh-CN" altLang="en-US" b="1">
                    <a:latin typeface="宋体" charset="0"/>
                    <a:ea typeface="宋体" charset="0"/>
                    <a:cs typeface="宋体" charset="0"/>
                  </a:rPr>
                  <a:t>同步匹配</a:t>
                </a:r>
                <a:endParaRPr lang="zh-CN" altLang="en-US" b="1">
                  <a:latin typeface="宋体" charset="0"/>
                  <a:ea typeface="宋体" charset="0"/>
                  <a:cs typeface="宋体" charset="0"/>
                </a:endParaRPr>
              </a:p>
            </p:txBody>
          </p:sp>
        </mc:Choice>
        <mc:Fallback>
          <p:sp>
            <p:nvSpPr>
              <p:cNvPr id="6" name="文本框 5"/>
              <p:cNvSpPr txBox="1">
                <a:spLocks noRot="1" noChangeAspect="1" noMove="1" noResize="1" noEditPoints="1" noAdjustHandles="1" noChangeArrowheads="1" noChangeShapeType="1" noTextEdit="1"/>
              </p:cNvSpPr>
              <p:nvPr userDrawn="1"/>
            </p:nvSpPr>
            <p:spPr>
              <a:xfrm>
                <a:off x="8703310" y="3698875"/>
                <a:ext cx="3184986" cy="2828108"/>
              </a:xfrm>
              <a:prstGeom prst="rect">
                <a:avLst/>
              </a:prstGeom>
              <a:blipFill rotWithShape="1">
                <a:blip r:embed="rId5"/>
                <a:stretch>
                  <a:fillRect r="14" b="16"/>
                </a:stretch>
              </a:blipFill>
            </p:spPr>
            <p:txBody>
              <a:bodyPr/>
              <a:lstStyle/>
              <a:p>
                <a:r>
                  <a:rPr lang="zh-CN" altLang="en-US">
                    <a:noFill/>
                  </a:rPr>
                  <a:t> </a:t>
                </a:r>
              </a:p>
            </p:txBody>
          </p:sp>
        </mc:Fallback>
      </mc:AlternateContent>
      <p:sp>
        <p:nvSpPr>
          <p:cNvPr id="7" name="文本框 6"/>
          <p:cNvSpPr txBox="1"/>
          <p:nvPr userDrawn="1"/>
        </p:nvSpPr>
        <p:spPr>
          <a:xfrm>
            <a:off x="4675505" y="3698875"/>
            <a:ext cx="3047365" cy="2306955"/>
          </a:xfrm>
          <a:prstGeom prst="rect">
            <a:avLst/>
          </a:prstGeom>
        </p:spPr>
        <p:txBody>
          <a:bodyPr wrap="square" rtlCol="0">
            <a:spAutoFit/>
          </a:bodyPr>
          <a:p>
            <a:r>
              <a:rPr lang="zh-CN" altLang="en-US" b="1">
                <a:latin typeface="宋体" charset="0"/>
                <a:ea typeface="宋体" charset="0"/>
                <a:cs typeface="宋体" charset="0"/>
              </a:rPr>
              <a:t>确立多圈计算范式，建立多重对数数学体系</a:t>
            </a:r>
            <a:endParaRPr lang="zh-CN" altLang="en-US" b="1">
              <a:latin typeface="宋体" charset="0"/>
              <a:ea typeface="宋体" charset="0"/>
              <a:cs typeface="宋体" charset="0"/>
            </a:endParaRPr>
          </a:p>
          <a:p>
            <a:pPr marL="285750" indent="-285750">
              <a:buFont typeface="Arial" panose="020B0604020202020204" pitchFamily="34" charset="0"/>
              <a:buChar char="•"/>
            </a:pPr>
            <a:r>
              <a:rPr lang="zh-CN" altLang="en-US">
                <a:latin typeface="宋体" charset="0"/>
                <a:ea typeface="宋体" charset="0"/>
                <a:cs typeface="宋体" charset="0"/>
              </a:rPr>
              <a:t>建立费曼参数化与维数正规化方法</a:t>
            </a:r>
            <a:endParaRPr lang="zh-CN" altLang="en-US">
              <a:latin typeface="宋体" charset="0"/>
              <a:ea typeface="宋体" charset="0"/>
              <a:cs typeface="宋体" charset="0"/>
            </a:endParaRPr>
          </a:p>
          <a:p>
            <a:pPr marL="285750" indent="-285750">
              <a:buFont typeface="Arial" panose="020B0604020202020204" pitchFamily="34" charset="0"/>
              <a:buChar char="•"/>
            </a:pPr>
            <a:r>
              <a:rPr lang="zh-CN" altLang="en-US">
                <a:latin typeface="宋体" charset="0"/>
                <a:ea typeface="宋体" charset="0"/>
                <a:cs typeface="宋体" charset="0"/>
              </a:rPr>
              <a:t>多重对数成为高阶积分核心描述语言</a:t>
            </a:r>
            <a:endParaRPr lang="zh-CN" altLang="en-US">
              <a:latin typeface="宋体" charset="0"/>
              <a:ea typeface="宋体" charset="0"/>
              <a:cs typeface="宋体" charset="0"/>
            </a:endParaRPr>
          </a:p>
          <a:p>
            <a:pPr marL="285750" indent="-285750">
              <a:buFont typeface="Arial" panose="020B0604020202020204" pitchFamily="34" charset="0"/>
              <a:buChar char="•"/>
            </a:pPr>
            <a:r>
              <a:rPr lang="zh-CN" altLang="en-US">
                <a:latin typeface="宋体" charset="0"/>
                <a:ea typeface="宋体" charset="0"/>
                <a:cs typeface="宋体" charset="0"/>
              </a:rPr>
              <a:t>完成 2 圈、3 圈、4 圈全阶 </a:t>
            </a:r>
            <a:r>
              <a:rPr lang="en-US" altLang="zh-CN">
                <a:latin typeface="宋体" charset="0"/>
                <a:ea typeface="宋体" charset="0"/>
                <a:cs typeface="宋体" charset="0"/>
              </a:rPr>
              <a:t>QED </a:t>
            </a:r>
            <a:r>
              <a:rPr lang="zh-CN" altLang="en-US">
                <a:latin typeface="宋体" charset="0"/>
                <a:ea typeface="宋体" charset="0"/>
                <a:cs typeface="宋体" charset="0"/>
              </a:rPr>
              <a:t>修正</a:t>
            </a:r>
            <a:endParaRPr lang="zh-CN" altLang="en-US">
              <a:latin typeface="宋体" charset="0"/>
              <a:ea typeface="宋体" charset="0"/>
              <a:cs typeface="宋体" charset="0"/>
            </a:endParaRPr>
          </a:p>
        </p:txBody>
      </p:sp>
      <p:sp>
        <p:nvSpPr>
          <p:cNvPr id="25" name="右箭头 24"/>
          <p:cNvSpPr/>
          <p:nvPr userDrawn="1"/>
        </p:nvSpPr>
        <p:spPr>
          <a:xfrm>
            <a:off x="3265329" y="2576830"/>
            <a:ext cx="1198245" cy="382905"/>
          </a:xfrm>
          <a:prstGeom prst="rightArrow">
            <a:avLst/>
          </a:prstGeom>
          <a:noFill/>
          <a:ln w="57150">
            <a:solidFill>
              <a:schemeClr val="accent2">
                <a:alpha val="10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noAutofit/>
          </a:bodyPr>
          <a:p>
            <a:pPr algn="ctr"/>
            <a:endParaRPr lang="zh-CN" alt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34963" y="1"/>
            <a:ext cx="895768" cy="1132114"/>
          </a:xfrm>
          <a:prstGeom prst="rect">
            <a:avLst/>
          </a:prstGeom>
          <a:solidFill>
            <a:srgbClr val="104BA4"/>
          </a:solidFill>
          <a:ln>
            <a:noFill/>
          </a:ln>
          <a:effectLst>
            <a:outerShdw blurRad="3302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4" name="文本框 13"/>
          <p:cNvSpPr txBox="1"/>
          <p:nvPr/>
        </p:nvSpPr>
        <p:spPr>
          <a:xfrm>
            <a:off x="294551" y="284064"/>
            <a:ext cx="976591" cy="6451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02</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文本框 14"/>
          <p:cNvSpPr txBox="1"/>
          <p:nvPr/>
        </p:nvSpPr>
        <p:spPr>
          <a:xfrm>
            <a:off x="1388075" y="212563"/>
            <a:ext cx="3633629"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noProof="0" dirty="0">
                <a:ln>
                  <a:noFill/>
                </a:ln>
                <a:solidFill>
                  <a:srgbClr val="104BA4"/>
                </a:solidFill>
                <a:uLnTx/>
                <a:uFillTx/>
                <a:latin typeface="微软雅黑" panose="020B0503020204020204" pitchFamily="34" charset="-122"/>
                <a:ea typeface="微软雅黑" panose="020B0503020204020204" pitchFamily="34" charset="-122"/>
                <a:cs typeface="Arial" panose="020B0604020202020204" pitchFamily="34" charset="0"/>
              </a:rPr>
              <a:t>研究意义</a:t>
            </a:r>
            <a:endParaRPr lang="zh-CN" altLang="en-US">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文本框 15"/>
          <p:cNvSpPr txBox="1"/>
          <p:nvPr/>
        </p:nvSpPr>
        <p:spPr>
          <a:xfrm>
            <a:off x="1443476" y="767358"/>
            <a:ext cx="2659268"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x-none" altLang="zh-CN"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宋体" pitchFamily="2" charset="-122"/>
              </a:rPr>
              <a:t>课题</a:t>
            </a:r>
            <a:r>
              <a:rPr lang="x-none" altLang="zh-CN"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由来</a:t>
            </a:r>
            <a:endParaRPr lang="x-none" altLang="zh-CN">
              <a:latin typeface="微软雅黑" panose="020B0503020204020204" pitchFamily="34" charset="-122"/>
              <a:ea typeface="微软雅黑" panose="020B0503020204020204" pitchFamily="34" charset="-122"/>
              <a:cs typeface="宋体" pitchFamily="2" charset="-122"/>
            </a:endParaRPr>
          </a:p>
        </p:txBody>
      </p:sp>
      <p:grpSp>
        <p:nvGrpSpPr>
          <p:cNvPr id="18" name="组合 17"/>
          <p:cNvGrpSpPr/>
          <p:nvPr/>
        </p:nvGrpSpPr>
        <p:grpSpPr>
          <a:xfrm>
            <a:off x="9796257" y="238208"/>
            <a:ext cx="1964493" cy="708062"/>
            <a:chOff x="4246274" y="-10895"/>
            <a:chExt cx="3940182" cy="1420161"/>
          </a:xfrm>
        </p:grpSpPr>
        <p:grpSp>
          <p:nvGrpSpPr>
            <p:cNvPr id="19" name="组合 18"/>
            <p:cNvGrpSpPr/>
            <p:nvPr/>
          </p:nvGrpSpPr>
          <p:grpSpPr>
            <a:xfrm>
              <a:off x="4246274" y="-10895"/>
              <a:ext cx="3940181" cy="1400681"/>
              <a:chOff x="6547903" y="954561"/>
              <a:chExt cx="5069293" cy="1802069"/>
            </a:xfrm>
          </p:grpSpPr>
          <p:pic>
            <p:nvPicPr>
              <p:cNvPr id="21" name="图片 20"/>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6547903" y="985519"/>
                <a:ext cx="1771106" cy="1771111"/>
              </a:xfrm>
              <a:prstGeom prst="rect">
                <a:avLst/>
              </a:prstGeom>
            </p:spPr>
          </p:pic>
          <p:pic>
            <p:nvPicPr>
              <p:cNvPr id="22" name="图片 2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8270228" y="954561"/>
                <a:ext cx="3346968" cy="1271930"/>
              </a:xfrm>
              <a:prstGeom prst="rect">
                <a:avLst/>
              </a:prstGeom>
            </p:spPr>
          </p:pic>
        </p:grpSp>
        <p:sp>
          <p:nvSpPr>
            <p:cNvPr id="20" name="矩形 19"/>
            <p:cNvSpPr/>
            <p:nvPr/>
          </p:nvSpPr>
          <p:spPr>
            <a:xfrm>
              <a:off x="5622894" y="915420"/>
              <a:ext cx="2563562" cy="493846"/>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000" b="1" i="0" u="none" strike="noStrike" kern="1200" cap="none" spc="0" normalizeH="0" baseline="0" noProof="0" dirty="0">
                  <a:ln>
                    <a:noFill/>
                  </a:ln>
                  <a:solidFill>
                    <a:prstClr val="black"/>
                  </a:solidFill>
                  <a:effectLst/>
                  <a:uLnTx/>
                  <a:uFillTx/>
                  <a:latin typeface="Calibri" panose="020F0502020204030204"/>
                  <a:ea typeface="宋体" pitchFamily="2" charset="-122"/>
                  <a:cs typeface="+mn-cs"/>
                </a:rPr>
                <a:t>FUDAN UNIVERSITY</a:t>
              </a:r>
              <a:endParaRPr kumimoji="0" lang="en-US" altLang="zh-CN" sz="1000" b="1" i="0" u="none" strike="noStrike" kern="1200" cap="none" spc="0" normalizeH="0" baseline="0" noProof="0" dirty="0">
                <a:ln>
                  <a:noFill/>
                </a:ln>
                <a:solidFill>
                  <a:prstClr val="black"/>
                </a:solidFill>
                <a:effectLst/>
                <a:uLnTx/>
                <a:uFillTx/>
                <a:latin typeface="Calibri" panose="020F0502020204030204"/>
                <a:ea typeface="宋体" pitchFamily="2" charset="-122"/>
                <a:cs typeface="+mn-cs"/>
              </a:endParaRPr>
            </a:p>
          </p:txBody>
        </p:sp>
      </p:gr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3563" y="419415"/>
            <a:ext cx="6019047" cy="6019047"/>
          </a:xfrm>
          <a:prstGeom prst="rect">
            <a:avLst/>
          </a:prstGeom>
        </p:spPr>
      </p:pic>
      <p:sp>
        <p:nvSpPr>
          <p:cNvPr id="11" name="灯片编号占位符 10"/>
          <p:cNvSpPr>
            <a:spLocks noGrp="1"/>
          </p:cNvSpPr>
          <p:nvPr>
            <p:ph type="sldNum" sz="quarter" idx="12"/>
          </p:nvPr>
        </p:nvSpPr>
        <p:spPr/>
        <p:txBody>
          <a:bodyPr/>
          <a:p>
            <a:fld id="{09A08166-9E9E-403F-B54D-C8E673028941}" type="slidenum">
              <a:rPr lang="zh-CN" altLang="en-US" smtClean="0"/>
            </a:fld>
            <a:endParaRPr lang="zh-CN" altLang="en-US"/>
          </a:p>
        </p:txBody>
      </p:sp>
      <p:cxnSp>
        <p:nvCxnSpPr>
          <p:cNvPr id="2" name="直接箭头连接符 1"/>
          <p:cNvCxnSpPr/>
          <p:nvPr userDrawn="1"/>
        </p:nvCxnSpPr>
        <p:spPr>
          <a:xfrm>
            <a:off x="1013619" y="3511552"/>
            <a:ext cx="9997281" cy="0"/>
          </a:xfrm>
          <a:prstGeom prst="straightConnector1">
            <a:avLst/>
          </a:prstGeom>
          <a:ln w="76200">
            <a:headEnd type="triangle"/>
            <a:tailEnd type="triangle"/>
          </a:ln>
        </p:spPr>
        <p:style>
          <a:lnRef idx="2">
            <a:schemeClr val="accent1"/>
          </a:lnRef>
          <a:fillRef idx="0">
            <a:srgbClr val="FFFFFF"/>
          </a:fillRef>
          <a:effectRef idx="0">
            <a:srgbClr val="FFFFFF"/>
          </a:effectRef>
          <a:fontRef idx="minor">
            <a:schemeClr val="tx1"/>
          </a:fontRef>
        </p:style>
      </p:cxnSp>
      <p:cxnSp>
        <p:nvCxnSpPr>
          <p:cNvPr id="4" name="直接箭头连接符 3"/>
          <p:cNvCxnSpPr/>
          <p:nvPr userDrawn="1"/>
        </p:nvCxnSpPr>
        <p:spPr>
          <a:xfrm>
            <a:off x="6048376" y="1022390"/>
            <a:ext cx="0" cy="4945062"/>
          </a:xfrm>
          <a:prstGeom prst="straightConnector1">
            <a:avLst/>
          </a:prstGeom>
          <a:ln w="76200">
            <a:headEnd type="triangle"/>
            <a:tailEnd type="triangle"/>
          </a:ln>
        </p:spPr>
        <p:style>
          <a:lnRef idx="2">
            <a:schemeClr val="accent1"/>
          </a:lnRef>
          <a:fillRef idx="0">
            <a:srgbClr val="FFFFFF"/>
          </a:fillRef>
          <a:effectRef idx="0">
            <a:srgbClr val="FFFFFF"/>
          </a:effectRef>
          <a:fontRef idx="minor">
            <a:schemeClr val="tx1"/>
          </a:fontRef>
        </p:style>
      </p:cxnSp>
      <mc:AlternateContent xmlns:mc="http://schemas.openxmlformats.org/markup-compatibility/2006">
        <mc:Choice xmlns:a14="http://schemas.microsoft.com/office/drawing/2010/main" Requires="a14">
          <p:sp>
            <p:nvSpPr>
              <p:cNvPr id="5" name="文本框 4"/>
              <p:cNvSpPr txBox="1"/>
              <p:nvPr userDrawn="1"/>
            </p:nvSpPr>
            <p:spPr>
              <a:xfrm>
                <a:off x="1531025" y="1843878"/>
                <a:ext cx="3834130" cy="1354614"/>
              </a:xfrm>
              <a:prstGeom prst="rect">
                <a:avLst/>
              </a:prstGeom>
            </p:spPr>
            <p:txBody>
              <a:bodyPr wrap="square" rtlCol="0">
                <a:noAutofit/>
              </a:bodyPr>
              <a:p>
                <a:r>
                  <a:rPr lang="en-US" altLang="zh-CN" b="1"/>
                  <a:t>QED / </a:t>
                </a:r>
                <a:r>
                  <a:rPr lang="zh-CN" altLang="en-US" b="1"/>
                  <a:t>标准模型的黄金试金石：</a:t>
                </a:r>
                <a:endParaRPr lang="zh-CN" altLang="en-US" b="1"/>
              </a:p>
              <a:p>
                <a:r>
                  <a:rPr lang="zh-CN" altLang="en-US"/>
                  <a:t>为量子电动力学提供</a:t>
                </a:r>
                <a14:m>
                  <m:oMath xmlns:m="http://schemas.openxmlformats.org/officeDocument/2006/math">
                    <m:sSup>
                      <m:sSupPr>
                        <m:ctrlPr>
                          <a:rPr lang="en-US" altLang="zh-CN" i="1">
                            <a:latin typeface="Cambria Math" charset="0"/>
                            <a:cs typeface="Cambria Math" charset="0"/>
                          </a:rPr>
                        </m:ctrlPr>
                      </m:sSupPr>
                      <m:e>
                        <m:r>
                          <a:rPr lang="en-US" altLang="zh-CN" i="1">
                            <a:latin typeface="Cambria Math" charset="0"/>
                            <a:cs typeface="Cambria Math" charset="0"/>
                          </a:rPr>
                          <m:t>10</m:t>
                        </m:r>
                      </m:e>
                      <m:sup>
                        <m:r>
                          <a:rPr lang="en-US" altLang="zh-CN" i="1">
                            <a:latin typeface="Cambria Math" charset="0"/>
                            <a:cs typeface="Cambria Math" charset="0"/>
                          </a:rPr>
                          <m:t>−</m:t>
                        </m:r>
                        <m:r>
                          <a:rPr lang="en-US" altLang="zh-CN" i="1">
                            <a:latin typeface="Cambria Math" charset="0"/>
                            <a:cs typeface="Cambria Math" charset="0"/>
                          </a:rPr>
                          <m:t>12</m:t>
                        </m:r>
                      </m:sup>
                    </m:sSup>
                  </m:oMath>
                </a14:m>
                <a:r>
                  <a:rPr lang="zh-CN" altLang="en-US"/>
                  <a:t>量级超高精度验证</a:t>
                </a:r>
                <a:endParaRPr lang="zh-CN" altLang="en-US"/>
              </a:p>
            </p:txBody>
          </p:sp>
        </mc:Choice>
        <mc:Fallback>
          <p:sp>
            <p:nvSpPr>
              <p:cNvPr id="5" name="文本框 4"/>
              <p:cNvSpPr txBox="1">
                <a:spLocks noRot="1" noChangeAspect="1" noMove="1" noResize="1" noEditPoints="1" noAdjustHandles="1" noChangeArrowheads="1" noChangeShapeType="1" noTextEdit="1"/>
              </p:cNvSpPr>
              <p:nvPr userDrawn="1"/>
            </p:nvSpPr>
            <p:spPr>
              <a:xfrm>
                <a:off x="1531025" y="1843878"/>
                <a:ext cx="3834130" cy="1354614"/>
              </a:xfrm>
              <a:prstGeom prst="rect">
                <a:avLst/>
              </a:prstGeom>
              <a:blipFill rotWithShape="1">
                <a:blip r:embed="rId4"/>
                <a:stretch>
                  <a:fillRect l="-1" t="-35" r="1" b="47"/>
                </a:stretch>
              </a:blipFill>
            </p:spPr>
            <p:txBody>
              <a:bodyPr/>
              <a:lstStyle/>
              <a:p>
                <a:r>
                  <a:rPr lang="zh-CN" altLang="en-US">
                    <a:noFill/>
                  </a:rPr>
                  <a:t> </a:t>
                </a:r>
              </a:p>
            </p:txBody>
          </p:sp>
        </mc:Fallback>
      </mc:AlternateContent>
      <p:sp>
        <p:nvSpPr>
          <p:cNvPr id="6" name="文本框 5"/>
          <p:cNvSpPr txBox="1"/>
          <p:nvPr userDrawn="1"/>
        </p:nvSpPr>
        <p:spPr>
          <a:xfrm>
            <a:off x="7269599" y="1843921"/>
            <a:ext cx="3547745" cy="922020"/>
          </a:xfrm>
          <a:prstGeom prst="rect">
            <a:avLst/>
          </a:prstGeom>
        </p:spPr>
        <p:txBody>
          <a:bodyPr wrap="square" rtlCol="0">
            <a:spAutoFit/>
          </a:bodyPr>
          <a:p>
            <a:r>
              <a:rPr lang="zh-CN" altLang="en-US" b="1"/>
              <a:t>高阶费曼积分的方法突破：</a:t>
            </a:r>
            <a:endParaRPr lang="zh-CN" altLang="en-US" b="1"/>
          </a:p>
          <a:p>
            <a:r>
              <a:rPr lang="zh-CN" altLang="en-US"/>
              <a:t>完善精密 </a:t>
            </a:r>
            <a:r>
              <a:rPr lang="en-US" altLang="zh-CN"/>
              <a:t>QED </a:t>
            </a:r>
            <a:r>
              <a:rPr lang="zh-CN" altLang="en-US"/>
              <a:t>微扰计算的核心技术体系</a:t>
            </a:r>
            <a:endParaRPr lang="zh-CN" altLang="en-US"/>
          </a:p>
        </p:txBody>
      </p:sp>
      <p:sp>
        <p:nvSpPr>
          <p:cNvPr id="7" name="文本框 6"/>
          <p:cNvSpPr txBox="1"/>
          <p:nvPr userDrawn="1"/>
        </p:nvSpPr>
        <p:spPr>
          <a:xfrm>
            <a:off x="1531025" y="4168973"/>
            <a:ext cx="3631565" cy="922020"/>
          </a:xfrm>
          <a:prstGeom prst="rect">
            <a:avLst/>
          </a:prstGeom>
        </p:spPr>
        <p:txBody>
          <a:bodyPr wrap="square" rtlCol="0">
            <a:spAutoFit/>
          </a:bodyPr>
          <a:p>
            <a:r>
              <a:rPr lang="zh-CN" altLang="en-US" b="1"/>
              <a:t>物理 - 数学交叉的前沿桥梁：</a:t>
            </a:r>
            <a:endParaRPr lang="zh-CN" altLang="en-US" b="1"/>
          </a:p>
          <a:p>
            <a:r>
              <a:rPr lang="zh-CN" altLang="en-US"/>
              <a:t>揭示量子场论与数论的深层内在联系</a:t>
            </a:r>
            <a:endParaRPr lang="zh-CN" altLang="en-US"/>
          </a:p>
        </p:txBody>
      </p:sp>
      <p:sp>
        <p:nvSpPr>
          <p:cNvPr id="8" name="文本框 7"/>
          <p:cNvSpPr txBox="1"/>
          <p:nvPr userDrawn="1"/>
        </p:nvSpPr>
        <p:spPr>
          <a:xfrm>
            <a:off x="7269599" y="4168973"/>
            <a:ext cx="3464560" cy="922020"/>
          </a:xfrm>
          <a:prstGeom prst="rect">
            <a:avLst/>
          </a:prstGeom>
        </p:spPr>
        <p:txBody>
          <a:bodyPr wrap="square" rtlCol="0">
            <a:spAutoFit/>
          </a:bodyPr>
          <a:p>
            <a:r>
              <a:rPr lang="zh-CN" altLang="en-US" b="1"/>
              <a:t>多领域通用的计算方法：</a:t>
            </a:r>
            <a:endParaRPr lang="zh-CN" altLang="en-US" b="1"/>
          </a:p>
          <a:p>
            <a:r>
              <a:rPr lang="zh-CN" altLang="en-US"/>
              <a:t>可推广至缪子</a:t>
            </a:r>
            <a:r>
              <a:rPr lang="en-US" altLang="zh-CN"/>
              <a:t>g−2</a:t>
            </a:r>
            <a:r>
              <a:rPr lang="zh-CN" altLang="en-US"/>
              <a:t>、</a:t>
            </a:r>
            <a:r>
              <a:rPr lang="en-US" altLang="zh-CN"/>
              <a:t>QED</a:t>
            </a:r>
            <a:r>
              <a:rPr lang="zh-CN" altLang="en-US"/>
              <a:t>等高能物理精密研究</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 y="0"/>
            <a:ext cx="4077324" cy="6887980"/>
          </a:xfrm>
          <a:prstGeom prst="rect">
            <a:avLst/>
          </a:prstGeom>
          <a:solidFill>
            <a:srgbClr val="104BA4"/>
          </a:solidFill>
          <a:ln>
            <a:noFill/>
          </a:ln>
          <a:effectLst>
            <a:outerShdw blurRad="3302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6" name="矩形 25"/>
          <p:cNvSpPr/>
          <p:nvPr/>
        </p:nvSpPr>
        <p:spPr>
          <a:xfrm>
            <a:off x="695325" y="2362200"/>
            <a:ext cx="10801350" cy="2133599"/>
          </a:xfrm>
          <a:prstGeom prst="rect">
            <a:avLst/>
          </a:prstGeom>
          <a:solidFill>
            <a:schemeClr val="bg1"/>
          </a:solidFill>
          <a:ln>
            <a:noFill/>
          </a:ln>
          <a:effectLst>
            <a:outerShdw blurRad="4572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22" name="文本框 21"/>
          <p:cNvSpPr txBox="1"/>
          <p:nvPr/>
        </p:nvSpPr>
        <p:spPr>
          <a:xfrm>
            <a:off x="470473" y="2105561"/>
            <a:ext cx="3606852" cy="26460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600" i="0" u="none" strike="noStrike" kern="1200" cap="none" spc="0" normalizeH="0" baseline="0" noProof="0" dirty="0">
                <a:ln>
                  <a:noFill/>
                </a:ln>
                <a:solidFill>
                  <a:schemeClr val="tx1">
                    <a:lumMod val="75000"/>
                    <a:lumOff val="25000"/>
                  </a:schemeClr>
                </a:solidFill>
                <a:effectLst/>
                <a:uLnTx/>
                <a:uFillTx/>
                <a:latin typeface="Eras Demi ITC" panose="020B0805030504020804" pitchFamily="34" charset="0"/>
                <a:ea typeface="微软雅黑" panose="020B0503020204020204" pitchFamily="34" charset="-122"/>
                <a:cs typeface="Yu Gothic UI Semibold" panose="020B0700000000000000" charset="-128"/>
              </a:rPr>
              <a:t>03</a:t>
            </a:r>
            <a:endParaRPr kumimoji="0" lang="zh-CN" altLang="en-US" sz="16600" i="0" u="none" strike="noStrike" kern="1200" cap="none" spc="0" normalizeH="0" baseline="0" noProof="0" dirty="0">
              <a:ln>
                <a:noFill/>
              </a:ln>
              <a:solidFill>
                <a:schemeClr val="tx1">
                  <a:lumMod val="75000"/>
                  <a:lumOff val="25000"/>
                </a:schemeClr>
              </a:solidFill>
              <a:effectLst/>
              <a:uLnTx/>
              <a:uFillTx/>
              <a:latin typeface="Eras Demi ITC" panose="020B0805030504020804" pitchFamily="34" charset="0"/>
              <a:ea typeface="微软雅黑" panose="020B0503020204020204" pitchFamily="34" charset="-122"/>
              <a:cs typeface="Yu Gothic UI Semibold" panose="020B0700000000000000" charset="-128"/>
            </a:endParaRPr>
          </a:p>
        </p:txBody>
      </p:sp>
      <p:sp>
        <p:nvSpPr>
          <p:cNvPr id="9" name="矩形 8"/>
          <p:cNvSpPr/>
          <p:nvPr/>
        </p:nvSpPr>
        <p:spPr>
          <a:xfrm>
            <a:off x="11967146" y="1212390"/>
            <a:ext cx="224853" cy="1801112"/>
          </a:xfrm>
          <a:prstGeom prst="rect">
            <a:avLst/>
          </a:prstGeom>
          <a:solidFill>
            <a:srgbClr val="104BA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dist" defTabSz="914400" rtl="0" eaLnBrk="1" fontAlgn="auto" latinLnBrk="0" hangingPunct="1">
              <a:lnSpc>
                <a:spcPct val="100000"/>
              </a:lnSpc>
              <a:spcBef>
                <a:spcPts val="0"/>
              </a:spcBef>
              <a:spcAft>
                <a:spcPts val="0"/>
              </a:spcAft>
              <a:buClrTx/>
              <a:buSzTx/>
              <a:buFontTx/>
              <a:buNone/>
              <a:defRPr/>
            </a:pPr>
            <a:r>
              <a:rPr lang="en-US" altLang="zh-CN" sz="1200" dirty="0">
                <a:solidFill>
                  <a:prstClr val="white"/>
                </a:solidFill>
                <a:latin typeface="等线" panose="02010600030101010101" charset="-122"/>
                <a:ea typeface="等线" panose="02010600030101010101" charset="-122"/>
              </a:rPr>
              <a:t>FUDAN UNIVERSITY</a:t>
            </a:r>
            <a:endParaRPr kumimoji="0" lang="zh-CN" altLang="en-US" sz="12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grpSp>
        <p:nvGrpSpPr>
          <p:cNvPr id="7" name="组合 6"/>
          <p:cNvGrpSpPr/>
          <p:nvPr/>
        </p:nvGrpSpPr>
        <p:grpSpPr>
          <a:xfrm>
            <a:off x="1687343" y="-49090"/>
            <a:ext cx="7161920" cy="7161920"/>
            <a:chOff x="-185896" y="-151960"/>
            <a:chExt cx="7161920" cy="7161920"/>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5896" y="-151960"/>
              <a:ext cx="7161920" cy="7161920"/>
            </a:xfrm>
            <a:prstGeom prst="rect">
              <a:avLst/>
            </a:prstGeom>
          </p:spPr>
        </p:pic>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896" y="-151960"/>
              <a:ext cx="7161920" cy="7161920"/>
            </a:xfrm>
            <a:prstGeom prst="rect">
              <a:avLst/>
            </a:prstGeom>
          </p:spPr>
        </p:pic>
      </p:grpSp>
      <p:grpSp>
        <p:nvGrpSpPr>
          <p:cNvPr id="13" name="组合 12"/>
          <p:cNvGrpSpPr/>
          <p:nvPr/>
        </p:nvGrpSpPr>
        <p:grpSpPr>
          <a:xfrm>
            <a:off x="9633665" y="256780"/>
            <a:ext cx="1964493" cy="708062"/>
            <a:chOff x="4246274" y="-10895"/>
            <a:chExt cx="3940182" cy="1420161"/>
          </a:xfrm>
        </p:grpSpPr>
        <p:grpSp>
          <p:nvGrpSpPr>
            <p:cNvPr id="15" name="组合 14"/>
            <p:cNvGrpSpPr/>
            <p:nvPr/>
          </p:nvGrpSpPr>
          <p:grpSpPr>
            <a:xfrm>
              <a:off x="4246274" y="-10895"/>
              <a:ext cx="3940181" cy="1400681"/>
              <a:chOff x="6547903" y="954561"/>
              <a:chExt cx="5069293" cy="1802069"/>
            </a:xfrm>
          </p:grpSpPr>
          <p:pic>
            <p:nvPicPr>
              <p:cNvPr id="17" name="图片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547903" y="985519"/>
                <a:ext cx="1771106" cy="1771111"/>
              </a:xfrm>
              <a:prstGeom prst="rect">
                <a:avLst/>
              </a:prstGeom>
            </p:spPr>
          </p:pic>
          <p:pic>
            <p:nvPicPr>
              <p:cNvPr id="18" name="图片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8270228" y="954561"/>
                <a:ext cx="3346968" cy="1271930"/>
              </a:xfrm>
              <a:prstGeom prst="rect">
                <a:avLst/>
              </a:prstGeom>
            </p:spPr>
          </p:pic>
        </p:grpSp>
        <p:sp>
          <p:nvSpPr>
            <p:cNvPr id="16" name="矩形 15"/>
            <p:cNvSpPr/>
            <p:nvPr/>
          </p:nvSpPr>
          <p:spPr>
            <a:xfrm>
              <a:off x="5622894" y="915420"/>
              <a:ext cx="2563562" cy="493846"/>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000" b="1" i="0" u="none" strike="noStrike" kern="1200" cap="none" spc="0" normalizeH="0" baseline="0" noProof="0" dirty="0">
                  <a:ln>
                    <a:noFill/>
                  </a:ln>
                  <a:solidFill>
                    <a:prstClr val="black"/>
                  </a:solidFill>
                  <a:effectLst/>
                  <a:uLnTx/>
                  <a:uFillTx/>
                  <a:latin typeface="Calibri" panose="020F0502020204030204"/>
                  <a:ea typeface="宋体" pitchFamily="2" charset="-122"/>
                  <a:cs typeface="+mn-cs"/>
                </a:rPr>
                <a:t>FUDAN UNIVERSITY</a:t>
              </a:r>
              <a:endParaRPr kumimoji="0" lang="en-US" altLang="zh-CN" sz="1000" b="1" i="0" u="none" strike="noStrike" kern="1200" cap="none" spc="0" normalizeH="0" baseline="0" noProof="0" dirty="0">
                <a:ln>
                  <a:noFill/>
                </a:ln>
                <a:solidFill>
                  <a:prstClr val="black"/>
                </a:solidFill>
                <a:effectLst/>
                <a:uLnTx/>
                <a:uFillTx/>
                <a:latin typeface="Calibri" panose="020F0502020204030204"/>
                <a:ea typeface="宋体" pitchFamily="2" charset="-122"/>
                <a:cs typeface="+mn-cs"/>
              </a:endParaRPr>
            </a:p>
          </p:txBody>
        </p:sp>
      </p:grpSp>
      <p:sp>
        <p:nvSpPr>
          <p:cNvPr id="5" name="灯片编号占位符 4"/>
          <p:cNvSpPr>
            <a:spLocks noGrp="1"/>
          </p:cNvSpPr>
          <p:nvPr>
            <p:ph type="sldNum" sz="quarter" idx="12"/>
          </p:nvPr>
        </p:nvSpPr>
        <p:spPr/>
        <p:txBody>
          <a:bodyPr/>
          <a:p>
            <a:fld id="{09A08166-9E9E-403F-B54D-C8E673028941}" type="slidenum">
              <a:rPr lang="zh-CN" altLang="en-US" smtClean="0"/>
            </a:fld>
            <a:endParaRPr lang="zh-CN" altLang="en-US"/>
          </a:p>
        </p:txBody>
      </p:sp>
      <p:sp>
        <p:nvSpPr>
          <p:cNvPr id="14" name="文本框 13"/>
          <p:cNvSpPr txBox="1"/>
          <p:nvPr/>
        </p:nvSpPr>
        <p:spPr>
          <a:xfrm>
            <a:off x="4479373" y="3031996"/>
            <a:ext cx="8280400" cy="8299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x-none" altLang="zh-CN" sz="4800" dirty="0">
                <a:solidFill>
                  <a:schemeClr val="tx1">
                    <a:lumMod val="75000"/>
                    <a:lumOff val="25000"/>
                  </a:schemeClr>
                </a:solidFill>
                <a:latin typeface="微软雅黑" panose="020B0503020204020204" pitchFamily="34" charset="-122"/>
                <a:ea typeface="微软雅黑" panose="020B0503020204020204" pitchFamily="34" charset="-122"/>
                <a:cs typeface="宋体" pitchFamily="2" charset="-122"/>
              </a:rPr>
              <a:t>开展</a:t>
            </a:r>
            <a:r>
              <a:rPr lang="x-none" altLang="zh-CN" sz="48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计划</a:t>
            </a:r>
            <a:endParaRPr lang="x-none" altLang="zh-CN">
              <a:latin typeface="微软雅黑" panose="020B0503020204020204" pitchFamily="34" charset="-122"/>
              <a:ea typeface="微软雅黑" panose="020B0503020204020204" pitchFamily="34" charset="-122"/>
              <a:cs typeface="宋体"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34963" y="1"/>
            <a:ext cx="895768" cy="1132114"/>
          </a:xfrm>
          <a:prstGeom prst="rect">
            <a:avLst/>
          </a:prstGeom>
          <a:solidFill>
            <a:srgbClr val="104BA4"/>
          </a:solidFill>
          <a:ln>
            <a:noFill/>
          </a:ln>
          <a:effectLst>
            <a:outerShdw blurRad="3302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4" name="文本框 13"/>
          <p:cNvSpPr txBox="1"/>
          <p:nvPr/>
        </p:nvSpPr>
        <p:spPr>
          <a:xfrm>
            <a:off x="294551" y="284064"/>
            <a:ext cx="976591" cy="6451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03</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文本框 14"/>
          <p:cNvSpPr txBox="1"/>
          <p:nvPr/>
        </p:nvSpPr>
        <p:spPr>
          <a:xfrm>
            <a:off x="1388075" y="212563"/>
            <a:ext cx="3633629"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noProof="0" dirty="0">
                <a:ln>
                  <a:noFill/>
                </a:ln>
                <a:solidFill>
                  <a:srgbClr val="104BA4"/>
                </a:solidFill>
                <a:effectLst/>
                <a:uLnTx/>
                <a:uFillTx/>
                <a:latin typeface="微软雅黑" panose="020B0503020204020204" pitchFamily="34" charset="-122"/>
                <a:ea typeface="微软雅黑" panose="020B0503020204020204" pitchFamily="34" charset="-122"/>
                <a:cs typeface="宋体" pitchFamily="2" charset="-122"/>
              </a:rPr>
              <a:t>课题分工</a:t>
            </a:r>
            <a:endParaRPr kumimoji="0" lang="x-none" altLang="zh-CN" sz="3200" b="0" i="0" u="none" strike="noStrike" kern="1200" cap="none" spc="0" normalizeH="0" baseline="0" noProof="0" dirty="0">
              <a:ln>
                <a:noFill/>
              </a:ln>
              <a:solidFill>
                <a:srgbClr val="104BA4"/>
              </a:solidFill>
              <a:effectLst/>
              <a:uLnTx/>
              <a:uFillTx/>
              <a:latin typeface="微软雅黑" panose="020B0503020204020204" pitchFamily="34" charset="-122"/>
              <a:ea typeface="微软雅黑" panose="020B0503020204020204" pitchFamily="34" charset="-122"/>
              <a:cs typeface="宋体" pitchFamily="2" charset="-122"/>
            </a:endParaRPr>
          </a:p>
        </p:txBody>
      </p:sp>
      <p:sp>
        <p:nvSpPr>
          <p:cNvPr id="16" name="文本框 15"/>
          <p:cNvSpPr txBox="1"/>
          <p:nvPr/>
        </p:nvSpPr>
        <p:spPr>
          <a:xfrm>
            <a:off x="1443476" y="767358"/>
            <a:ext cx="2659268"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x-none" altLang="zh-CN"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宋体" pitchFamily="2" charset="-122"/>
              </a:rPr>
              <a:t>开展计划</a:t>
            </a:r>
            <a:endParaRPr lang="x-none" altLang="zh-CN">
              <a:latin typeface="微软雅黑" panose="020B0503020204020204" pitchFamily="34" charset="-122"/>
              <a:ea typeface="微软雅黑" panose="020B0503020204020204" pitchFamily="34" charset="-122"/>
              <a:cs typeface="宋体" pitchFamily="2" charset="-122"/>
            </a:endParaRPr>
          </a:p>
        </p:txBody>
      </p:sp>
      <p:grpSp>
        <p:nvGrpSpPr>
          <p:cNvPr id="18" name="组合 17"/>
          <p:cNvGrpSpPr/>
          <p:nvPr/>
        </p:nvGrpSpPr>
        <p:grpSpPr>
          <a:xfrm>
            <a:off x="9796257" y="238208"/>
            <a:ext cx="1964493" cy="708062"/>
            <a:chOff x="4246274" y="-10895"/>
            <a:chExt cx="3940182" cy="1420161"/>
          </a:xfrm>
        </p:grpSpPr>
        <p:grpSp>
          <p:nvGrpSpPr>
            <p:cNvPr id="19" name="组合 18"/>
            <p:cNvGrpSpPr/>
            <p:nvPr/>
          </p:nvGrpSpPr>
          <p:grpSpPr>
            <a:xfrm>
              <a:off x="4246274" y="-10895"/>
              <a:ext cx="3940181" cy="1400681"/>
              <a:chOff x="6547903" y="954561"/>
              <a:chExt cx="5069293" cy="1802069"/>
            </a:xfrm>
          </p:grpSpPr>
          <p:pic>
            <p:nvPicPr>
              <p:cNvPr id="21" name="图片 20"/>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6547903" y="985519"/>
                <a:ext cx="1771106" cy="1771111"/>
              </a:xfrm>
              <a:prstGeom prst="rect">
                <a:avLst/>
              </a:prstGeom>
            </p:spPr>
          </p:pic>
          <p:pic>
            <p:nvPicPr>
              <p:cNvPr id="22" name="图片 2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8270228" y="954561"/>
                <a:ext cx="3346968" cy="1271930"/>
              </a:xfrm>
              <a:prstGeom prst="rect">
                <a:avLst/>
              </a:prstGeom>
            </p:spPr>
          </p:pic>
        </p:grpSp>
        <p:sp>
          <p:nvSpPr>
            <p:cNvPr id="20" name="矩形 19"/>
            <p:cNvSpPr/>
            <p:nvPr/>
          </p:nvSpPr>
          <p:spPr>
            <a:xfrm>
              <a:off x="5622894" y="915420"/>
              <a:ext cx="2563562" cy="493846"/>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000" b="1" i="0" u="none" strike="noStrike" kern="1200" cap="none" spc="0" normalizeH="0" baseline="0" noProof="0" dirty="0">
                  <a:ln>
                    <a:noFill/>
                  </a:ln>
                  <a:solidFill>
                    <a:prstClr val="black"/>
                  </a:solidFill>
                  <a:effectLst/>
                  <a:uLnTx/>
                  <a:uFillTx/>
                  <a:latin typeface="Calibri" panose="020F0502020204030204"/>
                  <a:ea typeface="宋体" pitchFamily="2" charset="-122"/>
                  <a:cs typeface="+mn-cs"/>
                </a:rPr>
                <a:t>FUDAN UNIVERSITY</a:t>
              </a:r>
              <a:endParaRPr kumimoji="0" lang="en-US" altLang="zh-CN" sz="1000" b="1" i="0" u="none" strike="noStrike" kern="1200" cap="none" spc="0" normalizeH="0" baseline="0" noProof="0" dirty="0">
                <a:ln>
                  <a:noFill/>
                </a:ln>
                <a:solidFill>
                  <a:prstClr val="black"/>
                </a:solidFill>
                <a:effectLst/>
                <a:uLnTx/>
                <a:uFillTx/>
                <a:latin typeface="Calibri" panose="020F0502020204030204"/>
                <a:ea typeface="宋体" pitchFamily="2" charset="-122"/>
                <a:cs typeface="+mn-cs"/>
              </a:endParaRPr>
            </a:p>
          </p:txBody>
        </p:sp>
      </p:gr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3563" y="419476"/>
            <a:ext cx="6019047" cy="6019047"/>
          </a:xfrm>
          <a:prstGeom prst="rect">
            <a:avLst/>
          </a:prstGeom>
        </p:spPr>
      </p:pic>
      <p:sp>
        <p:nvSpPr>
          <p:cNvPr id="11" name="灯片编号占位符 10"/>
          <p:cNvSpPr>
            <a:spLocks noGrp="1"/>
          </p:cNvSpPr>
          <p:nvPr>
            <p:ph type="sldNum" sz="quarter" idx="12"/>
          </p:nvPr>
        </p:nvSpPr>
        <p:spPr/>
        <p:txBody>
          <a:bodyPr/>
          <a:p>
            <a:fld id="{09A08166-9E9E-403F-B54D-C8E673028941}" type="slidenum">
              <a:rPr lang="zh-CN" altLang="en-US" smtClean="0"/>
            </a:fld>
            <a:endParaRPr lang="zh-CN" altLang="en-US"/>
          </a:p>
        </p:txBody>
      </p:sp>
      <mc:AlternateContent xmlns:mc="http://schemas.openxmlformats.org/markup-compatibility/2006">
        <mc:Choice xmlns:a14="http://schemas.microsoft.com/office/drawing/2010/main" Requires="a14">
          <p:sp>
            <p:nvSpPr>
              <p:cNvPr id="34" name="文本框 33"/>
              <p:cNvSpPr txBox="1"/>
              <p:nvPr/>
            </p:nvSpPr>
            <p:spPr>
              <a:xfrm>
                <a:off x="1416685" y="1075055"/>
                <a:ext cx="9937148" cy="4064635"/>
              </a:xfrm>
              <a:prstGeom prst="rect">
                <a:avLst/>
              </a:prstGeom>
              <a:noFill/>
            </p:spPr>
            <p:txBody>
              <a:bodyPr wrap="square" rtlCol="0">
                <a:noAutofit/>
              </a:bodyPr>
              <a:p>
                <a:pPr>
                  <a:lnSpc>
                    <a:spcPct val="150000"/>
                  </a:lnSpc>
                </a:pPr>
                <a:r>
                  <a:rPr lang="zh-CN" altLang="en-US" sz="2000">
                    <a:solidFill>
                      <a:schemeClr val="tx1"/>
                    </a:solidFill>
                  </a:rPr>
                  <a:t>小组各成员大致分工如下：</a:t>
                </a:r>
                <a:endParaRPr lang="zh-CN" altLang="en-US" sz="2000">
                  <a:solidFill>
                    <a:schemeClr val="tx1"/>
                  </a:solidFill>
                </a:endParaRPr>
              </a:p>
              <a:p>
                <a:pPr>
                  <a:lnSpc>
                    <a:spcPct val="150000"/>
                  </a:lnSpc>
                </a:pPr>
                <a:endParaRPr lang="zh-CN" altLang="en-US" sz="2000">
                  <a:solidFill>
                    <a:schemeClr val="tx1"/>
                  </a:solidFill>
                </a:endParaRPr>
              </a:p>
              <a:p>
                <a:pPr marL="342900" indent="-342900">
                  <a:lnSpc>
                    <a:spcPct val="150000"/>
                  </a:lnSpc>
                  <a:buFont typeface="Arial" panose="020B0604020202020204" pitchFamily="34" charset="0"/>
                  <a:buChar char="•"/>
                </a:pPr>
                <a:r>
                  <a:rPr lang="zh-CN" altLang="en-US" sz="2000">
                    <a:solidFill>
                      <a:schemeClr val="tx1"/>
                    </a:solidFill>
                  </a:rPr>
                  <a:t>宁知微：主要负责以形变因子 </a:t>
                </a:r>
                <a14:m>
                  <m:oMath xmlns:m="http://schemas.openxmlformats.org/officeDocument/2006/math">
                    <m:sSub>
                      <m:sSubPr>
                        <m:ctrlPr>
                          <a:rPr lang="en-US" altLang="zh-CN" sz="2000" i="1">
                            <a:latin typeface="Cambria Math" charset="0"/>
                            <a:cs typeface="Cambria Math" charset="0"/>
                          </a:rPr>
                        </m:ctrlPr>
                      </m:sSubPr>
                      <m:e>
                        <m:r>
                          <a:rPr lang="en-US" altLang="zh-CN" sz="2000" i="1">
                            <a:latin typeface="Cambria Math" charset="0"/>
                            <a:cs typeface="Cambria Math" charset="0"/>
                          </a:rPr>
                          <m:t>𝐹</m:t>
                        </m:r>
                      </m:e>
                      <m:sub>
                        <m:r>
                          <a:rPr lang="en-US" altLang="zh-CN" sz="2000" i="1">
                            <a:latin typeface="Cambria Math" charset="0"/>
                            <a:cs typeface="Cambria Math" charset="0"/>
                          </a:rPr>
                          <m:t>2</m:t>
                        </m:r>
                      </m:sub>
                    </m:sSub>
                    <m:r>
                      <a:rPr lang="en-US" altLang="zh-CN" sz="2000" i="1">
                        <a:latin typeface="Cambria Math" charset="0"/>
                        <a:cs typeface="Cambria Math" charset="0"/>
                      </a:rPr>
                      <m:t>(</m:t>
                    </m:r>
                    <m:sSup>
                      <m:sSupPr>
                        <m:ctrlPr>
                          <a:rPr lang="en-US" altLang="zh-CN" sz="2000" i="1">
                            <a:latin typeface="Cambria Math" charset="0"/>
                            <a:cs typeface="Cambria Math" charset="0"/>
                          </a:rPr>
                        </m:ctrlPr>
                      </m:sSupPr>
                      <m:e>
                        <m:r>
                          <a:rPr lang="en-US" altLang="zh-CN" sz="2000" i="1">
                            <a:latin typeface="Cambria Math" charset="0"/>
                            <a:cs typeface="Cambria Math" charset="0"/>
                          </a:rPr>
                          <m:t>𝑞</m:t>
                        </m:r>
                      </m:e>
                      <m:sup>
                        <m:r>
                          <a:rPr lang="en-US" altLang="zh-CN" sz="2000" i="1">
                            <a:latin typeface="Cambria Math" charset="0"/>
                            <a:cs typeface="Cambria Math" charset="0"/>
                          </a:rPr>
                          <m:t>2</m:t>
                        </m:r>
                      </m:sup>
                    </m:sSup>
                    <m:r>
                      <a:rPr lang="en-US" altLang="zh-CN" sz="2000" i="1">
                        <a:latin typeface="Cambria Math" charset="0"/>
                        <a:cs typeface="Cambria Math" charset="0"/>
                      </a:rPr>
                      <m:t>)</m:t>
                    </m:r>
                  </m:oMath>
                </a14:m>
                <a:r>
                  <a:rPr lang="zh-CN" altLang="en-US" sz="2000">
                    <a:solidFill>
                      <a:schemeClr val="tx1"/>
                    </a:solidFill>
                  </a:rPr>
                  <a:t> 的形式定义异常磁矩。</a:t>
                </a:r>
                <a:endParaRPr lang="zh-CN" altLang="en-US" sz="2000">
                  <a:solidFill>
                    <a:schemeClr val="tx1"/>
                  </a:solidFill>
                </a:endParaRPr>
              </a:p>
              <a:p>
                <a:pPr marL="342900" indent="-342900">
                  <a:lnSpc>
                    <a:spcPct val="150000"/>
                  </a:lnSpc>
                  <a:buFont typeface="Arial" panose="020B0604020202020204" pitchFamily="34" charset="0"/>
                  <a:buChar char="•"/>
                </a:pPr>
                <a:r>
                  <a:rPr lang="zh-CN" altLang="en-US" sz="2000">
                    <a:solidFill>
                      <a:schemeClr val="tx1"/>
                    </a:solidFill>
                  </a:rPr>
                  <a:t>陈钰僖：主要负责描述施温格项（1阶环路修正）以及使 </a:t>
                </a:r>
                <a14:m>
                  <m:oMath xmlns:m="http://schemas.openxmlformats.org/officeDocument/2006/math">
                    <m:r>
                      <a:rPr lang="en-US" altLang="zh-CN" sz="2000" i="1">
                        <a:latin typeface="Cambria Math" charset="0"/>
                        <a:cs typeface="Cambria Math" charset="0"/>
                      </a:rPr>
                      <m:t>𝑔</m:t>
                    </m:r>
                  </m:oMath>
                </a14:m>
                <a:r>
                  <a:rPr lang="en-US" altLang="zh-CN" sz="2000">
                    <a:solidFill>
                      <a:schemeClr val="tx1"/>
                    </a:solidFill>
                  </a:rPr>
                  <a:t> </a:t>
                </a:r>
                <a:r>
                  <a:rPr lang="zh-CN" altLang="en-US" sz="2000">
                    <a:solidFill>
                      <a:schemeClr val="tx1"/>
                    </a:solidFill>
                  </a:rPr>
                  <a:t>从 </a:t>
                </a:r>
                <a14:m>
                  <m:oMath xmlns:m="http://schemas.openxmlformats.org/officeDocument/2006/math">
                    <m:r>
                      <a:rPr lang="en-US" altLang="zh-CN" sz="2000" i="1">
                        <a:latin typeface="Cambria Math" charset="0"/>
                        <a:cs typeface="Cambria Math" charset="0"/>
                      </a:rPr>
                      <m:t>2</m:t>
                    </m:r>
                  </m:oMath>
                </a14:m>
                <a:r>
                  <a:rPr lang="zh-CN" altLang="en-US" sz="2000">
                    <a:solidFill>
                      <a:schemeClr val="tx1"/>
                    </a:solidFill>
                  </a:rPr>
                  <a:t> 变为 </a:t>
                </a:r>
                <a14:m>
                  <m:oMath xmlns:m="http://schemas.openxmlformats.org/officeDocument/2006/math">
                    <m:r>
                      <a:rPr lang="en-US" altLang="zh-CN" sz="2000" i="1">
                        <a:latin typeface="Cambria Math" charset="0"/>
                        <a:cs typeface="Cambria Math" charset="0"/>
                      </a:rPr>
                      <m:t>2</m:t>
                    </m:r>
                    <m:r>
                      <a:rPr lang="en-US" altLang="zh-CN" sz="2000" i="1">
                        <a:latin typeface="Cambria Math" charset="0"/>
                        <a:cs typeface="Cambria Math" charset="0"/>
                      </a:rPr>
                      <m:t>(</m:t>
                    </m:r>
                    <m:r>
                      <a:rPr lang="en-US" altLang="zh-CN" sz="2000" i="1">
                        <a:latin typeface="Cambria Math" charset="0"/>
                        <a:cs typeface="Cambria Math" charset="0"/>
                      </a:rPr>
                      <m:t>1</m:t>
                    </m:r>
                    <m:r>
                      <a:rPr lang="en-US" altLang="zh-CN" sz="2000" i="1">
                        <a:latin typeface="Cambria Math" charset="0"/>
                        <a:cs typeface="Cambria Math" charset="0"/>
                      </a:rPr>
                      <m:t>+</m:t>
                    </m:r>
                    <m:f>
                      <m:fPr>
                        <m:ctrlPr>
                          <a:rPr lang="en-US" altLang="zh-CN" sz="2000" i="1">
                            <a:latin typeface="Cambria Math" charset="0"/>
                            <a:cs typeface="Cambria Math" charset="0"/>
                          </a:rPr>
                        </m:ctrlPr>
                      </m:fPr>
                      <m:num>
                        <m:r>
                          <a:rPr lang="en-US" altLang="zh-CN" sz="2000" i="1">
                            <a:latin typeface="Cambria Math" charset="0"/>
                            <a:cs typeface="Cambria Math" charset="0"/>
                          </a:rPr>
                          <m:t>𝛼</m:t>
                        </m:r>
                      </m:num>
                      <m:den>
                        <m:r>
                          <a:rPr lang="en-US" altLang="zh-CN" sz="2000" i="1">
                            <a:latin typeface="Cambria Math" charset="0"/>
                            <a:cs typeface="Cambria Math" charset="0"/>
                          </a:rPr>
                          <m:t>2</m:t>
                        </m:r>
                        <m:r>
                          <a:rPr lang="en-US" altLang="zh-CN" sz="2000" i="1">
                            <a:latin typeface="Cambria Math" charset="0"/>
                            <a:cs typeface="Cambria Math" charset="0"/>
                          </a:rPr>
                          <m:t>𝜋</m:t>
                        </m:r>
                      </m:den>
                    </m:f>
                    <m:r>
                      <a:rPr lang="en-US" altLang="zh-CN" sz="2000" i="1">
                        <a:latin typeface="Cambria Math" charset="0"/>
                        <a:cs typeface="Cambria Math" charset="0"/>
                      </a:rPr>
                      <m:t>)</m:t>
                    </m:r>
                  </m:oMath>
                </a14:m>
                <a:r>
                  <a:rPr lang="en-US" altLang="zh-CN" sz="2000">
                    <a:solidFill>
                      <a:schemeClr val="tx1"/>
                    </a:solidFill>
                  </a:rPr>
                  <a:t>。</a:t>
                </a:r>
                <a:endParaRPr lang="en-US" altLang="zh-CN" sz="2000">
                  <a:solidFill>
                    <a:schemeClr val="tx1"/>
                  </a:solidFill>
                </a:endParaRPr>
              </a:p>
              <a:p>
                <a:pPr marL="342900" indent="-342900">
                  <a:lnSpc>
                    <a:spcPct val="150000"/>
                  </a:lnSpc>
                  <a:buFont typeface="Arial" panose="020B0604020202020204" pitchFamily="34" charset="0"/>
                  <a:buChar char="•"/>
                </a:pPr>
                <a:r>
                  <a:rPr lang="zh-CN" altLang="en-US" sz="2000">
                    <a:solidFill>
                      <a:schemeClr val="tx1"/>
                    </a:solidFill>
                  </a:rPr>
                  <a:t>林睿菲：主要负责探讨高阶积分的数学复杂性，以及多元对数函数和 </a:t>
                </a:r>
                <a:r>
                  <a:rPr lang="en-US" altLang="zh-CN" sz="2000">
                    <a:solidFill>
                      <a:schemeClr val="tx1"/>
                    </a:solidFill>
                  </a:rPr>
                  <a:t>ζ </a:t>
                </a:r>
                <a:r>
                  <a:rPr lang="zh-CN" altLang="en-US" sz="2000">
                    <a:solidFill>
                      <a:schemeClr val="tx1"/>
                    </a:solidFill>
                  </a:rPr>
                  <a:t>值的出现。</a:t>
                </a:r>
                <a:endParaRPr lang="zh-CN" altLang="en-US" sz="2000">
                  <a:solidFill>
                    <a:schemeClr val="tx1"/>
                  </a:solidFill>
                </a:endParaRPr>
              </a:p>
              <a:p>
                <a:pPr marL="342900" indent="-342900">
                  <a:lnSpc>
                    <a:spcPct val="150000"/>
                  </a:lnSpc>
                  <a:buFont typeface="Arial" panose="020B0604020202020204" pitchFamily="34" charset="0"/>
                  <a:buChar char="•"/>
                </a:pPr>
                <a:endParaRPr lang="en-US" altLang="zh-CN" sz="2000">
                  <a:solidFill>
                    <a:schemeClr val="tx1"/>
                  </a:solidFill>
                </a:endParaRPr>
              </a:p>
              <a:p>
                <a:pPr indent="0">
                  <a:lnSpc>
                    <a:spcPct val="150000"/>
                  </a:lnSpc>
                  <a:buNone/>
                </a:pPr>
                <a:r>
                  <a:rPr lang="zh-CN" altLang="en-US" sz="2000">
                    <a:solidFill>
                      <a:schemeClr val="tx1"/>
                    </a:solidFill>
                  </a:rPr>
                  <a:t>考虑到各个问题之间的关联与递进，在实际开展过程中小组成员将进行交流整合，合作完成各个问题的探索。</a:t>
                </a:r>
                <a:endParaRPr lang="x-none" altLang="zh-CN" sz="2000">
                  <a:solidFill>
                    <a:schemeClr val="tx1"/>
                  </a:solidFill>
                </a:endParaRPr>
              </a:p>
            </p:txBody>
          </p:sp>
        </mc:Choice>
        <mc:Fallback>
          <p:sp>
            <p:nvSpPr>
              <p:cNvPr id="34" name="文本框 33"/>
              <p:cNvSpPr txBox="1">
                <a:spLocks noRot="1" noChangeAspect="1" noMove="1" noResize="1" noEditPoints="1" noAdjustHandles="1" noChangeArrowheads="1" noChangeShapeType="1" noTextEdit="1"/>
              </p:cNvSpPr>
              <p:nvPr/>
            </p:nvSpPr>
            <p:spPr>
              <a:xfrm>
                <a:off x="1416685" y="1075055"/>
                <a:ext cx="9937148" cy="4064635"/>
              </a:xfrm>
              <a:prstGeom prst="rect">
                <a:avLst/>
              </a:prstGeom>
              <a:blipFill rotWithShape="1">
                <a:blip r:embed="rId4"/>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34963" y="1"/>
            <a:ext cx="895768" cy="1132114"/>
          </a:xfrm>
          <a:prstGeom prst="rect">
            <a:avLst/>
          </a:prstGeom>
          <a:solidFill>
            <a:srgbClr val="104BA4"/>
          </a:solidFill>
          <a:ln>
            <a:noFill/>
          </a:ln>
          <a:effectLst>
            <a:outerShdw blurRad="3302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5" name="文本框 14"/>
          <p:cNvSpPr txBox="1"/>
          <p:nvPr/>
        </p:nvSpPr>
        <p:spPr>
          <a:xfrm>
            <a:off x="1368425" y="195580"/>
            <a:ext cx="3633470" cy="571500"/>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104BA4"/>
                </a:solidFill>
                <a:effectLst/>
                <a:uLnTx/>
                <a:uFillTx/>
                <a:latin typeface="微软雅黑" panose="020B0503020204020204" pitchFamily="34" charset="-122"/>
                <a:ea typeface="微软雅黑" panose="020B0503020204020204" pitchFamily="34" charset="-122"/>
                <a:cs typeface="宋体" pitchFamily="2" charset="-122"/>
              </a:rPr>
              <a:t>参考文献</a:t>
            </a:r>
            <a:endParaRPr kumimoji="0" lang="zh-CN" altLang="en-US" sz="3200" b="0" i="0" u="none" strike="noStrike" kern="1200" cap="none" spc="0" normalizeH="0" baseline="0" noProof="0" dirty="0">
              <a:ln>
                <a:noFill/>
              </a:ln>
              <a:solidFill>
                <a:srgbClr val="104BA4"/>
              </a:solidFill>
              <a:effectLst/>
              <a:uLnTx/>
              <a:uFillTx/>
              <a:latin typeface="微软雅黑" panose="020B0503020204020204" pitchFamily="34" charset="-122"/>
              <a:ea typeface="微软雅黑" panose="020B0503020204020204" pitchFamily="34" charset="-122"/>
              <a:cs typeface="宋体" pitchFamily="2" charset="-122"/>
            </a:endParaRPr>
          </a:p>
        </p:txBody>
      </p:sp>
      <p:grpSp>
        <p:nvGrpSpPr>
          <p:cNvPr id="18" name="组合 17"/>
          <p:cNvGrpSpPr/>
          <p:nvPr/>
        </p:nvGrpSpPr>
        <p:grpSpPr>
          <a:xfrm>
            <a:off x="9796257" y="238208"/>
            <a:ext cx="1964493" cy="708062"/>
            <a:chOff x="4246274" y="-10895"/>
            <a:chExt cx="3940182" cy="1420161"/>
          </a:xfrm>
        </p:grpSpPr>
        <p:grpSp>
          <p:nvGrpSpPr>
            <p:cNvPr id="19" name="组合 18"/>
            <p:cNvGrpSpPr/>
            <p:nvPr/>
          </p:nvGrpSpPr>
          <p:grpSpPr>
            <a:xfrm>
              <a:off x="4246274" y="-10895"/>
              <a:ext cx="3940181" cy="1400681"/>
              <a:chOff x="6547903" y="954561"/>
              <a:chExt cx="5069293" cy="1802069"/>
            </a:xfrm>
          </p:grpSpPr>
          <p:pic>
            <p:nvPicPr>
              <p:cNvPr id="21" name="图片 20"/>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6547903" y="985519"/>
                <a:ext cx="1771106" cy="1771111"/>
              </a:xfrm>
              <a:prstGeom prst="rect">
                <a:avLst/>
              </a:prstGeom>
            </p:spPr>
          </p:pic>
          <p:pic>
            <p:nvPicPr>
              <p:cNvPr id="22" name="图片 2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8270228" y="954561"/>
                <a:ext cx="3346968" cy="1271930"/>
              </a:xfrm>
              <a:prstGeom prst="rect">
                <a:avLst/>
              </a:prstGeom>
            </p:spPr>
          </p:pic>
        </p:grpSp>
        <p:sp>
          <p:nvSpPr>
            <p:cNvPr id="20" name="矩形 19"/>
            <p:cNvSpPr/>
            <p:nvPr/>
          </p:nvSpPr>
          <p:spPr>
            <a:xfrm>
              <a:off x="5622894" y="915420"/>
              <a:ext cx="2563562" cy="493846"/>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000" b="1" i="0" u="none" strike="noStrike" kern="1200" cap="none" spc="0" normalizeH="0" baseline="0" noProof="0" dirty="0">
                  <a:ln>
                    <a:noFill/>
                  </a:ln>
                  <a:solidFill>
                    <a:prstClr val="black"/>
                  </a:solidFill>
                  <a:effectLst/>
                  <a:uLnTx/>
                  <a:uFillTx/>
                  <a:latin typeface="Calibri" panose="020F0502020204030204"/>
                  <a:ea typeface="宋体" pitchFamily="2" charset="-122"/>
                  <a:cs typeface="+mn-cs"/>
                </a:rPr>
                <a:t>FUDAN UNIVERSITY</a:t>
              </a:r>
              <a:endParaRPr kumimoji="0" lang="en-US" altLang="zh-CN" sz="1000" b="1" i="0" u="none" strike="noStrike" kern="1200" cap="none" spc="0" normalizeH="0" baseline="0" noProof="0" dirty="0">
                <a:ln>
                  <a:noFill/>
                </a:ln>
                <a:solidFill>
                  <a:prstClr val="black"/>
                </a:solidFill>
                <a:effectLst/>
                <a:uLnTx/>
                <a:uFillTx/>
                <a:latin typeface="Calibri" panose="020F0502020204030204"/>
                <a:ea typeface="宋体" pitchFamily="2" charset="-122"/>
                <a:cs typeface="+mn-cs"/>
              </a:endParaRPr>
            </a:p>
          </p:txBody>
        </p:sp>
      </p:grpSp>
      <p:pic>
        <p:nvPicPr>
          <p:cNvPr id="23" name="图片 22"/>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a:xfrm>
            <a:off x="324531" y="6390655"/>
            <a:ext cx="2744391" cy="366562"/>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3563" y="419476"/>
            <a:ext cx="6019047" cy="6019047"/>
          </a:xfrm>
          <a:prstGeom prst="rect">
            <a:avLst/>
          </a:prstGeom>
        </p:spPr>
      </p:pic>
      <p:sp>
        <p:nvSpPr>
          <p:cNvPr id="7" name="灯片编号占位符 6"/>
          <p:cNvSpPr>
            <a:spLocks noGrp="1"/>
          </p:cNvSpPr>
          <p:nvPr>
            <p:ph type="sldNum" sz="quarter" idx="12"/>
          </p:nvPr>
        </p:nvSpPr>
        <p:spPr/>
        <p:txBody>
          <a:bodyPr/>
          <a:p>
            <a:fld id="{09A08166-9E9E-403F-B54D-C8E673028941}" type="slidenum">
              <a:rPr lang="zh-CN" altLang="en-US" smtClean="0"/>
            </a:fld>
            <a:endParaRPr lang="zh-CN" altLang="en-US"/>
          </a:p>
        </p:txBody>
      </p:sp>
      <p:sp>
        <p:nvSpPr>
          <p:cNvPr id="8" name="文本框 7"/>
          <p:cNvSpPr txBox="1"/>
          <p:nvPr/>
        </p:nvSpPr>
        <p:spPr>
          <a:xfrm>
            <a:off x="236220" y="267970"/>
            <a:ext cx="1093470" cy="66865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600" b="1" dirty="0">
                <a:solidFill>
                  <a:prstClr val="white"/>
                </a:solidFill>
                <a:latin typeface="微软雅黑" panose="020B0503020204020204" pitchFamily="34" charset="-122"/>
                <a:ea typeface="微软雅黑" panose="020B0503020204020204" pitchFamily="34" charset="-122"/>
              </a:rPr>
              <a:t>End</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6" name="文本框 15"/>
          <p:cNvSpPr txBox="1"/>
          <p:nvPr/>
        </p:nvSpPr>
        <p:spPr>
          <a:xfrm>
            <a:off x="1443476" y="767358"/>
            <a:ext cx="2659268" cy="36830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宋体" pitchFamily="2" charset="-122"/>
              </a:rPr>
              <a:t>参考文献</a:t>
            </a:r>
            <a:endParaRPr kumimoji="0" lang="zh-CN" altLang="en-US" sz="1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宋体" pitchFamily="2" charset="-122"/>
            </a:endParaRPr>
          </a:p>
        </p:txBody>
      </p:sp>
      <p:sp>
        <p:nvSpPr>
          <p:cNvPr id="4" name="文本框 3"/>
          <p:cNvSpPr txBox="1"/>
          <p:nvPr/>
        </p:nvSpPr>
        <p:spPr>
          <a:xfrm>
            <a:off x="324485" y="1438910"/>
            <a:ext cx="11302365" cy="4917440"/>
          </a:xfrm>
          <a:prstGeom prst="rect">
            <a:avLst/>
          </a:prstGeom>
          <a:noFill/>
        </p:spPr>
        <p:txBody>
          <a:bodyPr wrap="square" rtlCol="0">
            <a:noAutofit/>
          </a:bodyPr>
          <a:p>
            <a:pPr marL="288290" indent="-1800225" algn="l" fontAlgn="auto">
              <a:lnSpc>
                <a:spcPct val="110000"/>
              </a:lnSpc>
              <a:buClrTx/>
              <a:buSzTx/>
              <a:buNone/>
            </a:pPr>
            <a:r>
              <a:rPr lang="zh-CN" altLang="en-US" dirty="0">
                <a:solidFill>
                  <a:schemeClr val="tx1"/>
                </a:solidFill>
                <a:latin typeface="Times New Roman" panose="02020603050405020304" charset="0"/>
                <a:ea typeface="Times New Roman" panose="02020603050405020304" charset="0"/>
                <a:cs typeface="Times New Roman" panose="02020603050405020304" charset="0"/>
                <a:sym typeface="+mn-ea"/>
              </a:rPr>
              <a:t>[1] </a:t>
            </a:r>
            <a:r>
              <a:rPr lang="zh-CN" altLang="en-US" dirty="0">
                <a:solidFill>
                  <a:schemeClr val="tx1"/>
                </a:solidFill>
                <a:latin typeface="宋体" charset="0"/>
                <a:ea typeface="宋体" charset="0"/>
                <a:cs typeface="宋体" charset="0"/>
                <a:sym typeface="+mn-ea"/>
              </a:rPr>
              <a:t>张艳， 杨庆余. 谢尔特岛会议与战后美国物理学的成熟[J]. 大学物理</a:t>
            </a:r>
            <a:r>
              <a:rPr lang="zh-CN" altLang="en-US" dirty="0">
                <a:solidFill>
                  <a:schemeClr val="tx1"/>
                </a:solidFill>
                <a:latin typeface="Times New Roman" panose="02020603050405020304" charset="0"/>
                <a:ea typeface="Times New Roman" panose="02020603050405020304" charset="0"/>
                <a:cs typeface="Times New Roman" panose="02020603050405020304" charset="0"/>
                <a:sym typeface="+mn-ea"/>
              </a:rPr>
              <a:t>， 2020, 39(10): 54-59. DOI:10.16854/</a:t>
            </a:r>
            <a:r>
              <a:rPr lang="zh-CN" altLang="en-US" dirty="0">
                <a:solidFill>
                  <a:schemeClr val="tx1"/>
                </a:solidFill>
                <a:latin typeface="Times New Roman" panose="02020603050405020304" charset="0"/>
                <a:ea typeface="Times New Roman" panose="02020603050405020304" charset="0"/>
                <a:cs typeface="Times New Roman" panose="02020603050405020304" charset="0"/>
                <a:sym typeface="+mn-ea"/>
              </a:rPr>
              <a:t>j.cn</a:t>
            </a:r>
            <a:r>
              <a:rPr lang="en-US" altLang="zh-CN" dirty="0">
                <a:solidFill>
                  <a:schemeClr val="tx1"/>
                </a:solidFill>
                <a:latin typeface="Times New Roman" panose="02020603050405020304" charset="0"/>
                <a:ea typeface="Times New Roman" panose="02020603050405020304" charset="0"/>
                <a:cs typeface="Times New Roman" panose="02020603050405020304" charset="0"/>
                <a:sym typeface="+mn-ea"/>
              </a:rPr>
              <a:t>ki.1000</a:t>
            </a:r>
            <a:r>
              <a:rPr lang="zh-CN" altLang="en-US" dirty="0">
                <a:solidFill>
                  <a:schemeClr val="tx1"/>
                </a:solidFill>
                <a:latin typeface="Times New Roman" panose="02020603050405020304" charset="0"/>
                <a:ea typeface="Times New Roman" panose="02020603050405020304" charset="0"/>
                <a:cs typeface="Times New Roman" panose="02020603050405020304" charset="0"/>
                <a:sym typeface="+mn-ea"/>
              </a:rPr>
              <a:t>-</a:t>
            </a:r>
            <a:r>
              <a:rPr lang="en-US" altLang="zh-CN" dirty="0">
                <a:solidFill>
                  <a:schemeClr val="tx1"/>
                </a:solidFill>
                <a:latin typeface="Times New Roman" panose="02020603050405020304" charset="0"/>
                <a:ea typeface="Times New Roman" panose="02020603050405020304" charset="0"/>
                <a:cs typeface="Times New Roman" panose="02020603050405020304" charset="0"/>
                <a:sym typeface="+mn-ea"/>
              </a:rPr>
              <a:t>0712.200110.</a:t>
            </a:r>
            <a:endParaRPr lang="en-US" altLang="zh-CN" dirty="0">
              <a:solidFill>
                <a:schemeClr val="tx1"/>
              </a:solidFill>
              <a:latin typeface="Times New Roman" panose="02020603050405020304" charset="0"/>
              <a:ea typeface="Times New Roman" panose="02020603050405020304" charset="0"/>
              <a:cs typeface="Times New Roman" panose="02020603050405020304" charset="0"/>
              <a:sym typeface="+mn-ea"/>
            </a:endParaRPr>
          </a:p>
          <a:p>
            <a:pPr marL="288290" indent="-1800225" algn="l" fontAlgn="auto">
              <a:lnSpc>
                <a:spcPct val="110000"/>
              </a:lnSpc>
              <a:buClrTx/>
              <a:buSzTx/>
              <a:buNone/>
            </a:pPr>
            <a:r>
              <a:rPr lang="zh-CN" altLang="en-US" dirty="0">
                <a:solidFill>
                  <a:schemeClr val="tx1"/>
                </a:solidFill>
                <a:latin typeface="Times New Roman" panose="02020603050405020304" charset="0"/>
                <a:ea typeface="Times New Roman" panose="02020603050405020304" charset="0"/>
                <a:cs typeface="Times New Roman" panose="02020603050405020304" charset="0"/>
                <a:sym typeface="+mn-ea"/>
              </a:rPr>
              <a:t>[2]</a:t>
            </a:r>
            <a:r>
              <a:rPr lang="zh-CN" altLang="en-US" dirty="0">
                <a:solidFill>
                  <a:schemeClr val="tx1"/>
                </a:solidFill>
                <a:latin typeface="宋体" charset="0"/>
                <a:ea typeface="宋体" charset="0"/>
                <a:cs typeface="宋体" charset="0"/>
                <a:sym typeface="+mn-ea"/>
              </a:rPr>
              <a:t>量子场论第29讲：电子反常磁矩</a:t>
            </a:r>
            <a:r>
              <a:rPr lang="en-US" altLang="zh-CN" dirty="0">
                <a:solidFill>
                  <a:schemeClr val="tx1"/>
                </a:solidFill>
                <a:latin typeface="宋体" charset="0"/>
                <a:ea typeface="宋体" charset="0"/>
                <a:cs typeface="宋体" charset="0"/>
                <a:sym typeface="+mn-ea"/>
              </a:rPr>
              <a:t>I</a:t>
            </a:r>
            <a:r>
              <a:rPr lang="zh-CN" altLang="en-US" dirty="0">
                <a:solidFill>
                  <a:schemeClr val="tx1"/>
                </a:solidFill>
                <a:latin typeface="Times New Roman" panose="02020603050405020304" charset="0"/>
                <a:ea typeface="Times New Roman" panose="02020603050405020304" charset="0"/>
                <a:cs typeface="Times New Roman" panose="02020603050405020304" charset="0"/>
                <a:sym typeface="+mn-ea"/>
              </a:rPr>
              <a:t> </a:t>
            </a:r>
            <a:r>
              <a:rPr lang="zh-CN" altLang="en-US" dirty="0">
                <a:solidFill>
                  <a:schemeClr val="tx1"/>
                </a:solidFill>
                <a:latin typeface="Times New Roman" panose="02020603050405020304" charset="0"/>
                <a:ea typeface="Times New Roman" panose="02020603050405020304" charset="0"/>
                <a:cs typeface="Times New Roman" panose="02020603050405020304" charset="0"/>
                <a:sym typeface="+mn-ea"/>
              </a:rPr>
              <a:t>https://zhuanlan.zhihu.com/p/12592090272</a:t>
            </a:r>
            <a:endParaRPr lang="zh-CN" altLang="en-US" dirty="0">
              <a:solidFill>
                <a:schemeClr val="tx1"/>
              </a:solidFill>
              <a:latin typeface="Times New Roman" panose="02020603050405020304" charset="0"/>
              <a:ea typeface="Times New Roman" panose="02020603050405020304" charset="0"/>
              <a:cs typeface="Times New Roman" panose="02020603050405020304" charset="0"/>
              <a:sym typeface="+mn-ea"/>
            </a:endParaRPr>
          </a:p>
          <a:p>
            <a:pPr marL="288290" indent="-1800225" algn="l" fontAlgn="auto">
              <a:lnSpc>
                <a:spcPct val="110000"/>
              </a:lnSpc>
              <a:buClrTx/>
              <a:buSzTx/>
              <a:buNone/>
            </a:pPr>
            <a:endParaRPr lang="zh-CN" altLang="en-US" dirty="0">
              <a:solidFill>
                <a:schemeClr val="tx1"/>
              </a:solidFill>
              <a:latin typeface="Times New Roman" panose="02020603050405020304" charset="0"/>
              <a:ea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0" y="1"/>
            <a:ext cx="12192000" cy="6887980"/>
          </a:xfrm>
          <a:prstGeom prst="rect">
            <a:avLst/>
          </a:prstGeom>
          <a:solidFill>
            <a:srgbClr val="104BA4"/>
          </a:solidFill>
          <a:ln>
            <a:noFill/>
          </a:ln>
          <a:effectLst>
            <a:outerShdw blurRad="508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2" name="矩形 41"/>
          <p:cNvSpPr/>
          <p:nvPr/>
        </p:nvSpPr>
        <p:spPr>
          <a:xfrm>
            <a:off x="0" y="1409826"/>
            <a:ext cx="12192000" cy="4499706"/>
          </a:xfrm>
          <a:prstGeom prst="rect">
            <a:avLst/>
          </a:prstGeom>
          <a:solidFill>
            <a:schemeClr val="bg1"/>
          </a:solidFill>
          <a:ln>
            <a:noFill/>
          </a:ln>
          <a:effectLst>
            <a:outerShdw blurRad="4572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grpSp>
        <p:nvGrpSpPr>
          <p:cNvPr id="44" name="组合 43"/>
          <p:cNvGrpSpPr/>
          <p:nvPr/>
        </p:nvGrpSpPr>
        <p:grpSpPr>
          <a:xfrm>
            <a:off x="8859189" y="146088"/>
            <a:ext cx="2930983" cy="1063161"/>
            <a:chOff x="4285093" y="-6242"/>
            <a:chExt cx="3795135" cy="1376619"/>
          </a:xfrm>
        </p:grpSpPr>
        <p:grpSp>
          <p:nvGrpSpPr>
            <p:cNvPr id="45" name="组合 44"/>
            <p:cNvGrpSpPr/>
            <p:nvPr/>
          </p:nvGrpSpPr>
          <p:grpSpPr>
            <a:xfrm>
              <a:off x="4285093" y="-6242"/>
              <a:ext cx="3795135" cy="1376619"/>
              <a:chOff x="6597847" y="960547"/>
              <a:chExt cx="4882683" cy="1771112"/>
            </a:xfrm>
          </p:grpSpPr>
          <p:pic>
            <p:nvPicPr>
              <p:cNvPr id="47" name="图片 46"/>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6597847" y="960547"/>
                <a:ext cx="1771106" cy="1771112"/>
              </a:xfrm>
              <a:prstGeom prst="rect">
                <a:avLst/>
              </a:prstGeom>
            </p:spPr>
          </p:pic>
          <p:pic>
            <p:nvPicPr>
              <p:cNvPr id="48" name="图片 4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8406891" y="1004505"/>
                <a:ext cx="3073639" cy="1271931"/>
              </a:xfrm>
              <a:prstGeom prst="rect">
                <a:avLst/>
              </a:prstGeom>
            </p:spPr>
          </p:pic>
        </p:grpSp>
        <p:sp>
          <p:nvSpPr>
            <p:cNvPr id="46" name="矩形 45"/>
            <p:cNvSpPr/>
            <p:nvPr/>
          </p:nvSpPr>
          <p:spPr>
            <a:xfrm>
              <a:off x="5763722" y="1032708"/>
              <a:ext cx="2189819" cy="318816"/>
            </a:xfrm>
            <a:prstGeom prst="rect">
              <a:avLst/>
            </a:prstGeom>
          </p:spPr>
          <p:txBody>
            <a:bodyPr wrap="square">
              <a:spAutoFit/>
            </a:bodyPr>
            <a:lstStyle/>
            <a:p>
              <a:pPr algn="dist">
                <a:defRPr/>
              </a:pPr>
              <a:r>
                <a:rPr lang="en-US" altLang="zh-CN" sz="1000" b="1" dirty="0">
                  <a:solidFill>
                    <a:schemeClr val="bg1"/>
                  </a:solidFill>
                  <a:latin typeface="Calibri" panose="020F0502020204030204"/>
                  <a:ea typeface="宋体" pitchFamily="2" charset="-122"/>
                </a:rPr>
                <a:t>FUDAN UNIVERSITY</a:t>
              </a:r>
              <a:endParaRPr lang="en-US" altLang="zh-CN" sz="1000" b="1" dirty="0">
                <a:solidFill>
                  <a:schemeClr val="bg1"/>
                </a:solidFill>
                <a:latin typeface="Calibri" panose="020F0502020204030204"/>
                <a:ea typeface="宋体" pitchFamily="2" charset="-122"/>
              </a:endParaRPr>
            </a:p>
          </p:txBody>
        </p:sp>
      </p:grpSp>
      <p:grpSp>
        <p:nvGrpSpPr>
          <p:cNvPr id="4" name="组合 3"/>
          <p:cNvGrpSpPr/>
          <p:nvPr/>
        </p:nvGrpSpPr>
        <p:grpSpPr>
          <a:xfrm>
            <a:off x="1672740" y="4518194"/>
            <a:ext cx="9056375" cy="112418"/>
            <a:chOff x="2958650" y="4529138"/>
            <a:chExt cx="6390970" cy="0"/>
          </a:xfrm>
        </p:grpSpPr>
        <p:cxnSp>
          <p:nvCxnSpPr>
            <p:cNvPr id="52" name="直接连接符 51"/>
            <p:cNvCxnSpPr/>
            <p:nvPr/>
          </p:nvCxnSpPr>
          <p:spPr>
            <a:xfrm>
              <a:off x="6475751" y="4529138"/>
              <a:ext cx="2873869" cy="0"/>
            </a:xfrm>
            <a:prstGeom prst="line">
              <a:avLst/>
            </a:prstGeom>
            <a:ln w="25400">
              <a:gradFill flip="none" rotWithShape="1">
                <a:gsLst>
                  <a:gs pos="0">
                    <a:srgbClr val="104BA4"/>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2958650" y="4529138"/>
              <a:ext cx="3681993" cy="0"/>
            </a:xfrm>
            <a:prstGeom prst="line">
              <a:avLst/>
            </a:prstGeom>
            <a:ln w="25400">
              <a:gradFill flip="none" rotWithShape="1">
                <a:gsLst>
                  <a:gs pos="96000">
                    <a:srgbClr val="104BA4"/>
                  </a:gs>
                  <a:gs pos="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8" name="灯片编号占位符 7"/>
          <p:cNvSpPr>
            <a:spLocks noGrp="1"/>
          </p:cNvSpPr>
          <p:nvPr>
            <p:ph type="sldNum" sz="quarter" idx="12"/>
          </p:nvPr>
        </p:nvSpPr>
        <p:spPr/>
        <p:txBody>
          <a:bodyPr/>
          <a:p>
            <a:fld id="{9A0DB2DC-4C9A-4742-B13C-FB6460FD3503}" type="slidenum">
              <a:rPr lang="zh-CN" altLang="en-US" smtClean="0"/>
            </a:fld>
            <a:endParaRPr lang="zh-CN" altLang="en-US" smtClean="0"/>
          </a:p>
        </p:txBody>
      </p:sp>
      <p:sp>
        <p:nvSpPr>
          <p:cNvPr id="5" name="矩形: 圆角 2"/>
          <p:cNvSpPr/>
          <p:nvPr/>
        </p:nvSpPr>
        <p:spPr>
          <a:xfrm>
            <a:off x="1728131" y="4726780"/>
            <a:ext cx="2849595" cy="386016"/>
          </a:xfrm>
          <a:prstGeom prst="roundRect">
            <a:avLst>
              <a:gd name="adj" fmla="val 50000"/>
            </a:avLst>
          </a:prstGeom>
          <a:solidFill>
            <a:srgbClr val="104BA4"/>
          </a:solidFill>
          <a:ln>
            <a:noFill/>
          </a:ln>
          <a:effectLst>
            <a:outerShdw blurRad="4572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lang="zh-CN" altLang="en-US" spc="300" dirty="0">
                <a:solidFill>
                  <a:prstClr val="white"/>
                </a:solidFill>
                <a:latin typeface="微软雅黑" panose="020B0503020204020204" pitchFamily="34" charset="-122"/>
                <a:ea typeface="微软雅黑" panose="020B0503020204020204" pitchFamily="34" charset="-122"/>
                <a:cs typeface="宋体" pitchFamily="2" charset="-122"/>
              </a:rPr>
              <a:t>报告人：</a:t>
            </a:r>
            <a:r>
              <a:rPr lang="zh-CN" altLang="en-US" spc="300" dirty="0">
                <a:solidFill>
                  <a:prstClr val="white"/>
                </a:solidFill>
                <a:latin typeface="微软雅黑" charset="0"/>
                <a:ea typeface="微软雅黑" charset="0"/>
                <a:cs typeface="宋体" charset="0"/>
              </a:rPr>
              <a:t>宁知微</a:t>
            </a:r>
            <a:endParaRPr lang="zh-CN" altLang="en-US">
              <a:latin typeface="微软雅黑" panose="020B0503020204020204" pitchFamily="34" charset="-122"/>
              <a:ea typeface="微软雅黑" panose="020B0503020204020204" pitchFamily="34" charset="-122"/>
              <a:cs typeface="宋体" pitchFamily="2" charset="-122"/>
            </a:endParaRPr>
          </a:p>
        </p:txBody>
      </p:sp>
      <p:sp>
        <p:nvSpPr>
          <p:cNvPr id="6" name="矩形: 圆角 48"/>
          <p:cNvSpPr/>
          <p:nvPr/>
        </p:nvSpPr>
        <p:spPr>
          <a:xfrm>
            <a:off x="4776130" y="4726780"/>
            <a:ext cx="2849597" cy="386016"/>
          </a:xfrm>
          <a:prstGeom prst="roundRect">
            <a:avLst>
              <a:gd name="adj" fmla="val 50000"/>
            </a:avLst>
          </a:prstGeom>
          <a:solidFill>
            <a:srgbClr val="104BA4"/>
          </a:solidFill>
          <a:ln>
            <a:noFill/>
          </a:ln>
          <a:effectLst>
            <a:outerShdw blurRad="4572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lang="zh-CN" altLang="en-US" spc="300" noProof="0" dirty="0">
                <a:ln>
                  <a:noFill/>
                </a:ln>
                <a:solidFill>
                  <a:prstClr val="white"/>
                </a:solidFill>
                <a:effectLst/>
                <a:uLnTx/>
                <a:uFillTx/>
                <a:latin typeface="微软雅黑" panose="020B0503020204020204" pitchFamily="34" charset="-122"/>
                <a:ea typeface="微软雅黑" panose="020B0503020204020204" pitchFamily="34" charset="-122"/>
                <a:cs typeface="宋体" pitchFamily="2" charset="-122"/>
              </a:rPr>
              <a:t>物理学系</a:t>
            </a:r>
            <a:endParaRPr lang="zh-CN" altLang="en-US">
              <a:latin typeface="微软雅黑" panose="020B0503020204020204" pitchFamily="34" charset="-122"/>
              <a:ea typeface="微软雅黑" panose="020B0503020204020204" pitchFamily="34" charset="-122"/>
              <a:cs typeface="宋体" pitchFamily="2" charset="-122"/>
            </a:endParaRPr>
          </a:p>
        </p:txBody>
      </p:sp>
      <p:sp>
        <p:nvSpPr>
          <p:cNvPr id="7" name="矩形: 圆角 49"/>
          <p:cNvSpPr/>
          <p:nvPr/>
        </p:nvSpPr>
        <p:spPr>
          <a:xfrm>
            <a:off x="7824131" y="4726780"/>
            <a:ext cx="2849597" cy="386016"/>
          </a:xfrm>
          <a:prstGeom prst="roundRect">
            <a:avLst>
              <a:gd name="adj" fmla="val 50000"/>
            </a:avLst>
          </a:prstGeom>
          <a:solidFill>
            <a:srgbClr val="104BA4"/>
          </a:solidFill>
          <a:ln>
            <a:noFill/>
          </a:ln>
          <a:effectLst>
            <a:outerShdw blurRad="4572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宋体" pitchFamily="2" charset="-122"/>
              </a:rPr>
              <a:t>时间：</a:t>
            </a:r>
            <a:r>
              <a:rPr kumimoji="0" lang="en-US" altLang="zh-CN"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宋体" pitchFamily="2" charset="-122"/>
              </a:rPr>
              <a:t>202</a:t>
            </a:r>
            <a:r>
              <a:rPr lang="en-US" altLang="zh-CN" spc="300" noProof="0" dirty="0">
                <a:ln>
                  <a:noFill/>
                </a:ln>
                <a:solidFill>
                  <a:prstClr val="white"/>
                </a:solidFill>
                <a:effectLst/>
                <a:uLnTx/>
                <a:uFillTx/>
                <a:latin typeface="微软雅黑" charset="0"/>
                <a:ea typeface="微软雅黑" charset="0"/>
                <a:cs typeface="宋体" charset="0"/>
              </a:rPr>
              <a:t>6</a:t>
            </a:r>
            <a:r>
              <a:rPr kumimoji="0" lang="en-US" altLang="zh-CN"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宋体" pitchFamily="2" charset="-122"/>
              </a:rPr>
              <a:t>-0</a:t>
            </a:r>
            <a:r>
              <a:rPr lang="en-US" altLang="zh-CN" spc="300" noProof="0" dirty="0">
                <a:ln>
                  <a:noFill/>
                </a:ln>
                <a:solidFill>
                  <a:prstClr val="white"/>
                </a:solidFill>
                <a:effectLst/>
                <a:uLnTx/>
                <a:uFillTx/>
                <a:latin typeface="微软雅黑" charset="0"/>
                <a:ea typeface="微软雅黑" charset="0"/>
                <a:cs typeface="宋体" charset="0"/>
              </a:rPr>
              <a:t>4</a:t>
            </a:r>
            <a:r>
              <a:rPr kumimoji="0" lang="en-US" altLang="zh-CN"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宋体" pitchFamily="2" charset="-122"/>
              </a:rPr>
              <a:t>-1</a:t>
            </a:r>
            <a:r>
              <a:rPr lang="en-US" altLang="zh-CN" spc="300" noProof="0" dirty="0">
                <a:ln>
                  <a:noFill/>
                </a:ln>
                <a:solidFill>
                  <a:prstClr val="white"/>
                </a:solidFill>
                <a:effectLst/>
                <a:uLnTx/>
                <a:uFillTx/>
                <a:latin typeface="微软雅黑" charset="0"/>
                <a:ea typeface="微软雅黑" charset="0"/>
                <a:cs typeface="宋体" charset="0"/>
              </a:rPr>
              <a:t>0</a:t>
            </a:r>
            <a:endParaRPr lang="en-US" altLang="zh-CN">
              <a:latin typeface="微软雅黑" panose="020B0503020204020204" pitchFamily="34" charset="-122"/>
              <a:ea typeface="微软雅黑" panose="020B0503020204020204" pitchFamily="34" charset="-122"/>
              <a:cs typeface="宋体" pitchFamily="2" charset="-122"/>
            </a:endParaRPr>
          </a:p>
        </p:txBody>
      </p:sp>
      <p:sp>
        <p:nvSpPr>
          <p:cNvPr id="9" name="矩形: 圆角 4"/>
          <p:cNvSpPr/>
          <p:nvPr/>
        </p:nvSpPr>
        <p:spPr>
          <a:xfrm>
            <a:off x="2838482" y="5320170"/>
            <a:ext cx="6724891" cy="386016"/>
          </a:xfrm>
          <a:prstGeom prst="roundRect">
            <a:avLst>
              <a:gd name="adj" fmla="val 50000"/>
            </a:avLst>
          </a:prstGeom>
          <a:solidFill>
            <a:srgbClr val="104BA4"/>
          </a:solidFill>
          <a:ln>
            <a:noFill/>
          </a:ln>
          <a:effectLst>
            <a:outerShdw blurRad="4572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lang="zh-CN" altLang="en-US" spc="300" noProof="0" dirty="0">
                <a:ln>
                  <a:noFill/>
                </a:ln>
                <a:solidFill>
                  <a:prstClr val="white"/>
                </a:solidFill>
                <a:effectLst/>
                <a:uLnTx/>
                <a:uFillTx/>
                <a:latin typeface="微软雅黑" panose="020B0503020204020204" pitchFamily="34" charset="-122"/>
                <a:ea typeface="微软雅黑" panose="020B0503020204020204" pitchFamily="34" charset="-122"/>
                <a:cs typeface="宋体" pitchFamily="2" charset="-122"/>
                <a:sym typeface="+mn-ea"/>
              </a:rPr>
              <a:t>队员：</a:t>
            </a:r>
            <a:r>
              <a:rPr lang="zh-CN" altLang="en-US" spc="30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林睿菲 陈钰僖 宁知微</a:t>
            </a:r>
            <a:endParaRPr kumimoji="0" lang="zh-CN" altLang="en-US"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宋体" pitchFamily="2" charset="-122"/>
            </a:endParaRPr>
          </a:p>
        </p:txBody>
      </p:sp>
      <p:sp>
        <p:nvSpPr>
          <p:cNvPr id="10" name="文本框 9"/>
          <p:cNvSpPr txBox="1"/>
          <p:nvPr/>
        </p:nvSpPr>
        <p:spPr>
          <a:xfrm>
            <a:off x="195768" y="2146190"/>
            <a:ext cx="12192000" cy="1938020"/>
          </a:xfrm>
          <a:prstGeom prst="rect">
            <a:avLst/>
          </a:prstGeom>
          <a:noFill/>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defRPr/>
            </a:pPr>
            <a:r>
              <a:rPr kumimoji="0" lang="zh-CN" altLang="en-US" sz="9600" b="1" u="none" strike="noStrike" kern="1200" cap="none" normalizeH="0" baseline="0" noProof="0" dirty="0">
                <a:ln>
                  <a:noFill/>
                </a:ln>
                <a:solidFill>
                  <a:prstClr val="black">
                    <a:lumMod val="75000"/>
                    <a:lumOff val="25000"/>
                  </a:prstClr>
                </a:solidFill>
                <a:effectLst/>
                <a:uLnTx/>
                <a:uFillTx/>
                <a:latin typeface="华文新魏" panose="02010800040101010101" charset="-122"/>
                <a:ea typeface="华文新魏" panose="02010800040101010101" charset="-122"/>
                <a:cs typeface="宋体" pitchFamily="2" charset="-122"/>
              </a:rPr>
              <a:t>谢谢，请指正！</a:t>
            </a:r>
            <a:endParaRPr kumimoji="0" lang="zh-CN" altLang="en-US" sz="9600" b="1" u="none" strike="noStrike" kern="1200" cap="none" normalizeH="0" baseline="0" noProof="0" dirty="0">
              <a:ln>
                <a:noFill/>
              </a:ln>
              <a:solidFill>
                <a:prstClr val="black">
                  <a:lumMod val="75000"/>
                  <a:lumOff val="25000"/>
                </a:prstClr>
              </a:solidFill>
              <a:effectLst/>
              <a:uLnTx/>
              <a:uFillTx/>
              <a:latin typeface="华文新魏" panose="02010800040101010101" charset="-122"/>
              <a:ea typeface="华文新魏" panose="02010800040101010101" charset="-122"/>
              <a:cs typeface="宋体" pitchFamily="2"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0" y="0"/>
            <a:ext cx="3216275" cy="6872990"/>
          </a:xfrm>
          <a:prstGeom prst="rect">
            <a:avLst/>
          </a:prstGeom>
          <a:solidFill>
            <a:srgbClr val="104BA4"/>
          </a:solidFill>
          <a:ln>
            <a:noFill/>
          </a:ln>
          <a:effectLst>
            <a:outerShdw blurRad="3302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 name="矩形 1"/>
          <p:cNvSpPr/>
          <p:nvPr/>
        </p:nvSpPr>
        <p:spPr>
          <a:xfrm rot="5400000">
            <a:off x="1031227" y="1563043"/>
            <a:ext cx="3095626" cy="3731918"/>
          </a:xfrm>
          <a:prstGeom prst="rect">
            <a:avLst/>
          </a:prstGeom>
          <a:solidFill>
            <a:schemeClr val="bg1"/>
          </a:solidFill>
          <a:ln>
            <a:noFill/>
          </a:ln>
          <a:effectLst>
            <a:outerShdw blurRad="508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43" name="组合 42"/>
          <p:cNvGrpSpPr/>
          <p:nvPr/>
        </p:nvGrpSpPr>
        <p:grpSpPr>
          <a:xfrm>
            <a:off x="1082302" y="-106990"/>
            <a:ext cx="7161920" cy="7161920"/>
            <a:chOff x="-185896" y="-151960"/>
            <a:chExt cx="7161920" cy="7161920"/>
          </a:xfrm>
        </p:grpSpPr>
        <p:pic>
          <p:nvPicPr>
            <p:cNvPr id="45" name="图片 4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5896" y="-151960"/>
              <a:ext cx="7161920" cy="7161920"/>
            </a:xfrm>
            <a:prstGeom prst="rect">
              <a:avLst/>
            </a:prstGeom>
          </p:spPr>
        </p:pic>
        <p:pic>
          <p:nvPicPr>
            <p:cNvPr id="44" name="图片 4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896" y="-151960"/>
              <a:ext cx="7161920" cy="7161920"/>
            </a:xfrm>
            <a:prstGeom prst="rect">
              <a:avLst/>
            </a:prstGeom>
          </p:spPr>
        </p:pic>
      </p:grpSp>
      <p:grpSp>
        <p:nvGrpSpPr>
          <p:cNvPr id="5" name="组合 4"/>
          <p:cNvGrpSpPr/>
          <p:nvPr/>
        </p:nvGrpSpPr>
        <p:grpSpPr>
          <a:xfrm>
            <a:off x="713081" y="2272550"/>
            <a:ext cx="3731918" cy="2098460"/>
            <a:chOff x="713081" y="2272550"/>
            <a:chExt cx="3731918" cy="2098460"/>
          </a:xfrm>
        </p:grpSpPr>
        <p:sp>
          <p:nvSpPr>
            <p:cNvPr id="3" name="文本框 2"/>
            <p:cNvSpPr txBox="1"/>
            <p:nvPr/>
          </p:nvSpPr>
          <p:spPr>
            <a:xfrm>
              <a:off x="713081" y="2272550"/>
              <a:ext cx="373191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000" b="1" i="0" u="none" strike="noStrike" kern="1200" cap="none" spc="0" normalizeH="0" baseline="0" noProof="0" dirty="0">
                  <a:ln>
                    <a:noFill/>
                  </a:ln>
                  <a:solidFill>
                    <a:srgbClr val="104BA4"/>
                  </a:solidFill>
                  <a:effectLst/>
                  <a:uLnTx/>
                  <a:uFillTx/>
                  <a:latin typeface="微软雅黑" panose="020B0503020204020204" pitchFamily="34" charset="-122"/>
                  <a:ea typeface="微软雅黑" panose="020B0503020204020204" pitchFamily="34" charset="-122"/>
                  <a:cs typeface="宋体" pitchFamily="2" charset="-122"/>
                </a:rPr>
                <a:t>目 录</a:t>
              </a:r>
              <a:endParaRPr kumimoji="0" lang="zh-CN" altLang="en-US" sz="8000" b="1" i="0" u="none" strike="noStrike" kern="1200" cap="none" spc="0" normalizeH="0" baseline="0" noProof="0" dirty="0">
                <a:ln>
                  <a:noFill/>
                </a:ln>
                <a:solidFill>
                  <a:srgbClr val="104BA4"/>
                </a:solidFill>
                <a:effectLst/>
                <a:uLnTx/>
                <a:uFillTx/>
                <a:latin typeface="微软雅黑" panose="020B0503020204020204" pitchFamily="34" charset="-122"/>
                <a:ea typeface="微软雅黑" panose="020B0503020204020204" pitchFamily="34" charset="-122"/>
                <a:cs typeface="宋体" pitchFamily="2" charset="-122"/>
              </a:endParaRPr>
            </a:p>
          </p:txBody>
        </p:sp>
        <p:grpSp>
          <p:nvGrpSpPr>
            <p:cNvPr id="22" name="组合 21"/>
            <p:cNvGrpSpPr/>
            <p:nvPr/>
          </p:nvGrpSpPr>
          <p:grpSpPr>
            <a:xfrm flipV="1">
              <a:off x="1416273" y="3595989"/>
              <a:ext cx="2325534" cy="169216"/>
              <a:chOff x="2958650" y="4529138"/>
              <a:chExt cx="6390970" cy="0"/>
            </a:xfrm>
          </p:grpSpPr>
          <p:cxnSp>
            <p:nvCxnSpPr>
              <p:cNvPr id="23" name="直接连接符 22"/>
              <p:cNvCxnSpPr/>
              <p:nvPr/>
            </p:nvCxnSpPr>
            <p:spPr>
              <a:xfrm>
                <a:off x="6475751" y="4529138"/>
                <a:ext cx="2873869" cy="0"/>
              </a:xfrm>
              <a:prstGeom prst="line">
                <a:avLst/>
              </a:prstGeom>
              <a:ln w="25400">
                <a:gradFill flip="none" rotWithShape="1">
                  <a:gsLst>
                    <a:gs pos="0">
                      <a:srgbClr val="104BA4"/>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2958650" y="4529138"/>
                <a:ext cx="3681993" cy="0"/>
              </a:xfrm>
              <a:prstGeom prst="line">
                <a:avLst/>
              </a:prstGeom>
              <a:ln w="25400">
                <a:gradFill flip="none" rotWithShape="1">
                  <a:gsLst>
                    <a:gs pos="96000">
                      <a:srgbClr val="104BA4"/>
                    </a:gs>
                    <a:gs pos="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25" name="文本框 24"/>
            <p:cNvSpPr txBox="1"/>
            <p:nvPr/>
          </p:nvSpPr>
          <p:spPr>
            <a:xfrm>
              <a:off x="1712514" y="3970900"/>
              <a:ext cx="1766527" cy="40011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104BA4"/>
                  </a:solidFill>
                  <a:effectLst/>
                  <a:uLnTx/>
                  <a:uFillTx/>
                  <a:latin typeface="宋体" pitchFamily="2" charset="-122"/>
                  <a:ea typeface="宋体" pitchFamily="2" charset="-122"/>
                  <a:cs typeface="宋体" pitchFamily="2" charset="-122"/>
                </a:rPr>
                <a:t>CONTENTS</a:t>
              </a:r>
              <a:endParaRPr kumimoji="0" lang="zh-CN" altLang="en-US" sz="2000" b="1" i="0" u="none" strike="noStrike" kern="1200" cap="none" spc="0" normalizeH="0" baseline="0" noProof="0" dirty="0">
                <a:ln>
                  <a:noFill/>
                </a:ln>
                <a:solidFill>
                  <a:srgbClr val="104BA4"/>
                </a:solidFill>
                <a:effectLst/>
                <a:uLnTx/>
                <a:uFillTx/>
                <a:latin typeface="宋体" pitchFamily="2" charset="-122"/>
                <a:ea typeface="宋体" pitchFamily="2" charset="-122"/>
                <a:cs typeface="宋体" pitchFamily="2" charset="-122"/>
              </a:endParaRPr>
            </a:p>
          </p:txBody>
        </p:sp>
      </p:grpSp>
      <p:grpSp>
        <p:nvGrpSpPr>
          <p:cNvPr id="6" name="组合 5"/>
          <p:cNvGrpSpPr/>
          <p:nvPr>
            <p:custDataLst>
              <p:tags r:id="rId3"/>
            </p:custDataLst>
          </p:nvPr>
        </p:nvGrpSpPr>
        <p:grpSpPr>
          <a:xfrm>
            <a:off x="5578591" y="1364937"/>
            <a:ext cx="4846560" cy="4440208"/>
            <a:chOff x="5049338" y="368300"/>
            <a:chExt cx="4846560" cy="4440208"/>
          </a:xfrm>
        </p:grpSpPr>
        <p:sp>
          <p:nvSpPr>
            <p:cNvPr id="4" name="矩形 3"/>
            <p:cNvSpPr/>
            <p:nvPr>
              <p:custDataLst>
                <p:tags r:id="rId4"/>
              </p:custDataLst>
            </p:nvPr>
          </p:nvSpPr>
          <p:spPr>
            <a:xfrm>
              <a:off x="5049338" y="368300"/>
              <a:ext cx="1080000" cy="1080000"/>
            </a:xfrm>
            <a:prstGeom prst="rect">
              <a:avLst/>
            </a:prstGeom>
            <a:solidFill>
              <a:srgbClr val="104BA4"/>
            </a:solidFill>
            <a:ln>
              <a:noFill/>
            </a:ln>
            <a:effectLst>
              <a:outerShdw blurRad="5334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white"/>
                  </a:solidFill>
                  <a:effectLst/>
                  <a:uLnTx/>
                  <a:uFillTx/>
                  <a:latin typeface="宋体" pitchFamily="2" charset="-122"/>
                  <a:ea typeface="宋体" pitchFamily="2" charset="-122"/>
                  <a:cs typeface="宋体" pitchFamily="2" charset="-122"/>
                </a:rPr>
                <a:t>01</a:t>
              </a:r>
              <a:endParaRPr kumimoji="0" lang="zh-CN" altLang="en-US" sz="3200" b="0" i="0" u="none" strike="noStrike" kern="1200" cap="none" spc="0" normalizeH="0" baseline="0" noProof="0" dirty="0">
                <a:ln>
                  <a:noFill/>
                </a:ln>
                <a:solidFill>
                  <a:prstClr val="white"/>
                </a:solidFill>
                <a:effectLst/>
                <a:uLnTx/>
                <a:uFillTx/>
                <a:latin typeface="宋体" pitchFamily="2" charset="-122"/>
                <a:ea typeface="宋体" pitchFamily="2" charset="-122"/>
                <a:cs typeface="宋体" pitchFamily="2" charset="-122"/>
              </a:endParaRPr>
            </a:p>
          </p:txBody>
        </p:sp>
        <p:sp>
          <p:nvSpPr>
            <p:cNvPr id="26" name="矩形 25"/>
            <p:cNvSpPr/>
            <p:nvPr>
              <p:custDataLst>
                <p:tags r:id="rId5"/>
              </p:custDataLst>
            </p:nvPr>
          </p:nvSpPr>
          <p:spPr>
            <a:xfrm>
              <a:off x="5049338" y="2048404"/>
              <a:ext cx="1080000" cy="1080000"/>
            </a:xfrm>
            <a:prstGeom prst="rect">
              <a:avLst/>
            </a:prstGeom>
            <a:solidFill>
              <a:schemeClr val="bg2">
                <a:lumMod val="75000"/>
              </a:schemeClr>
            </a:solidFill>
            <a:ln>
              <a:noFill/>
            </a:ln>
            <a:effectLst>
              <a:outerShdw blurRad="5334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white"/>
                  </a:solidFill>
                  <a:effectLst/>
                  <a:uLnTx/>
                  <a:uFillTx/>
                  <a:latin typeface="宋体" pitchFamily="2" charset="-122"/>
                  <a:ea typeface="宋体" pitchFamily="2" charset="-122"/>
                  <a:cs typeface="宋体" pitchFamily="2" charset="-122"/>
                </a:rPr>
                <a:t>02</a:t>
              </a:r>
              <a:endParaRPr kumimoji="0" lang="zh-CN" altLang="en-US" sz="3200" b="0" i="0" u="none" strike="noStrike" kern="1200" cap="none" spc="0" normalizeH="0" baseline="0" noProof="0" dirty="0">
                <a:ln>
                  <a:noFill/>
                </a:ln>
                <a:solidFill>
                  <a:prstClr val="white"/>
                </a:solidFill>
                <a:effectLst/>
                <a:uLnTx/>
                <a:uFillTx/>
                <a:latin typeface="宋体" pitchFamily="2" charset="-122"/>
                <a:ea typeface="宋体" pitchFamily="2" charset="-122"/>
                <a:cs typeface="宋体" pitchFamily="2" charset="-122"/>
              </a:endParaRPr>
            </a:p>
          </p:txBody>
        </p:sp>
        <p:sp>
          <p:nvSpPr>
            <p:cNvPr id="27" name="矩形 26"/>
            <p:cNvSpPr/>
            <p:nvPr>
              <p:custDataLst>
                <p:tags r:id="rId6"/>
              </p:custDataLst>
            </p:nvPr>
          </p:nvSpPr>
          <p:spPr>
            <a:xfrm>
              <a:off x="5049338" y="3728508"/>
              <a:ext cx="1080000" cy="1080000"/>
            </a:xfrm>
            <a:prstGeom prst="rect">
              <a:avLst/>
            </a:prstGeom>
            <a:solidFill>
              <a:srgbClr val="104BA4"/>
            </a:solidFill>
            <a:ln>
              <a:noFill/>
            </a:ln>
            <a:effectLst>
              <a:outerShdw blurRad="5334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white"/>
                  </a:solidFill>
                  <a:effectLst/>
                  <a:uLnTx/>
                  <a:uFillTx/>
                  <a:latin typeface="宋体" pitchFamily="2" charset="-122"/>
                  <a:ea typeface="宋体" pitchFamily="2" charset="-122"/>
                  <a:cs typeface="宋体" pitchFamily="2" charset="-122"/>
                </a:rPr>
                <a:t>03</a:t>
              </a:r>
              <a:endParaRPr kumimoji="0" lang="zh-CN" altLang="en-US" sz="3200" b="0" i="0" u="none" strike="noStrike" kern="1200" cap="none" spc="0" normalizeH="0" baseline="0" noProof="0" dirty="0">
                <a:ln>
                  <a:noFill/>
                </a:ln>
                <a:solidFill>
                  <a:prstClr val="white"/>
                </a:solidFill>
                <a:effectLst/>
                <a:uLnTx/>
                <a:uFillTx/>
                <a:latin typeface="宋体" pitchFamily="2" charset="-122"/>
                <a:ea typeface="宋体" pitchFamily="2" charset="-122"/>
                <a:cs typeface="宋体" pitchFamily="2" charset="-122"/>
              </a:endParaRPr>
            </a:p>
          </p:txBody>
        </p:sp>
        <p:sp>
          <p:nvSpPr>
            <p:cNvPr id="30" name="文本框 29"/>
            <p:cNvSpPr txBox="1"/>
            <p:nvPr>
              <p:custDataLst>
                <p:tags r:id="rId7"/>
              </p:custDataLst>
            </p:nvPr>
          </p:nvSpPr>
          <p:spPr>
            <a:xfrm>
              <a:off x="6419849" y="627615"/>
              <a:ext cx="3476049" cy="58477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b="1" dirty="0">
                  <a:solidFill>
                    <a:srgbClr val="104BA4"/>
                  </a:solidFill>
                  <a:latin typeface="宋体" pitchFamily="2" charset="-122"/>
                  <a:ea typeface="宋体" pitchFamily="2" charset="-122"/>
                  <a:cs typeface="宋体" pitchFamily="2" charset="-122"/>
                </a:rPr>
                <a:t>课题简介</a:t>
              </a:r>
              <a:endParaRPr kumimoji="0" lang="zh-CN" altLang="en-US" sz="3200" b="1" i="0" u="none" strike="noStrike" kern="1200" cap="none" spc="0" normalizeH="0" baseline="0" noProof="0" dirty="0">
                <a:ln>
                  <a:noFill/>
                </a:ln>
                <a:solidFill>
                  <a:srgbClr val="104BA4"/>
                </a:solidFill>
                <a:effectLst/>
                <a:uLnTx/>
                <a:uFillTx/>
                <a:latin typeface="宋体" pitchFamily="2" charset="-122"/>
                <a:ea typeface="宋体" pitchFamily="2" charset="-122"/>
                <a:cs typeface="宋体" pitchFamily="2" charset="-122"/>
              </a:endParaRPr>
            </a:p>
          </p:txBody>
        </p:sp>
        <p:sp>
          <p:nvSpPr>
            <p:cNvPr id="33" name="文本框 32"/>
            <p:cNvSpPr txBox="1"/>
            <p:nvPr>
              <p:custDataLst>
                <p:tags r:id="rId8"/>
              </p:custDataLst>
            </p:nvPr>
          </p:nvSpPr>
          <p:spPr>
            <a:xfrm>
              <a:off x="6419849" y="2276419"/>
              <a:ext cx="3476048" cy="58356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lang="x-none" altLang="zh-CN" sz="3200" b="1" noProof="0" dirty="0">
                  <a:ln>
                    <a:noFill/>
                  </a:ln>
                  <a:solidFill>
                    <a:srgbClr val="AFABAB"/>
                  </a:solidFill>
                  <a:effectLst/>
                  <a:uLnTx/>
                  <a:uFillTx/>
                  <a:latin typeface="宋体" pitchFamily="2" charset="-122"/>
                  <a:ea typeface="宋体" pitchFamily="2" charset="-122"/>
                  <a:cs typeface="宋体" pitchFamily="2" charset="-122"/>
                  <a:sym typeface="+mn-ea"/>
                </a:rPr>
                <a:t>课题</a:t>
              </a:r>
              <a:r>
                <a:rPr lang="x-none" altLang="zh-CN" sz="3200" b="1" noProof="0" dirty="0">
                  <a:ln>
                    <a:noFill/>
                  </a:ln>
                  <a:solidFill>
                    <a:srgbClr val="AFABAB"/>
                  </a:solidFill>
                  <a:effectLst/>
                  <a:uLnTx/>
                  <a:uFillTx/>
                  <a:latin typeface="宋体" pitchFamily="2" charset="-122"/>
                  <a:ea typeface="宋体" pitchFamily="2" charset="-122"/>
                  <a:cs typeface="Arial" panose="020B0604020202020204" pitchFamily="34" charset="0"/>
                  <a:sym typeface="+mn-ea"/>
                </a:rPr>
                <a:t>由来</a:t>
              </a:r>
              <a:endParaRPr lang="x-none" altLang="zh-CN">
                <a:latin typeface="宋体" pitchFamily="2" charset="-122"/>
                <a:ea typeface="宋体" pitchFamily="2" charset="-122"/>
                <a:cs typeface="宋体" pitchFamily="2" charset="-122"/>
                <a:sym typeface="+mn-ea"/>
              </a:endParaRPr>
            </a:p>
          </p:txBody>
        </p:sp>
        <p:sp>
          <p:nvSpPr>
            <p:cNvPr id="36" name="文本框 35"/>
            <p:cNvSpPr txBox="1"/>
            <p:nvPr>
              <p:custDataLst>
                <p:tags r:id="rId9"/>
              </p:custDataLst>
            </p:nvPr>
          </p:nvSpPr>
          <p:spPr>
            <a:xfrm>
              <a:off x="6419849" y="3970900"/>
              <a:ext cx="3476048" cy="58356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lang="x-none" altLang="zh-CN" sz="3200" b="1" dirty="0">
                  <a:solidFill>
                    <a:srgbClr val="104BA4"/>
                  </a:solidFill>
                  <a:latin typeface="宋体" pitchFamily="2" charset="-122"/>
                  <a:ea typeface="宋体" pitchFamily="2" charset="-122"/>
                  <a:cs typeface="宋体" pitchFamily="2" charset="-122"/>
                  <a:sym typeface="+mn-ea"/>
                </a:rPr>
                <a:t>开展计划</a:t>
              </a:r>
              <a:endParaRPr lang="x-none" altLang="zh-CN">
                <a:latin typeface="宋体" pitchFamily="2" charset="-122"/>
                <a:ea typeface="宋体" pitchFamily="2" charset="-122"/>
                <a:cs typeface="宋体" pitchFamily="2" charset="-122"/>
                <a:sym typeface="+mn-ea"/>
              </a:endParaRPr>
            </a:p>
          </p:txBody>
        </p:sp>
      </p:grpSp>
      <p:sp>
        <p:nvSpPr>
          <p:cNvPr id="46" name="矩形 45"/>
          <p:cNvSpPr/>
          <p:nvPr/>
        </p:nvSpPr>
        <p:spPr>
          <a:xfrm>
            <a:off x="11967146" y="1212390"/>
            <a:ext cx="224853" cy="1801112"/>
          </a:xfrm>
          <a:prstGeom prst="rect">
            <a:avLst/>
          </a:prstGeom>
          <a:solidFill>
            <a:srgbClr val="104BA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dist" defTabSz="914400" rtl="0" eaLnBrk="1" fontAlgn="auto" latinLnBrk="0" hangingPunct="1">
              <a:lnSpc>
                <a:spcPct val="100000"/>
              </a:lnSpc>
              <a:spcBef>
                <a:spcPts val="0"/>
              </a:spcBef>
              <a:spcAft>
                <a:spcPts val="0"/>
              </a:spcAft>
              <a:buClrTx/>
              <a:buSzTx/>
              <a:buFontTx/>
              <a:buNone/>
              <a:defRPr/>
            </a:pPr>
            <a:r>
              <a:rPr lang="en-US" altLang="zh-CN" sz="1200" dirty="0">
                <a:solidFill>
                  <a:prstClr val="white"/>
                </a:solidFill>
                <a:latin typeface="等线" panose="02010600030101010101" charset="-122"/>
                <a:ea typeface="等线" panose="02010600030101010101" charset="-122"/>
              </a:rPr>
              <a:t>FUDAN UNIVERSITY</a:t>
            </a:r>
            <a:endParaRPr kumimoji="0" lang="zh-CN" altLang="en-US" sz="12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10" name="灯片编号占位符 9"/>
          <p:cNvSpPr>
            <a:spLocks noGrp="1"/>
          </p:cNvSpPr>
          <p:nvPr>
            <p:ph type="sldNum" sz="quarter" idx="12"/>
          </p:nvPr>
        </p:nvSpPr>
        <p:spPr/>
        <p:txBody>
          <a:bodyPr/>
          <a:p>
            <a:fld id="{09A08166-9E9E-403F-B54D-C8E67302894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 y="0"/>
            <a:ext cx="4077324" cy="6887980"/>
          </a:xfrm>
          <a:prstGeom prst="rect">
            <a:avLst/>
          </a:prstGeom>
          <a:solidFill>
            <a:srgbClr val="104BA4"/>
          </a:solidFill>
          <a:ln>
            <a:noFill/>
          </a:ln>
          <a:effectLst>
            <a:outerShdw blurRad="3302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6" name="矩形 25"/>
          <p:cNvSpPr/>
          <p:nvPr/>
        </p:nvSpPr>
        <p:spPr>
          <a:xfrm>
            <a:off x="695325" y="2362201"/>
            <a:ext cx="10801350" cy="2133599"/>
          </a:xfrm>
          <a:prstGeom prst="rect">
            <a:avLst/>
          </a:prstGeom>
          <a:solidFill>
            <a:schemeClr val="bg1"/>
          </a:solidFill>
          <a:ln>
            <a:noFill/>
          </a:ln>
          <a:effectLst>
            <a:outerShdw blurRad="4572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22" name="文本框 21"/>
          <p:cNvSpPr txBox="1"/>
          <p:nvPr/>
        </p:nvSpPr>
        <p:spPr>
          <a:xfrm>
            <a:off x="470473" y="2105561"/>
            <a:ext cx="3606852" cy="26468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600" i="0" u="none" strike="noStrike" kern="1200" cap="none" spc="0" normalizeH="0" baseline="0" noProof="0" dirty="0">
                <a:ln>
                  <a:noFill/>
                </a:ln>
                <a:solidFill>
                  <a:schemeClr val="tx1">
                    <a:lumMod val="75000"/>
                    <a:lumOff val="25000"/>
                  </a:schemeClr>
                </a:solidFill>
                <a:effectLst/>
                <a:uLnTx/>
                <a:uFillTx/>
                <a:latin typeface="Eras Demi ITC" panose="020B0805030504020804" pitchFamily="34" charset="0"/>
                <a:ea typeface="微软雅黑" panose="020B0503020204020204" pitchFamily="34" charset="-122"/>
                <a:cs typeface="Yu Gothic UI Semibold" panose="020B0700000000000000" charset="-128"/>
              </a:rPr>
              <a:t>01</a:t>
            </a:r>
            <a:endParaRPr kumimoji="0" lang="zh-CN" altLang="en-US" sz="16600" i="0" u="none" strike="noStrike" kern="1200" cap="none" spc="0" normalizeH="0" baseline="0" noProof="0" dirty="0">
              <a:ln>
                <a:noFill/>
              </a:ln>
              <a:solidFill>
                <a:schemeClr val="tx1">
                  <a:lumMod val="75000"/>
                  <a:lumOff val="25000"/>
                </a:schemeClr>
              </a:solidFill>
              <a:effectLst/>
              <a:uLnTx/>
              <a:uFillTx/>
              <a:latin typeface="Eras Demi ITC" panose="020B0805030504020804" pitchFamily="34" charset="0"/>
              <a:ea typeface="微软雅黑" panose="020B0503020204020204" pitchFamily="34" charset="-122"/>
              <a:cs typeface="Yu Gothic UI Semibold" panose="020B0700000000000000" charset="-128"/>
            </a:endParaRPr>
          </a:p>
        </p:txBody>
      </p:sp>
      <p:sp>
        <p:nvSpPr>
          <p:cNvPr id="14" name="文本框 13"/>
          <p:cNvSpPr txBox="1"/>
          <p:nvPr/>
        </p:nvSpPr>
        <p:spPr>
          <a:xfrm>
            <a:off x="4479373" y="3031996"/>
            <a:ext cx="82804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宋体" pitchFamily="2" charset="-122"/>
              </a:rPr>
              <a:t>课题简介</a:t>
            </a:r>
            <a:endParaRPr kumimoji="0" lang="zh-CN" altLang="en-US" sz="480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宋体" pitchFamily="2" charset="-122"/>
            </a:endParaRPr>
          </a:p>
        </p:txBody>
      </p:sp>
      <p:sp>
        <p:nvSpPr>
          <p:cNvPr id="9" name="矩形 8"/>
          <p:cNvSpPr/>
          <p:nvPr/>
        </p:nvSpPr>
        <p:spPr>
          <a:xfrm>
            <a:off x="11967146" y="1212390"/>
            <a:ext cx="224853" cy="1801112"/>
          </a:xfrm>
          <a:prstGeom prst="rect">
            <a:avLst/>
          </a:prstGeom>
          <a:solidFill>
            <a:srgbClr val="104BA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dist" defTabSz="914400" rtl="0" eaLnBrk="1" fontAlgn="auto" latinLnBrk="0" hangingPunct="1">
              <a:lnSpc>
                <a:spcPct val="100000"/>
              </a:lnSpc>
              <a:spcBef>
                <a:spcPts val="0"/>
              </a:spcBef>
              <a:spcAft>
                <a:spcPts val="0"/>
              </a:spcAft>
              <a:buClrTx/>
              <a:buSzTx/>
              <a:buFontTx/>
              <a:buNone/>
              <a:defRPr/>
            </a:pPr>
            <a:r>
              <a:rPr lang="en-US" altLang="zh-CN" sz="1200" dirty="0">
                <a:solidFill>
                  <a:prstClr val="white"/>
                </a:solidFill>
                <a:latin typeface="等线" panose="02010600030101010101" charset="-122"/>
                <a:ea typeface="等线" panose="02010600030101010101" charset="-122"/>
              </a:rPr>
              <a:t>FUDAN UNIVERSITY</a:t>
            </a:r>
            <a:endParaRPr kumimoji="0" lang="zh-CN" altLang="en-US" sz="12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grpSp>
        <p:nvGrpSpPr>
          <p:cNvPr id="7" name="组合 6"/>
          <p:cNvGrpSpPr/>
          <p:nvPr/>
        </p:nvGrpSpPr>
        <p:grpSpPr>
          <a:xfrm>
            <a:off x="1687343" y="-49090"/>
            <a:ext cx="7161920" cy="7161920"/>
            <a:chOff x="-185896" y="-151960"/>
            <a:chExt cx="7161920" cy="7161920"/>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5896" y="-151960"/>
              <a:ext cx="7161920" cy="7161920"/>
            </a:xfrm>
            <a:prstGeom prst="rect">
              <a:avLst/>
            </a:prstGeom>
          </p:spPr>
        </p:pic>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896" y="-151960"/>
              <a:ext cx="7161920" cy="7161920"/>
            </a:xfrm>
            <a:prstGeom prst="rect">
              <a:avLst/>
            </a:prstGeom>
          </p:spPr>
        </p:pic>
      </p:grpSp>
      <p:grpSp>
        <p:nvGrpSpPr>
          <p:cNvPr id="13" name="组合 12"/>
          <p:cNvGrpSpPr/>
          <p:nvPr/>
        </p:nvGrpSpPr>
        <p:grpSpPr>
          <a:xfrm>
            <a:off x="9633665" y="256780"/>
            <a:ext cx="1964493" cy="708062"/>
            <a:chOff x="4246274" y="-10895"/>
            <a:chExt cx="3940182" cy="1420161"/>
          </a:xfrm>
        </p:grpSpPr>
        <p:grpSp>
          <p:nvGrpSpPr>
            <p:cNvPr id="15" name="组合 14"/>
            <p:cNvGrpSpPr/>
            <p:nvPr/>
          </p:nvGrpSpPr>
          <p:grpSpPr>
            <a:xfrm>
              <a:off x="4246274" y="-10895"/>
              <a:ext cx="3940181" cy="1400681"/>
              <a:chOff x="6547903" y="954561"/>
              <a:chExt cx="5069293" cy="1802069"/>
            </a:xfrm>
          </p:grpSpPr>
          <p:pic>
            <p:nvPicPr>
              <p:cNvPr id="17" name="图片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547903" y="985519"/>
                <a:ext cx="1771106" cy="1771111"/>
              </a:xfrm>
              <a:prstGeom prst="rect">
                <a:avLst/>
              </a:prstGeom>
            </p:spPr>
          </p:pic>
          <p:pic>
            <p:nvPicPr>
              <p:cNvPr id="18" name="图片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8270228" y="954561"/>
                <a:ext cx="3346968" cy="1271930"/>
              </a:xfrm>
              <a:prstGeom prst="rect">
                <a:avLst/>
              </a:prstGeom>
            </p:spPr>
          </p:pic>
        </p:grpSp>
        <p:sp>
          <p:nvSpPr>
            <p:cNvPr id="16" name="矩形 15"/>
            <p:cNvSpPr/>
            <p:nvPr/>
          </p:nvSpPr>
          <p:spPr>
            <a:xfrm>
              <a:off x="5622894" y="915420"/>
              <a:ext cx="2563562" cy="493846"/>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000" b="1" i="0" u="none" strike="noStrike" kern="1200" cap="none" spc="0" normalizeH="0" baseline="0" noProof="0" dirty="0">
                  <a:ln>
                    <a:noFill/>
                  </a:ln>
                  <a:solidFill>
                    <a:prstClr val="black"/>
                  </a:solidFill>
                  <a:effectLst/>
                  <a:uLnTx/>
                  <a:uFillTx/>
                  <a:latin typeface="Calibri" panose="020F0502020204030204"/>
                  <a:ea typeface="宋体" pitchFamily="2" charset="-122"/>
                  <a:cs typeface="+mn-cs"/>
                </a:rPr>
                <a:t>FUDAN UNIVERSITY</a:t>
              </a:r>
              <a:endParaRPr kumimoji="0" lang="en-US" altLang="zh-CN" sz="1000" b="1" i="0" u="none" strike="noStrike" kern="1200" cap="none" spc="0" normalizeH="0" baseline="0" noProof="0" dirty="0">
                <a:ln>
                  <a:noFill/>
                </a:ln>
                <a:solidFill>
                  <a:prstClr val="black"/>
                </a:solidFill>
                <a:effectLst/>
                <a:uLnTx/>
                <a:uFillTx/>
                <a:latin typeface="Calibri" panose="020F0502020204030204"/>
                <a:ea typeface="宋体" pitchFamily="2" charset="-122"/>
                <a:cs typeface="+mn-cs"/>
              </a:endParaRPr>
            </a:p>
          </p:txBody>
        </p:sp>
      </p:grpSp>
      <p:sp>
        <p:nvSpPr>
          <p:cNvPr id="5" name="灯片编号占位符 4"/>
          <p:cNvSpPr>
            <a:spLocks noGrp="1"/>
          </p:cNvSpPr>
          <p:nvPr>
            <p:ph type="sldNum" sz="quarter" idx="12"/>
          </p:nvPr>
        </p:nvSpPr>
        <p:spPr/>
        <p:txBody>
          <a:bodyPr/>
          <a:p>
            <a:fld id="{09A08166-9E9E-403F-B54D-C8E67302894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315489" y="458969"/>
            <a:ext cx="6019047" cy="6019047"/>
          </a:xfrm>
          <a:prstGeom prst="rect">
            <a:avLst/>
          </a:prstGeom>
        </p:spPr>
      </p:pic>
      <p:sp>
        <p:nvSpPr>
          <p:cNvPr id="13" name="矩形 12"/>
          <p:cNvSpPr/>
          <p:nvPr/>
        </p:nvSpPr>
        <p:spPr>
          <a:xfrm>
            <a:off x="334963" y="1"/>
            <a:ext cx="895768" cy="1132114"/>
          </a:xfrm>
          <a:prstGeom prst="rect">
            <a:avLst/>
          </a:prstGeom>
          <a:solidFill>
            <a:srgbClr val="104BA4"/>
          </a:solidFill>
          <a:ln>
            <a:noFill/>
          </a:ln>
          <a:effectLst>
            <a:outerShdw blurRad="3302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4" name="文本框 13"/>
          <p:cNvSpPr txBox="1"/>
          <p:nvPr/>
        </p:nvSpPr>
        <p:spPr>
          <a:xfrm>
            <a:off x="294551" y="284064"/>
            <a:ext cx="97659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文本框 14"/>
          <p:cNvSpPr txBox="1"/>
          <p:nvPr/>
        </p:nvSpPr>
        <p:spPr>
          <a:xfrm>
            <a:off x="1388075" y="212563"/>
            <a:ext cx="3633629"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104BA4"/>
                </a:solidFill>
                <a:effectLst/>
                <a:uLnTx/>
                <a:uFillTx/>
                <a:latin typeface="微软雅黑" panose="020B0503020204020204" pitchFamily="34" charset="-122"/>
                <a:ea typeface="微软雅黑" panose="020B0503020204020204" pitchFamily="34" charset="-122"/>
                <a:cs typeface="宋体" pitchFamily="2" charset="-122"/>
              </a:rPr>
              <a:t>题文回顾</a:t>
            </a:r>
            <a:endParaRPr kumimoji="0" lang="zh-CN" altLang="en-US" sz="3200" b="0" i="0" u="none" strike="noStrike" kern="1200" cap="none" spc="0" normalizeH="0" baseline="0" noProof="0" dirty="0">
              <a:ln>
                <a:noFill/>
              </a:ln>
              <a:solidFill>
                <a:srgbClr val="104BA4"/>
              </a:solidFill>
              <a:effectLst/>
              <a:uLnTx/>
              <a:uFillTx/>
              <a:latin typeface="微软雅黑" panose="020B0503020204020204" pitchFamily="34" charset="-122"/>
              <a:ea typeface="微软雅黑" panose="020B0503020204020204" pitchFamily="34" charset="-122"/>
              <a:cs typeface="宋体" pitchFamily="2" charset="-122"/>
            </a:endParaRPr>
          </a:p>
        </p:txBody>
      </p:sp>
      <p:sp>
        <p:nvSpPr>
          <p:cNvPr id="16" name="文本框 15"/>
          <p:cNvSpPr txBox="1"/>
          <p:nvPr/>
        </p:nvSpPr>
        <p:spPr>
          <a:xfrm>
            <a:off x="1443476" y="767358"/>
            <a:ext cx="2659268"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宋体" pitchFamily="2" charset="-122"/>
              </a:rPr>
              <a:t>课题简介</a:t>
            </a:r>
            <a:endParaRPr kumimoji="0" lang="zh-CN" altLang="en-US" sz="1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宋体" pitchFamily="2" charset="-122"/>
            </a:endParaRPr>
          </a:p>
        </p:txBody>
      </p:sp>
      <p:grpSp>
        <p:nvGrpSpPr>
          <p:cNvPr id="18" name="组合 17"/>
          <p:cNvGrpSpPr/>
          <p:nvPr/>
        </p:nvGrpSpPr>
        <p:grpSpPr>
          <a:xfrm>
            <a:off x="9796257" y="238208"/>
            <a:ext cx="1964493" cy="708062"/>
            <a:chOff x="4246274" y="-10895"/>
            <a:chExt cx="3940182" cy="1420161"/>
          </a:xfrm>
        </p:grpSpPr>
        <p:grpSp>
          <p:nvGrpSpPr>
            <p:cNvPr id="19" name="组合 18"/>
            <p:cNvGrpSpPr/>
            <p:nvPr/>
          </p:nvGrpSpPr>
          <p:grpSpPr>
            <a:xfrm>
              <a:off x="4246274" y="-10895"/>
              <a:ext cx="3940181" cy="1400681"/>
              <a:chOff x="6547903" y="954561"/>
              <a:chExt cx="5069293" cy="1802069"/>
            </a:xfrm>
          </p:grpSpPr>
          <p:pic>
            <p:nvPicPr>
              <p:cNvPr id="21" name="图片 2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547903" y="985519"/>
                <a:ext cx="1771106" cy="1771111"/>
              </a:xfrm>
              <a:prstGeom prst="rect">
                <a:avLst/>
              </a:prstGeom>
            </p:spPr>
          </p:pic>
          <p:pic>
            <p:nvPicPr>
              <p:cNvPr id="22" name="图片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8270228" y="954561"/>
                <a:ext cx="3346968" cy="1271930"/>
              </a:xfrm>
              <a:prstGeom prst="rect">
                <a:avLst/>
              </a:prstGeom>
            </p:spPr>
          </p:pic>
        </p:grpSp>
        <p:sp>
          <p:nvSpPr>
            <p:cNvPr id="20" name="矩形 19"/>
            <p:cNvSpPr/>
            <p:nvPr/>
          </p:nvSpPr>
          <p:spPr>
            <a:xfrm>
              <a:off x="5622894" y="915420"/>
              <a:ext cx="2563562" cy="493846"/>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000" b="1" i="0" u="none" strike="noStrike" kern="1200" cap="none" spc="0" normalizeH="0" baseline="0" noProof="0" dirty="0">
                  <a:ln>
                    <a:noFill/>
                  </a:ln>
                  <a:solidFill>
                    <a:prstClr val="black"/>
                  </a:solidFill>
                  <a:effectLst/>
                  <a:uLnTx/>
                  <a:uFillTx/>
                  <a:latin typeface="Calibri" panose="020F0502020204030204"/>
                  <a:ea typeface="宋体" pitchFamily="2" charset="-122"/>
                  <a:cs typeface="+mn-cs"/>
                </a:rPr>
                <a:t>FUDAN UNIVERSITY</a:t>
              </a:r>
              <a:endParaRPr kumimoji="0" lang="en-US" altLang="zh-CN" sz="1000" b="1" i="0" u="none" strike="noStrike" kern="1200" cap="none" spc="0" normalizeH="0" baseline="0" noProof="0" dirty="0">
                <a:ln>
                  <a:noFill/>
                </a:ln>
                <a:solidFill>
                  <a:prstClr val="black"/>
                </a:solidFill>
                <a:effectLst/>
                <a:uLnTx/>
                <a:uFillTx/>
                <a:latin typeface="Calibri" panose="020F0502020204030204"/>
                <a:ea typeface="宋体" pitchFamily="2" charset="-122"/>
                <a:cs typeface="+mn-cs"/>
              </a:endParaRPr>
            </a:p>
          </p:txBody>
        </p:sp>
      </p:grpSp>
      <p:sp>
        <p:nvSpPr>
          <p:cNvPr id="8" name="灯片编号占位符 7"/>
          <p:cNvSpPr>
            <a:spLocks noGrp="1"/>
          </p:cNvSpPr>
          <p:nvPr>
            <p:ph type="sldNum" sz="quarter" idx="12"/>
          </p:nvPr>
        </p:nvSpPr>
        <p:spPr/>
        <p:txBody>
          <a:bodyPr/>
          <a:p>
            <a:fld id="{09A08166-9E9E-403F-B54D-C8E673028941}" type="slidenum">
              <a:rPr lang="zh-CN" altLang="en-US" smtClean="0"/>
            </a:fld>
            <a:endParaRPr lang="zh-CN" altLang="en-US"/>
          </a:p>
        </p:txBody>
      </p:sp>
      <mc:AlternateContent xmlns:mc="http://schemas.openxmlformats.org/markup-compatibility/2006">
        <mc:Choice xmlns:a14="http://schemas.microsoft.com/office/drawing/2010/main" Requires="a14">
          <p:sp>
            <p:nvSpPr>
              <p:cNvPr id="2" name="文本框 1"/>
              <p:cNvSpPr txBox="1"/>
              <p:nvPr/>
            </p:nvSpPr>
            <p:spPr>
              <a:xfrm>
                <a:off x="678085" y="1449075"/>
                <a:ext cx="10731501" cy="4907280"/>
              </a:xfrm>
              <a:prstGeom prst="rect">
                <a:avLst/>
              </a:prstGeom>
              <a:noFill/>
            </p:spPr>
            <p:txBody>
              <a:bodyPr wrap="square" rtlCol="0">
                <a:noAutofit/>
              </a:bodyPr>
              <a:p>
                <a:pPr algn="l"/>
                <a:r>
                  <a:rPr lang="en-US" sz="2400" dirty="0">
                    <a:solidFill>
                      <a:srgbClr val="333333"/>
                    </a:solidFill>
                    <a:effectLst/>
                    <a:latin typeface="宋体" charset="0"/>
                    <a:ea typeface="宋体" charset="0"/>
                    <a:sym typeface="+mn-ea"/>
                  </a:rPr>
                  <a:t>对电子反常磁矩</a:t>
                </a:r>
                <a14:m>
                  <m:oMath xmlns:m="http://schemas.openxmlformats.org/officeDocument/2006/math">
                    <m:r>
                      <a:rPr lang="en-US" altLang="zh-CN" sz="2400" i="1">
                        <a:latin typeface="Cambria Math" charset="0"/>
                        <a:cs typeface="Cambria Math" charset="0"/>
                      </a:rPr>
                      <m:t>(</m:t>
                    </m:r>
                    <m:r>
                      <a:rPr lang="en-US" altLang="zh-CN" sz="2400" i="1">
                        <a:latin typeface="Cambria Math" charset="0"/>
                        <a:cs typeface="Cambria Math" charset="0"/>
                      </a:rPr>
                      <m:t>𝑔</m:t>
                    </m:r>
                    <m:r>
                      <a:rPr lang="en-US" altLang="zh-CN" sz="2400" i="1">
                        <a:latin typeface="Cambria Math" charset="0"/>
                        <a:cs typeface="Cambria Math" charset="0"/>
                      </a:rPr>
                      <m:t>−</m:t>
                    </m:r>
                    <m:r>
                      <a:rPr lang="en-US" altLang="zh-CN" sz="2400" i="1">
                        <a:latin typeface="Cambria Math" charset="0"/>
                        <a:cs typeface="Cambria Math" charset="0"/>
                      </a:rPr>
                      <m:t>2</m:t>
                    </m:r>
                    <m:r>
                      <a:rPr lang="en-US" altLang="zh-CN" sz="2400" i="1">
                        <a:latin typeface="Cambria Math" charset="0"/>
                        <a:cs typeface="Cambria Math" charset="0"/>
                      </a:rPr>
                      <m:t>)</m:t>
                    </m:r>
                  </m:oMath>
                </a14:m>
                <a:r>
                  <a:rPr lang="en-US" sz="2400" dirty="0">
                    <a:solidFill>
                      <a:srgbClr val="333333"/>
                    </a:solidFill>
                    <a:effectLst/>
                    <a:latin typeface="宋体" charset="0"/>
                    <a:ea typeface="宋体" charset="0"/>
                    <a:sym typeface="+mn-ea"/>
                  </a:rPr>
                  <a:t>的预测与实验结果吻合的程度达到了超过 10 个有效数字。这一成就完全仰赖于我们计算日益复杂的费曼积分的能力。本次</a:t>
                </a:r>
                <a:r>
                  <a:rPr lang="zh-CN" altLang="en-US" sz="2400" dirty="0">
                    <a:solidFill>
                      <a:srgbClr val="333333"/>
                    </a:solidFill>
                    <a:effectLst/>
                    <a:latin typeface="宋体" charset="0"/>
                    <a:ea typeface="宋体" charset="0"/>
                    <a:sym typeface="+mn-ea"/>
                  </a:rPr>
                  <a:t>讨论</a:t>
                </a:r>
                <a:r>
                  <a:rPr lang="en-US" sz="2400" dirty="0">
                    <a:solidFill>
                      <a:srgbClr val="333333"/>
                    </a:solidFill>
                    <a:effectLst/>
                    <a:latin typeface="宋体" charset="0"/>
                    <a:ea typeface="宋体" charset="0"/>
                    <a:sym typeface="+mn-ea"/>
                  </a:rPr>
                  <a:t>将深入探讨这一计算的“引擎室”，展示物理粒子相互作用如何转化为诸如多对数函数之类的丰富数学结构。</a:t>
                </a:r>
                <a:r>
                  <a:rPr lang="en-US" sz="2400">
                    <a:latin typeface="Arial" panose="020B0604020202020204" pitchFamily="34" charset="0"/>
                    <a:ea typeface="宋体" pitchFamily="2" charset="-122"/>
                    <a:sym typeface="+mn-ea"/>
                  </a:rPr>
                  <a:t> </a:t>
                </a:r>
                <a:endParaRPr lang="en-US" sz="2400">
                  <a:latin typeface="Arial" panose="020B0604020202020204" pitchFamily="34" charset="0"/>
                  <a:ea typeface="宋体" pitchFamily="2" charset="-122"/>
                  <a:sym typeface="+mn-ea"/>
                </a:endParaRPr>
              </a:p>
              <a:p>
                <a:pPr algn="l"/>
                <a:endParaRPr lang="en-US" altLang="zh-CN" sz="2400" dirty="0">
                  <a:latin typeface="+mn-ea"/>
                  <a:cs typeface="Times New Roman" panose="02020603050405020304" charset="0"/>
                </a:endParaRPr>
              </a:p>
              <a:p>
                <a:pPr algn="l"/>
                <a:endParaRPr lang="en-US" altLang="zh-CN" sz="2400" dirty="0">
                  <a:latin typeface="+mn-ea"/>
                  <a:cs typeface="Times New Roman" panose="02020603050405020304" charset="0"/>
                </a:endParaRPr>
              </a:p>
              <a:p>
                <a:pPr algn="l"/>
                <a:r>
                  <a:rPr lang="zh-CN" altLang="en-US" sz="2800" b="0" i="0" dirty="0">
                    <a:solidFill>
                      <a:srgbClr val="333333"/>
                    </a:solidFill>
                    <a:latin typeface="黑体" charset="0"/>
                    <a:ea typeface="黑体" charset="0"/>
                    <a:sym typeface="+mn-ea"/>
                  </a:rPr>
                  <a:t>核心目标</a:t>
                </a:r>
                <a:endParaRPr lang="zh-CN" altLang="en-US" sz="2800" b="0" i="0" dirty="0">
                  <a:solidFill>
                    <a:srgbClr val="333333"/>
                  </a:solidFill>
                  <a:latin typeface="黑体" charset="0"/>
                  <a:ea typeface="黑体" charset="0"/>
                  <a:sym typeface="+mn-ea"/>
                </a:endParaRPr>
              </a:p>
              <a:p>
                <a:pPr marL="457200" indent="-457200" algn="l">
                  <a:buFont typeface="Arial" panose="020B0604020202020204" pitchFamily="34" charset="0"/>
                  <a:buChar char="•"/>
                </a:pPr>
                <a:r>
                  <a:rPr lang="zh-CN" altLang="en-US" sz="2400" b="0" i="0">
                    <a:latin typeface="宋体" charset="0"/>
                    <a:ea typeface="宋体" charset="0"/>
                    <a:cs typeface="宋体" charset="0"/>
                    <a:sym typeface="+mn-ea"/>
                  </a:rPr>
                  <a:t>以形变因子 </a:t>
                </a:r>
                <a14:m>
                  <m:oMath xmlns:m="http://schemas.openxmlformats.org/officeDocument/2006/math">
                    <m:sSub>
                      <m:sSubPr>
                        <m:ctrlPr>
                          <a:rPr lang="en-US" altLang="zh-CN" sz="2400" i="1">
                            <a:latin typeface="Cambria Math" charset="0"/>
                            <a:cs typeface="Cambria Math" charset="0"/>
                          </a:rPr>
                        </m:ctrlPr>
                      </m:sSubPr>
                      <m:e>
                        <m:r>
                          <a:rPr lang="en-US" altLang="zh-CN" sz="2400" i="1">
                            <a:latin typeface="Cambria Math" charset="0"/>
                            <a:cs typeface="Cambria Math" charset="0"/>
                          </a:rPr>
                          <m:t>𝐹</m:t>
                        </m:r>
                      </m:e>
                      <m:sub>
                        <m:r>
                          <a:rPr lang="en-US" altLang="zh-CN" sz="2400" i="1">
                            <a:latin typeface="Cambria Math" charset="0"/>
                            <a:cs typeface="Cambria Math" charset="0"/>
                          </a:rPr>
                          <m:t>2</m:t>
                        </m:r>
                      </m:sub>
                    </m:sSub>
                    <m:r>
                      <a:rPr lang="en-US" altLang="zh-CN" sz="2400" i="1">
                        <a:latin typeface="Cambria Math" charset="0"/>
                        <a:cs typeface="Cambria Math" charset="0"/>
                      </a:rPr>
                      <m:t>(</m:t>
                    </m:r>
                    <m:sSup>
                      <m:sSupPr>
                        <m:ctrlPr>
                          <a:rPr lang="en-US" altLang="zh-CN" sz="2400" i="1">
                            <a:latin typeface="Cambria Math" charset="0"/>
                            <a:cs typeface="Cambria Math" charset="0"/>
                          </a:rPr>
                        </m:ctrlPr>
                      </m:sSupPr>
                      <m:e>
                        <m:r>
                          <a:rPr lang="en-US" altLang="zh-CN" sz="2400" i="1">
                            <a:latin typeface="Cambria Math" charset="0"/>
                            <a:cs typeface="Cambria Math" charset="0"/>
                          </a:rPr>
                          <m:t>𝑞</m:t>
                        </m:r>
                      </m:e>
                      <m:sup>
                        <m:r>
                          <a:rPr lang="en-US" altLang="zh-CN" sz="2400" i="1">
                            <a:latin typeface="Cambria Math" charset="0"/>
                            <a:cs typeface="Cambria Math" charset="0"/>
                          </a:rPr>
                          <m:t>2</m:t>
                        </m:r>
                      </m:sup>
                    </m:sSup>
                    <m:r>
                      <a:rPr lang="en-US" altLang="zh-CN" sz="2400" i="1">
                        <a:latin typeface="Cambria Math" charset="0"/>
                        <a:cs typeface="Cambria Math" charset="0"/>
                      </a:rPr>
                      <m:t>)</m:t>
                    </m:r>
                  </m:oMath>
                </a14:m>
                <a:r>
                  <a:rPr lang="zh-CN" altLang="en-US" sz="2400" b="0" i="0">
                    <a:latin typeface="宋体" charset="0"/>
                    <a:ea typeface="宋体" charset="0"/>
                    <a:cs typeface="宋体" charset="0"/>
                    <a:sym typeface="+mn-ea"/>
                  </a:rPr>
                  <a:t> 的形式定义异常磁矩。</a:t>
                </a:r>
                <a:endParaRPr lang="zh-CN" altLang="en-US" sz="2400" b="0" i="0">
                  <a:latin typeface="宋体" charset="0"/>
                  <a:ea typeface="宋体" charset="0"/>
                  <a:cs typeface="宋体" charset="0"/>
                  <a:sym typeface="+mn-ea"/>
                </a:endParaRPr>
              </a:p>
              <a:p>
                <a:pPr marL="457200" indent="-457200" algn="l">
                  <a:buFont typeface="Arial" panose="020B0604020202020204" pitchFamily="34" charset="0"/>
                  <a:buChar char="•"/>
                </a:pPr>
                <a:r>
                  <a:rPr lang="zh-CN" altLang="en-US" sz="2400">
                    <a:latin typeface="宋体" charset="0"/>
                    <a:ea typeface="宋体" charset="0"/>
                    <a:cs typeface="宋体" charset="0"/>
                    <a:sym typeface="+mn-ea"/>
                  </a:rPr>
                  <a:t>描述施温格项（</a:t>
                </a:r>
                <a:r>
                  <a:rPr lang="en-US" altLang="zh-CN" sz="2400">
                    <a:latin typeface="宋体" charset="0"/>
                    <a:ea typeface="宋体" charset="0"/>
                    <a:cs typeface="宋体" charset="0"/>
                    <a:sym typeface="+mn-ea"/>
                  </a:rPr>
                  <a:t>1</a:t>
                </a:r>
                <a:r>
                  <a:rPr lang="zh-CN" altLang="en-US" sz="2400">
                    <a:latin typeface="宋体" charset="0"/>
                    <a:ea typeface="宋体" charset="0"/>
                    <a:cs typeface="宋体" charset="0"/>
                    <a:sym typeface="+mn-ea"/>
                  </a:rPr>
                  <a:t>阶环路修正）以及使 </a:t>
                </a:r>
                <a14:m>
                  <m:oMath xmlns:m="http://schemas.openxmlformats.org/officeDocument/2006/math">
                    <m:r>
                      <a:rPr lang="en-US" altLang="zh-CN" sz="2400" i="1">
                        <a:latin typeface="Cambria Math" charset="0"/>
                        <a:cs typeface="Cambria Math" charset="0"/>
                      </a:rPr>
                      <m:t>𝑔</m:t>
                    </m:r>
                  </m:oMath>
                </a14:m>
                <a:r>
                  <a:rPr lang="en-US" altLang="zh-CN" sz="2400">
                    <a:latin typeface="宋体" charset="0"/>
                    <a:ea typeface="宋体" charset="0"/>
                    <a:cs typeface="宋体" charset="0"/>
                    <a:sym typeface="+mn-ea"/>
                  </a:rPr>
                  <a:t> </a:t>
                </a:r>
                <a:r>
                  <a:rPr lang="zh-CN" altLang="en-US" sz="2400">
                    <a:latin typeface="宋体" charset="0"/>
                    <a:ea typeface="宋体" charset="0"/>
                    <a:cs typeface="宋体" charset="0"/>
                    <a:sym typeface="+mn-ea"/>
                  </a:rPr>
                  <a:t>从 </a:t>
                </a:r>
                <a14:m>
                  <m:oMath xmlns:m="http://schemas.openxmlformats.org/officeDocument/2006/math">
                    <m:r>
                      <a:rPr lang="en-US" altLang="zh-CN" sz="2400" i="1">
                        <a:latin typeface="Cambria Math" charset="0"/>
                        <a:cs typeface="Cambria Math" charset="0"/>
                      </a:rPr>
                      <m:t>2</m:t>
                    </m:r>
                  </m:oMath>
                </a14:m>
                <a:r>
                  <a:rPr lang="en-US" altLang="zh-CN" sz="2400">
                    <a:latin typeface="宋体" charset="0"/>
                    <a:ea typeface="宋体" charset="0"/>
                    <a:cs typeface="宋体" charset="0"/>
                    <a:sym typeface="+mn-ea"/>
                  </a:rPr>
                  <a:t> </a:t>
                </a:r>
                <a:r>
                  <a:rPr lang="zh-CN" altLang="en-US" sz="2400">
                    <a:latin typeface="宋体" charset="0"/>
                    <a:ea typeface="宋体" charset="0"/>
                    <a:cs typeface="宋体" charset="0"/>
                    <a:sym typeface="+mn-ea"/>
                  </a:rPr>
                  <a:t>变为 </a:t>
                </a:r>
                <a14:m>
                  <m:oMath xmlns:m="http://schemas.openxmlformats.org/officeDocument/2006/math">
                    <m:r>
                      <a:rPr lang="en-US" altLang="zh-CN" sz="2400" i="1">
                        <a:latin typeface="Cambria Math" charset="0"/>
                        <a:cs typeface="Cambria Math" charset="0"/>
                      </a:rPr>
                      <m:t>2</m:t>
                    </m:r>
                    <m:r>
                      <a:rPr lang="en-US" altLang="zh-CN" sz="2400" i="1">
                        <a:latin typeface="Cambria Math" charset="0"/>
                        <a:cs typeface="Cambria Math" charset="0"/>
                      </a:rPr>
                      <m:t>(</m:t>
                    </m:r>
                    <m:r>
                      <a:rPr lang="en-US" altLang="zh-CN" sz="2400" i="1">
                        <a:latin typeface="Cambria Math" charset="0"/>
                        <a:cs typeface="Cambria Math" charset="0"/>
                      </a:rPr>
                      <m:t>1</m:t>
                    </m:r>
                    <m:r>
                      <a:rPr lang="en-US" altLang="zh-CN" sz="2400" i="1">
                        <a:latin typeface="Cambria Math" charset="0"/>
                        <a:cs typeface="Cambria Math" charset="0"/>
                      </a:rPr>
                      <m:t>+</m:t>
                    </m:r>
                    <m:f>
                      <m:fPr>
                        <m:ctrlPr>
                          <a:rPr lang="en-US" altLang="zh-CN" sz="2400" i="1">
                            <a:latin typeface="Cambria Math" charset="0"/>
                            <a:cs typeface="Cambria Math" charset="0"/>
                          </a:rPr>
                        </m:ctrlPr>
                      </m:fPr>
                      <m:num>
                        <m:r>
                          <a:rPr lang="en-US" altLang="zh-CN" sz="2400" i="1">
                            <a:latin typeface="Cambria Math" charset="0"/>
                            <a:cs typeface="Cambria Math" charset="0"/>
                          </a:rPr>
                          <m:t>𝛼</m:t>
                        </m:r>
                      </m:num>
                      <m:den>
                        <m:r>
                          <a:rPr lang="en-US" altLang="zh-CN" sz="2400" i="1">
                            <a:latin typeface="Cambria Math" charset="0"/>
                            <a:cs typeface="Cambria Math" charset="0"/>
                          </a:rPr>
                          <m:t>2</m:t>
                        </m:r>
                        <m:r>
                          <a:rPr lang="en-US" altLang="zh-CN" sz="2400" i="1">
                            <a:latin typeface="Cambria Math" charset="0"/>
                            <a:cs typeface="Cambria Math" charset="0"/>
                          </a:rPr>
                          <m:t>𝜋</m:t>
                        </m:r>
                      </m:den>
                    </m:f>
                    <m:r>
                      <a:rPr lang="en-US" altLang="zh-CN" sz="2400" i="1">
                        <a:latin typeface="Cambria Math" charset="0"/>
                        <a:cs typeface="Cambria Math" charset="0"/>
                      </a:rPr>
                      <m:t>)</m:t>
                    </m:r>
                  </m:oMath>
                </a14:m>
                <a:r>
                  <a:rPr lang="zh-CN" altLang="en-US" sz="2400">
                    <a:latin typeface="宋体" charset="0"/>
                    <a:ea typeface="宋体" charset="0"/>
                    <a:cs typeface="宋体" charset="0"/>
                    <a:sym typeface="+mn-ea"/>
                  </a:rPr>
                  <a:t>。</a:t>
                </a:r>
                <a:endParaRPr lang="zh-CN" altLang="en-US" sz="2400">
                  <a:latin typeface="宋体" charset="0"/>
                  <a:ea typeface="宋体" charset="0"/>
                  <a:cs typeface="宋体" charset="0"/>
                  <a:sym typeface="+mn-ea"/>
                </a:endParaRPr>
              </a:p>
              <a:p>
                <a:pPr marL="457200" indent="-457200" algn="l">
                  <a:buFont typeface="Arial" panose="020B0604020202020204" pitchFamily="34" charset="0"/>
                  <a:buChar char="•"/>
                </a:pPr>
                <a:r>
                  <a:rPr lang="zh-CN" altLang="en-US" sz="2400" b="0" i="0">
                    <a:latin typeface="宋体" charset="0"/>
                    <a:ea typeface="宋体" charset="0"/>
                    <a:cs typeface="宋体" charset="0"/>
                    <a:sym typeface="+mn-ea"/>
                  </a:rPr>
                  <a:t>探讨高阶积分的数学复杂性，以及多元对数函数和ζ值的出现。</a:t>
                </a:r>
                <a:endParaRPr lang="x-none" altLang="en-US" sz="2400" b="0" i="0">
                  <a:latin typeface="宋体" charset="0"/>
                  <a:ea typeface="宋体" charset="0"/>
                  <a:cs typeface="宋体" charset="0"/>
                  <a:sym typeface="+mn-ea"/>
                </a:endParaRPr>
              </a:p>
            </p:txBody>
          </p:sp>
        </mc:Choice>
        <mc:Fallback>
          <p:sp>
            <p:nvSpPr>
              <p:cNvPr id="2" name="文本框 1"/>
              <p:cNvSpPr txBox="1">
                <a:spLocks noRot="1" noChangeAspect="1" noMove="1" noResize="1" noEditPoints="1" noAdjustHandles="1" noChangeArrowheads="1" noChangeShapeType="1" noTextEdit="1"/>
              </p:cNvSpPr>
              <p:nvPr/>
            </p:nvSpPr>
            <p:spPr>
              <a:xfrm>
                <a:off x="678085" y="1449075"/>
                <a:ext cx="10731501" cy="4907280"/>
              </a:xfrm>
              <a:prstGeom prst="rect">
                <a:avLst/>
              </a:prstGeom>
              <a:blipFill rotWithShape="1">
                <a:blip r:embed="rId4"/>
                <a:stretch>
                  <a:fillRect l="-5" r="5"/>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 y="0"/>
            <a:ext cx="4077324" cy="6887980"/>
          </a:xfrm>
          <a:prstGeom prst="rect">
            <a:avLst/>
          </a:prstGeom>
          <a:solidFill>
            <a:srgbClr val="104BA4"/>
          </a:solidFill>
          <a:ln>
            <a:noFill/>
          </a:ln>
          <a:effectLst>
            <a:outerShdw blurRad="3302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6" name="矩形 25"/>
          <p:cNvSpPr/>
          <p:nvPr/>
        </p:nvSpPr>
        <p:spPr>
          <a:xfrm>
            <a:off x="695325" y="2362200"/>
            <a:ext cx="10801350" cy="2133599"/>
          </a:xfrm>
          <a:prstGeom prst="rect">
            <a:avLst/>
          </a:prstGeom>
          <a:solidFill>
            <a:schemeClr val="bg1"/>
          </a:solidFill>
          <a:ln>
            <a:noFill/>
          </a:ln>
          <a:effectLst>
            <a:outerShdw blurRad="4572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22" name="文本框 21"/>
          <p:cNvSpPr txBox="1"/>
          <p:nvPr/>
        </p:nvSpPr>
        <p:spPr>
          <a:xfrm>
            <a:off x="470473" y="2105561"/>
            <a:ext cx="3606852" cy="26460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600" i="0" u="none" strike="noStrike" kern="1200" cap="none" spc="0" normalizeH="0" baseline="0" noProof="0" dirty="0">
                <a:ln>
                  <a:noFill/>
                </a:ln>
                <a:solidFill>
                  <a:schemeClr val="tx1">
                    <a:lumMod val="75000"/>
                    <a:lumOff val="25000"/>
                  </a:schemeClr>
                </a:solidFill>
                <a:effectLst/>
                <a:uLnTx/>
                <a:uFillTx/>
                <a:latin typeface="Eras Demi ITC" panose="020B0805030504020804" pitchFamily="34" charset="0"/>
                <a:ea typeface="微软雅黑" panose="020B0503020204020204" pitchFamily="34" charset="-122"/>
                <a:cs typeface="Yu Gothic UI Semibold" panose="020B0700000000000000" charset="-128"/>
              </a:rPr>
              <a:t>02</a:t>
            </a:r>
            <a:endParaRPr kumimoji="0" lang="zh-CN" altLang="en-US" sz="16600" i="0" u="none" strike="noStrike" kern="1200" cap="none" spc="0" normalizeH="0" baseline="0" noProof="0" dirty="0">
              <a:ln>
                <a:noFill/>
              </a:ln>
              <a:solidFill>
                <a:schemeClr val="tx1">
                  <a:lumMod val="75000"/>
                  <a:lumOff val="25000"/>
                </a:schemeClr>
              </a:solidFill>
              <a:effectLst/>
              <a:uLnTx/>
              <a:uFillTx/>
              <a:latin typeface="Eras Demi ITC" panose="020B0805030504020804" pitchFamily="34" charset="0"/>
              <a:ea typeface="微软雅黑" panose="020B0503020204020204" pitchFamily="34" charset="-122"/>
              <a:cs typeface="Yu Gothic UI Semibold" panose="020B0700000000000000" charset="-128"/>
            </a:endParaRPr>
          </a:p>
        </p:txBody>
      </p:sp>
      <p:sp>
        <p:nvSpPr>
          <p:cNvPr id="9" name="矩形 8"/>
          <p:cNvSpPr/>
          <p:nvPr/>
        </p:nvSpPr>
        <p:spPr>
          <a:xfrm>
            <a:off x="11967146" y="1212390"/>
            <a:ext cx="224853" cy="1801112"/>
          </a:xfrm>
          <a:prstGeom prst="rect">
            <a:avLst/>
          </a:prstGeom>
          <a:solidFill>
            <a:srgbClr val="104BA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dist" defTabSz="914400" rtl="0" eaLnBrk="1" fontAlgn="auto" latinLnBrk="0" hangingPunct="1">
              <a:lnSpc>
                <a:spcPct val="100000"/>
              </a:lnSpc>
              <a:spcBef>
                <a:spcPts val="0"/>
              </a:spcBef>
              <a:spcAft>
                <a:spcPts val="0"/>
              </a:spcAft>
              <a:buClrTx/>
              <a:buSzTx/>
              <a:buFontTx/>
              <a:buNone/>
              <a:defRPr/>
            </a:pPr>
            <a:r>
              <a:rPr lang="en-US" altLang="zh-CN" sz="1200" dirty="0">
                <a:solidFill>
                  <a:prstClr val="white"/>
                </a:solidFill>
                <a:latin typeface="等线" panose="02010600030101010101" charset="-122"/>
                <a:ea typeface="等线" panose="02010600030101010101" charset="-122"/>
              </a:rPr>
              <a:t>FUDAN UNIVERSITY</a:t>
            </a:r>
            <a:endParaRPr kumimoji="0" lang="zh-CN" altLang="en-US" sz="12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grpSp>
        <p:nvGrpSpPr>
          <p:cNvPr id="7" name="组合 6"/>
          <p:cNvGrpSpPr/>
          <p:nvPr/>
        </p:nvGrpSpPr>
        <p:grpSpPr>
          <a:xfrm>
            <a:off x="1687343" y="-49090"/>
            <a:ext cx="7161920" cy="7161920"/>
            <a:chOff x="-185896" y="-151960"/>
            <a:chExt cx="7161920" cy="7161920"/>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5896" y="-151960"/>
              <a:ext cx="7161920" cy="7161920"/>
            </a:xfrm>
            <a:prstGeom prst="rect">
              <a:avLst/>
            </a:prstGeom>
          </p:spPr>
        </p:pic>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896" y="-151960"/>
              <a:ext cx="7161920" cy="7161920"/>
            </a:xfrm>
            <a:prstGeom prst="rect">
              <a:avLst/>
            </a:prstGeom>
          </p:spPr>
        </p:pic>
      </p:grpSp>
      <p:grpSp>
        <p:nvGrpSpPr>
          <p:cNvPr id="13" name="组合 12"/>
          <p:cNvGrpSpPr/>
          <p:nvPr/>
        </p:nvGrpSpPr>
        <p:grpSpPr>
          <a:xfrm>
            <a:off x="9633665" y="256780"/>
            <a:ext cx="1964493" cy="708062"/>
            <a:chOff x="4246274" y="-10895"/>
            <a:chExt cx="3940182" cy="1420161"/>
          </a:xfrm>
        </p:grpSpPr>
        <p:grpSp>
          <p:nvGrpSpPr>
            <p:cNvPr id="15" name="组合 14"/>
            <p:cNvGrpSpPr/>
            <p:nvPr/>
          </p:nvGrpSpPr>
          <p:grpSpPr>
            <a:xfrm>
              <a:off x="4246274" y="-10895"/>
              <a:ext cx="3940181" cy="1400681"/>
              <a:chOff x="6547903" y="954561"/>
              <a:chExt cx="5069293" cy="1802069"/>
            </a:xfrm>
          </p:grpSpPr>
          <p:pic>
            <p:nvPicPr>
              <p:cNvPr id="17" name="图片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547903" y="985519"/>
                <a:ext cx="1771106" cy="1771111"/>
              </a:xfrm>
              <a:prstGeom prst="rect">
                <a:avLst/>
              </a:prstGeom>
            </p:spPr>
          </p:pic>
          <p:pic>
            <p:nvPicPr>
              <p:cNvPr id="18" name="图片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8270228" y="954561"/>
                <a:ext cx="3346968" cy="1271930"/>
              </a:xfrm>
              <a:prstGeom prst="rect">
                <a:avLst/>
              </a:prstGeom>
            </p:spPr>
          </p:pic>
        </p:grpSp>
        <p:sp>
          <p:nvSpPr>
            <p:cNvPr id="16" name="矩形 15"/>
            <p:cNvSpPr/>
            <p:nvPr/>
          </p:nvSpPr>
          <p:spPr>
            <a:xfrm>
              <a:off x="5622894" y="915420"/>
              <a:ext cx="2563562" cy="493846"/>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000" b="1" i="0" u="none" strike="noStrike" kern="1200" cap="none" spc="0" normalizeH="0" baseline="0" noProof="0" dirty="0">
                  <a:ln>
                    <a:noFill/>
                  </a:ln>
                  <a:solidFill>
                    <a:prstClr val="black"/>
                  </a:solidFill>
                  <a:effectLst/>
                  <a:uLnTx/>
                  <a:uFillTx/>
                  <a:latin typeface="Calibri" panose="020F0502020204030204"/>
                  <a:ea typeface="宋体" pitchFamily="2" charset="-122"/>
                  <a:cs typeface="+mn-cs"/>
                </a:rPr>
                <a:t>FUDAN UNIVERSITY</a:t>
              </a:r>
              <a:endParaRPr kumimoji="0" lang="en-US" altLang="zh-CN" sz="1000" b="1" i="0" u="none" strike="noStrike" kern="1200" cap="none" spc="0" normalizeH="0" baseline="0" noProof="0" dirty="0">
                <a:ln>
                  <a:noFill/>
                </a:ln>
                <a:solidFill>
                  <a:prstClr val="black"/>
                </a:solidFill>
                <a:effectLst/>
                <a:uLnTx/>
                <a:uFillTx/>
                <a:latin typeface="Calibri" panose="020F0502020204030204"/>
                <a:ea typeface="宋体" pitchFamily="2" charset="-122"/>
                <a:cs typeface="+mn-cs"/>
              </a:endParaRPr>
            </a:p>
          </p:txBody>
        </p:sp>
      </p:grpSp>
      <p:sp>
        <p:nvSpPr>
          <p:cNvPr id="5" name="灯片编号占位符 4"/>
          <p:cNvSpPr>
            <a:spLocks noGrp="1"/>
          </p:cNvSpPr>
          <p:nvPr>
            <p:ph type="sldNum" sz="quarter" idx="12"/>
          </p:nvPr>
        </p:nvSpPr>
        <p:spPr/>
        <p:txBody>
          <a:bodyPr/>
          <a:p>
            <a:fld id="{09A08166-9E9E-403F-B54D-C8E673028941}" type="slidenum">
              <a:rPr lang="zh-CN" altLang="en-US" smtClean="0"/>
            </a:fld>
            <a:endParaRPr lang="zh-CN" altLang="en-US"/>
          </a:p>
        </p:txBody>
      </p:sp>
      <p:sp>
        <p:nvSpPr>
          <p:cNvPr id="14" name="文本框 13"/>
          <p:cNvSpPr txBox="1"/>
          <p:nvPr/>
        </p:nvSpPr>
        <p:spPr>
          <a:xfrm>
            <a:off x="4479373" y="3031996"/>
            <a:ext cx="8280400" cy="8299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4800" dirty="0">
                <a:solidFill>
                  <a:schemeClr val="tx1">
                    <a:lumMod val="75000"/>
                    <a:lumOff val="25000"/>
                  </a:schemeClr>
                </a:solidFill>
                <a:latin typeface="微软雅黑" panose="020B0503020204020204" pitchFamily="34" charset="-122"/>
                <a:ea typeface="微软雅黑" panose="020B0503020204020204" pitchFamily="34" charset="-122"/>
                <a:cs typeface="宋体" pitchFamily="2" charset="-122"/>
              </a:rPr>
              <a:t>课题</a:t>
            </a:r>
            <a:r>
              <a:rPr lang="zh-CN" altLang="en-US" sz="48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由来</a:t>
            </a:r>
            <a:endParaRPr lang="zh-CN" altLang="en-US">
              <a:latin typeface="微软雅黑" panose="020B0503020204020204" pitchFamily="34" charset="-122"/>
              <a:ea typeface="微软雅黑" panose="020B0503020204020204" pitchFamily="34" charset="-122"/>
              <a:cs typeface="宋体"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34963" y="1"/>
            <a:ext cx="895768" cy="1132114"/>
          </a:xfrm>
          <a:prstGeom prst="rect">
            <a:avLst/>
          </a:prstGeom>
          <a:solidFill>
            <a:srgbClr val="104BA4"/>
          </a:solidFill>
          <a:ln>
            <a:noFill/>
          </a:ln>
          <a:effectLst>
            <a:outerShdw blurRad="3302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4" name="文本框 13"/>
          <p:cNvSpPr txBox="1"/>
          <p:nvPr/>
        </p:nvSpPr>
        <p:spPr>
          <a:xfrm>
            <a:off x="294551" y="284064"/>
            <a:ext cx="976591" cy="6451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02</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文本框 14"/>
          <p:cNvSpPr txBox="1"/>
          <p:nvPr/>
        </p:nvSpPr>
        <p:spPr>
          <a:xfrm>
            <a:off x="1388075" y="212563"/>
            <a:ext cx="3633629"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noProof="0" dirty="0">
                <a:ln>
                  <a:noFill/>
                </a:ln>
                <a:solidFill>
                  <a:srgbClr val="104BA4"/>
                </a:solidFill>
                <a:effectLst/>
                <a:uLnTx/>
                <a:uFillTx/>
                <a:latin typeface="微软雅黑" panose="020B0503020204020204" pitchFamily="34" charset="-122"/>
                <a:ea typeface="微软雅黑" panose="020B0503020204020204" pitchFamily="34" charset="-122"/>
                <a:cs typeface="宋体" pitchFamily="2" charset="-122"/>
              </a:rPr>
              <a:t>起源</a:t>
            </a:r>
            <a:endParaRPr lang="zh-CN" altLang="en-US">
              <a:latin typeface="微软雅黑" panose="020B0503020204020204" pitchFamily="34" charset="-122"/>
              <a:ea typeface="微软雅黑" panose="020B0503020204020204" pitchFamily="34" charset="-122"/>
              <a:cs typeface="宋体" pitchFamily="2" charset="-122"/>
            </a:endParaRPr>
          </a:p>
        </p:txBody>
      </p:sp>
      <p:sp>
        <p:nvSpPr>
          <p:cNvPr id="16" name="文本框 15"/>
          <p:cNvSpPr txBox="1"/>
          <p:nvPr/>
        </p:nvSpPr>
        <p:spPr>
          <a:xfrm>
            <a:off x="1443476" y="767358"/>
            <a:ext cx="2659268"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x-none" altLang="zh-CN"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宋体" pitchFamily="2" charset="-122"/>
              </a:rPr>
              <a:t>课题</a:t>
            </a:r>
            <a:r>
              <a:rPr lang="x-none" altLang="zh-CN"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由来</a:t>
            </a:r>
            <a:endParaRPr lang="x-none" altLang="zh-CN">
              <a:latin typeface="微软雅黑" panose="020B0503020204020204" pitchFamily="34" charset="-122"/>
              <a:ea typeface="微软雅黑" panose="020B0503020204020204" pitchFamily="34" charset="-122"/>
              <a:cs typeface="宋体" pitchFamily="2" charset="-122"/>
            </a:endParaRPr>
          </a:p>
        </p:txBody>
      </p:sp>
      <p:grpSp>
        <p:nvGrpSpPr>
          <p:cNvPr id="18" name="组合 17"/>
          <p:cNvGrpSpPr/>
          <p:nvPr/>
        </p:nvGrpSpPr>
        <p:grpSpPr>
          <a:xfrm>
            <a:off x="9796257" y="238208"/>
            <a:ext cx="1964493" cy="708062"/>
            <a:chOff x="4246274" y="-10895"/>
            <a:chExt cx="3940182" cy="1420161"/>
          </a:xfrm>
        </p:grpSpPr>
        <p:grpSp>
          <p:nvGrpSpPr>
            <p:cNvPr id="19" name="组合 18"/>
            <p:cNvGrpSpPr/>
            <p:nvPr/>
          </p:nvGrpSpPr>
          <p:grpSpPr>
            <a:xfrm>
              <a:off x="4246274" y="-10895"/>
              <a:ext cx="3940181" cy="1400681"/>
              <a:chOff x="6547903" y="954561"/>
              <a:chExt cx="5069293" cy="1802069"/>
            </a:xfrm>
          </p:grpSpPr>
          <p:pic>
            <p:nvPicPr>
              <p:cNvPr id="21" name="图片 20"/>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6547903" y="985519"/>
                <a:ext cx="1771106" cy="1771111"/>
              </a:xfrm>
              <a:prstGeom prst="rect">
                <a:avLst/>
              </a:prstGeom>
            </p:spPr>
          </p:pic>
          <p:pic>
            <p:nvPicPr>
              <p:cNvPr id="22" name="图片 2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8270228" y="954561"/>
                <a:ext cx="3346968" cy="1271930"/>
              </a:xfrm>
              <a:prstGeom prst="rect">
                <a:avLst/>
              </a:prstGeom>
            </p:spPr>
          </p:pic>
        </p:grpSp>
        <p:sp>
          <p:nvSpPr>
            <p:cNvPr id="20" name="矩形 19"/>
            <p:cNvSpPr/>
            <p:nvPr/>
          </p:nvSpPr>
          <p:spPr>
            <a:xfrm>
              <a:off x="5622894" y="915420"/>
              <a:ext cx="2563562" cy="493846"/>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000" b="1" i="0" u="none" strike="noStrike" kern="1200" cap="none" spc="0" normalizeH="0" baseline="0" noProof="0" dirty="0">
                  <a:ln>
                    <a:noFill/>
                  </a:ln>
                  <a:solidFill>
                    <a:prstClr val="black"/>
                  </a:solidFill>
                  <a:effectLst/>
                  <a:uLnTx/>
                  <a:uFillTx/>
                  <a:latin typeface="Calibri" panose="020F0502020204030204"/>
                  <a:ea typeface="宋体" pitchFamily="2" charset="-122"/>
                  <a:cs typeface="+mn-cs"/>
                </a:rPr>
                <a:t>FUDAN UNIVERSITY</a:t>
              </a:r>
              <a:endParaRPr kumimoji="0" lang="en-US" altLang="zh-CN" sz="1000" b="1" i="0" u="none" strike="noStrike" kern="1200" cap="none" spc="0" normalizeH="0" baseline="0" noProof="0" dirty="0">
                <a:ln>
                  <a:noFill/>
                </a:ln>
                <a:solidFill>
                  <a:prstClr val="black"/>
                </a:solidFill>
                <a:effectLst/>
                <a:uLnTx/>
                <a:uFillTx/>
                <a:latin typeface="Calibri" panose="020F0502020204030204"/>
                <a:ea typeface="宋体" pitchFamily="2" charset="-122"/>
                <a:cs typeface="+mn-cs"/>
              </a:endParaRPr>
            </a:p>
          </p:txBody>
        </p:sp>
      </p:gr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3563" y="419415"/>
            <a:ext cx="6019047" cy="6019047"/>
          </a:xfrm>
          <a:prstGeom prst="rect">
            <a:avLst/>
          </a:prstGeom>
        </p:spPr>
      </p:pic>
      <p:sp>
        <p:nvSpPr>
          <p:cNvPr id="11" name="灯片编号占位符 10"/>
          <p:cNvSpPr>
            <a:spLocks noGrp="1"/>
          </p:cNvSpPr>
          <p:nvPr>
            <p:ph type="sldNum" sz="quarter" idx="12"/>
          </p:nvPr>
        </p:nvSpPr>
        <p:spPr/>
        <p:txBody>
          <a:bodyPr/>
          <a:p>
            <a:fld id="{09A08166-9E9E-403F-B54D-C8E673028941}" type="slidenum">
              <a:rPr lang="zh-CN" altLang="en-US" smtClean="0"/>
            </a:fld>
            <a:endParaRPr lang="zh-CN" altLang="en-US"/>
          </a:p>
        </p:txBody>
      </p:sp>
      <mc:AlternateContent xmlns:mc="http://schemas.openxmlformats.org/markup-compatibility/2006">
        <mc:Choice xmlns:a14="http://schemas.microsoft.com/office/drawing/2010/main" Requires="a14">
          <p:sp>
            <p:nvSpPr>
              <p:cNvPr id="4" name="文本框 3"/>
              <p:cNvSpPr txBox="1"/>
              <p:nvPr/>
            </p:nvSpPr>
            <p:spPr>
              <a:xfrm>
                <a:off x="530860" y="1395095"/>
                <a:ext cx="11157585" cy="2983167"/>
              </a:xfrm>
              <a:prstGeom prst="rect">
                <a:avLst/>
              </a:prstGeom>
              <a:noFill/>
            </p:spPr>
            <p:txBody>
              <a:bodyPr wrap="square" rtlCol="0">
                <a:noAutofit/>
              </a:bodyPr>
              <a:p>
                <a:pPr>
                  <a:lnSpc>
                    <a:spcPct val="130000"/>
                  </a:lnSpc>
                </a:pPr>
                <a:r>
                  <a:rPr lang="zh-CN" altLang="en-US" sz="2000">
                    <a:latin typeface="宋体" charset="0"/>
                    <a:ea typeface="宋体" charset="0"/>
                    <a:cs typeface="宋体" charset="0"/>
                  </a:rPr>
                  <a:t>在原子物理学中，一个粒子的磁矩</a:t>
                </a:r>
                <a:r>
                  <a:rPr lang="en-US" altLang="zh-CN" sz="2000">
                    <a:latin typeface="宋体" charset="0"/>
                    <a:ea typeface="宋体" charset="0"/>
                    <a:cs typeface="宋体" charset="0"/>
                  </a:rPr>
                  <a:t>μ</a:t>
                </a:r>
                <a:r>
                  <a:rPr lang="zh-CN" altLang="en-US" sz="2000">
                    <a:latin typeface="宋体" charset="0"/>
                    <a:ea typeface="宋体" charset="0"/>
                    <a:cs typeface="宋体" charset="0"/>
                  </a:rPr>
                  <a:t>与角动量</a:t>
                </a:r>
                <a:r>
                  <a:rPr lang="en-US" altLang="zh-CN" sz="2000">
                    <a:latin typeface="宋体" charset="0"/>
                    <a:ea typeface="宋体" charset="0"/>
                    <a:cs typeface="宋体" charset="0"/>
                  </a:rPr>
                  <a:t>J</a:t>
                </a:r>
                <a:r>
                  <a:rPr lang="zh-CN" altLang="en-US" sz="2000">
                    <a:latin typeface="宋体" charset="0"/>
                    <a:ea typeface="宋体" charset="0"/>
                    <a:cs typeface="宋体" charset="0"/>
                  </a:rPr>
                  <a:t>之间的关系由朗德</a:t>
                </a:r>
                <a:r>
                  <a:rPr lang="en-US" altLang="zh-CN" sz="2000">
                    <a:latin typeface="宋体" charset="0"/>
                    <a:ea typeface="宋体" charset="0"/>
                    <a:cs typeface="宋体" charset="0"/>
                  </a:rPr>
                  <a:t>g</a:t>
                </a:r>
                <a:r>
                  <a:rPr lang="zh-CN" altLang="en-US" sz="2000">
                    <a:latin typeface="宋体" charset="0"/>
                    <a:ea typeface="宋体" charset="0"/>
                    <a:cs typeface="宋体" charset="0"/>
                  </a:rPr>
                  <a:t>因子连接：</a:t>
                </a:r>
                <a:endParaRPr lang="zh-CN" altLang="en-US" sz="2000">
                  <a:latin typeface="宋体" charset="0"/>
                  <a:ea typeface="宋体" charset="0"/>
                  <a:cs typeface="宋体" charset="0"/>
                </a:endParaRPr>
              </a:p>
              <a:p>
                <a:pPr>
                  <a:lnSpc>
                    <a:spcPct val="130000"/>
                  </a:lnSpc>
                </a:pPr>
                <a14:m>
                  <m:oMathPara xmlns:m="http://schemas.openxmlformats.org/officeDocument/2006/math">
                    <m:oMathParaPr>
                      <m:jc m:val="centerGroup"/>
                    </m:oMathParaPr>
                    <m:oMath xmlns:m="http://schemas.openxmlformats.org/officeDocument/2006/math">
                      <m:groupChr>
                        <m:groupChrPr>
                          <m:pos m:val="top"/>
                          <m:vertJc m:val="bot"/>
                          <m:ctrlPr>
                            <a:rPr sz="2000">
                              <a:latin typeface="Cambria Math" charset="0"/>
                              <a:ea typeface="宋体" charset="0"/>
                              <a:cs typeface="Cambria Math" charset="0"/>
                            </a:rPr>
                          </m:ctrlPr>
                        </m:groupChrPr>
                        <m:e>
                          <m:r>
                            <a:rPr lang="en-US" altLang="zh-CN" sz="2000" i="1">
                              <a:latin typeface="Cambria Math" charset="0"/>
                              <a:ea typeface="MS Mincho" panose="02020609040205080304" charset="0"/>
                              <a:cs typeface="Cambria Math" charset="0"/>
                            </a:rPr>
                            <m:t>𝜇</m:t>
                          </m:r>
                        </m:e>
                      </m:groupChr>
                      <m:r>
                        <a:rPr lang="en-US" altLang="zh-CN" sz="2000" i="1">
                          <a:latin typeface="Cambria Math" charset="0"/>
                          <a:ea typeface="MS Mincho" panose="02020609040205080304" charset="0"/>
                          <a:cs typeface="Cambria Math" charset="0"/>
                        </a:rPr>
                        <m:t>=</m:t>
                      </m:r>
                      <m:r>
                        <a:rPr lang="en-US" altLang="zh-CN" sz="2000" i="1">
                          <a:latin typeface="Cambria Math" charset="0"/>
                          <a:ea typeface="宋体" charset="0"/>
                          <a:cs typeface="Cambria Math" charset="0"/>
                        </a:rPr>
                        <m:t>𝑔</m:t>
                      </m:r>
                      <m:r>
                        <a:rPr lang="en-US" altLang="zh-CN" sz="2000" i="1">
                          <a:latin typeface="Cambria Math" charset="0"/>
                          <a:ea typeface="MS Mincho" panose="02020609040205080304" charset="0"/>
                          <a:cs typeface="Cambria Math" charset="0"/>
                        </a:rPr>
                        <m:t>⋅</m:t>
                      </m:r>
                      <m:f>
                        <m:fPr>
                          <m:ctrlPr>
                            <a:rPr lang="en-US" altLang="zh-CN" sz="2000" i="1">
                              <a:latin typeface="Cambria Math" charset="0"/>
                              <a:ea typeface="宋体" charset="0"/>
                              <a:cs typeface="Cambria Math" charset="0"/>
                            </a:rPr>
                          </m:ctrlPr>
                        </m:fPr>
                        <m:num>
                          <m:r>
                            <a:rPr lang="en-US" altLang="zh-CN" sz="2000" i="1">
                              <a:latin typeface="Cambria Math" charset="0"/>
                              <a:ea typeface="宋体" charset="0"/>
                              <a:cs typeface="Cambria Math" charset="0"/>
                            </a:rPr>
                            <m:t>𝑒</m:t>
                          </m:r>
                        </m:num>
                        <m:den>
                          <m:r>
                            <a:rPr lang="en-US" altLang="zh-CN" sz="2000" i="1">
                              <a:latin typeface="Cambria Math" charset="0"/>
                              <a:ea typeface="MS Mincho" panose="02020609040205080304" charset="0"/>
                              <a:cs typeface="Cambria Math" charset="0"/>
                            </a:rPr>
                            <m:t>2</m:t>
                          </m:r>
                          <m:r>
                            <a:rPr lang="en-US" altLang="zh-CN" sz="2000" i="1">
                              <a:latin typeface="Cambria Math" charset="0"/>
                              <a:ea typeface="宋体" charset="0"/>
                              <a:cs typeface="Cambria Math" charset="0"/>
                            </a:rPr>
                            <m:t>𝑚</m:t>
                          </m:r>
                        </m:den>
                      </m:f>
                      <m:groupChr>
                        <m:groupChrPr>
                          <m:pos m:val="top"/>
                          <m:vertJc m:val="bot"/>
                          <m:ctrlPr>
                            <a:rPr sz="2000">
                              <a:latin typeface="Cambria Math" charset="0"/>
                              <a:ea typeface="宋体" charset="0"/>
                              <a:cs typeface="Cambria Math" charset="0"/>
                            </a:rPr>
                          </m:ctrlPr>
                        </m:groupChrPr>
                        <m:e>
                          <m:r>
                            <a:rPr lang="en-US" altLang="zh-CN" sz="2000" i="1">
                              <a:latin typeface="Cambria Math" charset="0"/>
                              <a:ea typeface="宋体" charset="0"/>
                              <a:cs typeface="Cambria Math" charset="0"/>
                            </a:rPr>
                            <m:t>𝐽</m:t>
                          </m:r>
                        </m:e>
                      </m:groupChr>
                    </m:oMath>
                  </m:oMathPara>
                </a14:m>
                <a:endParaRPr lang="en-US" altLang="zh-CN" sz="2000" i="1">
                  <a:latin typeface="宋体" charset="0"/>
                  <a:ea typeface="宋体" charset="0"/>
                  <a:cs typeface="宋体" charset="0"/>
                </a:endParaRPr>
              </a:p>
              <a:p>
                <a:pPr>
                  <a:lnSpc>
                    <a:spcPct val="130000"/>
                  </a:lnSpc>
                </a:pPr>
                <a:r>
                  <a:rPr lang="zh-CN" altLang="en-US" sz="2000">
                    <a:latin typeface="宋体" charset="0"/>
                    <a:ea typeface="宋体" charset="0"/>
                    <a:cs typeface="宋体" charset="0"/>
                  </a:rPr>
                  <a:t>对于轨道运动（如电子绕核旋转），经典电磁学给出</a:t>
                </a:r>
                <a:r>
                  <a:rPr lang="en-US" altLang="zh-CN" sz="2000">
                    <a:latin typeface="宋体" charset="0"/>
                    <a:ea typeface="宋体" charset="0"/>
                    <a:cs typeface="宋体" charset="0"/>
                  </a:rPr>
                  <a:t>g = 1。</a:t>
                </a:r>
                <a:r>
                  <a:rPr lang="zh-CN" altLang="en-US" sz="2000">
                    <a:latin typeface="宋体" charset="0"/>
                    <a:ea typeface="宋体" charset="0"/>
                    <a:cs typeface="宋体" charset="0"/>
                  </a:rPr>
                  <a:t>然而对于自旋这一纯粹的量子力学内禀自由度，其磁矩关系需要由相对论性量子力学来刻画。</a:t>
                </a:r>
                <a:endParaRPr lang="zh-CN" altLang="en-US" sz="2000">
                  <a:latin typeface="宋体" charset="0"/>
                  <a:ea typeface="宋体" charset="0"/>
                  <a:cs typeface="宋体" charset="0"/>
                </a:endParaRPr>
              </a:p>
              <a:p>
                <a:pPr>
                  <a:lnSpc>
                    <a:spcPct val="130000"/>
                  </a:lnSpc>
                </a:pPr>
                <a:r>
                  <a:rPr lang="zh-CN" altLang="en-US" sz="2000">
                    <a:latin typeface="宋体" charset="0"/>
                    <a:ea typeface="宋体" charset="0"/>
                    <a:cs typeface="宋体" charset="0"/>
                  </a:rPr>
                  <a:t>1928年，狄拉克方程</a:t>
                </a:r>
                <a:r>
                  <a:rPr lang="en-US" altLang="zh-CN" sz="2000">
                    <a:latin typeface="宋体" charset="0"/>
                    <a:ea typeface="宋体" charset="0"/>
                    <a:cs typeface="宋体" charset="0"/>
                  </a:rPr>
                  <a:t>:</a:t>
                </a:r>
                <a:endParaRPr lang="en-US" altLang="zh-CN" sz="2000">
                  <a:latin typeface="宋体" charset="0"/>
                  <a:ea typeface="宋体" charset="0"/>
                  <a:cs typeface="宋体" charset="0"/>
                </a:endParaRPr>
              </a:p>
              <a:p>
                <a:pPr>
                  <a:lnSpc>
                    <a:spcPct val="130000"/>
                  </a:lnSpc>
                </a:pPr>
                <a14:m>
                  <m:oMathPara xmlns:m="http://schemas.openxmlformats.org/officeDocument/2006/math">
                    <m:oMathParaPr>
                      <m:jc m:val="centerGroup"/>
                    </m:oMathParaPr>
                    <m:oMath xmlns:m="http://schemas.openxmlformats.org/officeDocument/2006/math">
                      <m:sSub>
                        <m:sSubPr>
                          <m:ctrlPr>
                            <a:rPr lang="en-US" altLang="zh-CN" sz="2000" i="1">
                              <a:latin typeface="Cambria Math" charset="0"/>
                              <a:ea typeface="宋体" charset="0"/>
                              <a:cs typeface="Cambria Math" charset="0"/>
                            </a:rPr>
                          </m:ctrlPr>
                        </m:sSubPr>
                        <m:e>
                          <m:groupChr>
                            <m:groupChrPr>
                              <m:pos m:val="top"/>
                              <m:vertJc m:val="bot"/>
                              <m:ctrlPr>
                                <a:rPr sz="2000">
                                  <a:latin typeface="Cambria Math" charset="0"/>
                                  <a:ea typeface="宋体" charset="0"/>
                                  <a:cs typeface="Cambria Math" charset="0"/>
                                </a:rPr>
                              </m:ctrlPr>
                            </m:groupChrPr>
                            <m:e>
                              <m:r>
                                <a:rPr lang="en-US" altLang="zh-CN" sz="2000" i="1">
                                  <a:latin typeface="Cambria Math" charset="0"/>
                                  <a:ea typeface="MS Mincho" panose="02020609040205080304" charset="0"/>
                                  <a:cs typeface="Cambria Math" charset="0"/>
                                </a:rPr>
                                <m:t>𝜇</m:t>
                              </m:r>
                            </m:e>
                          </m:groupChr>
                        </m:e>
                        <m:sub>
                          <m:r>
                            <a:rPr lang="en-US" altLang="zh-CN" sz="2000" i="1">
                              <a:latin typeface="Cambria Math" charset="0"/>
                              <a:ea typeface="宋体" charset="0"/>
                              <a:cs typeface="Cambria Math" charset="0"/>
                            </a:rPr>
                            <m:t>𝑠</m:t>
                          </m:r>
                        </m:sub>
                      </m:sSub>
                      <m:r>
                        <a:rPr lang="en-US" altLang="zh-CN" sz="2000" i="1">
                          <a:latin typeface="Cambria Math" charset="0"/>
                          <a:ea typeface="MS Mincho" panose="02020609040205080304" charset="0"/>
                          <a:cs typeface="Cambria Math" charset="0"/>
                        </a:rPr>
                        <m:t>=</m:t>
                      </m:r>
                      <m:sSub>
                        <m:sSubPr>
                          <m:ctrlPr>
                            <a:rPr lang="en-US" altLang="zh-CN" sz="2000" i="1">
                              <a:latin typeface="Cambria Math" charset="0"/>
                              <a:ea typeface="宋体" charset="0"/>
                              <a:cs typeface="Cambria Math" charset="0"/>
                            </a:rPr>
                          </m:ctrlPr>
                        </m:sSubPr>
                        <m:e>
                          <m:r>
                            <a:rPr lang="en-US" altLang="zh-CN" sz="2000" i="1">
                              <a:latin typeface="Cambria Math" charset="0"/>
                              <a:ea typeface="宋体" charset="0"/>
                              <a:cs typeface="Cambria Math" charset="0"/>
                            </a:rPr>
                            <m:t>𝑔</m:t>
                          </m:r>
                        </m:e>
                        <m:sub>
                          <m:r>
                            <a:rPr lang="en-US" altLang="zh-CN" sz="2000" i="1">
                              <a:latin typeface="Cambria Math" charset="0"/>
                              <a:ea typeface="宋体" charset="0"/>
                              <a:cs typeface="Cambria Math" charset="0"/>
                            </a:rPr>
                            <m:t>𝑒</m:t>
                          </m:r>
                        </m:sub>
                      </m:sSub>
                      <m:r>
                        <a:rPr lang="en-US" altLang="zh-CN" sz="2000" i="1">
                          <a:latin typeface="Cambria Math" charset="0"/>
                          <a:ea typeface="MS Mincho" panose="02020609040205080304" charset="0"/>
                          <a:cs typeface="Cambria Math" charset="0"/>
                        </a:rPr>
                        <m:t>⋅</m:t>
                      </m:r>
                      <m:f>
                        <m:fPr>
                          <m:ctrlPr>
                            <a:rPr lang="en-US" altLang="zh-CN" sz="2000" i="1">
                              <a:latin typeface="Cambria Math" charset="0"/>
                              <a:ea typeface="宋体" charset="0"/>
                              <a:cs typeface="Cambria Math" charset="0"/>
                            </a:rPr>
                          </m:ctrlPr>
                        </m:fPr>
                        <m:num>
                          <m:r>
                            <a:rPr lang="en-US" altLang="zh-CN" sz="2000" i="1">
                              <a:latin typeface="Cambria Math" charset="0"/>
                              <a:ea typeface="宋体" charset="0"/>
                              <a:cs typeface="Cambria Math" charset="0"/>
                            </a:rPr>
                            <m:t>𝑒</m:t>
                          </m:r>
                        </m:num>
                        <m:den>
                          <m:r>
                            <a:rPr lang="en-US" altLang="zh-CN" sz="2000" i="1">
                              <a:latin typeface="Cambria Math" charset="0"/>
                              <a:ea typeface="MS Mincho" panose="02020609040205080304" charset="0"/>
                              <a:cs typeface="Cambria Math" charset="0"/>
                            </a:rPr>
                            <m:t>2</m:t>
                          </m:r>
                          <m:sSub>
                            <m:sSubPr>
                              <m:ctrlPr>
                                <a:rPr lang="en-US" altLang="zh-CN" sz="2000" i="1">
                                  <a:latin typeface="Cambria Math" charset="0"/>
                                  <a:ea typeface="宋体" charset="0"/>
                                  <a:cs typeface="Cambria Math" charset="0"/>
                                </a:rPr>
                              </m:ctrlPr>
                            </m:sSubPr>
                            <m:e>
                              <m:r>
                                <a:rPr lang="en-US" altLang="zh-CN" sz="2000" i="1">
                                  <a:latin typeface="Cambria Math" charset="0"/>
                                  <a:ea typeface="宋体" charset="0"/>
                                  <a:cs typeface="Cambria Math" charset="0"/>
                                </a:rPr>
                                <m:t>𝑚</m:t>
                              </m:r>
                            </m:e>
                            <m:sub>
                              <m:r>
                                <a:rPr lang="en-US" altLang="zh-CN" sz="2000" i="1">
                                  <a:latin typeface="Cambria Math" charset="0"/>
                                  <a:ea typeface="宋体" charset="0"/>
                                  <a:cs typeface="Cambria Math" charset="0"/>
                                </a:rPr>
                                <m:t>𝑒</m:t>
                              </m:r>
                            </m:sub>
                          </m:sSub>
                        </m:den>
                      </m:f>
                      <m:groupChr>
                        <m:groupChrPr>
                          <m:pos m:val="top"/>
                          <m:vertJc m:val="bot"/>
                          <m:ctrlPr>
                            <a:rPr sz="2000">
                              <a:latin typeface="Cambria Math" charset="0"/>
                              <a:ea typeface="宋体" charset="0"/>
                              <a:cs typeface="Cambria Math" charset="0"/>
                            </a:rPr>
                          </m:ctrlPr>
                        </m:groupChrPr>
                        <m:e>
                          <m:r>
                            <a:rPr lang="en-US" altLang="zh-CN" sz="2000" i="1">
                              <a:latin typeface="Cambria Math" charset="0"/>
                              <a:ea typeface="宋体" charset="0"/>
                              <a:cs typeface="Cambria Math" charset="0"/>
                            </a:rPr>
                            <m:t>𝑆</m:t>
                          </m:r>
                        </m:e>
                      </m:groupChr>
                      <m:r>
                        <a:rPr lang="en-US" altLang="zh-CN" sz="2000" i="1">
                          <a:latin typeface="Cambria Math" charset="0"/>
                          <a:ea typeface="MS Mincho" panose="02020609040205080304" charset="0"/>
                          <a:cs typeface="Cambria Math" charset="0"/>
                        </a:rPr>
                        <m:t>(</m:t>
                      </m:r>
                      <m:sSub>
                        <m:sSubPr>
                          <m:ctrlPr>
                            <a:rPr lang="en-US" altLang="zh-CN" sz="2000" i="1">
                              <a:latin typeface="Cambria Math" charset="0"/>
                              <a:ea typeface="宋体" charset="0"/>
                              <a:cs typeface="Cambria Math" charset="0"/>
                            </a:rPr>
                          </m:ctrlPr>
                        </m:sSubPr>
                        <m:e>
                          <m:r>
                            <a:rPr lang="en-US" altLang="zh-CN" sz="2000" i="1">
                              <a:latin typeface="Cambria Math" charset="0"/>
                              <a:ea typeface="宋体" charset="0"/>
                              <a:cs typeface="Cambria Math" charset="0"/>
                            </a:rPr>
                            <m:t>𝑔</m:t>
                          </m:r>
                        </m:e>
                        <m:sub>
                          <m:r>
                            <a:rPr lang="en-US" altLang="zh-CN" sz="2000" i="1">
                              <a:latin typeface="Cambria Math" charset="0"/>
                              <a:ea typeface="宋体" charset="0"/>
                              <a:cs typeface="Cambria Math" charset="0"/>
                            </a:rPr>
                            <m:t>𝑒</m:t>
                          </m:r>
                        </m:sub>
                      </m:sSub>
                      <m:r>
                        <a:rPr lang="en-US" altLang="zh-CN" sz="2000" i="1">
                          <a:latin typeface="Cambria Math" charset="0"/>
                          <a:ea typeface="MS Mincho" panose="02020609040205080304" charset="0"/>
                          <a:cs typeface="Cambria Math" charset="0"/>
                        </a:rPr>
                        <m:t>=</m:t>
                      </m:r>
                      <m:r>
                        <a:rPr lang="en-US" altLang="zh-CN" sz="2000" i="1">
                          <a:latin typeface="Cambria Math" charset="0"/>
                          <a:ea typeface="MS Mincho" panose="02020609040205080304" charset="0"/>
                          <a:cs typeface="Cambria Math" charset="0"/>
                        </a:rPr>
                        <m:t>2</m:t>
                      </m:r>
                      <m:r>
                        <a:rPr lang="en-US" altLang="zh-CN" sz="2000" i="1">
                          <a:latin typeface="Cambria Math" charset="0"/>
                          <a:ea typeface="MS Mincho" panose="02020609040205080304" charset="0"/>
                          <a:cs typeface="Cambria Math" charset="0"/>
                        </a:rPr>
                        <m:t>)</m:t>
                      </m:r>
                      <m:r>
                        <a:rPr lang="en-US" altLang="zh-CN" sz="2000" i="1">
                          <a:latin typeface="Cambria Math" charset="0"/>
                          <a:ea typeface="MS Mincho" panose="02020609040205080304" charset="0"/>
                          <a:cs typeface="Cambria Math" charset="0"/>
                        </a:rPr>
                        <m:t></m:t>
                      </m:r>
                    </m:oMath>
                  </m:oMathPara>
                </a14:m>
                <a:endParaRPr lang="en-US" altLang="zh-CN" sz="2000" i="1">
                  <a:latin typeface="Cambria Math" charset="0"/>
                  <a:ea typeface="MS Mincho" panose="02020609040205080304" charset="0"/>
                  <a:cs typeface="Cambria Math" charset="0"/>
                </a:endParaRPr>
              </a:p>
              <a:p>
                <a:pPr>
                  <a:lnSpc>
                    <a:spcPct val="130000"/>
                  </a:lnSpc>
                </a:pPr>
                <a:endParaRPr lang="en-US" altLang="zh-CN" sz="2000" i="1">
                  <a:latin typeface="Cambria Math" charset="0"/>
                  <a:ea typeface="MS Mincho" panose="02020609040205080304" charset="0"/>
                  <a:cs typeface="Cambria Math" charset="0"/>
                </a:endParaRPr>
              </a:p>
              <a:p>
                <a:pPr>
                  <a:lnSpc>
                    <a:spcPct val="130000"/>
                  </a:lnSpc>
                </a:pPr>
                <a:endParaRPr lang="en-US" altLang="zh-CN" sz="2000" i="1">
                  <a:latin typeface="Cambria Math" charset="0"/>
                  <a:ea typeface="MS Mincho" panose="02020609040205080304" charset="0"/>
                  <a:cs typeface="Cambria Math" charset="0"/>
                </a:endParaRPr>
              </a:p>
              <a:p>
                <a:pPr>
                  <a:lnSpc>
                    <a:spcPct val="130000"/>
                  </a:lnSpc>
                </a:pPr>
                <a:endParaRPr lang="en-US" altLang="zh-CN" sz="2000" i="1">
                  <a:latin typeface="Cambria Math" charset="0"/>
                  <a:ea typeface="MS Mincho" panose="02020609040205080304" charset="0"/>
                  <a:cs typeface="Cambria Math" charset="0"/>
                </a:endParaRPr>
              </a:p>
              <a:p>
                <a:pPr>
                  <a:lnSpc>
                    <a:spcPct val="130000"/>
                  </a:lnSpc>
                </a:pPr>
                <a:endParaRPr lang="en-US" altLang="zh-CN" sz="2000" i="1">
                  <a:latin typeface="Cambria Math" charset="0"/>
                  <a:ea typeface="MS Mincho" panose="02020609040205080304" charset="0"/>
                  <a:cs typeface="Cambria Math" charset="0"/>
                </a:endParaRPr>
              </a:p>
              <a:p>
                <a:pPr>
                  <a:lnSpc>
                    <a:spcPct val="130000"/>
                  </a:lnSpc>
                </a:pPr>
                <a:endParaRPr lang="en-US" altLang="zh-CN" sz="2000" i="1">
                  <a:latin typeface="Cambria Math" charset="0"/>
                  <a:ea typeface="MS Mincho" panose="02020609040205080304" charset="0"/>
                  <a:cs typeface="Cambria Math" charset="0"/>
                </a:endParaRPr>
              </a:p>
              <a:p>
                <a:pPr>
                  <a:lnSpc>
                    <a:spcPct val="130000"/>
                  </a:lnSpc>
                </a:pPr>
                <a:endParaRPr lang="en-US" altLang="zh-CN" sz="2000" i="1">
                  <a:latin typeface="Cambria Math" charset="0"/>
                  <a:ea typeface="MS Mincho" panose="02020609040205080304" charset="0"/>
                  <a:cs typeface="Cambria Math" charset="0"/>
                </a:endParaRPr>
              </a:p>
              <a:p>
                <a:pPr>
                  <a:lnSpc>
                    <a:spcPct val="130000"/>
                  </a:lnSpc>
                </a:pPr>
                <a:endParaRPr lang="en-US" altLang="zh-CN" sz="2000" i="1">
                  <a:latin typeface="Cambria Math" charset="0"/>
                  <a:ea typeface="MS Mincho" panose="02020609040205080304" charset="0"/>
                  <a:cs typeface="Cambria Math" charset="0"/>
                </a:endParaRPr>
              </a:p>
              <a:p>
                <a:pPr>
                  <a:lnSpc>
                    <a:spcPct val="130000"/>
                  </a:lnSpc>
                </a:pPr>
                <a:endParaRPr lang="en-US" altLang="zh-CN" sz="2000" i="1">
                  <a:latin typeface="Cambria Math" charset="0"/>
                  <a:ea typeface="MS Mincho" panose="02020609040205080304" charset="0"/>
                  <a:cs typeface="Cambria Math" charset="0"/>
                </a:endParaRPr>
              </a:p>
              <a:p>
                <a:pPr>
                  <a:lnSpc>
                    <a:spcPct val="130000"/>
                  </a:lnSpc>
                </a:pPr>
                <a:endParaRPr lang="zh-CN" altLang="en-US" sz="2000">
                  <a:latin typeface="宋体" charset="0"/>
                  <a:ea typeface="宋体" charset="0"/>
                  <a:cs typeface="宋体" charset="0"/>
                </a:endParaRPr>
              </a:p>
            </p:txBody>
          </p:sp>
        </mc:Choice>
        <mc:Fallback>
          <p:sp>
            <p:nvSpPr>
              <p:cNvPr id="4" name="文本框 3"/>
              <p:cNvSpPr txBox="1">
                <a:spLocks noRot="1" noChangeAspect="1" noMove="1" noResize="1" noEditPoints="1" noAdjustHandles="1" noChangeArrowheads="1" noChangeShapeType="1" noTextEdit="1"/>
              </p:cNvSpPr>
              <p:nvPr/>
            </p:nvSpPr>
            <p:spPr>
              <a:xfrm>
                <a:off x="530860" y="1395095"/>
                <a:ext cx="11157585" cy="2983167"/>
              </a:xfrm>
              <a:prstGeom prst="rect">
                <a:avLst/>
              </a:prstGeom>
              <a:blipFill rotWithShape="1">
                <a:blip r:embed="rId4"/>
                <a:stretch>
                  <a:fillRect b="-12150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 name="文本框 1"/>
              <p:cNvSpPr txBox="1"/>
              <p:nvPr userDrawn="1"/>
            </p:nvSpPr>
            <p:spPr>
              <a:xfrm>
                <a:off x="603053" y="4642043"/>
                <a:ext cx="11157678" cy="2079291"/>
              </a:xfrm>
              <a:prstGeom prst="rect">
                <a:avLst/>
              </a:prstGeom>
            </p:spPr>
            <p:txBody>
              <a:bodyPr wrap="square" rtlCol="0">
                <a:noAutofit/>
              </a:bodyPr>
              <a:p>
                <a:pPr>
                  <a:lnSpc>
                    <a:spcPct val="120000"/>
                  </a:lnSpc>
                </a:pPr>
                <a:r>
                  <a:rPr lang="zh-CN" altLang="en-US" sz="2000">
                    <a:latin typeface="宋体" charset="0"/>
                    <a:ea typeface="宋体" charset="0"/>
                    <a:cs typeface="宋体" charset="0"/>
                  </a:rPr>
                  <a:t>1947年</a:t>
                </a:r>
                <a:r>
                  <a:rPr lang="en-US" altLang="zh-CN" sz="2000">
                    <a:latin typeface="宋体" charset="0"/>
                    <a:ea typeface="宋体" charset="0"/>
                    <a:cs typeface="宋体" charset="0"/>
                  </a:rPr>
                  <a:t>,</a:t>
                </a:r>
                <a:r>
                  <a:rPr lang="zh-CN" altLang="en-US" sz="2000">
                    <a:latin typeface="宋体" charset="0"/>
                    <a:ea typeface="宋体" charset="0"/>
                    <a:cs typeface="宋体" charset="0"/>
                  </a:rPr>
                  <a:t>纽约长岛谢尔特岛物理学会议</a:t>
                </a:r>
                <a:r>
                  <a:rPr lang="zh-CN" altLang="en-US" sz="2000">
                    <a:solidFill>
                      <a:schemeClr val="tx1"/>
                    </a:solidFill>
                    <a:latin typeface="宋体" charset="0"/>
                    <a:ea typeface="宋体" charset="0"/>
                    <a:cs typeface="宋体" charset="0"/>
                  </a:rPr>
                  <a:t>:</a:t>
                </a:r>
                <a:endParaRPr lang="zh-CN" altLang="en-US" sz="2000">
                  <a:solidFill>
                    <a:schemeClr val="tx1"/>
                  </a:solidFill>
                  <a:latin typeface="宋体" charset="0"/>
                  <a:ea typeface="宋体" charset="0"/>
                  <a:cs typeface="宋体" charset="0"/>
                </a:endParaRPr>
              </a:p>
              <a:p>
                <a:pPr marL="342900" indent="-342900">
                  <a:lnSpc>
                    <a:spcPct val="120000"/>
                  </a:lnSpc>
                  <a:buFont typeface="Arial" panose="020B0604020202020204" pitchFamily="34" charset="0"/>
                  <a:buChar char="•"/>
                </a:pPr>
                <a:r>
                  <a:rPr lang="zh-CN" altLang="en-US" sz="2000">
                    <a:latin typeface="宋体" charset="0"/>
                    <a:ea typeface="宋体" charset="0"/>
                    <a:cs typeface="宋体" charset="0"/>
                  </a:rPr>
                  <a:t>兰姆位移</a:t>
                </a:r>
                <a:r>
                  <a:rPr lang="en-US" altLang="zh-CN" sz="2000">
                    <a:latin typeface="宋体" charset="0"/>
                    <a:ea typeface="宋体" charset="0"/>
                    <a:cs typeface="宋体" charset="0"/>
                  </a:rPr>
                  <a:t>:</a:t>
                </a:r>
                <a:r>
                  <a:rPr lang="zh-CN" altLang="en-US" sz="2000">
                    <a:latin typeface="宋体" charset="0"/>
                    <a:ea typeface="宋体" charset="0"/>
                    <a:cs typeface="宋体" charset="0"/>
                  </a:rPr>
                  <a:t>氢原子的2</a:t>
                </a:r>
                <a14:m>
                  <m:oMath xmlns:m="http://schemas.openxmlformats.org/officeDocument/2006/math">
                    <m:sSub>
                      <m:sSubPr>
                        <m:ctrlPr>
                          <a:rPr lang="en-US" altLang="zh-CN" sz="2000" i="1">
                            <a:latin typeface="Cambria Math" charset="0"/>
                            <a:cs typeface="Cambria Math" charset="0"/>
                          </a:rPr>
                        </m:ctrlPr>
                      </m:sSubPr>
                      <m:e>
                        <m:r>
                          <a:rPr lang="en-US" altLang="zh-CN" sz="2000" i="1">
                            <a:latin typeface="Cambria Math" charset="0"/>
                            <a:cs typeface="Cambria Math" charset="0"/>
                          </a:rPr>
                          <m:t>𝑆</m:t>
                        </m:r>
                      </m:e>
                      <m:sub>
                        <m:r>
                          <a:rPr lang="en-US" altLang="zh-CN" sz="2000" i="1">
                            <a:latin typeface="Cambria Math" charset="0"/>
                            <a:cs typeface="Cambria Math" charset="0"/>
                          </a:rPr>
                          <m:t>1</m:t>
                        </m:r>
                        <m:r>
                          <a:rPr lang="en-US" altLang="zh-CN" sz="2000" i="1">
                            <a:latin typeface="Cambria Math" charset="0"/>
                            <a:cs typeface="Cambria Math" charset="0"/>
                          </a:rPr>
                          <m:t>/</m:t>
                        </m:r>
                        <m:r>
                          <a:rPr lang="en-US" altLang="zh-CN" sz="2000" i="1">
                            <a:latin typeface="Cambria Math" charset="0"/>
                            <a:cs typeface="Cambria Math" charset="0"/>
                          </a:rPr>
                          <m:t>2</m:t>
                        </m:r>
                      </m:sub>
                    </m:sSub>
                  </m:oMath>
                </a14:m>
                <a:r>
                  <a:rPr lang="zh-CN" altLang="en-US" sz="2000">
                    <a:latin typeface="宋体" charset="0"/>
                    <a:ea typeface="宋体" charset="0"/>
                    <a:cs typeface="宋体" charset="0"/>
                  </a:rPr>
                  <a:t>能级与2</a:t>
                </a:r>
                <a14:m>
                  <m:oMath xmlns:m="http://schemas.openxmlformats.org/officeDocument/2006/math">
                    <m:sSub>
                      <m:sSubPr>
                        <m:ctrlPr>
                          <a:rPr lang="en-US" altLang="zh-CN" sz="2000" i="1">
                            <a:latin typeface="Cambria Math" charset="0"/>
                            <a:cs typeface="Cambria Math" charset="0"/>
                          </a:rPr>
                        </m:ctrlPr>
                      </m:sSubPr>
                      <m:e>
                        <m:r>
                          <a:rPr lang="en-US" altLang="zh-CN" sz="2000" i="1">
                            <a:latin typeface="Cambria Math" charset="0"/>
                            <a:cs typeface="Cambria Math" charset="0"/>
                          </a:rPr>
                          <m:t>𝑃</m:t>
                        </m:r>
                      </m:e>
                      <m:sub>
                        <m:r>
                          <a:rPr lang="en-US" altLang="zh-CN" sz="2000" i="1">
                            <a:latin typeface="Cambria Math" charset="0"/>
                            <a:cs typeface="Cambria Math" charset="0"/>
                          </a:rPr>
                          <m:t>1</m:t>
                        </m:r>
                        <m:r>
                          <a:rPr lang="en-US" altLang="zh-CN" sz="2000" i="1">
                            <a:latin typeface="Cambria Math" charset="0"/>
                            <a:cs typeface="Cambria Math" charset="0"/>
                          </a:rPr>
                          <m:t>/</m:t>
                        </m:r>
                        <m:r>
                          <a:rPr lang="en-US" altLang="zh-CN" sz="2000" i="1">
                            <a:latin typeface="Cambria Math" charset="0"/>
                            <a:cs typeface="Cambria Math" charset="0"/>
                          </a:rPr>
                          <m:t>2</m:t>
                        </m:r>
                      </m:sub>
                    </m:sSub>
                  </m:oMath>
                </a14:m>
                <a:r>
                  <a:rPr lang="zh-CN" altLang="en-US" sz="2000">
                    <a:latin typeface="宋体" charset="0"/>
                    <a:ea typeface="宋体" charset="0"/>
                    <a:cs typeface="宋体" charset="0"/>
                  </a:rPr>
                  <a:t>能级之间存在约4.372×10⁻⁶ </a:t>
                </a:r>
                <a:r>
                  <a:rPr lang="en-US" altLang="zh-CN" sz="2000">
                    <a:latin typeface="宋体" charset="0"/>
                    <a:ea typeface="宋体" charset="0"/>
                    <a:cs typeface="宋体" charset="0"/>
                  </a:rPr>
                  <a:t>eV</a:t>
                </a:r>
                <a:r>
                  <a:rPr lang="zh-CN" altLang="en-US" sz="2000">
                    <a:latin typeface="宋体" charset="0"/>
                    <a:ea typeface="宋体" charset="0"/>
                    <a:cs typeface="宋体" charset="0"/>
                  </a:rPr>
                  <a:t>的能量差。</a:t>
                </a:r>
                <a:endParaRPr lang="zh-CN" altLang="en-US" sz="2000">
                  <a:latin typeface="宋体" charset="0"/>
                  <a:ea typeface="宋体" charset="0"/>
                  <a:cs typeface="宋体" charset="0"/>
                </a:endParaRPr>
              </a:p>
              <a:p>
                <a:pPr marL="342900" indent="-342900">
                  <a:lnSpc>
                    <a:spcPct val="120000"/>
                  </a:lnSpc>
                  <a:buFont typeface="Arial" panose="020B0604020202020204" pitchFamily="34" charset="0"/>
                  <a:buChar char="•"/>
                </a:pPr>
                <a:r>
                  <a:rPr lang="zh-CN" altLang="en-US" sz="2000">
                    <a:latin typeface="宋体" charset="0"/>
                    <a:ea typeface="宋体" charset="0"/>
                    <a:cs typeface="宋体" charset="0"/>
                  </a:rPr>
                  <a:t>电子反常磁矩</a:t>
                </a:r>
                <a:r>
                  <a:rPr lang="en-US" altLang="zh-CN" sz="2000">
                    <a:latin typeface="宋体" charset="0"/>
                    <a:ea typeface="宋体" charset="0"/>
                    <a:cs typeface="宋体" charset="0"/>
                  </a:rPr>
                  <a:t>:</a:t>
                </a:r>
                <a:r>
                  <a:rPr lang="zh-CN" altLang="en-US" sz="2000">
                    <a:latin typeface="宋体" charset="0"/>
                    <a:ea typeface="宋体" charset="0"/>
                    <a:cs typeface="宋体" charset="0"/>
                  </a:rPr>
                  <a:t>朗徳</a:t>
                </a:r>
                <a:r>
                  <a:rPr lang="en-US" altLang="zh-CN" sz="2000">
                    <a:latin typeface="宋体" charset="0"/>
                    <a:ea typeface="宋体" charset="0"/>
                    <a:cs typeface="宋体" charset="0"/>
                  </a:rPr>
                  <a:t>g</a:t>
                </a:r>
                <a:r>
                  <a:rPr lang="zh-CN" altLang="en-US" sz="2000">
                    <a:latin typeface="宋体" charset="0"/>
                    <a:ea typeface="宋体" charset="0"/>
                    <a:cs typeface="宋体" charset="0"/>
                  </a:rPr>
                  <a:t>因子的值为2.00</a:t>
                </a:r>
                <a:r>
                  <a:rPr lang="zh-CN" altLang="en-US" sz="2000">
                    <a:solidFill>
                      <a:schemeClr val="tx1"/>
                    </a:solidFill>
                    <a:latin typeface="宋体" charset="0"/>
                    <a:ea typeface="宋体" charset="0"/>
                    <a:cs typeface="宋体" charset="0"/>
                  </a:rPr>
                  <a:t>2</a:t>
                </a:r>
                <a:r>
                  <a:rPr lang="en-US" altLang="zh-CN" sz="2000">
                    <a:solidFill>
                      <a:schemeClr val="tx1"/>
                    </a:solidFill>
                    <a:latin typeface="宋体" charset="0"/>
                    <a:ea typeface="宋体" charset="0"/>
                    <a:cs typeface="宋体" charset="0"/>
                  </a:rPr>
                  <a:t>3194</a:t>
                </a:r>
                <a:endParaRPr lang="zh-CN" altLang="en-US" sz="2000">
                  <a:latin typeface="宋体" charset="0"/>
                  <a:ea typeface="宋体" charset="0"/>
                  <a:cs typeface="宋体" charset="0"/>
                </a:endParaRPr>
              </a:p>
              <a:p>
                <a:pPr indent="0">
                  <a:lnSpc>
                    <a:spcPct val="120000"/>
                  </a:lnSpc>
                  <a:buNone/>
                </a:pPr>
                <a:r>
                  <a:rPr lang="zh-CN" altLang="en-US" sz="2000">
                    <a:latin typeface="宋体" charset="0"/>
                    <a:ea typeface="宋体" charset="0"/>
                    <a:cs typeface="宋体" charset="0"/>
                  </a:rPr>
                  <a:t>以狄拉克方程为代表的单粒子相对论量子力学仅是近似理论，无法准确描述电子与光子的相互作用。必须发展一个能够系统处理粒子与场相互作用的新理论框架——量子电动力学（</a:t>
                </a:r>
                <a:r>
                  <a:rPr lang="en-US" altLang="zh-CN" sz="2000">
                    <a:latin typeface="宋体" charset="0"/>
                    <a:ea typeface="宋体" charset="0"/>
                    <a:cs typeface="宋体" charset="0"/>
                  </a:rPr>
                  <a:t>QED）</a:t>
                </a:r>
                <a:r>
                  <a:rPr lang="zh-CN" altLang="en-US" sz="2000">
                    <a:latin typeface="宋体" charset="0"/>
                    <a:ea typeface="宋体" charset="0"/>
                    <a:cs typeface="宋体" charset="0"/>
                  </a:rPr>
                  <a:t>诞生</a:t>
                </a:r>
                <a:r>
                  <a:rPr lang="zh-CN" altLang="en-US" sz="2000">
                    <a:solidFill>
                      <a:schemeClr val="tx1"/>
                    </a:solidFill>
                    <a:latin typeface="宋体" charset="0"/>
                    <a:ea typeface="宋体" charset="0"/>
                    <a:cs typeface="宋体" charset="0"/>
                  </a:rPr>
                  <a:t>。</a:t>
                </a:r>
                <a:endParaRPr lang="zh-CN" altLang="en-US">
                  <a:latin typeface="宋体" charset="0"/>
                  <a:ea typeface="宋体" charset="0"/>
                  <a:cs typeface="宋体" charset="0"/>
                </a:endParaRPr>
              </a:p>
            </p:txBody>
          </p:sp>
        </mc:Choice>
        <mc:Fallback>
          <p:sp>
            <p:nvSpPr>
              <p:cNvPr id="2" name="文本框 1"/>
              <p:cNvSpPr txBox="1">
                <a:spLocks noRot="1" noChangeAspect="1" noMove="1" noResize="1" noEditPoints="1" noAdjustHandles="1" noChangeArrowheads="1" noChangeShapeType="1" noTextEdit="1"/>
              </p:cNvSpPr>
              <p:nvPr userDrawn="1"/>
            </p:nvSpPr>
            <p:spPr>
              <a:xfrm>
                <a:off x="603053" y="4642043"/>
                <a:ext cx="11157678" cy="2079291"/>
              </a:xfrm>
              <a:prstGeom prst="rect">
                <a:avLst/>
              </a:prstGeom>
              <a:blipFill rotWithShape="1">
                <a:blip r:embed="rId5"/>
                <a:stretch>
                  <a:fillRect l="-4" t="-9" r="-980" b="24"/>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34963" y="1"/>
            <a:ext cx="895768" cy="1132114"/>
          </a:xfrm>
          <a:prstGeom prst="rect">
            <a:avLst/>
          </a:prstGeom>
          <a:solidFill>
            <a:srgbClr val="104BA4"/>
          </a:solidFill>
          <a:ln>
            <a:noFill/>
          </a:ln>
          <a:effectLst>
            <a:outerShdw blurRad="3302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4" name="文本框 13"/>
          <p:cNvSpPr txBox="1"/>
          <p:nvPr/>
        </p:nvSpPr>
        <p:spPr>
          <a:xfrm>
            <a:off x="294551" y="284064"/>
            <a:ext cx="976591" cy="6451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02</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文本框 14"/>
          <p:cNvSpPr txBox="1"/>
          <p:nvPr/>
        </p:nvSpPr>
        <p:spPr>
          <a:xfrm>
            <a:off x="1388075" y="212563"/>
            <a:ext cx="3633629"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noProof="0" dirty="0">
                <a:ln>
                  <a:noFill/>
                </a:ln>
                <a:solidFill>
                  <a:srgbClr val="104BA4"/>
                </a:solidFill>
                <a:uLnTx/>
                <a:uFillTx/>
                <a:latin typeface="微软雅黑" panose="020B0503020204020204" pitchFamily="34" charset="-122"/>
                <a:ea typeface="微软雅黑" panose="020B0503020204020204" pitchFamily="34" charset="-122"/>
                <a:cs typeface="宋体" pitchFamily="2" charset="-122"/>
              </a:rPr>
              <a:t>发展</a:t>
            </a:r>
            <a:endParaRPr lang="zh-CN" altLang="en-US">
              <a:latin typeface="微软雅黑" panose="020B0503020204020204" pitchFamily="34" charset="-122"/>
              <a:ea typeface="微软雅黑" panose="020B0503020204020204" pitchFamily="34" charset="-122"/>
              <a:cs typeface="宋体" pitchFamily="2" charset="-122"/>
            </a:endParaRPr>
          </a:p>
        </p:txBody>
      </p:sp>
      <p:sp>
        <p:nvSpPr>
          <p:cNvPr id="16" name="文本框 15"/>
          <p:cNvSpPr txBox="1"/>
          <p:nvPr/>
        </p:nvSpPr>
        <p:spPr>
          <a:xfrm>
            <a:off x="1443476" y="767358"/>
            <a:ext cx="2659268"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x-none" altLang="zh-CN"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宋体" pitchFamily="2" charset="-122"/>
              </a:rPr>
              <a:t>课题</a:t>
            </a:r>
            <a:r>
              <a:rPr lang="x-none" altLang="zh-CN"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由来</a:t>
            </a:r>
            <a:endParaRPr lang="x-none" altLang="zh-CN">
              <a:latin typeface="微软雅黑" panose="020B0503020204020204" pitchFamily="34" charset="-122"/>
              <a:ea typeface="微软雅黑" panose="020B0503020204020204" pitchFamily="34" charset="-122"/>
              <a:cs typeface="宋体" pitchFamily="2" charset="-122"/>
            </a:endParaRPr>
          </a:p>
        </p:txBody>
      </p:sp>
      <p:grpSp>
        <p:nvGrpSpPr>
          <p:cNvPr id="18" name="组合 17"/>
          <p:cNvGrpSpPr/>
          <p:nvPr/>
        </p:nvGrpSpPr>
        <p:grpSpPr>
          <a:xfrm>
            <a:off x="9796257" y="238208"/>
            <a:ext cx="1964493" cy="708062"/>
            <a:chOff x="4246274" y="-10895"/>
            <a:chExt cx="3940182" cy="1420161"/>
          </a:xfrm>
        </p:grpSpPr>
        <p:grpSp>
          <p:nvGrpSpPr>
            <p:cNvPr id="19" name="组合 18"/>
            <p:cNvGrpSpPr/>
            <p:nvPr/>
          </p:nvGrpSpPr>
          <p:grpSpPr>
            <a:xfrm>
              <a:off x="4246274" y="-10895"/>
              <a:ext cx="3940181" cy="1400681"/>
              <a:chOff x="6547903" y="954561"/>
              <a:chExt cx="5069293" cy="1802069"/>
            </a:xfrm>
          </p:grpSpPr>
          <p:pic>
            <p:nvPicPr>
              <p:cNvPr id="21" name="图片 20"/>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6547903" y="985519"/>
                <a:ext cx="1771106" cy="1771111"/>
              </a:xfrm>
              <a:prstGeom prst="rect">
                <a:avLst/>
              </a:prstGeom>
            </p:spPr>
          </p:pic>
          <p:pic>
            <p:nvPicPr>
              <p:cNvPr id="22" name="图片 2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8270228" y="954561"/>
                <a:ext cx="3346968" cy="1271930"/>
              </a:xfrm>
              <a:prstGeom prst="rect">
                <a:avLst/>
              </a:prstGeom>
            </p:spPr>
          </p:pic>
        </p:grpSp>
        <p:sp>
          <p:nvSpPr>
            <p:cNvPr id="20" name="矩形 19"/>
            <p:cNvSpPr/>
            <p:nvPr/>
          </p:nvSpPr>
          <p:spPr>
            <a:xfrm>
              <a:off x="5622894" y="915420"/>
              <a:ext cx="2563562" cy="493846"/>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000" b="1" i="0" u="none" strike="noStrike" kern="1200" cap="none" spc="0" normalizeH="0" baseline="0" noProof="0" dirty="0">
                  <a:ln>
                    <a:noFill/>
                  </a:ln>
                  <a:solidFill>
                    <a:prstClr val="black"/>
                  </a:solidFill>
                  <a:effectLst/>
                  <a:uLnTx/>
                  <a:uFillTx/>
                  <a:latin typeface="Calibri" panose="020F0502020204030204"/>
                  <a:ea typeface="宋体" pitchFamily="2" charset="-122"/>
                  <a:cs typeface="+mn-cs"/>
                </a:rPr>
                <a:t>FUDAN UNIVERSITY</a:t>
              </a:r>
              <a:endParaRPr kumimoji="0" lang="en-US" altLang="zh-CN" sz="1000" b="1" i="0" u="none" strike="noStrike" kern="1200" cap="none" spc="0" normalizeH="0" baseline="0" noProof="0" dirty="0">
                <a:ln>
                  <a:noFill/>
                </a:ln>
                <a:solidFill>
                  <a:prstClr val="black"/>
                </a:solidFill>
                <a:effectLst/>
                <a:uLnTx/>
                <a:uFillTx/>
                <a:latin typeface="Calibri" panose="020F0502020204030204"/>
                <a:ea typeface="宋体" pitchFamily="2" charset="-122"/>
                <a:cs typeface="+mn-cs"/>
              </a:endParaRPr>
            </a:p>
          </p:txBody>
        </p:sp>
      </p:gr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3563" y="419476"/>
            <a:ext cx="6019047" cy="6019047"/>
          </a:xfrm>
          <a:prstGeom prst="rect">
            <a:avLst/>
          </a:prstGeom>
        </p:spPr>
      </p:pic>
      <p:sp>
        <p:nvSpPr>
          <p:cNvPr id="11" name="灯片编号占位符 10"/>
          <p:cNvSpPr>
            <a:spLocks noGrp="1"/>
          </p:cNvSpPr>
          <p:nvPr>
            <p:ph type="sldNum" sz="quarter" idx="12"/>
          </p:nvPr>
        </p:nvSpPr>
        <p:spPr/>
        <p:txBody>
          <a:bodyPr/>
          <a:p>
            <a:fld id="{09A08166-9E9E-403F-B54D-C8E673028941}" type="slidenum">
              <a:rPr lang="zh-CN" altLang="en-US" smtClean="0"/>
            </a:fld>
            <a:endParaRPr lang="zh-CN" altLang="en-US"/>
          </a:p>
        </p:txBody>
      </p:sp>
      <mc:AlternateContent xmlns:mc="http://schemas.openxmlformats.org/markup-compatibility/2006">
        <mc:Choice xmlns:a14="http://schemas.microsoft.com/office/drawing/2010/main" Requires="a14">
          <p:sp>
            <p:nvSpPr>
              <p:cNvPr id="12" name="文本框 11"/>
              <p:cNvSpPr txBox="1"/>
              <p:nvPr userDrawn="1"/>
            </p:nvSpPr>
            <p:spPr>
              <a:xfrm>
                <a:off x="603020" y="1360373"/>
                <a:ext cx="11157678" cy="5078116"/>
              </a:xfrm>
              <a:prstGeom prst="rect">
                <a:avLst/>
              </a:prstGeom>
            </p:spPr>
            <p:txBody>
              <a:bodyPr wrap="square" rtlCol="0">
                <a:noAutofit/>
              </a:bodyPr>
              <a:p>
                <a:r>
                  <a:rPr lang="zh-CN" altLang="en-US" sz="2000">
                    <a:latin typeface="宋体" charset="0"/>
                    <a:ea typeface="宋体" charset="0"/>
                    <a:cs typeface="宋体" charset="0"/>
                  </a:rPr>
                  <a:t>定义反常磁矩</a:t>
                </a:r>
                <a14:m>
                  <m:oMath xmlns:m="http://schemas.openxmlformats.org/officeDocument/2006/math">
                    <m:r>
                      <a:rPr lang="en-US" altLang="zh-CN" sz="2000" i="1">
                        <a:latin typeface="Cambria Math" charset="0"/>
                        <a:cs typeface="Cambria Math" charset="0"/>
                      </a:rPr>
                      <m:t>𝑎</m:t>
                    </m:r>
                    <m:r>
                      <a:rPr lang="en-US" altLang="zh-CN" sz="2000" i="1">
                        <a:latin typeface="Cambria Math" charset="0"/>
                        <a:cs typeface="Cambria Math" charset="0"/>
                      </a:rPr>
                      <m:t>=</m:t>
                    </m:r>
                    <m:f>
                      <m:fPr>
                        <m:ctrlPr>
                          <a:rPr lang="en-US" altLang="zh-CN" sz="2000" i="1">
                            <a:latin typeface="Cambria Math" charset="0"/>
                            <a:cs typeface="Cambria Math" charset="0"/>
                          </a:rPr>
                        </m:ctrlPr>
                      </m:fPr>
                      <m:num>
                        <m:sSub>
                          <m:sSubPr>
                            <m:ctrlPr>
                              <a:rPr lang="en-US" altLang="zh-CN" sz="2000" i="1">
                                <a:latin typeface="Cambria Math" charset="0"/>
                                <a:cs typeface="Cambria Math" charset="0"/>
                              </a:rPr>
                            </m:ctrlPr>
                          </m:sSubPr>
                          <m:e>
                            <m:r>
                              <a:rPr lang="en-US" altLang="zh-CN" sz="2000" i="1">
                                <a:latin typeface="Cambria Math" charset="0"/>
                                <a:cs typeface="Cambria Math" charset="0"/>
                              </a:rPr>
                              <m:t>𝑔</m:t>
                            </m:r>
                          </m:e>
                          <m:sub>
                            <m:r>
                              <a:rPr lang="en-US" altLang="zh-CN" sz="2000" i="1">
                                <a:latin typeface="Cambria Math" charset="0"/>
                                <a:cs typeface="Cambria Math" charset="0"/>
                              </a:rPr>
                              <m:t>𝑒</m:t>
                            </m:r>
                          </m:sub>
                        </m:sSub>
                        <m:r>
                          <a:rPr lang="en-US" altLang="zh-CN" sz="2000" i="1">
                            <a:latin typeface="Cambria Math" charset="0"/>
                            <a:cs typeface="Cambria Math" charset="0"/>
                          </a:rPr>
                          <m:t>−</m:t>
                        </m:r>
                        <m:r>
                          <a:rPr lang="en-US" altLang="zh-CN" sz="2000" i="1">
                            <a:latin typeface="Cambria Math" charset="0"/>
                            <a:cs typeface="Cambria Math" charset="0"/>
                          </a:rPr>
                          <m:t>2</m:t>
                        </m:r>
                      </m:num>
                      <m:den>
                        <m:r>
                          <a:rPr lang="en-US" altLang="zh-CN" sz="2000" i="1">
                            <a:latin typeface="Cambria Math" charset="0"/>
                            <a:cs typeface="Cambria Math" charset="0"/>
                          </a:rPr>
                          <m:t>2</m:t>
                        </m:r>
                      </m:den>
                    </m:f>
                  </m:oMath>
                </a14:m>
                <a:endParaRPr lang="en-US" altLang="zh-CN" sz="2000" i="1">
                  <a:latin typeface="Cambria Math" charset="0"/>
                  <a:cs typeface="Cambria Math" charset="0"/>
                </a:endParaRPr>
              </a:p>
              <a:p>
                <a:endParaRPr lang="zh-CN" altLang="en-US" sz="2000">
                  <a:latin typeface="宋体" charset="0"/>
                  <a:ea typeface="宋体" charset="0"/>
                  <a:cs typeface="宋体" charset="0"/>
                </a:endParaRPr>
              </a:p>
              <a:p>
                <a:endParaRPr lang="zh-CN" altLang="en-US" sz="2000">
                  <a:latin typeface="宋体" charset="0"/>
                  <a:ea typeface="宋体" charset="0"/>
                  <a:cs typeface="宋体" charset="0"/>
                </a:endParaRPr>
              </a:p>
              <a:p>
                <a:endParaRPr lang="zh-CN" altLang="en-US" sz="2000">
                  <a:latin typeface="宋体" charset="0"/>
                  <a:ea typeface="宋体" charset="0"/>
                  <a:cs typeface="宋体" charset="0"/>
                </a:endParaRPr>
              </a:p>
              <a:p>
                <a:endParaRPr lang="zh-CN" altLang="en-US" sz="2000">
                  <a:latin typeface="宋体" charset="0"/>
                  <a:ea typeface="宋体" charset="0"/>
                  <a:cs typeface="宋体" charset="0"/>
                </a:endParaRPr>
              </a:p>
              <a:p>
                <a:endParaRPr lang="zh-CN" altLang="en-US" sz="2000">
                  <a:latin typeface="宋体" charset="0"/>
                  <a:ea typeface="宋体" charset="0"/>
                  <a:cs typeface="宋体" charset="0"/>
                </a:endParaRPr>
              </a:p>
              <a:p>
                <a:endParaRPr lang="zh-CN" altLang="en-US" sz="2000">
                  <a:latin typeface="宋体" charset="0"/>
                  <a:ea typeface="宋体" charset="0"/>
                  <a:cs typeface="宋体" charset="0"/>
                </a:endParaRPr>
              </a:p>
              <a:p>
                <a:endParaRPr lang="zh-CN" altLang="en-US" sz="2000">
                  <a:latin typeface="宋体" charset="0"/>
                  <a:ea typeface="宋体" charset="0"/>
                  <a:cs typeface="宋体" charset="0"/>
                </a:endParaRPr>
              </a:p>
              <a:p>
                <a:endParaRPr lang="zh-CN" altLang="en-US" sz="2000">
                  <a:latin typeface="宋体" charset="0"/>
                  <a:ea typeface="宋体" charset="0"/>
                  <a:cs typeface="宋体" charset="0"/>
                </a:endParaRPr>
              </a:p>
              <a:p>
                <a:endParaRPr lang="zh-CN" altLang="en-US" sz="2000">
                  <a:latin typeface="宋体" charset="0"/>
                  <a:ea typeface="宋体" charset="0"/>
                  <a:cs typeface="宋体" charset="0"/>
                </a:endParaRPr>
              </a:p>
              <a:p>
                <a:endParaRPr lang="zh-CN" altLang="en-US" sz="2000">
                  <a:latin typeface="宋体" charset="0"/>
                  <a:ea typeface="宋体" charset="0"/>
                  <a:cs typeface="宋体" charset="0"/>
                </a:endParaRPr>
              </a:p>
              <a:p>
                <a:endParaRPr lang="zh-CN" altLang="en-US" sz="2000">
                  <a:latin typeface="宋体" charset="0"/>
                  <a:ea typeface="宋体" charset="0"/>
                  <a:cs typeface="宋体" charset="0"/>
                </a:endParaRPr>
              </a:p>
              <a:p>
                <a:endParaRPr lang="zh-CN" altLang="en-US" sz="2000">
                  <a:latin typeface="宋体" charset="0"/>
                  <a:ea typeface="宋体" charset="0"/>
                  <a:cs typeface="宋体" charset="0"/>
                </a:endParaRPr>
              </a:p>
              <a:p>
                <a:r>
                  <a:rPr lang="zh-CN" altLang="en-US" sz="2000">
                    <a:latin typeface="宋体" charset="0"/>
                    <a:ea typeface="宋体" charset="0"/>
                    <a:cs typeface="宋体" charset="0"/>
                  </a:rPr>
                  <a:t>在量子电动力学框架下，</a:t>
                </a:r>
                <a:r>
                  <a:rPr lang="en-US" altLang="zh-CN" sz="2000">
                    <a:latin typeface="宋体" charset="0"/>
                    <a:ea typeface="宋体" charset="0"/>
                    <a:cs typeface="宋体" charset="0"/>
                  </a:rPr>
                  <a:t>a</a:t>
                </a:r>
                <a:r>
                  <a:rPr lang="zh-CN" altLang="en-US" sz="2000">
                    <a:latin typeface="宋体" charset="0"/>
                    <a:ea typeface="宋体" charset="0"/>
                    <a:cs typeface="宋体" charset="0"/>
                  </a:rPr>
                  <a:t>可以展开为以</a:t>
                </a:r>
                <a14:m>
                  <m:oMath xmlns:m="http://schemas.openxmlformats.org/officeDocument/2006/math">
                    <m:f>
                      <m:fPr>
                        <m:ctrlPr>
                          <a:rPr lang="en-US" altLang="zh-CN" sz="2000" i="1">
                            <a:latin typeface="Cambria Math" charset="0"/>
                            <a:cs typeface="Cambria Math" charset="0"/>
                          </a:rPr>
                        </m:ctrlPr>
                      </m:fPr>
                      <m:num>
                        <m:r>
                          <a:rPr lang="en-US" altLang="zh-CN" sz="2000" i="1">
                            <a:latin typeface="Cambria Math" charset="0"/>
                            <a:cs typeface="Cambria Math" charset="0"/>
                          </a:rPr>
                          <m:t>𝛼</m:t>
                        </m:r>
                      </m:num>
                      <m:den>
                        <m:r>
                          <a:rPr lang="en-US" altLang="zh-CN" sz="2000" i="1">
                            <a:latin typeface="Cambria Math" charset="0"/>
                            <a:cs typeface="Cambria Math" charset="0"/>
                          </a:rPr>
                          <m:t>𝜋</m:t>
                        </m:r>
                      </m:den>
                    </m:f>
                  </m:oMath>
                </a14:m>
                <a:r>
                  <a:rPr lang="zh-CN" altLang="en-US" sz="2000">
                    <a:latin typeface="宋体" charset="0"/>
                    <a:ea typeface="宋体" charset="0"/>
                    <a:cs typeface="宋体" charset="0"/>
                  </a:rPr>
                  <a:t>为微扰参量的无穷级数，</a:t>
                </a:r>
                <a:endParaRPr lang="zh-CN" altLang="en-US" sz="2000">
                  <a:latin typeface="宋体" charset="0"/>
                  <a:ea typeface="宋体" charset="0"/>
                  <a:cs typeface="宋体" charset="0"/>
                </a:endParaRPr>
              </a:p>
              <a:p>
                <a14:m>
                  <m:oMathPara xmlns:m="http://schemas.openxmlformats.org/officeDocument/2006/math">
                    <m:oMathParaPr>
                      <m:jc m:val="centerGroup"/>
                    </m:oMathParaPr>
                    <m:oMath xmlns:m="http://schemas.openxmlformats.org/officeDocument/2006/math">
                      <m:r>
                        <a:rPr lang="en-US" altLang="zh-CN" sz="2000" i="1">
                          <a:latin typeface="Cambria Math" charset="0"/>
                          <a:cs typeface="Cambria Math" charset="0"/>
                        </a:rPr>
                        <m:t>𝑎</m:t>
                      </m:r>
                      <m:r>
                        <a:rPr lang="en-US" altLang="zh-CN" sz="2000" i="1">
                          <a:latin typeface="Cambria Math" charset="0"/>
                          <a:cs typeface="Cambria Math" charset="0"/>
                        </a:rPr>
                        <m:t>=</m:t>
                      </m:r>
                      <m:sSub>
                        <m:sSubPr>
                          <m:ctrlPr>
                            <a:rPr lang="en-US" altLang="zh-CN" sz="2000" i="1">
                              <a:latin typeface="Cambria Math" charset="0"/>
                              <a:cs typeface="Cambria Math" charset="0"/>
                            </a:rPr>
                          </m:ctrlPr>
                        </m:sSubPr>
                        <m:e>
                          <m:r>
                            <a:rPr lang="en-US" altLang="zh-CN" sz="2000" i="1">
                              <a:latin typeface="Cambria Math" charset="0"/>
                              <a:cs typeface="Cambria Math" charset="0"/>
                            </a:rPr>
                            <m:t>𝐶</m:t>
                          </m:r>
                        </m:e>
                        <m:sub>
                          <m:r>
                            <a:rPr lang="en-US" altLang="zh-CN" sz="2000" i="1">
                              <a:latin typeface="Cambria Math" charset="0"/>
                              <a:cs typeface="Cambria Math" charset="0"/>
                            </a:rPr>
                            <m:t>1</m:t>
                          </m:r>
                        </m:sub>
                      </m:sSub>
                      <m:d>
                        <m:dPr>
                          <m:ctrlPr>
                            <a:rPr lang="en-US" altLang="zh-CN" sz="2000" i="1">
                              <a:latin typeface="Cambria Math" charset="0"/>
                              <a:cs typeface="Cambria Math" charset="0"/>
                            </a:rPr>
                          </m:ctrlPr>
                        </m:dPr>
                        <m:e>
                          <m:f>
                            <m:fPr>
                              <m:ctrlPr>
                                <a:rPr lang="en-US" altLang="zh-CN" sz="2000" i="1">
                                  <a:latin typeface="Cambria Math" charset="0"/>
                                  <a:cs typeface="Cambria Math" charset="0"/>
                                </a:rPr>
                              </m:ctrlPr>
                            </m:fPr>
                            <m:num>
                              <m:r>
                                <a:rPr lang="en-US" altLang="zh-CN" sz="2000" i="1">
                                  <a:latin typeface="Cambria Math" charset="0"/>
                                  <a:cs typeface="Cambria Math" charset="0"/>
                                </a:rPr>
                                <m:t>𝛼</m:t>
                              </m:r>
                            </m:num>
                            <m:den>
                              <m:r>
                                <a:rPr lang="en-US" altLang="zh-CN" sz="2000" i="1">
                                  <a:latin typeface="Cambria Math" charset="0"/>
                                  <a:cs typeface="Cambria Math" charset="0"/>
                                </a:rPr>
                                <m:t>𝜋</m:t>
                              </m:r>
                            </m:den>
                          </m:f>
                        </m:e>
                      </m:d>
                      <m:r>
                        <a:rPr lang="en-US" altLang="zh-CN" sz="2000" i="1">
                          <a:latin typeface="Cambria Math" charset="0"/>
                          <a:cs typeface="Cambria Math" charset="0"/>
                        </a:rPr>
                        <m:t>+</m:t>
                      </m:r>
                      <m:sSub>
                        <m:sSubPr>
                          <m:ctrlPr>
                            <a:rPr lang="en-US" altLang="zh-CN" sz="2000" i="1">
                              <a:latin typeface="Cambria Math" charset="0"/>
                              <a:cs typeface="Cambria Math" charset="0"/>
                            </a:rPr>
                          </m:ctrlPr>
                        </m:sSubPr>
                        <m:e>
                          <m:r>
                            <a:rPr lang="en-US" altLang="zh-CN" sz="2000" i="1">
                              <a:latin typeface="Cambria Math" charset="0"/>
                              <a:cs typeface="Cambria Math" charset="0"/>
                            </a:rPr>
                            <m:t>𝐶</m:t>
                          </m:r>
                        </m:e>
                        <m:sub>
                          <m:r>
                            <a:rPr lang="en-US" altLang="zh-CN" sz="2000" i="1">
                              <a:latin typeface="Cambria Math" charset="0"/>
                              <a:cs typeface="Cambria Math" charset="0"/>
                            </a:rPr>
                            <m:t>2</m:t>
                          </m:r>
                        </m:sub>
                      </m:sSub>
                      <m:sSup>
                        <m:sSupPr>
                          <m:ctrlPr>
                            <a:rPr lang="en-US" altLang="zh-CN" sz="2000" i="1">
                              <a:latin typeface="Cambria Math" charset="0"/>
                              <a:cs typeface="Cambria Math" charset="0"/>
                            </a:rPr>
                          </m:ctrlPr>
                        </m:sSupPr>
                        <m:e>
                          <m:d>
                            <m:dPr>
                              <m:ctrlPr>
                                <a:rPr lang="en-US" altLang="zh-CN" sz="2000" i="1">
                                  <a:latin typeface="Cambria Math" charset="0"/>
                                  <a:cs typeface="Cambria Math" charset="0"/>
                                </a:rPr>
                              </m:ctrlPr>
                            </m:dPr>
                            <m:e>
                              <m:f>
                                <m:fPr>
                                  <m:ctrlPr>
                                    <a:rPr lang="en-US" altLang="zh-CN" sz="2000" i="1">
                                      <a:latin typeface="Cambria Math" charset="0"/>
                                      <a:cs typeface="Cambria Math" charset="0"/>
                                    </a:rPr>
                                  </m:ctrlPr>
                                </m:fPr>
                                <m:num>
                                  <m:r>
                                    <a:rPr lang="en-US" altLang="zh-CN" sz="2000" i="1">
                                      <a:latin typeface="Cambria Math" charset="0"/>
                                      <a:cs typeface="Cambria Math" charset="0"/>
                                    </a:rPr>
                                    <m:t>𝛼</m:t>
                                  </m:r>
                                </m:num>
                                <m:den>
                                  <m:r>
                                    <a:rPr lang="en-US" altLang="zh-CN" sz="2000" i="1">
                                      <a:latin typeface="Cambria Math" charset="0"/>
                                      <a:cs typeface="Cambria Math" charset="0"/>
                                    </a:rPr>
                                    <m:t>𝜋</m:t>
                                  </m:r>
                                </m:den>
                              </m:f>
                            </m:e>
                          </m:d>
                        </m:e>
                        <m:sup>
                          <m:r>
                            <a:rPr lang="en-US" altLang="zh-CN" sz="2000" i="1">
                              <a:latin typeface="Cambria Math" charset="0"/>
                              <a:cs typeface="Cambria Math" charset="0"/>
                            </a:rPr>
                            <m:t>2</m:t>
                          </m:r>
                        </m:sup>
                      </m:sSup>
                      <m:r>
                        <a:rPr lang="en-US" altLang="zh-CN" sz="2000" i="1">
                          <a:latin typeface="Cambria Math" charset="0"/>
                          <a:cs typeface="Cambria Math" charset="0"/>
                        </a:rPr>
                        <m:t>+</m:t>
                      </m:r>
                      <m:sSub>
                        <m:sSubPr>
                          <m:ctrlPr>
                            <a:rPr lang="en-US" altLang="zh-CN" sz="2000" i="1">
                              <a:latin typeface="Cambria Math" charset="0"/>
                              <a:cs typeface="Cambria Math" charset="0"/>
                            </a:rPr>
                          </m:ctrlPr>
                        </m:sSubPr>
                        <m:e>
                          <m:r>
                            <a:rPr lang="en-US" altLang="zh-CN" sz="2000" i="1">
                              <a:latin typeface="Cambria Math" charset="0"/>
                              <a:cs typeface="Cambria Math" charset="0"/>
                            </a:rPr>
                            <m:t>𝐶</m:t>
                          </m:r>
                        </m:e>
                        <m:sub>
                          <m:r>
                            <a:rPr lang="en-US" altLang="zh-CN" sz="2000" i="1">
                              <a:latin typeface="Cambria Math" charset="0"/>
                              <a:cs typeface="Cambria Math" charset="0"/>
                            </a:rPr>
                            <m:t>3</m:t>
                          </m:r>
                        </m:sub>
                      </m:sSub>
                      <m:sSup>
                        <m:sSupPr>
                          <m:ctrlPr>
                            <a:rPr lang="en-US" altLang="zh-CN" sz="2000" i="1">
                              <a:latin typeface="Cambria Math" charset="0"/>
                              <a:cs typeface="Cambria Math" charset="0"/>
                            </a:rPr>
                          </m:ctrlPr>
                        </m:sSupPr>
                        <m:e>
                          <m:d>
                            <m:dPr>
                              <m:ctrlPr>
                                <a:rPr lang="en-US" altLang="zh-CN" sz="2000" i="1">
                                  <a:latin typeface="Cambria Math" charset="0"/>
                                  <a:cs typeface="Cambria Math" charset="0"/>
                                </a:rPr>
                              </m:ctrlPr>
                            </m:dPr>
                            <m:e>
                              <m:f>
                                <m:fPr>
                                  <m:ctrlPr>
                                    <a:rPr lang="en-US" altLang="zh-CN" sz="2000" i="1">
                                      <a:latin typeface="Cambria Math" charset="0"/>
                                      <a:cs typeface="Cambria Math" charset="0"/>
                                    </a:rPr>
                                  </m:ctrlPr>
                                </m:fPr>
                                <m:num>
                                  <m:r>
                                    <a:rPr lang="en-US" altLang="zh-CN" sz="2000" i="1">
                                      <a:latin typeface="Cambria Math" charset="0"/>
                                      <a:cs typeface="Cambria Math" charset="0"/>
                                    </a:rPr>
                                    <m:t>𝛼</m:t>
                                  </m:r>
                                </m:num>
                                <m:den>
                                  <m:r>
                                    <a:rPr lang="en-US" altLang="zh-CN" sz="2000" i="1">
                                      <a:latin typeface="Cambria Math" charset="0"/>
                                      <a:cs typeface="Cambria Math" charset="0"/>
                                    </a:rPr>
                                    <m:t>𝜋</m:t>
                                  </m:r>
                                </m:den>
                              </m:f>
                            </m:e>
                          </m:d>
                        </m:e>
                        <m:sup>
                          <m:r>
                            <a:rPr lang="en-US" altLang="zh-CN" sz="2000" i="1">
                              <a:latin typeface="Cambria Math" charset="0"/>
                              <a:cs typeface="Cambria Math" charset="0"/>
                            </a:rPr>
                            <m:t>3</m:t>
                          </m:r>
                        </m:sup>
                      </m:sSup>
                      <m:r>
                        <a:rPr lang="en-US" altLang="zh-CN" sz="2000" i="1">
                          <a:latin typeface="Cambria Math" charset="0"/>
                          <a:cs typeface="Cambria Math" charset="0"/>
                        </a:rPr>
                        <m:t>+</m:t>
                      </m:r>
                      <m:sSub>
                        <m:sSubPr>
                          <m:ctrlPr>
                            <a:rPr lang="en-US" altLang="zh-CN" sz="2000" i="1">
                              <a:latin typeface="Cambria Math" charset="0"/>
                              <a:cs typeface="Cambria Math" charset="0"/>
                            </a:rPr>
                          </m:ctrlPr>
                        </m:sSubPr>
                        <m:e>
                          <m:r>
                            <a:rPr lang="en-US" altLang="zh-CN" sz="2000" i="1">
                              <a:latin typeface="Cambria Math" charset="0"/>
                              <a:cs typeface="Cambria Math" charset="0"/>
                            </a:rPr>
                            <m:t>𝐶</m:t>
                          </m:r>
                        </m:e>
                        <m:sub>
                          <m:r>
                            <a:rPr lang="en-US" altLang="zh-CN" sz="2000" i="1">
                              <a:latin typeface="Cambria Math" charset="0"/>
                              <a:cs typeface="Cambria Math" charset="0"/>
                            </a:rPr>
                            <m:t>4</m:t>
                          </m:r>
                        </m:sub>
                      </m:sSub>
                      <m:sSup>
                        <m:sSupPr>
                          <m:ctrlPr>
                            <a:rPr lang="en-US" altLang="zh-CN" sz="2000" i="1">
                              <a:latin typeface="Cambria Math" charset="0"/>
                              <a:cs typeface="Cambria Math" charset="0"/>
                            </a:rPr>
                          </m:ctrlPr>
                        </m:sSupPr>
                        <m:e>
                          <m:d>
                            <m:dPr>
                              <m:ctrlPr>
                                <a:rPr lang="en-US" altLang="zh-CN" sz="2000" i="1">
                                  <a:latin typeface="Cambria Math" charset="0"/>
                                  <a:cs typeface="Cambria Math" charset="0"/>
                                </a:rPr>
                              </m:ctrlPr>
                            </m:dPr>
                            <m:e>
                              <m:f>
                                <m:fPr>
                                  <m:ctrlPr>
                                    <a:rPr lang="en-US" altLang="zh-CN" sz="2000" i="1">
                                      <a:latin typeface="Cambria Math" charset="0"/>
                                      <a:cs typeface="Cambria Math" charset="0"/>
                                    </a:rPr>
                                  </m:ctrlPr>
                                </m:fPr>
                                <m:num>
                                  <m:r>
                                    <a:rPr lang="en-US" altLang="zh-CN" sz="2000" i="1">
                                      <a:latin typeface="Cambria Math" charset="0"/>
                                      <a:cs typeface="Cambria Math" charset="0"/>
                                    </a:rPr>
                                    <m:t>𝛼</m:t>
                                  </m:r>
                                </m:num>
                                <m:den>
                                  <m:r>
                                    <a:rPr lang="en-US" altLang="zh-CN" sz="2000" i="1">
                                      <a:latin typeface="Cambria Math" charset="0"/>
                                      <a:cs typeface="Cambria Math" charset="0"/>
                                    </a:rPr>
                                    <m:t>𝜋</m:t>
                                  </m:r>
                                </m:den>
                              </m:f>
                            </m:e>
                          </m:d>
                        </m:e>
                        <m:sup>
                          <m:r>
                            <a:rPr lang="en-US" altLang="zh-CN" sz="2000" i="1">
                              <a:latin typeface="Cambria Math" charset="0"/>
                              <a:cs typeface="Cambria Math" charset="0"/>
                            </a:rPr>
                            <m:t>4</m:t>
                          </m:r>
                        </m:sup>
                      </m:sSup>
                      <m:r>
                        <a:rPr lang="en-US" altLang="zh-CN" sz="2000" i="1">
                          <a:latin typeface="Cambria Math" charset="0"/>
                          <a:cs typeface="Cambria Math" charset="0"/>
                        </a:rPr>
                        <m:t>+</m:t>
                      </m:r>
                      <m:sSub>
                        <m:sSubPr>
                          <m:ctrlPr>
                            <a:rPr lang="en-US" altLang="zh-CN" sz="2000" i="1">
                              <a:latin typeface="Cambria Math" charset="0"/>
                              <a:cs typeface="Cambria Math" charset="0"/>
                            </a:rPr>
                          </m:ctrlPr>
                        </m:sSubPr>
                        <m:e>
                          <m:r>
                            <a:rPr lang="en-US" altLang="zh-CN" sz="2000" i="1">
                              <a:latin typeface="Cambria Math" charset="0"/>
                              <a:cs typeface="Cambria Math" charset="0"/>
                            </a:rPr>
                            <m:t>𝐶</m:t>
                          </m:r>
                        </m:e>
                        <m:sub>
                          <m:r>
                            <a:rPr lang="en-US" altLang="zh-CN" sz="2000" i="1">
                              <a:latin typeface="Cambria Math" charset="0"/>
                              <a:cs typeface="Cambria Math" charset="0"/>
                            </a:rPr>
                            <m:t>5</m:t>
                          </m:r>
                        </m:sub>
                      </m:sSub>
                      <m:sSup>
                        <m:sSupPr>
                          <m:ctrlPr>
                            <a:rPr lang="en-US" altLang="zh-CN" sz="2000" i="1">
                              <a:latin typeface="Cambria Math" charset="0"/>
                              <a:cs typeface="Cambria Math" charset="0"/>
                            </a:rPr>
                          </m:ctrlPr>
                        </m:sSupPr>
                        <m:e>
                          <m:d>
                            <m:dPr>
                              <m:ctrlPr>
                                <a:rPr lang="en-US" altLang="zh-CN" sz="2000" i="1">
                                  <a:latin typeface="Cambria Math" charset="0"/>
                                  <a:cs typeface="Cambria Math" charset="0"/>
                                </a:rPr>
                              </m:ctrlPr>
                            </m:dPr>
                            <m:e>
                              <m:f>
                                <m:fPr>
                                  <m:ctrlPr>
                                    <a:rPr lang="en-US" altLang="zh-CN" sz="2000" i="1">
                                      <a:latin typeface="Cambria Math" charset="0"/>
                                      <a:cs typeface="Cambria Math" charset="0"/>
                                    </a:rPr>
                                  </m:ctrlPr>
                                </m:fPr>
                                <m:num>
                                  <m:r>
                                    <a:rPr lang="en-US" altLang="zh-CN" sz="2000" i="1">
                                      <a:latin typeface="Cambria Math" charset="0"/>
                                      <a:cs typeface="Cambria Math" charset="0"/>
                                    </a:rPr>
                                    <m:t>𝛼</m:t>
                                  </m:r>
                                </m:num>
                                <m:den>
                                  <m:r>
                                    <a:rPr lang="en-US" altLang="zh-CN" sz="2000" i="1">
                                      <a:latin typeface="Cambria Math" charset="0"/>
                                      <a:cs typeface="Cambria Math" charset="0"/>
                                    </a:rPr>
                                    <m:t>𝜋</m:t>
                                  </m:r>
                                </m:den>
                              </m:f>
                            </m:e>
                          </m:d>
                        </m:e>
                        <m:sup>
                          <m:r>
                            <a:rPr lang="en-US" altLang="zh-CN" sz="2000" i="1">
                              <a:latin typeface="Cambria Math" charset="0"/>
                              <a:cs typeface="Cambria Math" charset="0"/>
                            </a:rPr>
                            <m:t>5</m:t>
                          </m:r>
                        </m:sup>
                      </m:sSup>
                      <m:r>
                        <a:rPr lang="en-US" altLang="zh-CN" sz="2000" i="1">
                          <a:latin typeface="Cambria Math" charset="0"/>
                          <a:cs typeface="Cambria Math" charset="0"/>
                        </a:rPr>
                        <m:t>+⋯</m:t>
                      </m:r>
                    </m:oMath>
                  </m:oMathPara>
                </a14:m>
                <a:endParaRPr lang="zh-CN" altLang="en-US" sz="2000">
                  <a:latin typeface="宋体" charset="0"/>
                  <a:ea typeface="宋体" charset="0"/>
                  <a:cs typeface="宋体" charset="0"/>
                </a:endParaRPr>
              </a:p>
            </p:txBody>
          </p:sp>
        </mc:Choice>
        <mc:Fallback>
          <p:sp>
            <p:nvSpPr>
              <p:cNvPr id="12" name="文本框 11"/>
              <p:cNvSpPr txBox="1">
                <a:spLocks noRot="1" noChangeAspect="1" noMove="1" noResize="1" noEditPoints="1" noAdjustHandles="1" noChangeArrowheads="1" noChangeShapeType="1" noTextEdit="1"/>
              </p:cNvSpPr>
              <p:nvPr userDrawn="1"/>
            </p:nvSpPr>
            <p:spPr>
              <a:xfrm>
                <a:off x="603020" y="1360373"/>
                <a:ext cx="11157678" cy="5078116"/>
              </a:xfrm>
              <a:prstGeom prst="rect">
                <a:avLst/>
              </a:prstGeom>
              <a:blipFill rotWithShape="1">
                <a:blip r:embed="rId4"/>
                <a:stretch>
                  <a:fillRect l="-4" t="-4" r="4" b="4"/>
                </a:stretch>
              </a:blipFill>
            </p:spPr>
            <p:txBody>
              <a:bodyPr/>
              <a:lstStyle/>
              <a:p>
                <a:r>
                  <a:rPr lang="zh-CN" altLang="en-US">
                    <a:noFill/>
                  </a:rPr>
                  <a:t> </a:t>
                </a:r>
              </a:p>
            </p:txBody>
          </p:sp>
        </mc:Fallback>
      </mc:AlternateContent>
      <p:cxnSp>
        <p:nvCxnSpPr>
          <p:cNvPr id="2" name="直接箭头连接符 1"/>
          <p:cNvCxnSpPr/>
          <p:nvPr userDrawn="1"/>
        </p:nvCxnSpPr>
        <p:spPr>
          <a:xfrm>
            <a:off x="1388019" y="2038874"/>
            <a:ext cx="0" cy="3190222"/>
          </a:xfrm>
          <a:prstGeom prst="straightConnector1">
            <a:avLst/>
          </a:prstGeom>
          <a:ln w="76200">
            <a:tailEnd type="triangle"/>
          </a:ln>
        </p:spPr>
        <p:style>
          <a:lnRef idx="2">
            <a:schemeClr val="accent1"/>
          </a:lnRef>
          <a:fillRef idx="0">
            <a:srgbClr val="FFFFFF"/>
          </a:fillRef>
          <a:effectRef idx="0">
            <a:srgbClr val="FFFFFF"/>
          </a:effectRef>
          <a:fontRef idx="minor">
            <a:schemeClr val="tx1"/>
          </a:fontRef>
        </p:style>
      </p:cxnSp>
      <p:grpSp>
        <p:nvGrpSpPr>
          <p:cNvPr id="8" name="组合 7"/>
          <p:cNvGrpSpPr/>
          <p:nvPr userDrawn="1"/>
        </p:nvGrpSpPr>
        <p:grpSpPr>
          <a:xfrm>
            <a:off x="1708606" y="2038874"/>
            <a:ext cx="10052050" cy="3064186"/>
            <a:chOff x="2915" y="3480"/>
            <a:chExt cx="15830" cy="5652"/>
          </a:xfrm>
        </p:grpSpPr>
        <p:sp>
          <p:nvSpPr>
            <p:cNvPr id="4" name="圆角矩形 3"/>
            <p:cNvSpPr/>
            <p:nvPr userDrawn="1"/>
          </p:nvSpPr>
          <p:spPr>
            <a:xfrm>
              <a:off x="2915" y="3480"/>
              <a:ext cx="15830" cy="5652"/>
            </a:xfrm>
            <a:prstGeom prst="roundRect">
              <a:avLst/>
            </a:prstGeom>
            <a:solidFill>
              <a:srgbClr val="FFFFFF">
                <a:alpha val="0"/>
              </a:srgbClr>
            </a:solidFill>
            <a:ln w="25400" cmpd="sng">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noAutofit/>
            </a:bodyPr>
            <a:p>
              <a:pPr algn="l">
                <a:lnSpc>
                  <a:spcPct val="100000"/>
                </a:lnSpc>
              </a:pPr>
              <a:r>
                <a:rPr lang="zh-CN" altLang="en-US" sz="2000">
                  <a:solidFill>
                    <a:srgbClr val="000000"/>
                  </a:solidFill>
                  <a:latin typeface="宋体" charset="0"/>
                  <a:ea typeface="宋体" charset="0"/>
                  <a:cs typeface="宋体" charset="0"/>
                </a:rPr>
                <a:t>施温格：使用哈密顿量正则变换方法处理量子电动力学中出现的两种发散：</a:t>
              </a:r>
              <a:endParaRPr lang="zh-CN" altLang="en-US" sz="2000">
                <a:solidFill>
                  <a:srgbClr val="000000"/>
                </a:solidFill>
                <a:latin typeface="宋体" charset="0"/>
                <a:ea typeface="宋体" charset="0"/>
                <a:cs typeface="宋体" charset="0"/>
              </a:endParaRPr>
            </a:p>
            <a:p>
              <a:pPr marL="457200" indent="-457200" algn="l">
                <a:lnSpc>
                  <a:spcPct val="100000"/>
                </a:lnSpc>
                <a:buAutoNum type="arabicPeriod"/>
              </a:pPr>
              <a:r>
                <a:rPr lang="zh-CN" altLang="en-US" sz="2000">
                  <a:solidFill>
                    <a:srgbClr val="000000"/>
                  </a:solidFill>
                  <a:latin typeface="宋体" charset="0"/>
                  <a:ea typeface="宋体" charset="0"/>
                  <a:cs typeface="宋体" charset="0"/>
                </a:rPr>
                <a:t>电子与自身产生的电磁场相互作用，导致</a:t>
              </a:r>
              <a:r>
                <a:rPr lang="zh-CN" altLang="en-US" sz="2000" b="1">
                  <a:solidFill>
                    <a:srgbClr val="0070C0"/>
                  </a:solidFill>
                  <a:latin typeface="宋体" charset="0"/>
                  <a:ea typeface="宋体" charset="0"/>
                  <a:cs typeface="宋体" charset="0"/>
                </a:rPr>
                <a:t>质量修正发散</a:t>
              </a:r>
              <a:r>
                <a:rPr lang="zh-CN" altLang="en-US" sz="2000">
                  <a:solidFill>
                    <a:srgbClr val="000000"/>
                  </a:solidFill>
                  <a:latin typeface="宋体" charset="0"/>
                  <a:ea typeface="宋体" charset="0"/>
                  <a:cs typeface="宋体" charset="0"/>
                </a:rPr>
                <a:t>。</a:t>
              </a:r>
              <a:endParaRPr lang="en-US" altLang="zh-CN" sz="2000">
                <a:solidFill>
                  <a:srgbClr val="000000"/>
                </a:solidFill>
                <a:latin typeface="宋体" charset="0"/>
                <a:ea typeface="宋体" charset="0"/>
                <a:cs typeface="宋体" charset="0"/>
              </a:endParaRPr>
            </a:p>
            <a:p>
              <a:pPr marL="457200" indent="-457200" algn="l">
                <a:lnSpc>
                  <a:spcPct val="100000"/>
                </a:lnSpc>
                <a:buAutoNum type="arabicPeriod"/>
              </a:pPr>
              <a:r>
                <a:rPr lang="zh-CN" altLang="en-US" sz="2000">
                  <a:solidFill>
                    <a:srgbClr val="000000"/>
                  </a:solidFill>
                  <a:latin typeface="宋体" charset="0"/>
                  <a:ea typeface="宋体" charset="0"/>
                  <a:cs typeface="宋体" charset="0"/>
                </a:rPr>
                <a:t>虚电子-正电子对的产生与湮灭，导致</a:t>
              </a:r>
              <a:r>
                <a:rPr lang="zh-CN" altLang="en-US" sz="2000" b="1">
                  <a:solidFill>
                    <a:srgbClr val="0070C0"/>
                  </a:solidFill>
                  <a:latin typeface="宋体" charset="0"/>
                  <a:ea typeface="宋体" charset="0"/>
                  <a:cs typeface="宋体" charset="0"/>
                </a:rPr>
                <a:t>电荷修正发散</a:t>
              </a:r>
              <a:r>
                <a:rPr lang="zh-CN" altLang="en-US" sz="2000">
                  <a:solidFill>
                    <a:srgbClr val="000000"/>
                  </a:solidFill>
                  <a:latin typeface="宋体" charset="0"/>
                  <a:ea typeface="宋体" charset="0"/>
                  <a:cs typeface="宋体" charset="0"/>
                </a:rPr>
                <a:t>。</a:t>
              </a:r>
              <a:endParaRPr lang="zh-CN" altLang="en-US" sz="2000">
                <a:solidFill>
                  <a:srgbClr val="000000"/>
                </a:solidFill>
                <a:latin typeface="宋体" charset="0"/>
                <a:ea typeface="宋体" charset="0"/>
                <a:cs typeface="宋体" charset="0"/>
              </a:endParaRPr>
            </a:p>
            <a:p>
              <a:pPr indent="0" algn="l">
                <a:lnSpc>
                  <a:spcPct val="100000"/>
                </a:lnSpc>
                <a:buNone/>
              </a:pPr>
              <a:endParaRPr lang="zh-CN" altLang="en-US" sz="2000">
                <a:solidFill>
                  <a:srgbClr val="000000"/>
                </a:solidFill>
                <a:latin typeface="宋体" charset="0"/>
                <a:ea typeface="宋体" charset="0"/>
                <a:cs typeface="宋体" charset="0"/>
              </a:endParaRPr>
            </a:p>
            <a:p>
              <a:pPr indent="0" algn="l">
                <a:lnSpc>
                  <a:spcPct val="100000"/>
                </a:lnSpc>
                <a:buNone/>
              </a:pPr>
              <a:endParaRPr lang="zh-CN" altLang="en-US" sz="2000">
                <a:solidFill>
                  <a:srgbClr val="000000"/>
                </a:solidFill>
                <a:latin typeface="宋体" charset="0"/>
                <a:ea typeface="宋体" charset="0"/>
                <a:cs typeface="宋体" charset="0"/>
              </a:endParaRPr>
            </a:p>
            <a:p>
              <a:pPr indent="0" algn="l">
                <a:lnSpc>
                  <a:spcPct val="100000"/>
                </a:lnSpc>
                <a:buNone/>
              </a:pPr>
              <a:r>
                <a:rPr lang="zh-CN" altLang="en-US" sz="2000">
                  <a:solidFill>
                    <a:srgbClr val="000000"/>
                  </a:solidFill>
                  <a:latin typeface="宋体" charset="0"/>
                  <a:ea typeface="宋体" charset="0"/>
                  <a:cs typeface="宋体" charset="0"/>
                </a:rPr>
                <a:t>其中δ</a:t>
              </a:r>
              <a:r>
                <a:rPr lang="en-US" altLang="zh-CN" sz="2000">
                  <a:solidFill>
                    <a:srgbClr val="000000"/>
                  </a:solidFill>
                  <a:latin typeface="宋体" charset="0"/>
                  <a:ea typeface="宋体" charset="0"/>
                  <a:cs typeface="宋体" charset="0"/>
                </a:rPr>
                <a:t>m</a:t>
              </a:r>
              <a:r>
                <a:rPr lang="zh-CN" altLang="en-US" sz="2000">
                  <a:solidFill>
                    <a:srgbClr val="000000"/>
                  </a:solidFill>
                  <a:latin typeface="宋体" charset="0"/>
                  <a:ea typeface="宋体" charset="0"/>
                  <a:cs typeface="宋体" charset="0"/>
                </a:rPr>
                <a:t>和</a:t>
              </a:r>
              <a:r>
                <a:rPr lang="en-US" altLang="zh-CN" sz="2000">
                  <a:solidFill>
                    <a:srgbClr val="000000"/>
                  </a:solidFill>
                  <a:latin typeface="宋体" charset="0"/>
                  <a:ea typeface="宋体" charset="0"/>
                  <a:cs typeface="宋体" charset="0"/>
                </a:rPr>
                <a:t>δe</a:t>
              </a:r>
              <a:r>
                <a:rPr lang="zh-CN" altLang="en-US" sz="2000">
                  <a:solidFill>
                    <a:srgbClr val="000000"/>
                  </a:solidFill>
                  <a:latin typeface="宋体" charset="0"/>
                  <a:ea typeface="宋体" charset="0"/>
                  <a:cs typeface="宋体" charset="0"/>
                </a:rPr>
                <a:t>是发散的修正量。在理论计算中，这些发散恰好抵消，最终只留下可观测的物理量</a:t>
              </a:r>
              <a:endParaRPr lang="zh-CN" altLang="en-US" sz="2000">
                <a:solidFill>
                  <a:srgbClr val="000000"/>
                </a:solidFill>
                <a:latin typeface="宋体" charset="0"/>
                <a:ea typeface="宋体" charset="0"/>
                <a:cs typeface="宋体" charset="0"/>
              </a:endParaRPr>
            </a:p>
            <a:p>
              <a:pPr indent="0" algn="l">
                <a:lnSpc>
                  <a:spcPct val="100000"/>
                </a:lnSpc>
                <a:buNone/>
              </a:pPr>
              <a:endParaRPr lang="zh-CN" altLang="en-US" sz="2000">
                <a:solidFill>
                  <a:srgbClr val="000000"/>
                </a:solidFill>
                <a:latin typeface="宋体" charset="0"/>
                <a:ea typeface="宋体" charset="0"/>
                <a:cs typeface="宋体" charset="0"/>
              </a:endParaRPr>
            </a:p>
            <a:p>
              <a:pPr indent="0" algn="l">
                <a:lnSpc>
                  <a:spcPct val="100000"/>
                </a:lnSpc>
                <a:buNone/>
              </a:pPr>
              <a:endParaRPr lang="zh-CN" altLang="en-US" sz="2000">
                <a:solidFill>
                  <a:srgbClr val="000000"/>
                </a:solidFill>
                <a:latin typeface="宋体" charset="0"/>
                <a:ea typeface="宋体" charset="0"/>
                <a:cs typeface="宋体" charset="0"/>
              </a:endParaRPr>
            </a:p>
          </p:txBody>
        </p:sp>
        <mc:AlternateContent xmlns:mc="http://schemas.openxmlformats.org/markup-compatibility/2006">
          <mc:Choice xmlns:a14="http://schemas.microsoft.com/office/drawing/2010/main" Requires="a14">
            <p:sp>
              <p:nvSpPr>
                <p:cNvPr id="5" name="文本框 4"/>
                <p:cNvSpPr txBox="1"/>
                <p:nvPr userDrawn="1"/>
              </p:nvSpPr>
              <p:spPr>
                <a:xfrm>
                  <a:off x="6651" y="5665"/>
                  <a:ext cx="8358" cy="717"/>
                </a:xfrm>
                <a:prstGeom prst="rect">
                  <a:avLst/>
                </a:prstGeom>
              </p:spPr>
              <p:txBody>
                <a:bodyPr wrap="square" rtlCol="0">
                  <a:noAutofit/>
                </a:bodyPr>
                <a:p>
                  <a14:m>
                    <m:oMathPara xmlns:m="http://schemas.openxmlformats.org/officeDocument/2006/math">
                      <m:oMathParaPr>
                        <m:jc m:val="centerGroup"/>
                      </m:oMathParaPr>
                      <m:oMath xmlns:m="http://schemas.openxmlformats.org/officeDocument/2006/math">
                        <m:sSub>
                          <m:sSubPr>
                            <m:ctrlPr>
                              <a:rPr lang="en-US" altLang="zh-CN" i="1">
                                <a:latin typeface="Cambria Math" charset="0"/>
                                <a:ea typeface="宋体" charset="0"/>
                                <a:cs typeface="Cambria Math" charset="0"/>
                              </a:rPr>
                            </m:ctrlPr>
                          </m:sSubPr>
                          <m:e>
                            <m:r>
                              <a:rPr lang="en-US" altLang="zh-CN" i="1">
                                <a:latin typeface="Cambria Math" charset="0"/>
                                <a:ea typeface="宋体" charset="0"/>
                                <a:cs typeface="Cambria Math" charset="0"/>
                              </a:rPr>
                              <m:t>𝑚</m:t>
                            </m:r>
                          </m:e>
                          <m:sub>
                            <m:r>
                              <a:rPr lang="en-US" altLang="zh-CN" i="1">
                                <a:latin typeface="Cambria Math" charset="0"/>
                                <a:ea typeface="MS Mincho" panose="02020609040205080304" charset="0"/>
                                <a:cs typeface="Cambria Math" charset="0"/>
                              </a:rPr>
                              <m:t>0</m:t>
                            </m:r>
                          </m:sub>
                        </m:sSub>
                        <m:r>
                          <a:rPr lang="en-US" altLang="zh-CN" i="1">
                            <a:latin typeface="Cambria Math" charset="0"/>
                            <a:ea typeface="MS Mincho" panose="02020609040205080304" charset="0"/>
                            <a:cs typeface="Cambria Math" charset="0"/>
                          </a:rPr>
                          <m:t>=</m:t>
                        </m:r>
                        <m:sSub>
                          <m:sSubPr>
                            <m:ctrlPr>
                              <a:rPr lang="en-US" altLang="zh-CN" i="1">
                                <a:latin typeface="Cambria Math" charset="0"/>
                                <a:ea typeface="宋体" charset="0"/>
                                <a:cs typeface="Cambria Math" charset="0"/>
                              </a:rPr>
                            </m:ctrlPr>
                          </m:sSubPr>
                          <m:e>
                            <m:r>
                              <a:rPr lang="en-US" altLang="zh-CN" i="1">
                                <a:latin typeface="Cambria Math" charset="0"/>
                                <a:ea typeface="宋体" charset="0"/>
                                <a:cs typeface="Cambria Math" charset="0"/>
                              </a:rPr>
                              <m:t>𝑚</m:t>
                            </m:r>
                          </m:e>
                          <m:sub>
                            <m:r>
                              <a:rPr lang="en-US" altLang="zh-CN" i="1">
                                <a:latin typeface="Cambria Math" charset="0"/>
                                <a:ea typeface="MS Mincho" panose="02020609040205080304" charset="0"/>
                                <a:cs typeface="Cambria Math" charset="0"/>
                              </a:rPr>
                              <m:t>物理</m:t>
                            </m:r>
                          </m:sub>
                        </m:sSub>
                        <m:r>
                          <a:rPr lang="en-US" altLang="zh-CN" i="1">
                            <a:latin typeface="Cambria Math" charset="0"/>
                            <a:ea typeface="MS Mincho" panose="02020609040205080304" charset="0"/>
                            <a:cs typeface="Cambria Math" charset="0"/>
                          </a:rPr>
                          <m:t>+</m:t>
                        </m:r>
                        <m:r>
                          <a:rPr lang="en-US" altLang="zh-CN" i="1">
                            <a:latin typeface="Cambria Math" charset="0"/>
                            <a:ea typeface="MS Mincho" panose="02020609040205080304" charset="0"/>
                            <a:cs typeface="Cambria Math" charset="0"/>
                          </a:rPr>
                          <m:t>𝛿</m:t>
                        </m:r>
                        <m:r>
                          <a:rPr lang="en-US" altLang="zh-CN" i="1">
                            <a:latin typeface="Cambria Math" charset="0"/>
                            <a:ea typeface="宋体" charset="0"/>
                            <a:cs typeface="Cambria Math" charset="0"/>
                          </a:rPr>
                          <m:t>𝑚</m:t>
                        </m:r>
                        <m:r>
                          <a:rPr lang="en-US" altLang="zh-CN" i="1">
                            <a:latin typeface="Cambria Math" charset="0"/>
                            <a:ea typeface="MS Mincho" panose="02020609040205080304" charset="0"/>
                            <a:cs typeface="Cambria Math" charset="0"/>
                          </a:rPr>
                          <m:t>,  </m:t>
                        </m:r>
                        <m:sSub>
                          <m:sSubPr>
                            <m:ctrlPr>
                              <a:rPr lang="en-US" altLang="zh-CN" i="1">
                                <a:latin typeface="Cambria Math" charset="0"/>
                                <a:ea typeface="宋体" charset="0"/>
                                <a:cs typeface="Cambria Math" charset="0"/>
                              </a:rPr>
                            </m:ctrlPr>
                          </m:sSubPr>
                          <m:e>
                            <m:r>
                              <a:rPr lang="en-US" altLang="zh-CN" i="1">
                                <a:latin typeface="Cambria Math" charset="0"/>
                                <a:ea typeface="宋体" charset="0"/>
                                <a:cs typeface="Cambria Math" charset="0"/>
                              </a:rPr>
                              <m:t>𝑒</m:t>
                            </m:r>
                          </m:e>
                          <m:sub>
                            <m:r>
                              <a:rPr lang="en-US" altLang="zh-CN" i="1">
                                <a:latin typeface="Cambria Math" charset="0"/>
                                <a:ea typeface="MS Mincho" panose="02020609040205080304" charset="0"/>
                                <a:cs typeface="Cambria Math" charset="0"/>
                              </a:rPr>
                              <m:t>0</m:t>
                            </m:r>
                          </m:sub>
                        </m:sSub>
                        <m:r>
                          <a:rPr lang="en-US" altLang="zh-CN" i="1">
                            <a:latin typeface="Cambria Math" charset="0"/>
                            <a:ea typeface="MS Mincho" panose="02020609040205080304" charset="0"/>
                            <a:cs typeface="Cambria Math" charset="0"/>
                          </a:rPr>
                          <m:t>=</m:t>
                        </m:r>
                        <m:sSub>
                          <m:sSubPr>
                            <m:ctrlPr>
                              <a:rPr lang="en-US" altLang="zh-CN" i="1">
                                <a:latin typeface="Cambria Math" charset="0"/>
                                <a:ea typeface="宋体" charset="0"/>
                                <a:cs typeface="Cambria Math" charset="0"/>
                              </a:rPr>
                            </m:ctrlPr>
                          </m:sSubPr>
                          <m:e>
                            <m:r>
                              <a:rPr lang="en-US" altLang="zh-CN" i="1">
                                <a:latin typeface="Cambria Math" charset="0"/>
                                <a:ea typeface="宋体" charset="0"/>
                                <a:cs typeface="Cambria Math" charset="0"/>
                              </a:rPr>
                              <m:t>𝑒</m:t>
                            </m:r>
                          </m:e>
                          <m:sub>
                            <m:r>
                              <a:rPr lang="en-US" altLang="zh-CN" i="1">
                                <a:latin typeface="Cambria Math" charset="0"/>
                                <a:ea typeface="MS Mincho" panose="02020609040205080304" charset="0"/>
                                <a:cs typeface="Cambria Math" charset="0"/>
                              </a:rPr>
                              <m:t>物理</m:t>
                            </m:r>
                          </m:sub>
                        </m:sSub>
                        <m:r>
                          <a:rPr lang="en-US" altLang="zh-CN" i="1">
                            <a:latin typeface="Cambria Math" charset="0"/>
                            <a:ea typeface="MS Mincho" panose="02020609040205080304" charset="0"/>
                            <a:cs typeface="Cambria Math" charset="0"/>
                          </a:rPr>
                          <m:t>+</m:t>
                        </m:r>
                        <m:r>
                          <a:rPr lang="en-US" altLang="zh-CN" i="1">
                            <a:latin typeface="Cambria Math" charset="0"/>
                            <a:ea typeface="MS Mincho" panose="02020609040205080304" charset="0"/>
                            <a:cs typeface="Cambria Math" charset="0"/>
                          </a:rPr>
                          <m:t>𝛿</m:t>
                        </m:r>
                        <m:r>
                          <a:rPr lang="en-US" altLang="zh-CN" i="1">
                            <a:latin typeface="Cambria Math" charset="0"/>
                            <a:ea typeface="宋体" charset="0"/>
                            <a:cs typeface="Cambria Math" charset="0"/>
                          </a:rPr>
                          <m:t>𝑒</m:t>
                        </m:r>
                      </m:oMath>
                    </m:oMathPara>
                  </a14:m>
                  <a:endParaRPr lang="zh-CN" altLang="en-US">
                    <a:latin typeface="宋体" charset="0"/>
                    <a:ea typeface="宋体" charset="0"/>
                    <a:cs typeface="宋体" charset="0"/>
                  </a:endParaRPr>
                </a:p>
              </p:txBody>
            </p:sp>
          </mc:Choice>
          <mc:Fallback>
            <p:sp>
              <p:nvSpPr>
                <p:cNvPr id="5" name="文本框 4"/>
                <p:cNvSpPr txBox="1">
                  <a:spLocks noRot="1" noChangeAspect="1" noMove="1" noResize="1" noEditPoints="1" noAdjustHandles="1" noChangeArrowheads="1" noChangeShapeType="1" noTextEdit="1"/>
                </p:cNvSpPr>
                <p:nvPr userDrawn="1"/>
              </p:nvSpPr>
              <p:spPr>
                <a:xfrm>
                  <a:off x="6651" y="5665"/>
                  <a:ext cx="8358" cy="717"/>
                </a:xfrm>
                <a:prstGeom prst="rect">
                  <a:avLst/>
                </a:prstGeom>
                <a:blipFill rotWithShape="1">
                  <a:blip r:embed="rId5"/>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文本框 6"/>
                <p:cNvSpPr txBox="1"/>
                <p:nvPr/>
              </p:nvSpPr>
              <p:spPr>
                <a:xfrm>
                  <a:off x="5183" y="7487"/>
                  <a:ext cx="11520" cy="1280"/>
                </a:xfrm>
                <a:prstGeom prst="rect">
                  <a:avLst/>
                </a:prstGeom>
                <a:noFill/>
              </p:spPr>
              <p:txBody>
                <a:bodyPr wrap="square" rtlCol="0" anchor="t">
                  <a:spAutoFit/>
                </a:bodyPr>
                <a:p>
                  <a14:m>
                    <m:oMathPara xmlns:m="http://schemas.openxmlformats.org/officeDocument/2006/math">
                      <m:oMathParaPr>
                        <m:jc m:val="centerGroup"/>
                      </m:oMathParaPr>
                      <m:oMath xmlns:m="http://schemas.openxmlformats.org/officeDocument/2006/math">
                        <m:sSub>
                          <m:sSubPr>
                            <m:ctrlPr>
                              <a:rPr lang="en-US" altLang="zh-CN" i="1">
                                <a:latin typeface="Cambria Math" charset="0"/>
                                <a:cs typeface="Cambria Math" charset="0"/>
                              </a:rPr>
                            </m:ctrlPr>
                          </m:sSubPr>
                          <m:e>
                            <m:r>
                              <a:rPr lang="en-US" altLang="zh-CN" i="1">
                                <a:latin typeface="Cambria Math" charset="0"/>
                                <a:cs typeface="Cambria Math" charset="0"/>
                              </a:rPr>
                              <m:t>𝑎</m:t>
                            </m:r>
                          </m:e>
                          <m:sub>
                            <m:r>
                              <a:rPr lang="en-US" altLang="zh-CN" i="1">
                                <a:latin typeface="Cambria Math" charset="0"/>
                                <a:cs typeface="Cambria Math" charset="0"/>
                              </a:rPr>
                              <m:t>1</m:t>
                            </m:r>
                          </m:sub>
                        </m:sSub>
                        <m:r>
                          <a:rPr lang="en-US" altLang="zh-CN" i="1">
                            <a:latin typeface="Cambria Math" charset="0"/>
                            <a:cs typeface="Cambria Math" charset="0"/>
                          </a:rPr>
                          <m:t>=</m:t>
                        </m:r>
                        <m:f>
                          <m:fPr>
                            <m:ctrlPr>
                              <a:rPr lang="en-US" altLang="zh-CN" i="1">
                                <a:latin typeface="Cambria Math" charset="0"/>
                                <a:cs typeface="Cambria Math" charset="0"/>
                              </a:rPr>
                            </m:ctrlPr>
                          </m:fPr>
                          <m:num>
                            <m:r>
                              <a:rPr lang="en-US" altLang="zh-CN" i="1">
                                <a:latin typeface="Cambria Math" charset="0"/>
                                <a:cs typeface="Cambria Math" charset="0"/>
                              </a:rPr>
                              <m:t>𝛼</m:t>
                            </m:r>
                          </m:num>
                          <m:den>
                            <m:r>
                              <a:rPr lang="en-US" altLang="zh-CN" i="1">
                                <a:latin typeface="Cambria Math" charset="0"/>
                                <a:cs typeface="Cambria Math" charset="0"/>
                              </a:rPr>
                              <m:t>2</m:t>
                            </m:r>
                            <m:r>
                              <a:rPr lang="en-US" altLang="zh-CN" i="1">
                                <a:latin typeface="Cambria Math" charset="0"/>
                                <a:cs typeface="Cambria Math" charset="0"/>
                              </a:rPr>
                              <m:t>𝜋</m:t>
                            </m:r>
                          </m:den>
                        </m:f>
                        <m:r>
                          <a:rPr lang="en-US" altLang="zh-CN" i="1">
                            <a:latin typeface="Cambria Math" charset="0"/>
                            <a:cs typeface="Cambria Math" charset="0"/>
                          </a:rPr>
                          <m:t>=</m:t>
                        </m:r>
                        <m:f>
                          <m:fPr>
                            <m:ctrlPr>
                              <a:rPr lang="en-US" altLang="zh-CN" i="1">
                                <a:latin typeface="Cambria Math" charset="0"/>
                                <a:cs typeface="Cambria Math" charset="0"/>
                              </a:rPr>
                            </m:ctrlPr>
                          </m:fPr>
                          <m:num>
                            <m:r>
                              <a:rPr lang="en-US" altLang="zh-CN" i="1">
                                <a:latin typeface="Cambria Math" charset="0"/>
                                <a:cs typeface="Cambria Math" charset="0"/>
                              </a:rPr>
                              <m:t>1</m:t>
                            </m:r>
                          </m:num>
                          <m:den>
                            <m:r>
                              <a:rPr lang="en-US" altLang="zh-CN" i="1">
                                <a:latin typeface="Cambria Math" charset="0"/>
                                <a:cs typeface="Cambria Math" charset="0"/>
                              </a:rPr>
                              <m:t>2</m:t>
                            </m:r>
                            <m:r>
                              <a:rPr lang="en-US" altLang="zh-CN" i="1">
                                <a:latin typeface="Cambria Math" charset="0"/>
                                <a:cs typeface="Cambria Math" charset="0"/>
                              </a:rPr>
                              <m:t>𝜋</m:t>
                            </m:r>
                          </m:den>
                        </m:f>
                        <m:d>
                          <m:dPr>
                            <m:ctrlPr>
                              <a:rPr lang="en-US" altLang="zh-CN" i="1">
                                <a:latin typeface="Cambria Math" charset="0"/>
                                <a:cs typeface="Cambria Math" charset="0"/>
                              </a:rPr>
                            </m:ctrlPr>
                          </m:dPr>
                          <m:e>
                            <m:f>
                              <m:fPr>
                                <m:ctrlPr>
                                  <a:rPr lang="en-US" altLang="zh-CN" i="1">
                                    <a:latin typeface="Cambria Math" charset="0"/>
                                    <a:cs typeface="Cambria Math" charset="0"/>
                                  </a:rPr>
                                </m:ctrlPr>
                              </m:fPr>
                              <m:num>
                                <m:sSup>
                                  <m:sSupPr>
                                    <m:ctrlPr>
                                      <a:rPr lang="en-US" altLang="zh-CN" i="1">
                                        <a:latin typeface="Cambria Math" charset="0"/>
                                        <a:cs typeface="Cambria Math" charset="0"/>
                                      </a:rPr>
                                    </m:ctrlPr>
                                  </m:sSupPr>
                                  <m:e>
                                    <m:r>
                                      <a:rPr lang="en-US" altLang="zh-CN" i="1">
                                        <a:latin typeface="Cambria Math" charset="0"/>
                                        <a:cs typeface="Cambria Math" charset="0"/>
                                      </a:rPr>
                                      <m:t>𝑒</m:t>
                                    </m:r>
                                  </m:e>
                                  <m:sup>
                                    <m:r>
                                      <a:rPr lang="en-US" altLang="zh-CN" i="1">
                                        <a:latin typeface="Cambria Math" charset="0"/>
                                        <a:cs typeface="Cambria Math" charset="0"/>
                                      </a:rPr>
                                      <m:t>2</m:t>
                                    </m:r>
                                  </m:sup>
                                </m:sSup>
                              </m:num>
                              <m:den>
                                <m:r>
                                  <a:rPr lang="en-US" altLang="zh-CN" i="1">
                                    <a:latin typeface="Cambria Math" charset="0"/>
                                    <a:cs typeface="Cambria Math" charset="0"/>
                                  </a:rPr>
                                  <m:t>4</m:t>
                                </m:r>
                                <m:r>
                                  <a:rPr lang="en-US" altLang="zh-CN" i="1">
                                    <a:latin typeface="Cambria Math" charset="0"/>
                                    <a:cs typeface="Cambria Math" charset="0"/>
                                  </a:rPr>
                                  <m:t>𝜋</m:t>
                                </m:r>
                                <m:sSub>
                                  <m:sSubPr>
                                    <m:ctrlPr>
                                      <a:rPr lang="en-US" altLang="zh-CN" i="1">
                                        <a:latin typeface="Cambria Math" charset="0"/>
                                        <a:cs typeface="Cambria Math" charset="0"/>
                                      </a:rPr>
                                    </m:ctrlPr>
                                  </m:sSubPr>
                                  <m:e>
                                    <m:r>
                                      <a:rPr lang="en-US" altLang="zh-CN" i="1">
                                        <a:latin typeface="Cambria Math" charset="0"/>
                                        <a:cs typeface="Cambria Math" charset="0"/>
                                      </a:rPr>
                                      <m:t>𝜖</m:t>
                                    </m:r>
                                  </m:e>
                                  <m:sub>
                                    <m:r>
                                      <a:rPr lang="en-US" altLang="zh-CN" i="1">
                                        <a:latin typeface="Cambria Math" charset="0"/>
                                        <a:cs typeface="Cambria Math" charset="0"/>
                                      </a:rPr>
                                      <m:t>0</m:t>
                                    </m:r>
                                  </m:sub>
                                </m:sSub>
                                <m:r>
                                  <a:rPr lang="en-US" altLang="zh-CN" i="1">
                                    <a:latin typeface="Cambria Math" charset="0"/>
                                    <a:cs typeface="Cambria Math" charset="0"/>
                                  </a:rPr>
                                  <m:t>ℏ</m:t>
                                </m:r>
                                <m:r>
                                  <a:rPr lang="en-US" altLang="zh-CN" i="1">
                                    <a:latin typeface="Cambria Math" charset="0"/>
                                    <a:cs typeface="Cambria Math" charset="0"/>
                                  </a:rPr>
                                  <m:t>𝑐</m:t>
                                </m:r>
                              </m:den>
                            </m:f>
                          </m:e>
                        </m:d>
                        <m:r>
                          <a:rPr lang="en-US" altLang="zh-CN" i="1">
                            <a:latin typeface="Cambria Math" charset="0"/>
                            <a:cs typeface="Cambria Math" charset="0"/>
                          </a:rPr>
                          <m:t>≈</m:t>
                        </m:r>
                        <m:f>
                          <m:fPr>
                            <m:ctrlPr>
                              <a:rPr lang="en-US" altLang="zh-CN" i="1">
                                <a:latin typeface="Cambria Math" charset="0"/>
                                <a:cs typeface="Cambria Math" charset="0"/>
                              </a:rPr>
                            </m:ctrlPr>
                          </m:fPr>
                          <m:num>
                            <m:r>
                              <a:rPr lang="en-US" altLang="zh-CN" i="1">
                                <a:latin typeface="Cambria Math" charset="0"/>
                                <a:cs typeface="Cambria Math" charset="0"/>
                              </a:rPr>
                              <m:t>1</m:t>
                            </m:r>
                          </m:num>
                          <m:den>
                            <m:r>
                              <a:rPr lang="en-US" altLang="zh-CN" i="1">
                                <a:latin typeface="Cambria Math" charset="0"/>
                                <a:cs typeface="Cambria Math" charset="0"/>
                              </a:rPr>
                              <m:t>2</m:t>
                            </m:r>
                            <m:r>
                              <a:rPr lang="en-US" altLang="zh-CN" i="1">
                                <a:latin typeface="Cambria Math" charset="0"/>
                                <a:cs typeface="Cambria Math" charset="0"/>
                              </a:rPr>
                              <m:t>𝜋</m:t>
                            </m:r>
                          </m:den>
                        </m:f>
                        <m:r>
                          <a:rPr lang="en-US" altLang="zh-CN" i="1">
                            <a:latin typeface="Cambria Math" charset="0"/>
                            <a:cs typeface="Cambria Math" charset="0"/>
                          </a:rPr>
                          <m:t>×</m:t>
                        </m:r>
                        <m:f>
                          <m:fPr>
                            <m:ctrlPr>
                              <a:rPr lang="en-US" altLang="zh-CN" i="1">
                                <a:latin typeface="Cambria Math" charset="0"/>
                                <a:cs typeface="Cambria Math" charset="0"/>
                              </a:rPr>
                            </m:ctrlPr>
                          </m:fPr>
                          <m:num>
                            <m:r>
                              <a:rPr lang="en-US" altLang="zh-CN" i="1">
                                <a:latin typeface="Cambria Math" charset="0"/>
                                <a:cs typeface="Cambria Math" charset="0"/>
                              </a:rPr>
                              <m:t>1</m:t>
                            </m:r>
                          </m:num>
                          <m:den>
                            <m:r>
                              <a:rPr lang="en-US" altLang="zh-CN" i="1">
                                <a:latin typeface="Cambria Math" charset="0"/>
                                <a:cs typeface="Cambria Math" charset="0"/>
                              </a:rPr>
                              <m:t>137</m:t>
                            </m:r>
                            <m:r>
                              <a:rPr lang="en-US" altLang="zh-CN" i="1">
                                <a:latin typeface="Cambria Math" charset="0"/>
                                <a:cs typeface="Cambria Math" charset="0"/>
                              </a:rPr>
                              <m:t>.</m:t>
                            </m:r>
                            <m:r>
                              <a:rPr lang="en-US" altLang="zh-CN" i="1">
                                <a:latin typeface="Cambria Math" charset="0"/>
                                <a:cs typeface="Cambria Math" charset="0"/>
                              </a:rPr>
                              <m:t>035999084</m:t>
                            </m:r>
                          </m:den>
                        </m:f>
                        <m:r>
                          <a:rPr lang="en-US" altLang="zh-CN" i="1">
                            <a:latin typeface="Cambria Math" charset="0"/>
                            <a:cs typeface="Cambria Math" charset="0"/>
                          </a:rPr>
                          <m:t>≈</m:t>
                        </m:r>
                        <m:r>
                          <a:rPr lang="en-US" altLang="zh-CN" i="1">
                            <a:latin typeface="Cambria Math" charset="0"/>
                            <a:cs typeface="Cambria Math" charset="0"/>
                          </a:rPr>
                          <m:t>0</m:t>
                        </m:r>
                        <m:r>
                          <a:rPr lang="en-US" altLang="zh-CN" i="1">
                            <a:latin typeface="Cambria Math" charset="0"/>
                            <a:cs typeface="Cambria Math" charset="0"/>
                          </a:rPr>
                          <m:t>.</m:t>
                        </m:r>
                        <m:r>
                          <a:rPr lang="en-US" altLang="zh-CN" i="1">
                            <a:latin typeface="Cambria Math" charset="0"/>
                            <a:cs typeface="Cambria Math" charset="0"/>
                          </a:rPr>
                          <m:t>0011614</m:t>
                        </m:r>
                      </m:oMath>
                    </m:oMathPara>
                  </a14:m>
                  <a:endParaRPr lang="zh-CN" altLang="en-US"/>
                </a:p>
              </p:txBody>
            </p:sp>
          </mc:Choice>
          <mc:Fallback>
            <p:sp>
              <p:nvSpPr>
                <p:cNvPr id="7" name="文本框 6"/>
                <p:cNvSpPr txBox="1">
                  <a:spLocks noRot="1" noChangeAspect="1" noMove="1" noResize="1" noEditPoints="1" noAdjustHandles="1" noChangeArrowheads="1" noChangeShapeType="1" noTextEdit="1"/>
                </p:cNvSpPr>
                <p:nvPr/>
              </p:nvSpPr>
              <p:spPr>
                <a:xfrm>
                  <a:off x="5183" y="7487"/>
                  <a:ext cx="11520" cy="1280"/>
                </a:xfrm>
                <a:prstGeom prst="rect">
                  <a:avLst/>
                </a:prstGeom>
                <a:blipFill rotWithShape="1">
                  <a:blip r:embed="rId6"/>
                </a:blipFill>
              </p:spPr>
              <p:txBody>
                <a:bodyPr/>
                <a:lstStyle/>
                <a:p>
                  <a:r>
                    <a:rPr lang="zh-CN" altLang="en-US">
                      <a:noFill/>
                    </a:rPr>
                    <a:t> </a:t>
                  </a:r>
                </a:p>
              </p:txBody>
            </p:sp>
          </mc:Fallback>
        </mc:AlternateContent>
      </p:gr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34963" y="1"/>
            <a:ext cx="895768" cy="1132114"/>
          </a:xfrm>
          <a:prstGeom prst="rect">
            <a:avLst/>
          </a:prstGeom>
          <a:solidFill>
            <a:srgbClr val="104BA4"/>
          </a:solidFill>
          <a:ln>
            <a:noFill/>
          </a:ln>
          <a:effectLst>
            <a:outerShdw blurRad="3302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4" name="文本框 13"/>
          <p:cNvSpPr txBox="1"/>
          <p:nvPr/>
        </p:nvSpPr>
        <p:spPr>
          <a:xfrm>
            <a:off x="294551" y="284064"/>
            <a:ext cx="976591" cy="6451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02</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文本框 14"/>
          <p:cNvSpPr txBox="1"/>
          <p:nvPr/>
        </p:nvSpPr>
        <p:spPr>
          <a:xfrm>
            <a:off x="1388075" y="212563"/>
            <a:ext cx="3633629"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noProof="0" dirty="0">
                <a:ln>
                  <a:noFill/>
                </a:ln>
                <a:solidFill>
                  <a:srgbClr val="104BA4"/>
                </a:solidFill>
                <a:uLnTx/>
                <a:uFillTx/>
                <a:latin typeface="微软雅黑" panose="020B0503020204020204" pitchFamily="34" charset="-122"/>
                <a:ea typeface="微软雅黑" panose="020B0503020204020204" pitchFamily="34" charset="-122"/>
                <a:cs typeface="宋体" pitchFamily="2" charset="-122"/>
              </a:rPr>
              <a:t>发展</a:t>
            </a:r>
            <a:endParaRPr lang="zh-CN" altLang="en-US">
              <a:latin typeface="微软雅黑" panose="020B0503020204020204" pitchFamily="34" charset="-122"/>
              <a:ea typeface="微软雅黑" panose="020B0503020204020204" pitchFamily="34" charset="-122"/>
              <a:cs typeface="宋体" pitchFamily="2" charset="-122"/>
            </a:endParaRPr>
          </a:p>
        </p:txBody>
      </p:sp>
      <p:sp>
        <p:nvSpPr>
          <p:cNvPr id="16" name="文本框 15"/>
          <p:cNvSpPr txBox="1"/>
          <p:nvPr/>
        </p:nvSpPr>
        <p:spPr>
          <a:xfrm>
            <a:off x="1443476" y="767358"/>
            <a:ext cx="2659268"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x-none" altLang="zh-CN"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宋体" pitchFamily="2" charset="-122"/>
              </a:rPr>
              <a:t>课题</a:t>
            </a:r>
            <a:r>
              <a:rPr lang="x-none" altLang="zh-CN"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由来</a:t>
            </a:r>
            <a:endParaRPr lang="x-none" altLang="zh-CN">
              <a:latin typeface="微软雅黑" panose="020B0503020204020204" pitchFamily="34" charset="-122"/>
              <a:ea typeface="微软雅黑" panose="020B0503020204020204" pitchFamily="34" charset="-122"/>
              <a:cs typeface="宋体" pitchFamily="2" charset="-122"/>
            </a:endParaRPr>
          </a:p>
        </p:txBody>
      </p:sp>
      <p:grpSp>
        <p:nvGrpSpPr>
          <p:cNvPr id="18" name="组合 17"/>
          <p:cNvGrpSpPr/>
          <p:nvPr/>
        </p:nvGrpSpPr>
        <p:grpSpPr>
          <a:xfrm>
            <a:off x="9796257" y="238208"/>
            <a:ext cx="1964493" cy="708062"/>
            <a:chOff x="4246274" y="-10895"/>
            <a:chExt cx="3940182" cy="1420161"/>
          </a:xfrm>
        </p:grpSpPr>
        <p:grpSp>
          <p:nvGrpSpPr>
            <p:cNvPr id="19" name="组合 18"/>
            <p:cNvGrpSpPr/>
            <p:nvPr/>
          </p:nvGrpSpPr>
          <p:grpSpPr>
            <a:xfrm>
              <a:off x="4246274" y="-10895"/>
              <a:ext cx="3940181" cy="1400681"/>
              <a:chOff x="6547903" y="954561"/>
              <a:chExt cx="5069293" cy="1802069"/>
            </a:xfrm>
          </p:grpSpPr>
          <p:pic>
            <p:nvPicPr>
              <p:cNvPr id="21" name="图片 20"/>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6547903" y="985519"/>
                <a:ext cx="1771106" cy="1771111"/>
              </a:xfrm>
              <a:prstGeom prst="rect">
                <a:avLst/>
              </a:prstGeom>
            </p:spPr>
          </p:pic>
          <p:pic>
            <p:nvPicPr>
              <p:cNvPr id="22" name="图片 2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8270228" y="954561"/>
                <a:ext cx="3346968" cy="1271930"/>
              </a:xfrm>
              <a:prstGeom prst="rect">
                <a:avLst/>
              </a:prstGeom>
            </p:spPr>
          </p:pic>
        </p:grpSp>
        <p:sp>
          <p:nvSpPr>
            <p:cNvPr id="20" name="矩形 19"/>
            <p:cNvSpPr/>
            <p:nvPr/>
          </p:nvSpPr>
          <p:spPr>
            <a:xfrm>
              <a:off x="5622894" y="915420"/>
              <a:ext cx="2563562" cy="493846"/>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000" b="1" i="0" u="none" strike="noStrike" kern="1200" cap="none" spc="0" normalizeH="0" baseline="0" noProof="0" dirty="0">
                  <a:ln>
                    <a:noFill/>
                  </a:ln>
                  <a:solidFill>
                    <a:prstClr val="black"/>
                  </a:solidFill>
                  <a:effectLst/>
                  <a:uLnTx/>
                  <a:uFillTx/>
                  <a:latin typeface="Calibri" panose="020F0502020204030204"/>
                  <a:ea typeface="宋体" pitchFamily="2" charset="-122"/>
                  <a:cs typeface="+mn-cs"/>
                </a:rPr>
                <a:t>FUDAN UNIVERSITY</a:t>
              </a:r>
              <a:endParaRPr kumimoji="0" lang="en-US" altLang="zh-CN" sz="1000" b="1" i="0" u="none" strike="noStrike" kern="1200" cap="none" spc="0" normalizeH="0" baseline="0" noProof="0" dirty="0">
                <a:ln>
                  <a:noFill/>
                </a:ln>
                <a:solidFill>
                  <a:prstClr val="black"/>
                </a:solidFill>
                <a:effectLst/>
                <a:uLnTx/>
                <a:uFillTx/>
                <a:latin typeface="Calibri" panose="020F0502020204030204"/>
                <a:ea typeface="宋体" pitchFamily="2" charset="-122"/>
                <a:cs typeface="+mn-cs"/>
              </a:endParaRPr>
            </a:p>
          </p:txBody>
        </p:sp>
      </p:gr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3563" y="419476"/>
            <a:ext cx="6019047" cy="6019047"/>
          </a:xfrm>
          <a:prstGeom prst="rect">
            <a:avLst/>
          </a:prstGeom>
        </p:spPr>
      </p:pic>
      <p:sp>
        <p:nvSpPr>
          <p:cNvPr id="11" name="灯片编号占位符 10"/>
          <p:cNvSpPr>
            <a:spLocks noGrp="1"/>
          </p:cNvSpPr>
          <p:nvPr>
            <p:ph type="sldNum" sz="quarter" idx="12"/>
          </p:nvPr>
        </p:nvSpPr>
        <p:spPr/>
        <p:txBody>
          <a:bodyPr/>
          <a:p>
            <a:fld id="{09A08166-9E9E-403F-B54D-C8E673028941}" type="slidenum">
              <a:rPr lang="zh-CN" altLang="en-US" smtClean="0"/>
            </a:fld>
            <a:endParaRPr lang="zh-CN" altLang="en-US"/>
          </a:p>
        </p:txBody>
      </p:sp>
      <mc:AlternateContent xmlns:mc="http://schemas.openxmlformats.org/markup-compatibility/2006">
        <mc:Choice xmlns:a14="http://schemas.microsoft.com/office/drawing/2010/main" Requires="a14">
          <p:sp>
            <p:nvSpPr>
              <p:cNvPr id="12" name="文本框 11"/>
              <p:cNvSpPr txBox="1"/>
              <p:nvPr userDrawn="1"/>
            </p:nvSpPr>
            <p:spPr>
              <a:xfrm>
                <a:off x="603020" y="1360373"/>
                <a:ext cx="11157678" cy="5078116"/>
              </a:xfrm>
              <a:prstGeom prst="rect">
                <a:avLst/>
              </a:prstGeom>
            </p:spPr>
            <p:txBody>
              <a:bodyPr wrap="square" rtlCol="0">
                <a:noAutofit/>
              </a:bodyPr>
              <a:p>
                <a:r>
                  <a:rPr lang="zh-CN" altLang="en-US" sz="2000">
                    <a:latin typeface="宋体" charset="0"/>
                    <a:ea typeface="宋体" charset="0"/>
                    <a:cs typeface="宋体" charset="0"/>
                  </a:rPr>
                  <a:t>定义反常磁矩</a:t>
                </a:r>
                <a14:m>
                  <m:oMath xmlns:m="http://schemas.openxmlformats.org/officeDocument/2006/math">
                    <m:r>
                      <a:rPr lang="en-US" altLang="zh-CN" sz="2000" i="1">
                        <a:latin typeface="Cambria Math" charset="0"/>
                        <a:cs typeface="Cambria Math" charset="0"/>
                      </a:rPr>
                      <m:t>𝑎</m:t>
                    </m:r>
                    <m:r>
                      <a:rPr lang="en-US" altLang="zh-CN" sz="2000" i="1">
                        <a:latin typeface="Cambria Math" charset="0"/>
                        <a:cs typeface="Cambria Math" charset="0"/>
                      </a:rPr>
                      <m:t>=</m:t>
                    </m:r>
                    <m:f>
                      <m:fPr>
                        <m:ctrlPr>
                          <a:rPr lang="en-US" altLang="zh-CN" sz="2000" i="1">
                            <a:latin typeface="Cambria Math" charset="0"/>
                            <a:cs typeface="Cambria Math" charset="0"/>
                          </a:rPr>
                        </m:ctrlPr>
                      </m:fPr>
                      <m:num>
                        <m:sSub>
                          <m:sSubPr>
                            <m:ctrlPr>
                              <a:rPr lang="en-US" altLang="zh-CN" sz="2000" i="1">
                                <a:latin typeface="Cambria Math" charset="0"/>
                                <a:cs typeface="Cambria Math" charset="0"/>
                              </a:rPr>
                            </m:ctrlPr>
                          </m:sSubPr>
                          <m:e>
                            <m:r>
                              <a:rPr lang="en-US" altLang="zh-CN" sz="2000" i="1">
                                <a:latin typeface="Cambria Math" charset="0"/>
                                <a:cs typeface="Cambria Math" charset="0"/>
                              </a:rPr>
                              <m:t>𝑔</m:t>
                            </m:r>
                          </m:e>
                          <m:sub>
                            <m:r>
                              <a:rPr lang="en-US" altLang="zh-CN" sz="2000" i="1">
                                <a:latin typeface="Cambria Math" charset="0"/>
                                <a:cs typeface="Cambria Math" charset="0"/>
                              </a:rPr>
                              <m:t>𝑒</m:t>
                            </m:r>
                          </m:sub>
                        </m:sSub>
                        <m:r>
                          <a:rPr lang="en-US" altLang="zh-CN" sz="2000" i="1">
                            <a:latin typeface="Cambria Math" charset="0"/>
                            <a:cs typeface="Cambria Math" charset="0"/>
                          </a:rPr>
                          <m:t>−</m:t>
                        </m:r>
                        <m:r>
                          <a:rPr lang="en-US" altLang="zh-CN" sz="2000" i="1">
                            <a:latin typeface="Cambria Math" charset="0"/>
                            <a:cs typeface="Cambria Math" charset="0"/>
                          </a:rPr>
                          <m:t>2</m:t>
                        </m:r>
                      </m:num>
                      <m:den>
                        <m:r>
                          <a:rPr lang="en-US" altLang="zh-CN" sz="2000" i="1">
                            <a:latin typeface="Cambria Math" charset="0"/>
                            <a:cs typeface="Cambria Math" charset="0"/>
                          </a:rPr>
                          <m:t>2</m:t>
                        </m:r>
                      </m:den>
                    </m:f>
                  </m:oMath>
                </a14:m>
                <a:endParaRPr lang="en-US" altLang="zh-CN" sz="2000" i="1">
                  <a:latin typeface="Cambria Math" charset="0"/>
                  <a:cs typeface="Cambria Math" charset="0"/>
                </a:endParaRPr>
              </a:p>
              <a:p>
                <a:endParaRPr lang="zh-CN" altLang="en-US" sz="2000">
                  <a:latin typeface="宋体" charset="0"/>
                  <a:ea typeface="宋体" charset="0"/>
                  <a:cs typeface="宋体" charset="0"/>
                </a:endParaRPr>
              </a:p>
              <a:p>
                <a:endParaRPr lang="zh-CN" altLang="en-US" sz="2000">
                  <a:latin typeface="宋体" charset="0"/>
                  <a:ea typeface="宋体" charset="0"/>
                  <a:cs typeface="宋体" charset="0"/>
                </a:endParaRPr>
              </a:p>
              <a:p>
                <a:endParaRPr lang="zh-CN" altLang="en-US" sz="2000">
                  <a:latin typeface="宋体" charset="0"/>
                  <a:ea typeface="宋体" charset="0"/>
                  <a:cs typeface="宋体" charset="0"/>
                </a:endParaRPr>
              </a:p>
              <a:p>
                <a:endParaRPr lang="zh-CN" altLang="en-US" sz="2000">
                  <a:latin typeface="宋体" charset="0"/>
                  <a:ea typeface="宋体" charset="0"/>
                  <a:cs typeface="宋体" charset="0"/>
                </a:endParaRPr>
              </a:p>
              <a:p>
                <a:endParaRPr lang="zh-CN" altLang="en-US" sz="2000">
                  <a:latin typeface="宋体" charset="0"/>
                  <a:ea typeface="宋体" charset="0"/>
                  <a:cs typeface="宋体" charset="0"/>
                </a:endParaRPr>
              </a:p>
              <a:p>
                <a:endParaRPr lang="zh-CN" altLang="en-US" sz="2000">
                  <a:latin typeface="宋体" charset="0"/>
                  <a:ea typeface="宋体" charset="0"/>
                  <a:cs typeface="宋体" charset="0"/>
                </a:endParaRPr>
              </a:p>
              <a:p>
                <a:endParaRPr lang="zh-CN" altLang="en-US" sz="2000">
                  <a:latin typeface="宋体" charset="0"/>
                  <a:ea typeface="宋体" charset="0"/>
                  <a:cs typeface="宋体" charset="0"/>
                </a:endParaRPr>
              </a:p>
              <a:p>
                <a:endParaRPr lang="zh-CN" altLang="en-US" sz="2000">
                  <a:latin typeface="宋体" charset="0"/>
                  <a:ea typeface="宋体" charset="0"/>
                  <a:cs typeface="宋体" charset="0"/>
                </a:endParaRPr>
              </a:p>
              <a:p>
                <a:endParaRPr lang="zh-CN" altLang="en-US" sz="2000">
                  <a:latin typeface="宋体" charset="0"/>
                  <a:ea typeface="宋体" charset="0"/>
                  <a:cs typeface="宋体" charset="0"/>
                </a:endParaRPr>
              </a:p>
              <a:p>
                <a:endParaRPr lang="zh-CN" altLang="en-US" sz="2000">
                  <a:latin typeface="宋体" charset="0"/>
                  <a:ea typeface="宋体" charset="0"/>
                  <a:cs typeface="宋体" charset="0"/>
                </a:endParaRPr>
              </a:p>
              <a:p>
                <a:endParaRPr lang="zh-CN" altLang="en-US" sz="2000">
                  <a:latin typeface="宋体" charset="0"/>
                  <a:ea typeface="宋体" charset="0"/>
                  <a:cs typeface="宋体" charset="0"/>
                </a:endParaRPr>
              </a:p>
              <a:p>
                <a:endParaRPr lang="zh-CN" altLang="en-US" sz="2000">
                  <a:latin typeface="宋体" charset="0"/>
                  <a:ea typeface="宋体" charset="0"/>
                  <a:cs typeface="宋体" charset="0"/>
                </a:endParaRPr>
              </a:p>
              <a:p>
                <a:r>
                  <a:rPr lang="zh-CN" altLang="en-US" sz="2000">
                    <a:latin typeface="宋体" charset="0"/>
                    <a:ea typeface="宋体" charset="0"/>
                    <a:cs typeface="宋体" charset="0"/>
                  </a:rPr>
                  <a:t>在量子电动力学框架下，</a:t>
                </a:r>
                <a:r>
                  <a:rPr lang="en-US" altLang="zh-CN" sz="2000">
                    <a:latin typeface="宋体" charset="0"/>
                    <a:ea typeface="宋体" charset="0"/>
                    <a:cs typeface="宋体" charset="0"/>
                  </a:rPr>
                  <a:t>a</a:t>
                </a:r>
                <a:r>
                  <a:rPr lang="zh-CN" altLang="en-US" sz="2000">
                    <a:latin typeface="宋体" charset="0"/>
                    <a:ea typeface="宋体" charset="0"/>
                    <a:cs typeface="宋体" charset="0"/>
                  </a:rPr>
                  <a:t>可以展开为以</a:t>
                </a:r>
                <a14:m>
                  <m:oMath xmlns:m="http://schemas.openxmlformats.org/officeDocument/2006/math">
                    <m:f>
                      <m:fPr>
                        <m:ctrlPr>
                          <a:rPr lang="en-US" altLang="zh-CN" sz="2000" i="1">
                            <a:latin typeface="Cambria Math" charset="0"/>
                            <a:cs typeface="Cambria Math" charset="0"/>
                          </a:rPr>
                        </m:ctrlPr>
                      </m:fPr>
                      <m:num>
                        <m:r>
                          <a:rPr lang="en-US" altLang="zh-CN" sz="2000" i="1">
                            <a:latin typeface="Cambria Math" charset="0"/>
                            <a:cs typeface="Cambria Math" charset="0"/>
                          </a:rPr>
                          <m:t>𝛼</m:t>
                        </m:r>
                      </m:num>
                      <m:den>
                        <m:r>
                          <a:rPr lang="en-US" altLang="zh-CN" sz="2000" i="1">
                            <a:latin typeface="Cambria Math" charset="0"/>
                            <a:cs typeface="Cambria Math" charset="0"/>
                          </a:rPr>
                          <m:t>𝜋</m:t>
                        </m:r>
                      </m:den>
                    </m:f>
                  </m:oMath>
                </a14:m>
                <a:r>
                  <a:rPr lang="zh-CN" altLang="en-US" sz="2000">
                    <a:latin typeface="宋体" charset="0"/>
                    <a:ea typeface="宋体" charset="0"/>
                    <a:cs typeface="宋体" charset="0"/>
                  </a:rPr>
                  <a:t>为微扰参量的无穷级数，</a:t>
                </a:r>
                <a:endParaRPr lang="zh-CN" altLang="en-US" sz="2000">
                  <a:latin typeface="宋体" charset="0"/>
                  <a:ea typeface="宋体" charset="0"/>
                  <a:cs typeface="宋体" charset="0"/>
                </a:endParaRPr>
              </a:p>
              <a:p>
                <a14:m>
                  <m:oMathPara xmlns:m="http://schemas.openxmlformats.org/officeDocument/2006/math">
                    <m:oMathParaPr>
                      <m:jc m:val="centerGroup"/>
                    </m:oMathParaPr>
                    <m:oMath xmlns:m="http://schemas.openxmlformats.org/officeDocument/2006/math">
                      <m:r>
                        <a:rPr lang="en-US" altLang="zh-CN" sz="2000" i="1">
                          <a:latin typeface="Cambria Math" charset="0"/>
                          <a:cs typeface="Cambria Math" charset="0"/>
                        </a:rPr>
                        <m:t>𝑎</m:t>
                      </m:r>
                      <m:r>
                        <a:rPr lang="en-US" altLang="zh-CN" sz="2000" i="1">
                          <a:latin typeface="Cambria Math" charset="0"/>
                          <a:cs typeface="Cambria Math" charset="0"/>
                        </a:rPr>
                        <m:t>=</m:t>
                      </m:r>
                      <m:sSub>
                        <m:sSubPr>
                          <m:ctrlPr>
                            <a:rPr lang="en-US" altLang="zh-CN" sz="2000" i="1">
                              <a:latin typeface="Cambria Math" charset="0"/>
                              <a:cs typeface="Cambria Math" charset="0"/>
                            </a:rPr>
                          </m:ctrlPr>
                        </m:sSubPr>
                        <m:e>
                          <m:r>
                            <a:rPr lang="en-US" altLang="zh-CN" sz="2000" i="1">
                              <a:latin typeface="Cambria Math" charset="0"/>
                              <a:cs typeface="Cambria Math" charset="0"/>
                            </a:rPr>
                            <m:t>𝐶</m:t>
                          </m:r>
                        </m:e>
                        <m:sub>
                          <m:r>
                            <a:rPr lang="en-US" altLang="zh-CN" sz="2000" i="1">
                              <a:latin typeface="Cambria Math" charset="0"/>
                              <a:cs typeface="Cambria Math" charset="0"/>
                            </a:rPr>
                            <m:t>1</m:t>
                          </m:r>
                        </m:sub>
                      </m:sSub>
                      <m:d>
                        <m:dPr>
                          <m:ctrlPr>
                            <a:rPr lang="en-US" altLang="zh-CN" sz="2000" i="1">
                              <a:latin typeface="Cambria Math" charset="0"/>
                              <a:cs typeface="Cambria Math" charset="0"/>
                            </a:rPr>
                          </m:ctrlPr>
                        </m:dPr>
                        <m:e>
                          <m:f>
                            <m:fPr>
                              <m:ctrlPr>
                                <a:rPr lang="en-US" altLang="zh-CN" sz="2000" i="1">
                                  <a:latin typeface="Cambria Math" charset="0"/>
                                  <a:cs typeface="Cambria Math" charset="0"/>
                                </a:rPr>
                              </m:ctrlPr>
                            </m:fPr>
                            <m:num>
                              <m:r>
                                <a:rPr lang="en-US" altLang="zh-CN" sz="2000" i="1">
                                  <a:latin typeface="Cambria Math" charset="0"/>
                                  <a:cs typeface="Cambria Math" charset="0"/>
                                </a:rPr>
                                <m:t>𝛼</m:t>
                              </m:r>
                            </m:num>
                            <m:den>
                              <m:r>
                                <a:rPr lang="en-US" altLang="zh-CN" sz="2000" i="1">
                                  <a:latin typeface="Cambria Math" charset="0"/>
                                  <a:cs typeface="Cambria Math" charset="0"/>
                                </a:rPr>
                                <m:t>𝜋</m:t>
                              </m:r>
                            </m:den>
                          </m:f>
                        </m:e>
                      </m:d>
                      <m:r>
                        <a:rPr lang="en-US" altLang="zh-CN" sz="2000" i="1">
                          <a:latin typeface="Cambria Math" charset="0"/>
                          <a:cs typeface="Cambria Math" charset="0"/>
                        </a:rPr>
                        <m:t>+</m:t>
                      </m:r>
                      <m:sSub>
                        <m:sSubPr>
                          <m:ctrlPr>
                            <a:rPr lang="en-US" altLang="zh-CN" sz="2000" i="1">
                              <a:latin typeface="Cambria Math" charset="0"/>
                              <a:cs typeface="Cambria Math" charset="0"/>
                            </a:rPr>
                          </m:ctrlPr>
                        </m:sSubPr>
                        <m:e>
                          <m:r>
                            <a:rPr lang="en-US" altLang="zh-CN" sz="2000" i="1">
                              <a:latin typeface="Cambria Math" charset="0"/>
                              <a:cs typeface="Cambria Math" charset="0"/>
                            </a:rPr>
                            <m:t>𝐶</m:t>
                          </m:r>
                        </m:e>
                        <m:sub>
                          <m:r>
                            <a:rPr lang="en-US" altLang="zh-CN" sz="2000" i="1">
                              <a:latin typeface="Cambria Math" charset="0"/>
                              <a:cs typeface="Cambria Math" charset="0"/>
                            </a:rPr>
                            <m:t>2</m:t>
                          </m:r>
                        </m:sub>
                      </m:sSub>
                      <m:sSup>
                        <m:sSupPr>
                          <m:ctrlPr>
                            <a:rPr lang="en-US" altLang="zh-CN" sz="2000" i="1">
                              <a:latin typeface="Cambria Math" charset="0"/>
                              <a:cs typeface="Cambria Math" charset="0"/>
                            </a:rPr>
                          </m:ctrlPr>
                        </m:sSupPr>
                        <m:e>
                          <m:d>
                            <m:dPr>
                              <m:ctrlPr>
                                <a:rPr lang="en-US" altLang="zh-CN" sz="2000" i="1">
                                  <a:latin typeface="Cambria Math" charset="0"/>
                                  <a:cs typeface="Cambria Math" charset="0"/>
                                </a:rPr>
                              </m:ctrlPr>
                            </m:dPr>
                            <m:e>
                              <m:f>
                                <m:fPr>
                                  <m:ctrlPr>
                                    <a:rPr lang="en-US" altLang="zh-CN" sz="2000" i="1">
                                      <a:latin typeface="Cambria Math" charset="0"/>
                                      <a:cs typeface="Cambria Math" charset="0"/>
                                    </a:rPr>
                                  </m:ctrlPr>
                                </m:fPr>
                                <m:num>
                                  <m:r>
                                    <a:rPr lang="en-US" altLang="zh-CN" sz="2000" i="1">
                                      <a:latin typeface="Cambria Math" charset="0"/>
                                      <a:cs typeface="Cambria Math" charset="0"/>
                                    </a:rPr>
                                    <m:t>𝛼</m:t>
                                  </m:r>
                                </m:num>
                                <m:den>
                                  <m:r>
                                    <a:rPr lang="en-US" altLang="zh-CN" sz="2000" i="1">
                                      <a:latin typeface="Cambria Math" charset="0"/>
                                      <a:cs typeface="Cambria Math" charset="0"/>
                                    </a:rPr>
                                    <m:t>𝜋</m:t>
                                  </m:r>
                                </m:den>
                              </m:f>
                            </m:e>
                          </m:d>
                        </m:e>
                        <m:sup>
                          <m:r>
                            <a:rPr lang="en-US" altLang="zh-CN" sz="2000" i="1">
                              <a:latin typeface="Cambria Math" charset="0"/>
                              <a:cs typeface="Cambria Math" charset="0"/>
                            </a:rPr>
                            <m:t>2</m:t>
                          </m:r>
                        </m:sup>
                      </m:sSup>
                      <m:r>
                        <a:rPr lang="en-US" altLang="zh-CN" sz="2000" i="1">
                          <a:latin typeface="Cambria Math" charset="0"/>
                          <a:cs typeface="Cambria Math" charset="0"/>
                        </a:rPr>
                        <m:t>+</m:t>
                      </m:r>
                      <m:sSub>
                        <m:sSubPr>
                          <m:ctrlPr>
                            <a:rPr lang="en-US" altLang="zh-CN" sz="2000" i="1">
                              <a:latin typeface="Cambria Math" charset="0"/>
                              <a:cs typeface="Cambria Math" charset="0"/>
                            </a:rPr>
                          </m:ctrlPr>
                        </m:sSubPr>
                        <m:e>
                          <m:r>
                            <a:rPr lang="en-US" altLang="zh-CN" sz="2000" i="1">
                              <a:latin typeface="Cambria Math" charset="0"/>
                              <a:cs typeface="Cambria Math" charset="0"/>
                            </a:rPr>
                            <m:t>𝐶</m:t>
                          </m:r>
                        </m:e>
                        <m:sub>
                          <m:r>
                            <a:rPr lang="en-US" altLang="zh-CN" sz="2000" i="1">
                              <a:latin typeface="Cambria Math" charset="0"/>
                              <a:cs typeface="Cambria Math" charset="0"/>
                            </a:rPr>
                            <m:t>3</m:t>
                          </m:r>
                        </m:sub>
                      </m:sSub>
                      <m:sSup>
                        <m:sSupPr>
                          <m:ctrlPr>
                            <a:rPr lang="en-US" altLang="zh-CN" sz="2000" i="1">
                              <a:latin typeface="Cambria Math" charset="0"/>
                              <a:cs typeface="Cambria Math" charset="0"/>
                            </a:rPr>
                          </m:ctrlPr>
                        </m:sSupPr>
                        <m:e>
                          <m:d>
                            <m:dPr>
                              <m:ctrlPr>
                                <a:rPr lang="en-US" altLang="zh-CN" sz="2000" i="1">
                                  <a:latin typeface="Cambria Math" charset="0"/>
                                  <a:cs typeface="Cambria Math" charset="0"/>
                                </a:rPr>
                              </m:ctrlPr>
                            </m:dPr>
                            <m:e>
                              <m:f>
                                <m:fPr>
                                  <m:ctrlPr>
                                    <a:rPr lang="en-US" altLang="zh-CN" sz="2000" i="1">
                                      <a:latin typeface="Cambria Math" charset="0"/>
                                      <a:cs typeface="Cambria Math" charset="0"/>
                                    </a:rPr>
                                  </m:ctrlPr>
                                </m:fPr>
                                <m:num>
                                  <m:r>
                                    <a:rPr lang="en-US" altLang="zh-CN" sz="2000" i="1">
                                      <a:latin typeface="Cambria Math" charset="0"/>
                                      <a:cs typeface="Cambria Math" charset="0"/>
                                    </a:rPr>
                                    <m:t>𝛼</m:t>
                                  </m:r>
                                </m:num>
                                <m:den>
                                  <m:r>
                                    <a:rPr lang="en-US" altLang="zh-CN" sz="2000" i="1">
                                      <a:latin typeface="Cambria Math" charset="0"/>
                                      <a:cs typeface="Cambria Math" charset="0"/>
                                    </a:rPr>
                                    <m:t>𝜋</m:t>
                                  </m:r>
                                </m:den>
                              </m:f>
                            </m:e>
                          </m:d>
                        </m:e>
                        <m:sup>
                          <m:r>
                            <a:rPr lang="en-US" altLang="zh-CN" sz="2000" i="1">
                              <a:latin typeface="Cambria Math" charset="0"/>
                              <a:cs typeface="Cambria Math" charset="0"/>
                            </a:rPr>
                            <m:t>3</m:t>
                          </m:r>
                        </m:sup>
                      </m:sSup>
                      <m:r>
                        <a:rPr lang="en-US" altLang="zh-CN" sz="2000" i="1">
                          <a:latin typeface="Cambria Math" charset="0"/>
                          <a:cs typeface="Cambria Math" charset="0"/>
                        </a:rPr>
                        <m:t>+</m:t>
                      </m:r>
                      <m:sSub>
                        <m:sSubPr>
                          <m:ctrlPr>
                            <a:rPr lang="en-US" altLang="zh-CN" sz="2000" i="1">
                              <a:latin typeface="Cambria Math" charset="0"/>
                              <a:cs typeface="Cambria Math" charset="0"/>
                            </a:rPr>
                          </m:ctrlPr>
                        </m:sSubPr>
                        <m:e>
                          <m:r>
                            <a:rPr lang="en-US" altLang="zh-CN" sz="2000" i="1">
                              <a:latin typeface="Cambria Math" charset="0"/>
                              <a:cs typeface="Cambria Math" charset="0"/>
                            </a:rPr>
                            <m:t>𝐶</m:t>
                          </m:r>
                        </m:e>
                        <m:sub>
                          <m:r>
                            <a:rPr lang="en-US" altLang="zh-CN" sz="2000" i="1">
                              <a:latin typeface="Cambria Math" charset="0"/>
                              <a:cs typeface="Cambria Math" charset="0"/>
                            </a:rPr>
                            <m:t>4</m:t>
                          </m:r>
                        </m:sub>
                      </m:sSub>
                      <m:sSup>
                        <m:sSupPr>
                          <m:ctrlPr>
                            <a:rPr lang="en-US" altLang="zh-CN" sz="2000" i="1">
                              <a:latin typeface="Cambria Math" charset="0"/>
                              <a:cs typeface="Cambria Math" charset="0"/>
                            </a:rPr>
                          </m:ctrlPr>
                        </m:sSupPr>
                        <m:e>
                          <m:d>
                            <m:dPr>
                              <m:ctrlPr>
                                <a:rPr lang="en-US" altLang="zh-CN" sz="2000" i="1">
                                  <a:latin typeface="Cambria Math" charset="0"/>
                                  <a:cs typeface="Cambria Math" charset="0"/>
                                </a:rPr>
                              </m:ctrlPr>
                            </m:dPr>
                            <m:e>
                              <m:f>
                                <m:fPr>
                                  <m:ctrlPr>
                                    <a:rPr lang="en-US" altLang="zh-CN" sz="2000" i="1">
                                      <a:latin typeface="Cambria Math" charset="0"/>
                                      <a:cs typeface="Cambria Math" charset="0"/>
                                    </a:rPr>
                                  </m:ctrlPr>
                                </m:fPr>
                                <m:num>
                                  <m:r>
                                    <a:rPr lang="en-US" altLang="zh-CN" sz="2000" i="1">
                                      <a:latin typeface="Cambria Math" charset="0"/>
                                      <a:cs typeface="Cambria Math" charset="0"/>
                                    </a:rPr>
                                    <m:t>𝛼</m:t>
                                  </m:r>
                                </m:num>
                                <m:den>
                                  <m:r>
                                    <a:rPr lang="en-US" altLang="zh-CN" sz="2000" i="1">
                                      <a:latin typeface="Cambria Math" charset="0"/>
                                      <a:cs typeface="Cambria Math" charset="0"/>
                                    </a:rPr>
                                    <m:t>𝜋</m:t>
                                  </m:r>
                                </m:den>
                              </m:f>
                            </m:e>
                          </m:d>
                        </m:e>
                        <m:sup>
                          <m:r>
                            <a:rPr lang="en-US" altLang="zh-CN" sz="2000" i="1">
                              <a:latin typeface="Cambria Math" charset="0"/>
                              <a:cs typeface="Cambria Math" charset="0"/>
                            </a:rPr>
                            <m:t>4</m:t>
                          </m:r>
                        </m:sup>
                      </m:sSup>
                      <m:r>
                        <a:rPr lang="en-US" altLang="zh-CN" sz="2000" i="1">
                          <a:latin typeface="Cambria Math" charset="0"/>
                          <a:cs typeface="Cambria Math" charset="0"/>
                        </a:rPr>
                        <m:t>+</m:t>
                      </m:r>
                      <m:sSub>
                        <m:sSubPr>
                          <m:ctrlPr>
                            <a:rPr lang="en-US" altLang="zh-CN" sz="2000" i="1">
                              <a:latin typeface="Cambria Math" charset="0"/>
                              <a:cs typeface="Cambria Math" charset="0"/>
                            </a:rPr>
                          </m:ctrlPr>
                        </m:sSubPr>
                        <m:e>
                          <m:r>
                            <a:rPr lang="en-US" altLang="zh-CN" sz="2000" i="1">
                              <a:latin typeface="Cambria Math" charset="0"/>
                              <a:cs typeface="Cambria Math" charset="0"/>
                            </a:rPr>
                            <m:t>𝐶</m:t>
                          </m:r>
                        </m:e>
                        <m:sub>
                          <m:r>
                            <a:rPr lang="en-US" altLang="zh-CN" sz="2000" i="1">
                              <a:latin typeface="Cambria Math" charset="0"/>
                              <a:cs typeface="Cambria Math" charset="0"/>
                            </a:rPr>
                            <m:t>5</m:t>
                          </m:r>
                        </m:sub>
                      </m:sSub>
                      <m:sSup>
                        <m:sSupPr>
                          <m:ctrlPr>
                            <a:rPr lang="en-US" altLang="zh-CN" sz="2000" i="1">
                              <a:latin typeface="Cambria Math" charset="0"/>
                              <a:cs typeface="Cambria Math" charset="0"/>
                            </a:rPr>
                          </m:ctrlPr>
                        </m:sSupPr>
                        <m:e>
                          <m:d>
                            <m:dPr>
                              <m:ctrlPr>
                                <a:rPr lang="en-US" altLang="zh-CN" sz="2000" i="1">
                                  <a:latin typeface="Cambria Math" charset="0"/>
                                  <a:cs typeface="Cambria Math" charset="0"/>
                                </a:rPr>
                              </m:ctrlPr>
                            </m:dPr>
                            <m:e>
                              <m:f>
                                <m:fPr>
                                  <m:ctrlPr>
                                    <a:rPr lang="en-US" altLang="zh-CN" sz="2000" i="1">
                                      <a:latin typeface="Cambria Math" charset="0"/>
                                      <a:cs typeface="Cambria Math" charset="0"/>
                                    </a:rPr>
                                  </m:ctrlPr>
                                </m:fPr>
                                <m:num>
                                  <m:r>
                                    <a:rPr lang="en-US" altLang="zh-CN" sz="2000" i="1">
                                      <a:latin typeface="Cambria Math" charset="0"/>
                                      <a:cs typeface="Cambria Math" charset="0"/>
                                    </a:rPr>
                                    <m:t>𝛼</m:t>
                                  </m:r>
                                </m:num>
                                <m:den>
                                  <m:r>
                                    <a:rPr lang="en-US" altLang="zh-CN" sz="2000" i="1">
                                      <a:latin typeface="Cambria Math" charset="0"/>
                                      <a:cs typeface="Cambria Math" charset="0"/>
                                    </a:rPr>
                                    <m:t>𝜋</m:t>
                                  </m:r>
                                </m:den>
                              </m:f>
                            </m:e>
                          </m:d>
                        </m:e>
                        <m:sup>
                          <m:r>
                            <a:rPr lang="en-US" altLang="zh-CN" sz="2000" i="1">
                              <a:latin typeface="Cambria Math" charset="0"/>
                              <a:cs typeface="Cambria Math" charset="0"/>
                            </a:rPr>
                            <m:t>5</m:t>
                          </m:r>
                        </m:sup>
                      </m:sSup>
                      <m:r>
                        <a:rPr lang="en-US" altLang="zh-CN" sz="2000" i="1">
                          <a:latin typeface="Cambria Math" charset="0"/>
                          <a:cs typeface="Cambria Math" charset="0"/>
                        </a:rPr>
                        <m:t>+⋯</m:t>
                      </m:r>
                    </m:oMath>
                  </m:oMathPara>
                </a14:m>
                <a:endParaRPr lang="zh-CN" altLang="en-US" sz="2000">
                  <a:latin typeface="宋体" charset="0"/>
                  <a:ea typeface="宋体" charset="0"/>
                  <a:cs typeface="宋体" charset="0"/>
                </a:endParaRPr>
              </a:p>
            </p:txBody>
          </p:sp>
        </mc:Choice>
        <mc:Fallback>
          <p:sp>
            <p:nvSpPr>
              <p:cNvPr id="12" name="文本框 11"/>
              <p:cNvSpPr txBox="1">
                <a:spLocks noRot="1" noChangeAspect="1" noMove="1" noResize="1" noEditPoints="1" noAdjustHandles="1" noChangeArrowheads="1" noChangeShapeType="1" noTextEdit="1"/>
              </p:cNvSpPr>
              <p:nvPr userDrawn="1"/>
            </p:nvSpPr>
            <p:spPr>
              <a:xfrm>
                <a:off x="603020" y="1360373"/>
                <a:ext cx="11157678" cy="5078116"/>
              </a:xfrm>
              <a:prstGeom prst="rect">
                <a:avLst/>
              </a:prstGeom>
              <a:blipFill rotWithShape="1">
                <a:blip r:embed="rId4"/>
                <a:stretch>
                  <a:fillRect l="-4" t="-4" r="4" b="4"/>
                </a:stretch>
              </a:blipFill>
            </p:spPr>
            <p:txBody>
              <a:bodyPr/>
              <a:lstStyle/>
              <a:p>
                <a:r>
                  <a:rPr lang="zh-CN" altLang="en-US">
                    <a:noFill/>
                  </a:rPr>
                  <a:t> </a:t>
                </a:r>
              </a:p>
            </p:txBody>
          </p:sp>
        </mc:Fallback>
      </mc:AlternateContent>
      <p:cxnSp>
        <p:nvCxnSpPr>
          <p:cNvPr id="2" name="直接箭头连接符 1"/>
          <p:cNvCxnSpPr/>
          <p:nvPr userDrawn="1"/>
        </p:nvCxnSpPr>
        <p:spPr>
          <a:xfrm>
            <a:off x="1388019" y="2038874"/>
            <a:ext cx="0" cy="3190222"/>
          </a:xfrm>
          <a:prstGeom prst="straightConnector1">
            <a:avLst/>
          </a:prstGeom>
          <a:ln w="76200">
            <a:tailEnd type="triangle"/>
          </a:ln>
        </p:spPr>
        <p:style>
          <a:lnRef idx="2">
            <a:schemeClr val="accent1"/>
          </a:lnRef>
          <a:fillRef idx="0">
            <a:srgbClr val="FFFFFF"/>
          </a:fillRef>
          <a:effectRef idx="0">
            <a:srgbClr val="FFFFFF"/>
          </a:effectRef>
          <a:fontRef idx="minor">
            <a:schemeClr val="tx1"/>
          </a:fontRef>
        </p:style>
      </p:cxnSp>
      <p:grpSp>
        <p:nvGrpSpPr>
          <p:cNvPr id="8" name="组合 7"/>
          <p:cNvGrpSpPr/>
          <p:nvPr userDrawn="1"/>
        </p:nvGrpSpPr>
        <p:grpSpPr>
          <a:xfrm>
            <a:off x="1708606" y="2038874"/>
            <a:ext cx="10052050" cy="3064186"/>
            <a:chOff x="2915" y="3480"/>
            <a:chExt cx="15830" cy="5652"/>
          </a:xfrm>
        </p:grpSpPr>
        <p:sp>
          <p:nvSpPr>
            <p:cNvPr id="4" name="圆角矩形 3"/>
            <p:cNvSpPr/>
            <p:nvPr userDrawn="1"/>
          </p:nvSpPr>
          <p:spPr>
            <a:xfrm>
              <a:off x="2915" y="3480"/>
              <a:ext cx="15830" cy="5652"/>
            </a:xfrm>
            <a:prstGeom prst="roundRect">
              <a:avLst/>
            </a:prstGeom>
            <a:solidFill>
              <a:srgbClr val="FFFFFF">
                <a:alpha val="0"/>
              </a:srgbClr>
            </a:solidFill>
            <a:ln w="25400" cmpd="sng">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noAutofit/>
            </a:bodyPr>
            <a:p>
              <a:pPr algn="l">
                <a:lnSpc>
                  <a:spcPct val="100000"/>
                </a:lnSpc>
              </a:pPr>
              <a:r>
                <a:rPr lang="zh-CN" altLang="en-US" sz="2000">
                  <a:solidFill>
                    <a:srgbClr val="000000"/>
                  </a:solidFill>
                  <a:latin typeface="宋体" charset="0"/>
                  <a:ea typeface="宋体" charset="0"/>
                  <a:cs typeface="宋体" charset="0"/>
                </a:rPr>
                <a:t>施温格：使用哈密顿量正则变换方法处理量子电动力学中出现的两种发散：</a:t>
              </a:r>
              <a:endParaRPr lang="zh-CN" altLang="en-US" sz="2000">
                <a:solidFill>
                  <a:srgbClr val="000000"/>
                </a:solidFill>
                <a:latin typeface="宋体" charset="0"/>
                <a:ea typeface="宋体" charset="0"/>
                <a:cs typeface="宋体" charset="0"/>
              </a:endParaRPr>
            </a:p>
            <a:p>
              <a:pPr marL="457200" indent="-457200" algn="l">
                <a:lnSpc>
                  <a:spcPct val="100000"/>
                </a:lnSpc>
                <a:buAutoNum type="arabicPeriod"/>
              </a:pPr>
              <a:r>
                <a:rPr lang="zh-CN" altLang="en-US" sz="2000">
                  <a:solidFill>
                    <a:srgbClr val="000000"/>
                  </a:solidFill>
                  <a:latin typeface="宋体" charset="0"/>
                  <a:ea typeface="宋体" charset="0"/>
                  <a:cs typeface="宋体" charset="0"/>
                </a:rPr>
                <a:t>电子与自身产生的电磁场相互作用，导致</a:t>
              </a:r>
              <a:r>
                <a:rPr lang="zh-CN" altLang="en-US" sz="2000" b="1">
                  <a:solidFill>
                    <a:srgbClr val="0070C0"/>
                  </a:solidFill>
                  <a:latin typeface="宋体" charset="0"/>
                  <a:ea typeface="宋体" charset="0"/>
                  <a:cs typeface="宋体" charset="0"/>
                </a:rPr>
                <a:t>质量修正发散</a:t>
              </a:r>
              <a:r>
                <a:rPr lang="zh-CN" altLang="en-US" sz="2000">
                  <a:solidFill>
                    <a:srgbClr val="000000"/>
                  </a:solidFill>
                  <a:latin typeface="宋体" charset="0"/>
                  <a:ea typeface="宋体" charset="0"/>
                  <a:cs typeface="宋体" charset="0"/>
                </a:rPr>
                <a:t>。</a:t>
              </a:r>
              <a:endParaRPr lang="en-US" altLang="zh-CN" sz="2000">
                <a:solidFill>
                  <a:srgbClr val="000000"/>
                </a:solidFill>
                <a:latin typeface="宋体" charset="0"/>
                <a:ea typeface="宋体" charset="0"/>
                <a:cs typeface="宋体" charset="0"/>
              </a:endParaRPr>
            </a:p>
            <a:p>
              <a:pPr marL="457200" indent="-457200" algn="l">
                <a:lnSpc>
                  <a:spcPct val="100000"/>
                </a:lnSpc>
                <a:buAutoNum type="arabicPeriod"/>
              </a:pPr>
              <a:r>
                <a:rPr lang="zh-CN" altLang="en-US" sz="2000">
                  <a:solidFill>
                    <a:srgbClr val="000000"/>
                  </a:solidFill>
                  <a:latin typeface="宋体" charset="0"/>
                  <a:ea typeface="宋体" charset="0"/>
                  <a:cs typeface="宋体" charset="0"/>
                </a:rPr>
                <a:t>虚电子-正电子对的产生与湮灭，导致</a:t>
              </a:r>
              <a:r>
                <a:rPr lang="zh-CN" altLang="en-US" sz="2000" b="1">
                  <a:solidFill>
                    <a:srgbClr val="0070C0"/>
                  </a:solidFill>
                  <a:latin typeface="宋体" charset="0"/>
                  <a:ea typeface="宋体" charset="0"/>
                  <a:cs typeface="宋体" charset="0"/>
                </a:rPr>
                <a:t>电荷修正发散</a:t>
              </a:r>
              <a:r>
                <a:rPr lang="zh-CN" altLang="en-US" sz="2000">
                  <a:solidFill>
                    <a:srgbClr val="000000"/>
                  </a:solidFill>
                  <a:latin typeface="宋体" charset="0"/>
                  <a:ea typeface="宋体" charset="0"/>
                  <a:cs typeface="宋体" charset="0"/>
                </a:rPr>
                <a:t>。</a:t>
              </a:r>
              <a:endParaRPr lang="zh-CN" altLang="en-US" sz="2000">
                <a:solidFill>
                  <a:srgbClr val="000000"/>
                </a:solidFill>
                <a:latin typeface="宋体" charset="0"/>
                <a:ea typeface="宋体" charset="0"/>
                <a:cs typeface="宋体" charset="0"/>
              </a:endParaRPr>
            </a:p>
            <a:p>
              <a:pPr indent="0" algn="l">
                <a:lnSpc>
                  <a:spcPct val="100000"/>
                </a:lnSpc>
                <a:buNone/>
              </a:pPr>
              <a:endParaRPr lang="zh-CN" altLang="en-US" sz="2000">
                <a:solidFill>
                  <a:srgbClr val="000000"/>
                </a:solidFill>
                <a:latin typeface="宋体" charset="0"/>
                <a:ea typeface="宋体" charset="0"/>
                <a:cs typeface="宋体" charset="0"/>
              </a:endParaRPr>
            </a:p>
            <a:p>
              <a:pPr indent="0" algn="l">
                <a:lnSpc>
                  <a:spcPct val="100000"/>
                </a:lnSpc>
                <a:buNone/>
              </a:pPr>
              <a:endParaRPr lang="zh-CN" altLang="en-US" sz="2000">
                <a:solidFill>
                  <a:srgbClr val="000000"/>
                </a:solidFill>
                <a:latin typeface="宋体" charset="0"/>
                <a:ea typeface="宋体" charset="0"/>
                <a:cs typeface="宋体" charset="0"/>
              </a:endParaRPr>
            </a:p>
            <a:p>
              <a:pPr indent="0" algn="l">
                <a:lnSpc>
                  <a:spcPct val="100000"/>
                </a:lnSpc>
                <a:buNone/>
              </a:pPr>
              <a:r>
                <a:rPr lang="zh-CN" altLang="en-US" sz="2000">
                  <a:solidFill>
                    <a:srgbClr val="000000"/>
                  </a:solidFill>
                  <a:latin typeface="宋体" charset="0"/>
                  <a:ea typeface="宋体" charset="0"/>
                  <a:cs typeface="宋体" charset="0"/>
                </a:rPr>
                <a:t>其中δ</a:t>
              </a:r>
              <a:r>
                <a:rPr lang="en-US" altLang="zh-CN" sz="2000">
                  <a:solidFill>
                    <a:srgbClr val="000000"/>
                  </a:solidFill>
                  <a:latin typeface="宋体" charset="0"/>
                  <a:ea typeface="宋体" charset="0"/>
                  <a:cs typeface="宋体" charset="0"/>
                </a:rPr>
                <a:t>m</a:t>
              </a:r>
              <a:r>
                <a:rPr lang="zh-CN" altLang="en-US" sz="2000">
                  <a:solidFill>
                    <a:srgbClr val="000000"/>
                  </a:solidFill>
                  <a:latin typeface="宋体" charset="0"/>
                  <a:ea typeface="宋体" charset="0"/>
                  <a:cs typeface="宋体" charset="0"/>
                </a:rPr>
                <a:t>和</a:t>
              </a:r>
              <a:r>
                <a:rPr lang="en-US" altLang="zh-CN" sz="2000">
                  <a:solidFill>
                    <a:srgbClr val="000000"/>
                  </a:solidFill>
                  <a:latin typeface="宋体" charset="0"/>
                  <a:ea typeface="宋体" charset="0"/>
                  <a:cs typeface="宋体" charset="0"/>
                </a:rPr>
                <a:t>δe</a:t>
              </a:r>
              <a:r>
                <a:rPr lang="zh-CN" altLang="en-US" sz="2000">
                  <a:solidFill>
                    <a:srgbClr val="000000"/>
                  </a:solidFill>
                  <a:latin typeface="宋体" charset="0"/>
                  <a:ea typeface="宋体" charset="0"/>
                  <a:cs typeface="宋体" charset="0"/>
                </a:rPr>
                <a:t>是发散的修正量。在理论计算中，这些发散恰好抵消，最终只留下可观测的物理量</a:t>
              </a:r>
              <a:endParaRPr lang="zh-CN" altLang="en-US" sz="2000">
                <a:solidFill>
                  <a:srgbClr val="000000"/>
                </a:solidFill>
                <a:latin typeface="宋体" charset="0"/>
                <a:ea typeface="宋体" charset="0"/>
                <a:cs typeface="宋体" charset="0"/>
              </a:endParaRPr>
            </a:p>
            <a:p>
              <a:pPr indent="0" algn="l">
                <a:lnSpc>
                  <a:spcPct val="100000"/>
                </a:lnSpc>
                <a:buNone/>
              </a:pPr>
              <a:endParaRPr lang="zh-CN" altLang="en-US" sz="2000">
                <a:solidFill>
                  <a:srgbClr val="000000"/>
                </a:solidFill>
                <a:latin typeface="宋体" charset="0"/>
                <a:ea typeface="宋体" charset="0"/>
                <a:cs typeface="宋体" charset="0"/>
              </a:endParaRPr>
            </a:p>
            <a:p>
              <a:pPr indent="0" algn="l">
                <a:lnSpc>
                  <a:spcPct val="100000"/>
                </a:lnSpc>
                <a:buNone/>
              </a:pPr>
              <a:endParaRPr lang="zh-CN" altLang="en-US" sz="2000">
                <a:solidFill>
                  <a:srgbClr val="000000"/>
                </a:solidFill>
                <a:latin typeface="宋体" charset="0"/>
                <a:ea typeface="宋体" charset="0"/>
                <a:cs typeface="宋体" charset="0"/>
              </a:endParaRPr>
            </a:p>
          </p:txBody>
        </p:sp>
        <mc:AlternateContent xmlns:mc="http://schemas.openxmlformats.org/markup-compatibility/2006">
          <mc:Choice xmlns:a14="http://schemas.microsoft.com/office/drawing/2010/main" Requires="a14">
            <p:sp>
              <p:nvSpPr>
                <p:cNvPr id="5" name="文本框 4"/>
                <p:cNvSpPr txBox="1"/>
                <p:nvPr userDrawn="1"/>
              </p:nvSpPr>
              <p:spPr>
                <a:xfrm>
                  <a:off x="6651" y="5665"/>
                  <a:ext cx="8358" cy="717"/>
                </a:xfrm>
                <a:prstGeom prst="rect">
                  <a:avLst/>
                </a:prstGeom>
              </p:spPr>
              <p:txBody>
                <a:bodyPr wrap="square" rtlCol="0">
                  <a:noAutofit/>
                </a:bodyPr>
                <a:p>
                  <a14:m>
                    <m:oMathPara xmlns:m="http://schemas.openxmlformats.org/officeDocument/2006/math">
                      <m:oMathParaPr>
                        <m:jc m:val="centerGroup"/>
                      </m:oMathParaPr>
                      <m:oMath xmlns:m="http://schemas.openxmlformats.org/officeDocument/2006/math">
                        <m:sSub>
                          <m:sSubPr>
                            <m:ctrlPr>
                              <a:rPr lang="en-US" altLang="zh-CN" i="1">
                                <a:latin typeface="Cambria Math" charset="0"/>
                                <a:ea typeface="宋体" charset="0"/>
                                <a:cs typeface="Cambria Math" charset="0"/>
                              </a:rPr>
                            </m:ctrlPr>
                          </m:sSubPr>
                          <m:e>
                            <m:r>
                              <a:rPr lang="en-US" altLang="zh-CN" i="1">
                                <a:latin typeface="Cambria Math" charset="0"/>
                                <a:ea typeface="宋体" charset="0"/>
                                <a:cs typeface="Cambria Math" charset="0"/>
                              </a:rPr>
                              <m:t>𝑚</m:t>
                            </m:r>
                          </m:e>
                          <m:sub>
                            <m:r>
                              <a:rPr lang="en-US" altLang="zh-CN" i="1">
                                <a:latin typeface="Cambria Math" charset="0"/>
                                <a:ea typeface="MS Mincho" panose="02020609040205080304" charset="0"/>
                                <a:cs typeface="Cambria Math" charset="0"/>
                              </a:rPr>
                              <m:t>0</m:t>
                            </m:r>
                          </m:sub>
                        </m:sSub>
                        <m:r>
                          <a:rPr lang="en-US" altLang="zh-CN" i="1">
                            <a:latin typeface="Cambria Math" charset="0"/>
                            <a:ea typeface="MS Mincho" panose="02020609040205080304" charset="0"/>
                            <a:cs typeface="Cambria Math" charset="0"/>
                          </a:rPr>
                          <m:t>=</m:t>
                        </m:r>
                        <m:sSub>
                          <m:sSubPr>
                            <m:ctrlPr>
                              <a:rPr lang="en-US" altLang="zh-CN" i="1">
                                <a:latin typeface="Cambria Math" charset="0"/>
                                <a:ea typeface="宋体" charset="0"/>
                                <a:cs typeface="Cambria Math" charset="0"/>
                              </a:rPr>
                            </m:ctrlPr>
                          </m:sSubPr>
                          <m:e>
                            <m:r>
                              <a:rPr lang="en-US" altLang="zh-CN" i="1">
                                <a:latin typeface="Cambria Math" charset="0"/>
                                <a:ea typeface="宋体" charset="0"/>
                                <a:cs typeface="Cambria Math" charset="0"/>
                              </a:rPr>
                              <m:t>𝑚</m:t>
                            </m:r>
                          </m:e>
                          <m:sub>
                            <m:r>
                              <a:rPr lang="en-US" altLang="zh-CN" i="1">
                                <a:latin typeface="Cambria Math" charset="0"/>
                                <a:ea typeface="MS Mincho" panose="02020609040205080304" charset="0"/>
                                <a:cs typeface="Cambria Math" charset="0"/>
                              </a:rPr>
                              <m:t>物理</m:t>
                            </m:r>
                          </m:sub>
                        </m:sSub>
                        <m:r>
                          <a:rPr lang="en-US" altLang="zh-CN" i="1">
                            <a:latin typeface="Cambria Math" charset="0"/>
                            <a:ea typeface="MS Mincho" panose="02020609040205080304" charset="0"/>
                            <a:cs typeface="Cambria Math" charset="0"/>
                          </a:rPr>
                          <m:t>+</m:t>
                        </m:r>
                        <m:r>
                          <a:rPr lang="en-US" altLang="zh-CN" i="1">
                            <a:latin typeface="Cambria Math" charset="0"/>
                            <a:ea typeface="MS Mincho" panose="02020609040205080304" charset="0"/>
                            <a:cs typeface="Cambria Math" charset="0"/>
                          </a:rPr>
                          <m:t>𝛿</m:t>
                        </m:r>
                        <m:r>
                          <a:rPr lang="en-US" altLang="zh-CN" i="1">
                            <a:latin typeface="Cambria Math" charset="0"/>
                            <a:ea typeface="宋体" charset="0"/>
                            <a:cs typeface="Cambria Math" charset="0"/>
                          </a:rPr>
                          <m:t>𝑚</m:t>
                        </m:r>
                        <m:r>
                          <a:rPr lang="en-US" altLang="zh-CN" i="1">
                            <a:latin typeface="Cambria Math" charset="0"/>
                            <a:ea typeface="MS Mincho" panose="02020609040205080304" charset="0"/>
                            <a:cs typeface="Cambria Math" charset="0"/>
                          </a:rPr>
                          <m:t>,  </m:t>
                        </m:r>
                        <m:sSub>
                          <m:sSubPr>
                            <m:ctrlPr>
                              <a:rPr lang="en-US" altLang="zh-CN" i="1">
                                <a:latin typeface="Cambria Math" charset="0"/>
                                <a:ea typeface="宋体" charset="0"/>
                                <a:cs typeface="Cambria Math" charset="0"/>
                              </a:rPr>
                            </m:ctrlPr>
                          </m:sSubPr>
                          <m:e>
                            <m:r>
                              <a:rPr lang="en-US" altLang="zh-CN" i="1">
                                <a:latin typeface="Cambria Math" charset="0"/>
                                <a:ea typeface="宋体" charset="0"/>
                                <a:cs typeface="Cambria Math" charset="0"/>
                              </a:rPr>
                              <m:t>𝑒</m:t>
                            </m:r>
                          </m:e>
                          <m:sub>
                            <m:r>
                              <a:rPr lang="en-US" altLang="zh-CN" i="1">
                                <a:latin typeface="Cambria Math" charset="0"/>
                                <a:ea typeface="MS Mincho" panose="02020609040205080304" charset="0"/>
                                <a:cs typeface="Cambria Math" charset="0"/>
                              </a:rPr>
                              <m:t>0</m:t>
                            </m:r>
                          </m:sub>
                        </m:sSub>
                        <m:r>
                          <a:rPr lang="en-US" altLang="zh-CN" i="1">
                            <a:latin typeface="Cambria Math" charset="0"/>
                            <a:ea typeface="MS Mincho" panose="02020609040205080304" charset="0"/>
                            <a:cs typeface="Cambria Math" charset="0"/>
                          </a:rPr>
                          <m:t>=</m:t>
                        </m:r>
                        <m:sSub>
                          <m:sSubPr>
                            <m:ctrlPr>
                              <a:rPr lang="en-US" altLang="zh-CN" i="1">
                                <a:latin typeface="Cambria Math" charset="0"/>
                                <a:ea typeface="宋体" charset="0"/>
                                <a:cs typeface="Cambria Math" charset="0"/>
                              </a:rPr>
                            </m:ctrlPr>
                          </m:sSubPr>
                          <m:e>
                            <m:r>
                              <a:rPr lang="en-US" altLang="zh-CN" i="1">
                                <a:latin typeface="Cambria Math" charset="0"/>
                                <a:ea typeface="宋体" charset="0"/>
                                <a:cs typeface="Cambria Math" charset="0"/>
                              </a:rPr>
                              <m:t>𝑒</m:t>
                            </m:r>
                          </m:e>
                          <m:sub>
                            <m:r>
                              <a:rPr lang="en-US" altLang="zh-CN" i="1">
                                <a:latin typeface="Cambria Math" charset="0"/>
                                <a:ea typeface="MS Mincho" panose="02020609040205080304" charset="0"/>
                                <a:cs typeface="Cambria Math" charset="0"/>
                              </a:rPr>
                              <m:t>物理</m:t>
                            </m:r>
                          </m:sub>
                        </m:sSub>
                        <m:r>
                          <a:rPr lang="en-US" altLang="zh-CN" i="1">
                            <a:latin typeface="Cambria Math" charset="0"/>
                            <a:ea typeface="MS Mincho" panose="02020609040205080304" charset="0"/>
                            <a:cs typeface="Cambria Math" charset="0"/>
                          </a:rPr>
                          <m:t>+</m:t>
                        </m:r>
                        <m:r>
                          <a:rPr lang="en-US" altLang="zh-CN" i="1">
                            <a:latin typeface="Cambria Math" charset="0"/>
                            <a:ea typeface="MS Mincho" panose="02020609040205080304" charset="0"/>
                            <a:cs typeface="Cambria Math" charset="0"/>
                          </a:rPr>
                          <m:t>𝛿</m:t>
                        </m:r>
                        <m:r>
                          <a:rPr lang="en-US" altLang="zh-CN" i="1">
                            <a:latin typeface="Cambria Math" charset="0"/>
                            <a:ea typeface="宋体" charset="0"/>
                            <a:cs typeface="Cambria Math" charset="0"/>
                          </a:rPr>
                          <m:t>𝑒</m:t>
                        </m:r>
                      </m:oMath>
                    </m:oMathPara>
                  </a14:m>
                  <a:endParaRPr lang="zh-CN" altLang="en-US">
                    <a:latin typeface="宋体" charset="0"/>
                    <a:ea typeface="宋体" charset="0"/>
                    <a:cs typeface="宋体" charset="0"/>
                  </a:endParaRPr>
                </a:p>
              </p:txBody>
            </p:sp>
          </mc:Choice>
          <mc:Fallback>
            <p:sp>
              <p:nvSpPr>
                <p:cNvPr id="5" name="文本框 4"/>
                <p:cNvSpPr txBox="1">
                  <a:spLocks noRot="1" noChangeAspect="1" noMove="1" noResize="1" noEditPoints="1" noAdjustHandles="1" noChangeArrowheads="1" noChangeShapeType="1" noTextEdit="1"/>
                </p:cNvSpPr>
                <p:nvPr userDrawn="1"/>
              </p:nvSpPr>
              <p:spPr>
                <a:xfrm>
                  <a:off x="6651" y="5665"/>
                  <a:ext cx="8358" cy="717"/>
                </a:xfrm>
                <a:prstGeom prst="rect">
                  <a:avLst/>
                </a:prstGeom>
                <a:blipFill rotWithShape="1">
                  <a:blip r:embed="rId5"/>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文本框 6"/>
                <p:cNvSpPr txBox="1"/>
                <p:nvPr/>
              </p:nvSpPr>
              <p:spPr>
                <a:xfrm>
                  <a:off x="5183" y="7487"/>
                  <a:ext cx="11520" cy="1280"/>
                </a:xfrm>
                <a:prstGeom prst="rect">
                  <a:avLst/>
                </a:prstGeom>
                <a:noFill/>
              </p:spPr>
              <p:txBody>
                <a:bodyPr wrap="square" rtlCol="0" anchor="t">
                  <a:spAutoFit/>
                </a:bodyPr>
                <a:p>
                  <a14:m>
                    <m:oMathPara xmlns:m="http://schemas.openxmlformats.org/officeDocument/2006/math">
                      <m:oMathParaPr>
                        <m:jc m:val="centerGroup"/>
                      </m:oMathParaPr>
                      <m:oMath xmlns:m="http://schemas.openxmlformats.org/officeDocument/2006/math">
                        <m:sSub>
                          <m:sSubPr>
                            <m:ctrlPr>
                              <a:rPr lang="en-US" altLang="zh-CN" i="1">
                                <a:latin typeface="Cambria Math" charset="0"/>
                                <a:cs typeface="Cambria Math" charset="0"/>
                              </a:rPr>
                            </m:ctrlPr>
                          </m:sSubPr>
                          <m:e>
                            <m:r>
                              <a:rPr lang="en-US" altLang="zh-CN" i="1">
                                <a:latin typeface="Cambria Math" charset="0"/>
                                <a:cs typeface="Cambria Math" charset="0"/>
                              </a:rPr>
                              <m:t>𝑎</m:t>
                            </m:r>
                          </m:e>
                          <m:sub>
                            <m:r>
                              <a:rPr lang="en-US" altLang="zh-CN" i="1">
                                <a:latin typeface="Cambria Math" charset="0"/>
                                <a:cs typeface="Cambria Math" charset="0"/>
                              </a:rPr>
                              <m:t>1</m:t>
                            </m:r>
                          </m:sub>
                        </m:sSub>
                        <m:r>
                          <a:rPr lang="en-US" altLang="zh-CN" i="1">
                            <a:latin typeface="Cambria Math" charset="0"/>
                            <a:cs typeface="Cambria Math" charset="0"/>
                          </a:rPr>
                          <m:t>=</m:t>
                        </m:r>
                        <m:f>
                          <m:fPr>
                            <m:ctrlPr>
                              <a:rPr lang="en-US" altLang="zh-CN" i="1">
                                <a:latin typeface="Cambria Math" charset="0"/>
                                <a:cs typeface="Cambria Math" charset="0"/>
                              </a:rPr>
                            </m:ctrlPr>
                          </m:fPr>
                          <m:num>
                            <m:r>
                              <a:rPr lang="en-US" altLang="zh-CN" i="1">
                                <a:latin typeface="Cambria Math" charset="0"/>
                                <a:cs typeface="Cambria Math" charset="0"/>
                              </a:rPr>
                              <m:t>𝛼</m:t>
                            </m:r>
                          </m:num>
                          <m:den>
                            <m:r>
                              <a:rPr lang="en-US" altLang="zh-CN" i="1">
                                <a:latin typeface="Cambria Math" charset="0"/>
                                <a:cs typeface="Cambria Math" charset="0"/>
                              </a:rPr>
                              <m:t>2</m:t>
                            </m:r>
                            <m:r>
                              <a:rPr lang="en-US" altLang="zh-CN" i="1">
                                <a:latin typeface="Cambria Math" charset="0"/>
                                <a:cs typeface="Cambria Math" charset="0"/>
                              </a:rPr>
                              <m:t>𝜋</m:t>
                            </m:r>
                          </m:den>
                        </m:f>
                        <m:r>
                          <a:rPr lang="en-US" altLang="zh-CN" i="1">
                            <a:latin typeface="Cambria Math" charset="0"/>
                            <a:cs typeface="Cambria Math" charset="0"/>
                          </a:rPr>
                          <m:t>=</m:t>
                        </m:r>
                        <m:f>
                          <m:fPr>
                            <m:ctrlPr>
                              <a:rPr lang="en-US" altLang="zh-CN" i="1">
                                <a:latin typeface="Cambria Math" charset="0"/>
                                <a:cs typeface="Cambria Math" charset="0"/>
                              </a:rPr>
                            </m:ctrlPr>
                          </m:fPr>
                          <m:num>
                            <m:r>
                              <a:rPr lang="en-US" altLang="zh-CN" i="1">
                                <a:latin typeface="Cambria Math" charset="0"/>
                                <a:cs typeface="Cambria Math" charset="0"/>
                              </a:rPr>
                              <m:t>1</m:t>
                            </m:r>
                          </m:num>
                          <m:den>
                            <m:r>
                              <a:rPr lang="en-US" altLang="zh-CN" i="1">
                                <a:latin typeface="Cambria Math" charset="0"/>
                                <a:cs typeface="Cambria Math" charset="0"/>
                              </a:rPr>
                              <m:t>2</m:t>
                            </m:r>
                            <m:r>
                              <a:rPr lang="en-US" altLang="zh-CN" i="1">
                                <a:latin typeface="Cambria Math" charset="0"/>
                                <a:cs typeface="Cambria Math" charset="0"/>
                              </a:rPr>
                              <m:t>𝜋</m:t>
                            </m:r>
                          </m:den>
                        </m:f>
                        <m:d>
                          <m:dPr>
                            <m:ctrlPr>
                              <a:rPr lang="en-US" altLang="zh-CN" i="1">
                                <a:latin typeface="Cambria Math" charset="0"/>
                                <a:cs typeface="Cambria Math" charset="0"/>
                              </a:rPr>
                            </m:ctrlPr>
                          </m:dPr>
                          <m:e>
                            <m:f>
                              <m:fPr>
                                <m:ctrlPr>
                                  <a:rPr lang="en-US" altLang="zh-CN" i="1">
                                    <a:latin typeface="Cambria Math" charset="0"/>
                                    <a:cs typeface="Cambria Math" charset="0"/>
                                  </a:rPr>
                                </m:ctrlPr>
                              </m:fPr>
                              <m:num>
                                <m:sSup>
                                  <m:sSupPr>
                                    <m:ctrlPr>
                                      <a:rPr lang="en-US" altLang="zh-CN" i="1">
                                        <a:latin typeface="Cambria Math" charset="0"/>
                                        <a:cs typeface="Cambria Math" charset="0"/>
                                      </a:rPr>
                                    </m:ctrlPr>
                                  </m:sSupPr>
                                  <m:e>
                                    <m:r>
                                      <a:rPr lang="en-US" altLang="zh-CN" i="1">
                                        <a:latin typeface="Cambria Math" charset="0"/>
                                        <a:cs typeface="Cambria Math" charset="0"/>
                                      </a:rPr>
                                      <m:t>𝑒</m:t>
                                    </m:r>
                                  </m:e>
                                  <m:sup>
                                    <m:r>
                                      <a:rPr lang="en-US" altLang="zh-CN" i="1">
                                        <a:latin typeface="Cambria Math" charset="0"/>
                                        <a:cs typeface="Cambria Math" charset="0"/>
                                      </a:rPr>
                                      <m:t>2</m:t>
                                    </m:r>
                                  </m:sup>
                                </m:sSup>
                              </m:num>
                              <m:den>
                                <m:r>
                                  <a:rPr lang="en-US" altLang="zh-CN" i="1">
                                    <a:latin typeface="Cambria Math" charset="0"/>
                                    <a:cs typeface="Cambria Math" charset="0"/>
                                  </a:rPr>
                                  <m:t>4</m:t>
                                </m:r>
                                <m:r>
                                  <a:rPr lang="en-US" altLang="zh-CN" i="1">
                                    <a:latin typeface="Cambria Math" charset="0"/>
                                    <a:cs typeface="Cambria Math" charset="0"/>
                                  </a:rPr>
                                  <m:t>𝜋</m:t>
                                </m:r>
                                <m:sSub>
                                  <m:sSubPr>
                                    <m:ctrlPr>
                                      <a:rPr lang="en-US" altLang="zh-CN" i="1">
                                        <a:latin typeface="Cambria Math" charset="0"/>
                                        <a:cs typeface="Cambria Math" charset="0"/>
                                      </a:rPr>
                                    </m:ctrlPr>
                                  </m:sSubPr>
                                  <m:e>
                                    <m:r>
                                      <a:rPr lang="en-US" altLang="zh-CN" i="1">
                                        <a:latin typeface="Cambria Math" charset="0"/>
                                        <a:cs typeface="Cambria Math" charset="0"/>
                                      </a:rPr>
                                      <m:t>𝜖</m:t>
                                    </m:r>
                                  </m:e>
                                  <m:sub>
                                    <m:r>
                                      <a:rPr lang="en-US" altLang="zh-CN" i="1">
                                        <a:latin typeface="Cambria Math" charset="0"/>
                                        <a:cs typeface="Cambria Math" charset="0"/>
                                      </a:rPr>
                                      <m:t>0</m:t>
                                    </m:r>
                                  </m:sub>
                                </m:sSub>
                                <m:r>
                                  <a:rPr lang="en-US" altLang="zh-CN" i="1">
                                    <a:latin typeface="Cambria Math" charset="0"/>
                                    <a:cs typeface="Cambria Math" charset="0"/>
                                  </a:rPr>
                                  <m:t>ℏ</m:t>
                                </m:r>
                                <m:r>
                                  <a:rPr lang="en-US" altLang="zh-CN" i="1">
                                    <a:latin typeface="Cambria Math" charset="0"/>
                                    <a:cs typeface="Cambria Math" charset="0"/>
                                  </a:rPr>
                                  <m:t>𝑐</m:t>
                                </m:r>
                              </m:den>
                            </m:f>
                          </m:e>
                        </m:d>
                        <m:r>
                          <a:rPr lang="en-US" altLang="zh-CN" i="1">
                            <a:latin typeface="Cambria Math" charset="0"/>
                            <a:cs typeface="Cambria Math" charset="0"/>
                          </a:rPr>
                          <m:t>≈</m:t>
                        </m:r>
                        <m:f>
                          <m:fPr>
                            <m:ctrlPr>
                              <a:rPr lang="en-US" altLang="zh-CN" i="1">
                                <a:latin typeface="Cambria Math" charset="0"/>
                                <a:cs typeface="Cambria Math" charset="0"/>
                              </a:rPr>
                            </m:ctrlPr>
                          </m:fPr>
                          <m:num>
                            <m:r>
                              <a:rPr lang="en-US" altLang="zh-CN" i="1">
                                <a:latin typeface="Cambria Math" charset="0"/>
                                <a:cs typeface="Cambria Math" charset="0"/>
                              </a:rPr>
                              <m:t>1</m:t>
                            </m:r>
                          </m:num>
                          <m:den>
                            <m:r>
                              <a:rPr lang="en-US" altLang="zh-CN" i="1">
                                <a:latin typeface="Cambria Math" charset="0"/>
                                <a:cs typeface="Cambria Math" charset="0"/>
                              </a:rPr>
                              <m:t>2</m:t>
                            </m:r>
                            <m:r>
                              <a:rPr lang="en-US" altLang="zh-CN" i="1">
                                <a:latin typeface="Cambria Math" charset="0"/>
                                <a:cs typeface="Cambria Math" charset="0"/>
                              </a:rPr>
                              <m:t>𝜋</m:t>
                            </m:r>
                          </m:den>
                        </m:f>
                        <m:r>
                          <a:rPr lang="en-US" altLang="zh-CN" i="1">
                            <a:latin typeface="Cambria Math" charset="0"/>
                            <a:cs typeface="Cambria Math" charset="0"/>
                          </a:rPr>
                          <m:t>×</m:t>
                        </m:r>
                        <m:f>
                          <m:fPr>
                            <m:ctrlPr>
                              <a:rPr lang="en-US" altLang="zh-CN" i="1">
                                <a:latin typeface="Cambria Math" charset="0"/>
                                <a:cs typeface="Cambria Math" charset="0"/>
                              </a:rPr>
                            </m:ctrlPr>
                          </m:fPr>
                          <m:num>
                            <m:r>
                              <a:rPr lang="en-US" altLang="zh-CN" i="1">
                                <a:latin typeface="Cambria Math" charset="0"/>
                                <a:cs typeface="Cambria Math" charset="0"/>
                              </a:rPr>
                              <m:t>1</m:t>
                            </m:r>
                          </m:num>
                          <m:den>
                            <m:r>
                              <a:rPr lang="en-US" altLang="zh-CN" i="1">
                                <a:latin typeface="Cambria Math" charset="0"/>
                                <a:cs typeface="Cambria Math" charset="0"/>
                              </a:rPr>
                              <m:t>137</m:t>
                            </m:r>
                            <m:r>
                              <a:rPr lang="en-US" altLang="zh-CN" i="1">
                                <a:latin typeface="Cambria Math" charset="0"/>
                                <a:cs typeface="Cambria Math" charset="0"/>
                              </a:rPr>
                              <m:t>.</m:t>
                            </m:r>
                            <m:r>
                              <a:rPr lang="en-US" altLang="zh-CN" i="1">
                                <a:latin typeface="Cambria Math" charset="0"/>
                                <a:cs typeface="Cambria Math" charset="0"/>
                              </a:rPr>
                              <m:t>035999084</m:t>
                            </m:r>
                          </m:den>
                        </m:f>
                        <m:r>
                          <a:rPr lang="en-US" altLang="zh-CN" i="1">
                            <a:latin typeface="Cambria Math" charset="0"/>
                            <a:cs typeface="Cambria Math" charset="0"/>
                          </a:rPr>
                          <m:t>≈</m:t>
                        </m:r>
                        <m:r>
                          <a:rPr lang="en-US" altLang="zh-CN" i="1">
                            <a:latin typeface="Cambria Math" charset="0"/>
                            <a:cs typeface="Cambria Math" charset="0"/>
                          </a:rPr>
                          <m:t>0</m:t>
                        </m:r>
                        <m:r>
                          <a:rPr lang="en-US" altLang="zh-CN" i="1">
                            <a:latin typeface="Cambria Math" charset="0"/>
                            <a:cs typeface="Cambria Math" charset="0"/>
                          </a:rPr>
                          <m:t>.</m:t>
                        </m:r>
                        <m:r>
                          <a:rPr lang="en-US" altLang="zh-CN" i="1">
                            <a:latin typeface="Cambria Math" charset="0"/>
                            <a:cs typeface="Cambria Math" charset="0"/>
                          </a:rPr>
                          <m:t>0011614</m:t>
                        </m:r>
                      </m:oMath>
                    </m:oMathPara>
                  </a14:m>
                  <a:endParaRPr lang="zh-CN" altLang="en-US"/>
                </a:p>
              </p:txBody>
            </p:sp>
          </mc:Choice>
          <mc:Fallback>
            <p:sp>
              <p:nvSpPr>
                <p:cNvPr id="7" name="文本框 6"/>
                <p:cNvSpPr txBox="1">
                  <a:spLocks noRot="1" noChangeAspect="1" noMove="1" noResize="1" noEditPoints="1" noAdjustHandles="1" noChangeArrowheads="1" noChangeShapeType="1" noTextEdit="1"/>
                </p:cNvSpPr>
                <p:nvPr/>
              </p:nvSpPr>
              <p:spPr>
                <a:xfrm>
                  <a:off x="5183" y="7487"/>
                  <a:ext cx="11520" cy="1280"/>
                </a:xfrm>
                <a:prstGeom prst="rect">
                  <a:avLst/>
                </a:prstGeom>
                <a:blipFill rotWithShape="1">
                  <a:blip r:embed="rId6"/>
                </a:blipFill>
              </p:spPr>
              <p:txBody>
                <a:bodyPr/>
                <a:lstStyle/>
                <a:p>
                  <a:r>
                    <a:rPr lang="zh-CN" altLang="en-US">
                      <a:noFill/>
                    </a:rPr>
                    <a:t> </a:t>
                  </a:r>
                </a:p>
              </p:txBody>
            </p:sp>
          </mc:Fallback>
        </mc:AlternateContent>
      </p:grpSp>
      <p:sp>
        <p:nvSpPr>
          <p:cNvPr id="9" name="矩形 8"/>
          <p:cNvSpPr/>
          <p:nvPr userDrawn="1"/>
        </p:nvSpPr>
        <p:spPr>
          <a:xfrm>
            <a:off x="3542665" y="5907405"/>
            <a:ext cx="341863" cy="531148"/>
          </a:xfrm>
          <a:prstGeom prst="rect">
            <a:avLst/>
          </a:prstGeom>
          <a:noFill/>
          <a:ln w="57150">
            <a:solidFill>
              <a:srgbClr val="FF0000">
                <a:alpha val="100000"/>
              </a:srgbClr>
            </a:solidFill>
          </a:ln>
        </p:spPr>
        <p:style>
          <a:lnRef idx="2">
            <a:schemeClr val="accent1">
              <a:lumMod val="75000"/>
            </a:schemeClr>
          </a:lnRef>
          <a:fillRef idx="1">
            <a:schemeClr val="accent1"/>
          </a:fillRef>
          <a:effectRef idx="0">
            <a:srgbClr val="FFFFFF"/>
          </a:effectRef>
          <a:fontRef idx="minor">
            <a:schemeClr val="lt1"/>
          </a:fontRef>
        </p:style>
        <p:txBody>
          <a:bodyPr rtlCol="0" anchor="ctr">
            <a:noAutofit/>
          </a:bodyPr>
          <a:p>
            <a:pPr algn="ctr"/>
            <a:endParaRPr lang="zh-CN" altLang="en-US">
              <a:solidFill>
                <a:srgbClr val="000000"/>
              </a:solidFill>
            </a:endParaRPr>
          </a:p>
        </p:txBody>
      </p:sp>
      <p:sp>
        <p:nvSpPr>
          <p:cNvPr id="10" name="文本框 9"/>
          <p:cNvSpPr txBox="1"/>
          <p:nvPr userDrawn="1"/>
        </p:nvSpPr>
        <p:spPr>
          <a:xfrm>
            <a:off x="3419125" y="6438553"/>
            <a:ext cx="882208" cy="621420"/>
          </a:xfrm>
          <a:prstGeom prst="rect">
            <a:avLst/>
          </a:prstGeom>
        </p:spPr>
        <p:txBody>
          <a:bodyPr wrap="square" rtlCol="0">
            <a:noAutofit/>
          </a:bodyPr>
          <a:p>
            <a:r>
              <a:rPr lang="zh-CN" altLang="en-US" sz="2000" b="1">
                <a:solidFill>
                  <a:srgbClr val="FF0000"/>
                </a:solidFill>
                <a:latin typeface="Times New Roman" panose="02020603050405020304" charset="0"/>
                <a:ea typeface="Times New Roman" panose="02020603050405020304" charset="0"/>
                <a:cs typeface="Times New Roman" panose="02020603050405020304" charset="0"/>
              </a:rPr>
              <a:t>=</a:t>
            </a:r>
            <a:r>
              <a:rPr lang="en-US" altLang="zh-CN" sz="2000" b="1">
                <a:solidFill>
                  <a:srgbClr val="FF0000"/>
                </a:solidFill>
                <a:latin typeface="Times New Roman" panose="02020603050405020304" charset="0"/>
                <a:ea typeface="Times New Roman" panose="02020603050405020304" charset="0"/>
                <a:cs typeface="Times New Roman" panose="02020603050405020304" charset="0"/>
              </a:rPr>
              <a:t>0.5</a:t>
            </a:r>
            <a:endParaRPr lang="zh-CN" altLang="en-US" sz="2000" b="1">
              <a:solidFill>
                <a:srgbClr val="FF0000"/>
              </a:solidFill>
              <a:latin typeface="Times New Roman" panose="02020603050405020304" charset="0"/>
              <a:ea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34963" y="1"/>
            <a:ext cx="895768" cy="1132114"/>
          </a:xfrm>
          <a:prstGeom prst="rect">
            <a:avLst/>
          </a:prstGeom>
          <a:solidFill>
            <a:srgbClr val="104BA4"/>
          </a:solidFill>
          <a:ln>
            <a:noFill/>
          </a:ln>
          <a:effectLst>
            <a:outerShdw blurRad="3302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4" name="文本框 13"/>
          <p:cNvSpPr txBox="1"/>
          <p:nvPr/>
        </p:nvSpPr>
        <p:spPr>
          <a:xfrm>
            <a:off x="294551" y="284064"/>
            <a:ext cx="976591" cy="6451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02</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文本框 14"/>
          <p:cNvSpPr txBox="1"/>
          <p:nvPr/>
        </p:nvSpPr>
        <p:spPr>
          <a:xfrm>
            <a:off x="1388075" y="212563"/>
            <a:ext cx="3633629"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noProof="0" dirty="0">
                <a:ln>
                  <a:noFill/>
                </a:ln>
                <a:solidFill>
                  <a:srgbClr val="104BA4"/>
                </a:solidFill>
                <a:uLnTx/>
                <a:uFillTx/>
                <a:latin typeface="微软雅黑" panose="020B0503020204020204" pitchFamily="34" charset="-122"/>
                <a:ea typeface="微软雅黑" panose="020B0503020204020204" pitchFamily="34" charset="-122"/>
                <a:cs typeface="宋体" pitchFamily="2" charset="-122"/>
              </a:rPr>
              <a:t>费曼图</a:t>
            </a:r>
            <a:endParaRPr lang="zh-CN" altLang="en-US">
              <a:latin typeface="微软雅黑" panose="020B0503020204020204" pitchFamily="34" charset="-122"/>
              <a:ea typeface="微软雅黑" panose="020B0503020204020204" pitchFamily="34" charset="-122"/>
              <a:cs typeface="宋体" pitchFamily="2" charset="-122"/>
            </a:endParaRPr>
          </a:p>
        </p:txBody>
      </p:sp>
      <p:sp>
        <p:nvSpPr>
          <p:cNvPr id="16" name="文本框 15"/>
          <p:cNvSpPr txBox="1"/>
          <p:nvPr/>
        </p:nvSpPr>
        <p:spPr>
          <a:xfrm>
            <a:off x="1443476" y="767358"/>
            <a:ext cx="2659268"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x-none" altLang="zh-CN"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宋体" pitchFamily="2" charset="-122"/>
              </a:rPr>
              <a:t>课题</a:t>
            </a:r>
            <a:r>
              <a:rPr lang="x-none" altLang="zh-CN"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由来</a:t>
            </a:r>
            <a:endParaRPr lang="x-none" altLang="zh-CN">
              <a:latin typeface="微软雅黑" panose="020B0503020204020204" pitchFamily="34" charset="-122"/>
              <a:ea typeface="微软雅黑" panose="020B0503020204020204" pitchFamily="34" charset="-122"/>
              <a:cs typeface="宋体" pitchFamily="2" charset="-122"/>
            </a:endParaRPr>
          </a:p>
        </p:txBody>
      </p:sp>
      <p:grpSp>
        <p:nvGrpSpPr>
          <p:cNvPr id="18" name="组合 17"/>
          <p:cNvGrpSpPr/>
          <p:nvPr/>
        </p:nvGrpSpPr>
        <p:grpSpPr>
          <a:xfrm>
            <a:off x="9796257" y="238208"/>
            <a:ext cx="1964493" cy="708062"/>
            <a:chOff x="4246274" y="-10895"/>
            <a:chExt cx="3940182" cy="1420161"/>
          </a:xfrm>
        </p:grpSpPr>
        <p:grpSp>
          <p:nvGrpSpPr>
            <p:cNvPr id="19" name="组合 18"/>
            <p:cNvGrpSpPr/>
            <p:nvPr/>
          </p:nvGrpSpPr>
          <p:grpSpPr>
            <a:xfrm>
              <a:off x="4246274" y="-10895"/>
              <a:ext cx="3940181" cy="1400681"/>
              <a:chOff x="6547903" y="954561"/>
              <a:chExt cx="5069293" cy="1802069"/>
            </a:xfrm>
          </p:grpSpPr>
          <p:pic>
            <p:nvPicPr>
              <p:cNvPr id="21" name="图片 20"/>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6547903" y="985519"/>
                <a:ext cx="1771106" cy="1771111"/>
              </a:xfrm>
              <a:prstGeom prst="rect">
                <a:avLst/>
              </a:prstGeom>
            </p:spPr>
          </p:pic>
          <p:pic>
            <p:nvPicPr>
              <p:cNvPr id="22" name="图片 2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8270228" y="954561"/>
                <a:ext cx="3346968" cy="1271930"/>
              </a:xfrm>
              <a:prstGeom prst="rect">
                <a:avLst/>
              </a:prstGeom>
            </p:spPr>
          </p:pic>
        </p:grpSp>
        <p:sp>
          <p:nvSpPr>
            <p:cNvPr id="20" name="矩形 19"/>
            <p:cNvSpPr/>
            <p:nvPr/>
          </p:nvSpPr>
          <p:spPr>
            <a:xfrm>
              <a:off x="5622894" y="915420"/>
              <a:ext cx="2563562" cy="493846"/>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000" b="1" i="0" u="none" strike="noStrike" kern="1200" cap="none" spc="0" normalizeH="0" baseline="0" noProof="0" dirty="0">
                  <a:ln>
                    <a:noFill/>
                  </a:ln>
                  <a:solidFill>
                    <a:prstClr val="black"/>
                  </a:solidFill>
                  <a:effectLst/>
                  <a:uLnTx/>
                  <a:uFillTx/>
                  <a:latin typeface="Calibri" panose="020F0502020204030204"/>
                  <a:ea typeface="宋体" pitchFamily="2" charset="-122"/>
                  <a:cs typeface="+mn-cs"/>
                </a:rPr>
                <a:t>FUDAN UNIVERSITY</a:t>
              </a:r>
              <a:endParaRPr kumimoji="0" lang="en-US" altLang="zh-CN" sz="1000" b="1" i="0" u="none" strike="noStrike" kern="1200" cap="none" spc="0" normalizeH="0" baseline="0" noProof="0" dirty="0">
                <a:ln>
                  <a:noFill/>
                </a:ln>
                <a:solidFill>
                  <a:prstClr val="black"/>
                </a:solidFill>
                <a:effectLst/>
                <a:uLnTx/>
                <a:uFillTx/>
                <a:latin typeface="Calibri" panose="020F0502020204030204"/>
                <a:ea typeface="宋体" pitchFamily="2" charset="-122"/>
                <a:cs typeface="+mn-cs"/>
              </a:endParaRPr>
            </a:p>
          </p:txBody>
        </p:sp>
      </p:gr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3563" y="419415"/>
            <a:ext cx="6019047" cy="6019047"/>
          </a:xfrm>
          <a:prstGeom prst="rect">
            <a:avLst/>
          </a:prstGeom>
        </p:spPr>
      </p:pic>
      <p:grpSp>
        <p:nvGrpSpPr>
          <p:cNvPr id="6" name="组合 5"/>
          <p:cNvGrpSpPr/>
          <p:nvPr userDrawn="1"/>
        </p:nvGrpSpPr>
        <p:grpSpPr>
          <a:xfrm>
            <a:off x="-3352231" y="5011208"/>
            <a:ext cx="3122525" cy="1719671"/>
            <a:chOff x="349" y="2027"/>
            <a:chExt cx="10674" cy="6393"/>
          </a:xfrm>
        </p:grpSpPr>
        <p:pic>
          <p:nvPicPr>
            <p:cNvPr id="5" name="图片 4" descr="post_object_image_2093396990"/>
            <p:cNvPicPr>
              <a:picLocks noChangeAspect="1"/>
            </p:cNvPicPr>
            <p:nvPr/>
          </p:nvPicPr>
          <p:blipFill>
            <a:blip r:embed="rId4"/>
            <a:stretch>
              <a:fillRect/>
            </a:stretch>
          </p:blipFill>
          <p:spPr>
            <a:xfrm>
              <a:off x="349" y="2027"/>
              <a:ext cx="10674" cy="4399"/>
            </a:xfrm>
            <a:prstGeom prst="rect">
              <a:avLst/>
            </a:prstGeom>
          </p:spPr>
        </p:pic>
        <p:sp>
          <p:nvSpPr>
            <p:cNvPr id="30" name="文本框 29"/>
            <p:cNvSpPr txBox="1"/>
            <p:nvPr/>
          </p:nvSpPr>
          <p:spPr>
            <a:xfrm>
              <a:off x="504" y="7062"/>
              <a:ext cx="10519" cy="1358"/>
            </a:xfrm>
            <a:prstGeom prst="rect">
              <a:avLst/>
            </a:prstGeom>
            <a:noFill/>
          </p:spPr>
          <p:txBody>
            <a:bodyPr wrap="square" rtlCol="0">
              <a:noAutofit/>
            </a:bodyPr>
            <a:p>
              <a:r>
                <a:rPr lang="zh-CN" altLang="en-US" dirty="0">
                  <a:latin typeface="华文楷体" panose="02010600040101010101" charset="-122"/>
                  <a:ea typeface="华文楷体" panose="02010600040101010101" charset="-122"/>
                </a:rPr>
                <a:t>图</a:t>
              </a:r>
              <a:r>
                <a:rPr lang="en-US" altLang="zh-CN" dirty="0">
                  <a:latin typeface="华文楷体" panose="02010600040101010101" charset="-122"/>
                  <a:ea typeface="华文楷体" panose="02010600040101010101" charset="-122"/>
                  <a:cs typeface="Arial" panose="020B0604020202020204" pitchFamily="34" charset="0"/>
                </a:rPr>
                <a:t>2</a:t>
              </a:r>
              <a:r>
                <a:rPr lang="en-US" altLang="zh-CN" dirty="0">
                  <a:latin typeface="华文楷体" panose="02010600040101010101" charset="-122"/>
                  <a:ea typeface="华文楷体" panose="02010600040101010101" charset="-122"/>
                </a:rPr>
                <a:t>.1</a:t>
              </a:r>
              <a:r>
                <a:rPr lang="zh-CN" altLang="en-US" dirty="0">
                  <a:latin typeface="华文楷体" panose="02010600040101010101" charset="-122"/>
                  <a:ea typeface="华文楷体" panose="02010600040101010101" charset="-122"/>
                </a:rPr>
                <a:t>：</a:t>
              </a:r>
              <a:r>
                <a:rPr lang="en-US" altLang="zh-CN" dirty="0">
                  <a:latin typeface="华文楷体" panose="02010600040101010101" charset="-122"/>
                  <a:ea typeface="华文楷体" panose="02010600040101010101" charset="-122"/>
                </a:rPr>
                <a:t>QED</a:t>
              </a:r>
              <a:r>
                <a:rPr lang="zh-CN" altLang="en-US" dirty="0">
                  <a:latin typeface="华文楷体" panose="02010600040101010101" charset="-122"/>
                  <a:ea typeface="华文楷体" panose="02010600040101010101" charset="-122"/>
                </a:rPr>
                <a:t>的</a:t>
              </a:r>
              <a:r>
                <a:rPr lang="en-US" altLang="zh-CN" dirty="0">
                  <a:latin typeface="华文楷体" panose="02010600040101010101" charset="-122"/>
                  <a:ea typeface="华文楷体" panose="02010600040101010101" charset="-122"/>
                </a:rPr>
                <a:t>8</a:t>
              </a:r>
              <a:r>
                <a:rPr lang="zh-CN" altLang="en-US" dirty="0">
                  <a:latin typeface="华文楷体" panose="02010600040101010101" charset="-122"/>
                  <a:ea typeface="华文楷体" panose="02010600040101010101" charset="-122"/>
                </a:rPr>
                <a:t>种基本节点</a:t>
              </a:r>
              <a:endParaRPr lang="zh-CN" altLang="en-US" dirty="0">
                <a:latin typeface="华文楷体" panose="02010600040101010101" charset="-122"/>
                <a:ea typeface="华文楷体" panose="02010600040101010101" charset="-122"/>
              </a:endParaRPr>
            </a:p>
          </p:txBody>
        </p:sp>
      </p:grpSp>
      <p:grpSp>
        <p:nvGrpSpPr>
          <p:cNvPr id="38" name="组合 37"/>
          <p:cNvGrpSpPr/>
          <p:nvPr userDrawn="1"/>
        </p:nvGrpSpPr>
        <p:grpSpPr>
          <a:xfrm>
            <a:off x="2115820" y="2898567"/>
            <a:ext cx="10076180" cy="4561840"/>
            <a:chOff x="1332" y="2110"/>
            <a:chExt cx="15868" cy="7184"/>
          </a:xfrm>
        </p:grpSpPr>
        <p:grpSp>
          <p:nvGrpSpPr>
            <p:cNvPr id="24" name="组合 23"/>
            <p:cNvGrpSpPr/>
            <p:nvPr userDrawn="1"/>
          </p:nvGrpSpPr>
          <p:grpSpPr>
            <a:xfrm>
              <a:off x="1332" y="2110"/>
              <a:ext cx="12869" cy="3326"/>
              <a:chOff x="2558" y="2031"/>
              <a:chExt cx="12869" cy="3326"/>
            </a:xfrm>
          </p:grpSpPr>
          <p:pic>
            <p:nvPicPr>
              <p:cNvPr id="10" name="图片 9" descr="post_object_image_292151603"/>
              <p:cNvPicPr>
                <a:picLocks noChangeAspect="1"/>
              </p:cNvPicPr>
              <p:nvPr/>
            </p:nvPicPr>
            <p:blipFill>
              <a:blip r:embed="rId5"/>
              <a:srcRect l="1940"/>
              <a:stretch>
                <a:fillRect/>
              </a:stretch>
            </p:blipFill>
            <p:spPr>
              <a:xfrm>
                <a:off x="8567" y="2031"/>
                <a:ext cx="6860" cy="3148"/>
              </a:xfrm>
              <a:prstGeom prst="rect">
                <a:avLst/>
              </a:prstGeom>
            </p:spPr>
          </p:pic>
          <p:pic>
            <p:nvPicPr>
              <p:cNvPr id="23" name="图片 22" descr="post_object_image_3006237055"/>
              <p:cNvPicPr>
                <a:picLocks noChangeAspect="1"/>
              </p:cNvPicPr>
              <p:nvPr/>
            </p:nvPicPr>
            <p:blipFill>
              <a:blip r:embed="rId6"/>
              <a:stretch>
                <a:fillRect/>
              </a:stretch>
            </p:blipFill>
            <p:spPr>
              <a:xfrm>
                <a:off x="2558" y="2223"/>
                <a:ext cx="8565" cy="3135"/>
              </a:xfrm>
              <a:prstGeom prst="rect">
                <a:avLst/>
              </a:prstGeom>
            </p:spPr>
          </p:pic>
        </p:grpSp>
        <p:sp>
          <p:nvSpPr>
            <p:cNvPr id="25" name="矩形 24"/>
            <p:cNvSpPr/>
            <p:nvPr userDrawn="1"/>
          </p:nvSpPr>
          <p:spPr>
            <a:xfrm>
              <a:off x="4768" y="2302"/>
              <a:ext cx="2261" cy="3135"/>
            </a:xfrm>
            <a:prstGeom prst="rect">
              <a:avLst/>
            </a:prstGeom>
            <a:noFill/>
            <a:ln w="57150">
              <a:solidFill>
                <a:srgbClr val="0070C0">
                  <a:alpha val="100000"/>
                </a:srgbClr>
              </a:solidFill>
            </a:ln>
          </p:spPr>
          <p:style>
            <a:lnRef idx="2">
              <a:schemeClr val="accent1">
                <a:lumMod val="75000"/>
              </a:schemeClr>
            </a:lnRef>
            <a:fillRef idx="1">
              <a:schemeClr val="accent1"/>
            </a:fillRef>
            <a:effectRef idx="0">
              <a:srgbClr val="FFFFFF"/>
            </a:effectRef>
            <a:fontRef idx="minor">
              <a:schemeClr val="lt1"/>
            </a:fontRef>
          </p:style>
          <p:txBody>
            <a:bodyPr rtlCol="0" anchor="ctr">
              <a:noAutofit/>
            </a:bodyPr>
            <a:p>
              <a:pPr algn="ctr"/>
              <a:endParaRPr lang="zh-CN" altLang="en-US">
                <a:solidFill>
                  <a:srgbClr val="0070C0"/>
                </a:solidFill>
              </a:endParaRPr>
            </a:p>
          </p:txBody>
        </p:sp>
        <p:sp>
          <p:nvSpPr>
            <p:cNvPr id="27" name="矩形 26"/>
            <p:cNvSpPr/>
            <p:nvPr userDrawn="1"/>
          </p:nvSpPr>
          <p:spPr>
            <a:xfrm>
              <a:off x="7497" y="2302"/>
              <a:ext cx="2400" cy="3135"/>
            </a:xfrm>
            <a:prstGeom prst="rect">
              <a:avLst/>
            </a:prstGeom>
            <a:noFill/>
            <a:ln w="57150">
              <a:solidFill>
                <a:srgbClr val="0070C0">
                  <a:alpha val="100000"/>
                </a:srgbClr>
              </a:solidFill>
            </a:ln>
          </p:spPr>
          <p:style>
            <a:lnRef idx="2">
              <a:schemeClr val="accent1">
                <a:lumMod val="75000"/>
              </a:schemeClr>
            </a:lnRef>
            <a:fillRef idx="1">
              <a:schemeClr val="accent1"/>
            </a:fillRef>
            <a:effectRef idx="0">
              <a:srgbClr val="FFFFFF"/>
            </a:effectRef>
            <a:fontRef idx="minor">
              <a:schemeClr val="lt1"/>
            </a:fontRef>
          </p:style>
          <p:txBody>
            <a:bodyPr rtlCol="0" anchor="ctr">
              <a:noAutofit/>
            </a:bodyPr>
            <a:p>
              <a:pPr algn="ctr"/>
              <a:endParaRPr lang="zh-CN" altLang="en-US">
                <a:solidFill>
                  <a:srgbClr val="000000"/>
                </a:solidFill>
              </a:endParaRPr>
            </a:p>
          </p:txBody>
        </p:sp>
        <mc:AlternateContent xmlns:mc="http://schemas.openxmlformats.org/markup-compatibility/2006">
          <mc:Choice xmlns:a14="http://schemas.microsoft.com/office/drawing/2010/main" Requires="a14">
            <p:sp>
              <p:nvSpPr>
                <p:cNvPr id="32" name="文本框 31"/>
                <p:cNvSpPr txBox="1"/>
                <p:nvPr/>
              </p:nvSpPr>
              <p:spPr>
                <a:xfrm>
                  <a:off x="3148" y="6996"/>
                  <a:ext cx="14052" cy="2298"/>
                </a:xfrm>
                <a:prstGeom prst="rect">
                  <a:avLst/>
                </a:prstGeom>
                <a:noFill/>
              </p:spPr>
              <p:txBody>
                <a:bodyPr wrap="square" rtlCol="0" anchor="t">
                  <a:noAutofit/>
                </a:bodyPr>
                <a:p>
                  <a14:m>
                    <m:oMathPara xmlns:m="http://schemas.openxmlformats.org/officeDocument/2006/math">
                      <m:oMathParaPr>
                        <m:jc m:val="centerGroup"/>
                      </m:oMathParaPr>
                      <m:oMath xmlns:m="http://schemas.openxmlformats.org/officeDocument/2006/math">
                        <m:r>
                          <a:rPr lang="en-US" altLang="zh-CN" sz="2200" i="1">
                            <a:latin typeface="Cambria Math" charset="0"/>
                            <a:cs typeface="Cambria Math" charset="0"/>
                          </a:rPr>
                          <m:t>𝑔</m:t>
                        </m:r>
                        <m:r>
                          <a:rPr lang="en-US" altLang="zh-CN" sz="2200" i="1">
                            <a:latin typeface="Cambria Math" charset="0"/>
                            <a:cs typeface="Cambria Math" charset="0"/>
                          </a:rPr>
                          <m:t>=</m:t>
                        </m:r>
                        <m:r>
                          <a:rPr lang="en-US" altLang="zh-CN" sz="2200" i="1">
                            <a:latin typeface="Cambria Math" charset="0"/>
                            <a:cs typeface="Cambria Math" charset="0"/>
                          </a:rPr>
                          <m:t>2</m:t>
                        </m:r>
                        <m:r>
                          <a:rPr lang="en-US" altLang="zh-CN" sz="2200" i="1">
                            <a:latin typeface="Cambria Math" charset="0"/>
                            <a:cs typeface="Cambria Math" charset="0"/>
                          </a:rPr>
                          <m:t>×[</m:t>
                        </m:r>
                        <m:r>
                          <a:rPr lang="en-US" altLang="zh-CN" sz="2200" i="1">
                            <a:latin typeface="Cambria Math" charset="0"/>
                            <a:cs typeface="Cambria Math" charset="0"/>
                          </a:rPr>
                          <m:t>1</m:t>
                        </m:r>
                        <m:r>
                          <a:rPr lang="en-US" altLang="zh-CN" sz="2200" i="1">
                            <a:latin typeface="Cambria Math" charset="0"/>
                            <a:cs typeface="Cambria Math" charset="0"/>
                          </a:rPr>
                          <m:t>+</m:t>
                        </m:r>
                        <m:sSub>
                          <m:sSubPr>
                            <m:ctrlPr>
                              <a:rPr lang="en-US" altLang="zh-CN" sz="2200" i="1">
                                <a:latin typeface="Cambria Math" charset="0"/>
                                <a:cs typeface="Cambria Math" charset="0"/>
                              </a:rPr>
                            </m:ctrlPr>
                          </m:sSubPr>
                          <m:e>
                            <m:r>
                              <a:rPr lang="en-US" altLang="zh-CN" sz="2200" i="1">
                                <a:latin typeface="Cambria Math" charset="0"/>
                                <a:cs typeface="Cambria Math" charset="0"/>
                              </a:rPr>
                              <m:t>𝐶</m:t>
                            </m:r>
                          </m:e>
                          <m:sub>
                            <m:r>
                              <a:rPr lang="en-US" altLang="zh-CN" sz="2200" i="1">
                                <a:latin typeface="Cambria Math" charset="0"/>
                                <a:cs typeface="Cambria Math" charset="0"/>
                              </a:rPr>
                              <m:t>1</m:t>
                            </m:r>
                          </m:sub>
                        </m:sSub>
                        <m:d>
                          <m:dPr>
                            <m:ctrlPr>
                              <a:rPr lang="en-US" altLang="zh-CN" sz="2200" i="1">
                                <a:latin typeface="Cambria Math" charset="0"/>
                                <a:cs typeface="Cambria Math" charset="0"/>
                              </a:rPr>
                            </m:ctrlPr>
                          </m:dPr>
                          <m:e>
                            <m:f>
                              <m:fPr>
                                <m:ctrlPr>
                                  <a:rPr lang="en-US" altLang="zh-CN" sz="2200" i="1">
                                    <a:latin typeface="Cambria Math" charset="0"/>
                                    <a:cs typeface="Cambria Math" charset="0"/>
                                  </a:rPr>
                                </m:ctrlPr>
                              </m:fPr>
                              <m:num>
                                <m:r>
                                  <a:rPr lang="en-US" altLang="zh-CN" sz="2200" i="1">
                                    <a:latin typeface="Cambria Math" charset="0"/>
                                    <a:cs typeface="Cambria Math" charset="0"/>
                                  </a:rPr>
                                  <m:t>𝛼</m:t>
                                </m:r>
                              </m:num>
                              <m:den>
                                <m:r>
                                  <a:rPr lang="en-US" altLang="zh-CN" sz="2200" i="1">
                                    <a:latin typeface="Cambria Math" charset="0"/>
                                    <a:cs typeface="Cambria Math" charset="0"/>
                                  </a:rPr>
                                  <m:t>𝜋</m:t>
                                </m:r>
                              </m:den>
                            </m:f>
                          </m:e>
                        </m:d>
                        <m:r>
                          <a:rPr lang="en-US" altLang="zh-CN" sz="2200" i="1">
                            <a:latin typeface="Cambria Math" charset="0"/>
                            <a:cs typeface="Cambria Math" charset="0"/>
                          </a:rPr>
                          <m:t>+</m:t>
                        </m:r>
                        <m:sSub>
                          <m:sSubPr>
                            <m:ctrlPr>
                              <a:rPr lang="en-US" altLang="zh-CN" sz="2200" i="1">
                                <a:latin typeface="Cambria Math" charset="0"/>
                                <a:cs typeface="Cambria Math" charset="0"/>
                              </a:rPr>
                            </m:ctrlPr>
                          </m:sSubPr>
                          <m:e>
                            <m:r>
                              <a:rPr lang="en-US" altLang="zh-CN" sz="2200" i="1">
                                <a:latin typeface="Cambria Math" charset="0"/>
                                <a:cs typeface="Cambria Math" charset="0"/>
                              </a:rPr>
                              <m:t>𝐶</m:t>
                            </m:r>
                          </m:e>
                          <m:sub>
                            <m:r>
                              <a:rPr lang="en-US" altLang="zh-CN" sz="2200" i="1">
                                <a:latin typeface="Cambria Math" charset="0"/>
                                <a:cs typeface="Cambria Math" charset="0"/>
                              </a:rPr>
                              <m:t>2</m:t>
                            </m:r>
                          </m:sub>
                        </m:sSub>
                        <m:sSup>
                          <m:sSupPr>
                            <m:ctrlPr>
                              <a:rPr lang="en-US" altLang="zh-CN" sz="2200" i="1">
                                <a:latin typeface="Cambria Math" charset="0"/>
                                <a:cs typeface="Cambria Math" charset="0"/>
                              </a:rPr>
                            </m:ctrlPr>
                          </m:sSupPr>
                          <m:e>
                            <m:d>
                              <m:dPr>
                                <m:ctrlPr>
                                  <a:rPr lang="en-US" altLang="zh-CN" sz="2200" i="1">
                                    <a:latin typeface="Cambria Math" charset="0"/>
                                    <a:cs typeface="Cambria Math" charset="0"/>
                                  </a:rPr>
                                </m:ctrlPr>
                              </m:dPr>
                              <m:e>
                                <m:f>
                                  <m:fPr>
                                    <m:ctrlPr>
                                      <a:rPr lang="en-US" altLang="zh-CN" sz="2200" i="1">
                                        <a:latin typeface="Cambria Math" charset="0"/>
                                        <a:cs typeface="Cambria Math" charset="0"/>
                                      </a:rPr>
                                    </m:ctrlPr>
                                  </m:fPr>
                                  <m:num>
                                    <m:r>
                                      <a:rPr lang="en-US" altLang="zh-CN" sz="2200" i="1">
                                        <a:latin typeface="Cambria Math" charset="0"/>
                                        <a:cs typeface="Cambria Math" charset="0"/>
                                      </a:rPr>
                                      <m:t>𝛼</m:t>
                                    </m:r>
                                  </m:num>
                                  <m:den>
                                    <m:r>
                                      <a:rPr lang="en-US" altLang="zh-CN" sz="2200" i="1">
                                        <a:latin typeface="Cambria Math" charset="0"/>
                                        <a:cs typeface="Cambria Math" charset="0"/>
                                      </a:rPr>
                                      <m:t>𝜋</m:t>
                                    </m:r>
                                  </m:den>
                                </m:f>
                              </m:e>
                            </m:d>
                          </m:e>
                          <m:sup>
                            <m:r>
                              <a:rPr lang="en-US" altLang="zh-CN" sz="2200" i="1">
                                <a:latin typeface="Cambria Math" charset="0"/>
                                <a:cs typeface="Cambria Math" charset="0"/>
                              </a:rPr>
                              <m:t>2</m:t>
                            </m:r>
                          </m:sup>
                        </m:sSup>
                        <m:r>
                          <a:rPr lang="en-US" altLang="zh-CN" sz="2200" i="1">
                            <a:latin typeface="Cambria Math" charset="0"/>
                            <a:cs typeface="Cambria Math" charset="0"/>
                          </a:rPr>
                          <m:t>+</m:t>
                        </m:r>
                        <m:sSub>
                          <m:sSubPr>
                            <m:ctrlPr>
                              <a:rPr lang="en-US" altLang="zh-CN" sz="2200" i="1">
                                <a:latin typeface="Cambria Math" charset="0"/>
                                <a:cs typeface="Cambria Math" charset="0"/>
                              </a:rPr>
                            </m:ctrlPr>
                          </m:sSubPr>
                          <m:e>
                            <m:r>
                              <a:rPr lang="en-US" altLang="zh-CN" sz="2200" i="1">
                                <a:latin typeface="Cambria Math" charset="0"/>
                                <a:cs typeface="Cambria Math" charset="0"/>
                              </a:rPr>
                              <m:t>𝐶</m:t>
                            </m:r>
                          </m:e>
                          <m:sub>
                            <m:r>
                              <a:rPr lang="en-US" altLang="zh-CN" sz="2200" i="1">
                                <a:latin typeface="Cambria Math" charset="0"/>
                                <a:cs typeface="Cambria Math" charset="0"/>
                              </a:rPr>
                              <m:t>3</m:t>
                            </m:r>
                          </m:sub>
                        </m:sSub>
                        <m:sSup>
                          <m:sSupPr>
                            <m:ctrlPr>
                              <a:rPr lang="en-US" altLang="zh-CN" sz="2200" i="1">
                                <a:latin typeface="Cambria Math" charset="0"/>
                                <a:cs typeface="Cambria Math" charset="0"/>
                              </a:rPr>
                            </m:ctrlPr>
                          </m:sSupPr>
                          <m:e>
                            <m:d>
                              <m:dPr>
                                <m:ctrlPr>
                                  <a:rPr lang="en-US" altLang="zh-CN" sz="2200" i="1">
                                    <a:latin typeface="Cambria Math" charset="0"/>
                                    <a:cs typeface="Cambria Math" charset="0"/>
                                  </a:rPr>
                                </m:ctrlPr>
                              </m:dPr>
                              <m:e>
                                <m:f>
                                  <m:fPr>
                                    <m:ctrlPr>
                                      <a:rPr lang="en-US" altLang="zh-CN" sz="2200" i="1">
                                        <a:latin typeface="Cambria Math" charset="0"/>
                                        <a:cs typeface="Cambria Math" charset="0"/>
                                      </a:rPr>
                                    </m:ctrlPr>
                                  </m:fPr>
                                  <m:num>
                                    <m:r>
                                      <a:rPr lang="en-US" altLang="zh-CN" sz="2200" i="1">
                                        <a:latin typeface="Cambria Math" charset="0"/>
                                        <a:cs typeface="Cambria Math" charset="0"/>
                                      </a:rPr>
                                      <m:t>𝛼</m:t>
                                    </m:r>
                                  </m:num>
                                  <m:den>
                                    <m:r>
                                      <a:rPr lang="en-US" altLang="zh-CN" sz="2200" i="1">
                                        <a:latin typeface="Cambria Math" charset="0"/>
                                        <a:cs typeface="Cambria Math" charset="0"/>
                                      </a:rPr>
                                      <m:t>𝜋</m:t>
                                    </m:r>
                                  </m:den>
                                </m:f>
                              </m:e>
                            </m:d>
                          </m:e>
                          <m:sup>
                            <m:r>
                              <a:rPr lang="en-US" altLang="zh-CN" sz="2200" i="1">
                                <a:latin typeface="Cambria Math" charset="0"/>
                                <a:cs typeface="Cambria Math" charset="0"/>
                              </a:rPr>
                              <m:t>3</m:t>
                            </m:r>
                          </m:sup>
                        </m:sSup>
                        <m:r>
                          <a:rPr lang="en-US" altLang="zh-CN" sz="2200" i="1">
                            <a:latin typeface="Cambria Math" charset="0"/>
                            <a:cs typeface="Cambria Math" charset="0"/>
                          </a:rPr>
                          <m:t>+</m:t>
                        </m:r>
                        <m:sSub>
                          <m:sSubPr>
                            <m:ctrlPr>
                              <a:rPr lang="en-US" altLang="zh-CN" sz="2200" i="1">
                                <a:latin typeface="Cambria Math" charset="0"/>
                                <a:cs typeface="Cambria Math" charset="0"/>
                              </a:rPr>
                            </m:ctrlPr>
                          </m:sSubPr>
                          <m:e>
                            <m:r>
                              <a:rPr lang="en-US" altLang="zh-CN" sz="2200" i="1">
                                <a:latin typeface="Cambria Math" charset="0"/>
                                <a:cs typeface="Cambria Math" charset="0"/>
                              </a:rPr>
                              <m:t>𝐶</m:t>
                            </m:r>
                          </m:e>
                          <m:sub>
                            <m:r>
                              <a:rPr lang="en-US" altLang="zh-CN" sz="2200" i="1">
                                <a:latin typeface="Cambria Math" charset="0"/>
                                <a:cs typeface="Cambria Math" charset="0"/>
                              </a:rPr>
                              <m:t>4</m:t>
                            </m:r>
                          </m:sub>
                        </m:sSub>
                        <m:sSup>
                          <m:sSupPr>
                            <m:ctrlPr>
                              <a:rPr lang="en-US" altLang="zh-CN" sz="2200" i="1">
                                <a:latin typeface="Cambria Math" charset="0"/>
                                <a:cs typeface="Cambria Math" charset="0"/>
                              </a:rPr>
                            </m:ctrlPr>
                          </m:sSupPr>
                          <m:e>
                            <m:d>
                              <m:dPr>
                                <m:ctrlPr>
                                  <a:rPr lang="en-US" altLang="zh-CN" sz="2200" i="1">
                                    <a:latin typeface="Cambria Math" charset="0"/>
                                    <a:cs typeface="Cambria Math" charset="0"/>
                                  </a:rPr>
                                </m:ctrlPr>
                              </m:dPr>
                              <m:e>
                                <m:f>
                                  <m:fPr>
                                    <m:ctrlPr>
                                      <a:rPr lang="en-US" altLang="zh-CN" sz="2200" i="1">
                                        <a:latin typeface="Cambria Math" charset="0"/>
                                        <a:cs typeface="Cambria Math" charset="0"/>
                                      </a:rPr>
                                    </m:ctrlPr>
                                  </m:fPr>
                                  <m:num>
                                    <m:r>
                                      <a:rPr lang="en-US" altLang="zh-CN" sz="2200" i="1">
                                        <a:latin typeface="Cambria Math" charset="0"/>
                                        <a:cs typeface="Cambria Math" charset="0"/>
                                      </a:rPr>
                                      <m:t>𝛼</m:t>
                                    </m:r>
                                  </m:num>
                                  <m:den>
                                    <m:r>
                                      <a:rPr lang="en-US" altLang="zh-CN" sz="2200" i="1">
                                        <a:latin typeface="Cambria Math" charset="0"/>
                                        <a:cs typeface="Cambria Math" charset="0"/>
                                      </a:rPr>
                                      <m:t>𝜋</m:t>
                                    </m:r>
                                  </m:den>
                                </m:f>
                              </m:e>
                            </m:d>
                          </m:e>
                          <m:sup>
                            <m:r>
                              <a:rPr lang="en-US" altLang="zh-CN" sz="2200" i="1">
                                <a:latin typeface="Cambria Math" charset="0"/>
                                <a:cs typeface="Cambria Math" charset="0"/>
                              </a:rPr>
                              <m:t>4</m:t>
                            </m:r>
                          </m:sup>
                        </m:sSup>
                        <m:r>
                          <a:rPr lang="en-US" altLang="zh-CN" sz="2200" i="1">
                            <a:latin typeface="Cambria Math" charset="0"/>
                            <a:cs typeface="Cambria Math" charset="0"/>
                          </a:rPr>
                          <m:t>+</m:t>
                        </m:r>
                        <m:sSub>
                          <m:sSubPr>
                            <m:ctrlPr>
                              <a:rPr lang="en-US" altLang="zh-CN" sz="2200" i="1">
                                <a:latin typeface="Cambria Math" charset="0"/>
                                <a:cs typeface="Cambria Math" charset="0"/>
                              </a:rPr>
                            </m:ctrlPr>
                          </m:sSubPr>
                          <m:e>
                            <m:r>
                              <a:rPr lang="en-US" altLang="zh-CN" sz="2200" i="1">
                                <a:latin typeface="Cambria Math" charset="0"/>
                                <a:cs typeface="Cambria Math" charset="0"/>
                              </a:rPr>
                              <m:t>𝐶</m:t>
                            </m:r>
                          </m:e>
                          <m:sub>
                            <m:r>
                              <a:rPr lang="en-US" altLang="zh-CN" sz="2200" i="1">
                                <a:latin typeface="Cambria Math" charset="0"/>
                                <a:cs typeface="Cambria Math" charset="0"/>
                              </a:rPr>
                              <m:t>5</m:t>
                            </m:r>
                          </m:sub>
                        </m:sSub>
                        <m:sSup>
                          <m:sSupPr>
                            <m:ctrlPr>
                              <a:rPr lang="en-US" altLang="zh-CN" sz="2200" i="1">
                                <a:latin typeface="Cambria Math" charset="0"/>
                                <a:cs typeface="Cambria Math" charset="0"/>
                              </a:rPr>
                            </m:ctrlPr>
                          </m:sSupPr>
                          <m:e>
                            <m:d>
                              <m:dPr>
                                <m:ctrlPr>
                                  <a:rPr lang="en-US" altLang="zh-CN" sz="2200" i="1">
                                    <a:latin typeface="Cambria Math" charset="0"/>
                                    <a:cs typeface="Cambria Math" charset="0"/>
                                  </a:rPr>
                                </m:ctrlPr>
                              </m:dPr>
                              <m:e>
                                <m:f>
                                  <m:fPr>
                                    <m:ctrlPr>
                                      <a:rPr lang="en-US" altLang="zh-CN" sz="2200" i="1">
                                        <a:latin typeface="Cambria Math" charset="0"/>
                                        <a:cs typeface="Cambria Math" charset="0"/>
                                      </a:rPr>
                                    </m:ctrlPr>
                                  </m:fPr>
                                  <m:num>
                                    <m:r>
                                      <a:rPr lang="en-US" altLang="zh-CN" sz="2200" i="1">
                                        <a:latin typeface="Cambria Math" charset="0"/>
                                        <a:cs typeface="Cambria Math" charset="0"/>
                                      </a:rPr>
                                      <m:t>𝛼</m:t>
                                    </m:r>
                                  </m:num>
                                  <m:den>
                                    <m:r>
                                      <a:rPr lang="en-US" altLang="zh-CN" sz="2200" i="1">
                                        <a:latin typeface="Cambria Math" charset="0"/>
                                        <a:cs typeface="Cambria Math" charset="0"/>
                                      </a:rPr>
                                      <m:t>𝜋</m:t>
                                    </m:r>
                                  </m:den>
                                </m:f>
                              </m:e>
                            </m:d>
                          </m:e>
                          <m:sup>
                            <m:r>
                              <a:rPr lang="en-US" altLang="zh-CN" sz="2200" i="1">
                                <a:latin typeface="Cambria Math" charset="0"/>
                                <a:cs typeface="Cambria Math" charset="0"/>
                              </a:rPr>
                              <m:t>5</m:t>
                            </m:r>
                          </m:sup>
                        </m:sSup>
                        <m:r>
                          <a:rPr lang="en-US" altLang="zh-CN" sz="2200" i="1">
                            <a:latin typeface="Cambria Math" charset="0"/>
                            <a:cs typeface="Cambria Math" charset="0"/>
                          </a:rPr>
                          <m:t>+⋯]</m:t>
                        </m:r>
                      </m:oMath>
                    </m:oMathPara>
                  </a14:m>
                  <a:endParaRPr lang="zh-CN" altLang="en-US" sz="2200"/>
                </a:p>
              </p:txBody>
            </p:sp>
          </mc:Choice>
          <mc:Fallback>
            <p:sp>
              <p:nvSpPr>
                <p:cNvPr id="32" name="文本框 31"/>
                <p:cNvSpPr txBox="1">
                  <a:spLocks noRot="1" noChangeAspect="1" noMove="1" noResize="1" noEditPoints="1" noAdjustHandles="1" noChangeArrowheads="1" noChangeShapeType="1" noTextEdit="1"/>
                </p:cNvSpPr>
                <p:nvPr/>
              </p:nvSpPr>
              <p:spPr>
                <a:xfrm>
                  <a:off x="3148" y="6996"/>
                  <a:ext cx="14052" cy="2298"/>
                </a:xfrm>
                <a:prstGeom prst="rect">
                  <a:avLst/>
                </a:prstGeom>
                <a:blipFill rotWithShape="1">
                  <a:blip r:embed="rId7"/>
                </a:blipFill>
              </p:spPr>
              <p:txBody>
                <a:bodyPr/>
                <a:lstStyle/>
                <a:p>
                  <a:r>
                    <a:rPr lang="zh-CN" altLang="en-US">
                      <a:noFill/>
                    </a:rPr>
                    <a:t> </a:t>
                  </a:r>
                </a:p>
              </p:txBody>
            </p:sp>
          </mc:Fallback>
        </mc:AlternateContent>
        <p:sp>
          <p:nvSpPr>
            <p:cNvPr id="33" name="矩形 32"/>
            <p:cNvSpPr/>
            <p:nvPr userDrawn="1"/>
          </p:nvSpPr>
          <p:spPr>
            <a:xfrm>
              <a:off x="5708" y="7222"/>
              <a:ext cx="382" cy="920"/>
            </a:xfrm>
            <a:prstGeom prst="rect">
              <a:avLst/>
            </a:prstGeom>
            <a:noFill/>
            <a:ln w="28575">
              <a:solidFill>
                <a:srgbClr val="0070C0">
                  <a:alpha val="100000"/>
                </a:srgbClr>
              </a:solidFill>
            </a:ln>
          </p:spPr>
          <p:style>
            <a:lnRef idx="2">
              <a:schemeClr val="accent1">
                <a:lumMod val="75000"/>
              </a:schemeClr>
            </a:lnRef>
            <a:fillRef idx="1">
              <a:schemeClr val="accent1"/>
            </a:fillRef>
            <a:effectRef idx="0">
              <a:srgbClr val="FFFFFF"/>
            </a:effectRef>
            <a:fontRef idx="minor">
              <a:schemeClr val="lt1"/>
            </a:fontRef>
          </p:style>
          <p:txBody>
            <a:bodyPr rtlCol="0" anchor="ctr">
              <a:noAutofit/>
            </a:bodyPr>
            <a:p>
              <a:pPr algn="ctr"/>
              <a:endParaRPr lang="zh-CN" altLang="en-US">
                <a:solidFill>
                  <a:srgbClr val="0070C0"/>
                </a:solidFill>
              </a:endParaRPr>
            </a:p>
          </p:txBody>
        </p:sp>
        <p:sp>
          <p:nvSpPr>
            <p:cNvPr id="35" name="矩形 34"/>
            <p:cNvSpPr/>
            <p:nvPr userDrawn="1"/>
          </p:nvSpPr>
          <p:spPr>
            <a:xfrm>
              <a:off x="6461" y="7222"/>
              <a:ext cx="1272" cy="920"/>
            </a:xfrm>
            <a:prstGeom prst="rect">
              <a:avLst/>
            </a:prstGeom>
            <a:noFill/>
            <a:ln w="28575">
              <a:solidFill>
                <a:srgbClr val="0070C0">
                  <a:alpha val="100000"/>
                </a:srgbClr>
              </a:solidFill>
            </a:ln>
          </p:spPr>
          <p:style>
            <a:lnRef idx="2">
              <a:schemeClr val="accent1">
                <a:lumMod val="75000"/>
              </a:schemeClr>
            </a:lnRef>
            <a:fillRef idx="1">
              <a:schemeClr val="accent1"/>
            </a:fillRef>
            <a:effectRef idx="0">
              <a:srgbClr val="FFFFFF"/>
            </a:effectRef>
            <a:fontRef idx="minor">
              <a:schemeClr val="lt1"/>
            </a:fontRef>
          </p:style>
          <p:txBody>
            <a:bodyPr rtlCol="0" anchor="ctr">
              <a:noAutofit/>
            </a:bodyPr>
            <a:p>
              <a:pPr algn="ctr"/>
              <a:endParaRPr lang="zh-CN" altLang="en-US">
                <a:solidFill>
                  <a:srgbClr val="0070C0"/>
                </a:solidFill>
              </a:endParaRPr>
            </a:p>
          </p:txBody>
        </p:sp>
        <p:cxnSp>
          <p:nvCxnSpPr>
            <p:cNvPr id="36" name="直接箭头连接符 35"/>
            <p:cNvCxnSpPr>
              <a:stCxn id="33" idx="0"/>
              <a:endCxn id="25" idx="2"/>
            </p:cNvCxnSpPr>
            <p:nvPr userDrawn="1"/>
          </p:nvCxnSpPr>
          <p:spPr>
            <a:xfrm flipV="1">
              <a:off x="5899" y="5437"/>
              <a:ext cx="0" cy="1785"/>
            </a:xfrm>
            <a:prstGeom prst="straightConnector1">
              <a:avLst/>
            </a:prstGeom>
            <a:ln w="57150">
              <a:headEnd type="triangle"/>
              <a:tailEnd type="triangle"/>
            </a:ln>
          </p:spPr>
          <p:style>
            <a:lnRef idx="2">
              <a:schemeClr val="accent1"/>
            </a:lnRef>
            <a:fillRef idx="0">
              <a:srgbClr val="FFFFFF"/>
            </a:fillRef>
            <a:effectRef idx="0">
              <a:srgbClr val="FFFFFF"/>
            </a:effectRef>
            <a:fontRef idx="minor">
              <a:schemeClr val="tx1"/>
            </a:fontRef>
          </p:style>
        </p:cxnSp>
        <p:cxnSp>
          <p:nvCxnSpPr>
            <p:cNvPr id="37" name="直接箭头连接符 36"/>
            <p:cNvCxnSpPr>
              <a:stCxn id="35" idx="0"/>
              <a:endCxn id="27" idx="2"/>
            </p:cNvCxnSpPr>
            <p:nvPr userDrawn="1"/>
          </p:nvCxnSpPr>
          <p:spPr>
            <a:xfrm flipV="1">
              <a:off x="7097" y="5437"/>
              <a:ext cx="1600" cy="1785"/>
            </a:xfrm>
            <a:prstGeom prst="straightConnector1">
              <a:avLst/>
            </a:prstGeom>
            <a:ln w="57150">
              <a:headEnd type="triangle"/>
              <a:tailEnd type="triangle"/>
            </a:ln>
          </p:spPr>
          <p:style>
            <a:lnRef idx="2">
              <a:schemeClr val="accent1"/>
            </a:lnRef>
            <a:fillRef idx="0">
              <a:srgbClr val="FFFFFF"/>
            </a:fillRef>
            <a:effectRef idx="0">
              <a:srgbClr val="FFFFFF"/>
            </a:effectRef>
            <a:fontRef idx="minor">
              <a:schemeClr val="tx1"/>
            </a:fontRef>
          </p:style>
        </p:cxnSp>
      </p:grpSp>
      <mc:AlternateContent xmlns:mc="http://schemas.openxmlformats.org/markup-compatibility/2006">
        <mc:Choice xmlns:a14="http://schemas.microsoft.com/office/drawing/2010/main" Requires="a14">
          <p:sp>
            <p:nvSpPr>
              <p:cNvPr id="39" name="文本框 38"/>
              <p:cNvSpPr txBox="1"/>
              <p:nvPr userDrawn="1"/>
            </p:nvSpPr>
            <p:spPr>
              <a:xfrm>
                <a:off x="603053" y="1238014"/>
                <a:ext cx="11157678" cy="2079291"/>
              </a:xfrm>
              <a:prstGeom prst="rect">
                <a:avLst/>
              </a:prstGeom>
            </p:spPr>
            <p:txBody>
              <a:bodyPr wrap="square" rtlCol="0">
                <a:noAutofit/>
              </a:bodyPr>
              <a:p>
                <a:pPr>
                  <a:lnSpc>
                    <a:spcPct val="120000"/>
                  </a:lnSpc>
                </a:pPr>
                <a:r>
                  <a:rPr lang="zh-CN" altLang="en-US" sz="2000">
                    <a:latin typeface="宋体" charset="0"/>
                    <a:ea typeface="宋体" charset="0"/>
                    <a:cs typeface="宋体" charset="0"/>
                  </a:rPr>
                  <a:t>粒子从</a:t>
                </a:r>
                <a:r>
                  <a:rPr lang="en-US" altLang="zh-CN" sz="2000">
                    <a:latin typeface="宋体" charset="0"/>
                    <a:ea typeface="宋体" charset="0"/>
                    <a:cs typeface="宋体" charset="0"/>
                  </a:rPr>
                  <a:t>A</a:t>
                </a:r>
                <a:r>
                  <a:rPr lang="zh-CN" altLang="en-US" sz="2000">
                    <a:latin typeface="宋体" charset="0"/>
                    <a:ea typeface="宋体" charset="0"/>
                    <a:cs typeface="宋体" charset="0"/>
                  </a:rPr>
                  <a:t>到</a:t>
                </a:r>
                <a:r>
                  <a:rPr lang="en-US" altLang="zh-CN" sz="2000">
                    <a:latin typeface="宋体" charset="0"/>
                    <a:ea typeface="宋体" charset="0"/>
                    <a:cs typeface="宋体" charset="0"/>
                  </a:rPr>
                  <a:t>B</a:t>
                </a:r>
                <a:r>
                  <a:rPr lang="zh-CN" altLang="en-US" sz="2000">
                    <a:latin typeface="宋体" charset="0"/>
                    <a:ea typeface="宋体" charset="0"/>
                    <a:cs typeface="宋体" charset="0"/>
                  </a:rPr>
                  <a:t>的概率，等于所有可能路径的贡献之和</a:t>
                </a:r>
                <a:r>
                  <a:rPr lang="en-US" altLang="zh-CN" sz="2000">
                    <a:latin typeface="宋体" charset="0"/>
                    <a:ea typeface="宋体" charset="0"/>
                    <a:cs typeface="宋体" charset="0"/>
                  </a:rPr>
                  <a:t>,</a:t>
                </a:r>
                <a:r>
                  <a:rPr lang="zh-CN" altLang="en-US" sz="2000">
                    <a:latin typeface="宋体" charset="0"/>
                    <a:ea typeface="宋体" charset="0"/>
                    <a:cs typeface="宋体" charset="0"/>
                  </a:rPr>
                  <a:t>在量子场论中，“所有可能路径”包括了粒子发射和吸收虚粒子的所有可能方式</a:t>
                </a:r>
                <a:r>
                  <a:rPr lang="en-US" altLang="zh-CN" sz="2000">
                    <a:latin typeface="宋体" charset="0"/>
                    <a:ea typeface="宋体" charset="0"/>
                    <a:cs typeface="宋体" charset="0"/>
                  </a:rPr>
                  <a:t>,</a:t>
                </a:r>
                <a:r>
                  <a:rPr lang="zh-CN" altLang="en-US" sz="2000" b="1">
                    <a:solidFill>
                      <a:srgbClr val="0070C0"/>
                    </a:solidFill>
                    <a:latin typeface="宋体" charset="0"/>
                    <a:ea typeface="宋体" charset="0"/>
                    <a:cs typeface="宋体" charset="0"/>
                  </a:rPr>
                  <a:t>电子在磁场中的行为，可以分解为“裸电子”项加上“带一圈虚光子”的修正项</a:t>
                </a:r>
                <a:r>
                  <a:rPr lang="zh-CN" altLang="en-US" sz="2000">
                    <a:latin typeface="宋体" charset="0"/>
                    <a:ea typeface="宋体" charset="0"/>
                    <a:cs typeface="宋体" charset="0"/>
                  </a:rPr>
                  <a:t>。</a:t>
                </a:r>
                <a:endParaRPr lang="zh-CN" altLang="en-US" sz="2000">
                  <a:latin typeface="宋体" charset="0"/>
                  <a:ea typeface="宋体" charset="0"/>
                  <a:cs typeface="宋体" charset="0"/>
                </a:endParaRPr>
              </a:p>
              <a:p>
                <a:pPr>
                  <a:lnSpc>
                    <a:spcPct val="120000"/>
                  </a:lnSpc>
                </a:pPr>
                <a:r>
                  <a:rPr lang="en-US" altLang="zh-CN" sz="2000">
                    <a:latin typeface="宋体" charset="0"/>
                    <a:ea typeface="宋体" charset="0"/>
                    <a:cs typeface="宋体" charset="0"/>
                  </a:rPr>
                  <a:t>g</a:t>
                </a:r>
                <a:r>
                  <a:rPr lang="zh-CN" altLang="en-US" sz="2000">
                    <a:latin typeface="宋体" charset="0"/>
                    <a:ea typeface="宋体" charset="0"/>
                    <a:cs typeface="宋体" charset="0"/>
                  </a:rPr>
                  <a:t>=</a:t>
                </a:r>
                <a:r>
                  <a:rPr lang="en-US" altLang="zh-CN" sz="2000">
                    <a:latin typeface="宋体" charset="0"/>
                    <a:ea typeface="宋体" charset="0"/>
                    <a:cs typeface="宋体" charset="0"/>
                  </a:rPr>
                  <a:t>2</a:t>
                </a:r>
                <a:r>
                  <a:rPr lang="zh-CN" altLang="en-US" sz="2000">
                    <a:latin typeface="宋体" charset="0"/>
                    <a:ea typeface="宋体" charset="0"/>
                    <a:cs typeface="宋体" charset="0"/>
                  </a:rPr>
                  <a:t>对应于最简单的不含虚光子干扰的过程，</a:t>
                </a:r>
                <a14:m>
                  <m:oMath xmlns:m="http://schemas.openxmlformats.org/officeDocument/2006/math">
                    <m:f>
                      <m:fPr>
                        <m:ctrlPr>
                          <a:rPr lang="en-US" altLang="zh-CN" sz="2000" i="1">
                            <a:latin typeface="Cambria Math" charset="0"/>
                            <a:ea typeface="宋体" charset="0"/>
                            <a:cs typeface="Cambria Math" charset="0"/>
                          </a:rPr>
                        </m:ctrlPr>
                      </m:fPr>
                      <m:num>
                        <m:r>
                          <a:rPr lang="en-US" altLang="zh-CN" sz="2000" i="1">
                            <a:latin typeface="Cambria Math" charset="0"/>
                            <a:ea typeface="MS Mincho" panose="02020609040205080304" charset="0"/>
                            <a:cs typeface="Cambria Math" charset="0"/>
                          </a:rPr>
                          <m:t>𝛼</m:t>
                        </m:r>
                      </m:num>
                      <m:den>
                        <m:r>
                          <a:rPr lang="en-US" altLang="zh-CN" sz="2000" i="1">
                            <a:latin typeface="Cambria Math" charset="0"/>
                            <a:ea typeface="MS Mincho" panose="02020609040205080304" charset="0"/>
                            <a:cs typeface="Cambria Math" charset="0"/>
                          </a:rPr>
                          <m:t>2</m:t>
                        </m:r>
                        <m:r>
                          <a:rPr lang="en-US" altLang="zh-CN" sz="2000" i="1">
                            <a:latin typeface="Cambria Math" charset="0"/>
                            <a:ea typeface="MS Mincho" panose="02020609040205080304" charset="0"/>
                            <a:cs typeface="Cambria Math" charset="0"/>
                          </a:rPr>
                          <m:t>𝜋</m:t>
                        </m:r>
                      </m:den>
                    </m:f>
                  </m:oMath>
                </a14:m>
                <a:r>
                  <a:rPr lang="en-US" altLang="zh-CN" sz="2000">
                    <a:latin typeface="宋体" charset="0"/>
                    <a:ea typeface="宋体" charset="0"/>
                    <a:cs typeface="宋体" charset="0"/>
                  </a:rPr>
                  <a:t>对应于</a:t>
                </a:r>
                <a:r>
                  <a:rPr lang="zh-CN" altLang="en-US" sz="2000">
                    <a:latin typeface="宋体" charset="0"/>
                    <a:ea typeface="宋体" charset="0"/>
                    <a:cs typeface="宋体" charset="0"/>
                  </a:rPr>
                  <a:t>电子先发射一个虚光子，再吸收它的最简单干扰过程</a:t>
                </a:r>
                <a:endParaRPr lang="zh-CN" altLang="en-US" sz="2000">
                  <a:latin typeface="宋体" charset="0"/>
                  <a:ea typeface="宋体" charset="0"/>
                  <a:cs typeface="宋体" charset="0"/>
                </a:endParaRPr>
              </a:p>
            </p:txBody>
          </p:sp>
        </mc:Choice>
        <mc:Fallback>
          <p:sp>
            <p:nvSpPr>
              <p:cNvPr id="39" name="文本框 38"/>
              <p:cNvSpPr txBox="1">
                <a:spLocks noRot="1" noChangeAspect="1" noMove="1" noResize="1" noEditPoints="1" noAdjustHandles="1" noChangeArrowheads="1" noChangeShapeType="1" noTextEdit="1"/>
              </p:cNvSpPr>
              <p:nvPr userDrawn="1"/>
            </p:nvSpPr>
            <p:spPr>
              <a:xfrm>
                <a:off x="603053" y="1238014"/>
                <a:ext cx="11157678" cy="2079291"/>
              </a:xfrm>
              <a:prstGeom prst="rect">
                <a:avLst/>
              </a:prstGeom>
              <a:blipFill rotWithShape="1">
                <a:blip r:embed="rId8"/>
                <a:stretch>
                  <a:fillRect l="-4" t="-19" r="5" b="3"/>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tags/tag1.xml><?xml version="1.0" encoding="utf-8"?>
<p:tagLst xmlns:p="http://schemas.openxmlformats.org/presentationml/2006/main">
  <p:tag name="ISLIDE.ICON" val="#394291;"/>
</p:tagLst>
</file>

<file path=ppt/tags/tag10.xml><?xml version="1.0" encoding="utf-8"?>
<p:tagLst xmlns:p="http://schemas.openxmlformats.org/presentationml/2006/main">
  <p:tag name="commondata" val="eyJoZGlkIjoiZmE5Nzc2NzIwMjhlMzMwNTU2NWVmOTVhZDk4NzczNzIifQ=="/>
</p:tagLst>
</file>

<file path=ppt/tags/tag2.xml><?xml version="1.0" encoding="utf-8"?>
<p:tagLst xmlns:p="http://schemas.openxmlformats.org/presentationml/2006/main">
  <p:tag name="KSO_WM_DIAGRAM_VIRTUALLY_FRAME" val="{&quot;height&quot;:481.9143307086614,&quot;left&quot;:407.0281889763779,&quot;top&quot;:29,&quot;width&quot;:381.61889763779527}"/>
</p:tagLst>
</file>

<file path=ppt/tags/tag3.xml><?xml version="1.0" encoding="utf-8"?>
<p:tagLst xmlns:p="http://schemas.openxmlformats.org/presentationml/2006/main">
  <p:tag name="KSO_WM_DIAGRAM_VIRTUALLY_FRAME" val="{&quot;height&quot;:481.9143307086614,&quot;left&quot;:407.0281889763779,&quot;top&quot;:29,&quot;width&quot;:381.61889763779527}"/>
</p:tagLst>
</file>

<file path=ppt/tags/tag4.xml><?xml version="1.0" encoding="utf-8"?>
<p:tagLst xmlns:p="http://schemas.openxmlformats.org/presentationml/2006/main">
  <p:tag name="KSO_WM_DIAGRAM_VIRTUALLY_FRAME" val="{&quot;height&quot;:481.9143307086614,&quot;left&quot;:407.0281889763779,&quot;top&quot;:29,&quot;width&quot;:381.61889763779527}"/>
</p:tagLst>
</file>

<file path=ppt/tags/tag5.xml><?xml version="1.0" encoding="utf-8"?>
<p:tagLst xmlns:p="http://schemas.openxmlformats.org/presentationml/2006/main">
  <p:tag name="KSO_WM_DIAGRAM_VIRTUALLY_FRAME" val="{&quot;height&quot;:481.9143307086614,&quot;left&quot;:407.0281889763779,&quot;top&quot;:29,&quot;width&quot;:381.61889763779527}"/>
</p:tagLst>
</file>

<file path=ppt/tags/tag6.xml><?xml version="1.0" encoding="utf-8"?>
<p:tagLst xmlns:p="http://schemas.openxmlformats.org/presentationml/2006/main">
  <p:tag name="KSO_WM_DIAGRAM_VIRTUALLY_FRAME" val="{&quot;height&quot;:481.9143307086614,&quot;left&quot;:407.0281889763779,&quot;top&quot;:29,&quot;width&quot;:381.61889763779527}"/>
</p:tagLst>
</file>

<file path=ppt/tags/tag7.xml><?xml version="1.0" encoding="utf-8"?>
<p:tagLst xmlns:p="http://schemas.openxmlformats.org/presentationml/2006/main">
  <p:tag name="KSO_WM_DIAGRAM_VIRTUALLY_FRAME" val="{&quot;height&quot;:481.9143307086614,&quot;left&quot;:407.0281889763779,&quot;top&quot;:29,&quot;width&quot;:381.61889763779527}"/>
</p:tagLst>
</file>

<file path=ppt/tags/tag8.xml><?xml version="1.0" encoding="utf-8"?>
<p:tagLst xmlns:p="http://schemas.openxmlformats.org/presentationml/2006/main">
  <p:tag name="KSO_WM_DIAGRAM_VIRTUALLY_FRAME" val="{&quot;height&quot;:481.9143307086614,&quot;left&quot;:407.0281889763779,&quot;top&quot;:29,&quot;width&quot;:381.61889763779527}"/>
</p:tagLst>
</file>

<file path=ppt/tags/tag9.xml><?xml version="1.0" encoding="utf-8"?>
<p:tagLst xmlns:p="http://schemas.openxmlformats.org/presentationml/2006/main">
  <p:tag name="ISLIDE.ICON" val="#39429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3093</Words>
  <Application>WPS Office WWO_wpscloud_20260331155403-5956e8b171</Application>
  <PresentationFormat>宽屏</PresentationFormat>
  <Paragraphs>304</Paragraphs>
  <Slides>15</Slides>
  <Notes>7</Notes>
  <HiddenSlides>0</HiddenSlides>
  <MMClips>1</MMClips>
  <ScaleCrop>false</ScaleCrop>
  <HeadingPairs>
    <vt:vector size="6" baseType="variant">
      <vt:variant>
        <vt:lpstr>已用的字体</vt:lpstr>
      </vt:variant>
      <vt:variant>
        <vt:i4>26</vt:i4>
      </vt:variant>
      <vt:variant>
        <vt:lpstr>主题</vt:lpstr>
      </vt:variant>
      <vt:variant>
        <vt:i4>1</vt:i4>
      </vt:variant>
      <vt:variant>
        <vt:lpstr>幻灯片标题</vt:lpstr>
      </vt:variant>
      <vt:variant>
        <vt:i4>15</vt:i4>
      </vt:variant>
    </vt:vector>
  </HeadingPairs>
  <TitlesOfParts>
    <vt:vector size="42" baseType="lpstr">
      <vt:lpstr>Arial</vt:lpstr>
      <vt:lpstr>宋体</vt:lpstr>
      <vt:lpstr>Wingdings</vt:lpstr>
      <vt:lpstr>微软雅黑</vt:lpstr>
      <vt:lpstr>等线</vt:lpstr>
      <vt:lpstr>微软雅黑</vt:lpstr>
      <vt:lpstr>汉仪旗黑KW 55S</vt:lpstr>
      <vt:lpstr>宋体</vt:lpstr>
      <vt:lpstr>Calibri</vt:lpstr>
      <vt:lpstr>Eras Demi ITC</vt:lpstr>
      <vt:lpstr>Open Sans</vt:lpstr>
      <vt:lpstr>Yu Gothic UI Semibold</vt:lpstr>
      <vt:lpstr>Cambria Math</vt:lpstr>
      <vt:lpstr>Times New Roman</vt:lpstr>
      <vt:lpstr>黑体</vt:lpstr>
      <vt:lpstr>MS Mincho</vt:lpstr>
      <vt:lpstr>华文楷体</vt:lpstr>
      <vt:lpstr>华文新魏</vt:lpstr>
      <vt:lpstr>汉仪书宋二KW</vt:lpstr>
      <vt:lpstr>Kingsoft Confetti</vt:lpstr>
      <vt:lpstr>汉仪中等线KW</vt:lpstr>
      <vt:lpstr>Kingsoft Math</vt:lpstr>
      <vt:lpstr>DejaVu Sans</vt:lpstr>
      <vt:lpstr>MS PGothic</vt:lpstr>
      <vt:lpstr>Noto Sans Mono CJK JP</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J.Y.Zhang</dc:creator>
  <cp:lastModifiedBy>hsl</cp:lastModifiedBy>
  <dcterms:created xsi:type="dcterms:W3CDTF">2026-04-07T06:14:11Z</dcterms:created>
  <dcterms:modified xsi:type="dcterms:W3CDTF">2026-04-07T06:14:11Z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2E72C4CF3AFE84A7BABB2367A9983E6B_43</vt:lpwstr>
  </property>
  <property fmtid="{D5CDD505-2E9C-101B-9397-08002B2CF9AE}" pid="3" name="KSOProductBuildVer">
    <vt:lpwstr>2052-12.9.0.25863</vt:lpwstr>
  </property>
</Properties>
</file>