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00" r:id="rId2"/>
    <p:sldId id="334" r:id="rId3"/>
    <p:sldId id="344" r:id="rId4"/>
    <p:sldId id="337" r:id="rId5"/>
    <p:sldId id="339" r:id="rId6"/>
    <p:sldId id="340" r:id="rId7"/>
    <p:sldId id="341" r:id="rId8"/>
    <p:sldId id="267" r:id="rId9"/>
    <p:sldId id="330"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6A0"/>
    <a:srgbClr val="0F3DC5"/>
    <a:srgbClr val="104BA4"/>
    <a:srgbClr val="AFABAB"/>
    <a:srgbClr val="2BA9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83" d="100"/>
          <a:sy n="83" d="100"/>
        </p:scale>
        <p:origin x="429"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F8055-27CA-4C55-BC23-F9359CE32445}" type="datetimeFigureOut">
              <a:rPr lang="zh-CN" altLang="en-US" smtClean="0"/>
              <a:t>2026/4/10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91625-B960-4FA4-9643-9A008D8F68F0}" type="slidenum">
              <a:rPr lang="zh-CN" altLang="en-US" smtClean="0"/>
              <a:t>‹#›</a:t>
            </a:fld>
            <a:endParaRPr lang="zh-CN" altLang="en-US"/>
          </a:p>
        </p:txBody>
      </p:sp>
    </p:spTree>
    <p:extLst>
      <p:ext uri="{BB962C8B-B14F-4D97-AF65-F5344CB8AC3E}">
        <p14:creationId xmlns:p14="http://schemas.microsoft.com/office/powerpoint/2010/main" val="37425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74C1D0-060E-4FCC-91A6-7476A46993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589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591625-B960-4FA4-9643-9A008D8F68F0}" type="slidenum">
              <a:rPr lang="zh-CN" altLang="en-US" smtClean="0"/>
              <a:t>2</a:t>
            </a:fld>
            <a:endParaRPr lang="zh-CN" altLang="en-US"/>
          </a:p>
        </p:txBody>
      </p:sp>
    </p:spTree>
    <p:extLst>
      <p:ext uri="{BB962C8B-B14F-4D97-AF65-F5344CB8AC3E}">
        <p14:creationId xmlns:p14="http://schemas.microsoft.com/office/powerpoint/2010/main" val="392337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591625-B960-4FA4-9643-9A008D8F68F0}" type="slidenum">
              <a:rPr lang="zh-CN" altLang="en-US" smtClean="0"/>
              <a:t>3</a:t>
            </a:fld>
            <a:endParaRPr lang="zh-CN" altLang="en-US"/>
          </a:p>
        </p:txBody>
      </p:sp>
    </p:spTree>
    <p:extLst>
      <p:ext uri="{BB962C8B-B14F-4D97-AF65-F5344CB8AC3E}">
        <p14:creationId xmlns:p14="http://schemas.microsoft.com/office/powerpoint/2010/main" val="346600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591625-B960-4FA4-9643-9A008D8F68F0}" type="slidenum">
              <a:rPr lang="zh-CN" altLang="en-US" smtClean="0"/>
              <a:t>7</a:t>
            </a:fld>
            <a:endParaRPr lang="zh-CN" altLang="en-US"/>
          </a:p>
        </p:txBody>
      </p:sp>
    </p:spTree>
    <p:extLst>
      <p:ext uri="{BB962C8B-B14F-4D97-AF65-F5344CB8AC3E}">
        <p14:creationId xmlns:p14="http://schemas.microsoft.com/office/powerpoint/2010/main" val="578869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591625-B960-4FA4-9643-9A008D8F68F0}"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71C5F-6D8B-A2D8-221D-E895DE33AD0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8EF7435-E6C8-E144-D62A-4C19A04F1A1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F7C0D29-DFD9-B7C3-7FA6-67CBFB2AC59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317290B-A121-511B-2E07-B058DFE5D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74C1D0-060E-4FCC-91A6-7476A46993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273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04E95-C28C-4865-8BFF-E15BC7F29D8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43BA2C4-6A62-465D-9859-A6EC58CCDE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8A7E042-E9C0-47C6-8F72-5A6E31E12BF4}"/>
              </a:ext>
            </a:extLst>
          </p:cNvPr>
          <p:cNvSpPr>
            <a:spLocks noGrp="1"/>
          </p:cNvSpPr>
          <p:nvPr>
            <p:ph type="dt" sz="half" idx="10"/>
          </p:nvPr>
        </p:nvSpPr>
        <p:spPr/>
        <p:txBody>
          <a:bodyPr/>
          <a:lstStyle/>
          <a:p>
            <a:fld id="{012EB2F5-E5B9-4F7B-93DF-EF86E88C72B4}" type="datetimeFigureOut">
              <a:rPr lang="zh-CN" altLang="en-US" smtClean="0"/>
              <a:t>2026/4/10</a:t>
            </a:fld>
            <a:endParaRPr lang="zh-CN" altLang="en-US"/>
          </a:p>
        </p:txBody>
      </p:sp>
      <p:sp>
        <p:nvSpPr>
          <p:cNvPr id="5" name="页脚占位符 4">
            <a:extLst>
              <a:ext uri="{FF2B5EF4-FFF2-40B4-BE49-F238E27FC236}">
                <a16:creationId xmlns:a16="http://schemas.microsoft.com/office/drawing/2014/main" id="{11A42068-7729-4131-9349-2C9AA98E43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408A23-9958-47FB-9DA6-A7D6A7EA8919}"/>
              </a:ext>
            </a:extLst>
          </p:cNvPr>
          <p:cNvSpPr>
            <a:spLocks noGrp="1"/>
          </p:cNvSpPr>
          <p:nvPr>
            <p:ph type="sldNum" sz="quarter" idx="12"/>
          </p:nvPr>
        </p:nvSpPr>
        <p:spPr/>
        <p:txBody>
          <a:bodyPr/>
          <a:lstStyle/>
          <a:p>
            <a:fld id="{5C5D723C-B3FE-4FE6-A7AF-4B5224CD5942}" type="slidenum">
              <a:rPr lang="zh-CN" altLang="en-US" smtClean="0"/>
              <a:t>‹#›</a:t>
            </a:fld>
            <a:endParaRPr lang="zh-CN" altLang="en-US"/>
          </a:p>
        </p:txBody>
      </p:sp>
    </p:spTree>
    <p:extLst>
      <p:ext uri="{BB962C8B-B14F-4D97-AF65-F5344CB8AC3E}">
        <p14:creationId xmlns:p14="http://schemas.microsoft.com/office/powerpoint/2010/main" val="972563645"/>
      </p:ext>
    </p:extLst>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9DD0E2-89AE-4F91-95C6-B328E86D73B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05A87FD-6B6E-4100-99A0-5B9E53CB617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F9A51A-B308-4DE3-BCF1-FC48B88D3455}"/>
              </a:ext>
            </a:extLst>
          </p:cNvPr>
          <p:cNvSpPr>
            <a:spLocks noGrp="1"/>
          </p:cNvSpPr>
          <p:nvPr>
            <p:ph type="dt" sz="half" idx="10"/>
          </p:nvPr>
        </p:nvSpPr>
        <p:spPr/>
        <p:txBody>
          <a:bodyPr/>
          <a:lstStyle/>
          <a:p>
            <a:fld id="{012EB2F5-E5B9-4F7B-93DF-EF86E88C72B4}" type="datetimeFigureOut">
              <a:rPr lang="zh-CN" altLang="en-US" smtClean="0"/>
              <a:t>2026/4/10</a:t>
            </a:fld>
            <a:endParaRPr lang="zh-CN" altLang="en-US"/>
          </a:p>
        </p:txBody>
      </p:sp>
      <p:sp>
        <p:nvSpPr>
          <p:cNvPr id="5" name="页脚占位符 4">
            <a:extLst>
              <a:ext uri="{FF2B5EF4-FFF2-40B4-BE49-F238E27FC236}">
                <a16:creationId xmlns:a16="http://schemas.microsoft.com/office/drawing/2014/main" id="{7A9CF7F4-023D-4E0C-BBCC-409FD85EBF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E7EE98-D94A-480D-AEF0-60916E0D0174}"/>
              </a:ext>
            </a:extLst>
          </p:cNvPr>
          <p:cNvSpPr>
            <a:spLocks noGrp="1"/>
          </p:cNvSpPr>
          <p:nvPr>
            <p:ph type="sldNum" sz="quarter" idx="12"/>
          </p:nvPr>
        </p:nvSpPr>
        <p:spPr/>
        <p:txBody>
          <a:bodyPr/>
          <a:lstStyle/>
          <a:p>
            <a:fld id="{5C5D723C-B3FE-4FE6-A7AF-4B5224CD5942}" type="slidenum">
              <a:rPr lang="zh-CN" altLang="en-US" smtClean="0"/>
              <a:t>‹#›</a:t>
            </a:fld>
            <a:endParaRPr lang="zh-CN" altLang="en-US"/>
          </a:p>
        </p:txBody>
      </p:sp>
    </p:spTree>
    <p:extLst>
      <p:ext uri="{BB962C8B-B14F-4D97-AF65-F5344CB8AC3E}">
        <p14:creationId xmlns:p14="http://schemas.microsoft.com/office/powerpoint/2010/main" val="3999153111"/>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F6736A6-5D5C-46C2-BD7E-BED0C2D392B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5939D8-8B3D-4C32-B97B-D5A4A549F2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5D972E-0DA1-486D-B54F-00A9E287098B}"/>
              </a:ext>
            </a:extLst>
          </p:cNvPr>
          <p:cNvSpPr>
            <a:spLocks noGrp="1"/>
          </p:cNvSpPr>
          <p:nvPr>
            <p:ph type="dt" sz="half" idx="10"/>
          </p:nvPr>
        </p:nvSpPr>
        <p:spPr/>
        <p:txBody>
          <a:bodyPr/>
          <a:lstStyle/>
          <a:p>
            <a:fld id="{012EB2F5-E5B9-4F7B-93DF-EF86E88C72B4}" type="datetimeFigureOut">
              <a:rPr lang="zh-CN" altLang="en-US" smtClean="0"/>
              <a:t>2026/4/10</a:t>
            </a:fld>
            <a:endParaRPr lang="zh-CN" altLang="en-US"/>
          </a:p>
        </p:txBody>
      </p:sp>
      <p:sp>
        <p:nvSpPr>
          <p:cNvPr id="5" name="页脚占位符 4">
            <a:extLst>
              <a:ext uri="{FF2B5EF4-FFF2-40B4-BE49-F238E27FC236}">
                <a16:creationId xmlns:a16="http://schemas.microsoft.com/office/drawing/2014/main" id="{217BDFB6-AE3A-4D21-8A49-2126353C39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292135-B275-4FAE-9A81-DB66A9757258}"/>
              </a:ext>
            </a:extLst>
          </p:cNvPr>
          <p:cNvSpPr>
            <a:spLocks noGrp="1"/>
          </p:cNvSpPr>
          <p:nvPr>
            <p:ph type="sldNum" sz="quarter" idx="12"/>
          </p:nvPr>
        </p:nvSpPr>
        <p:spPr/>
        <p:txBody>
          <a:bodyPr/>
          <a:lstStyle/>
          <a:p>
            <a:fld id="{5C5D723C-B3FE-4FE6-A7AF-4B5224CD5942}" type="slidenum">
              <a:rPr lang="zh-CN" altLang="en-US" smtClean="0"/>
              <a:t>‹#›</a:t>
            </a:fld>
            <a:endParaRPr lang="zh-CN" altLang="en-US"/>
          </a:p>
        </p:txBody>
      </p:sp>
    </p:spTree>
    <p:extLst>
      <p:ext uri="{BB962C8B-B14F-4D97-AF65-F5344CB8AC3E}">
        <p14:creationId xmlns:p14="http://schemas.microsoft.com/office/powerpoint/2010/main" val="1462480490"/>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244F6A-BEA3-4829-BA87-1D170340A7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423E72B-5CFE-4679-8D93-CB9179125E5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5928390-902E-46D6-AAD1-5CAC6F4C3931}"/>
              </a:ext>
            </a:extLst>
          </p:cNvPr>
          <p:cNvSpPr>
            <a:spLocks noGrp="1"/>
          </p:cNvSpPr>
          <p:nvPr>
            <p:ph type="dt" sz="half" idx="10"/>
          </p:nvPr>
        </p:nvSpPr>
        <p:spPr/>
        <p:txBody>
          <a:bodyPr/>
          <a:lstStyle/>
          <a:p>
            <a:fld id="{012EB2F5-E5B9-4F7B-93DF-EF86E88C72B4}" type="datetimeFigureOut">
              <a:rPr lang="zh-CN" altLang="en-US" smtClean="0"/>
              <a:t>2026/4/10</a:t>
            </a:fld>
            <a:endParaRPr lang="zh-CN" altLang="en-US"/>
          </a:p>
        </p:txBody>
      </p:sp>
      <p:sp>
        <p:nvSpPr>
          <p:cNvPr id="5" name="页脚占位符 4">
            <a:extLst>
              <a:ext uri="{FF2B5EF4-FFF2-40B4-BE49-F238E27FC236}">
                <a16:creationId xmlns:a16="http://schemas.microsoft.com/office/drawing/2014/main" id="{61889B6D-FF2D-4CF2-B3C7-D4A589C5B8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9F298F-6A75-4555-8309-0DA7712276E1}"/>
              </a:ext>
            </a:extLst>
          </p:cNvPr>
          <p:cNvSpPr>
            <a:spLocks noGrp="1"/>
          </p:cNvSpPr>
          <p:nvPr>
            <p:ph type="sldNum" sz="quarter" idx="12"/>
          </p:nvPr>
        </p:nvSpPr>
        <p:spPr/>
        <p:txBody>
          <a:bodyPr/>
          <a:lstStyle/>
          <a:p>
            <a:fld id="{5C5D723C-B3FE-4FE6-A7AF-4B5224CD5942}" type="slidenum">
              <a:rPr lang="zh-CN" altLang="en-US" smtClean="0"/>
              <a:t>‹#›</a:t>
            </a:fld>
            <a:endParaRPr lang="zh-CN" altLang="en-US"/>
          </a:p>
        </p:txBody>
      </p:sp>
    </p:spTree>
    <p:extLst>
      <p:ext uri="{BB962C8B-B14F-4D97-AF65-F5344CB8AC3E}">
        <p14:creationId xmlns:p14="http://schemas.microsoft.com/office/powerpoint/2010/main" val="222441756"/>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1129C4-4BC7-4D1C-923F-9496B94E1D4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38698E6-0411-4214-8D94-B0A1E13D8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2841289-4692-437C-B93E-BEDAD5215932}"/>
              </a:ext>
            </a:extLst>
          </p:cNvPr>
          <p:cNvSpPr>
            <a:spLocks noGrp="1"/>
          </p:cNvSpPr>
          <p:nvPr>
            <p:ph type="dt" sz="half" idx="10"/>
          </p:nvPr>
        </p:nvSpPr>
        <p:spPr/>
        <p:txBody>
          <a:bodyPr/>
          <a:lstStyle/>
          <a:p>
            <a:fld id="{012EB2F5-E5B9-4F7B-93DF-EF86E88C72B4}" type="datetimeFigureOut">
              <a:rPr lang="zh-CN" altLang="en-US" smtClean="0"/>
              <a:t>2026/4/10</a:t>
            </a:fld>
            <a:endParaRPr lang="zh-CN" altLang="en-US"/>
          </a:p>
        </p:txBody>
      </p:sp>
      <p:sp>
        <p:nvSpPr>
          <p:cNvPr id="5" name="页脚占位符 4">
            <a:extLst>
              <a:ext uri="{FF2B5EF4-FFF2-40B4-BE49-F238E27FC236}">
                <a16:creationId xmlns:a16="http://schemas.microsoft.com/office/drawing/2014/main" id="{E246CAEC-6441-46A7-8BEC-EDD2814BA1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2D5173-EC3B-4CA4-9E3D-84194D8598AF}"/>
              </a:ext>
            </a:extLst>
          </p:cNvPr>
          <p:cNvSpPr>
            <a:spLocks noGrp="1"/>
          </p:cNvSpPr>
          <p:nvPr>
            <p:ph type="sldNum" sz="quarter" idx="12"/>
          </p:nvPr>
        </p:nvSpPr>
        <p:spPr/>
        <p:txBody>
          <a:bodyPr/>
          <a:lstStyle/>
          <a:p>
            <a:fld id="{5C5D723C-B3FE-4FE6-A7AF-4B5224CD5942}" type="slidenum">
              <a:rPr lang="zh-CN" altLang="en-US" smtClean="0"/>
              <a:t>‹#›</a:t>
            </a:fld>
            <a:endParaRPr lang="zh-CN" altLang="en-US"/>
          </a:p>
        </p:txBody>
      </p:sp>
    </p:spTree>
    <p:extLst>
      <p:ext uri="{BB962C8B-B14F-4D97-AF65-F5344CB8AC3E}">
        <p14:creationId xmlns:p14="http://schemas.microsoft.com/office/powerpoint/2010/main" val="2045986173"/>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2FCE84-631B-4382-B4C9-8A1C21E78CB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C0D18C5-ABDC-4A53-81D5-A8D5D8895AC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B3D59A7-28E3-435E-A74B-D01ACC655FF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8B7DBAE-24BD-44C9-AF96-BD2D6C57135D}"/>
              </a:ext>
            </a:extLst>
          </p:cNvPr>
          <p:cNvSpPr>
            <a:spLocks noGrp="1"/>
          </p:cNvSpPr>
          <p:nvPr>
            <p:ph type="dt" sz="half" idx="10"/>
          </p:nvPr>
        </p:nvSpPr>
        <p:spPr/>
        <p:txBody>
          <a:bodyPr/>
          <a:lstStyle/>
          <a:p>
            <a:fld id="{012EB2F5-E5B9-4F7B-93DF-EF86E88C72B4}" type="datetimeFigureOut">
              <a:rPr lang="zh-CN" altLang="en-US" smtClean="0"/>
              <a:t>2026/4/10</a:t>
            </a:fld>
            <a:endParaRPr lang="zh-CN" altLang="en-US"/>
          </a:p>
        </p:txBody>
      </p:sp>
      <p:sp>
        <p:nvSpPr>
          <p:cNvPr id="6" name="页脚占位符 5">
            <a:extLst>
              <a:ext uri="{FF2B5EF4-FFF2-40B4-BE49-F238E27FC236}">
                <a16:creationId xmlns:a16="http://schemas.microsoft.com/office/drawing/2014/main" id="{25615034-129A-49B6-86F3-AEAF5A46731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E8710F-8D44-4ABA-8573-2452F1BCEA3A}"/>
              </a:ext>
            </a:extLst>
          </p:cNvPr>
          <p:cNvSpPr>
            <a:spLocks noGrp="1"/>
          </p:cNvSpPr>
          <p:nvPr>
            <p:ph type="sldNum" sz="quarter" idx="12"/>
          </p:nvPr>
        </p:nvSpPr>
        <p:spPr/>
        <p:txBody>
          <a:bodyPr/>
          <a:lstStyle/>
          <a:p>
            <a:fld id="{5C5D723C-B3FE-4FE6-A7AF-4B5224CD5942}" type="slidenum">
              <a:rPr lang="zh-CN" altLang="en-US" smtClean="0"/>
              <a:t>‹#›</a:t>
            </a:fld>
            <a:endParaRPr lang="zh-CN" altLang="en-US"/>
          </a:p>
        </p:txBody>
      </p:sp>
    </p:spTree>
    <p:extLst>
      <p:ext uri="{BB962C8B-B14F-4D97-AF65-F5344CB8AC3E}">
        <p14:creationId xmlns:p14="http://schemas.microsoft.com/office/powerpoint/2010/main" val="1630951376"/>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10188A-D700-409D-BE1F-2F2B0D9B572C}"/>
              </a:ext>
            </a:extLst>
          </p:cNvPr>
          <p:cNvSpPr>
            <a:spLocks noGrp="1"/>
          </p:cNvSpPr>
          <p:nvPr>
            <p:ph type="title"/>
          </p:nvPr>
        </p:nvSpPr>
        <p:spPr>
          <a:xfrm>
            <a:off x="839788" y="365125"/>
            <a:ext cx="10515600" cy="1325563"/>
          </a:xfrm>
        </p:spPr>
        <p:txBody>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55A7473A-D404-4C74-B566-6E38034FC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8743395-3FFA-4870-AC3C-44F08215F5D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B27D04B-C346-41D1-8FEC-A80AA34B6A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FC4B6FE-EDA7-40B1-8441-34577FC4D61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52B0929-77AA-49CB-AB9B-CEF9BA5D1981}"/>
              </a:ext>
            </a:extLst>
          </p:cNvPr>
          <p:cNvSpPr>
            <a:spLocks noGrp="1"/>
          </p:cNvSpPr>
          <p:nvPr>
            <p:ph type="dt" sz="half" idx="10"/>
          </p:nvPr>
        </p:nvSpPr>
        <p:spPr/>
        <p:txBody>
          <a:bodyPr/>
          <a:lstStyle/>
          <a:p>
            <a:fld id="{012EB2F5-E5B9-4F7B-93DF-EF86E88C72B4}" type="datetimeFigureOut">
              <a:rPr lang="zh-CN" altLang="en-US" smtClean="0"/>
              <a:t>2026/4/10</a:t>
            </a:fld>
            <a:endParaRPr lang="zh-CN" altLang="en-US"/>
          </a:p>
        </p:txBody>
      </p:sp>
      <p:sp>
        <p:nvSpPr>
          <p:cNvPr id="8" name="页脚占位符 7">
            <a:extLst>
              <a:ext uri="{FF2B5EF4-FFF2-40B4-BE49-F238E27FC236}">
                <a16:creationId xmlns:a16="http://schemas.microsoft.com/office/drawing/2014/main" id="{43192131-6D11-451C-A87D-BA5C5F388A0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93B0548-3F2D-4EB1-BE3D-B4889DC7CA5A}"/>
              </a:ext>
            </a:extLst>
          </p:cNvPr>
          <p:cNvSpPr>
            <a:spLocks noGrp="1"/>
          </p:cNvSpPr>
          <p:nvPr>
            <p:ph type="sldNum" sz="quarter" idx="12"/>
          </p:nvPr>
        </p:nvSpPr>
        <p:spPr/>
        <p:txBody>
          <a:bodyPr/>
          <a:lstStyle/>
          <a:p>
            <a:fld id="{5C5D723C-B3FE-4FE6-A7AF-4B5224CD5942}" type="slidenum">
              <a:rPr lang="zh-CN" altLang="en-US" smtClean="0"/>
              <a:t>‹#›</a:t>
            </a:fld>
            <a:endParaRPr lang="zh-CN" altLang="en-US"/>
          </a:p>
        </p:txBody>
      </p:sp>
    </p:spTree>
    <p:extLst>
      <p:ext uri="{BB962C8B-B14F-4D97-AF65-F5344CB8AC3E}">
        <p14:creationId xmlns:p14="http://schemas.microsoft.com/office/powerpoint/2010/main" val="3526584740"/>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8F6A9F-3B52-4E20-ABF1-A02C896E2F5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7B5F133-9790-4C0C-BDE4-1AA814DD52B3}"/>
              </a:ext>
            </a:extLst>
          </p:cNvPr>
          <p:cNvSpPr>
            <a:spLocks noGrp="1"/>
          </p:cNvSpPr>
          <p:nvPr>
            <p:ph type="dt" sz="half" idx="10"/>
          </p:nvPr>
        </p:nvSpPr>
        <p:spPr/>
        <p:txBody>
          <a:bodyPr/>
          <a:lstStyle/>
          <a:p>
            <a:fld id="{012EB2F5-E5B9-4F7B-93DF-EF86E88C72B4}" type="datetimeFigureOut">
              <a:rPr lang="zh-CN" altLang="en-US" smtClean="0"/>
              <a:t>2026/4/10</a:t>
            </a:fld>
            <a:endParaRPr lang="zh-CN" altLang="en-US"/>
          </a:p>
        </p:txBody>
      </p:sp>
      <p:sp>
        <p:nvSpPr>
          <p:cNvPr id="4" name="页脚占位符 3">
            <a:extLst>
              <a:ext uri="{FF2B5EF4-FFF2-40B4-BE49-F238E27FC236}">
                <a16:creationId xmlns:a16="http://schemas.microsoft.com/office/drawing/2014/main" id="{7BE6C979-3EBC-4160-89D7-5AEFA5AFB2A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659250C-276B-4000-B679-F2821DECBE60}"/>
              </a:ext>
            </a:extLst>
          </p:cNvPr>
          <p:cNvSpPr>
            <a:spLocks noGrp="1"/>
          </p:cNvSpPr>
          <p:nvPr>
            <p:ph type="sldNum" sz="quarter" idx="12"/>
          </p:nvPr>
        </p:nvSpPr>
        <p:spPr/>
        <p:txBody>
          <a:bodyPr/>
          <a:lstStyle/>
          <a:p>
            <a:fld id="{5C5D723C-B3FE-4FE6-A7AF-4B5224CD5942}" type="slidenum">
              <a:rPr lang="zh-CN" altLang="en-US" smtClean="0"/>
              <a:t>‹#›</a:t>
            </a:fld>
            <a:endParaRPr lang="zh-CN" altLang="en-US"/>
          </a:p>
        </p:txBody>
      </p:sp>
    </p:spTree>
    <p:extLst>
      <p:ext uri="{BB962C8B-B14F-4D97-AF65-F5344CB8AC3E}">
        <p14:creationId xmlns:p14="http://schemas.microsoft.com/office/powerpoint/2010/main" val="2635733083"/>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EC519CF-2247-47FB-A4F0-5E137898D314}"/>
              </a:ext>
            </a:extLst>
          </p:cNvPr>
          <p:cNvSpPr>
            <a:spLocks noGrp="1"/>
          </p:cNvSpPr>
          <p:nvPr>
            <p:ph type="dt" sz="half" idx="10"/>
          </p:nvPr>
        </p:nvSpPr>
        <p:spPr/>
        <p:txBody>
          <a:bodyPr/>
          <a:lstStyle/>
          <a:p>
            <a:fld id="{012EB2F5-E5B9-4F7B-93DF-EF86E88C72B4}" type="datetimeFigureOut">
              <a:rPr lang="zh-CN" altLang="en-US" smtClean="0"/>
              <a:t>2026/4/10</a:t>
            </a:fld>
            <a:endParaRPr lang="zh-CN" altLang="en-US"/>
          </a:p>
        </p:txBody>
      </p:sp>
      <p:sp>
        <p:nvSpPr>
          <p:cNvPr id="3" name="页脚占位符 2">
            <a:extLst>
              <a:ext uri="{FF2B5EF4-FFF2-40B4-BE49-F238E27FC236}">
                <a16:creationId xmlns:a16="http://schemas.microsoft.com/office/drawing/2014/main" id="{B739F0A5-6FFF-48A8-8511-7FE17C37177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0285EE3-245C-49B5-8F8C-E61B283220D9}"/>
              </a:ext>
            </a:extLst>
          </p:cNvPr>
          <p:cNvSpPr>
            <a:spLocks noGrp="1"/>
          </p:cNvSpPr>
          <p:nvPr>
            <p:ph type="sldNum" sz="quarter" idx="12"/>
          </p:nvPr>
        </p:nvSpPr>
        <p:spPr/>
        <p:txBody>
          <a:bodyPr/>
          <a:lstStyle/>
          <a:p>
            <a:fld id="{5C5D723C-B3FE-4FE6-A7AF-4B5224CD5942}" type="slidenum">
              <a:rPr lang="zh-CN" altLang="en-US" smtClean="0"/>
              <a:t>‹#›</a:t>
            </a:fld>
            <a:endParaRPr lang="zh-CN" altLang="en-US"/>
          </a:p>
        </p:txBody>
      </p:sp>
    </p:spTree>
    <p:extLst>
      <p:ext uri="{BB962C8B-B14F-4D97-AF65-F5344CB8AC3E}">
        <p14:creationId xmlns:p14="http://schemas.microsoft.com/office/powerpoint/2010/main" val="4260041031"/>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FE5AB-235B-49F2-8C30-96987517054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2A31D7B-CBDB-4E74-8461-91339A36A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C3B9F42-3D3E-4977-9E31-C7E5A168C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9BB7CFA-C294-46B1-9CCF-5684E60EA9E0}"/>
              </a:ext>
            </a:extLst>
          </p:cNvPr>
          <p:cNvSpPr>
            <a:spLocks noGrp="1"/>
          </p:cNvSpPr>
          <p:nvPr>
            <p:ph type="dt" sz="half" idx="10"/>
          </p:nvPr>
        </p:nvSpPr>
        <p:spPr/>
        <p:txBody>
          <a:bodyPr/>
          <a:lstStyle/>
          <a:p>
            <a:fld id="{012EB2F5-E5B9-4F7B-93DF-EF86E88C72B4}" type="datetimeFigureOut">
              <a:rPr lang="zh-CN" altLang="en-US" smtClean="0"/>
              <a:t>2026/4/10</a:t>
            </a:fld>
            <a:endParaRPr lang="zh-CN" altLang="en-US"/>
          </a:p>
        </p:txBody>
      </p:sp>
      <p:sp>
        <p:nvSpPr>
          <p:cNvPr id="6" name="页脚占位符 5">
            <a:extLst>
              <a:ext uri="{FF2B5EF4-FFF2-40B4-BE49-F238E27FC236}">
                <a16:creationId xmlns:a16="http://schemas.microsoft.com/office/drawing/2014/main" id="{C5F3A9A8-FCD2-4C2E-91BC-DBCD14C2028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426A166-5F0F-47E9-BFEF-35A170517FD0}"/>
              </a:ext>
            </a:extLst>
          </p:cNvPr>
          <p:cNvSpPr>
            <a:spLocks noGrp="1"/>
          </p:cNvSpPr>
          <p:nvPr>
            <p:ph type="sldNum" sz="quarter" idx="12"/>
          </p:nvPr>
        </p:nvSpPr>
        <p:spPr/>
        <p:txBody>
          <a:bodyPr/>
          <a:lstStyle/>
          <a:p>
            <a:fld id="{5C5D723C-B3FE-4FE6-A7AF-4B5224CD5942}" type="slidenum">
              <a:rPr lang="zh-CN" altLang="en-US" smtClean="0"/>
              <a:t>‹#›</a:t>
            </a:fld>
            <a:endParaRPr lang="zh-CN" altLang="en-US"/>
          </a:p>
        </p:txBody>
      </p:sp>
    </p:spTree>
    <p:extLst>
      <p:ext uri="{BB962C8B-B14F-4D97-AF65-F5344CB8AC3E}">
        <p14:creationId xmlns:p14="http://schemas.microsoft.com/office/powerpoint/2010/main" val="3520786022"/>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094A1B-284C-4868-B171-E77F60CDCA9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2D66C86-0CF8-4E32-A933-A5035CD4B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9A85A24-38B6-4C17-8CE3-D42EA32DD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465A0FC-ABA1-425E-9952-DA52635CE0F9}"/>
              </a:ext>
            </a:extLst>
          </p:cNvPr>
          <p:cNvSpPr>
            <a:spLocks noGrp="1"/>
          </p:cNvSpPr>
          <p:nvPr>
            <p:ph type="dt" sz="half" idx="10"/>
          </p:nvPr>
        </p:nvSpPr>
        <p:spPr/>
        <p:txBody>
          <a:bodyPr/>
          <a:lstStyle/>
          <a:p>
            <a:fld id="{012EB2F5-E5B9-4F7B-93DF-EF86E88C72B4}" type="datetimeFigureOut">
              <a:rPr lang="zh-CN" altLang="en-US" smtClean="0"/>
              <a:t>2026/4/10</a:t>
            </a:fld>
            <a:endParaRPr lang="zh-CN" altLang="en-US"/>
          </a:p>
        </p:txBody>
      </p:sp>
      <p:sp>
        <p:nvSpPr>
          <p:cNvPr id="6" name="页脚占位符 5">
            <a:extLst>
              <a:ext uri="{FF2B5EF4-FFF2-40B4-BE49-F238E27FC236}">
                <a16:creationId xmlns:a16="http://schemas.microsoft.com/office/drawing/2014/main" id="{CD28AE56-F084-493B-AD86-53074AD524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ED1D20-B66A-408C-98AC-6CB497CF1896}"/>
              </a:ext>
            </a:extLst>
          </p:cNvPr>
          <p:cNvSpPr>
            <a:spLocks noGrp="1"/>
          </p:cNvSpPr>
          <p:nvPr>
            <p:ph type="sldNum" sz="quarter" idx="12"/>
          </p:nvPr>
        </p:nvSpPr>
        <p:spPr/>
        <p:txBody>
          <a:bodyPr/>
          <a:lstStyle/>
          <a:p>
            <a:fld id="{5C5D723C-B3FE-4FE6-A7AF-4B5224CD5942}" type="slidenum">
              <a:rPr lang="zh-CN" altLang="en-US" smtClean="0"/>
              <a:t>‹#›</a:t>
            </a:fld>
            <a:endParaRPr lang="zh-CN" altLang="en-US"/>
          </a:p>
        </p:txBody>
      </p:sp>
    </p:spTree>
    <p:extLst>
      <p:ext uri="{BB962C8B-B14F-4D97-AF65-F5344CB8AC3E}">
        <p14:creationId xmlns:p14="http://schemas.microsoft.com/office/powerpoint/2010/main" val="3834903475"/>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91EB71-47C6-4326-A2C3-D98D6A2159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DF579BF-3838-432C-B48C-A982AACF8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5BF249-5457-4BEA-B28C-BDE19428D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EB2F5-E5B9-4F7B-93DF-EF86E88C72B4}" type="datetimeFigureOut">
              <a:rPr lang="zh-CN" altLang="en-US" smtClean="0"/>
              <a:t>2026/4/10</a:t>
            </a:fld>
            <a:endParaRPr lang="zh-CN" altLang="en-US"/>
          </a:p>
        </p:txBody>
      </p:sp>
      <p:sp>
        <p:nvSpPr>
          <p:cNvPr id="5" name="页脚占位符 4">
            <a:extLst>
              <a:ext uri="{FF2B5EF4-FFF2-40B4-BE49-F238E27FC236}">
                <a16:creationId xmlns:a16="http://schemas.microsoft.com/office/drawing/2014/main" id="{CA719342-6EA6-4BFE-A3B1-9B26DAB6E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9757B64-A415-41D7-8C58-F2D64A53E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D723C-B3FE-4FE6-A7AF-4B5224CD5942}" type="slidenum">
              <a:rPr lang="zh-CN" altLang="en-US" smtClean="0"/>
              <a:t>‹#›</a:t>
            </a:fld>
            <a:endParaRPr lang="zh-CN" altLang="en-US"/>
          </a:p>
        </p:txBody>
      </p:sp>
    </p:spTree>
    <p:extLst>
      <p:ext uri="{BB962C8B-B14F-4D97-AF65-F5344CB8AC3E}">
        <p14:creationId xmlns:p14="http://schemas.microsoft.com/office/powerpoint/2010/main" val="3403708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0.pn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7188F525-2E6B-47CA-9C01-06E865ED87C3}"/>
              </a:ext>
            </a:extLst>
          </p:cNvPr>
          <p:cNvSpPr/>
          <p:nvPr/>
        </p:nvSpPr>
        <p:spPr>
          <a:xfrm>
            <a:off x="0" y="1"/>
            <a:ext cx="12192000" cy="6887980"/>
          </a:xfrm>
          <a:prstGeom prst="rect">
            <a:avLst/>
          </a:prstGeom>
          <a:solidFill>
            <a:srgbClr val="104BA4"/>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2" name="矩形 41">
            <a:extLst>
              <a:ext uri="{FF2B5EF4-FFF2-40B4-BE49-F238E27FC236}">
                <a16:creationId xmlns:a16="http://schemas.microsoft.com/office/drawing/2014/main" id="{6041F30F-EAFE-4510-9017-E617922BC134}"/>
              </a:ext>
            </a:extLst>
          </p:cNvPr>
          <p:cNvSpPr/>
          <p:nvPr/>
        </p:nvSpPr>
        <p:spPr>
          <a:xfrm>
            <a:off x="0" y="1409826"/>
            <a:ext cx="12192000" cy="4499706"/>
          </a:xfrm>
          <a:prstGeom prst="rect">
            <a:avLst/>
          </a:prstGeom>
          <a:solidFill>
            <a:schemeClr val="bg1"/>
          </a:solidFill>
          <a:ln>
            <a:noFill/>
          </a:ln>
          <a:effectLst>
            <a:outerShdw blurRad="4572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 name="文本框 1">
            <a:extLst>
              <a:ext uri="{FF2B5EF4-FFF2-40B4-BE49-F238E27FC236}">
                <a16:creationId xmlns:a16="http://schemas.microsoft.com/office/drawing/2014/main" id="{8A7FFEEA-9F85-408F-A4B4-25BB52A56DD1}"/>
              </a:ext>
            </a:extLst>
          </p:cNvPr>
          <p:cNvSpPr txBox="1"/>
          <p:nvPr/>
        </p:nvSpPr>
        <p:spPr>
          <a:xfrm>
            <a:off x="229847" y="1950439"/>
            <a:ext cx="11732305" cy="2074927"/>
          </a:xfrm>
          <a:prstGeom prst="rect">
            <a:avLst/>
          </a:prstGeom>
          <a:noFill/>
        </p:spPr>
        <p:txBody>
          <a:bodyPr wrap="square" rtlCol="0">
            <a:spAutoFit/>
          </a:bodyPr>
          <a:lstStyle/>
          <a:p>
            <a:pPr lvl="0" algn="ctr">
              <a:lnSpc>
                <a:spcPct val="125000"/>
              </a:lnSpc>
              <a:defRPr/>
            </a:pPr>
            <a:r>
              <a:rPr lang="en-US" altLang="zh-CN" sz="5400" dirty="0">
                <a:latin typeface="微软雅黑" panose="020B0503020204020204" pitchFamily="34" charset="-122"/>
                <a:ea typeface="微软雅黑" panose="020B0503020204020204" pitchFamily="34" charset="-122"/>
              </a:rPr>
              <a:t>Topological Solitons: Kinks, Vortices, and Monopoles</a:t>
            </a:r>
            <a:endParaRPr kumimoji="0" lang="zh-CN" altLang="en-US" sz="5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3" name="矩形: 圆角 2">
            <a:extLst>
              <a:ext uri="{FF2B5EF4-FFF2-40B4-BE49-F238E27FC236}">
                <a16:creationId xmlns:a16="http://schemas.microsoft.com/office/drawing/2014/main" id="{FE1420B2-787E-4A3A-BD55-DE07BE15794E}"/>
              </a:ext>
            </a:extLst>
          </p:cNvPr>
          <p:cNvSpPr/>
          <p:nvPr/>
        </p:nvSpPr>
        <p:spPr>
          <a:xfrm>
            <a:off x="903058" y="4950520"/>
            <a:ext cx="2849595"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pc="300" dirty="0">
                <a:solidFill>
                  <a:prstClr val="white"/>
                </a:solidFill>
                <a:latin typeface="微软雅黑" panose="020B0503020204020204" pitchFamily="34" charset="-122"/>
                <a:ea typeface="微软雅黑" panose="020B0503020204020204" pitchFamily="34" charset="-122"/>
                <a:cs typeface="阿里巴巴普惠体" panose="00020600040101010101" pitchFamily="18" charset="-122"/>
              </a:rPr>
              <a:t>演讲者：</a:t>
            </a:r>
            <a:r>
              <a:rPr lang="zh-CN" altLang="en-US" spc="300" dirty="0">
                <a:solidFill>
                  <a:prstClr val="white"/>
                </a:solidFill>
                <a:latin typeface="微软雅黑" panose="020B0503020204020204" pitchFamily="34" charset="-122"/>
                <a:ea typeface="微软雅黑" panose="020B0503020204020204" pitchFamily="34" charset="-122"/>
              </a:rPr>
              <a:t>姚善韬</a:t>
            </a:r>
          </a:p>
        </p:txBody>
      </p:sp>
      <p:grpSp>
        <p:nvGrpSpPr>
          <p:cNvPr id="44" name="组合 43">
            <a:extLst>
              <a:ext uri="{FF2B5EF4-FFF2-40B4-BE49-F238E27FC236}">
                <a16:creationId xmlns:a16="http://schemas.microsoft.com/office/drawing/2014/main" id="{C985B56C-740E-4BB9-917F-013EAA8474B7}"/>
              </a:ext>
            </a:extLst>
          </p:cNvPr>
          <p:cNvGrpSpPr/>
          <p:nvPr/>
        </p:nvGrpSpPr>
        <p:grpSpPr>
          <a:xfrm>
            <a:off x="8859189" y="146088"/>
            <a:ext cx="2930983" cy="1063161"/>
            <a:chOff x="4285093" y="-6242"/>
            <a:chExt cx="3795135" cy="1376619"/>
          </a:xfrm>
        </p:grpSpPr>
        <p:grpSp>
          <p:nvGrpSpPr>
            <p:cNvPr id="45" name="组合 44">
              <a:extLst>
                <a:ext uri="{FF2B5EF4-FFF2-40B4-BE49-F238E27FC236}">
                  <a16:creationId xmlns:a16="http://schemas.microsoft.com/office/drawing/2014/main" id="{2829C4A2-989C-49C5-8FA9-52CE7290E71E}"/>
                </a:ext>
              </a:extLst>
            </p:cNvPr>
            <p:cNvGrpSpPr/>
            <p:nvPr/>
          </p:nvGrpSpPr>
          <p:grpSpPr>
            <a:xfrm>
              <a:off x="4285093" y="-6242"/>
              <a:ext cx="3795135" cy="1376619"/>
              <a:chOff x="6597847" y="960547"/>
              <a:chExt cx="4882683" cy="1771112"/>
            </a:xfrm>
          </p:grpSpPr>
          <p:pic>
            <p:nvPicPr>
              <p:cNvPr id="47" name="图片 46">
                <a:extLst>
                  <a:ext uri="{FF2B5EF4-FFF2-40B4-BE49-F238E27FC236}">
                    <a16:creationId xmlns:a16="http://schemas.microsoft.com/office/drawing/2014/main" id="{CFF3C992-06B7-45C2-B675-3CD9DEBA3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97847" y="960547"/>
                <a:ext cx="1771106" cy="1771112"/>
              </a:xfrm>
              <a:prstGeom prst="rect">
                <a:avLst/>
              </a:prstGeom>
            </p:spPr>
          </p:pic>
          <p:pic>
            <p:nvPicPr>
              <p:cNvPr id="48" name="图片 47">
                <a:extLst>
                  <a:ext uri="{FF2B5EF4-FFF2-40B4-BE49-F238E27FC236}">
                    <a16:creationId xmlns:a16="http://schemas.microsoft.com/office/drawing/2014/main" id="{9C87AC23-9356-4893-BA22-93B73D6302F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06891" y="1004505"/>
                <a:ext cx="3073639" cy="1271931"/>
              </a:xfrm>
              <a:prstGeom prst="rect">
                <a:avLst/>
              </a:prstGeom>
            </p:spPr>
          </p:pic>
        </p:grpSp>
        <p:sp>
          <p:nvSpPr>
            <p:cNvPr id="46" name="矩形 45">
              <a:extLst>
                <a:ext uri="{FF2B5EF4-FFF2-40B4-BE49-F238E27FC236}">
                  <a16:creationId xmlns:a16="http://schemas.microsoft.com/office/drawing/2014/main" id="{D2EE5DB9-DFBD-49B4-848B-2299EA7DBA92}"/>
                </a:ext>
              </a:extLst>
            </p:cNvPr>
            <p:cNvSpPr/>
            <p:nvPr/>
          </p:nvSpPr>
          <p:spPr>
            <a:xfrm>
              <a:off x="5763722" y="1032708"/>
              <a:ext cx="2189819" cy="318816"/>
            </a:xfrm>
            <a:prstGeom prst="rect">
              <a:avLst/>
            </a:prstGeom>
          </p:spPr>
          <p:txBody>
            <a:bodyPr wrap="square">
              <a:spAutoFit/>
            </a:bodyPr>
            <a:lstStyle/>
            <a:p>
              <a:pPr algn="dist">
                <a:defRPr/>
              </a:pPr>
              <a:r>
                <a:rPr lang="en-US" altLang="zh-CN" sz="1000" b="1" dirty="0">
                  <a:solidFill>
                    <a:schemeClr val="bg1"/>
                  </a:solidFill>
                  <a:latin typeface="Calibri"/>
                  <a:ea typeface="宋体" panose="02010600030101010101" pitchFamily="2" charset="-122"/>
                </a:rPr>
                <a:t>FUDAN UNIVERSITY</a:t>
              </a:r>
            </a:p>
          </p:txBody>
        </p:sp>
      </p:grpSp>
      <p:sp>
        <p:nvSpPr>
          <p:cNvPr id="49" name="矩形: 圆角 48">
            <a:extLst>
              <a:ext uri="{FF2B5EF4-FFF2-40B4-BE49-F238E27FC236}">
                <a16:creationId xmlns:a16="http://schemas.microsoft.com/office/drawing/2014/main" id="{4DA279E5-9933-4481-BA0F-0601C51C59EB}"/>
              </a:ext>
            </a:extLst>
          </p:cNvPr>
          <p:cNvSpPr/>
          <p:nvPr/>
        </p:nvSpPr>
        <p:spPr>
          <a:xfrm>
            <a:off x="3877575" y="4987206"/>
            <a:ext cx="4367571"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小组成员：</a:t>
            </a:r>
            <a:r>
              <a:rPr lang="zh-CN" altLang="en-US" spc="300" dirty="0">
                <a:solidFill>
                  <a:prstClr val="white"/>
                </a:solidFill>
                <a:latin typeface="微软雅黑" panose="020B0503020204020204" pitchFamily="34" charset="-122"/>
                <a:ea typeface="微软雅黑" panose="020B0503020204020204" pitchFamily="34" charset="-122"/>
              </a:rPr>
              <a:t>姚善韬 </a:t>
            </a:r>
            <a:r>
              <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唐昀昊 </a:t>
            </a:r>
            <a:r>
              <a:rPr lang="zh-CN" altLang="en-US" spc="300" dirty="0">
                <a:solidFill>
                  <a:prstClr val="white"/>
                </a:solidFill>
                <a:latin typeface="微软雅黑" panose="020B0503020204020204" pitchFamily="34" charset="-122"/>
                <a:ea typeface="微软雅黑" panose="020B0503020204020204" pitchFamily="34" charset="-122"/>
                <a:cs typeface="阿里巴巴普惠体" panose="00020600040101010101" pitchFamily="18" charset="-122"/>
              </a:rPr>
              <a:t>陈冠奇</a:t>
            </a:r>
            <a:endPar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50" name="矩形: 圆角 49">
            <a:extLst>
              <a:ext uri="{FF2B5EF4-FFF2-40B4-BE49-F238E27FC236}">
                <a16:creationId xmlns:a16="http://schemas.microsoft.com/office/drawing/2014/main" id="{319BC50C-2F63-482E-BB46-0DF7BB7C3E59}"/>
              </a:ext>
            </a:extLst>
          </p:cNvPr>
          <p:cNvSpPr/>
          <p:nvPr/>
        </p:nvSpPr>
        <p:spPr>
          <a:xfrm>
            <a:off x="8325172" y="4987206"/>
            <a:ext cx="2998357"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pc="300" dirty="0">
                <a:solidFill>
                  <a:prstClr val="white"/>
                </a:solidFill>
                <a:latin typeface="微软雅黑" panose="020B0503020204020204" pitchFamily="34" charset="-122"/>
                <a:ea typeface="微软雅黑" panose="020B0503020204020204" pitchFamily="34" charset="-122"/>
                <a:cs typeface="阿里巴巴普惠体" panose="00020600040101010101" pitchFamily="18" charset="-122"/>
              </a:rPr>
              <a:t>日期</a:t>
            </a:r>
            <a:r>
              <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a:t>
            </a:r>
            <a:r>
              <a:rPr kumimoji="0" lang="en-US" altLang="zh-CN"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2026-4-10</a:t>
            </a:r>
            <a:endPar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grpSp>
        <p:nvGrpSpPr>
          <p:cNvPr id="4" name="组合 3">
            <a:extLst>
              <a:ext uri="{FF2B5EF4-FFF2-40B4-BE49-F238E27FC236}">
                <a16:creationId xmlns:a16="http://schemas.microsoft.com/office/drawing/2014/main" id="{28C223F0-7CE8-41E5-9B50-26980E3A79E2}"/>
              </a:ext>
            </a:extLst>
          </p:cNvPr>
          <p:cNvGrpSpPr/>
          <p:nvPr/>
        </p:nvGrpSpPr>
        <p:grpSpPr>
          <a:xfrm>
            <a:off x="1653951" y="4389585"/>
            <a:ext cx="9056375" cy="112418"/>
            <a:chOff x="2958650" y="4529138"/>
            <a:chExt cx="6390970" cy="0"/>
          </a:xfrm>
        </p:grpSpPr>
        <p:cxnSp>
          <p:nvCxnSpPr>
            <p:cNvPr id="52" name="直接连接符 51">
              <a:extLst>
                <a:ext uri="{FF2B5EF4-FFF2-40B4-BE49-F238E27FC236}">
                  <a16:creationId xmlns:a16="http://schemas.microsoft.com/office/drawing/2014/main" id="{DD34CB00-7CBF-41FF-812C-D972CE5ED13F}"/>
                </a:ext>
              </a:extLst>
            </p:cNvPr>
            <p:cNvCxnSpPr>
              <a:cxnSpLocks/>
            </p:cNvCxnSpPr>
            <p:nvPr/>
          </p:nvCxnSpPr>
          <p:spPr>
            <a:xfrm>
              <a:off x="6475751" y="4529138"/>
              <a:ext cx="2873869" cy="0"/>
            </a:xfrm>
            <a:prstGeom prst="line">
              <a:avLst/>
            </a:prstGeom>
            <a:ln w="25400">
              <a:gradFill flip="none" rotWithShape="1">
                <a:gsLst>
                  <a:gs pos="0">
                    <a:srgbClr val="104BA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12E22B22-2629-4A30-BF1A-0F9C6F37004E}"/>
                </a:ext>
              </a:extLst>
            </p:cNvPr>
            <p:cNvCxnSpPr>
              <a:cxnSpLocks/>
            </p:cNvCxnSpPr>
            <p:nvPr/>
          </p:nvCxnSpPr>
          <p:spPr>
            <a:xfrm>
              <a:off x="2958650" y="4529138"/>
              <a:ext cx="3681993" cy="0"/>
            </a:xfrm>
            <a:prstGeom prst="line">
              <a:avLst/>
            </a:prstGeom>
            <a:ln w="25400">
              <a:gradFill flip="none" rotWithShape="1">
                <a:gsLst>
                  <a:gs pos="96000">
                    <a:srgbClr val="104BA4"/>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54" name="图片 53">
            <a:extLst>
              <a:ext uri="{FF2B5EF4-FFF2-40B4-BE49-F238E27FC236}">
                <a16:creationId xmlns:a16="http://schemas.microsoft.com/office/drawing/2014/main" id="{1A400646-BDFB-4DBA-9781-0B7716B06C2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64703" y="6271460"/>
            <a:ext cx="3760842" cy="502327"/>
          </a:xfrm>
          <a:prstGeom prst="rect">
            <a:avLst/>
          </a:prstGeom>
        </p:spPr>
      </p:pic>
      <p:sp>
        <p:nvSpPr>
          <p:cNvPr id="6" name="文本框 5">
            <a:extLst>
              <a:ext uri="{FF2B5EF4-FFF2-40B4-BE49-F238E27FC236}">
                <a16:creationId xmlns:a16="http://schemas.microsoft.com/office/drawing/2014/main" id="{462227EE-505A-1C11-CB21-D58344F9E729}"/>
              </a:ext>
            </a:extLst>
          </p:cNvPr>
          <p:cNvSpPr txBox="1"/>
          <p:nvPr/>
        </p:nvSpPr>
        <p:spPr>
          <a:xfrm>
            <a:off x="4830484" y="4387294"/>
            <a:ext cx="3494688" cy="499624"/>
          </a:xfrm>
          <a:prstGeom prst="rect">
            <a:avLst/>
          </a:prstGeom>
          <a:noFill/>
        </p:spPr>
        <p:txBody>
          <a:bodyPr wrap="square" rtlCol="0">
            <a:spAutoFit/>
            <a:scene3d>
              <a:camera prst="orthographicFront"/>
              <a:lightRig rig="threePt" dir="t"/>
            </a:scene3d>
            <a:sp3d contourW="12700"/>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2000" dirty="0">
                <a:solidFill>
                  <a:prstClr val="black">
                    <a:lumMod val="50000"/>
                    <a:lumOff val="50000"/>
                  </a:prst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数学物理方法荣誉课开题报告</a:t>
            </a:r>
            <a:endParaRPr kumimoji="0" lang="en-US" altLang="zh-CN" sz="2000" b="0" i="0" u="none" strike="noStrike" kern="1200" cap="none" spc="0" normalizeH="0" baseline="0" noProof="0" dirty="0">
              <a:ln>
                <a:noFill/>
              </a:ln>
              <a:solidFill>
                <a:prstClr val="black">
                  <a:lumMod val="50000"/>
                  <a:lumOff val="50000"/>
                </a:prstClr>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Tree>
    <p:custDataLst>
      <p:tags r:id="rId1"/>
    </p:custDataLst>
    <p:extLst>
      <p:ext uri="{BB962C8B-B14F-4D97-AF65-F5344CB8AC3E}">
        <p14:creationId xmlns:p14="http://schemas.microsoft.com/office/powerpoint/2010/main" val="3580519177"/>
      </p:ext>
    </p:extLst>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bg>
      <p:bgPr>
        <a:pattFill prst="dotGrid">
          <a:fgClr>
            <a:schemeClr val="bg1">
              <a:lumMod val="95000"/>
            </a:schemeClr>
          </a:fgClr>
          <a:bgClr>
            <a:schemeClr val="bg1"/>
          </a:bgClr>
        </a:pattFill>
        <a:effectLst/>
      </p:bgPr>
    </p:bg>
    <p:spTree>
      <p:nvGrpSpPr>
        <p:cNvPr id="1" name="">
          <a:extLst>
            <a:ext uri="{FF2B5EF4-FFF2-40B4-BE49-F238E27FC236}">
              <a16:creationId xmlns:a16="http://schemas.microsoft.com/office/drawing/2014/main" id="{49DF0CD5-6640-C629-1B54-085FDCE39BB5}"/>
            </a:ext>
          </a:extLst>
        </p:cNvPr>
        <p:cNvGrpSpPr/>
        <p:nvPr/>
      </p:nvGrpSpPr>
      <p:grpSpPr>
        <a:xfrm>
          <a:off x="0" y="0"/>
          <a:ext cx="0" cy="0"/>
          <a:chOff x="0" y="0"/>
          <a:chExt cx="0" cy="0"/>
        </a:xfrm>
      </p:grpSpPr>
      <p:sp>
        <p:nvSpPr>
          <p:cNvPr id="13" name="矩形 12">
            <a:extLst>
              <a:ext uri="{FF2B5EF4-FFF2-40B4-BE49-F238E27FC236}">
                <a16:creationId xmlns:a16="http://schemas.microsoft.com/office/drawing/2014/main" id="{1BC66858-3668-17DB-E112-B9EC9B9C7A02}"/>
              </a:ext>
            </a:extLst>
          </p:cNvPr>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文本框 13">
            <a:extLst>
              <a:ext uri="{FF2B5EF4-FFF2-40B4-BE49-F238E27FC236}">
                <a16:creationId xmlns:a16="http://schemas.microsoft.com/office/drawing/2014/main" id="{311CF1CB-8251-EEA3-54A5-128C4A928A72}"/>
              </a:ext>
            </a:extLst>
          </p:cNvPr>
          <p:cNvSpPr txBox="1"/>
          <p:nvPr/>
        </p:nvSpPr>
        <p:spPr>
          <a:xfrm>
            <a:off x="294551" y="284064"/>
            <a:ext cx="9765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687DA5C9-ABE5-07BA-C8F4-F0C7EDBA03A6}"/>
              </a:ext>
            </a:extLst>
          </p:cNvPr>
          <p:cNvSpPr txBox="1"/>
          <p:nvPr/>
        </p:nvSpPr>
        <p:spPr>
          <a:xfrm>
            <a:off x="1388075" y="212563"/>
            <a:ext cx="40492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104BA4"/>
                </a:solidFill>
                <a:latin typeface="微软雅黑" panose="020B0503020204020204" pitchFamily="34" charset="-122"/>
                <a:ea typeface="微软雅黑" panose="020B0503020204020204" pitchFamily="34" charset="-122"/>
                <a:cs typeface="阿里巴巴普惠体" panose="00020600040101010101" pitchFamily="18" charset="-122"/>
              </a:rPr>
              <a:t>引言</a:t>
            </a:r>
            <a:endParaRPr kumimoji="0" lang="zh-CN" altLang="en-US" sz="3200" b="0"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16" name="文本框 15">
            <a:extLst>
              <a:ext uri="{FF2B5EF4-FFF2-40B4-BE49-F238E27FC236}">
                <a16:creationId xmlns:a16="http://schemas.microsoft.com/office/drawing/2014/main" id="{D4D9DDBE-F020-B769-9737-AF1D60E7AA84}"/>
              </a:ext>
            </a:extLst>
          </p:cNvPr>
          <p:cNvSpPr txBox="1"/>
          <p:nvPr/>
        </p:nvSpPr>
        <p:spPr>
          <a:xfrm>
            <a:off x="1434623" y="764723"/>
            <a:ext cx="35521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研究对象</a:t>
            </a:r>
          </a:p>
        </p:txBody>
      </p:sp>
      <p:grpSp>
        <p:nvGrpSpPr>
          <p:cNvPr id="18" name="组合 17">
            <a:extLst>
              <a:ext uri="{FF2B5EF4-FFF2-40B4-BE49-F238E27FC236}">
                <a16:creationId xmlns:a16="http://schemas.microsoft.com/office/drawing/2014/main" id="{DB199EA5-36D7-A4F1-D649-D7CE53A65D34}"/>
              </a:ext>
            </a:extLst>
          </p:cNvPr>
          <p:cNvGrpSpPr/>
          <p:nvPr/>
        </p:nvGrpSpPr>
        <p:grpSpPr>
          <a:xfrm>
            <a:off x="9796257" y="238208"/>
            <a:ext cx="1964493" cy="708062"/>
            <a:chOff x="4246274" y="-10895"/>
            <a:chExt cx="3940182" cy="1420161"/>
          </a:xfrm>
        </p:grpSpPr>
        <p:grpSp>
          <p:nvGrpSpPr>
            <p:cNvPr id="19" name="组合 18">
              <a:extLst>
                <a:ext uri="{FF2B5EF4-FFF2-40B4-BE49-F238E27FC236}">
                  <a16:creationId xmlns:a16="http://schemas.microsoft.com/office/drawing/2014/main" id="{C7954693-550E-35CA-612D-B7184F33F445}"/>
                </a:ext>
              </a:extLst>
            </p:cNvPr>
            <p:cNvGrpSpPr/>
            <p:nvPr/>
          </p:nvGrpSpPr>
          <p:grpSpPr>
            <a:xfrm>
              <a:off x="4246274" y="-10895"/>
              <a:ext cx="3940181" cy="1400681"/>
              <a:chOff x="6547903" y="954561"/>
              <a:chExt cx="5069293" cy="1802069"/>
            </a:xfrm>
          </p:grpSpPr>
          <p:pic>
            <p:nvPicPr>
              <p:cNvPr id="21" name="图片 20">
                <a:extLst>
                  <a:ext uri="{FF2B5EF4-FFF2-40B4-BE49-F238E27FC236}">
                    <a16:creationId xmlns:a16="http://schemas.microsoft.com/office/drawing/2014/main" id="{171465DF-BE65-DE52-E9BA-50088D8B0C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7903" y="985519"/>
                <a:ext cx="1771106" cy="1771111"/>
              </a:xfrm>
              <a:prstGeom prst="rect">
                <a:avLst/>
              </a:prstGeom>
            </p:spPr>
          </p:pic>
          <p:pic>
            <p:nvPicPr>
              <p:cNvPr id="22" name="图片 21">
                <a:extLst>
                  <a:ext uri="{FF2B5EF4-FFF2-40B4-BE49-F238E27FC236}">
                    <a16:creationId xmlns:a16="http://schemas.microsoft.com/office/drawing/2014/main" id="{4AA60959-1916-6B92-68D2-4D61F38C06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70228" y="954561"/>
                <a:ext cx="3346968" cy="1271930"/>
              </a:xfrm>
              <a:prstGeom prst="rect">
                <a:avLst/>
              </a:prstGeom>
            </p:spPr>
          </p:pic>
        </p:grpSp>
        <p:sp>
          <p:nvSpPr>
            <p:cNvPr id="20" name="矩形 19">
              <a:extLst>
                <a:ext uri="{FF2B5EF4-FFF2-40B4-BE49-F238E27FC236}">
                  <a16:creationId xmlns:a16="http://schemas.microsoft.com/office/drawing/2014/main" id="{EC7AD87E-F32A-DEB4-242A-1F70001DFF4C}"/>
                </a:ext>
              </a:extLst>
            </p:cNvPr>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FUDAN UNIVERSITY</a:t>
              </a:r>
            </a:p>
          </p:txBody>
        </p:sp>
      </p:grpSp>
      <p:pic>
        <p:nvPicPr>
          <p:cNvPr id="23" name="图片 22">
            <a:extLst>
              <a:ext uri="{FF2B5EF4-FFF2-40B4-BE49-F238E27FC236}">
                <a16:creationId xmlns:a16="http://schemas.microsoft.com/office/drawing/2014/main" id="{47EA3032-F0E3-5A41-6C22-DA2311A4C09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324531" y="6390655"/>
            <a:ext cx="2744391" cy="366562"/>
          </a:xfrm>
          <a:prstGeom prst="rect">
            <a:avLst/>
          </a:prstGeom>
        </p:spPr>
      </p:pic>
      <p:grpSp>
        <p:nvGrpSpPr>
          <p:cNvPr id="25" name="组合 24">
            <a:extLst>
              <a:ext uri="{FF2B5EF4-FFF2-40B4-BE49-F238E27FC236}">
                <a16:creationId xmlns:a16="http://schemas.microsoft.com/office/drawing/2014/main" id="{75800E5C-56E1-1DAD-1704-776EAB60FB83}"/>
              </a:ext>
            </a:extLst>
          </p:cNvPr>
          <p:cNvGrpSpPr/>
          <p:nvPr/>
        </p:nvGrpSpPr>
        <p:grpSpPr>
          <a:xfrm>
            <a:off x="-1" y="1485190"/>
            <a:ext cx="12192000" cy="3594575"/>
            <a:chOff x="4102744" y="1287685"/>
            <a:chExt cx="8089256" cy="3594575"/>
          </a:xfrm>
        </p:grpSpPr>
        <p:sp>
          <p:nvSpPr>
            <p:cNvPr id="4" name="矩形 3">
              <a:extLst>
                <a:ext uri="{FF2B5EF4-FFF2-40B4-BE49-F238E27FC236}">
                  <a16:creationId xmlns:a16="http://schemas.microsoft.com/office/drawing/2014/main" id="{7370B59E-B8EC-E81D-8904-2932764ADA7C}"/>
                </a:ext>
              </a:extLst>
            </p:cNvPr>
            <p:cNvSpPr/>
            <p:nvPr/>
          </p:nvSpPr>
          <p:spPr>
            <a:xfrm>
              <a:off x="4102744" y="1287685"/>
              <a:ext cx="8089256" cy="3594575"/>
            </a:xfrm>
            <a:prstGeom prst="rect">
              <a:avLst/>
            </a:prstGeom>
            <a:solidFill>
              <a:srgbClr val="0326A0"/>
            </a:solidFill>
            <a:ln w="12700" cap="flat" cmpd="sng" algn="ctr">
              <a:noFill/>
              <a:prstDash val="solid"/>
              <a:miter lim="800000"/>
            </a:ln>
            <a:effectLst>
              <a:glow>
                <a:schemeClr val="accent1"/>
              </a:glow>
              <a:reflection blurRad="6350" stA="520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endParaRPr>
            </a:p>
          </p:txBody>
        </p:sp>
        <p:sp>
          <p:nvSpPr>
            <p:cNvPr id="6" name="矩形 5">
              <a:extLst>
                <a:ext uri="{FF2B5EF4-FFF2-40B4-BE49-F238E27FC236}">
                  <a16:creationId xmlns:a16="http://schemas.microsoft.com/office/drawing/2014/main" id="{C998E37B-0C86-B010-F02B-13F70619CBB2}"/>
                </a:ext>
              </a:extLst>
            </p:cNvPr>
            <p:cNvSpPr/>
            <p:nvPr/>
          </p:nvSpPr>
          <p:spPr>
            <a:xfrm>
              <a:off x="4621481" y="2041010"/>
              <a:ext cx="7051781" cy="1538370"/>
            </a:xfrm>
            <a:prstGeom prst="rect">
              <a:avLst/>
            </a:prstGeom>
          </p:spPr>
          <p:txBody>
            <a:bodyPr wrap="square">
              <a:spAutoFit/>
            </a:bodyPr>
            <a:lstStyle/>
            <a:p>
              <a:pPr algn="just">
                <a:lnSpc>
                  <a:spcPct val="120000"/>
                </a:lnSpc>
              </a:pPr>
              <a:r>
                <a:rPr lang="zh-CN" altLang="en-US" sz="2000" dirty="0">
                  <a:solidFill>
                    <a:prstClr val="white">
                      <a:lumMod val="95000"/>
                    </a:prstClr>
                  </a:solidFill>
                  <a:latin typeface="微软雅黑" panose="020B0503020204020204" pitchFamily="34" charset="-122"/>
                  <a:ea typeface="微软雅黑" panose="020B0503020204020204" pitchFamily="34" charset="-122"/>
                </a:rPr>
                <a:t>       基础物理学的大部分内容研究的是真空附近的微小涨落（即粒子）。本主题将介绍“孤子”（</a:t>
              </a:r>
              <a:r>
                <a:rPr lang="en-US" altLang="zh-CN" sz="2000" dirty="0">
                  <a:solidFill>
                    <a:prstClr val="white">
                      <a:lumMod val="95000"/>
                    </a:prstClr>
                  </a:solidFill>
                  <a:latin typeface="微软雅黑" panose="020B0503020204020204" pitchFamily="34" charset="-122"/>
                  <a:ea typeface="微软雅黑" panose="020B0503020204020204" pitchFamily="34" charset="-122"/>
                </a:rPr>
                <a:t>solitons</a:t>
              </a:r>
              <a:r>
                <a:rPr lang="zh-CN" altLang="en-US" sz="2000" dirty="0">
                  <a:solidFill>
                    <a:prstClr val="white">
                      <a:lumMod val="95000"/>
                    </a:prstClr>
                  </a:solidFill>
                  <a:latin typeface="微软雅黑" panose="020B0503020204020204" pitchFamily="34" charset="-122"/>
                  <a:ea typeface="微软雅黑" panose="020B0503020204020204" pitchFamily="34" charset="-122"/>
                </a:rPr>
                <a:t>）</a:t>
              </a:r>
              <a:r>
                <a:rPr lang="en-US" altLang="zh-CN" sz="2000" dirty="0">
                  <a:solidFill>
                    <a:prstClr val="white">
                      <a:lumMod val="95000"/>
                    </a:prstClr>
                  </a:solidFill>
                  <a:latin typeface="微软雅黑" panose="020B0503020204020204" pitchFamily="34" charset="-122"/>
                  <a:ea typeface="微软雅黑" panose="020B0503020204020204" pitchFamily="34" charset="-122"/>
                </a:rPr>
                <a:t>——</a:t>
              </a:r>
              <a:r>
                <a:rPr lang="zh-CN" altLang="en-US" sz="2000" dirty="0">
                  <a:solidFill>
                    <a:prstClr val="white">
                      <a:lumMod val="95000"/>
                    </a:prstClr>
                  </a:solidFill>
                  <a:latin typeface="微软雅黑" panose="020B0503020204020204" pitchFamily="34" charset="-122"/>
                  <a:ea typeface="微软雅黑" panose="020B0503020204020204" pitchFamily="34" charset="-122"/>
                </a:rPr>
                <a:t>这是一种稳定的、块状的场位形，其稳定性源于拓扑学，而不仅仅是能量最小化。理解这类结构对于研究相变、宇宙学以及规范理论的非微扰结构至关重要。</a:t>
              </a:r>
              <a:endParaRPr lang="en-US" altLang="zh-CN" sz="2000" dirty="0">
                <a:solidFill>
                  <a:prstClr val="white">
                    <a:lumMod val="95000"/>
                  </a:prstClr>
                </a:solidFill>
                <a:latin typeface="微软雅黑" panose="020B0503020204020204" pitchFamily="34" charset="-122"/>
                <a:ea typeface="微软雅黑" panose="020B0503020204020204" pitchFamily="34" charset="-122"/>
              </a:endParaRPr>
            </a:p>
            <a:p>
              <a:pPr algn="just">
                <a:lnSpc>
                  <a:spcPct val="120000"/>
                </a:lnSpc>
              </a:pPr>
              <a:r>
                <a:rPr lang="en-US" altLang="zh-CN" sz="2000" dirty="0">
                  <a:solidFill>
                    <a:prstClr val="white">
                      <a:lumMod val="95000"/>
                    </a:prstClr>
                  </a:solidFill>
                  <a:latin typeface="微软雅黑" panose="020B0503020204020204" pitchFamily="34" charset="-122"/>
                  <a:ea typeface="微软雅黑" panose="020B0503020204020204" pitchFamily="34" charset="-122"/>
                </a:rPr>
                <a:t>       </a:t>
              </a:r>
              <a:r>
                <a:rPr lang="zh-CN" altLang="en-US" sz="2000" dirty="0">
                  <a:solidFill>
                    <a:prstClr val="white">
                      <a:lumMod val="95000"/>
                    </a:prstClr>
                  </a:solidFill>
                  <a:latin typeface="微软雅黑" panose="020B0503020204020204" pitchFamily="34" charset="-122"/>
                  <a:ea typeface="微软雅黑" panose="020B0503020204020204" pitchFamily="34" charset="-122"/>
                </a:rPr>
                <a:t>孤子的边界条件确定了拓扑荷，使其无法连续变化为真空态。</a:t>
              </a:r>
            </a:p>
          </p:txBody>
        </p:sp>
      </p:grpSp>
      <p:sp>
        <p:nvSpPr>
          <p:cNvPr id="2" name="文本框 1">
            <a:extLst>
              <a:ext uri="{FF2B5EF4-FFF2-40B4-BE49-F238E27FC236}">
                <a16:creationId xmlns:a16="http://schemas.microsoft.com/office/drawing/2014/main" id="{565FB848-71CC-DA65-EED7-CEFD755FEA49}"/>
              </a:ext>
            </a:extLst>
          </p:cNvPr>
          <p:cNvSpPr txBox="1"/>
          <p:nvPr/>
        </p:nvSpPr>
        <p:spPr>
          <a:xfrm>
            <a:off x="10767488" y="6387885"/>
            <a:ext cx="10647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kern="0" dirty="0">
                <a:solidFill>
                  <a:prstClr val="white">
                    <a:lumMod val="75000"/>
                  </a:prstClr>
                </a:solidFill>
                <a:latin typeface="Calibri"/>
                <a:ea typeface="宋体" panose="02010600030101010101" pitchFamily="2" charset="-122"/>
              </a:rPr>
              <a:t>April</a:t>
            </a:r>
            <a:r>
              <a:rPr kumimoji="0" lang="en-US" altLang="zh-CN" sz="1800" b="1" i="0" u="none" strike="noStrike" kern="0" cap="none" spc="0" normalizeH="0" baseline="0" noProof="0" dirty="0">
                <a:ln>
                  <a:noFill/>
                </a:ln>
                <a:solidFill>
                  <a:prstClr val="white">
                    <a:lumMod val="75000"/>
                  </a:prstClr>
                </a:solidFill>
                <a:effectLst/>
                <a:uLnTx/>
                <a:uFillTx/>
                <a:latin typeface="Calibri"/>
                <a:ea typeface="宋体" panose="02010600030101010101" pitchFamily="2" charset="-122"/>
                <a:cs typeface="+mn-cs"/>
              </a:rPr>
              <a:t> 10</a:t>
            </a:r>
            <a:r>
              <a:rPr kumimoji="0" lang="en-US" altLang="zh-CN"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rPr>
              <a:t>th</a:t>
            </a:r>
            <a:endParaRPr kumimoji="0" lang="zh-CN" altLang="en-US"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514154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F0CD5-6640-C629-1B54-085FDCE39BB5}"/>
            </a:ext>
          </a:extLst>
        </p:cNvPr>
        <p:cNvGrpSpPr/>
        <p:nvPr/>
      </p:nvGrpSpPr>
      <p:grpSpPr>
        <a:xfrm>
          <a:off x="0" y="0"/>
          <a:ext cx="0" cy="0"/>
          <a:chOff x="0" y="0"/>
          <a:chExt cx="0" cy="0"/>
        </a:xfrm>
      </p:grpSpPr>
      <p:sp>
        <p:nvSpPr>
          <p:cNvPr id="13" name="矩形 12">
            <a:extLst>
              <a:ext uri="{FF2B5EF4-FFF2-40B4-BE49-F238E27FC236}">
                <a16:creationId xmlns:a16="http://schemas.microsoft.com/office/drawing/2014/main" id="{1BC66858-3668-17DB-E112-B9EC9B9C7A02}"/>
              </a:ext>
            </a:extLst>
          </p:cNvPr>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文本框 13">
            <a:extLst>
              <a:ext uri="{FF2B5EF4-FFF2-40B4-BE49-F238E27FC236}">
                <a16:creationId xmlns:a16="http://schemas.microsoft.com/office/drawing/2014/main" id="{311CF1CB-8251-EEA3-54A5-128C4A928A72}"/>
              </a:ext>
            </a:extLst>
          </p:cNvPr>
          <p:cNvSpPr txBox="1"/>
          <p:nvPr/>
        </p:nvSpPr>
        <p:spPr>
          <a:xfrm>
            <a:off x="294551" y="284064"/>
            <a:ext cx="9765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687DA5C9-ABE5-07BA-C8F4-F0C7EDBA03A6}"/>
              </a:ext>
            </a:extLst>
          </p:cNvPr>
          <p:cNvSpPr txBox="1"/>
          <p:nvPr/>
        </p:nvSpPr>
        <p:spPr>
          <a:xfrm>
            <a:off x="1388075" y="212563"/>
            <a:ext cx="4049230" cy="1077218"/>
          </a:xfrm>
          <a:prstGeom prst="rect">
            <a:avLst/>
          </a:prstGeom>
          <a:noFill/>
        </p:spPr>
        <p:txBody>
          <a:bodyPr wrap="square" rtlCol="0">
            <a:spAutoFit/>
          </a:bodyPr>
          <a:lstStyle/>
          <a:p>
            <a:pPr>
              <a:defRPr/>
            </a:pPr>
            <a:r>
              <a:rPr lang="zh-CN" altLang="en-US" sz="3200" dirty="0"/>
              <a:t>场如何产生拓扑</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grpSp>
        <p:nvGrpSpPr>
          <p:cNvPr id="18" name="组合 17">
            <a:extLst>
              <a:ext uri="{FF2B5EF4-FFF2-40B4-BE49-F238E27FC236}">
                <a16:creationId xmlns:a16="http://schemas.microsoft.com/office/drawing/2014/main" id="{DB199EA5-36D7-A4F1-D649-D7CE53A65D34}"/>
              </a:ext>
            </a:extLst>
          </p:cNvPr>
          <p:cNvGrpSpPr/>
          <p:nvPr/>
        </p:nvGrpSpPr>
        <p:grpSpPr>
          <a:xfrm>
            <a:off x="9796257" y="238208"/>
            <a:ext cx="1964493" cy="708062"/>
            <a:chOff x="4246274" y="-10895"/>
            <a:chExt cx="3940182" cy="1420161"/>
          </a:xfrm>
        </p:grpSpPr>
        <p:grpSp>
          <p:nvGrpSpPr>
            <p:cNvPr id="19" name="组合 18">
              <a:extLst>
                <a:ext uri="{FF2B5EF4-FFF2-40B4-BE49-F238E27FC236}">
                  <a16:creationId xmlns:a16="http://schemas.microsoft.com/office/drawing/2014/main" id="{C7954693-550E-35CA-612D-B7184F33F445}"/>
                </a:ext>
              </a:extLst>
            </p:cNvPr>
            <p:cNvGrpSpPr/>
            <p:nvPr/>
          </p:nvGrpSpPr>
          <p:grpSpPr>
            <a:xfrm>
              <a:off x="4246274" y="-10895"/>
              <a:ext cx="3940181" cy="1400681"/>
              <a:chOff x="6547903" y="954561"/>
              <a:chExt cx="5069293" cy="1802069"/>
            </a:xfrm>
          </p:grpSpPr>
          <p:pic>
            <p:nvPicPr>
              <p:cNvPr id="21" name="图片 20">
                <a:extLst>
                  <a:ext uri="{FF2B5EF4-FFF2-40B4-BE49-F238E27FC236}">
                    <a16:creationId xmlns:a16="http://schemas.microsoft.com/office/drawing/2014/main" id="{171465DF-BE65-DE52-E9BA-50088D8B0C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7903" y="985519"/>
                <a:ext cx="1771106" cy="1771111"/>
              </a:xfrm>
              <a:prstGeom prst="rect">
                <a:avLst/>
              </a:prstGeom>
            </p:spPr>
          </p:pic>
          <p:pic>
            <p:nvPicPr>
              <p:cNvPr id="22" name="图片 21">
                <a:extLst>
                  <a:ext uri="{FF2B5EF4-FFF2-40B4-BE49-F238E27FC236}">
                    <a16:creationId xmlns:a16="http://schemas.microsoft.com/office/drawing/2014/main" id="{4AA60959-1916-6B92-68D2-4D61F38C06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70228" y="954561"/>
                <a:ext cx="3346968" cy="1271930"/>
              </a:xfrm>
              <a:prstGeom prst="rect">
                <a:avLst/>
              </a:prstGeom>
            </p:spPr>
          </p:pic>
        </p:grpSp>
        <p:sp>
          <p:nvSpPr>
            <p:cNvPr id="20" name="矩形 19">
              <a:extLst>
                <a:ext uri="{FF2B5EF4-FFF2-40B4-BE49-F238E27FC236}">
                  <a16:creationId xmlns:a16="http://schemas.microsoft.com/office/drawing/2014/main" id="{EC7AD87E-F32A-DEB4-242A-1F70001DFF4C}"/>
                </a:ext>
              </a:extLst>
            </p:cNvPr>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FUDAN UNIVERSITY</a:t>
              </a:r>
            </a:p>
          </p:txBody>
        </p:sp>
      </p:grpSp>
      <p:pic>
        <p:nvPicPr>
          <p:cNvPr id="23" name="图片 22">
            <a:extLst>
              <a:ext uri="{FF2B5EF4-FFF2-40B4-BE49-F238E27FC236}">
                <a16:creationId xmlns:a16="http://schemas.microsoft.com/office/drawing/2014/main" id="{47EA3032-F0E3-5A41-6C22-DA2311A4C09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324531" y="6390655"/>
            <a:ext cx="2744391" cy="366562"/>
          </a:xfrm>
          <a:prstGeom prst="rect">
            <a:avLst/>
          </a:prstGeom>
        </p:spPr>
      </p:pic>
      <p:grpSp>
        <p:nvGrpSpPr>
          <p:cNvPr id="25" name="组合 24">
            <a:extLst>
              <a:ext uri="{FF2B5EF4-FFF2-40B4-BE49-F238E27FC236}">
                <a16:creationId xmlns:a16="http://schemas.microsoft.com/office/drawing/2014/main" id="{75800E5C-56E1-1DAD-1704-776EAB60FB83}"/>
              </a:ext>
            </a:extLst>
          </p:cNvPr>
          <p:cNvGrpSpPr/>
          <p:nvPr/>
        </p:nvGrpSpPr>
        <p:grpSpPr>
          <a:xfrm>
            <a:off x="-1" y="1485190"/>
            <a:ext cx="12192000" cy="3594575"/>
            <a:chOff x="4102744" y="1287685"/>
            <a:chExt cx="8089256" cy="3594575"/>
          </a:xfrm>
        </p:grpSpPr>
        <p:sp>
          <p:nvSpPr>
            <p:cNvPr id="4" name="矩形 3">
              <a:extLst>
                <a:ext uri="{FF2B5EF4-FFF2-40B4-BE49-F238E27FC236}">
                  <a16:creationId xmlns:a16="http://schemas.microsoft.com/office/drawing/2014/main" id="{7370B59E-B8EC-E81D-8904-2932764ADA7C}"/>
                </a:ext>
              </a:extLst>
            </p:cNvPr>
            <p:cNvSpPr/>
            <p:nvPr/>
          </p:nvSpPr>
          <p:spPr>
            <a:xfrm>
              <a:off x="4102744" y="1287685"/>
              <a:ext cx="8089256" cy="3594575"/>
            </a:xfrm>
            <a:prstGeom prst="rect">
              <a:avLst/>
            </a:prstGeom>
            <a:solidFill>
              <a:srgbClr val="0326A0"/>
            </a:solidFill>
            <a:ln w="12700" cap="flat" cmpd="sng" algn="ctr">
              <a:noFill/>
              <a:prstDash val="solid"/>
              <a:miter lim="800000"/>
            </a:ln>
            <a:effectLst>
              <a:glow>
                <a:schemeClr val="accent1"/>
              </a:glow>
              <a:reflection blurRad="6350" stA="520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C998E37B-0C86-B010-F02B-13F70619CBB2}"/>
                    </a:ext>
                  </a:extLst>
                </p:cNvPr>
                <p:cNvSpPr/>
                <p:nvPr/>
              </p:nvSpPr>
              <p:spPr>
                <a:xfrm>
                  <a:off x="4548285" y="1467716"/>
                  <a:ext cx="7051781" cy="3214470"/>
                </a:xfrm>
                <a:prstGeom prst="rect">
                  <a:avLst/>
                </a:prstGeom>
              </p:spPr>
              <p:txBody>
                <a:bodyPr wrap="square">
                  <a:spAutoFit/>
                </a:bodyPr>
                <a:lstStyle/>
                <a:p>
                  <a:r>
                    <a:rPr lang="zh-CN" altLang="en-US" sz="2000" dirty="0">
                      <a:solidFill>
                        <a:prstClr val="white">
                          <a:lumMod val="95000"/>
                        </a:prstClr>
                      </a:solidFill>
                      <a:latin typeface="微软雅黑" panose="020B0503020204020204" pitchFamily="34" charset="-122"/>
                      <a:ea typeface="微软雅黑" panose="020B0503020204020204" pitchFamily="34" charset="-122"/>
                    </a:rPr>
                    <a:t>场本质上是从空间到目标空间的映射：</a:t>
                  </a:r>
                  <a14:m>
                    <m:oMath xmlns:m="http://schemas.openxmlformats.org/officeDocument/2006/math">
                      <m:r>
                        <m:rPr>
                          <m:sty m:val="p"/>
                        </m:rPr>
                        <a:rPr lang="el-GR" altLang="zh-CN" sz="2000">
                          <a:solidFill>
                            <a:prstClr val="white">
                              <a:lumMod val="95000"/>
                            </a:prstClr>
                          </a:solidFill>
                          <a:latin typeface="Cambria Math" panose="02040503050406030204" pitchFamily="18" charset="0"/>
                          <a:ea typeface="微软雅黑" panose="020B0503020204020204" pitchFamily="34" charset="-122"/>
                        </a:rPr>
                        <m:t>Φ</m:t>
                      </m:r>
                      <m:r>
                        <a:rPr lang="en-US" altLang="zh-CN" sz="2000">
                          <a:solidFill>
                            <a:prstClr val="white">
                              <a:lumMod val="95000"/>
                            </a:prstClr>
                          </a:solidFill>
                          <a:latin typeface="Cambria Math" panose="02040503050406030204" pitchFamily="18" charset="0"/>
                          <a:ea typeface="微软雅黑" panose="020B0503020204020204" pitchFamily="34" charset="-122"/>
                        </a:rPr>
                        <m:t>:</m:t>
                      </m:r>
                      <m:sSup>
                        <m:sSupPr>
                          <m:ctrlPr>
                            <a:rPr lang="en-US" altLang="zh-CN" sz="2000" i="1">
                              <a:solidFill>
                                <a:prstClr val="white">
                                  <a:lumMod val="95000"/>
                                </a:prstClr>
                              </a:solidFill>
                              <a:latin typeface="Cambria Math" panose="02040503050406030204" pitchFamily="18" charset="0"/>
                              <a:ea typeface="微软雅黑" panose="020B0503020204020204" pitchFamily="34" charset="-122"/>
                            </a:rPr>
                          </m:ctrlPr>
                        </m:sSupPr>
                        <m:e>
                          <m:r>
                            <a:rPr lang="en-US" altLang="zh-CN" sz="2000">
                              <a:solidFill>
                                <a:prstClr val="white">
                                  <a:lumMod val="95000"/>
                                </a:prstClr>
                              </a:solidFill>
                              <a:latin typeface="Cambria Math" panose="02040503050406030204" pitchFamily="18" charset="0"/>
                              <a:ea typeface="微软雅黑" panose="020B0503020204020204" pitchFamily="34" charset="-122"/>
                            </a:rPr>
                            <m:t>𝑅</m:t>
                          </m:r>
                        </m:e>
                        <m:sup>
                          <m:r>
                            <a:rPr lang="en-US" altLang="zh-CN" sz="2000">
                              <a:solidFill>
                                <a:prstClr val="white">
                                  <a:lumMod val="95000"/>
                                </a:prstClr>
                              </a:solidFill>
                              <a:latin typeface="Cambria Math" panose="02040503050406030204" pitchFamily="18" charset="0"/>
                              <a:ea typeface="微软雅黑" panose="020B0503020204020204" pitchFamily="34" charset="-122"/>
                            </a:rPr>
                            <m:t>𝑑</m:t>
                          </m:r>
                        </m:sup>
                      </m:sSup>
                      <m:r>
                        <a:rPr lang="en-US" altLang="zh-CN" sz="2000">
                          <a:solidFill>
                            <a:prstClr val="white">
                              <a:lumMod val="95000"/>
                            </a:prstClr>
                          </a:solidFill>
                          <a:latin typeface="Cambria Math" panose="02040503050406030204" pitchFamily="18" charset="0"/>
                          <a:ea typeface="微软雅黑" panose="020B0503020204020204" pitchFamily="34" charset="-122"/>
                        </a:rPr>
                        <m:t>→</m:t>
                      </m:r>
                      <m:r>
                        <a:rPr lang="en-US" altLang="zh-CN" sz="2000">
                          <a:solidFill>
                            <a:prstClr val="white">
                              <a:lumMod val="95000"/>
                            </a:prstClr>
                          </a:solidFill>
                          <a:latin typeface="Cambria Math" panose="02040503050406030204" pitchFamily="18" charset="0"/>
                          <a:ea typeface="微软雅黑" panose="020B0503020204020204" pitchFamily="34" charset="-122"/>
                        </a:rPr>
                        <m:t>𝑀</m:t>
                      </m:r>
                    </m:oMath>
                  </a14:m>
                  <a:endParaRPr lang="en-US" altLang="zh-CN" sz="2000" dirty="0">
                    <a:solidFill>
                      <a:prstClr val="white">
                        <a:lumMod val="95000"/>
                      </a:prstClr>
                    </a:solidFill>
                    <a:latin typeface="微软雅黑" panose="020B0503020204020204" pitchFamily="34" charset="-122"/>
                    <a:ea typeface="微软雅黑" panose="020B0503020204020204" pitchFamily="34" charset="-122"/>
                  </a:endParaRPr>
                </a:p>
                <a:p>
                  <a:r>
                    <a:rPr lang="zh-CN" altLang="en-US" sz="2000" dirty="0">
                      <a:solidFill>
                        <a:prstClr val="white">
                          <a:lumMod val="95000"/>
                        </a:prstClr>
                      </a:solidFill>
                      <a:latin typeface="微软雅黑" panose="020B0503020204020204" pitchFamily="34" charset="-122"/>
                      <a:ea typeface="微软雅黑" panose="020B0503020204020204" pitchFamily="34" charset="-122"/>
                    </a:rPr>
                    <a:t>拓扑学研究的本质上就是映射之间可不可以连续变形。</a:t>
                  </a:r>
                  <a:endParaRPr lang="en-US" altLang="zh-CN" sz="2000" dirty="0">
                    <a:solidFill>
                      <a:prstClr val="white">
                        <a:lumMod val="95000"/>
                      </a:prstClr>
                    </a:solidFill>
                    <a:latin typeface="微软雅黑" panose="020B0503020204020204" pitchFamily="34" charset="-122"/>
                    <a:ea typeface="微软雅黑" panose="020B0503020204020204" pitchFamily="34" charset="-122"/>
                  </a:endParaRPr>
                </a:p>
                <a:p>
                  <a:r>
                    <a:rPr lang="zh-CN" altLang="en-US" sz="2000" dirty="0">
                      <a:solidFill>
                        <a:prstClr val="white">
                          <a:lumMod val="95000"/>
                        </a:prstClr>
                      </a:solidFill>
                      <a:latin typeface="微软雅黑" panose="020B0503020204020204" pitchFamily="34" charset="-122"/>
                      <a:ea typeface="微软雅黑" panose="020B0503020204020204" pitchFamily="34" charset="-122"/>
                    </a:rPr>
                    <a:t>普通情况下，一个场配置可以随便连续变形，最终缩成真空。</a:t>
                  </a:r>
                  <a:endParaRPr lang="en-US" altLang="zh-CN" sz="2000" dirty="0">
                    <a:solidFill>
                      <a:prstClr val="white">
                        <a:lumMod val="95000"/>
                      </a:prstClr>
                    </a:solidFill>
                    <a:latin typeface="微软雅黑" panose="020B0503020204020204" pitchFamily="34" charset="-122"/>
                    <a:ea typeface="微软雅黑" panose="020B0503020204020204" pitchFamily="34" charset="-122"/>
                  </a:endParaRPr>
                </a:p>
                <a:p>
                  <a:r>
                    <a:rPr lang="zh-CN" altLang="en-US" sz="2000" dirty="0">
                      <a:solidFill>
                        <a:prstClr val="white">
                          <a:lumMod val="95000"/>
                        </a:prstClr>
                      </a:solidFill>
                      <a:latin typeface="微软雅黑" panose="020B0503020204020204" pitchFamily="34" charset="-122"/>
                      <a:ea typeface="微软雅黑" panose="020B0503020204020204" pitchFamily="34" charset="-122"/>
                    </a:rPr>
                    <a:t>但如果场满足某些边界条件，那么不同场配置可能落在不同的拓扑类中，不能互相连续变形。</a:t>
                  </a:r>
                  <a:endParaRPr lang="en-US" altLang="zh-CN" sz="2000" dirty="0">
                    <a:solidFill>
                      <a:prstClr val="white">
                        <a:lumMod val="95000"/>
                      </a:prstClr>
                    </a:solidFill>
                    <a:latin typeface="微软雅黑" panose="020B0503020204020204" pitchFamily="34" charset="-122"/>
                    <a:ea typeface="微软雅黑" panose="020B0503020204020204" pitchFamily="34" charset="-122"/>
                  </a:endParaRPr>
                </a:p>
                <a:p>
                  <a:r>
                    <a:rPr lang="zh-CN" altLang="en-US" sz="2000" dirty="0">
                      <a:solidFill>
                        <a:prstClr val="white">
                          <a:lumMod val="95000"/>
                        </a:prstClr>
                      </a:solidFill>
                      <a:latin typeface="微软雅黑" panose="020B0503020204020204" pitchFamily="34" charset="-122"/>
                      <a:ea typeface="微软雅黑" panose="020B0503020204020204" pitchFamily="34" charset="-122"/>
                    </a:rPr>
                    <a:t>当场的有限能量条件迫使它在无穷远落到某个真空流形上时，场就在无穷远定义了一个拓扑映射。</a:t>
                  </a:r>
                  <a:endParaRPr lang="en-US" altLang="zh-CN" sz="2000" dirty="0">
                    <a:solidFill>
                      <a:prstClr val="white">
                        <a:lumMod val="95000"/>
                      </a:prstClr>
                    </a:solidFill>
                    <a:latin typeface="微软雅黑" panose="020B0503020204020204" pitchFamily="34" charset="-122"/>
                    <a:ea typeface="微软雅黑" panose="020B0503020204020204" pitchFamily="34" charset="-122"/>
                  </a:endParaRPr>
                </a:p>
                <a:p>
                  <a:r>
                    <a:rPr lang="zh-CN" altLang="en-US" sz="2000" dirty="0">
                      <a:solidFill>
                        <a:prstClr val="white">
                          <a:lumMod val="95000"/>
                        </a:prstClr>
                      </a:solidFill>
                      <a:latin typeface="微软雅黑" panose="020B0503020204020204" pitchFamily="34" charset="-122"/>
                      <a:ea typeface="微软雅黑" panose="020B0503020204020204" pitchFamily="34" charset="-122"/>
                    </a:rPr>
                    <a:t>真空：势能最小的场值集合</a:t>
                  </a:r>
                  <a14:m>
                    <m:oMath xmlns:m="http://schemas.openxmlformats.org/officeDocument/2006/math">
                      <m:r>
                        <m:rPr>
                          <m:sty m:val="p"/>
                        </m:rPr>
                        <a:rPr lang="el-GR" altLang="zh-CN" sz="2000">
                          <a:solidFill>
                            <a:prstClr val="white">
                              <a:lumMod val="95000"/>
                            </a:prstClr>
                          </a:solidFill>
                          <a:latin typeface="Cambria Math" panose="02040503050406030204" pitchFamily="18" charset="0"/>
                          <a:ea typeface="微软雅黑" panose="020B0503020204020204" pitchFamily="34" charset="-122"/>
                        </a:rPr>
                        <m:t>Υ</m:t>
                      </m:r>
                      <m:r>
                        <a:rPr lang="en-US" altLang="zh-CN" sz="2000">
                          <a:solidFill>
                            <a:prstClr val="white">
                              <a:lumMod val="95000"/>
                            </a:prstClr>
                          </a:solidFill>
                          <a:latin typeface="Cambria Math" panose="02040503050406030204" pitchFamily="18" charset="0"/>
                          <a:ea typeface="微软雅黑" panose="020B0503020204020204" pitchFamily="34" charset="-122"/>
                        </a:rPr>
                        <m:t>=</m:t>
                      </m:r>
                      <m:d>
                        <m:dPr>
                          <m:begChr m:val="{"/>
                          <m:endChr m:val="}"/>
                          <m:ctrlPr>
                            <a:rPr lang="en-US" altLang="zh-CN" sz="2000" i="1">
                              <a:solidFill>
                                <a:prstClr val="white">
                                  <a:lumMod val="95000"/>
                                </a:prstClr>
                              </a:solidFill>
                              <a:latin typeface="Cambria Math" panose="02040503050406030204" pitchFamily="18" charset="0"/>
                              <a:ea typeface="微软雅黑" panose="020B0503020204020204" pitchFamily="34" charset="-122"/>
                            </a:rPr>
                          </m:ctrlPr>
                        </m:dPr>
                        <m:e>
                          <m:r>
                            <m:rPr>
                              <m:sty m:val="p"/>
                            </m:rPr>
                            <a:rPr lang="el-GR" altLang="zh-CN" sz="2000">
                              <a:solidFill>
                                <a:prstClr val="white">
                                  <a:lumMod val="95000"/>
                                </a:prstClr>
                              </a:solidFill>
                              <a:latin typeface="Cambria Math" panose="02040503050406030204" pitchFamily="18" charset="0"/>
                              <a:ea typeface="微软雅黑" panose="020B0503020204020204" pitchFamily="34" charset="-122"/>
                            </a:rPr>
                            <m:t>Φ</m:t>
                          </m:r>
                          <m:r>
                            <a:rPr lang="el-GR" altLang="zh-CN" sz="2000">
                              <a:solidFill>
                                <a:prstClr val="white">
                                  <a:lumMod val="95000"/>
                                </a:prstClr>
                              </a:solidFill>
                              <a:latin typeface="Cambria Math" panose="02040503050406030204" pitchFamily="18" charset="0"/>
                              <a:ea typeface="微软雅黑" panose="020B0503020204020204" pitchFamily="34" charset="-122"/>
                            </a:rPr>
                            <m:t>∈</m:t>
                          </m:r>
                          <m:r>
                            <m:rPr>
                              <m:sty m:val="p"/>
                            </m:rPr>
                            <a:rPr lang="en-US" altLang="zh-CN" sz="2000">
                              <a:solidFill>
                                <a:prstClr val="white">
                                  <a:lumMod val="95000"/>
                                </a:prstClr>
                              </a:solidFill>
                              <a:latin typeface="Cambria Math" panose="02040503050406030204" pitchFamily="18" charset="0"/>
                              <a:ea typeface="微软雅黑" panose="020B0503020204020204" pitchFamily="34" charset="-122"/>
                            </a:rPr>
                            <m:t>M</m:t>
                          </m:r>
                          <m:r>
                            <a:rPr lang="en-US" altLang="zh-CN" sz="2000">
                              <a:solidFill>
                                <a:prstClr val="white">
                                  <a:lumMod val="95000"/>
                                </a:prstClr>
                              </a:solidFill>
                              <a:latin typeface="Cambria Math" panose="02040503050406030204" pitchFamily="18" charset="0"/>
                              <a:ea typeface="微软雅黑" panose="020B0503020204020204" pitchFamily="34" charset="-122"/>
                            </a:rPr>
                            <m:t>:</m:t>
                          </m:r>
                          <m:r>
                            <a:rPr lang="en-US" altLang="zh-CN" sz="2000">
                              <a:solidFill>
                                <a:prstClr val="white">
                                  <a:lumMod val="95000"/>
                                </a:prstClr>
                              </a:solidFill>
                              <a:latin typeface="Cambria Math" panose="02040503050406030204" pitchFamily="18" charset="0"/>
                              <a:ea typeface="微软雅黑" panose="020B0503020204020204" pitchFamily="34" charset="-122"/>
                            </a:rPr>
                            <m:t>𝑈</m:t>
                          </m:r>
                          <m:d>
                            <m:dPr>
                              <m:ctrlPr>
                                <a:rPr lang="en-US" altLang="zh-CN" sz="2000" i="1">
                                  <a:solidFill>
                                    <a:prstClr val="white">
                                      <a:lumMod val="95000"/>
                                    </a:prstClr>
                                  </a:solidFill>
                                  <a:latin typeface="Cambria Math" panose="02040503050406030204" pitchFamily="18" charset="0"/>
                                  <a:ea typeface="微软雅黑" panose="020B0503020204020204" pitchFamily="34" charset="-122"/>
                                </a:rPr>
                              </m:ctrlPr>
                            </m:dPr>
                            <m:e>
                              <m:r>
                                <m:rPr>
                                  <m:sty m:val="p"/>
                                </m:rPr>
                                <a:rPr lang="el-GR" altLang="zh-CN" sz="2000">
                                  <a:solidFill>
                                    <a:prstClr val="white">
                                      <a:lumMod val="95000"/>
                                    </a:prstClr>
                                  </a:solidFill>
                                  <a:latin typeface="Cambria Math" panose="02040503050406030204" pitchFamily="18" charset="0"/>
                                  <a:ea typeface="微软雅黑" panose="020B0503020204020204" pitchFamily="34" charset="-122"/>
                                </a:rPr>
                                <m:t>Φ</m:t>
                              </m:r>
                            </m:e>
                          </m:d>
                          <m:r>
                            <a:rPr lang="en-US" altLang="zh-CN" sz="2000">
                              <a:solidFill>
                                <a:prstClr val="white">
                                  <a:lumMod val="95000"/>
                                </a:prstClr>
                              </a:solidFill>
                              <a:latin typeface="Cambria Math" panose="02040503050406030204" pitchFamily="18" charset="0"/>
                              <a:ea typeface="微软雅黑" panose="020B0503020204020204" pitchFamily="34" charset="-122"/>
                            </a:rPr>
                            <m:t>=0</m:t>
                          </m:r>
                        </m:e>
                      </m:d>
                    </m:oMath>
                  </a14:m>
                  <a:endParaRPr lang="en-US" altLang="zh-CN" sz="2000" dirty="0">
                    <a:solidFill>
                      <a:prstClr val="white">
                        <a:lumMod val="95000"/>
                      </a:prstClr>
                    </a:solidFill>
                    <a:latin typeface="微软雅黑" panose="020B0503020204020204" pitchFamily="34" charset="-122"/>
                    <a:ea typeface="微软雅黑" panose="020B0503020204020204" pitchFamily="34" charset="-122"/>
                  </a:endParaRPr>
                </a:p>
                <a:p>
                  <a:r>
                    <a:rPr lang="zh-CN" altLang="en-US" sz="2000" dirty="0">
                      <a:solidFill>
                        <a:prstClr val="white">
                          <a:lumMod val="95000"/>
                        </a:prstClr>
                      </a:solidFill>
                      <a:latin typeface="微软雅黑" panose="020B0503020204020204" pitchFamily="34" charset="-122"/>
                      <a:ea typeface="微软雅黑" panose="020B0503020204020204" pitchFamily="34" charset="-122"/>
                    </a:rPr>
                    <a:t>场</a:t>
                  </a:r>
                  <a14:m>
                    <m:oMath xmlns:m="http://schemas.openxmlformats.org/officeDocument/2006/math">
                      <m:r>
                        <m:rPr>
                          <m:sty m:val="p"/>
                        </m:rPr>
                        <a:rPr lang="el-GR" altLang="zh-CN" sz="2000">
                          <a:solidFill>
                            <a:prstClr val="white">
                              <a:lumMod val="95000"/>
                            </a:prstClr>
                          </a:solidFill>
                          <a:latin typeface="Cambria Math" panose="02040503050406030204" pitchFamily="18" charset="0"/>
                          <a:ea typeface="微软雅黑" panose="020B0503020204020204" pitchFamily="34" charset="-122"/>
                        </a:rPr>
                        <m:t>Φ</m:t>
                      </m:r>
                      <m:r>
                        <a:rPr lang="zh-CN" altLang="en-US" sz="2000">
                          <a:solidFill>
                            <a:prstClr val="white">
                              <a:lumMod val="95000"/>
                            </a:prstClr>
                          </a:solidFill>
                          <a:latin typeface="Cambria Math" panose="02040503050406030204" pitchFamily="18" charset="0"/>
                          <a:ea typeface="微软雅黑" panose="020B0503020204020204" pitchFamily="34" charset="-122"/>
                        </a:rPr>
                        <m:t>在</m:t>
                      </m:r>
                    </m:oMath>
                  </a14:m>
                  <a:r>
                    <a:rPr lang="zh-CN" altLang="en-US" sz="2000" dirty="0">
                      <a:solidFill>
                        <a:prstClr val="white">
                          <a:lumMod val="95000"/>
                        </a:prstClr>
                      </a:solidFill>
                      <a:latin typeface="微软雅黑" panose="020B0503020204020204" pitchFamily="34" charset="-122"/>
                      <a:ea typeface="微软雅黑" panose="020B0503020204020204" pitchFamily="34" charset="-122"/>
                    </a:rPr>
                    <a:t>无限远处定义了边界映射</a:t>
                  </a:r>
                  <a14:m>
                    <m:oMath xmlns:m="http://schemas.openxmlformats.org/officeDocument/2006/math">
                      <m:sSub>
                        <m:sSubPr>
                          <m:ctrlPr>
                            <a:rPr lang="en-US" altLang="zh-CN" sz="2000" i="1">
                              <a:solidFill>
                                <a:prstClr val="white">
                                  <a:lumMod val="95000"/>
                                </a:prstClr>
                              </a:solidFill>
                              <a:latin typeface="Cambria Math" panose="02040503050406030204" pitchFamily="18" charset="0"/>
                              <a:ea typeface="微软雅黑" panose="020B0503020204020204" pitchFamily="34" charset="-122"/>
                            </a:rPr>
                          </m:ctrlPr>
                        </m:sSubPr>
                        <m:e>
                          <m:r>
                            <m:rPr>
                              <m:sty m:val="p"/>
                            </m:rPr>
                            <a:rPr lang="el-GR" altLang="zh-CN" sz="2000">
                              <a:solidFill>
                                <a:prstClr val="white">
                                  <a:lumMod val="95000"/>
                                </a:prstClr>
                              </a:solidFill>
                              <a:latin typeface="Cambria Math" panose="02040503050406030204" pitchFamily="18" charset="0"/>
                              <a:ea typeface="微软雅黑" panose="020B0503020204020204" pitchFamily="34" charset="-122"/>
                            </a:rPr>
                            <m:t>Φ</m:t>
                          </m:r>
                        </m:e>
                        <m:sub>
                          <m:r>
                            <a:rPr lang="en-US" altLang="zh-CN" sz="2000">
                              <a:solidFill>
                                <a:prstClr val="white">
                                  <a:lumMod val="95000"/>
                                </a:prstClr>
                              </a:solidFill>
                              <a:latin typeface="Cambria Math" panose="02040503050406030204" pitchFamily="18" charset="0"/>
                              <a:ea typeface="微软雅黑" panose="020B0503020204020204" pitchFamily="34" charset="-122"/>
                            </a:rPr>
                            <m:t>∞</m:t>
                          </m:r>
                        </m:sub>
                      </m:sSub>
                      <m:r>
                        <a:rPr lang="en-US" altLang="zh-CN" sz="2000">
                          <a:solidFill>
                            <a:prstClr val="white">
                              <a:lumMod val="95000"/>
                            </a:prstClr>
                          </a:solidFill>
                          <a:latin typeface="Cambria Math" panose="02040503050406030204" pitchFamily="18" charset="0"/>
                          <a:ea typeface="微软雅黑" panose="020B0503020204020204" pitchFamily="34" charset="-122"/>
                        </a:rPr>
                        <m:t>:</m:t>
                      </m:r>
                      <m:sSup>
                        <m:sSupPr>
                          <m:ctrlPr>
                            <a:rPr lang="en-US" altLang="zh-CN" sz="2000" i="1">
                              <a:solidFill>
                                <a:prstClr val="white">
                                  <a:lumMod val="95000"/>
                                </a:prstClr>
                              </a:solidFill>
                              <a:latin typeface="Cambria Math" panose="02040503050406030204" pitchFamily="18" charset="0"/>
                              <a:ea typeface="微软雅黑" panose="020B0503020204020204" pitchFamily="34" charset="-122"/>
                            </a:rPr>
                          </m:ctrlPr>
                        </m:sSupPr>
                        <m:e>
                          <m:sSub>
                            <m:sSubPr>
                              <m:ctrlPr>
                                <a:rPr lang="en-US" altLang="zh-CN" sz="2000" i="1">
                                  <a:solidFill>
                                    <a:prstClr val="white">
                                      <a:lumMod val="95000"/>
                                    </a:prstClr>
                                  </a:solidFill>
                                  <a:latin typeface="Cambria Math" panose="02040503050406030204" pitchFamily="18" charset="0"/>
                                  <a:ea typeface="微软雅黑" panose="020B0503020204020204" pitchFamily="34" charset="-122"/>
                                </a:rPr>
                              </m:ctrlPr>
                            </m:sSubPr>
                            <m:e>
                              <m:r>
                                <a:rPr lang="en-US" altLang="zh-CN" sz="2000">
                                  <a:solidFill>
                                    <a:prstClr val="white">
                                      <a:lumMod val="95000"/>
                                    </a:prstClr>
                                  </a:solidFill>
                                  <a:latin typeface="Cambria Math" panose="02040503050406030204" pitchFamily="18" charset="0"/>
                                  <a:ea typeface="微软雅黑" panose="020B0503020204020204" pitchFamily="34" charset="-122"/>
                                </a:rPr>
                                <m:t>𝑆</m:t>
                              </m:r>
                            </m:e>
                            <m:sub>
                              <m:r>
                                <a:rPr lang="en-US" altLang="zh-CN" sz="2000">
                                  <a:solidFill>
                                    <a:prstClr val="white">
                                      <a:lumMod val="95000"/>
                                    </a:prstClr>
                                  </a:solidFill>
                                  <a:latin typeface="Cambria Math" panose="02040503050406030204" pitchFamily="18" charset="0"/>
                                  <a:ea typeface="微软雅黑" panose="020B0503020204020204" pitchFamily="34" charset="-122"/>
                                </a:rPr>
                                <m:t>∞</m:t>
                              </m:r>
                            </m:sub>
                          </m:sSub>
                        </m:e>
                        <m:sup>
                          <m:r>
                            <a:rPr lang="en-US" altLang="zh-CN" sz="2000">
                              <a:solidFill>
                                <a:prstClr val="white">
                                  <a:lumMod val="95000"/>
                                </a:prstClr>
                              </a:solidFill>
                              <a:latin typeface="Cambria Math" panose="02040503050406030204" pitchFamily="18" charset="0"/>
                              <a:ea typeface="微软雅黑" panose="020B0503020204020204" pitchFamily="34" charset="-122"/>
                            </a:rPr>
                            <m:t>𝑑</m:t>
                          </m:r>
                          <m:r>
                            <a:rPr lang="en-US" altLang="zh-CN" sz="2000">
                              <a:solidFill>
                                <a:prstClr val="white">
                                  <a:lumMod val="95000"/>
                                </a:prstClr>
                              </a:solidFill>
                              <a:latin typeface="Cambria Math" panose="02040503050406030204" pitchFamily="18" charset="0"/>
                              <a:ea typeface="微软雅黑" panose="020B0503020204020204" pitchFamily="34" charset="-122"/>
                            </a:rPr>
                            <m:t>−1</m:t>
                          </m:r>
                        </m:sup>
                      </m:sSup>
                      <m:r>
                        <a:rPr lang="en-US" altLang="zh-CN" sz="2000">
                          <a:solidFill>
                            <a:prstClr val="white">
                              <a:lumMod val="95000"/>
                            </a:prstClr>
                          </a:solidFill>
                          <a:latin typeface="Cambria Math" panose="02040503050406030204" pitchFamily="18" charset="0"/>
                          <a:ea typeface="微软雅黑" panose="020B0503020204020204" pitchFamily="34" charset="-122"/>
                        </a:rPr>
                        <m:t>→</m:t>
                      </m:r>
                      <m:r>
                        <m:rPr>
                          <m:sty m:val="p"/>
                        </m:rPr>
                        <a:rPr lang="el-GR" altLang="zh-CN" sz="2000">
                          <a:solidFill>
                            <a:prstClr val="white">
                              <a:lumMod val="95000"/>
                            </a:prstClr>
                          </a:solidFill>
                          <a:latin typeface="Cambria Math" panose="02040503050406030204" pitchFamily="18" charset="0"/>
                          <a:ea typeface="微软雅黑" panose="020B0503020204020204" pitchFamily="34" charset="-122"/>
                        </a:rPr>
                        <m:t>Υ</m:t>
                      </m:r>
                    </m:oMath>
                  </a14:m>
                  <a:endParaRPr lang="en-US" altLang="zh-CN" sz="2000" dirty="0">
                    <a:solidFill>
                      <a:prstClr val="white">
                        <a:lumMod val="95000"/>
                      </a:prstClr>
                    </a:solidFill>
                    <a:latin typeface="微软雅黑" panose="020B0503020204020204" pitchFamily="34" charset="-122"/>
                    <a:ea typeface="微软雅黑" panose="020B0503020204020204" pitchFamily="34" charset="-122"/>
                  </a:endParaRPr>
                </a:p>
                <a:p>
                  <a:r>
                    <a:rPr lang="zh-CN" altLang="en-US" sz="2000" dirty="0">
                      <a:solidFill>
                        <a:prstClr val="white">
                          <a:lumMod val="95000"/>
                        </a:prstClr>
                      </a:solidFill>
                      <a:latin typeface="微软雅黑" panose="020B0503020204020204" pitchFamily="34" charset="-122"/>
                      <a:ea typeface="微软雅黑" panose="020B0503020204020204" pitchFamily="34" charset="-122"/>
                    </a:rPr>
                    <a:t>如果两个场配置可以连续变形到彼此，同时始终保持有限能量，那么它们对应的边界映射也必须连续变形到彼此。</a:t>
                  </a:r>
                </a:p>
              </p:txBody>
            </p:sp>
          </mc:Choice>
          <mc:Fallback xmlns="">
            <p:sp>
              <p:nvSpPr>
                <p:cNvPr id="6" name="矩形 5">
                  <a:extLst>
                    <a:ext uri="{FF2B5EF4-FFF2-40B4-BE49-F238E27FC236}">
                      <a16:creationId xmlns:a16="http://schemas.microsoft.com/office/drawing/2014/main" id="{C998E37B-0C86-B010-F02B-13F70619CBB2}"/>
                    </a:ext>
                  </a:extLst>
                </p:cNvPr>
                <p:cNvSpPr>
                  <a:spLocks noRot="1" noChangeAspect="1" noMove="1" noResize="1" noEditPoints="1" noAdjustHandles="1" noChangeArrowheads="1" noChangeShapeType="1" noTextEdit="1"/>
                </p:cNvSpPr>
                <p:nvPr/>
              </p:nvSpPr>
              <p:spPr>
                <a:xfrm>
                  <a:off x="4548285" y="1467716"/>
                  <a:ext cx="7051781" cy="3214470"/>
                </a:xfrm>
                <a:prstGeom prst="rect">
                  <a:avLst/>
                </a:prstGeom>
                <a:blipFill>
                  <a:blip r:embed="rId7"/>
                  <a:stretch>
                    <a:fillRect l="-573" t="-569" r="-459" b="-2467"/>
                  </a:stretch>
                </a:blipFill>
              </p:spPr>
              <p:txBody>
                <a:bodyPr/>
                <a:lstStyle/>
                <a:p>
                  <a:r>
                    <a:rPr lang="zh-CN" altLang="en-US">
                      <a:noFill/>
                    </a:rPr>
                    <a:t> </a:t>
                  </a:r>
                </a:p>
              </p:txBody>
            </p:sp>
          </mc:Fallback>
        </mc:AlternateContent>
      </p:grpSp>
      <p:sp>
        <p:nvSpPr>
          <p:cNvPr id="2" name="文本框 1">
            <a:extLst>
              <a:ext uri="{FF2B5EF4-FFF2-40B4-BE49-F238E27FC236}">
                <a16:creationId xmlns:a16="http://schemas.microsoft.com/office/drawing/2014/main" id="{565FB848-71CC-DA65-EED7-CEFD755FEA49}"/>
              </a:ext>
            </a:extLst>
          </p:cNvPr>
          <p:cNvSpPr txBox="1"/>
          <p:nvPr/>
        </p:nvSpPr>
        <p:spPr>
          <a:xfrm>
            <a:off x="10767488" y="6387885"/>
            <a:ext cx="10647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kern="0" dirty="0">
                <a:solidFill>
                  <a:prstClr val="white">
                    <a:lumMod val="75000"/>
                  </a:prstClr>
                </a:solidFill>
                <a:latin typeface="Calibri"/>
                <a:ea typeface="宋体" panose="02010600030101010101" pitchFamily="2" charset="-122"/>
              </a:rPr>
              <a:t>April</a:t>
            </a:r>
            <a:r>
              <a:rPr kumimoji="0" lang="en-US" altLang="zh-CN" sz="1800" b="1" i="0" u="none" strike="noStrike" kern="0" cap="none" spc="0" normalizeH="0" baseline="0" noProof="0" dirty="0">
                <a:ln>
                  <a:noFill/>
                </a:ln>
                <a:solidFill>
                  <a:prstClr val="white">
                    <a:lumMod val="75000"/>
                  </a:prstClr>
                </a:solidFill>
                <a:effectLst/>
                <a:uLnTx/>
                <a:uFillTx/>
                <a:latin typeface="Calibri"/>
                <a:ea typeface="宋体" panose="02010600030101010101" pitchFamily="2" charset="-122"/>
                <a:cs typeface="+mn-cs"/>
              </a:rPr>
              <a:t> 10</a:t>
            </a:r>
            <a:r>
              <a:rPr kumimoji="0" lang="en-US" altLang="zh-CN"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rPr>
              <a:t>th</a:t>
            </a:r>
            <a:endParaRPr kumimoji="0" lang="zh-CN" altLang="en-US"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9126680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0281A-74FE-971F-9FB0-BDF8EB2AFEFE}"/>
            </a:ext>
          </a:extLst>
        </p:cNvPr>
        <p:cNvGrpSpPr/>
        <p:nvPr/>
      </p:nvGrpSpPr>
      <p:grpSpPr>
        <a:xfrm>
          <a:off x="0" y="0"/>
          <a:ext cx="0" cy="0"/>
          <a:chOff x="0" y="0"/>
          <a:chExt cx="0" cy="0"/>
        </a:xfrm>
      </p:grpSpPr>
      <p:sp>
        <p:nvSpPr>
          <p:cNvPr id="13" name="矩形 12">
            <a:extLst>
              <a:ext uri="{FF2B5EF4-FFF2-40B4-BE49-F238E27FC236}">
                <a16:creationId xmlns:a16="http://schemas.microsoft.com/office/drawing/2014/main" id="{25802F66-D5AD-261F-0271-F235A5CB1E78}"/>
              </a:ext>
            </a:extLst>
          </p:cNvPr>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文本框 13">
            <a:extLst>
              <a:ext uri="{FF2B5EF4-FFF2-40B4-BE49-F238E27FC236}">
                <a16:creationId xmlns:a16="http://schemas.microsoft.com/office/drawing/2014/main" id="{9C175FEE-EF4B-14B1-7170-37FA2E34FA54}"/>
              </a:ext>
            </a:extLst>
          </p:cNvPr>
          <p:cNvSpPr txBox="1"/>
          <p:nvPr/>
        </p:nvSpPr>
        <p:spPr>
          <a:xfrm>
            <a:off x="294551" y="284064"/>
            <a:ext cx="9765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8" name="组合 17">
            <a:extLst>
              <a:ext uri="{FF2B5EF4-FFF2-40B4-BE49-F238E27FC236}">
                <a16:creationId xmlns:a16="http://schemas.microsoft.com/office/drawing/2014/main" id="{6ADD9F0D-1623-2FD0-CF48-0DA29F1ABDC0}"/>
              </a:ext>
            </a:extLst>
          </p:cNvPr>
          <p:cNvGrpSpPr/>
          <p:nvPr/>
        </p:nvGrpSpPr>
        <p:grpSpPr>
          <a:xfrm>
            <a:off x="9796257" y="238208"/>
            <a:ext cx="1964493" cy="708062"/>
            <a:chOff x="4246274" y="-10895"/>
            <a:chExt cx="3940182" cy="1420161"/>
          </a:xfrm>
        </p:grpSpPr>
        <p:grpSp>
          <p:nvGrpSpPr>
            <p:cNvPr id="19" name="组合 18">
              <a:extLst>
                <a:ext uri="{FF2B5EF4-FFF2-40B4-BE49-F238E27FC236}">
                  <a16:creationId xmlns:a16="http://schemas.microsoft.com/office/drawing/2014/main" id="{97AC94F4-4859-4E85-C942-9EFD95600924}"/>
                </a:ext>
              </a:extLst>
            </p:cNvPr>
            <p:cNvGrpSpPr/>
            <p:nvPr/>
          </p:nvGrpSpPr>
          <p:grpSpPr>
            <a:xfrm>
              <a:off x="4246274" y="-10895"/>
              <a:ext cx="3940181" cy="1400681"/>
              <a:chOff x="6547903" y="954561"/>
              <a:chExt cx="5069293" cy="1802069"/>
            </a:xfrm>
          </p:grpSpPr>
          <p:pic>
            <p:nvPicPr>
              <p:cNvPr id="21" name="图片 20">
                <a:extLst>
                  <a:ext uri="{FF2B5EF4-FFF2-40B4-BE49-F238E27FC236}">
                    <a16:creationId xmlns:a16="http://schemas.microsoft.com/office/drawing/2014/main" id="{C0DA9E88-5A91-7481-4BA6-FE9FE37A1B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47903" y="985519"/>
                <a:ext cx="1771106" cy="1771111"/>
              </a:xfrm>
              <a:prstGeom prst="rect">
                <a:avLst/>
              </a:prstGeom>
            </p:spPr>
          </p:pic>
          <p:pic>
            <p:nvPicPr>
              <p:cNvPr id="22" name="图片 21">
                <a:extLst>
                  <a:ext uri="{FF2B5EF4-FFF2-40B4-BE49-F238E27FC236}">
                    <a16:creationId xmlns:a16="http://schemas.microsoft.com/office/drawing/2014/main" id="{DE53E3A5-B5D7-9C3D-F10E-45C0186121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70228" y="954561"/>
                <a:ext cx="3346968" cy="1271930"/>
              </a:xfrm>
              <a:prstGeom prst="rect">
                <a:avLst/>
              </a:prstGeom>
            </p:spPr>
          </p:pic>
        </p:grpSp>
        <p:sp>
          <p:nvSpPr>
            <p:cNvPr id="20" name="矩形 19">
              <a:extLst>
                <a:ext uri="{FF2B5EF4-FFF2-40B4-BE49-F238E27FC236}">
                  <a16:creationId xmlns:a16="http://schemas.microsoft.com/office/drawing/2014/main" id="{385D4B0C-4894-2D94-48C3-F9B953FE6ADB}"/>
                </a:ext>
              </a:extLst>
            </p:cNvPr>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FUDAN UNIVERSITY</a:t>
              </a:r>
            </a:p>
          </p:txBody>
        </p:sp>
      </p:grpSp>
      <p:pic>
        <p:nvPicPr>
          <p:cNvPr id="23" name="图片 22">
            <a:extLst>
              <a:ext uri="{FF2B5EF4-FFF2-40B4-BE49-F238E27FC236}">
                <a16:creationId xmlns:a16="http://schemas.microsoft.com/office/drawing/2014/main" id="{12409DB5-DD64-373F-C1F3-1DE4D9B613F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324531" y="6390655"/>
            <a:ext cx="2744391" cy="366562"/>
          </a:xfrm>
          <a:prstGeom prst="rect">
            <a:avLst/>
          </a:prstGeom>
        </p:spPr>
      </p:pic>
      <p:sp>
        <p:nvSpPr>
          <p:cNvPr id="5" name="矩形 4">
            <a:extLst>
              <a:ext uri="{FF2B5EF4-FFF2-40B4-BE49-F238E27FC236}">
                <a16:creationId xmlns:a16="http://schemas.microsoft.com/office/drawing/2014/main" id="{680EB323-08AF-58EC-B51B-7CF13E4F89AE}"/>
              </a:ext>
            </a:extLst>
          </p:cNvPr>
          <p:cNvSpPr/>
          <p:nvPr/>
        </p:nvSpPr>
        <p:spPr>
          <a:xfrm>
            <a:off x="1" y="3726430"/>
            <a:ext cx="6781349" cy="444138"/>
          </a:xfrm>
          <a:prstGeom prst="rect">
            <a:avLst/>
          </a:prstGeom>
          <a:solidFill>
            <a:srgbClr val="0326A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endParaRPr>
          </a:p>
        </p:txBody>
      </p:sp>
      <p:sp>
        <p:nvSpPr>
          <p:cNvPr id="6" name="矩形 5">
            <a:extLst>
              <a:ext uri="{FF2B5EF4-FFF2-40B4-BE49-F238E27FC236}">
                <a16:creationId xmlns:a16="http://schemas.microsoft.com/office/drawing/2014/main" id="{FEA2BFA4-E2EB-2F33-4F69-DC8930E1F0F8}"/>
              </a:ext>
            </a:extLst>
          </p:cNvPr>
          <p:cNvSpPr/>
          <p:nvPr/>
        </p:nvSpPr>
        <p:spPr>
          <a:xfrm>
            <a:off x="1011" y="1534806"/>
            <a:ext cx="6781349" cy="726029"/>
          </a:xfrm>
          <a:prstGeom prst="rect">
            <a:avLst/>
          </a:prstGeom>
          <a:solidFill>
            <a:srgbClr val="0326A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endParaRPr>
          </a:p>
        </p:txBody>
      </p:sp>
      <p:sp>
        <p:nvSpPr>
          <p:cNvPr id="8" name="文本框 7">
            <a:extLst>
              <a:ext uri="{FF2B5EF4-FFF2-40B4-BE49-F238E27FC236}">
                <a16:creationId xmlns:a16="http://schemas.microsoft.com/office/drawing/2014/main" id="{26D847CF-706C-AE96-CCBA-C33668A04505}"/>
              </a:ext>
            </a:extLst>
          </p:cNvPr>
          <p:cNvSpPr txBox="1"/>
          <p:nvPr/>
        </p:nvSpPr>
        <p:spPr>
          <a:xfrm>
            <a:off x="1011" y="1539383"/>
            <a:ext cx="6781349" cy="707886"/>
          </a:xfrm>
          <a:prstGeom prst="rect">
            <a:avLst/>
          </a:prstGeom>
          <a:noFill/>
        </p:spPr>
        <p:txBody>
          <a:bodyPr wrap="square" rtlCol="0">
            <a:spAutoFit/>
          </a:bodyPr>
          <a:lstStyle/>
          <a:p>
            <a:pPr algn="just"/>
            <a:r>
              <a:rPr lang="zh-CN" altLang="en-US" sz="2000" dirty="0">
                <a:solidFill>
                  <a:prstClr val="white">
                    <a:lumMod val="95000"/>
                  </a:prstClr>
                </a:solidFill>
                <a:latin typeface="微软雅黑" panose="020B0503020204020204" pitchFamily="34" charset="-122"/>
                <a:ea typeface="微软雅黑" panose="020B0503020204020204" pitchFamily="34" charset="-122"/>
              </a:rPr>
              <a:t>扭结：一种平滑地连接两个不同简并真空状态的拓扑稳定局域粒子或场位形。</a:t>
            </a:r>
          </a:p>
        </p:txBody>
      </p:sp>
      <p:sp>
        <p:nvSpPr>
          <p:cNvPr id="54" name="Rectangle 6">
            <a:extLst>
              <a:ext uri="{FF2B5EF4-FFF2-40B4-BE49-F238E27FC236}">
                <a16:creationId xmlns:a16="http://schemas.microsoft.com/office/drawing/2014/main" id="{3C249D6A-A192-6A13-DC80-41EA245FA5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文本框 8">
            <a:extLst>
              <a:ext uri="{FF2B5EF4-FFF2-40B4-BE49-F238E27FC236}">
                <a16:creationId xmlns:a16="http://schemas.microsoft.com/office/drawing/2014/main" id="{8686C805-59BE-651F-2BDC-9EB7E05CC89C}"/>
              </a:ext>
            </a:extLst>
          </p:cNvPr>
          <p:cNvSpPr txBox="1"/>
          <p:nvPr/>
        </p:nvSpPr>
        <p:spPr>
          <a:xfrm>
            <a:off x="1388075" y="212563"/>
            <a:ext cx="40492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104BA4"/>
                </a:solidFill>
                <a:latin typeface="微软雅黑" panose="020B0503020204020204" pitchFamily="34" charset="-122"/>
                <a:ea typeface="微软雅黑" panose="020B0503020204020204" pitchFamily="34" charset="-122"/>
                <a:cs typeface="阿里巴巴普惠体" panose="00020600040101010101" pitchFamily="18" charset="-122"/>
              </a:rPr>
              <a:t>扭结</a:t>
            </a:r>
            <a:endParaRPr kumimoji="0" lang="zh-CN" altLang="en-US" sz="3200" b="0"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10" name="文本框 9">
            <a:extLst>
              <a:ext uri="{FF2B5EF4-FFF2-40B4-BE49-F238E27FC236}">
                <a16:creationId xmlns:a16="http://schemas.microsoft.com/office/drawing/2014/main" id="{981795F5-B7E2-9286-D56D-FE9DC563A34D}"/>
              </a:ext>
            </a:extLst>
          </p:cNvPr>
          <p:cNvSpPr txBox="1"/>
          <p:nvPr/>
        </p:nvSpPr>
        <p:spPr>
          <a:xfrm>
            <a:off x="1388074" y="761243"/>
            <a:ext cx="36808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Kinks</a:t>
            </a: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pic>
        <p:nvPicPr>
          <p:cNvPr id="11" name="内容占位符 4">
            <a:extLst>
              <a:ext uri="{FF2B5EF4-FFF2-40B4-BE49-F238E27FC236}">
                <a16:creationId xmlns:a16="http://schemas.microsoft.com/office/drawing/2014/main" id="{9D3FB8DE-E913-43E2-CBE3-27B1A9A2DE2F}"/>
              </a:ext>
            </a:extLst>
          </p:cNvPr>
          <p:cNvPicPr>
            <a:picLocks noChangeAspect="1"/>
          </p:cNvPicPr>
          <p:nvPr/>
        </p:nvPicPr>
        <p:blipFill>
          <a:blip r:embed="rId6"/>
          <a:srcRect t="3439" r="17835"/>
          <a:stretch>
            <a:fillRect/>
          </a:stretch>
        </p:blipFill>
        <p:spPr>
          <a:xfrm>
            <a:off x="6781349" y="1255523"/>
            <a:ext cx="5224110" cy="4917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文本框 34">
            <a:extLst>
              <a:ext uri="{FF2B5EF4-FFF2-40B4-BE49-F238E27FC236}">
                <a16:creationId xmlns:a16="http://schemas.microsoft.com/office/drawing/2014/main" id="{850CDA02-EA07-AB2D-886B-AB47AE208F8B}"/>
              </a:ext>
            </a:extLst>
          </p:cNvPr>
          <p:cNvSpPr txBox="1"/>
          <p:nvPr/>
        </p:nvSpPr>
        <p:spPr>
          <a:xfrm>
            <a:off x="10767488" y="6387885"/>
            <a:ext cx="10647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kern="0" dirty="0">
                <a:solidFill>
                  <a:prstClr val="white">
                    <a:lumMod val="75000"/>
                  </a:prstClr>
                </a:solidFill>
                <a:latin typeface="Calibri"/>
                <a:ea typeface="宋体" panose="02010600030101010101" pitchFamily="2" charset="-122"/>
              </a:rPr>
              <a:t>April</a:t>
            </a:r>
            <a:r>
              <a:rPr kumimoji="0" lang="en-US" altLang="zh-CN" sz="1800" b="1" i="0" u="none" strike="noStrike" kern="0" cap="none" spc="0" normalizeH="0" baseline="0" noProof="0" dirty="0">
                <a:ln>
                  <a:noFill/>
                </a:ln>
                <a:solidFill>
                  <a:prstClr val="white">
                    <a:lumMod val="75000"/>
                  </a:prstClr>
                </a:solidFill>
                <a:effectLst/>
                <a:uLnTx/>
                <a:uFillTx/>
                <a:latin typeface="Calibri"/>
                <a:ea typeface="宋体" panose="02010600030101010101" pitchFamily="2" charset="-122"/>
                <a:cs typeface="+mn-cs"/>
              </a:rPr>
              <a:t> 10</a:t>
            </a:r>
            <a:r>
              <a:rPr kumimoji="0" lang="en-US" altLang="zh-CN"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rPr>
              <a:t>th</a:t>
            </a:r>
            <a:endParaRPr kumimoji="0" lang="zh-CN" altLang="en-US"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endParaRPr>
          </a:p>
        </p:txBody>
      </p:sp>
      <p:pic>
        <p:nvPicPr>
          <p:cNvPr id="39" name="图片 38">
            <a:extLst>
              <a:ext uri="{FF2B5EF4-FFF2-40B4-BE49-F238E27FC236}">
                <a16:creationId xmlns:a16="http://schemas.microsoft.com/office/drawing/2014/main" id="{027257E4-D8FB-68F1-B44A-98F9A8551692}"/>
              </a:ext>
            </a:extLst>
          </p:cNvPr>
          <p:cNvPicPr>
            <a:picLocks noChangeAspect="1"/>
          </p:cNvPicPr>
          <p:nvPr/>
        </p:nvPicPr>
        <p:blipFill>
          <a:blip r:embed="rId7"/>
          <a:srcRect l="17855" t="7626" r="11687" b="10251"/>
          <a:stretch>
            <a:fillRect/>
          </a:stretch>
        </p:blipFill>
        <p:spPr>
          <a:xfrm>
            <a:off x="644357" y="2665129"/>
            <a:ext cx="2107455" cy="839309"/>
          </a:xfrm>
          <a:prstGeom prst="rect">
            <a:avLst/>
          </a:prstGeom>
        </p:spPr>
      </p:pic>
      <p:pic>
        <p:nvPicPr>
          <p:cNvPr id="40" name="图片 39">
            <a:extLst>
              <a:ext uri="{FF2B5EF4-FFF2-40B4-BE49-F238E27FC236}">
                <a16:creationId xmlns:a16="http://schemas.microsoft.com/office/drawing/2014/main" id="{E157C7EF-3A85-9663-21F9-8F288D81EB41}"/>
              </a:ext>
            </a:extLst>
          </p:cNvPr>
          <p:cNvPicPr>
            <a:picLocks noChangeAspect="1"/>
          </p:cNvPicPr>
          <p:nvPr/>
        </p:nvPicPr>
        <p:blipFill>
          <a:blip r:embed="rId8"/>
          <a:srcRect l="12584" t="9467" r="14642" b="13637"/>
          <a:stretch>
            <a:fillRect/>
          </a:stretch>
        </p:blipFill>
        <p:spPr>
          <a:xfrm>
            <a:off x="3640912" y="2636203"/>
            <a:ext cx="2339215" cy="901217"/>
          </a:xfrm>
          <a:prstGeom prst="rect">
            <a:avLst/>
          </a:prstGeom>
        </p:spPr>
      </p:pic>
      <p:sp>
        <p:nvSpPr>
          <p:cNvPr id="41" name="文本框 40">
            <a:extLst>
              <a:ext uri="{FF2B5EF4-FFF2-40B4-BE49-F238E27FC236}">
                <a16:creationId xmlns:a16="http://schemas.microsoft.com/office/drawing/2014/main" id="{2F5D6AF3-E6AD-3D7B-F8AF-3C3A83985EFC}"/>
              </a:ext>
            </a:extLst>
          </p:cNvPr>
          <p:cNvSpPr txBox="1"/>
          <p:nvPr/>
        </p:nvSpPr>
        <p:spPr>
          <a:xfrm>
            <a:off x="0" y="3732381"/>
            <a:ext cx="6781349" cy="400110"/>
          </a:xfrm>
          <a:prstGeom prst="rect">
            <a:avLst/>
          </a:prstGeom>
          <a:noFill/>
        </p:spPr>
        <p:txBody>
          <a:bodyPr wrap="square" rtlCol="0">
            <a:spAutoFit/>
          </a:bodyPr>
          <a:lstStyle/>
          <a:p>
            <a:pPr algn="just"/>
            <a:r>
              <a:rPr lang="zh-CN" altLang="en-US" sz="2000" dirty="0">
                <a:solidFill>
                  <a:prstClr val="white">
                    <a:lumMod val="95000"/>
                  </a:prstClr>
                </a:solidFill>
                <a:latin typeface="微软雅黑" panose="020B0503020204020204" pitchFamily="34" charset="-122"/>
                <a:ea typeface="微软雅黑" panose="020B0503020204020204" pitchFamily="34" charset="-122"/>
              </a:rPr>
              <a:t>拓扑荷：</a:t>
            </a:r>
          </a:p>
        </p:txBody>
      </p:sp>
      <p:pic>
        <p:nvPicPr>
          <p:cNvPr id="50" name="图片 49">
            <a:extLst>
              <a:ext uri="{FF2B5EF4-FFF2-40B4-BE49-F238E27FC236}">
                <a16:creationId xmlns:a16="http://schemas.microsoft.com/office/drawing/2014/main" id="{8B4D272A-1477-8C49-D761-5B71B6A632E8}"/>
              </a:ext>
            </a:extLst>
          </p:cNvPr>
          <p:cNvPicPr>
            <a:picLocks noChangeAspect="1"/>
          </p:cNvPicPr>
          <p:nvPr/>
        </p:nvPicPr>
        <p:blipFill>
          <a:blip r:embed="rId9"/>
          <a:stretch>
            <a:fillRect/>
          </a:stretch>
        </p:blipFill>
        <p:spPr>
          <a:xfrm>
            <a:off x="137243" y="4442147"/>
            <a:ext cx="6506862" cy="617292"/>
          </a:xfrm>
          <a:prstGeom prst="rect">
            <a:avLst/>
          </a:prstGeom>
        </p:spPr>
      </p:pic>
      <p:pic>
        <p:nvPicPr>
          <p:cNvPr id="51" name="图片 50">
            <a:extLst>
              <a:ext uri="{FF2B5EF4-FFF2-40B4-BE49-F238E27FC236}">
                <a16:creationId xmlns:a16="http://schemas.microsoft.com/office/drawing/2014/main" id="{11ED0009-BAE7-3F43-D278-9FF7C2A79FD2}"/>
              </a:ext>
            </a:extLst>
          </p:cNvPr>
          <p:cNvPicPr>
            <a:picLocks noChangeAspect="1"/>
          </p:cNvPicPr>
          <p:nvPr/>
        </p:nvPicPr>
        <p:blipFill>
          <a:blip r:embed="rId10"/>
          <a:srcRect l="7033" t="11759" r="14021" b="12554"/>
          <a:stretch>
            <a:fillRect/>
          </a:stretch>
        </p:blipFill>
        <p:spPr>
          <a:xfrm>
            <a:off x="1698084" y="5155738"/>
            <a:ext cx="3319398" cy="785173"/>
          </a:xfrm>
          <a:prstGeom prst="rect">
            <a:avLst/>
          </a:prstGeom>
        </p:spPr>
      </p:pic>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F5DCD5BD-F5A4-4434-8786-D80A9FEECD03}"/>
                  </a:ext>
                </a:extLst>
              </p:cNvPr>
              <p:cNvSpPr txBox="1"/>
              <p:nvPr/>
            </p:nvSpPr>
            <p:spPr>
              <a:xfrm>
                <a:off x="9885942" y="5756245"/>
                <a:ext cx="20732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zh-CN" altLang="en-US" b="0" i="1" smtClean="0">
                                  <a:latin typeface="Cambria Math" panose="02040503050406030204" pitchFamily="18" charset="0"/>
                                </a:rPr>
                                <m:t>𝜙</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𝑣</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oMath>
                  </m:oMathPara>
                </a14:m>
                <a:endParaRPr lang="zh-CN" altLang="en-US" dirty="0"/>
              </a:p>
            </p:txBody>
          </p:sp>
        </mc:Choice>
        <mc:Fallback xmlns="">
          <p:sp>
            <p:nvSpPr>
              <p:cNvPr id="24" name="文本框 23">
                <a:extLst>
                  <a:ext uri="{FF2B5EF4-FFF2-40B4-BE49-F238E27FC236}">
                    <a16:creationId xmlns:a16="http://schemas.microsoft.com/office/drawing/2014/main" id="{F5DCD5BD-F5A4-4434-8786-D80A9FEECD03}"/>
                  </a:ext>
                </a:extLst>
              </p:cNvPr>
              <p:cNvSpPr txBox="1">
                <a:spLocks noRot="1" noChangeAspect="1" noMove="1" noResize="1" noEditPoints="1" noAdjustHandles="1" noChangeArrowheads="1" noChangeShapeType="1" noTextEdit="1"/>
              </p:cNvSpPr>
              <p:nvPr/>
            </p:nvSpPr>
            <p:spPr>
              <a:xfrm>
                <a:off x="9885942" y="5756245"/>
                <a:ext cx="2073261" cy="369332"/>
              </a:xfrm>
              <a:prstGeom prst="rect">
                <a:avLst/>
              </a:prstGeom>
              <a:blipFill>
                <a:blip r:embed="rId11"/>
                <a:stretch>
                  <a:fillRect b="-131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95303236"/>
      </p:ext>
    </p:extLst>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660C4-CBF4-BB0D-8002-8737F5A917FD}"/>
            </a:ext>
          </a:extLst>
        </p:cNvPr>
        <p:cNvGrpSpPr/>
        <p:nvPr/>
      </p:nvGrpSpPr>
      <p:grpSpPr>
        <a:xfrm>
          <a:off x="0" y="0"/>
          <a:ext cx="0" cy="0"/>
          <a:chOff x="0" y="0"/>
          <a:chExt cx="0" cy="0"/>
        </a:xfrm>
      </p:grpSpPr>
      <p:sp>
        <p:nvSpPr>
          <p:cNvPr id="13" name="矩形 12">
            <a:extLst>
              <a:ext uri="{FF2B5EF4-FFF2-40B4-BE49-F238E27FC236}">
                <a16:creationId xmlns:a16="http://schemas.microsoft.com/office/drawing/2014/main" id="{957EA624-4ABE-E813-19C4-17AFD1FBC109}"/>
              </a:ext>
            </a:extLst>
          </p:cNvPr>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文本框 13">
            <a:extLst>
              <a:ext uri="{FF2B5EF4-FFF2-40B4-BE49-F238E27FC236}">
                <a16:creationId xmlns:a16="http://schemas.microsoft.com/office/drawing/2014/main" id="{CDF4945C-3F44-ADBF-002D-984654BB6F91}"/>
              </a:ext>
            </a:extLst>
          </p:cNvPr>
          <p:cNvSpPr txBox="1"/>
          <p:nvPr/>
        </p:nvSpPr>
        <p:spPr>
          <a:xfrm>
            <a:off x="294551" y="284064"/>
            <a:ext cx="9765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8" name="组合 17">
            <a:extLst>
              <a:ext uri="{FF2B5EF4-FFF2-40B4-BE49-F238E27FC236}">
                <a16:creationId xmlns:a16="http://schemas.microsoft.com/office/drawing/2014/main" id="{5B7C116D-79D0-01C1-CA6E-3FD1F63E1155}"/>
              </a:ext>
            </a:extLst>
          </p:cNvPr>
          <p:cNvGrpSpPr/>
          <p:nvPr/>
        </p:nvGrpSpPr>
        <p:grpSpPr>
          <a:xfrm>
            <a:off x="9796257" y="238208"/>
            <a:ext cx="1964493" cy="708062"/>
            <a:chOff x="4246274" y="-10895"/>
            <a:chExt cx="3940182" cy="1420161"/>
          </a:xfrm>
        </p:grpSpPr>
        <p:grpSp>
          <p:nvGrpSpPr>
            <p:cNvPr id="19" name="组合 18">
              <a:extLst>
                <a:ext uri="{FF2B5EF4-FFF2-40B4-BE49-F238E27FC236}">
                  <a16:creationId xmlns:a16="http://schemas.microsoft.com/office/drawing/2014/main" id="{4EEA4B5A-6BAA-59D4-1342-D3887CFD5FF2}"/>
                </a:ext>
              </a:extLst>
            </p:cNvPr>
            <p:cNvGrpSpPr/>
            <p:nvPr/>
          </p:nvGrpSpPr>
          <p:grpSpPr>
            <a:xfrm>
              <a:off x="4246274" y="-10895"/>
              <a:ext cx="3940181" cy="1400681"/>
              <a:chOff x="6547903" y="954561"/>
              <a:chExt cx="5069293" cy="1802069"/>
            </a:xfrm>
          </p:grpSpPr>
          <p:pic>
            <p:nvPicPr>
              <p:cNvPr id="21" name="图片 20">
                <a:extLst>
                  <a:ext uri="{FF2B5EF4-FFF2-40B4-BE49-F238E27FC236}">
                    <a16:creationId xmlns:a16="http://schemas.microsoft.com/office/drawing/2014/main" id="{19C71A86-8D96-2D00-8306-638D2504AA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47903" y="985519"/>
                <a:ext cx="1771106" cy="1771111"/>
              </a:xfrm>
              <a:prstGeom prst="rect">
                <a:avLst/>
              </a:prstGeom>
            </p:spPr>
          </p:pic>
          <p:pic>
            <p:nvPicPr>
              <p:cNvPr id="22" name="图片 21">
                <a:extLst>
                  <a:ext uri="{FF2B5EF4-FFF2-40B4-BE49-F238E27FC236}">
                    <a16:creationId xmlns:a16="http://schemas.microsoft.com/office/drawing/2014/main" id="{00C45404-CB8E-44DA-4BD3-11AA8A738A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70228" y="954561"/>
                <a:ext cx="3346968" cy="1271930"/>
              </a:xfrm>
              <a:prstGeom prst="rect">
                <a:avLst/>
              </a:prstGeom>
            </p:spPr>
          </p:pic>
        </p:grpSp>
        <p:sp>
          <p:nvSpPr>
            <p:cNvPr id="20" name="矩形 19">
              <a:extLst>
                <a:ext uri="{FF2B5EF4-FFF2-40B4-BE49-F238E27FC236}">
                  <a16:creationId xmlns:a16="http://schemas.microsoft.com/office/drawing/2014/main" id="{A6B0B6F6-61AC-1F6A-673B-6C318D8EAADA}"/>
                </a:ext>
              </a:extLst>
            </p:cNvPr>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FUDAN UNIVERSITY</a:t>
              </a:r>
            </a:p>
          </p:txBody>
        </p:sp>
      </p:grpSp>
      <p:pic>
        <p:nvPicPr>
          <p:cNvPr id="23" name="图片 22">
            <a:extLst>
              <a:ext uri="{FF2B5EF4-FFF2-40B4-BE49-F238E27FC236}">
                <a16:creationId xmlns:a16="http://schemas.microsoft.com/office/drawing/2014/main" id="{B1B84AC9-5FDE-10ED-0EE1-334E7752CEC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324531" y="6390655"/>
            <a:ext cx="2744391" cy="366562"/>
          </a:xfrm>
          <a:prstGeom prst="rect">
            <a:avLst/>
          </a:prstGeom>
        </p:spPr>
      </p:pic>
      <p:sp>
        <p:nvSpPr>
          <p:cNvPr id="5" name="矩形 4">
            <a:extLst>
              <a:ext uri="{FF2B5EF4-FFF2-40B4-BE49-F238E27FC236}">
                <a16:creationId xmlns:a16="http://schemas.microsoft.com/office/drawing/2014/main" id="{5CE37A54-E264-C4CC-DC6A-04B24784E318}"/>
              </a:ext>
            </a:extLst>
          </p:cNvPr>
          <p:cNvSpPr/>
          <p:nvPr/>
        </p:nvSpPr>
        <p:spPr>
          <a:xfrm>
            <a:off x="1" y="3726430"/>
            <a:ext cx="6210863" cy="444138"/>
          </a:xfrm>
          <a:prstGeom prst="rect">
            <a:avLst/>
          </a:prstGeom>
          <a:solidFill>
            <a:srgbClr val="0326A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endParaRPr>
          </a:p>
        </p:txBody>
      </p:sp>
      <p:sp>
        <p:nvSpPr>
          <p:cNvPr id="6" name="矩形 5">
            <a:extLst>
              <a:ext uri="{FF2B5EF4-FFF2-40B4-BE49-F238E27FC236}">
                <a16:creationId xmlns:a16="http://schemas.microsoft.com/office/drawing/2014/main" id="{9E8C1F82-8A0D-36CA-DDE3-2A8B2FDB7F23}"/>
              </a:ext>
            </a:extLst>
          </p:cNvPr>
          <p:cNvSpPr/>
          <p:nvPr/>
        </p:nvSpPr>
        <p:spPr>
          <a:xfrm>
            <a:off x="1011" y="1534806"/>
            <a:ext cx="6209853" cy="726029"/>
          </a:xfrm>
          <a:prstGeom prst="rect">
            <a:avLst/>
          </a:prstGeom>
          <a:solidFill>
            <a:srgbClr val="0326A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endParaRPr>
          </a:p>
        </p:txBody>
      </p:sp>
      <p:sp>
        <p:nvSpPr>
          <p:cNvPr id="8" name="文本框 7">
            <a:extLst>
              <a:ext uri="{FF2B5EF4-FFF2-40B4-BE49-F238E27FC236}">
                <a16:creationId xmlns:a16="http://schemas.microsoft.com/office/drawing/2014/main" id="{E2CB4CBA-64C8-3D49-277E-A5AFF5D19428}"/>
              </a:ext>
            </a:extLst>
          </p:cNvPr>
          <p:cNvSpPr txBox="1"/>
          <p:nvPr/>
        </p:nvSpPr>
        <p:spPr>
          <a:xfrm>
            <a:off x="1011" y="1539383"/>
            <a:ext cx="6094989" cy="707886"/>
          </a:xfrm>
          <a:prstGeom prst="rect">
            <a:avLst/>
          </a:prstGeom>
          <a:noFill/>
        </p:spPr>
        <p:txBody>
          <a:bodyPr wrap="square" rtlCol="0">
            <a:spAutoFit/>
          </a:bodyPr>
          <a:lstStyle/>
          <a:p>
            <a:pPr algn="just"/>
            <a:r>
              <a:rPr lang="zh-CN" altLang="en-US" sz="2000" dirty="0">
                <a:solidFill>
                  <a:prstClr val="white">
                    <a:lumMod val="95000"/>
                  </a:prstClr>
                </a:solidFill>
                <a:latin typeface="微软雅黑" panose="020B0503020204020204" pitchFamily="34" charset="-122"/>
                <a:ea typeface="微软雅黑" panose="020B0503020204020204" pitchFamily="34" charset="-122"/>
              </a:rPr>
              <a:t>涡旋：在连续对称性发生自发破缺、且真空流形具有圆环状拓扑结构的场论中产生的拓扑缺陷</a:t>
            </a:r>
          </a:p>
        </p:txBody>
      </p:sp>
      <p:sp>
        <p:nvSpPr>
          <p:cNvPr id="54" name="Rectangle 6">
            <a:extLst>
              <a:ext uri="{FF2B5EF4-FFF2-40B4-BE49-F238E27FC236}">
                <a16:creationId xmlns:a16="http://schemas.microsoft.com/office/drawing/2014/main" id="{6BA293E3-0B66-9ED0-D3DC-D77CF98424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文本框 8">
            <a:extLst>
              <a:ext uri="{FF2B5EF4-FFF2-40B4-BE49-F238E27FC236}">
                <a16:creationId xmlns:a16="http://schemas.microsoft.com/office/drawing/2014/main" id="{76C9B27D-008D-51D7-9ABF-914B7DECCF7E}"/>
              </a:ext>
            </a:extLst>
          </p:cNvPr>
          <p:cNvSpPr txBox="1"/>
          <p:nvPr/>
        </p:nvSpPr>
        <p:spPr>
          <a:xfrm>
            <a:off x="1388075" y="212563"/>
            <a:ext cx="40492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104BA4"/>
                </a:solidFill>
                <a:latin typeface="微软雅黑" panose="020B0503020204020204" pitchFamily="34" charset="-122"/>
                <a:ea typeface="微软雅黑" panose="020B0503020204020204" pitchFamily="34" charset="-122"/>
                <a:cs typeface="阿里巴巴普惠体" panose="00020600040101010101" pitchFamily="18" charset="-122"/>
              </a:rPr>
              <a:t>涡旋</a:t>
            </a:r>
            <a:endParaRPr kumimoji="0" lang="zh-CN" altLang="en-US" sz="3200" b="0"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10" name="文本框 9">
            <a:extLst>
              <a:ext uri="{FF2B5EF4-FFF2-40B4-BE49-F238E27FC236}">
                <a16:creationId xmlns:a16="http://schemas.microsoft.com/office/drawing/2014/main" id="{902B0219-A967-58B5-0ABA-02882B000215}"/>
              </a:ext>
            </a:extLst>
          </p:cNvPr>
          <p:cNvSpPr txBox="1"/>
          <p:nvPr/>
        </p:nvSpPr>
        <p:spPr>
          <a:xfrm>
            <a:off x="1388074" y="761243"/>
            <a:ext cx="36808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Vortices</a:t>
            </a: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35" name="文本框 34">
            <a:extLst>
              <a:ext uri="{FF2B5EF4-FFF2-40B4-BE49-F238E27FC236}">
                <a16:creationId xmlns:a16="http://schemas.microsoft.com/office/drawing/2014/main" id="{42372F6D-E5B9-2391-DA4F-3F873B3D8CBA}"/>
              </a:ext>
            </a:extLst>
          </p:cNvPr>
          <p:cNvSpPr txBox="1"/>
          <p:nvPr/>
        </p:nvSpPr>
        <p:spPr>
          <a:xfrm>
            <a:off x="10767488" y="6387885"/>
            <a:ext cx="10647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kern="0" dirty="0">
                <a:solidFill>
                  <a:prstClr val="white">
                    <a:lumMod val="75000"/>
                  </a:prstClr>
                </a:solidFill>
                <a:latin typeface="Calibri"/>
                <a:ea typeface="宋体" panose="02010600030101010101" pitchFamily="2" charset="-122"/>
              </a:rPr>
              <a:t>April</a:t>
            </a:r>
            <a:r>
              <a:rPr kumimoji="0" lang="en-US" altLang="zh-CN" sz="1800" b="1" i="0" u="none" strike="noStrike" kern="0" cap="none" spc="0" normalizeH="0" baseline="0" noProof="0" dirty="0">
                <a:ln>
                  <a:noFill/>
                </a:ln>
                <a:solidFill>
                  <a:prstClr val="white">
                    <a:lumMod val="75000"/>
                  </a:prstClr>
                </a:solidFill>
                <a:effectLst/>
                <a:uLnTx/>
                <a:uFillTx/>
                <a:latin typeface="Calibri"/>
                <a:ea typeface="宋体" panose="02010600030101010101" pitchFamily="2" charset="-122"/>
                <a:cs typeface="+mn-cs"/>
              </a:rPr>
              <a:t> 10</a:t>
            </a:r>
            <a:r>
              <a:rPr kumimoji="0" lang="en-US" altLang="zh-CN"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rPr>
              <a:t>th</a:t>
            </a:r>
            <a:endParaRPr kumimoji="0" lang="zh-CN" altLang="en-US"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endParaRPr>
          </a:p>
        </p:txBody>
      </p:sp>
      <p:sp>
        <p:nvSpPr>
          <p:cNvPr id="41" name="文本框 40">
            <a:extLst>
              <a:ext uri="{FF2B5EF4-FFF2-40B4-BE49-F238E27FC236}">
                <a16:creationId xmlns:a16="http://schemas.microsoft.com/office/drawing/2014/main" id="{42324444-0396-DA70-3272-CEF65CD78D82}"/>
              </a:ext>
            </a:extLst>
          </p:cNvPr>
          <p:cNvSpPr txBox="1"/>
          <p:nvPr/>
        </p:nvSpPr>
        <p:spPr>
          <a:xfrm>
            <a:off x="0" y="3732381"/>
            <a:ext cx="6094989" cy="400110"/>
          </a:xfrm>
          <a:prstGeom prst="rect">
            <a:avLst/>
          </a:prstGeom>
          <a:noFill/>
        </p:spPr>
        <p:txBody>
          <a:bodyPr wrap="square" rtlCol="0">
            <a:spAutoFit/>
          </a:bodyPr>
          <a:lstStyle/>
          <a:p>
            <a:pPr algn="just"/>
            <a:r>
              <a:rPr lang="zh-CN" altLang="en-US" sz="2000" dirty="0">
                <a:solidFill>
                  <a:prstClr val="white">
                    <a:lumMod val="95000"/>
                  </a:prstClr>
                </a:solidFill>
                <a:latin typeface="微软雅黑" panose="020B0503020204020204" pitchFamily="34" charset="-122"/>
                <a:ea typeface="微软雅黑" panose="020B0503020204020204" pitchFamily="34" charset="-122"/>
              </a:rPr>
              <a:t>拓扑荷：</a:t>
            </a:r>
          </a:p>
        </p:txBody>
      </p:sp>
      <p:pic>
        <p:nvPicPr>
          <p:cNvPr id="2" name="图片 1">
            <a:extLst>
              <a:ext uri="{FF2B5EF4-FFF2-40B4-BE49-F238E27FC236}">
                <a16:creationId xmlns:a16="http://schemas.microsoft.com/office/drawing/2014/main" id="{E579B8E1-7518-F641-66B7-2EDFDCE5B7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1875" y="1408111"/>
            <a:ext cx="5840901" cy="4341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a:extLst>
              <a:ext uri="{FF2B5EF4-FFF2-40B4-BE49-F238E27FC236}">
                <a16:creationId xmlns:a16="http://schemas.microsoft.com/office/drawing/2014/main" id="{A2521FA4-1DC1-4AF8-2CF6-F5B45E749F4E}"/>
              </a:ext>
            </a:extLst>
          </p:cNvPr>
          <p:cNvPicPr>
            <a:picLocks noChangeAspect="1"/>
          </p:cNvPicPr>
          <p:nvPr/>
        </p:nvPicPr>
        <p:blipFill>
          <a:blip r:embed="rId7"/>
          <a:srcRect l="3135" t="11268" r="9841" b="14809"/>
          <a:stretch>
            <a:fillRect/>
          </a:stretch>
        </p:blipFill>
        <p:spPr>
          <a:xfrm>
            <a:off x="334963" y="2548421"/>
            <a:ext cx="5335337" cy="899764"/>
          </a:xfrm>
          <a:prstGeom prst="rect">
            <a:avLst/>
          </a:prstGeom>
        </p:spPr>
      </p:pic>
      <p:pic>
        <p:nvPicPr>
          <p:cNvPr id="4" name="图片 3">
            <a:extLst>
              <a:ext uri="{FF2B5EF4-FFF2-40B4-BE49-F238E27FC236}">
                <a16:creationId xmlns:a16="http://schemas.microsoft.com/office/drawing/2014/main" id="{AAA9E0E0-C7DF-62CE-37F6-D5E0DDEB7F2D}"/>
              </a:ext>
            </a:extLst>
          </p:cNvPr>
          <p:cNvPicPr>
            <a:picLocks noChangeAspect="1"/>
          </p:cNvPicPr>
          <p:nvPr/>
        </p:nvPicPr>
        <p:blipFill>
          <a:blip r:embed="rId8"/>
          <a:stretch>
            <a:fillRect/>
          </a:stretch>
        </p:blipFill>
        <p:spPr>
          <a:xfrm>
            <a:off x="294551" y="4448813"/>
            <a:ext cx="5180333" cy="1106831"/>
          </a:xfrm>
          <a:prstGeom prst="rect">
            <a:avLst/>
          </a:prstGeom>
        </p:spPr>
      </p:pic>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83D635B9-15B3-460D-967A-6105FE8F5825}"/>
                  </a:ext>
                </a:extLst>
              </p:cNvPr>
              <p:cNvSpPr txBox="1"/>
              <p:nvPr/>
            </p:nvSpPr>
            <p:spPr>
              <a:xfrm>
                <a:off x="9531350" y="5317609"/>
                <a:ext cx="27622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𝜙</m:t>
                                  </m:r>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𝑣</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oMath>
                  </m:oMathPara>
                </a14:m>
                <a:endParaRPr lang="zh-CN" altLang="en-US" dirty="0"/>
              </a:p>
            </p:txBody>
          </p:sp>
        </mc:Choice>
        <mc:Fallback xmlns="">
          <p:sp>
            <p:nvSpPr>
              <p:cNvPr id="24" name="文本框 23">
                <a:extLst>
                  <a:ext uri="{FF2B5EF4-FFF2-40B4-BE49-F238E27FC236}">
                    <a16:creationId xmlns:a16="http://schemas.microsoft.com/office/drawing/2014/main" id="{83D635B9-15B3-460D-967A-6105FE8F5825}"/>
                  </a:ext>
                </a:extLst>
              </p:cNvPr>
              <p:cNvSpPr txBox="1">
                <a:spLocks noRot="1" noChangeAspect="1" noMove="1" noResize="1" noEditPoints="1" noAdjustHandles="1" noChangeArrowheads="1" noChangeShapeType="1" noTextEdit="1"/>
              </p:cNvSpPr>
              <p:nvPr/>
            </p:nvSpPr>
            <p:spPr>
              <a:xfrm>
                <a:off x="9531350" y="5317609"/>
                <a:ext cx="2762250" cy="369332"/>
              </a:xfrm>
              <a:prstGeom prst="rect">
                <a:avLst/>
              </a:prstGeom>
              <a:blipFill>
                <a:blip r:embed="rId9"/>
                <a:stretch>
                  <a:fillRect b="-131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1145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6992A-421D-C4D4-237D-288FB365280E}"/>
            </a:ext>
          </a:extLst>
        </p:cNvPr>
        <p:cNvGrpSpPr/>
        <p:nvPr/>
      </p:nvGrpSpPr>
      <p:grpSpPr>
        <a:xfrm>
          <a:off x="0" y="0"/>
          <a:ext cx="0" cy="0"/>
          <a:chOff x="0" y="0"/>
          <a:chExt cx="0" cy="0"/>
        </a:xfrm>
      </p:grpSpPr>
      <p:sp>
        <p:nvSpPr>
          <p:cNvPr id="13" name="矩形 12">
            <a:extLst>
              <a:ext uri="{FF2B5EF4-FFF2-40B4-BE49-F238E27FC236}">
                <a16:creationId xmlns:a16="http://schemas.microsoft.com/office/drawing/2014/main" id="{F2A739EB-A476-192D-FBE4-7F0475640748}"/>
              </a:ext>
            </a:extLst>
          </p:cNvPr>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文本框 13">
            <a:extLst>
              <a:ext uri="{FF2B5EF4-FFF2-40B4-BE49-F238E27FC236}">
                <a16:creationId xmlns:a16="http://schemas.microsoft.com/office/drawing/2014/main" id="{48F0A7EC-7D71-4A77-E98A-265B94767B1C}"/>
              </a:ext>
            </a:extLst>
          </p:cNvPr>
          <p:cNvSpPr txBox="1"/>
          <p:nvPr/>
        </p:nvSpPr>
        <p:spPr>
          <a:xfrm>
            <a:off x="294551" y="284064"/>
            <a:ext cx="9765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05</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8" name="组合 17">
            <a:extLst>
              <a:ext uri="{FF2B5EF4-FFF2-40B4-BE49-F238E27FC236}">
                <a16:creationId xmlns:a16="http://schemas.microsoft.com/office/drawing/2014/main" id="{A613FC36-07A9-7CD8-CFAE-849C84793C88}"/>
              </a:ext>
            </a:extLst>
          </p:cNvPr>
          <p:cNvGrpSpPr/>
          <p:nvPr/>
        </p:nvGrpSpPr>
        <p:grpSpPr>
          <a:xfrm>
            <a:off x="9796257" y="238208"/>
            <a:ext cx="1964493" cy="708062"/>
            <a:chOff x="4246274" y="-10895"/>
            <a:chExt cx="3940182" cy="1420161"/>
          </a:xfrm>
        </p:grpSpPr>
        <p:grpSp>
          <p:nvGrpSpPr>
            <p:cNvPr id="19" name="组合 18">
              <a:extLst>
                <a:ext uri="{FF2B5EF4-FFF2-40B4-BE49-F238E27FC236}">
                  <a16:creationId xmlns:a16="http://schemas.microsoft.com/office/drawing/2014/main" id="{9CB49C46-A8AD-E903-2A9E-941296BBBAC4}"/>
                </a:ext>
              </a:extLst>
            </p:cNvPr>
            <p:cNvGrpSpPr/>
            <p:nvPr/>
          </p:nvGrpSpPr>
          <p:grpSpPr>
            <a:xfrm>
              <a:off x="4246274" y="-10895"/>
              <a:ext cx="3940181" cy="1400681"/>
              <a:chOff x="6547903" y="954561"/>
              <a:chExt cx="5069293" cy="1802069"/>
            </a:xfrm>
          </p:grpSpPr>
          <p:pic>
            <p:nvPicPr>
              <p:cNvPr id="21" name="图片 20">
                <a:extLst>
                  <a:ext uri="{FF2B5EF4-FFF2-40B4-BE49-F238E27FC236}">
                    <a16:creationId xmlns:a16="http://schemas.microsoft.com/office/drawing/2014/main" id="{2318CA8D-EC22-0E4A-F6B2-C377BC9463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47903" y="985519"/>
                <a:ext cx="1771106" cy="1771111"/>
              </a:xfrm>
              <a:prstGeom prst="rect">
                <a:avLst/>
              </a:prstGeom>
            </p:spPr>
          </p:pic>
          <p:pic>
            <p:nvPicPr>
              <p:cNvPr id="22" name="图片 21">
                <a:extLst>
                  <a:ext uri="{FF2B5EF4-FFF2-40B4-BE49-F238E27FC236}">
                    <a16:creationId xmlns:a16="http://schemas.microsoft.com/office/drawing/2014/main" id="{079F2D45-23BC-E5D7-FB54-D2B474463E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70228" y="954561"/>
                <a:ext cx="3346968" cy="1271930"/>
              </a:xfrm>
              <a:prstGeom prst="rect">
                <a:avLst/>
              </a:prstGeom>
            </p:spPr>
          </p:pic>
        </p:grpSp>
        <p:sp>
          <p:nvSpPr>
            <p:cNvPr id="20" name="矩形 19">
              <a:extLst>
                <a:ext uri="{FF2B5EF4-FFF2-40B4-BE49-F238E27FC236}">
                  <a16:creationId xmlns:a16="http://schemas.microsoft.com/office/drawing/2014/main" id="{223C044F-C74F-3F1E-C44A-4C57BFD1EE42}"/>
                </a:ext>
              </a:extLst>
            </p:cNvPr>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FUDAN UNIVERSITY</a:t>
              </a:r>
            </a:p>
          </p:txBody>
        </p:sp>
      </p:grpSp>
      <p:pic>
        <p:nvPicPr>
          <p:cNvPr id="23" name="图片 22">
            <a:extLst>
              <a:ext uri="{FF2B5EF4-FFF2-40B4-BE49-F238E27FC236}">
                <a16:creationId xmlns:a16="http://schemas.microsoft.com/office/drawing/2014/main" id="{C44E504F-663F-75B7-F7E5-F81A9194F90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324531" y="6390655"/>
            <a:ext cx="2744391" cy="366562"/>
          </a:xfrm>
          <a:prstGeom prst="rect">
            <a:avLst/>
          </a:prstGeom>
        </p:spPr>
      </p:pic>
      <p:sp>
        <p:nvSpPr>
          <p:cNvPr id="5" name="矩形 4">
            <a:extLst>
              <a:ext uri="{FF2B5EF4-FFF2-40B4-BE49-F238E27FC236}">
                <a16:creationId xmlns:a16="http://schemas.microsoft.com/office/drawing/2014/main" id="{7B8E30B1-934F-5E40-06D3-CD67B4BAE8D8}"/>
              </a:ext>
            </a:extLst>
          </p:cNvPr>
          <p:cNvSpPr/>
          <p:nvPr/>
        </p:nvSpPr>
        <p:spPr>
          <a:xfrm>
            <a:off x="1" y="3726430"/>
            <a:ext cx="6781349" cy="444138"/>
          </a:xfrm>
          <a:prstGeom prst="rect">
            <a:avLst/>
          </a:prstGeom>
          <a:solidFill>
            <a:srgbClr val="0326A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endParaRPr>
          </a:p>
        </p:txBody>
      </p:sp>
      <p:sp>
        <p:nvSpPr>
          <p:cNvPr id="6" name="矩形 5">
            <a:extLst>
              <a:ext uri="{FF2B5EF4-FFF2-40B4-BE49-F238E27FC236}">
                <a16:creationId xmlns:a16="http://schemas.microsoft.com/office/drawing/2014/main" id="{3F1E4D33-2996-0114-9367-A7E3CB1DF03A}"/>
              </a:ext>
            </a:extLst>
          </p:cNvPr>
          <p:cNvSpPr/>
          <p:nvPr/>
        </p:nvSpPr>
        <p:spPr>
          <a:xfrm>
            <a:off x="1011" y="1534806"/>
            <a:ext cx="6781349" cy="1059510"/>
          </a:xfrm>
          <a:prstGeom prst="rect">
            <a:avLst/>
          </a:prstGeom>
          <a:solidFill>
            <a:srgbClr val="0326A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endParaRPr>
          </a:p>
        </p:txBody>
      </p:sp>
      <p:sp>
        <p:nvSpPr>
          <p:cNvPr id="8" name="文本框 7">
            <a:extLst>
              <a:ext uri="{FF2B5EF4-FFF2-40B4-BE49-F238E27FC236}">
                <a16:creationId xmlns:a16="http://schemas.microsoft.com/office/drawing/2014/main" id="{B14CF668-8B77-E27B-6DBA-88BBA995A786}"/>
              </a:ext>
            </a:extLst>
          </p:cNvPr>
          <p:cNvSpPr txBox="1"/>
          <p:nvPr/>
        </p:nvSpPr>
        <p:spPr>
          <a:xfrm>
            <a:off x="-1" y="1548042"/>
            <a:ext cx="6781349" cy="1323439"/>
          </a:xfrm>
          <a:prstGeom prst="rect">
            <a:avLst/>
          </a:prstGeom>
          <a:noFill/>
        </p:spPr>
        <p:txBody>
          <a:bodyPr wrap="square" rtlCol="0">
            <a:spAutoFit/>
          </a:bodyPr>
          <a:lstStyle/>
          <a:p>
            <a:pPr algn="just"/>
            <a:r>
              <a:rPr lang="zh-CN" altLang="en-US" sz="2000" dirty="0">
                <a:solidFill>
                  <a:prstClr val="white">
                    <a:lumMod val="95000"/>
                  </a:prstClr>
                </a:solidFill>
                <a:latin typeface="微软雅黑" panose="020B0503020204020204" pitchFamily="34" charset="-122"/>
                <a:ea typeface="微软雅黑" panose="020B0503020204020204" pitchFamily="34" charset="-122"/>
              </a:rPr>
              <a:t>单极子：三维空间中具有拓扑稳定性的场构型，定义了从物理空间的无穷远球面，到目标空间真空流形球面的非平凡映射</a:t>
            </a:r>
          </a:p>
          <a:p>
            <a:pPr algn="just"/>
            <a:endParaRPr lang="zh-CN" altLang="en-US" sz="20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54" name="Rectangle 6">
            <a:extLst>
              <a:ext uri="{FF2B5EF4-FFF2-40B4-BE49-F238E27FC236}">
                <a16:creationId xmlns:a16="http://schemas.microsoft.com/office/drawing/2014/main" id="{268B738F-F4C2-F961-D3B1-6C52E32268C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文本框 8">
            <a:extLst>
              <a:ext uri="{FF2B5EF4-FFF2-40B4-BE49-F238E27FC236}">
                <a16:creationId xmlns:a16="http://schemas.microsoft.com/office/drawing/2014/main" id="{4ADFD15F-1876-738A-C127-6381A3ADB1F5}"/>
              </a:ext>
            </a:extLst>
          </p:cNvPr>
          <p:cNvSpPr txBox="1"/>
          <p:nvPr/>
        </p:nvSpPr>
        <p:spPr>
          <a:xfrm>
            <a:off x="1388075" y="212563"/>
            <a:ext cx="40492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单极子</a:t>
            </a:r>
          </a:p>
        </p:txBody>
      </p:sp>
      <p:sp>
        <p:nvSpPr>
          <p:cNvPr id="10" name="文本框 9">
            <a:extLst>
              <a:ext uri="{FF2B5EF4-FFF2-40B4-BE49-F238E27FC236}">
                <a16:creationId xmlns:a16="http://schemas.microsoft.com/office/drawing/2014/main" id="{18A3A3C3-5602-033C-726C-72B4589B135E}"/>
              </a:ext>
            </a:extLst>
          </p:cNvPr>
          <p:cNvSpPr txBox="1"/>
          <p:nvPr/>
        </p:nvSpPr>
        <p:spPr>
          <a:xfrm>
            <a:off x="1388074" y="761243"/>
            <a:ext cx="36808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Monopole</a:t>
            </a: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35" name="文本框 34">
            <a:extLst>
              <a:ext uri="{FF2B5EF4-FFF2-40B4-BE49-F238E27FC236}">
                <a16:creationId xmlns:a16="http://schemas.microsoft.com/office/drawing/2014/main" id="{B8E1750D-CC3F-B8B8-3740-FDB048231A14}"/>
              </a:ext>
            </a:extLst>
          </p:cNvPr>
          <p:cNvSpPr txBox="1"/>
          <p:nvPr/>
        </p:nvSpPr>
        <p:spPr>
          <a:xfrm>
            <a:off x="10767488" y="6387885"/>
            <a:ext cx="10647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kern="0" dirty="0">
                <a:solidFill>
                  <a:prstClr val="white">
                    <a:lumMod val="75000"/>
                  </a:prstClr>
                </a:solidFill>
                <a:latin typeface="Calibri"/>
                <a:ea typeface="宋体" panose="02010600030101010101" pitchFamily="2" charset="-122"/>
              </a:rPr>
              <a:t>April</a:t>
            </a:r>
            <a:r>
              <a:rPr kumimoji="0" lang="en-US" altLang="zh-CN" sz="1800" b="1" i="0" u="none" strike="noStrike" kern="0" cap="none" spc="0" normalizeH="0" baseline="0" noProof="0" dirty="0">
                <a:ln>
                  <a:noFill/>
                </a:ln>
                <a:solidFill>
                  <a:prstClr val="white">
                    <a:lumMod val="75000"/>
                  </a:prstClr>
                </a:solidFill>
                <a:effectLst/>
                <a:uLnTx/>
                <a:uFillTx/>
                <a:latin typeface="Calibri"/>
                <a:ea typeface="宋体" panose="02010600030101010101" pitchFamily="2" charset="-122"/>
                <a:cs typeface="+mn-cs"/>
              </a:rPr>
              <a:t> 10</a:t>
            </a:r>
            <a:r>
              <a:rPr kumimoji="0" lang="en-US" altLang="zh-CN"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rPr>
              <a:t>th</a:t>
            </a:r>
            <a:endParaRPr kumimoji="0" lang="zh-CN" altLang="en-US"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endParaRPr>
          </a:p>
        </p:txBody>
      </p:sp>
      <p:sp>
        <p:nvSpPr>
          <p:cNvPr id="41" name="文本框 40">
            <a:extLst>
              <a:ext uri="{FF2B5EF4-FFF2-40B4-BE49-F238E27FC236}">
                <a16:creationId xmlns:a16="http://schemas.microsoft.com/office/drawing/2014/main" id="{B7EA46E4-E11E-5509-83E1-2969300A34E4}"/>
              </a:ext>
            </a:extLst>
          </p:cNvPr>
          <p:cNvSpPr txBox="1"/>
          <p:nvPr/>
        </p:nvSpPr>
        <p:spPr>
          <a:xfrm>
            <a:off x="0" y="3732381"/>
            <a:ext cx="6781349" cy="400110"/>
          </a:xfrm>
          <a:prstGeom prst="rect">
            <a:avLst/>
          </a:prstGeom>
          <a:noFill/>
        </p:spPr>
        <p:txBody>
          <a:bodyPr wrap="square" rtlCol="0">
            <a:spAutoFit/>
          </a:bodyPr>
          <a:lstStyle/>
          <a:p>
            <a:pPr algn="just"/>
            <a:r>
              <a:rPr lang="zh-CN" altLang="en-US" sz="2000" dirty="0">
                <a:solidFill>
                  <a:prstClr val="white">
                    <a:lumMod val="95000"/>
                  </a:prstClr>
                </a:solidFill>
                <a:latin typeface="微软雅黑" panose="020B0503020204020204" pitchFamily="34" charset="-122"/>
                <a:ea typeface="微软雅黑" panose="020B0503020204020204" pitchFamily="34" charset="-122"/>
              </a:rPr>
              <a:t>拓扑荷：</a:t>
            </a:r>
          </a:p>
        </p:txBody>
      </p:sp>
      <p:pic>
        <p:nvPicPr>
          <p:cNvPr id="2" name="内容占位符 4">
            <a:extLst>
              <a:ext uri="{FF2B5EF4-FFF2-40B4-BE49-F238E27FC236}">
                <a16:creationId xmlns:a16="http://schemas.microsoft.com/office/drawing/2014/main" id="{D6860686-B9E7-37A3-B485-E6C506AD5C5B}"/>
              </a:ext>
            </a:extLst>
          </p:cNvPr>
          <p:cNvPicPr>
            <a:picLocks noChangeAspect="1"/>
          </p:cNvPicPr>
          <p:nvPr/>
        </p:nvPicPr>
        <p:blipFill>
          <a:blip r:embed="rId6"/>
          <a:srcRect l="15703" t="10378" r="18453" b="8254"/>
          <a:stretch>
            <a:fillRect/>
          </a:stretch>
        </p:blipFill>
        <p:spPr>
          <a:xfrm>
            <a:off x="1653481" y="2664916"/>
            <a:ext cx="2830882" cy="949803"/>
          </a:xfrm>
          <a:prstGeom prst="rect">
            <a:avLst/>
          </a:prstGeom>
        </p:spPr>
      </p:pic>
      <p:pic>
        <p:nvPicPr>
          <p:cNvPr id="4" name="图片 3">
            <a:extLst>
              <a:ext uri="{FF2B5EF4-FFF2-40B4-BE49-F238E27FC236}">
                <a16:creationId xmlns:a16="http://schemas.microsoft.com/office/drawing/2014/main" id="{1347EFE9-45FF-783E-E262-33EBD90C4CB0}"/>
              </a:ext>
            </a:extLst>
          </p:cNvPr>
          <p:cNvPicPr>
            <a:picLocks noChangeAspect="1"/>
          </p:cNvPicPr>
          <p:nvPr/>
        </p:nvPicPr>
        <p:blipFill>
          <a:blip r:embed="rId7"/>
          <a:srcRect l="9198" r="15243"/>
          <a:stretch>
            <a:fillRect/>
          </a:stretch>
        </p:blipFill>
        <p:spPr>
          <a:xfrm>
            <a:off x="6781349" y="1331351"/>
            <a:ext cx="5227540" cy="4699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a:extLst>
              <a:ext uri="{FF2B5EF4-FFF2-40B4-BE49-F238E27FC236}">
                <a16:creationId xmlns:a16="http://schemas.microsoft.com/office/drawing/2014/main" id="{F19D19FC-1673-4B5E-93F4-17555F25C534}"/>
              </a:ext>
            </a:extLst>
          </p:cNvPr>
          <p:cNvPicPr>
            <a:picLocks noChangeAspect="1"/>
          </p:cNvPicPr>
          <p:nvPr/>
        </p:nvPicPr>
        <p:blipFill>
          <a:blip r:embed="rId8"/>
          <a:stretch>
            <a:fillRect/>
          </a:stretch>
        </p:blipFill>
        <p:spPr>
          <a:xfrm>
            <a:off x="720676" y="4431439"/>
            <a:ext cx="5015703" cy="1275579"/>
          </a:xfrm>
          <a:prstGeom prst="rect">
            <a:avLst/>
          </a:prstGeom>
        </p:spPr>
      </p:pic>
    </p:spTree>
    <p:extLst>
      <p:ext uri="{BB962C8B-B14F-4D97-AF65-F5344CB8AC3E}">
        <p14:creationId xmlns:p14="http://schemas.microsoft.com/office/powerpoint/2010/main" val="367250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0281A-74FE-971F-9FB0-BDF8EB2AFEFE}"/>
            </a:ext>
          </a:extLst>
        </p:cNvPr>
        <p:cNvGrpSpPr/>
        <p:nvPr/>
      </p:nvGrpSpPr>
      <p:grpSpPr>
        <a:xfrm>
          <a:off x="0" y="0"/>
          <a:ext cx="0" cy="0"/>
          <a:chOff x="0" y="0"/>
          <a:chExt cx="0" cy="0"/>
        </a:xfrm>
      </p:grpSpPr>
      <p:sp>
        <p:nvSpPr>
          <p:cNvPr id="13" name="矩形 12">
            <a:extLst>
              <a:ext uri="{FF2B5EF4-FFF2-40B4-BE49-F238E27FC236}">
                <a16:creationId xmlns:a16="http://schemas.microsoft.com/office/drawing/2014/main" id="{25802F66-D5AD-261F-0271-F235A5CB1E78}"/>
              </a:ext>
            </a:extLst>
          </p:cNvPr>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文本框 13">
            <a:extLst>
              <a:ext uri="{FF2B5EF4-FFF2-40B4-BE49-F238E27FC236}">
                <a16:creationId xmlns:a16="http://schemas.microsoft.com/office/drawing/2014/main" id="{9C175FEE-EF4B-14B1-7170-37FA2E34FA54}"/>
              </a:ext>
            </a:extLst>
          </p:cNvPr>
          <p:cNvSpPr txBox="1"/>
          <p:nvPr/>
        </p:nvSpPr>
        <p:spPr>
          <a:xfrm>
            <a:off x="294551" y="284064"/>
            <a:ext cx="9765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06</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80497338-DED2-97A4-2D8B-6897E844B82F}"/>
              </a:ext>
            </a:extLst>
          </p:cNvPr>
          <p:cNvSpPr txBox="1"/>
          <p:nvPr/>
        </p:nvSpPr>
        <p:spPr>
          <a:xfrm>
            <a:off x="1388074" y="212563"/>
            <a:ext cx="65715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104BA4"/>
                </a:solidFill>
                <a:latin typeface="微软雅黑" panose="020B0503020204020204" pitchFamily="34" charset="-122"/>
                <a:ea typeface="微软雅黑" panose="020B0503020204020204" pitchFamily="34" charset="-122"/>
                <a:cs typeface="阿里巴巴普惠体" panose="00020600040101010101" pitchFamily="18" charset="-122"/>
              </a:rPr>
              <a:t>学习目标</a:t>
            </a:r>
            <a:endParaRPr kumimoji="0" lang="zh-CN" altLang="en-US" sz="3200" b="0" i="0" u="none" strike="noStrike" kern="1200" cap="none" spc="0" normalizeH="0" baseline="30000" noProof="0" dirty="0">
              <a:ln>
                <a:noFill/>
              </a:ln>
              <a:solidFill>
                <a:srgbClr val="104BA4"/>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16" name="文本框 15">
            <a:extLst>
              <a:ext uri="{FF2B5EF4-FFF2-40B4-BE49-F238E27FC236}">
                <a16:creationId xmlns:a16="http://schemas.microsoft.com/office/drawing/2014/main" id="{759EF73C-A544-54A9-67C1-4250E3B678B2}"/>
              </a:ext>
            </a:extLst>
          </p:cNvPr>
          <p:cNvSpPr txBox="1"/>
          <p:nvPr/>
        </p:nvSpPr>
        <p:spPr>
          <a:xfrm>
            <a:off x="1443476" y="767358"/>
            <a:ext cx="42554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prstClr val="white">
                    <a:lumMod val="50000"/>
                  </a:prstClr>
                </a:solidFill>
                <a:latin typeface="微软雅黑" panose="020B0503020204020204" pitchFamily="34" charset="-122"/>
                <a:ea typeface="微软雅黑" panose="020B0503020204020204" pitchFamily="34" charset="-122"/>
              </a:rPr>
              <a:t>Learning Goals</a:t>
            </a:r>
            <a:endParaRPr lang="zh-CN" altLang="en-US"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18" name="组合 17">
            <a:extLst>
              <a:ext uri="{FF2B5EF4-FFF2-40B4-BE49-F238E27FC236}">
                <a16:creationId xmlns:a16="http://schemas.microsoft.com/office/drawing/2014/main" id="{6ADD9F0D-1623-2FD0-CF48-0DA29F1ABDC0}"/>
              </a:ext>
            </a:extLst>
          </p:cNvPr>
          <p:cNvGrpSpPr/>
          <p:nvPr/>
        </p:nvGrpSpPr>
        <p:grpSpPr>
          <a:xfrm>
            <a:off x="9796257" y="238208"/>
            <a:ext cx="1964493" cy="708062"/>
            <a:chOff x="4246274" y="-10895"/>
            <a:chExt cx="3940182" cy="1420161"/>
          </a:xfrm>
        </p:grpSpPr>
        <p:grpSp>
          <p:nvGrpSpPr>
            <p:cNvPr id="19" name="组合 18">
              <a:extLst>
                <a:ext uri="{FF2B5EF4-FFF2-40B4-BE49-F238E27FC236}">
                  <a16:creationId xmlns:a16="http://schemas.microsoft.com/office/drawing/2014/main" id="{97AC94F4-4859-4E85-C942-9EFD95600924}"/>
                </a:ext>
              </a:extLst>
            </p:cNvPr>
            <p:cNvGrpSpPr/>
            <p:nvPr/>
          </p:nvGrpSpPr>
          <p:grpSpPr>
            <a:xfrm>
              <a:off x="4246274" y="-10895"/>
              <a:ext cx="3940181" cy="1400681"/>
              <a:chOff x="6547903" y="954561"/>
              <a:chExt cx="5069293" cy="1802069"/>
            </a:xfrm>
          </p:grpSpPr>
          <p:pic>
            <p:nvPicPr>
              <p:cNvPr id="21" name="图片 20">
                <a:extLst>
                  <a:ext uri="{FF2B5EF4-FFF2-40B4-BE49-F238E27FC236}">
                    <a16:creationId xmlns:a16="http://schemas.microsoft.com/office/drawing/2014/main" id="{C0DA9E88-5A91-7481-4BA6-FE9FE37A1B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47903" y="985519"/>
                <a:ext cx="1771106" cy="1771111"/>
              </a:xfrm>
              <a:prstGeom prst="rect">
                <a:avLst/>
              </a:prstGeom>
            </p:spPr>
          </p:pic>
          <p:pic>
            <p:nvPicPr>
              <p:cNvPr id="22" name="图片 21">
                <a:extLst>
                  <a:ext uri="{FF2B5EF4-FFF2-40B4-BE49-F238E27FC236}">
                    <a16:creationId xmlns:a16="http://schemas.microsoft.com/office/drawing/2014/main" id="{DE53E3A5-B5D7-9C3D-F10E-45C0186121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70228" y="954561"/>
                <a:ext cx="3346968" cy="1271930"/>
              </a:xfrm>
              <a:prstGeom prst="rect">
                <a:avLst/>
              </a:prstGeom>
            </p:spPr>
          </p:pic>
        </p:grpSp>
        <p:sp>
          <p:nvSpPr>
            <p:cNvPr id="20" name="矩形 19">
              <a:extLst>
                <a:ext uri="{FF2B5EF4-FFF2-40B4-BE49-F238E27FC236}">
                  <a16:creationId xmlns:a16="http://schemas.microsoft.com/office/drawing/2014/main" id="{385D4B0C-4894-2D94-48C3-F9B953FE6ADB}"/>
                </a:ext>
              </a:extLst>
            </p:cNvPr>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FUDAN UNIVERSITY</a:t>
              </a:r>
            </a:p>
          </p:txBody>
        </p:sp>
      </p:grpSp>
      <p:sp>
        <p:nvSpPr>
          <p:cNvPr id="54" name="Rectangle 6">
            <a:extLst>
              <a:ext uri="{FF2B5EF4-FFF2-40B4-BE49-F238E27FC236}">
                <a16:creationId xmlns:a16="http://schemas.microsoft.com/office/drawing/2014/main" id="{3C249D6A-A192-6A13-DC80-41EA245FA5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8">
            <a:extLst>
              <a:ext uri="{FF2B5EF4-FFF2-40B4-BE49-F238E27FC236}">
                <a16:creationId xmlns:a16="http://schemas.microsoft.com/office/drawing/2014/main" id="{AACD3640-2C14-FA3D-A037-6D777552CCDC}"/>
              </a:ext>
            </a:extLst>
          </p:cNvPr>
          <p:cNvSpPr>
            <a:spLocks noChangeArrowheads="1"/>
          </p:cNvSpPr>
          <p:nvPr/>
        </p:nvSpPr>
        <p:spPr bwMode="auto">
          <a:xfrm>
            <a:off x="3240911" y="61258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9" name="组合 8">
            <a:extLst>
              <a:ext uri="{FF2B5EF4-FFF2-40B4-BE49-F238E27FC236}">
                <a16:creationId xmlns:a16="http://schemas.microsoft.com/office/drawing/2014/main" id="{C0BAD93A-2AE6-6687-F5E8-AEE36B27AE6B}"/>
              </a:ext>
            </a:extLst>
          </p:cNvPr>
          <p:cNvGrpSpPr/>
          <p:nvPr/>
        </p:nvGrpSpPr>
        <p:grpSpPr>
          <a:xfrm>
            <a:off x="696564" y="1382132"/>
            <a:ext cx="4312987" cy="4312987"/>
            <a:chOff x="304800" y="673100"/>
            <a:chExt cx="4000500" cy="4000500"/>
          </a:xfrm>
          <a:effectLst>
            <a:outerShdw blurRad="444500" dist="254000" dir="8100000" algn="tr" rotWithShape="0">
              <a:prstClr val="black">
                <a:alpha val="50000"/>
              </a:prstClr>
            </a:outerShdw>
          </a:effectLst>
        </p:grpSpPr>
        <p:sp>
          <p:nvSpPr>
            <p:cNvPr id="10" name="同心圆 28">
              <a:extLst>
                <a:ext uri="{FF2B5EF4-FFF2-40B4-BE49-F238E27FC236}">
                  <a16:creationId xmlns:a16="http://schemas.microsoft.com/office/drawing/2014/main" id="{CEF58556-7978-E7FF-EEBD-2CC047EC8117}"/>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800">
                <a:defRPr/>
              </a:pPr>
              <a:endParaRPr lang="zh-CN" altLang="en-US" sz="1350" kern="0">
                <a:solidFill>
                  <a:prstClr val="black"/>
                </a:solidFill>
                <a:latin typeface="Calibri" panose="020F0502020204030204"/>
                <a:ea typeface="宋体" panose="02010600030101010101" pitchFamily="2" charset="-122"/>
              </a:endParaRPr>
            </a:p>
          </p:txBody>
        </p:sp>
        <p:sp>
          <p:nvSpPr>
            <p:cNvPr id="11" name="椭圆 10">
              <a:extLst>
                <a:ext uri="{FF2B5EF4-FFF2-40B4-BE49-F238E27FC236}">
                  <a16:creationId xmlns:a16="http://schemas.microsoft.com/office/drawing/2014/main" id="{7DD804CE-CC42-39A8-44B8-F470FF730915}"/>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800">
                <a:defRPr/>
              </a:pPr>
              <a:endParaRPr lang="zh-CN" altLang="en-US" sz="1350" kern="0">
                <a:solidFill>
                  <a:prstClr val="white"/>
                </a:solidFill>
                <a:latin typeface="Calibri" panose="020F0502020204030204"/>
                <a:ea typeface="宋体" panose="02010600030101010101" pitchFamily="2" charset="-122"/>
              </a:endParaRPr>
            </a:p>
          </p:txBody>
        </p:sp>
      </p:grpSp>
      <p:grpSp>
        <p:nvGrpSpPr>
          <p:cNvPr id="35" name="组合 34">
            <a:extLst>
              <a:ext uri="{FF2B5EF4-FFF2-40B4-BE49-F238E27FC236}">
                <a16:creationId xmlns:a16="http://schemas.microsoft.com/office/drawing/2014/main" id="{2B740F48-C7D8-CA57-F49F-D806281D009A}"/>
              </a:ext>
            </a:extLst>
          </p:cNvPr>
          <p:cNvGrpSpPr/>
          <p:nvPr/>
        </p:nvGrpSpPr>
        <p:grpSpPr>
          <a:xfrm>
            <a:off x="3906659" y="1384135"/>
            <a:ext cx="945378" cy="945378"/>
            <a:chOff x="304800" y="673100"/>
            <a:chExt cx="4000500" cy="4000500"/>
          </a:xfrm>
          <a:effectLst>
            <a:outerShdw blurRad="317500" dist="190500" dir="8100000" algn="tr" rotWithShape="0">
              <a:prstClr val="black">
                <a:alpha val="50000"/>
              </a:prstClr>
            </a:outerShdw>
          </a:effectLst>
        </p:grpSpPr>
        <p:sp>
          <p:nvSpPr>
            <p:cNvPr id="39" name="同心圆 26">
              <a:extLst>
                <a:ext uri="{FF2B5EF4-FFF2-40B4-BE49-F238E27FC236}">
                  <a16:creationId xmlns:a16="http://schemas.microsoft.com/office/drawing/2014/main" id="{5683AA6D-8843-2E73-7C89-7588F6C13D04}"/>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800">
                <a:defRPr/>
              </a:pPr>
              <a:endParaRPr lang="zh-CN" altLang="en-US" sz="2500" b="1" kern="0">
                <a:solidFill>
                  <a:prstClr val="black">
                    <a:lumMod val="75000"/>
                    <a:lumOff val="25000"/>
                  </a:prstClr>
                </a:solidFill>
                <a:latin typeface="微软雅黑" pitchFamily="34" charset="-122"/>
                <a:ea typeface="微软雅黑" pitchFamily="34" charset="-122"/>
              </a:endParaRPr>
            </a:p>
          </p:txBody>
        </p:sp>
        <p:sp>
          <p:nvSpPr>
            <p:cNvPr id="40" name="椭圆 39">
              <a:extLst>
                <a:ext uri="{FF2B5EF4-FFF2-40B4-BE49-F238E27FC236}">
                  <a16:creationId xmlns:a16="http://schemas.microsoft.com/office/drawing/2014/main" id="{6F62291E-089F-0E6B-57D1-64AD362F70AF}"/>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800">
                <a:defRPr/>
              </a:pPr>
              <a:r>
                <a:rPr lang="en-US" altLang="zh-CN" sz="3600" b="1" kern="0" dirty="0">
                  <a:solidFill>
                    <a:prstClr val="black">
                      <a:lumMod val="75000"/>
                      <a:lumOff val="25000"/>
                    </a:prstClr>
                  </a:solidFill>
                  <a:latin typeface="微软雅黑" pitchFamily="34" charset="-122"/>
                  <a:ea typeface="微软雅黑" pitchFamily="34" charset="-122"/>
                </a:rPr>
                <a:t>1</a:t>
              </a:r>
              <a:endParaRPr lang="zh-CN" altLang="en-US" sz="3600" b="1" kern="0" dirty="0">
                <a:solidFill>
                  <a:prstClr val="black">
                    <a:lumMod val="75000"/>
                    <a:lumOff val="25000"/>
                  </a:prstClr>
                </a:solidFill>
                <a:latin typeface="微软雅黑" pitchFamily="34" charset="-122"/>
                <a:ea typeface="微软雅黑" pitchFamily="34" charset="-122"/>
              </a:endParaRPr>
            </a:p>
          </p:txBody>
        </p:sp>
      </p:grpSp>
      <p:grpSp>
        <p:nvGrpSpPr>
          <p:cNvPr id="41" name="组合 40">
            <a:extLst>
              <a:ext uri="{FF2B5EF4-FFF2-40B4-BE49-F238E27FC236}">
                <a16:creationId xmlns:a16="http://schemas.microsoft.com/office/drawing/2014/main" id="{74811A3C-2392-04C9-B722-068BE8505C3E}"/>
              </a:ext>
            </a:extLst>
          </p:cNvPr>
          <p:cNvGrpSpPr/>
          <p:nvPr/>
        </p:nvGrpSpPr>
        <p:grpSpPr>
          <a:xfrm>
            <a:off x="4682313" y="3153399"/>
            <a:ext cx="945378" cy="945378"/>
            <a:chOff x="304800" y="673100"/>
            <a:chExt cx="4000500" cy="4000500"/>
          </a:xfrm>
          <a:effectLst>
            <a:outerShdw blurRad="317500" dist="190500" dir="8100000" algn="tr" rotWithShape="0">
              <a:prstClr val="black">
                <a:alpha val="50000"/>
              </a:prstClr>
            </a:outerShdw>
          </a:effectLst>
        </p:grpSpPr>
        <p:sp>
          <p:nvSpPr>
            <p:cNvPr id="50" name="同心圆 24">
              <a:extLst>
                <a:ext uri="{FF2B5EF4-FFF2-40B4-BE49-F238E27FC236}">
                  <a16:creationId xmlns:a16="http://schemas.microsoft.com/office/drawing/2014/main" id="{43CC13A4-E7A5-B8F9-CBA7-B7EC75FD51E3}"/>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800">
                <a:defRPr/>
              </a:pPr>
              <a:endParaRPr lang="zh-CN" altLang="en-US" sz="2500" b="1" kern="0">
                <a:solidFill>
                  <a:prstClr val="black">
                    <a:lumMod val="75000"/>
                    <a:lumOff val="25000"/>
                  </a:prstClr>
                </a:solidFill>
                <a:latin typeface="微软雅黑" pitchFamily="34" charset="-122"/>
                <a:ea typeface="微软雅黑" pitchFamily="34" charset="-122"/>
              </a:endParaRPr>
            </a:p>
          </p:txBody>
        </p:sp>
        <p:sp>
          <p:nvSpPr>
            <p:cNvPr id="51" name="椭圆 50">
              <a:extLst>
                <a:ext uri="{FF2B5EF4-FFF2-40B4-BE49-F238E27FC236}">
                  <a16:creationId xmlns:a16="http://schemas.microsoft.com/office/drawing/2014/main" id="{3EC3175F-8832-DC7B-ECE5-EAC1708D2E6D}"/>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800">
                <a:defRPr/>
              </a:pPr>
              <a:r>
                <a:rPr lang="en-US" altLang="zh-CN" sz="3600" b="1" kern="0" dirty="0">
                  <a:solidFill>
                    <a:prstClr val="black">
                      <a:lumMod val="75000"/>
                      <a:lumOff val="25000"/>
                    </a:prstClr>
                  </a:solidFill>
                  <a:latin typeface="微软雅黑" pitchFamily="34" charset="-122"/>
                  <a:ea typeface="微软雅黑" pitchFamily="34" charset="-122"/>
                </a:rPr>
                <a:t>2</a:t>
              </a:r>
              <a:endParaRPr lang="zh-CN" altLang="en-US" sz="3600" b="1" kern="0" dirty="0">
                <a:solidFill>
                  <a:prstClr val="black">
                    <a:lumMod val="75000"/>
                    <a:lumOff val="25000"/>
                  </a:prstClr>
                </a:solidFill>
                <a:latin typeface="微软雅黑" pitchFamily="34" charset="-122"/>
                <a:ea typeface="微软雅黑" pitchFamily="34" charset="-122"/>
              </a:endParaRPr>
            </a:p>
          </p:txBody>
        </p:sp>
      </p:grpSp>
      <p:grpSp>
        <p:nvGrpSpPr>
          <p:cNvPr id="52" name="组合 51">
            <a:extLst>
              <a:ext uri="{FF2B5EF4-FFF2-40B4-BE49-F238E27FC236}">
                <a16:creationId xmlns:a16="http://schemas.microsoft.com/office/drawing/2014/main" id="{8E0981EA-AD13-79E9-F0FB-CC8CC41D6849}"/>
              </a:ext>
            </a:extLst>
          </p:cNvPr>
          <p:cNvGrpSpPr/>
          <p:nvPr/>
        </p:nvGrpSpPr>
        <p:grpSpPr>
          <a:xfrm>
            <a:off x="3970039" y="4796808"/>
            <a:ext cx="945378" cy="945378"/>
            <a:chOff x="304800" y="673100"/>
            <a:chExt cx="4000500" cy="4000500"/>
          </a:xfrm>
          <a:effectLst>
            <a:outerShdw blurRad="317500" dist="190500" dir="8100000" algn="tr" rotWithShape="0">
              <a:prstClr val="black">
                <a:alpha val="50000"/>
              </a:prstClr>
            </a:outerShdw>
          </a:effectLst>
        </p:grpSpPr>
        <p:sp>
          <p:nvSpPr>
            <p:cNvPr id="60" name="同心圆 22">
              <a:extLst>
                <a:ext uri="{FF2B5EF4-FFF2-40B4-BE49-F238E27FC236}">
                  <a16:creationId xmlns:a16="http://schemas.microsoft.com/office/drawing/2014/main" id="{C90D5113-B566-E4A5-41E1-3F824A8591B9}"/>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800">
                <a:defRPr/>
              </a:pPr>
              <a:endParaRPr lang="zh-CN" altLang="en-US" sz="2500" b="1" kern="0">
                <a:solidFill>
                  <a:prstClr val="black">
                    <a:lumMod val="75000"/>
                    <a:lumOff val="25000"/>
                  </a:prstClr>
                </a:solidFill>
                <a:latin typeface="微软雅黑" pitchFamily="34" charset="-122"/>
                <a:ea typeface="微软雅黑" pitchFamily="34" charset="-122"/>
              </a:endParaRPr>
            </a:p>
          </p:txBody>
        </p:sp>
        <p:sp>
          <p:nvSpPr>
            <p:cNvPr id="61" name="椭圆 60">
              <a:extLst>
                <a:ext uri="{FF2B5EF4-FFF2-40B4-BE49-F238E27FC236}">
                  <a16:creationId xmlns:a16="http://schemas.microsoft.com/office/drawing/2014/main" id="{CF9AE12B-56AC-C641-858F-3878648CC002}"/>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800">
                <a:defRPr/>
              </a:pPr>
              <a:r>
                <a:rPr lang="en-US" altLang="zh-CN" sz="3600" b="1" kern="0" dirty="0">
                  <a:solidFill>
                    <a:prstClr val="black">
                      <a:lumMod val="75000"/>
                      <a:lumOff val="25000"/>
                    </a:prstClr>
                  </a:solidFill>
                  <a:latin typeface="微软雅黑" pitchFamily="34" charset="-122"/>
                  <a:ea typeface="微软雅黑" pitchFamily="34" charset="-122"/>
                </a:rPr>
                <a:t>3</a:t>
              </a:r>
              <a:endParaRPr lang="zh-CN" altLang="en-US" sz="3600" b="1" kern="0" dirty="0">
                <a:solidFill>
                  <a:prstClr val="black">
                    <a:lumMod val="75000"/>
                    <a:lumOff val="25000"/>
                  </a:prstClr>
                </a:solidFill>
                <a:latin typeface="微软雅黑" pitchFamily="34" charset="-122"/>
                <a:ea typeface="微软雅黑" pitchFamily="34" charset="-122"/>
              </a:endParaRPr>
            </a:p>
          </p:txBody>
        </p:sp>
      </p:grpSp>
      <p:sp>
        <p:nvSpPr>
          <p:cNvPr id="62" name="TextBox 21">
            <a:extLst>
              <a:ext uri="{FF2B5EF4-FFF2-40B4-BE49-F238E27FC236}">
                <a16:creationId xmlns:a16="http://schemas.microsoft.com/office/drawing/2014/main" id="{A212D2F3-3085-C212-C6CF-C40C057C7F52}"/>
              </a:ext>
            </a:extLst>
          </p:cNvPr>
          <p:cNvSpPr txBox="1"/>
          <p:nvPr/>
        </p:nvSpPr>
        <p:spPr>
          <a:xfrm>
            <a:off x="4915416" y="1383675"/>
            <a:ext cx="6485888" cy="861774"/>
          </a:xfrm>
          <a:prstGeom prst="rect">
            <a:avLst/>
          </a:prstGeom>
          <a:noFill/>
        </p:spPr>
        <p:txBody>
          <a:bodyPr wrap="square" lIns="0" tIns="0" rIns="0" bIns="0" rtlCol="0">
            <a:spAutoFit/>
          </a:bodyPr>
          <a:lstStyle/>
          <a:p>
            <a:r>
              <a:rPr lang="zh-CN" altLang="en-US" sz="2800" dirty="0">
                <a:solidFill>
                  <a:srgbClr val="303030"/>
                </a:solidFill>
                <a:latin typeface="微软雅黑" panose="020B0503020204020204" pitchFamily="34" charset="-122"/>
                <a:ea typeface="微软雅黑" panose="020B0503020204020204" pitchFamily="34" charset="-122"/>
              </a:rPr>
              <a:t>定义拓扑缺陷的概念，及其与自发对称性破缺的关联</a:t>
            </a:r>
          </a:p>
        </p:txBody>
      </p:sp>
      <p:sp>
        <p:nvSpPr>
          <p:cNvPr id="63" name="TextBox 22">
            <a:extLst>
              <a:ext uri="{FF2B5EF4-FFF2-40B4-BE49-F238E27FC236}">
                <a16:creationId xmlns:a16="http://schemas.microsoft.com/office/drawing/2014/main" id="{249D8430-29CB-89B7-042C-3E96034241C9}"/>
              </a:ext>
            </a:extLst>
          </p:cNvPr>
          <p:cNvSpPr txBox="1"/>
          <p:nvPr/>
        </p:nvSpPr>
        <p:spPr>
          <a:xfrm>
            <a:off x="5695035" y="3224948"/>
            <a:ext cx="5940551" cy="1107996"/>
          </a:xfrm>
          <a:prstGeom prst="rect">
            <a:avLst/>
          </a:prstGeom>
          <a:noFill/>
        </p:spPr>
        <p:txBody>
          <a:bodyPr wrap="square" lIns="0" tIns="0" rIns="0" bIns="0" rtlCol="0">
            <a:spAutoFit/>
          </a:bodyPr>
          <a:lstStyle/>
          <a:p>
            <a:pPr>
              <a:defRPr/>
            </a:pPr>
            <a:r>
              <a:rPr lang="zh-CN" altLang="en-US" sz="2800" dirty="0">
                <a:solidFill>
                  <a:srgbClr val="303030"/>
                </a:solidFill>
                <a:latin typeface="微软雅黑" panose="020B0503020204020204" pitchFamily="34" charset="-122"/>
                <a:ea typeface="微软雅黑" panose="020B0503020204020204" pitchFamily="34" charset="-122"/>
              </a:rPr>
              <a:t>使用同伦群（</a:t>
            </a:r>
            <a:r>
              <a:rPr lang="en-US" altLang="zh-CN" sz="2800" dirty="0">
                <a:solidFill>
                  <a:srgbClr val="303030"/>
                </a:solidFill>
                <a:latin typeface="微软雅黑" panose="020B0503020204020204" pitchFamily="34" charset="-122"/>
                <a:ea typeface="微软雅黑" panose="020B0503020204020204" pitchFamily="34" charset="-122"/>
              </a:rPr>
              <a:t>π₀</a:t>
            </a:r>
            <a:r>
              <a:rPr lang="zh-CN" altLang="en-US" sz="2800" dirty="0">
                <a:solidFill>
                  <a:srgbClr val="303030"/>
                </a:solidFill>
                <a:latin typeface="微软雅黑" panose="020B0503020204020204" pitchFamily="34" charset="-122"/>
                <a:ea typeface="微软雅黑" panose="020B0503020204020204" pitchFamily="34" charset="-122"/>
              </a:rPr>
              <a:t>、</a:t>
            </a:r>
            <a:r>
              <a:rPr lang="en-US" altLang="zh-CN" sz="2800" dirty="0">
                <a:solidFill>
                  <a:srgbClr val="303030"/>
                </a:solidFill>
                <a:latin typeface="微软雅黑" panose="020B0503020204020204" pitchFamily="34" charset="-122"/>
                <a:ea typeface="微软雅黑" panose="020B0503020204020204" pitchFamily="34" charset="-122"/>
              </a:rPr>
              <a:t>π₁</a:t>
            </a:r>
            <a:r>
              <a:rPr lang="zh-CN" altLang="en-US" sz="2800" dirty="0">
                <a:solidFill>
                  <a:srgbClr val="303030"/>
                </a:solidFill>
                <a:latin typeface="微软雅黑" panose="020B0503020204020204" pitchFamily="34" charset="-122"/>
                <a:ea typeface="微软雅黑" panose="020B0503020204020204" pitchFamily="34" charset="-122"/>
              </a:rPr>
              <a:t>、</a:t>
            </a:r>
            <a:r>
              <a:rPr lang="en-US" altLang="zh-CN" sz="2800" dirty="0">
                <a:solidFill>
                  <a:srgbClr val="303030"/>
                </a:solidFill>
                <a:latin typeface="微软雅黑" panose="020B0503020204020204" pitchFamily="34" charset="-122"/>
                <a:ea typeface="微软雅黑" panose="020B0503020204020204" pitchFamily="34" charset="-122"/>
              </a:rPr>
              <a:t>π₂</a:t>
            </a:r>
            <a:r>
              <a:rPr lang="zh-CN" altLang="en-US" sz="2800" dirty="0">
                <a:solidFill>
                  <a:srgbClr val="303030"/>
                </a:solidFill>
                <a:latin typeface="微软雅黑" panose="020B0503020204020204" pitchFamily="34" charset="-122"/>
                <a:ea typeface="微软雅黑" panose="020B0503020204020204" pitchFamily="34" charset="-122"/>
              </a:rPr>
              <a:t>）对不同类型的孤子进行分类</a:t>
            </a:r>
          </a:p>
          <a:p>
            <a:pPr algn="just" defTabSz="685800">
              <a:defRPr/>
            </a:pPr>
            <a:endParaRPr lang="zh-CN" altLang="en-US" sz="1600" dirty="0">
              <a:solidFill>
                <a:prstClr val="black">
                  <a:lumMod val="85000"/>
                  <a:lumOff val="15000"/>
                </a:prstClr>
              </a:solidFill>
              <a:latin typeface="微软雅黑" pitchFamily="34" charset="-122"/>
              <a:ea typeface="微软雅黑" pitchFamily="34" charset="-122"/>
            </a:endParaRPr>
          </a:p>
        </p:txBody>
      </p:sp>
      <p:sp>
        <p:nvSpPr>
          <p:cNvPr id="64" name="TextBox 23">
            <a:extLst>
              <a:ext uri="{FF2B5EF4-FFF2-40B4-BE49-F238E27FC236}">
                <a16:creationId xmlns:a16="http://schemas.microsoft.com/office/drawing/2014/main" id="{B11BFFAA-14C1-AE23-C555-4F3D2684C6AE}"/>
              </a:ext>
            </a:extLst>
          </p:cNvPr>
          <p:cNvSpPr txBox="1"/>
          <p:nvPr/>
        </p:nvSpPr>
        <p:spPr>
          <a:xfrm>
            <a:off x="4915416" y="4900164"/>
            <a:ext cx="6485888" cy="1292662"/>
          </a:xfrm>
          <a:prstGeom prst="rect">
            <a:avLst/>
          </a:prstGeom>
          <a:noFill/>
        </p:spPr>
        <p:txBody>
          <a:bodyPr wrap="square" lIns="0" tIns="0" rIns="0" bIns="0" rtlCol="0">
            <a:spAutoFit/>
          </a:bodyPr>
          <a:lstStyle/>
          <a:p>
            <a:pPr>
              <a:defRPr/>
            </a:pPr>
            <a:r>
              <a:rPr lang="zh-CN" altLang="en-US" sz="2800" dirty="0">
                <a:solidFill>
                  <a:srgbClr val="303030"/>
                </a:solidFill>
                <a:latin typeface="微软雅黑" panose="020B0503020204020204" pitchFamily="34" charset="-122"/>
                <a:ea typeface="微软雅黑" panose="020B0503020204020204" pitchFamily="34" charset="-122"/>
              </a:rPr>
              <a:t>解释德里克定理（</a:t>
            </a:r>
            <a:r>
              <a:rPr lang="en-US" altLang="zh-CN" sz="2800" dirty="0">
                <a:solidFill>
                  <a:srgbClr val="303030"/>
                </a:solidFill>
                <a:latin typeface="微软雅黑" panose="020B0503020204020204" pitchFamily="34" charset="-122"/>
                <a:ea typeface="微软雅黑" panose="020B0503020204020204" pitchFamily="34" charset="-122"/>
              </a:rPr>
              <a:t>Derrick's Theorem</a:t>
            </a:r>
            <a:r>
              <a:rPr lang="zh-CN" altLang="en-US" sz="2800" dirty="0">
                <a:solidFill>
                  <a:srgbClr val="303030"/>
                </a:solidFill>
                <a:latin typeface="微软雅黑" panose="020B0503020204020204" pitchFamily="34" charset="-122"/>
                <a:ea typeface="微软雅黑" panose="020B0503020204020204" pitchFamily="34" charset="-122"/>
              </a:rPr>
              <a:t>），并说明稳定标量孤子为何需要满足特定条件</a:t>
            </a:r>
          </a:p>
        </p:txBody>
      </p:sp>
      <p:sp>
        <p:nvSpPr>
          <p:cNvPr id="65" name="TextBox 24">
            <a:extLst>
              <a:ext uri="{FF2B5EF4-FFF2-40B4-BE49-F238E27FC236}">
                <a16:creationId xmlns:a16="http://schemas.microsoft.com/office/drawing/2014/main" id="{C887ABC0-A557-B412-F568-4608E3C05999}"/>
              </a:ext>
            </a:extLst>
          </p:cNvPr>
          <p:cNvSpPr txBox="1"/>
          <p:nvPr/>
        </p:nvSpPr>
        <p:spPr>
          <a:xfrm>
            <a:off x="1570315" y="2168409"/>
            <a:ext cx="2557614" cy="2740430"/>
          </a:xfrm>
          <a:prstGeom prst="rect">
            <a:avLst/>
          </a:prstGeom>
          <a:noFill/>
        </p:spPr>
        <p:txBody>
          <a:bodyPr wrap="square" lIns="0" tIns="0" rIns="0" bIns="0" rtlCol="0">
            <a:spAutoFit/>
          </a:bodyPr>
          <a:lstStyle/>
          <a:p>
            <a:pPr algn="ctr" defTabSz="685800">
              <a:lnSpc>
                <a:spcPct val="130000"/>
              </a:lnSpc>
              <a:defRPr/>
            </a:pPr>
            <a:r>
              <a:rPr lang="zh-CN" altLang="en-US" sz="7200" dirty="0">
                <a:solidFill>
                  <a:prstClr val="black"/>
                </a:solidFill>
                <a:latin typeface="微软雅黑" pitchFamily="34" charset="-122"/>
                <a:ea typeface="微软雅黑" pitchFamily="34" charset="-122"/>
              </a:rPr>
              <a:t>学习目标</a:t>
            </a:r>
            <a:endParaRPr lang="en-US" altLang="zh-CN" sz="7200" dirty="0">
              <a:solidFill>
                <a:prstClr val="black"/>
              </a:solidFill>
              <a:latin typeface="微软雅黑" pitchFamily="34" charset="-122"/>
              <a:ea typeface="微软雅黑" pitchFamily="34" charset="-122"/>
            </a:endParaRPr>
          </a:p>
        </p:txBody>
      </p:sp>
      <p:sp>
        <p:nvSpPr>
          <p:cNvPr id="2" name="文本框 1">
            <a:extLst>
              <a:ext uri="{FF2B5EF4-FFF2-40B4-BE49-F238E27FC236}">
                <a16:creationId xmlns:a16="http://schemas.microsoft.com/office/drawing/2014/main" id="{F10AA834-97E4-66EB-6E1E-2275C25FCA9B}"/>
              </a:ext>
            </a:extLst>
          </p:cNvPr>
          <p:cNvSpPr txBox="1"/>
          <p:nvPr/>
        </p:nvSpPr>
        <p:spPr>
          <a:xfrm>
            <a:off x="10767488" y="6387885"/>
            <a:ext cx="10647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kern="0" dirty="0">
                <a:solidFill>
                  <a:prstClr val="white">
                    <a:lumMod val="75000"/>
                  </a:prstClr>
                </a:solidFill>
                <a:latin typeface="Calibri"/>
                <a:ea typeface="宋体" panose="02010600030101010101" pitchFamily="2" charset="-122"/>
              </a:rPr>
              <a:t>April</a:t>
            </a:r>
            <a:r>
              <a:rPr kumimoji="0" lang="en-US" altLang="zh-CN" sz="1800" b="1" i="0" u="none" strike="noStrike" kern="0" cap="none" spc="0" normalizeH="0" baseline="0" noProof="0" dirty="0">
                <a:ln>
                  <a:noFill/>
                </a:ln>
                <a:solidFill>
                  <a:prstClr val="white">
                    <a:lumMod val="75000"/>
                  </a:prstClr>
                </a:solidFill>
                <a:effectLst/>
                <a:uLnTx/>
                <a:uFillTx/>
                <a:latin typeface="Calibri"/>
                <a:ea typeface="宋体" panose="02010600030101010101" pitchFamily="2" charset="-122"/>
                <a:cs typeface="+mn-cs"/>
              </a:rPr>
              <a:t> 10</a:t>
            </a:r>
            <a:r>
              <a:rPr kumimoji="0" lang="en-US" altLang="zh-CN"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rPr>
              <a:t>th</a:t>
            </a:r>
            <a:endParaRPr kumimoji="0" lang="zh-CN" altLang="en-US"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6441786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250" fill="hold"/>
                                        <p:tgtEl>
                                          <p:spTgt spid="35"/>
                                        </p:tgtEl>
                                        <p:attrNameLst>
                                          <p:attrName>ppt_w</p:attrName>
                                        </p:attrNameLst>
                                      </p:cBhvr>
                                      <p:tavLst>
                                        <p:tav tm="0">
                                          <p:val>
                                            <p:fltVal val="0"/>
                                          </p:val>
                                        </p:tav>
                                        <p:tav tm="100000">
                                          <p:val>
                                            <p:strVal val="#ppt_w"/>
                                          </p:val>
                                        </p:tav>
                                      </p:tavLst>
                                    </p:anim>
                                    <p:anim calcmode="lin" valueType="num">
                                      <p:cBhvr>
                                        <p:cTn id="12" dur="250" fill="hold"/>
                                        <p:tgtEl>
                                          <p:spTgt spid="35"/>
                                        </p:tgtEl>
                                        <p:attrNameLst>
                                          <p:attrName>ppt_h</p:attrName>
                                        </p:attrNameLst>
                                      </p:cBhvr>
                                      <p:tavLst>
                                        <p:tav tm="0">
                                          <p:val>
                                            <p:fltVal val="0"/>
                                          </p:val>
                                        </p:tav>
                                        <p:tav tm="100000">
                                          <p:val>
                                            <p:strVal val="#ppt_h"/>
                                          </p:val>
                                        </p:tav>
                                      </p:tavLst>
                                    </p:anim>
                                    <p:animEffect transition="in" filter="fade">
                                      <p:cBhvr>
                                        <p:cTn id="13" dur="250"/>
                                        <p:tgtEl>
                                          <p:spTgt spid="35"/>
                                        </p:tgtEl>
                                      </p:cBhvr>
                                    </p:animEffect>
                                  </p:childTnLst>
                                </p:cTn>
                              </p:par>
                              <p:par>
                                <p:cTn id="14" presetID="2" presetClass="entr" presetSubtype="2" fill="hold" grpId="0" nodeType="withEffect">
                                  <p:stCondLst>
                                    <p:cond delay="25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250" fill="hold"/>
                                        <p:tgtEl>
                                          <p:spTgt spid="62"/>
                                        </p:tgtEl>
                                        <p:attrNameLst>
                                          <p:attrName>ppt_x</p:attrName>
                                        </p:attrNameLst>
                                      </p:cBhvr>
                                      <p:tavLst>
                                        <p:tav tm="0">
                                          <p:val>
                                            <p:strVal val="1+#ppt_w/2"/>
                                          </p:val>
                                        </p:tav>
                                        <p:tav tm="100000">
                                          <p:val>
                                            <p:strVal val="#ppt_x"/>
                                          </p:val>
                                        </p:tav>
                                      </p:tavLst>
                                    </p:anim>
                                    <p:anim calcmode="lin" valueType="num">
                                      <p:cBhvr additive="base">
                                        <p:cTn id="17" dur="2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250" fill="hold"/>
                                        <p:tgtEl>
                                          <p:spTgt spid="41"/>
                                        </p:tgtEl>
                                        <p:attrNameLst>
                                          <p:attrName>ppt_w</p:attrName>
                                        </p:attrNameLst>
                                      </p:cBhvr>
                                      <p:tavLst>
                                        <p:tav tm="0">
                                          <p:val>
                                            <p:fltVal val="0"/>
                                          </p:val>
                                        </p:tav>
                                        <p:tav tm="100000">
                                          <p:val>
                                            <p:strVal val="#ppt_w"/>
                                          </p:val>
                                        </p:tav>
                                      </p:tavLst>
                                    </p:anim>
                                    <p:anim calcmode="lin" valueType="num">
                                      <p:cBhvr>
                                        <p:cTn id="23" dur="250" fill="hold"/>
                                        <p:tgtEl>
                                          <p:spTgt spid="41"/>
                                        </p:tgtEl>
                                        <p:attrNameLst>
                                          <p:attrName>ppt_h</p:attrName>
                                        </p:attrNameLst>
                                      </p:cBhvr>
                                      <p:tavLst>
                                        <p:tav tm="0">
                                          <p:val>
                                            <p:fltVal val="0"/>
                                          </p:val>
                                        </p:tav>
                                        <p:tav tm="100000">
                                          <p:val>
                                            <p:strVal val="#ppt_h"/>
                                          </p:val>
                                        </p:tav>
                                      </p:tavLst>
                                    </p:anim>
                                    <p:animEffect transition="in" filter="fade">
                                      <p:cBhvr>
                                        <p:cTn id="24" dur="250"/>
                                        <p:tgtEl>
                                          <p:spTgt spid="41"/>
                                        </p:tgtEl>
                                      </p:cBhvr>
                                    </p:animEffect>
                                  </p:childTnLst>
                                </p:cTn>
                              </p:par>
                              <p:par>
                                <p:cTn id="25" presetID="2" presetClass="entr" presetSubtype="2" fill="hold" grpId="0" nodeType="withEffect">
                                  <p:stCondLst>
                                    <p:cond delay="25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250" fill="hold"/>
                                        <p:tgtEl>
                                          <p:spTgt spid="63"/>
                                        </p:tgtEl>
                                        <p:attrNameLst>
                                          <p:attrName>ppt_x</p:attrName>
                                        </p:attrNameLst>
                                      </p:cBhvr>
                                      <p:tavLst>
                                        <p:tav tm="0">
                                          <p:val>
                                            <p:strVal val="1+#ppt_w/2"/>
                                          </p:val>
                                        </p:tav>
                                        <p:tav tm="100000">
                                          <p:val>
                                            <p:strVal val="#ppt_x"/>
                                          </p:val>
                                        </p:tav>
                                      </p:tavLst>
                                    </p:anim>
                                    <p:anim calcmode="lin" valueType="num">
                                      <p:cBhvr additive="base">
                                        <p:cTn id="28" dur="25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250" fill="hold"/>
                                        <p:tgtEl>
                                          <p:spTgt spid="52"/>
                                        </p:tgtEl>
                                        <p:attrNameLst>
                                          <p:attrName>ppt_w</p:attrName>
                                        </p:attrNameLst>
                                      </p:cBhvr>
                                      <p:tavLst>
                                        <p:tav tm="0">
                                          <p:val>
                                            <p:fltVal val="0"/>
                                          </p:val>
                                        </p:tav>
                                        <p:tav tm="100000">
                                          <p:val>
                                            <p:strVal val="#ppt_w"/>
                                          </p:val>
                                        </p:tav>
                                      </p:tavLst>
                                    </p:anim>
                                    <p:anim calcmode="lin" valueType="num">
                                      <p:cBhvr>
                                        <p:cTn id="34" dur="250" fill="hold"/>
                                        <p:tgtEl>
                                          <p:spTgt spid="52"/>
                                        </p:tgtEl>
                                        <p:attrNameLst>
                                          <p:attrName>ppt_h</p:attrName>
                                        </p:attrNameLst>
                                      </p:cBhvr>
                                      <p:tavLst>
                                        <p:tav tm="0">
                                          <p:val>
                                            <p:fltVal val="0"/>
                                          </p:val>
                                        </p:tav>
                                        <p:tav tm="100000">
                                          <p:val>
                                            <p:strVal val="#ppt_h"/>
                                          </p:val>
                                        </p:tav>
                                      </p:tavLst>
                                    </p:anim>
                                    <p:animEffect transition="in" filter="fade">
                                      <p:cBhvr>
                                        <p:cTn id="35" dur="250"/>
                                        <p:tgtEl>
                                          <p:spTgt spid="52"/>
                                        </p:tgtEl>
                                      </p:cBhvr>
                                    </p:animEffect>
                                  </p:childTnLst>
                                </p:cTn>
                              </p:par>
                              <p:par>
                                <p:cTn id="36" presetID="2" presetClass="entr" presetSubtype="2" fill="hold" grpId="0" nodeType="withEffect">
                                  <p:stCondLst>
                                    <p:cond delay="25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250" fill="hold"/>
                                        <p:tgtEl>
                                          <p:spTgt spid="64"/>
                                        </p:tgtEl>
                                        <p:attrNameLst>
                                          <p:attrName>ppt_x</p:attrName>
                                        </p:attrNameLst>
                                      </p:cBhvr>
                                      <p:tavLst>
                                        <p:tav tm="0">
                                          <p:val>
                                            <p:strVal val="1+#ppt_w/2"/>
                                          </p:val>
                                        </p:tav>
                                        <p:tav tm="100000">
                                          <p:val>
                                            <p:strVal val="#ppt_x"/>
                                          </p:val>
                                        </p:tav>
                                      </p:tavLst>
                                    </p:anim>
                                    <p:anim calcmode="lin" valueType="num">
                                      <p:cBhvr additive="base">
                                        <p:cTn id="39" dur="2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文本框 13"/>
          <p:cNvSpPr txBox="1"/>
          <p:nvPr/>
        </p:nvSpPr>
        <p:spPr>
          <a:xfrm>
            <a:off x="294551" y="284064"/>
            <a:ext cx="9765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07</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1388075" y="212563"/>
            <a:ext cx="42333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srgbClr val="104BA4"/>
                </a:solidFill>
                <a:latin typeface="微软雅黑" panose="020B0503020204020204" pitchFamily="34" charset="-122"/>
                <a:ea typeface="微软雅黑" panose="020B0503020204020204" pitchFamily="34" charset="-122"/>
                <a:cs typeface="阿里巴巴普惠体" panose="00020600040101010101" pitchFamily="18" charset="-122"/>
              </a:rPr>
              <a:t>参考文献</a:t>
            </a:r>
            <a:endParaRPr kumimoji="0" lang="zh-CN" altLang="en-US" sz="3200" b="0"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16" name="文本框 15"/>
          <p:cNvSpPr txBox="1"/>
          <p:nvPr/>
        </p:nvSpPr>
        <p:spPr>
          <a:xfrm>
            <a:off x="1428486" y="775052"/>
            <a:ext cx="2659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olidFill>
                  <a:prstClr val="white">
                    <a:lumMod val="50000"/>
                  </a:prstClr>
                </a:solidFill>
                <a:latin typeface="微软雅黑" panose="020B0503020204020204" pitchFamily="34" charset="-122"/>
                <a:ea typeface="微软雅黑" panose="020B0503020204020204" pitchFamily="34" charset="-122"/>
                <a:cs typeface="阿里巴巴普惠体" panose="00020600040101010101" pitchFamily="18" charset="-122"/>
              </a:rPr>
              <a:t>References</a:t>
            </a: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grpSp>
        <p:nvGrpSpPr>
          <p:cNvPr id="18" name="组合 17"/>
          <p:cNvGrpSpPr/>
          <p:nvPr/>
        </p:nvGrpSpPr>
        <p:grpSpPr>
          <a:xfrm>
            <a:off x="9796257" y="238208"/>
            <a:ext cx="1964493" cy="708062"/>
            <a:chOff x="4246274" y="-10895"/>
            <a:chExt cx="3940182" cy="1420161"/>
          </a:xfrm>
        </p:grpSpPr>
        <p:grpSp>
          <p:nvGrpSpPr>
            <p:cNvPr id="19" name="组合 18"/>
            <p:cNvGrpSpPr/>
            <p:nvPr/>
          </p:nvGrpSpPr>
          <p:grpSpPr>
            <a:xfrm>
              <a:off x="4246274" y="-10895"/>
              <a:ext cx="3940181" cy="1400681"/>
              <a:chOff x="6547903" y="954561"/>
              <a:chExt cx="5069293" cy="1802069"/>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20" name="矩形 19"/>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a:ea typeface="宋体" pitchFamily="2" charset="-122"/>
                  <a:cs typeface="+mn-cs"/>
                </a:rPr>
                <a:t>FUDAN UNIVERSITY</a:t>
              </a:r>
            </a:p>
          </p:txBody>
        </p:sp>
      </p:grpSp>
      <p:pic>
        <p:nvPicPr>
          <p:cNvPr id="23" name="图片 2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324531" y="6390655"/>
            <a:ext cx="2744391" cy="366562"/>
          </a:xfrm>
          <a:prstGeom prst="rect">
            <a:avLst/>
          </a:prstGeom>
        </p:spPr>
      </p:pic>
      <p:sp>
        <p:nvSpPr>
          <p:cNvPr id="6" name="文本框 5"/>
          <p:cNvSpPr txBox="1"/>
          <p:nvPr/>
        </p:nvSpPr>
        <p:spPr>
          <a:xfrm>
            <a:off x="324531" y="1492884"/>
            <a:ext cx="9813768" cy="1631216"/>
          </a:xfrm>
          <a:prstGeom prst="rect">
            <a:avLst/>
          </a:prstGeom>
          <a:noFill/>
        </p:spPr>
        <p:txBody>
          <a:bodyPr wrap="square" rtlCol="0">
            <a:spAutoFit/>
          </a:bodyPr>
          <a:lstStyle/>
          <a:p>
            <a:r>
              <a:rPr lang="en-US" altLang="zh-CN" sz="2000" kern="100" dirty="0">
                <a:solidFill>
                  <a:srgbClr val="0326A0"/>
                </a:solidFill>
                <a:latin typeface="微软雅黑" panose="020B0503020204020204" pitchFamily="34" charset="-122"/>
                <a:ea typeface="微软雅黑" panose="020B0503020204020204" pitchFamily="34" charset="-122"/>
                <a:cs typeface="Times New Roman" panose="02020603050405020304" pitchFamily="18" charset="0"/>
              </a:rPr>
              <a:t>[1] David Tong, TASI Lectures on Solitons [hep-</a:t>
            </a:r>
            <a:r>
              <a:rPr lang="en-US" altLang="zh-CN" sz="2000" kern="100" dirty="0" err="1">
                <a:solidFill>
                  <a:srgbClr val="0326A0"/>
                </a:solidFill>
                <a:latin typeface="微软雅黑" panose="020B0503020204020204" pitchFamily="34" charset="-122"/>
                <a:ea typeface="微软雅黑" panose="020B0503020204020204" pitchFamily="34" charset="-122"/>
                <a:cs typeface="Times New Roman" panose="02020603050405020304" pitchFamily="18" charset="0"/>
              </a:rPr>
              <a:t>th</a:t>
            </a:r>
            <a:r>
              <a:rPr lang="en-US" altLang="zh-CN" sz="2000" kern="100" dirty="0">
                <a:solidFill>
                  <a:srgbClr val="0326A0"/>
                </a:solidFill>
                <a:latin typeface="微软雅黑" panose="020B0503020204020204" pitchFamily="34" charset="-122"/>
                <a:ea typeface="微软雅黑" panose="020B0503020204020204" pitchFamily="34" charset="-122"/>
                <a:cs typeface="Times New Roman" panose="02020603050405020304" pitchFamily="18" charset="0"/>
              </a:rPr>
              <a:t>/0509216]</a:t>
            </a:r>
          </a:p>
          <a:p>
            <a:endParaRPr lang="en-US" altLang="zh-CN" sz="2000" kern="100" dirty="0">
              <a:solidFill>
                <a:srgbClr val="0326A0"/>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2000" kern="100" dirty="0">
                <a:solidFill>
                  <a:srgbClr val="0326A0"/>
                </a:solidFill>
                <a:latin typeface="微软雅黑" panose="020B0503020204020204" pitchFamily="34" charset="-122"/>
                <a:ea typeface="微软雅黑" panose="020B0503020204020204" pitchFamily="34" charset="-122"/>
                <a:cs typeface="Times New Roman" panose="02020603050405020304" pitchFamily="18" charset="0"/>
              </a:rPr>
              <a:t>[2] A. Zee, Quantum Field Theory in a Nutshell, Part V. </a:t>
            </a:r>
          </a:p>
          <a:p>
            <a:endParaRPr lang="en-US" altLang="zh-CN" sz="2000" kern="100" dirty="0">
              <a:solidFill>
                <a:srgbClr val="0326A0"/>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2000" kern="100" dirty="0">
                <a:solidFill>
                  <a:srgbClr val="0326A0"/>
                </a:solidFill>
                <a:latin typeface="微软雅黑" panose="020B0503020204020204" pitchFamily="34" charset="-122"/>
                <a:ea typeface="微软雅黑" panose="020B0503020204020204" pitchFamily="34" charset="-122"/>
                <a:cs typeface="Times New Roman" panose="02020603050405020304" pitchFamily="18" charset="0"/>
              </a:rPr>
              <a:t>[3] M. Shifman, Advanced Topics in Quantum Field Theory, Chapter 2 and 3</a:t>
            </a:r>
          </a:p>
        </p:txBody>
      </p:sp>
      <p:sp>
        <p:nvSpPr>
          <p:cNvPr id="2" name="文本框 1">
            <a:extLst>
              <a:ext uri="{FF2B5EF4-FFF2-40B4-BE49-F238E27FC236}">
                <a16:creationId xmlns:a16="http://schemas.microsoft.com/office/drawing/2014/main" id="{419DF19E-A1C3-2ACE-A716-C137A29B2719}"/>
              </a:ext>
            </a:extLst>
          </p:cNvPr>
          <p:cNvSpPr txBox="1"/>
          <p:nvPr/>
        </p:nvSpPr>
        <p:spPr>
          <a:xfrm>
            <a:off x="10767488" y="6387885"/>
            <a:ext cx="10647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kern="0" dirty="0">
                <a:solidFill>
                  <a:prstClr val="white">
                    <a:lumMod val="75000"/>
                  </a:prstClr>
                </a:solidFill>
                <a:latin typeface="Calibri"/>
                <a:ea typeface="宋体" panose="02010600030101010101" pitchFamily="2" charset="-122"/>
              </a:rPr>
              <a:t>April</a:t>
            </a:r>
            <a:r>
              <a:rPr kumimoji="0" lang="en-US" altLang="zh-CN" sz="1800" b="1" i="0" u="none" strike="noStrike" kern="0" cap="none" spc="0" normalizeH="0" baseline="0" noProof="0" dirty="0">
                <a:ln>
                  <a:noFill/>
                </a:ln>
                <a:solidFill>
                  <a:prstClr val="white">
                    <a:lumMod val="75000"/>
                  </a:prstClr>
                </a:solidFill>
                <a:effectLst/>
                <a:uLnTx/>
                <a:uFillTx/>
                <a:latin typeface="Calibri"/>
                <a:ea typeface="宋体" panose="02010600030101010101" pitchFamily="2" charset="-122"/>
                <a:cs typeface="+mn-cs"/>
              </a:rPr>
              <a:t> 10</a:t>
            </a:r>
            <a:r>
              <a:rPr kumimoji="0" lang="en-US" altLang="zh-CN"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rPr>
              <a:t>th</a:t>
            </a:r>
            <a:endParaRPr kumimoji="0" lang="zh-CN" altLang="en-US" sz="1800" b="1" i="0" u="none" strike="noStrike" kern="0" cap="none" spc="0" normalizeH="0" baseline="30000" noProof="0" dirty="0">
              <a:ln>
                <a:noFill/>
              </a:ln>
              <a:solidFill>
                <a:prstClr val="white">
                  <a:lumMod val="75000"/>
                </a:prstClr>
              </a:solidFill>
              <a:effectLst/>
              <a:uLnTx/>
              <a:uFillTx/>
              <a:latin typeface="Calibri"/>
              <a:ea typeface="宋体" panose="02010600030101010101" pitchFamily="2" charset="-122"/>
              <a:cs typeface="+mn-cs"/>
            </a:endParaRPr>
          </a:p>
        </p:txBody>
      </p:sp>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FAC95-8068-07C8-D46D-3D9FDD89EECB}"/>
            </a:ext>
          </a:extLst>
        </p:cNvPr>
        <p:cNvGrpSpPr/>
        <p:nvPr/>
      </p:nvGrpSpPr>
      <p:grpSpPr>
        <a:xfrm>
          <a:off x="0" y="0"/>
          <a:ext cx="0" cy="0"/>
          <a:chOff x="0" y="0"/>
          <a:chExt cx="0" cy="0"/>
        </a:xfrm>
      </p:grpSpPr>
      <p:sp>
        <p:nvSpPr>
          <p:cNvPr id="26" name="矩形 25">
            <a:extLst>
              <a:ext uri="{FF2B5EF4-FFF2-40B4-BE49-F238E27FC236}">
                <a16:creationId xmlns:a16="http://schemas.microsoft.com/office/drawing/2014/main" id="{EAB82C77-EE4C-DB3B-F422-C326FB26C3CA}"/>
              </a:ext>
            </a:extLst>
          </p:cNvPr>
          <p:cNvSpPr/>
          <p:nvPr/>
        </p:nvSpPr>
        <p:spPr>
          <a:xfrm>
            <a:off x="0" y="1"/>
            <a:ext cx="12192000" cy="6887980"/>
          </a:xfrm>
          <a:prstGeom prst="rect">
            <a:avLst/>
          </a:prstGeom>
          <a:solidFill>
            <a:srgbClr val="104BA4"/>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2" name="矩形 41">
            <a:extLst>
              <a:ext uri="{FF2B5EF4-FFF2-40B4-BE49-F238E27FC236}">
                <a16:creationId xmlns:a16="http://schemas.microsoft.com/office/drawing/2014/main" id="{64EE4BCA-C0EB-C4C5-0346-29A5964A5B77}"/>
              </a:ext>
            </a:extLst>
          </p:cNvPr>
          <p:cNvSpPr/>
          <p:nvPr/>
        </p:nvSpPr>
        <p:spPr>
          <a:xfrm>
            <a:off x="0" y="1409826"/>
            <a:ext cx="12192000" cy="4499706"/>
          </a:xfrm>
          <a:prstGeom prst="rect">
            <a:avLst/>
          </a:prstGeom>
          <a:solidFill>
            <a:schemeClr val="bg1"/>
          </a:solidFill>
          <a:ln>
            <a:noFill/>
          </a:ln>
          <a:effectLst>
            <a:outerShdw blurRad="4572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 name="文本框 1">
            <a:extLst>
              <a:ext uri="{FF2B5EF4-FFF2-40B4-BE49-F238E27FC236}">
                <a16:creationId xmlns:a16="http://schemas.microsoft.com/office/drawing/2014/main" id="{40084FEC-3881-202C-3ED2-4F6F613358B2}"/>
              </a:ext>
            </a:extLst>
          </p:cNvPr>
          <p:cNvSpPr txBox="1"/>
          <p:nvPr/>
        </p:nvSpPr>
        <p:spPr>
          <a:xfrm>
            <a:off x="229847" y="2487726"/>
            <a:ext cx="11732305" cy="1265218"/>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altLang="zh-CN" sz="6600" b="1"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Thanks for Your Attention !</a:t>
            </a:r>
            <a:endParaRPr lang="en-US" altLang="zh-CN" sz="6600" b="1" dirty="0">
              <a:solidFill>
                <a:schemeClr val="tx1">
                  <a:lumMod val="75000"/>
                  <a:lumOff val="25000"/>
                </a:schemeClr>
              </a:solidFill>
              <a:ea typeface="微软雅黑" panose="020B0503020204020204" pitchFamily="34" charset="-122"/>
              <a:cs typeface="阿里巴巴普惠体 B" panose="00020600040101010101" pitchFamily="18" charset="-122"/>
            </a:endParaRPr>
          </a:p>
        </p:txBody>
      </p:sp>
      <p:grpSp>
        <p:nvGrpSpPr>
          <p:cNvPr id="44" name="组合 43">
            <a:extLst>
              <a:ext uri="{FF2B5EF4-FFF2-40B4-BE49-F238E27FC236}">
                <a16:creationId xmlns:a16="http://schemas.microsoft.com/office/drawing/2014/main" id="{DC0C3D5A-D1FD-DB6A-3497-73243EF81288}"/>
              </a:ext>
            </a:extLst>
          </p:cNvPr>
          <p:cNvGrpSpPr/>
          <p:nvPr/>
        </p:nvGrpSpPr>
        <p:grpSpPr>
          <a:xfrm>
            <a:off x="8859189" y="146088"/>
            <a:ext cx="2930983" cy="1063161"/>
            <a:chOff x="4285093" y="-6242"/>
            <a:chExt cx="3795135" cy="1376619"/>
          </a:xfrm>
        </p:grpSpPr>
        <p:grpSp>
          <p:nvGrpSpPr>
            <p:cNvPr id="45" name="组合 44">
              <a:extLst>
                <a:ext uri="{FF2B5EF4-FFF2-40B4-BE49-F238E27FC236}">
                  <a16:creationId xmlns:a16="http://schemas.microsoft.com/office/drawing/2014/main" id="{B85FCD06-FDB8-EE7C-49D8-893EBE926C86}"/>
                </a:ext>
              </a:extLst>
            </p:cNvPr>
            <p:cNvGrpSpPr/>
            <p:nvPr/>
          </p:nvGrpSpPr>
          <p:grpSpPr>
            <a:xfrm>
              <a:off x="4285093" y="-6242"/>
              <a:ext cx="3795135" cy="1376619"/>
              <a:chOff x="6597847" y="960547"/>
              <a:chExt cx="4882683" cy="1771112"/>
            </a:xfrm>
          </p:grpSpPr>
          <p:pic>
            <p:nvPicPr>
              <p:cNvPr id="47" name="图片 46">
                <a:extLst>
                  <a:ext uri="{FF2B5EF4-FFF2-40B4-BE49-F238E27FC236}">
                    <a16:creationId xmlns:a16="http://schemas.microsoft.com/office/drawing/2014/main" id="{DF685BAC-6CF0-EECD-A7C3-42791EF6AF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97847" y="960547"/>
                <a:ext cx="1771106" cy="1771112"/>
              </a:xfrm>
              <a:prstGeom prst="rect">
                <a:avLst/>
              </a:prstGeom>
            </p:spPr>
          </p:pic>
          <p:pic>
            <p:nvPicPr>
              <p:cNvPr id="48" name="图片 47">
                <a:extLst>
                  <a:ext uri="{FF2B5EF4-FFF2-40B4-BE49-F238E27FC236}">
                    <a16:creationId xmlns:a16="http://schemas.microsoft.com/office/drawing/2014/main" id="{40844E47-26D9-A797-11C9-A7914FCD742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06891" y="1004505"/>
                <a:ext cx="3073639" cy="1271931"/>
              </a:xfrm>
              <a:prstGeom prst="rect">
                <a:avLst/>
              </a:prstGeom>
            </p:spPr>
          </p:pic>
        </p:grpSp>
        <p:sp>
          <p:nvSpPr>
            <p:cNvPr id="46" name="矩形 45">
              <a:extLst>
                <a:ext uri="{FF2B5EF4-FFF2-40B4-BE49-F238E27FC236}">
                  <a16:creationId xmlns:a16="http://schemas.microsoft.com/office/drawing/2014/main" id="{2852A66E-CA4A-1F41-9D0B-EB29CD4AEE0A}"/>
                </a:ext>
              </a:extLst>
            </p:cNvPr>
            <p:cNvSpPr/>
            <p:nvPr/>
          </p:nvSpPr>
          <p:spPr>
            <a:xfrm>
              <a:off x="5763722" y="1032708"/>
              <a:ext cx="2189819" cy="318816"/>
            </a:xfrm>
            <a:prstGeom prst="rect">
              <a:avLst/>
            </a:prstGeom>
          </p:spPr>
          <p:txBody>
            <a:bodyPr wrap="square">
              <a:spAutoFit/>
            </a:bodyPr>
            <a:lstStyle/>
            <a:p>
              <a:pPr algn="dist">
                <a:defRPr/>
              </a:pPr>
              <a:r>
                <a:rPr lang="en-US" altLang="zh-CN" sz="1000" b="1" dirty="0">
                  <a:solidFill>
                    <a:schemeClr val="bg1"/>
                  </a:solidFill>
                  <a:latin typeface="Calibri"/>
                  <a:ea typeface="宋体" panose="02010600030101010101" pitchFamily="2" charset="-122"/>
                </a:rPr>
                <a:t>FUDAN UNIVERSITY</a:t>
              </a:r>
            </a:p>
          </p:txBody>
        </p:sp>
      </p:grpSp>
      <p:grpSp>
        <p:nvGrpSpPr>
          <p:cNvPr id="4" name="组合 3">
            <a:extLst>
              <a:ext uri="{FF2B5EF4-FFF2-40B4-BE49-F238E27FC236}">
                <a16:creationId xmlns:a16="http://schemas.microsoft.com/office/drawing/2014/main" id="{002882D9-108B-9AA2-31FB-942D7FE548EE}"/>
              </a:ext>
            </a:extLst>
          </p:cNvPr>
          <p:cNvGrpSpPr/>
          <p:nvPr/>
        </p:nvGrpSpPr>
        <p:grpSpPr>
          <a:xfrm>
            <a:off x="1672740" y="4518194"/>
            <a:ext cx="9056375" cy="112418"/>
            <a:chOff x="2958650" y="4529138"/>
            <a:chExt cx="6390970" cy="0"/>
          </a:xfrm>
        </p:grpSpPr>
        <p:cxnSp>
          <p:nvCxnSpPr>
            <p:cNvPr id="52" name="直接连接符 51">
              <a:extLst>
                <a:ext uri="{FF2B5EF4-FFF2-40B4-BE49-F238E27FC236}">
                  <a16:creationId xmlns:a16="http://schemas.microsoft.com/office/drawing/2014/main" id="{83FE1438-5A1C-6644-C9F9-FF8475F98FC8}"/>
                </a:ext>
              </a:extLst>
            </p:cNvPr>
            <p:cNvCxnSpPr>
              <a:cxnSpLocks/>
            </p:cNvCxnSpPr>
            <p:nvPr/>
          </p:nvCxnSpPr>
          <p:spPr>
            <a:xfrm>
              <a:off x="6475751" y="4529138"/>
              <a:ext cx="2873869" cy="0"/>
            </a:xfrm>
            <a:prstGeom prst="line">
              <a:avLst/>
            </a:prstGeom>
            <a:ln w="25400">
              <a:gradFill flip="none" rotWithShape="1">
                <a:gsLst>
                  <a:gs pos="0">
                    <a:srgbClr val="104BA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0F7AE2DB-7DF9-32A7-0461-C2F26B479ACC}"/>
                </a:ext>
              </a:extLst>
            </p:cNvPr>
            <p:cNvCxnSpPr>
              <a:cxnSpLocks/>
            </p:cNvCxnSpPr>
            <p:nvPr/>
          </p:nvCxnSpPr>
          <p:spPr>
            <a:xfrm>
              <a:off x="2958650" y="4529138"/>
              <a:ext cx="3681993" cy="0"/>
            </a:xfrm>
            <a:prstGeom prst="line">
              <a:avLst/>
            </a:prstGeom>
            <a:ln w="25400">
              <a:gradFill flip="none" rotWithShape="1">
                <a:gsLst>
                  <a:gs pos="96000">
                    <a:srgbClr val="104BA4"/>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54" name="图片 53">
            <a:extLst>
              <a:ext uri="{FF2B5EF4-FFF2-40B4-BE49-F238E27FC236}">
                <a16:creationId xmlns:a16="http://schemas.microsoft.com/office/drawing/2014/main" id="{8AFAA036-C0F8-CDB9-1E14-C2E339B10D7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64703" y="6271460"/>
            <a:ext cx="3760842" cy="502327"/>
          </a:xfrm>
          <a:prstGeom prst="rect">
            <a:avLst/>
          </a:prstGeom>
        </p:spPr>
      </p:pic>
      <p:sp>
        <p:nvSpPr>
          <p:cNvPr id="3" name="矩形: 圆角 2">
            <a:extLst>
              <a:ext uri="{FF2B5EF4-FFF2-40B4-BE49-F238E27FC236}">
                <a16:creationId xmlns:a16="http://schemas.microsoft.com/office/drawing/2014/main" id="{01851F0E-4314-F7C0-C521-D1DE0A8B1E72}"/>
              </a:ext>
            </a:extLst>
          </p:cNvPr>
          <p:cNvSpPr/>
          <p:nvPr/>
        </p:nvSpPr>
        <p:spPr>
          <a:xfrm>
            <a:off x="903058" y="4950520"/>
            <a:ext cx="2849595"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pc="300" dirty="0">
                <a:solidFill>
                  <a:prstClr val="white"/>
                </a:solidFill>
                <a:latin typeface="微软雅黑" panose="020B0503020204020204" pitchFamily="34" charset="-122"/>
                <a:ea typeface="微软雅黑" panose="020B0503020204020204" pitchFamily="34" charset="-122"/>
                <a:cs typeface="阿里巴巴普惠体" panose="00020600040101010101" pitchFamily="18" charset="-122"/>
              </a:rPr>
              <a:t>演讲者：</a:t>
            </a:r>
            <a:r>
              <a:rPr lang="zh-CN" altLang="en-US" spc="300" dirty="0">
                <a:solidFill>
                  <a:prstClr val="white"/>
                </a:solidFill>
                <a:latin typeface="微软雅黑" panose="020B0503020204020204" pitchFamily="34" charset="-122"/>
                <a:ea typeface="微软雅黑" panose="020B0503020204020204" pitchFamily="34" charset="-122"/>
              </a:rPr>
              <a:t>姚善韬</a:t>
            </a:r>
          </a:p>
        </p:txBody>
      </p:sp>
      <p:sp>
        <p:nvSpPr>
          <p:cNvPr id="5" name="矩形: 圆角 4">
            <a:extLst>
              <a:ext uri="{FF2B5EF4-FFF2-40B4-BE49-F238E27FC236}">
                <a16:creationId xmlns:a16="http://schemas.microsoft.com/office/drawing/2014/main" id="{BF737F18-2C14-77D2-5A87-0465B57DF300}"/>
              </a:ext>
            </a:extLst>
          </p:cNvPr>
          <p:cNvSpPr/>
          <p:nvPr/>
        </p:nvSpPr>
        <p:spPr>
          <a:xfrm>
            <a:off x="3877575" y="4987206"/>
            <a:ext cx="4367571"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小组成员：</a:t>
            </a:r>
            <a:r>
              <a:rPr lang="zh-CN" altLang="en-US" spc="300" dirty="0">
                <a:solidFill>
                  <a:prstClr val="white"/>
                </a:solidFill>
                <a:latin typeface="微软雅黑" panose="020B0503020204020204" pitchFamily="34" charset="-122"/>
                <a:ea typeface="微软雅黑" panose="020B0503020204020204" pitchFamily="34" charset="-122"/>
              </a:rPr>
              <a:t>姚善韬 </a:t>
            </a:r>
            <a:r>
              <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唐昀昊 </a:t>
            </a:r>
            <a:r>
              <a:rPr lang="zh-CN" altLang="en-US" spc="300" dirty="0">
                <a:solidFill>
                  <a:prstClr val="white"/>
                </a:solidFill>
                <a:latin typeface="微软雅黑" panose="020B0503020204020204" pitchFamily="34" charset="-122"/>
                <a:ea typeface="微软雅黑" panose="020B0503020204020204" pitchFamily="34" charset="-122"/>
                <a:cs typeface="阿里巴巴普惠体" panose="00020600040101010101" pitchFamily="18" charset="-122"/>
              </a:rPr>
              <a:t>陈冠奇</a:t>
            </a:r>
            <a:endPar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9" name="矩形: 圆角 8">
            <a:extLst>
              <a:ext uri="{FF2B5EF4-FFF2-40B4-BE49-F238E27FC236}">
                <a16:creationId xmlns:a16="http://schemas.microsoft.com/office/drawing/2014/main" id="{CA829834-F21E-77FB-1B82-892EB2BD2F3A}"/>
              </a:ext>
            </a:extLst>
          </p:cNvPr>
          <p:cNvSpPr/>
          <p:nvPr/>
        </p:nvSpPr>
        <p:spPr>
          <a:xfrm>
            <a:off x="8325172" y="4987206"/>
            <a:ext cx="2998357"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pc="300" dirty="0">
                <a:solidFill>
                  <a:prstClr val="white"/>
                </a:solidFill>
                <a:latin typeface="微软雅黑" panose="020B0503020204020204" pitchFamily="34" charset="-122"/>
                <a:ea typeface="微软雅黑" panose="020B0503020204020204" pitchFamily="34" charset="-122"/>
                <a:cs typeface="阿里巴巴普惠体" panose="00020600040101010101" pitchFamily="18" charset="-122"/>
              </a:rPr>
              <a:t>日期</a:t>
            </a:r>
            <a:r>
              <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a:t>
            </a:r>
            <a:r>
              <a:rPr kumimoji="0" lang="en-US" altLang="zh-CN"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2026-4-10</a:t>
            </a:r>
            <a:endPar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Tree>
    <p:custDataLst>
      <p:tags r:id="rId1"/>
    </p:custDataLst>
    <p:extLst>
      <p:ext uri="{BB962C8B-B14F-4D97-AF65-F5344CB8AC3E}">
        <p14:creationId xmlns:p14="http://schemas.microsoft.com/office/powerpoint/2010/main" val="448280256"/>
      </p:ext>
    </p:extLst>
  </p:cSld>
  <p:clrMapOvr>
    <a:masterClrMapping/>
  </p:clrMapOvr>
  <p:transition>
    <p:circle/>
  </p:transition>
</p:sld>
</file>

<file path=ppt/tags/tag1.xml><?xml version="1.0" encoding="utf-8"?>
<p:tagLst xmlns:a="http://schemas.openxmlformats.org/drawingml/2006/main" xmlns:r="http://schemas.openxmlformats.org/officeDocument/2006/relationships" xmlns:p="http://schemas.openxmlformats.org/presentationml/2006/main">
  <p:tag name="ISLIDE.ICON" val="#394291;"/>
</p:tagLst>
</file>

<file path=ppt/tags/tag2.xml><?xml version="1.0" encoding="utf-8"?>
<p:tagLst xmlns:a="http://schemas.openxmlformats.org/drawingml/2006/main" xmlns:r="http://schemas.openxmlformats.org/officeDocument/2006/relationships" xmlns:p="http://schemas.openxmlformats.org/presentationml/2006/main">
  <p:tag name="ISLIDE.ICON" val="#39429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E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2471</TotalTime>
  <Words>555</Words>
  <Application>Microsoft Office PowerPoint</Application>
  <PresentationFormat>宽屏</PresentationFormat>
  <Paragraphs>81</Paragraphs>
  <Slides>9</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阿里巴巴普惠体</vt:lpstr>
      <vt:lpstr>等线</vt:lpstr>
      <vt:lpstr>等线 Light</vt:lpstr>
      <vt:lpstr>微软雅黑</vt:lpstr>
      <vt:lpstr>Arial</vt:lpstr>
      <vt:lpstr>Calibri</vt:lpstr>
      <vt:lpstr>Cambria Math</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善韬 姚</cp:lastModifiedBy>
  <cp:revision>82</cp:revision>
  <dcterms:created xsi:type="dcterms:W3CDTF">2020-11-21T03:02:13Z</dcterms:created>
  <dcterms:modified xsi:type="dcterms:W3CDTF">2026-04-10T03:49:27Z</dcterms:modified>
</cp:coreProperties>
</file>