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7"/>
  </p:notesMasterIdLst>
  <p:sldIdLst>
    <p:sldId id="257" r:id="rId3"/>
    <p:sldId id="258" r:id="rId4"/>
    <p:sldId id="280" r:id="rId5"/>
    <p:sldId id="292" r:id="rId6"/>
    <p:sldId id="291" r:id="rId7"/>
    <p:sldId id="296" r:id="rId8"/>
    <p:sldId id="294" r:id="rId9"/>
    <p:sldId id="295" r:id="rId10"/>
    <p:sldId id="297" r:id="rId11"/>
    <p:sldId id="298" r:id="rId12"/>
    <p:sldId id="299" r:id="rId13"/>
    <p:sldId id="300" r:id="rId14"/>
    <p:sldId id="279" r:id="rId15"/>
    <p:sldId id="277"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770" autoAdjust="0"/>
  </p:normalViewPr>
  <p:slideViewPr>
    <p:cSldViewPr snapToGrid="0">
      <p:cViewPr varScale="1">
        <p:scale>
          <a:sx n="75" d="100"/>
          <a:sy n="75" d="100"/>
        </p:scale>
        <p:origin x="768" y="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49354A-D484-4694-841C-F374B2806EEF}" type="datetimeFigureOut">
              <a:rPr lang="zh-CN" altLang="en-US" smtClean="0"/>
              <a:t>2026/4/9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D027BE-2C0A-4DDD-AE2C-AC23C4987B7F}"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567D84A-3049-44F6-8517-64F0971FDD2A}" type="slidenum">
              <a:rPr lang="zh-CN" altLang="en-US" smtClean="0">
                <a:solidFill>
                  <a:prstClr val="black"/>
                </a:solidFill>
                <a:latin typeface="等线" panose="02010600030101010101" charset="-122"/>
              </a:rPr>
              <a:t>1</a:t>
            </a:fld>
            <a:endParaRPr lang="zh-CN" altLang="en-US">
              <a:solidFill>
                <a:prstClr val="black"/>
              </a:solidFill>
              <a:latin typeface="等线" panose="02010600030101010101"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3AF52-C9D5-C4D1-38FB-4CBC7E3628D7}"/>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73D459E-1657-905E-C4A6-8A3AC4908FCB}"/>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D9B6FDC4-0686-6344-BA30-84ACAF4A40A3}"/>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2CD09E26-0698-12A7-6B80-CD320C592203}"/>
              </a:ext>
            </a:extLst>
          </p:cNvPr>
          <p:cNvSpPr>
            <a:spLocks noGrp="1"/>
          </p:cNvSpPr>
          <p:nvPr>
            <p:ph type="sldNum" sz="quarter" idx="5"/>
          </p:nvPr>
        </p:nvSpPr>
        <p:spPr/>
        <p:txBody>
          <a:bodyPr/>
          <a:lstStyle/>
          <a:p>
            <a:fld id="{2567D84A-3049-44F6-8517-64F0971FDD2A}" type="slidenum">
              <a:rPr lang="zh-CN" altLang="en-US" smtClean="0">
                <a:solidFill>
                  <a:prstClr val="black"/>
                </a:solidFill>
                <a:latin typeface="等线" panose="02010600030101010101" charset="-122"/>
              </a:rPr>
              <a:t>10</a:t>
            </a:fld>
            <a:endParaRPr lang="zh-CN" altLang="en-US">
              <a:solidFill>
                <a:prstClr val="black"/>
              </a:solidFill>
              <a:latin typeface="等线" panose="02010600030101010101" charset="-122"/>
            </a:endParaRPr>
          </a:p>
        </p:txBody>
      </p:sp>
    </p:spTree>
    <p:extLst>
      <p:ext uri="{BB962C8B-B14F-4D97-AF65-F5344CB8AC3E}">
        <p14:creationId xmlns:p14="http://schemas.microsoft.com/office/powerpoint/2010/main" val="9587582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D8AE3-A42C-B80C-923A-FEB8AFF99E4D}"/>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219982F4-72E8-B236-2C12-8E45A74540DF}"/>
              </a:ext>
            </a:extLst>
          </p:cNvPr>
          <p:cNvSpPr>
            <a:spLocks noGrp="1" noRot="1" noChangeAspect="1"/>
          </p:cNvSpPr>
          <p:nvPr>
            <p:ph type="sldImg" idx="2"/>
          </p:nvPr>
        </p:nvSpPr>
        <p:spPr/>
      </p:sp>
      <p:sp>
        <p:nvSpPr>
          <p:cNvPr id="3" name="文本占位符 2">
            <a:extLst>
              <a:ext uri="{FF2B5EF4-FFF2-40B4-BE49-F238E27FC236}">
                <a16:creationId xmlns:a16="http://schemas.microsoft.com/office/drawing/2014/main" id="{28AF3BE3-56BA-B51E-09AA-D555B9488283}"/>
              </a:ext>
            </a:extLst>
          </p:cNvPr>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645920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D1A4C-4440-9A36-E86E-D5A8FF924280}"/>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AEA4EE47-4E22-EB86-B2D1-816524736C3D}"/>
              </a:ext>
            </a:extLst>
          </p:cNvPr>
          <p:cNvSpPr>
            <a:spLocks noGrp="1" noRot="1" noChangeAspect="1"/>
          </p:cNvSpPr>
          <p:nvPr>
            <p:ph type="sldImg" idx="2"/>
          </p:nvPr>
        </p:nvSpPr>
        <p:spPr/>
      </p:sp>
      <p:sp>
        <p:nvSpPr>
          <p:cNvPr id="3" name="文本占位符 2">
            <a:extLst>
              <a:ext uri="{FF2B5EF4-FFF2-40B4-BE49-F238E27FC236}">
                <a16:creationId xmlns:a16="http://schemas.microsoft.com/office/drawing/2014/main" id="{D3EA16C3-01AF-8B66-3D78-78037E27215C}"/>
              </a:ext>
            </a:extLst>
          </p:cNvPr>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88568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567D84A-3049-44F6-8517-64F0971FDD2A}" type="slidenum">
              <a:rPr lang="zh-CN" altLang="en-US" smtClean="0">
                <a:solidFill>
                  <a:prstClr val="black"/>
                </a:solidFill>
                <a:latin typeface="等线" panose="02010600030101010101" charset="-122"/>
              </a:rPr>
              <a:t>13</a:t>
            </a:fld>
            <a:endParaRPr lang="zh-CN" altLang="en-US">
              <a:solidFill>
                <a:prstClr val="black"/>
              </a:solidFill>
              <a:latin typeface="等线" panose="02010600030101010101"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4E304C1-A1F3-4FB4-9F97-40253EE0A06D}" type="slidenum">
              <a:rPr lang="zh-CN" altLang="en-US" smtClean="0">
                <a:solidFill>
                  <a:prstClr val="black"/>
                </a:solidFill>
                <a:latin typeface="等线" panose="02010600030101010101" charset="-122"/>
              </a:rPr>
              <a:t>14</a:t>
            </a:fld>
            <a:endParaRPr lang="zh-CN" altLang="en-US">
              <a:solidFill>
                <a:prstClr val="black"/>
              </a:solidFill>
              <a:latin typeface="等线" panose="02010600030101010101"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567D84A-3049-44F6-8517-64F0971FDD2A}" type="slidenum">
              <a:rPr lang="zh-CN" altLang="en-US" smtClean="0">
                <a:solidFill>
                  <a:prstClr val="black"/>
                </a:solidFill>
                <a:latin typeface="等线" panose="02010600030101010101" charset="-122"/>
              </a:rPr>
              <a:t>2</a:t>
            </a:fld>
            <a:endParaRPr lang="zh-CN" altLang="en-US">
              <a:solidFill>
                <a:prstClr val="black"/>
              </a:solidFill>
              <a:latin typeface="等线" panose="02010600030101010101"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3E3A6-5101-43AC-0ACF-7F462B246784}"/>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57D86FF6-B470-7F24-E91A-A737314BC3F5}"/>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8778A08D-13B7-4CDD-35E8-D61BF8CDBD7B}"/>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D559E600-E1D5-84E2-F0EC-EAE69C28B46B}"/>
              </a:ext>
            </a:extLst>
          </p:cNvPr>
          <p:cNvSpPr>
            <a:spLocks noGrp="1"/>
          </p:cNvSpPr>
          <p:nvPr>
            <p:ph type="sldNum" sz="quarter" idx="5"/>
          </p:nvPr>
        </p:nvSpPr>
        <p:spPr/>
        <p:txBody>
          <a:bodyPr/>
          <a:lstStyle/>
          <a:p>
            <a:fld id="{2567D84A-3049-44F6-8517-64F0971FDD2A}" type="slidenum">
              <a:rPr lang="zh-CN" altLang="en-US" smtClean="0">
                <a:solidFill>
                  <a:prstClr val="black"/>
                </a:solidFill>
                <a:latin typeface="等线" panose="02010600030101010101" charset="-122"/>
              </a:rPr>
              <a:t>4</a:t>
            </a:fld>
            <a:endParaRPr lang="zh-CN" altLang="en-US">
              <a:solidFill>
                <a:prstClr val="black"/>
              </a:solidFill>
              <a:latin typeface="等线" panose="02010600030101010101" charset="-122"/>
            </a:endParaRPr>
          </a:p>
        </p:txBody>
      </p:sp>
    </p:spTree>
    <p:extLst>
      <p:ext uri="{BB962C8B-B14F-4D97-AF65-F5344CB8AC3E}">
        <p14:creationId xmlns:p14="http://schemas.microsoft.com/office/powerpoint/2010/main" val="4237224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9A453-6B51-59A5-B9F2-EC513053E05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459F316-7DAA-E420-6F3F-DDC52629A7D6}"/>
              </a:ext>
            </a:extLst>
          </p:cNvPr>
          <p:cNvSpPr>
            <a:spLocks noGrp="1" noRot="1" noChangeAspect="1"/>
          </p:cNvSpPr>
          <p:nvPr>
            <p:ph type="sldImg" idx="2"/>
          </p:nvPr>
        </p:nvSpPr>
        <p:spPr/>
      </p:sp>
      <p:sp>
        <p:nvSpPr>
          <p:cNvPr id="3" name="文本占位符 2">
            <a:extLst>
              <a:ext uri="{FF2B5EF4-FFF2-40B4-BE49-F238E27FC236}">
                <a16:creationId xmlns:a16="http://schemas.microsoft.com/office/drawing/2014/main" id="{C5E64DC1-86A4-7900-B2EA-33CDBCCD272C}"/>
              </a:ext>
            </a:extLst>
          </p:cNvPr>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16274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62C69-7537-14EC-B786-BE4653130092}"/>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2F05392A-2711-3216-59B3-2BDF4D6E6886}"/>
              </a:ext>
            </a:extLst>
          </p:cNvPr>
          <p:cNvSpPr>
            <a:spLocks noGrp="1" noRot="1" noChangeAspect="1"/>
          </p:cNvSpPr>
          <p:nvPr>
            <p:ph type="sldImg" idx="2"/>
          </p:nvPr>
        </p:nvSpPr>
        <p:spPr/>
      </p:sp>
      <p:sp>
        <p:nvSpPr>
          <p:cNvPr id="3" name="文本占位符 2">
            <a:extLst>
              <a:ext uri="{FF2B5EF4-FFF2-40B4-BE49-F238E27FC236}">
                <a16:creationId xmlns:a16="http://schemas.microsoft.com/office/drawing/2014/main" id="{61084790-CF24-447C-DBEC-1DB79DCAF65E}"/>
              </a:ext>
            </a:extLst>
          </p:cNvPr>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38068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63D38-4429-6223-D7EE-2273AE2FD65B}"/>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F8EBE0E8-E751-BA89-31DF-1CE2B61ED507}"/>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1724D6D4-F2F5-9816-385A-933134DF0C54}"/>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73BBDBB6-FBCE-F4CB-7D57-078E781A120E}"/>
              </a:ext>
            </a:extLst>
          </p:cNvPr>
          <p:cNvSpPr>
            <a:spLocks noGrp="1"/>
          </p:cNvSpPr>
          <p:nvPr>
            <p:ph type="sldNum" sz="quarter" idx="5"/>
          </p:nvPr>
        </p:nvSpPr>
        <p:spPr/>
        <p:txBody>
          <a:bodyPr/>
          <a:lstStyle/>
          <a:p>
            <a:fld id="{2567D84A-3049-44F6-8517-64F0971FDD2A}" type="slidenum">
              <a:rPr lang="zh-CN" altLang="en-US" smtClean="0">
                <a:solidFill>
                  <a:prstClr val="black"/>
                </a:solidFill>
                <a:latin typeface="等线" panose="02010600030101010101" charset="-122"/>
              </a:rPr>
              <a:t>7</a:t>
            </a:fld>
            <a:endParaRPr lang="zh-CN" altLang="en-US">
              <a:solidFill>
                <a:prstClr val="black"/>
              </a:solidFill>
              <a:latin typeface="等线" panose="02010600030101010101" charset="-122"/>
            </a:endParaRPr>
          </a:p>
        </p:txBody>
      </p:sp>
    </p:spTree>
    <p:extLst>
      <p:ext uri="{BB962C8B-B14F-4D97-AF65-F5344CB8AC3E}">
        <p14:creationId xmlns:p14="http://schemas.microsoft.com/office/powerpoint/2010/main" val="1953034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84D90-2B2B-D65A-FD2C-48BCB6613979}"/>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D74E424C-AD5A-6FB5-5627-E3FC4FB5A4AC}"/>
              </a:ext>
            </a:extLst>
          </p:cNvPr>
          <p:cNvSpPr>
            <a:spLocks noGrp="1" noRot="1" noChangeAspect="1"/>
          </p:cNvSpPr>
          <p:nvPr>
            <p:ph type="sldImg" idx="2"/>
          </p:nvPr>
        </p:nvSpPr>
        <p:spPr/>
      </p:sp>
      <p:sp>
        <p:nvSpPr>
          <p:cNvPr id="3" name="文本占位符 2">
            <a:extLst>
              <a:ext uri="{FF2B5EF4-FFF2-40B4-BE49-F238E27FC236}">
                <a16:creationId xmlns:a16="http://schemas.microsoft.com/office/drawing/2014/main" id="{160D0B7A-DD05-E664-BF11-E95EEF702DC3}"/>
              </a:ext>
            </a:extLst>
          </p:cNvPr>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824108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87D8C-1BF3-FDF6-51E2-65B13F11394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D772708E-184F-7C33-9342-84DBF0C3174F}"/>
              </a:ext>
            </a:extLst>
          </p:cNvPr>
          <p:cNvSpPr>
            <a:spLocks noGrp="1" noRot="1" noChangeAspect="1"/>
          </p:cNvSpPr>
          <p:nvPr>
            <p:ph type="sldImg" idx="2"/>
          </p:nvPr>
        </p:nvSpPr>
        <p:spPr/>
      </p:sp>
      <p:sp>
        <p:nvSpPr>
          <p:cNvPr id="3" name="文本占位符 2">
            <a:extLst>
              <a:ext uri="{FF2B5EF4-FFF2-40B4-BE49-F238E27FC236}">
                <a16:creationId xmlns:a16="http://schemas.microsoft.com/office/drawing/2014/main" id="{BEE6E582-8306-CEB3-1463-19424303433D}"/>
              </a:ext>
            </a:extLst>
          </p:cNvPr>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535405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5000"/>
            <a:lum/>
          </a:blip>
          <a:srcRect/>
          <a:stretch>
            <a:fillRect l="-10000" r="-10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5000"/>
            <a:lum/>
          </a:blip>
          <a:srcRect/>
          <a:stretch>
            <a:fillRect l="-10000" r="-10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FDAE1-EB67-42CF-B593-56AA292DA8C8}" type="datetimeFigureOut">
              <a:rPr lang="zh-CN" altLang="en-US" smtClean="0">
                <a:solidFill>
                  <a:prstClr val="black">
                    <a:tint val="75000"/>
                  </a:prstClr>
                </a:solidFill>
              </a:rPr>
              <a:t>2026/4/9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E6056-67A1-460C-8D55-8E0798092675}" type="slidenum">
              <a:rPr lang="zh-CN" altLang="en-US" smtClean="0">
                <a:solidFill>
                  <a:prstClr val="black">
                    <a:tint val="75000"/>
                  </a:prstClr>
                </a:solidFill>
              </a:rPr>
              <a:t>‹#›</a:t>
            </a:fld>
            <a:endParaRPr lang="zh-CN" alt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tags" Target="../tags/tag45.xml"/><Relationship Id="rId13" Type="http://schemas.openxmlformats.org/officeDocument/2006/relationships/slideLayout" Target="../slideLayouts/slideLayout13.xml"/><Relationship Id="rId3" Type="http://schemas.openxmlformats.org/officeDocument/2006/relationships/tags" Target="../tags/tag40.xml"/><Relationship Id="rId7" Type="http://schemas.openxmlformats.org/officeDocument/2006/relationships/tags" Target="../tags/tag44.xml"/><Relationship Id="rId12" Type="http://schemas.openxmlformats.org/officeDocument/2006/relationships/tags" Target="../tags/tag49.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tags" Target="../tags/tag48.xml"/><Relationship Id="rId5" Type="http://schemas.openxmlformats.org/officeDocument/2006/relationships/tags" Target="../tags/tag42.xml"/><Relationship Id="rId15" Type="http://schemas.openxmlformats.org/officeDocument/2006/relationships/image" Target="../media/image2.jpeg"/><Relationship Id="rId10" Type="http://schemas.openxmlformats.org/officeDocument/2006/relationships/tags" Target="../tags/tag47.xml"/><Relationship Id="rId4" Type="http://schemas.openxmlformats.org/officeDocument/2006/relationships/tags" Target="../tags/tag41.xml"/><Relationship Id="rId9" Type="http://schemas.openxmlformats.org/officeDocument/2006/relationships/tags" Target="../tags/tag46.xml"/><Relationship Id="rId1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hyperlink" Target="https://bohr.physics.berkeley.edu/classes/221/1112/notes/dirac.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notesSlide" Target="../notesSlides/notesSlide14.xml"/><Relationship Id="rId3" Type="http://schemas.openxmlformats.org/officeDocument/2006/relationships/tags" Target="../tags/tag52.xml"/><Relationship Id="rId7" Type="http://schemas.openxmlformats.org/officeDocument/2006/relationships/slideLayout" Target="../slideLayouts/slideLayout7.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slideLayout" Target="../slideLayouts/slideLayout2.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image" Target="../media/image2.jpeg"/><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slideLayout" Target="../slideLayouts/slideLayout13.xml"/><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tags" Target="../tags/tag25.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tags" Target="../tags/tag24.xml"/><Relationship Id="rId5" Type="http://schemas.openxmlformats.org/officeDocument/2006/relationships/tags" Target="../tags/tag18.xml"/><Relationship Id="rId15" Type="http://schemas.openxmlformats.org/officeDocument/2006/relationships/image" Target="../media/image2.jpeg"/><Relationship Id="rId10" Type="http://schemas.openxmlformats.org/officeDocument/2006/relationships/tags" Target="../tags/tag23.xml"/><Relationship Id="rId4" Type="http://schemas.openxmlformats.org/officeDocument/2006/relationships/tags" Target="../tags/tag17.xml"/><Relationship Id="rId9" Type="http://schemas.openxmlformats.org/officeDocument/2006/relationships/tags" Target="../tags/tag22.xml"/><Relationship Id="rId1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tags" Target="../tags/tag33.xml"/><Relationship Id="rId13" Type="http://schemas.openxmlformats.org/officeDocument/2006/relationships/slideLayout" Target="../slideLayouts/slideLayout13.xml"/><Relationship Id="rId3" Type="http://schemas.openxmlformats.org/officeDocument/2006/relationships/tags" Target="../tags/tag28.xml"/><Relationship Id="rId7" Type="http://schemas.openxmlformats.org/officeDocument/2006/relationships/tags" Target="../tags/tag32.xml"/><Relationship Id="rId12" Type="http://schemas.openxmlformats.org/officeDocument/2006/relationships/tags" Target="../tags/tag37.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11" Type="http://schemas.openxmlformats.org/officeDocument/2006/relationships/tags" Target="../tags/tag36.xml"/><Relationship Id="rId5" Type="http://schemas.openxmlformats.org/officeDocument/2006/relationships/tags" Target="../tags/tag30.xml"/><Relationship Id="rId15" Type="http://schemas.openxmlformats.org/officeDocument/2006/relationships/image" Target="../media/image2.jpeg"/><Relationship Id="rId10" Type="http://schemas.openxmlformats.org/officeDocument/2006/relationships/tags" Target="../tags/tag35.xml"/><Relationship Id="rId4" Type="http://schemas.openxmlformats.org/officeDocument/2006/relationships/tags" Target="../tags/tag29.xml"/><Relationship Id="rId9" Type="http://schemas.openxmlformats.org/officeDocument/2006/relationships/tags" Target="../tags/tag34.xml"/><Relationship Id="rId1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16"/>
          <p:cNvSpPr/>
          <p:nvPr/>
        </p:nvSpPr>
        <p:spPr>
          <a:xfrm>
            <a:off x="427085" y="1800846"/>
            <a:ext cx="11230146" cy="1419860"/>
          </a:xfrm>
          <a:prstGeom prst="rect">
            <a:avLst/>
          </a:prstGeom>
        </p:spPr>
        <p:txBody>
          <a:bodyPr wrap="square" lIns="68580" tIns="34290" rIns="68580" bIns="34290">
            <a:noAutofit/>
          </a:bodyPr>
          <a:lstStyle/>
          <a:p>
            <a:pPr algn="ctr">
              <a:defRPr/>
            </a:pPr>
            <a:r>
              <a:rPr lang="en-US" altLang="zh-CN" sz="4000" b="1" spc="225" dirty="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lt"/>
              </a:rPr>
              <a:t>The Trouble with Higher Spin: </a:t>
            </a:r>
          </a:p>
          <a:p>
            <a:pPr algn="ctr">
              <a:defRPr/>
            </a:pPr>
            <a:r>
              <a:rPr lang="en-US" altLang="zh-CN" sz="4000" b="1" spc="225" dirty="0" err="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lt"/>
              </a:rPr>
              <a:t>Rarita</a:t>
            </a:r>
            <a:r>
              <a:rPr lang="en-US" altLang="zh-CN" sz="4000" b="1" spc="225" dirty="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lt"/>
              </a:rPr>
              <a:t>-Schwinger Fields and Acausality</a:t>
            </a:r>
            <a:endParaRPr lang="zh-CN" sz="4000" b="1" spc="225" dirty="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lt"/>
            </a:endParaRPr>
          </a:p>
        </p:txBody>
      </p:sp>
      <p:sp>
        <p:nvSpPr>
          <p:cNvPr id="18" name="矩形 17"/>
          <p:cNvSpPr/>
          <p:nvPr/>
        </p:nvSpPr>
        <p:spPr>
          <a:xfrm>
            <a:off x="3767909" y="3295172"/>
            <a:ext cx="3581595" cy="807913"/>
          </a:xfrm>
          <a:prstGeom prst="rect">
            <a:avLst/>
          </a:prstGeom>
        </p:spPr>
        <p:txBody>
          <a:bodyPr wrap="square" lIns="68580" tIns="34290" rIns="68580" bIns="34290">
            <a:spAutoFit/>
          </a:bodyPr>
          <a:lstStyle/>
          <a:p>
            <a:pPr algn="ctr">
              <a:defRPr/>
            </a:pPr>
            <a:r>
              <a:rPr lang="zh-CN" altLang="en-US" sz="2400" b="1" spc="225" dirty="0">
                <a:latin typeface="+mn-ea"/>
                <a:cs typeface="+mn-ea"/>
                <a:sym typeface="+mn-lt"/>
              </a:rPr>
              <a:t>汇报人</a:t>
            </a:r>
            <a:r>
              <a:rPr lang="en-US" altLang="zh-CN" sz="2400" b="1" spc="225" dirty="0">
                <a:latin typeface="+mn-ea"/>
                <a:cs typeface="+mn-ea"/>
                <a:sym typeface="+mn-lt"/>
              </a:rPr>
              <a:t>/</a:t>
            </a:r>
            <a:r>
              <a:rPr lang="zh-CN" altLang="en-US" sz="2400" b="1" spc="225" dirty="0">
                <a:latin typeface="+mn-ea"/>
                <a:cs typeface="+mn-ea"/>
                <a:sym typeface="+mn-lt"/>
              </a:rPr>
              <a:t>组员：曹淇竣</a:t>
            </a:r>
            <a:endParaRPr lang="en-US" altLang="zh-CN" sz="2400" b="1" spc="225" dirty="0">
              <a:latin typeface="+mn-ea"/>
              <a:cs typeface="+mn-ea"/>
              <a:sym typeface="+mn-lt"/>
            </a:endParaRPr>
          </a:p>
          <a:p>
            <a:pPr algn="ctr">
              <a:defRPr/>
            </a:pPr>
            <a:r>
              <a:rPr lang="zh-CN" altLang="en-US" sz="2400" b="1" spc="225" dirty="0">
                <a:latin typeface="+mn-ea"/>
                <a:cs typeface="+mn-ea"/>
                <a:sym typeface="+mn-lt"/>
              </a:rPr>
              <a:t>时间：</a:t>
            </a:r>
            <a:r>
              <a:rPr lang="en-US" altLang="zh-CN" sz="2400" b="1" spc="225" dirty="0">
                <a:latin typeface="+mn-ea"/>
                <a:cs typeface="+mn-ea"/>
                <a:sym typeface="+mn-lt"/>
              </a:rPr>
              <a:t>2026/4/10</a:t>
            </a:r>
            <a:r>
              <a:rPr lang="zh-CN" altLang="en-US" sz="2400" b="1" spc="225" dirty="0">
                <a:latin typeface="+mn-ea"/>
                <a:cs typeface="+mn-ea"/>
                <a:sym typeface="+mn-lt"/>
              </a:rPr>
              <a:t>   </a:t>
            </a:r>
            <a:r>
              <a:rPr lang="en-US" altLang="zh-CN" sz="2400" b="1" spc="225" dirty="0">
                <a:latin typeface="+mn-ea"/>
                <a:cs typeface="+mn-ea"/>
                <a:sym typeface="+mn-lt"/>
              </a:rPr>
              <a:t> </a:t>
            </a:r>
          </a:p>
        </p:txBody>
      </p:sp>
      <p:pic>
        <p:nvPicPr>
          <p:cNvPr id="4" name="图片 3"/>
          <p:cNvPicPr/>
          <p:nvPr/>
        </p:nvPicPr>
        <p:blipFill>
          <a:blip r:embed="rId3"/>
          <a:srcRect l="6667" t="12219" r="6776" b="1333"/>
          <a:stretch>
            <a:fillRect/>
          </a:stretch>
        </p:blipFill>
        <p:spPr>
          <a:xfrm>
            <a:off x="10594975" y="104775"/>
            <a:ext cx="1421130" cy="1419860"/>
          </a:xfrm>
          <a:prstGeom prst="ellipse">
            <a:avLst/>
          </a:prstGeom>
        </p:spPr>
      </p:pic>
      <p:sp>
        <p:nvSpPr>
          <p:cNvPr id="9" name="object 6">
            <a:extLst>
              <a:ext uri="{FF2B5EF4-FFF2-40B4-BE49-F238E27FC236}">
                <a16:creationId xmlns:a16="http://schemas.microsoft.com/office/drawing/2014/main" id="{1637F11D-34C0-B60E-291E-A382CC26944B}"/>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1</a:t>
            </a:fld>
            <a:endParaRPr lang="zh-CN" altLang="en-US" sz="3200" b="1" spc="-20" dirty="0">
              <a:solidFill>
                <a:schemeClr val="tx1">
                  <a:lumMod val="65000"/>
                  <a:lumOff val="3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left)">
                                      <p:cBhvr>
                                        <p:cTn id="1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FE918-97C6-F9E3-05CA-4BB72F91B41B}"/>
            </a:ext>
          </a:extLst>
        </p:cNvPr>
        <p:cNvGrpSpPr/>
        <p:nvPr/>
      </p:nvGrpSpPr>
      <p:grpSpPr>
        <a:xfrm>
          <a:off x="0" y="0"/>
          <a:ext cx="0" cy="0"/>
          <a:chOff x="0" y="0"/>
          <a:chExt cx="0" cy="0"/>
        </a:xfrm>
      </p:grpSpPr>
      <p:grpSp>
        <p:nvGrpSpPr>
          <p:cNvPr id="40" name="组合 39">
            <a:extLst>
              <a:ext uri="{FF2B5EF4-FFF2-40B4-BE49-F238E27FC236}">
                <a16:creationId xmlns:a16="http://schemas.microsoft.com/office/drawing/2014/main" id="{8A86899B-80A0-A32B-7905-809B0CCDE44E}"/>
              </a:ext>
            </a:extLst>
          </p:cNvPr>
          <p:cNvGrpSpPr/>
          <p:nvPr>
            <p:custDataLst>
              <p:tags r:id="rId1"/>
            </p:custDataLst>
          </p:nvPr>
        </p:nvGrpSpPr>
        <p:grpSpPr>
          <a:xfrm>
            <a:off x="548402" y="694194"/>
            <a:ext cx="2443618" cy="707886"/>
            <a:chOff x="1374112" y="1995890"/>
            <a:chExt cx="2443618" cy="707886"/>
          </a:xfrm>
        </p:grpSpPr>
        <p:sp>
          <p:nvSpPr>
            <p:cNvPr id="38" name="矩形 37">
              <a:extLst>
                <a:ext uri="{FF2B5EF4-FFF2-40B4-BE49-F238E27FC236}">
                  <a16:creationId xmlns:a16="http://schemas.microsoft.com/office/drawing/2014/main" id="{6051C487-7775-1AB2-3381-A0CF945281D0}"/>
                </a:ext>
              </a:extLst>
            </p:cNvPr>
            <p:cNvSpPr/>
            <p:nvPr>
              <p:custDataLst>
                <p:tags r:id="rId11"/>
              </p:custDataLst>
            </p:nvPr>
          </p:nvSpPr>
          <p:spPr>
            <a:xfrm>
              <a:off x="2190361" y="2088223"/>
              <a:ext cx="1627369" cy="523220"/>
            </a:xfrm>
            <a:prstGeom prst="rect">
              <a:avLst/>
            </a:prstGeom>
          </p:spPr>
          <p:txBody>
            <a:bodyPr wrap="none">
              <a:spAutoFit/>
            </a:bodyPr>
            <a:lstStyle/>
            <a:p>
              <a:pPr algn="l"/>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课题简介</a:t>
              </a:r>
              <a:endPar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39" name="矩形 38">
              <a:extLst>
                <a:ext uri="{FF2B5EF4-FFF2-40B4-BE49-F238E27FC236}">
                  <a16:creationId xmlns:a16="http://schemas.microsoft.com/office/drawing/2014/main" id="{8224999F-955D-C01C-4AD4-2872B375AFFB}"/>
                </a:ext>
              </a:extLst>
            </p:cNvPr>
            <p:cNvSpPr/>
            <p:nvPr>
              <p:custDataLst>
                <p:tags r:id="rId12"/>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01</a:t>
              </a:r>
            </a:p>
          </p:txBody>
        </p:sp>
      </p:grpSp>
      <p:grpSp>
        <p:nvGrpSpPr>
          <p:cNvPr id="41" name="组合 40">
            <a:extLst>
              <a:ext uri="{FF2B5EF4-FFF2-40B4-BE49-F238E27FC236}">
                <a16:creationId xmlns:a16="http://schemas.microsoft.com/office/drawing/2014/main" id="{8ADC9A61-9D06-CA12-7F51-232D384FE34D}"/>
              </a:ext>
            </a:extLst>
          </p:cNvPr>
          <p:cNvGrpSpPr/>
          <p:nvPr>
            <p:custDataLst>
              <p:tags r:id="rId2"/>
            </p:custDataLst>
          </p:nvPr>
        </p:nvGrpSpPr>
        <p:grpSpPr>
          <a:xfrm>
            <a:off x="548402" y="1920748"/>
            <a:ext cx="6043962" cy="707886"/>
            <a:chOff x="1374112" y="1995890"/>
            <a:chExt cx="6043962" cy="707886"/>
          </a:xfrm>
        </p:grpSpPr>
        <p:sp>
          <p:nvSpPr>
            <p:cNvPr id="42" name="矩形 41">
              <a:extLst>
                <a:ext uri="{FF2B5EF4-FFF2-40B4-BE49-F238E27FC236}">
                  <a16:creationId xmlns:a16="http://schemas.microsoft.com/office/drawing/2014/main" id="{1E896E4D-BE75-25EE-3E9C-86848E8BEAFA}"/>
                </a:ext>
              </a:extLst>
            </p:cNvPr>
            <p:cNvSpPr/>
            <p:nvPr>
              <p:custDataLst>
                <p:tags r:id="rId9"/>
              </p:custDataLst>
            </p:nvPr>
          </p:nvSpPr>
          <p:spPr>
            <a:xfrm>
              <a:off x="2190361" y="2088223"/>
              <a:ext cx="5227713" cy="523220"/>
            </a:xfrm>
            <a:prstGeom prst="rect">
              <a:avLst/>
            </a:prstGeom>
          </p:spPr>
          <p:txBody>
            <a:bodyPr wrap="none">
              <a:spAutoFit/>
            </a:bodyPr>
            <a:lstStyle/>
            <a:p>
              <a:r>
                <a:rPr lang="zh-CN" altLang="en-US"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从相对论量子力学角度看自旋</a:t>
              </a:r>
              <a:endParaRPr lang="zh-CN" altLang="en-US" sz="2800"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3" name="矩形 42">
              <a:extLst>
                <a:ext uri="{FF2B5EF4-FFF2-40B4-BE49-F238E27FC236}">
                  <a16:creationId xmlns:a16="http://schemas.microsoft.com/office/drawing/2014/main" id="{E418590E-F43C-E0B5-0A9D-6158BAFC225E}"/>
                </a:ext>
              </a:extLst>
            </p:cNvPr>
            <p:cNvSpPr/>
            <p:nvPr>
              <p:custDataLst>
                <p:tags r:id="rId10"/>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02</a:t>
              </a:r>
              <a:endParaRPr lang="zh-CN" altLang="en-US" sz="4000" dirty="0">
                <a:solidFill>
                  <a:schemeClr val="tx1">
                    <a:lumMod val="65000"/>
                    <a:lumOff val="35000"/>
                  </a:schemeClr>
                </a:solidFill>
              </a:endParaRPr>
            </a:p>
          </p:txBody>
        </p:sp>
      </p:grpSp>
      <p:grpSp>
        <p:nvGrpSpPr>
          <p:cNvPr id="44" name="组合 43">
            <a:extLst>
              <a:ext uri="{FF2B5EF4-FFF2-40B4-BE49-F238E27FC236}">
                <a16:creationId xmlns:a16="http://schemas.microsoft.com/office/drawing/2014/main" id="{C5D5303C-4DA3-478A-F7B9-41D5303E6E9A}"/>
              </a:ext>
            </a:extLst>
          </p:cNvPr>
          <p:cNvGrpSpPr/>
          <p:nvPr>
            <p:custDataLst>
              <p:tags r:id="rId3"/>
            </p:custDataLst>
          </p:nvPr>
        </p:nvGrpSpPr>
        <p:grpSpPr>
          <a:xfrm>
            <a:off x="548402" y="3157303"/>
            <a:ext cx="7434996" cy="707886"/>
            <a:chOff x="1374112" y="1995890"/>
            <a:chExt cx="7434996" cy="707886"/>
          </a:xfrm>
        </p:grpSpPr>
        <p:sp>
          <p:nvSpPr>
            <p:cNvPr id="45" name="矩形 44">
              <a:extLst>
                <a:ext uri="{FF2B5EF4-FFF2-40B4-BE49-F238E27FC236}">
                  <a16:creationId xmlns:a16="http://schemas.microsoft.com/office/drawing/2014/main" id="{E4571B2F-5B6C-520F-0D79-3F2FDD134E11}"/>
                </a:ext>
              </a:extLst>
            </p:cNvPr>
            <p:cNvSpPr/>
            <p:nvPr>
              <p:custDataLst>
                <p:tags r:id="rId7"/>
              </p:custDataLst>
            </p:nvPr>
          </p:nvSpPr>
          <p:spPr>
            <a:xfrm>
              <a:off x="2190087" y="2087965"/>
              <a:ext cx="6619021" cy="523220"/>
            </a:xfrm>
            <a:prstGeom prst="rect">
              <a:avLst/>
            </a:prstGeom>
          </p:spPr>
          <p:txBody>
            <a:bodyPr wrap="square">
              <a:spAutoFit/>
            </a:bodyPr>
            <a:lstStyle/>
            <a:p>
              <a:r>
                <a:rPr lang="en-US" altLang="zh-CN" sz="2800" b="1" spc="225" dirty="0" err="1">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Rarita</a:t>
              </a:r>
              <a:r>
                <a:rPr lang="en-US" altLang="zh-CN"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-Schwinger Fields</a:t>
              </a:r>
              <a:r>
                <a:rPr lang="zh-CN" altLang="en-US"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及其结构</a:t>
              </a:r>
              <a:endPar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6" name="矩形 45">
              <a:extLst>
                <a:ext uri="{FF2B5EF4-FFF2-40B4-BE49-F238E27FC236}">
                  <a16:creationId xmlns:a16="http://schemas.microsoft.com/office/drawing/2014/main" id="{637B9E6D-FD8D-44EC-D56F-DFCFB39443AA}"/>
                </a:ext>
              </a:extLst>
            </p:cNvPr>
            <p:cNvSpPr/>
            <p:nvPr>
              <p:custDataLst>
                <p:tags r:id="rId8"/>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03</a:t>
              </a:r>
              <a:endParaRPr lang="zh-CN" altLang="en-US" sz="4000" dirty="0">
                <a:solidFill>
                  <a:schemeClr val="tx1">
                    <a:lumMod val="65000"/>
                    <a:lumOff val="35000"/>
                  </a:schemeClr>
                </a:solidFill>
              </a:endParaRPr>
            </a:p>
          </p:txBody>
        </p:sp>
      </p:grpSp>
      <p:grpSp>
        <p:nvGrpSpPr>
          <p:cNvPr id="47" name="组合 46">
            <a:extLst>
              <a:ext uri="{FF2B5EF4-FFF2-40B4-BE49-F238E27FC236}">
                <a16:creationId xmlns:a16="http://schemas.microsoft.com/office/drawing/2014/main" id="{B867DFA3-65EF-0DC2-42B9-1980E1ADA367}"/>
              </a:ext>
            </a:extLst>
          </p:cNvPr>
          <p:cNvGrpSpPr/>
          <p:nvPr>
            <p:custDataLst>
              <p:tags r:id="rId4"/>
            </p:custDataLst>
          </p:nvPr>
        </p:nvGrpSpPr>
        <p:grpSpPr>
          <a:xfrm>
            <a:off x="548402" y="4645467"/>
            <a:ext cx="4526495" cy="707886"/>
            <a:chOff x="1374112" y="1995890"/>
            <a:chExt cx="4526495" cy="707886"/>
          </a:xfrm>
        </p:grpSpPr>
        <p:sp>
          <p:nvSpPr>
            <p:cNvPr id="48" name="矩形 47">
              <a:extLst>
                <a:ext uri="{FF2B5EF4-FFF2-40B4-BE49-F238E27FC236}">
                  <a16:creationId xmlns:a16="http://schemas.microsoft.com/office/drawing/2014/main" id="{27CD4FB4-EA6E-58CA-68B3-47C9E1ECB45D}"/>
                </a:ext>
              </a:extLst>
            </p:cNvPr>
            <p:cNvSpPr/>
            <p:nvPr>
              <p:custDataLst>
                <p:tags r:id="rId5"/>
              </p:custDataLst>
            </p:nvPr>
          </p:nvSpPr>
          <p:spPr>
            <a:xfrm>
              <a:off x="2190361" y="2088223"/>
              <a:ext cx="3710246" cy="523220"/>
            </a:xfrm>
            <a:prstGeom prst="rect">
              <a:avLst/>
            </a:prstGeom>
          </p:spPr>
          <p:txBody>
            <a:bodyPr wrap="none">
              <a:spAutoFit/>
            </a:bodyPr>
            <a:lstStyle/>
            <a:p>
              <a:r>
                <a:rPr lang="en-US" altLang="zh-CN" sz="2800" b="1" dirty="0">
                  <a:solidFill>
                    <a:srgbClr val="C00000"/>
                  </a:solidFill>
                  <a:latin typeface="微软雅黑" panose="020B0503020204020204" pitchFamily="34" charset="-122"/>
                  <a:ea typeface="微软雅黑" panose="020B0503020204020204" pitchFamily="34" charset="-122"/>
                </a:rPr>
                <a:t>Velo-Zwanziger</a:t>
              </a:r>
              <a:r>
                <a:rPr lang="zh-CN" altLang="en-US" sz="2800" b="1" dirty="0">
                  <a:solidFill>
                    <a:srgbClr val="C00000"/>
                  </a:solidFill>
                  <a:latin typeface="微软雅黑" panose="020B0503020204020204" pitchFamily="34" charset="-122"/>
                  <a:ea typeface="微软雅黑" panose="020B0503020204020204" pitchFamily="34" charset="-122"/>
                </a:rPr>
                <a:t>问题</a:t>
              </a:r>
              <a:endParaRPr lang="zh-CN" altLang="en-US" sz="2800" b="1" i="1" dirty="0">
                <a:solidFill>
                  <a:srgbClr val="C00000"/>
                </a:solidFill>
                <a:latin typeface="微软雅黑" panose="020B0503020204020204" pitchFamily="34" charset="-122"/>
                <a:ea typeface="微软雅黑" panose="020B0503020204020204" pitchFamily="34" charset="-122"/>
              </a:endParaRPr>
            </a:p>
          </p:txBody>
        </p:sp>
        <p:sp>
          <p:nvSpPr>
            <p:cNvPr id="49" name="矩形 48">
              <a:extLst>
                <a:ext uri="{FF2B5EF4-FFF2-40B4-BE49-F238E27FC236}">
                  <a16:creationId xmlns:a16="http://schemas.microsoft.com/office/drawing/2014/main" id="{15714640-FE77-FCF7-173C-38F17A532398}"/>
                </a:ext>
              </a:extLst>
            </p:cNvPr>
            <p:cNvSpPr/>
            <p:nvPr>
              <p:custDataLst>
                <p:tags r:id="rId6"/>
              </p:custDataLst>
            </p:nvPr>
          </p:nvSpPr>
          <p:spPr>
            <a:xfrm>
              <a:off x="1374112" y="1995890"/>
              <a:ext cx="816249" cy="707886"/>
            </a:xfrm>
            <a:prstGeom prst="rect">
              <a:avLst/>
            </a:prstGeom>
          </p:spPr>
          <p:txBody>
            <a:bodyPr wrap="none">
              <a:spAutoFit/>
            </a:bodyPr>
            <a:lstStyle/>
            <a:p>
              <a:r>
                <a:rPr lang="en-US" altLang="zh-CN" sz="4000" b="1" dirty="0">
                  <a:solidFill>
                    <a:srgbClr val="C00000"/>
                  </a:solidFill>
                  <a:latin typeface="微软雅黑" panose="020B0503020204020204" pitchFamily="34" charset="-122"/>
                  <a:ea typeface="微软雅黑" panose="020B0503020204020204" pitchFamily="34" charset="-122"/>
                </a:rPr>
                <a:t>04</a:t>
              </a:r>
              <a:endParaRPr lang="zh-CN" altLang="en-US" sz="4000" dirty="0">
                <a:solidFill>
                  <a:srgbClr val="C00000"/>
                </a:solidFill>
              </a:endParaRPr>
            </a:p>
          </p:txBody>
        </p:sp>
      </p:grpSp>
      <p:grpSp>
        <p:nvGrpSpPr>
          <p:cNvPr id="53" name="组合 52">
            <a:extLst>
              <a:ext uri="{FF2B5EF4-FFF2-40B4-BE49-F238E27FC236}">
                <a16:creationId xmlns:a16="http://schemas.microsoft.com/office/drawing/2014/main" id="{494C278B-0741-0C30-6A12-C69DD4E6770F}"/>
              </a:ext>
            </a:extLst>
          </p:cNvPr>
          <p:cNvGrpSpPr/>
          <p:nvPr/>
        </p:nvGrpSpPr>
        <p:grpSpPr>
          <a:xfrm>
            <a:off x="7983398" y="1938334"/>
            <a:ext cx="3697058" cy="3779509"/>
            <a:chOff x="8129370" y="2128162"/>
            <a:chExt cx="3697058" cy="3779509"/>
          </a:xfrm>
        </p:grpSpPr>
        <p:grpSp>
          <p:nvGrpSpPr>
            <p:cNvPr id="32" name="组合 31">
              <a:extLst>
                <a:ext uri="{FF2B5EF4-FFF2-40B4-BE49-F238E27FC236}">
                  <a16:creationId xmlns:a16="http://schemas.microsoft.com/office/drawing/2014/main" id="{E3B18C36-63A5-8D52-BA47-5B2927141ADD}"/>
                </a:ext>
              </a:extLst>
            </p:cNvPr>
            <p:cNvGrpSpPr/>
            <p:nvPr/>
          </p:nvGrpSpPr>
          <p:grpSpPr>
            <a:xfrm>
              <a:off x="8179956" y="2128162"/>
              <a:ext cx="3284115" cy="3284115"/>
              <a:chOff x="4198223" y="1984373"/>
              <a:chExt cx="3284115" cy="3284115"/>
            </a:xfrm>
          </p:grpSpPr>
          <p:grpSp>
            <p:nvGrpSpPr>
              <p:cNvPr id="27" name="组合 26">
                <a:extLst>
                  <a:ext uri="{FF2B5EF4-FFF2-40B4-BE49-F238E27FC236}">
                    <a16:creationId xmlns:a16="http://schemas.microsoft.com/office/drawing/2014/main" id="{6480D7B6-0414-7E30-FD39-03BDA4879865}"/>
                  </a:ext>
                </a:extLst>
              </p:cNvPr>
              <p:cNvGrpSpPr/>
              <p:nvPr/>
            </p:nvGrpSpPr>
            <p:grpSpPr>
              <a:xfrm>
                <a:off x="4198223" y="1984373"/>
                <a:ext cx="3284115" cy="3284115"/>
                <a:chOff x="4121311" y="1975828"/>
                <a:chExt cx="3284115" cy="3284115"/>
              </a:xfrm>
            </p:grpSpPr>
            <p:sp>
              <p:nvSpPr>
                <p:cNvPr id="25" name="椭圆 24">
                  <a:extLst>
                    <a:ext uri="{FF2B5EF4-FFF2-40B4-BE49-F238E27FC236}">
                      <a16:creationId xmlns:a16="http://schemas.microsoft.com/office/drawing/2014/main" id="{50593C07-2827-C9BC-3D3E-E1A22E000475}"/>
                    </a:ext>
                  </a:extLst>
                </p:cNvPr>
                <p:cNvSpPr/>
                <p:nvPr/>
              </p:nvSpPr>
              <p:spPr>
                <a:xfrm>
                  <a:off x="4652451" y="2506968"/>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6" name="椭圆 25">
                  <a:extLst>
                    <a:ext uri="{FF2B5EF4-FFF2-40B4-BE49-F238E27FC236}">
                      <a16:creationId xmlns:a16="http://schemas.microsoft.com/office/drawing/2014/main" id="{56ADAD7F-31D1-31A8-6887-FE0B66FAC29A}"/>
                    </a:ext>
                  </a:extLst>
                </p:cNvPr>
                <p:cNvSpPr/>
                <p:nvPr/>
              </p:nvSpPr>
              <p:spPr>
                <a:xfrm>
                  <a:off x="4121311" y="1975828"/>
                  <a:ext cx="3284115" cy="3284115"/>
                </a:xfrm>
                <a:prstGeom prst="ellipse">
                  <a:avLst/>
                </a:prstGeom>
                <a:no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grpSp>
            <p:nvGrpSpPr>
              <p:cNvPr id="31" name="组合 30">
                <a:extLst>
                  <a:ext uri="{FF2B5EF4-FFF2-40B4-BE49-F238E27FC236}">
                    <a16:creationId xmlns:a16="http://schemas.microsoft.com/office/drawing/2014/main" id="{8BF189CB-3AB2-BF53-F2E1-70ECF00EA411}"/>
                  </a:ext>
                </a:extLst>
              </p:cNvPr>
              <p:cNvGrpSpPr/>
              <p:nvPr/>
            </p:nvGrpSpPr>
            <p:grpSpPr>
              <a:xfrm>
                <a:off x="5055450" y="3079275"/>
                <a:ext cx="1569660" cy="1094310"/>
                <a:chOff x="5055450" y="3056326"/>
                <a:chExt cx="1569660" cy="1094310"/>
              </a:xfrm>
            </p:grpSpPr>
            <p:sp>
              <p:nvSpPr>
                <p:cNvPr id="29" name="矩形 28">
                  <a:extLst>
                    <a:ext uri="{FF2B5EF4-FFF2-40B4-BE49-F238E27FC236}">
                      <a16:creationId xmlns:a16="http://schemas.microsoft.com/office/drawing/2014/main" id="{7B999358-1740-4FEB-DAD7-320EACDB18AC}"/>
                    </a:ext>
                  </a:extLst>
                </p:cNvPr>
                <p:cNvSpPr/>
                <p:nvPr/>
              </p:nvSpPr>
              <p:spPr>
                <a:xfrm>
                  <a:off x="5055450" y="3056326"/>
                  <a:ext cx="1569660" cy="923330"/>
                </a:xfrm>
                <a:prstGeom prst="rect">
                  <a:avLst/>
                </a:prstGeom>
              </p:spPr>
              <p:txBody>
                <a:bodyPr wrap="none">
                  <a:spAutoFit/>
                </a:bodyPr>
                <a:lstStyle/>
                <a:p>
                  <a:pPr algn="ctr"/>
                  <a:r>
                    <a:rPr lang="zh-CN" altLang="zh-CN" sz="5400" b="1" dirty="0">
                      <a:solidFill>
                        <a:prstClr val="white"/>
                      </a:solidFill>
                      <a:latin typeface="微软雅黑" panose="020B0503020204020204" pitchFamily="34" charset="-122"/>
                      <a:ea typeface="微软雅黑" panose="020B0503020204020204" pitchFamily="34" charset="-122"/>
                    </a:rPr>
                    <a:t>目录</a:t>
                  </a:r>
                  <a:endParaRPr lang="en-US" altLang="zh-CN" sz="5400" b="1" dirty="0">
                    <a:solidFill>
                      <a:prstClr val="white"/>
                    </a:solidFill>
                    <a:latin typeface="微软雅黑" panose="020B0503020204020204" pitchFamily="34" charset="-122"/>
                    <a:ea typeface="微软雅黑" panose="020B0503020204020204" pitchFamily="34" charset="-122"/>
                  </a:endParaRPr>
                </a:p>
              </p:txBody>
            </p:sp>
            <p:sp>
              <p:nvSpPr>
                <p:cNvPr id="30" name="矩形 29">
                  <a:extLst>
                    <a:ext uri="{FF2B5EF4-FFF2-40B4-BE49-F238E27FC236}">
                      <a16:creationId xmlns:a16="http://schemas.microsoft.com/office/drawing/2014/main" id="{A7BD51FD-4EBC-0A34-3E19-642C80C8A478}"/>
                    </a:ext>
                  </a:extLst>
                </p:cNvPr>
                <p:cNvSpPr/>
                <p:nvPr/>
              </p:nvSpPr>
              <p:spPr>
                <a:xfrm>
                  <a:off x="5055450" y="3842859"/>
                  <a:ext cx="1490629" cy="307777"/>
                </a:xfrm>
                <a:prstGeom prst="rect">
                  <a:avLst/>
                </a:prstGeom>
              </p:spPr>
              <p:txBody>
                <a:bodyPr wrap="square">
                  <a:spAutoFit/>
                </a:bodyPr>
                <a:lstStyle/>
                <a:p>
                  <a:pPr algn="dist"/>
                  <a:r>
                    <a:rPr lang="en-US" altLang="zh-CN" sz="1400" b="1" i="1" dirty="0">
                      <a:solidFill>
                        <a:prstClr val="white"/>
                      </a:solidFill>
                      <a:latin typeface="微软雅黑" panose="020B0503020204020204" pitchFamily="34" charset="-122"/>
                      <a:ea typeface="微软雅黑" panose="020B0503020204020204" pitchFamily="34" charset="-122"/>
                    </a:rPr>
                    <a:t>Content</a:t>
                  </a:r>
                  <a:endParaRPr lang="en-US" altLang="zh-CN" sz="2000" b="1" i="1" dirty="0">
                    <a:solidFill>
                      <a:prstClr val="white"/>
                    </a:solidFill>
                    <a:latin typeface="微软雅黑" panose="020B0503020204020204" pitchFamily="34" charset="-122"/>
                    <a:ea typeface="微软雅黑" panose="020B0503020204020204" pitchFamily="34" charset="-122"/>
                  </a:endParaRPr>
                </a:p>
              </p:txBody>
            </p:sp>
          </p:grpSp>
        </p:grpSp>
        <p:sp>
          <p:nvSpPr>
            <p:cNvPr id="50" name="椭圆 49">
              <a:extLst>
                <a:ext uri="{FF2B5EF4-FFF2-40B4-BE49-F238E27FC236}">
                  <a16:creationId xmlns:a16="http://schemas.microsoft.com/office/drawing/2014/main" id="{BF08AFA6-9522-3AD0-56AA-A3290B7B680E}"/>
                </a:ext>
              </a:extLst>
            </p:cNvPr>
            <p:cNvSpPr/>
            <p:nvPr/>
          </p:nvSpPr>
          <p:spPr>
            <a:xfrm>
              <a:off x="11464070" y="2570750"/>
              <a:ext cx="362358" cy="359023"/>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51" name="椭圆 50">
              <a:extLst>
                <a:ext uri="{FF2B5EF4-FFF2-40B4-BE49-F238E27FC236}">
                  <a16:creationId xmlns:a16="http://schemas.microsoft.com/office/drawing/2014/main" id="{E533B15C-D23F-CAB9-C8DC-F753F04654FD}"/>
                </a:ext>
              </a:extLst>
            </p:cNvPr>
            <p:cNvSpPr/>
            <p:nvPr/>
          </p:nvSpPr>
          <p:spPr>
            <a:xfrm>
              <a:off x="9565179" y="5477037"/>
              <a:ext cx="434635" cy="430634"/>
            </a:xfrm>
            <a:prstGeom prst="ellipse">
              <a:avLst/>
            </a:prstGeom>
            <a:solidFill>
              <a:srgbClr val="C0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字魂58号-创中黑" panose="00000500000000000000" pitchFamily="2" charset="-122"/>
                <a:ea typeface="字魂58号-创中黑" panose="00000500000000000000" pitchFamily="2" charset="-122"/>
              </a:endParaRPr>
            </a:p>
          </p:txBody>
        </p:sp>
        <p:sp>
          <p:nvSpPr>
            <p:cNvPr id="52" name="椭圆 51">
              <a:extLst>
                <a:ext uri="{FF2B5EF4-FFF2-40B4-BE49-F238E27FC236}">
                  <a16:creationId xmlns:a16="http://schemas.microsoft.com/office/drawing/2014/main" id="{5070F360-4F2B-45A0-067C-504C4E310504}"/>
                </a:ext>
              </a:extLst>
            </p:cNvPr>
            <p:cNvSpPr/>
            <p:nvPr/>
          </p:nvSpPr>
          <p:spPr>
            <a:xfrm>
              <a:off x="8129370" y="2274480"/>
              <a:ext cx="174931" cy="173320"/>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pic>
        <p:nvPicPr>
          <p:cNvPr id="4" name="图片 3">
            <a:extLst>
              <a:ext uri="{FF2B5EF4-FFF2-40B4-BE49-F238E27FC236}">
                <a16:creationId xmlns:a16="http://schemas.microsoft.com/office/drawing/2014/main" id="{3C1EBA23-179A-24AC-C2D6-6B9D20FE5ACC}"/>
              </a:ext>
            </a:extLst>
          </p:cNvPr>
          <p:cNvPicPr/>
          <p:nvPr/>
        </p:nvPicPr>
        <p:blipFill>
          <a:blip r:embed="rId15"/>
          <a:srcRect l="6667" t="12219" r="6776" b="1333"/>
          <a:stretch>
            <a:fillRect/>
          </a:stretch>
        </p:blipFill>
        <p:spPr>
          <a:xfrm>
            <a:off x="10594975" y="104775"/>
            <a:ext cx="1421130" cy="1419860"/>
          </a:xfrm>
          <a:prstGeom prst="ellipse">
            <a:avLst/>
          </a:prstGeom>
        </p:spPr>
      </p:pic>
      <p:sp>
        <p:nvSpPr>
          <p:cNvPr id="2" name="object 6">
            <a:extLst>
              <a:ext uri="{FF2B5EF4-FFF2-40B4-BE49-F238E27FC236}">
                <a16:creationId xmlns:a16="http://schemas.microsoft.com/office/drawing/2014/main" id="{3EC8C0A0-BA3D-BC15-0410-CC024CF32018}"/>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10</a:t>
            </a:fld>
            <a:endParaRPr lang="zh-CN" altLang="en-US" sz="3200" b="1" spc="-20" dirty="0">
              <a:solidFill>
                <a:schemeClr val="tx1">
                  <a:lumMod val="65000"/>
                  <a:lumOff val="35000"/>
                </a:schemeClr>
              </a:solidFill>
            </a:endParaRPr>
          </a:p>
        </p:txBody>
      </p:sp>
    </p:spTree>
    <p:extLst>
      <p:ext uri="{BB962C8B-B14F-4D97-AF65-F5344CB8AC3E}">
        <p14:creationId xmlns:p14="http://schemas.microsoft.com/office/powerpoint/2010/main" val="111436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p:cTn id="7" dur="1000" fill="hold"/>
                                        <p:tgtEl>
                                          <p:spTgt spid="53"/>
                                        </p:tgtEl>
                                        <p:attrNameLst>
                                          <p:attrName>ppt_w</p:attrName>
                                        </p:attrNameLst>
                                      </p:cBhvr>
                                      <p:tavLst>
                                        <p:tav tm="0">
                                          <p:val>
                                            <p:fltVal val="0"/>
                                          </p:val>
                                        </p:tav>
                                        <p:tav tm="100000">
                                          <p:val>
                                            <p:strVal val="#ppt_w"/>
                                          </p:val>
                                        </p:tav>
                                      </p:tavLst>
                                    </p:anim>
                                    <p:anim calcmode="lin" valueType="num">
                                      <p:cBhvr>
                                        <p:cTn id="8" dur="1000" fill="hold"/>
                                        <p:tgtEl>
                                          <p:spTgt spid="53"/>
                                        </p:tgtEl>
                                        <p:attrNameLst>
                                          <p:attrName>ppt_h</p:attrName>
                                        </p:attrNameLst>
                                      </p:cBhvr>
                                      <p:tavLst>
                                        <p:tav tm="0">
                                          <p:val>
                                            <p:fltVal val="0"/>
                                          </p:val>
                                        </p:tav>
                                        <p:tav tm="100000">
                                          <p:val>
                                            <p:strVal val="#ppt_h"/>
                                          </p:val>
                                        </p:tav>
                                      </p:tavLst>
                                    </p:anim>
                                    <p:anim calcmode="lin" valueType="num">
                                      <p:cBhvr>
                                        <p:cTn id="9" dur="1000" fill="hold"/>
                                        <p:tgtEl>
                                          <p:spTgt spid="53"/>
                                        </p:tgtEl>
                                        <p:attrNameLst>
                                          <p:attrName>style.rotation</p:attrName>
                                        </p:attrNameLst>
                                      </p:cBhvr>
                                      <p:tavLst>
                                        <p:tav tm="0">
                                          <p:val>
                                            <p:fltVal val="90"/>
                                          </p:val>
                                        </p:tav>
                                        <p:tav tm="100000">
                                          <p:val>
                                            <p:fltVal val="0"/>
                                          </p:val>
                                        </p:tav>
                                      </p:tavLst>
                                    </p:anim>
                                    <p:animEffect transition="in" filter="fade">
                                      <p:cBhvr>
                                        <p:cTn id="10" dur="1000"/>
                                        <p:tgtEl>
                                          <p:spTgt spid="53"/>
                                        </p:tgtEl>
                                      </p:cBhvr>
                                    </p:animEffect>
                                  </p:childTnLst>
                                </p:cTn>
                              </p:par>
                            </p:childTnLst>
                          </p:cTn>
                        </p:par>
                        <p:par>
                          <p:cTn id="11" fill="hold">
                            <p:stCondLst>
                              <p:cond delay="1000"/>
                            </p:stCondLst>
                            <p:childTnLst>
                              <p:par>
                                <p:cTn id="12" presetID="2" presetClass="entr" presetSubtype="4" fill="hold" nodeType="afterEffect">
                                  <p:stCondLst>
                                    <p:cond delay="0"/>
                                  </p:stCondLst>
                                  <p:childTnLst>
                                    <p:set>
                                      <p:cBhvr>
                                        <p:cTn id="13" dur="1" fill="hold">
                                          <p:stCondLst>
                                            <p:cond delay="0"/>
                                          </p:stCondLst>
                                        </p:cTn>
                                        <p:tgtEl>
                                          <p:spTgt spid="40"/>
                                        </p:tgtEl>
                                        <p:attrNameLst>
                                          <p:attrName>style.visibility</p:attrName>
                                        </p:attrNameLst>
                                      </p:cBhvr>
                                      <p:to>
                                        <p:strVal val="visible"/>
                                      </p:to>
                                    </p:set>
                                    <p:anim calcmode="lin" valueType="num">
                                      <p:cBhvr additive="base">
                                        <p:cTn id="14" dur="500" fill="hold"/>
                                        <p:tgtEl>
                                          <p:spTgt spid="40"/>
                                        </p:tgtEl>
                                        <p:attrNameLst>
                                          <p:attrName>ppt_x</p:attrName>
                                        </p:attrNameLst>
                                      </p:cBhvr>
                                      <p:tavLst>
                                        <p:tav tm="0">
                                          <p:val>
                                            <p:strVal val="#ppt_x"/>
                                          </p:val>
                                        </p:tav>
                                        <p:tav tm="100000">
                                          <p:val>
                                            <p:strVal val="#ppt_x"/>
                                          </p:val>
                                        </p:tav>
                                      </p:tavLst>
                                    </p:anim>
                                    <p:anim calcmode="lin" valueType="num">
                                      <p:cBhvr additive="base">
                                        <p:cTn id="15" dur="500" fill="hold"/>
                                        <p:tgtEl>
                                          <p:spTgt spid="40"/>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 calcmode="lin" valueType="num">
                                      <p:cBhvr additive="base">
                                        <p:cTn id="18" dur="500" fill="hold"/>
                                        <p:tgtEl>
                                          <p:spTgt spid="41"/>
                                        </p:tgtEl>
                                        <p:attrNameLst>
                                          <p:attrName>ppt_x</p:attrName>
                                        </p:attrNameLst>
                                      </p:cBhvr>
                                      <p:tavLst>
                                        <p:tav tm="0">
                                          <p:val>
                                            <p:strVal val="#ppt_x"/>
                                          </p:val>
                                        </p:tav>
                                        <p:tav tm="100000">
                                          <p:val>
                                            <p:strVal val="#ppt_x"/>
                                          </p:val>
                                        </p:tav>
                                      </p:tavLst>
                                    </p:anim>
                                    <p:anim calcmode="lin" valueType="num">
                                      <p:cBhvr additive="base">
                                        <p:cTn id="19" dur="500" fill="hold"/>
                                        <p:tgtEl>
                                          <p:spTgt spid="41"/>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4"/>
                                        </p:tgtEl>
                                        <p:attrNameLst>
                                          <p:attrName>style.visibility</p:attrName>
                                        </p:attrNameLst>
                                      </p:cBhvr>
                                      <p:to>
                                        <p:strVal val="visible"/>
                                      </p:to>
                                    </p:set>
                                    <p:anim calcmode="lin" valueType="num">
                                      <p:cBhvr additive="base">
                                        <p:cTn id="22" dur="500" fill="hold"/>
                                        <p:tgtEl>
                                          <p:spTgt spid="44"/>
                                        </p:tgtEl>
                                        <p:attrNameLst>
                                          <p:attrName>ppt_x</p:attrName>
                                        </p:attrNameLst>
                                      </p:cBhvr>
                                      <p:tavLst>
                                        <p:tav tm="0">
                                          <p:val>
                                            <p:strVal val="#ppt_x"/>
                                          </p:val>
                                        </p:tav>
                                        <p:tav tm="100000">
                                          <p:val>
                                            <p:strVal val="#ppt_x"/>
                                          </p:val>
                                        </p:tav>
                                      </p:tavLst>
                                    </p:anim>
                                    <p:anim calcmode="lin" valueType="num">
                                      <p:cBhvr additive="base">
                                        <p:cTn id="23" dur="500" fill="hold"/>
                                        <p:tgtEl>
                                          <p:spTgt spid="44"/>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47"/>
                                        </p:tgtEl>
                                        <p:attrNameLst>
                                          <p:attrName>style.visibility</p:attrName>
                                        </p:attrNameLst>
                                      </p:cBhvr>
                                      <p:to>
                                        <p:strVal val="visible"/>
                                      </p:to>
                                    </p:set>
                                    <p:anim calcmode="lin" valueType="num">
                                      <p:cBhvr additive="base">
                                        <p:cTn id="26" dur="500" fill="hold"/>
                                        <p:tgtEl>
                                          <p:spTgt spid="47"/>
                                        </p:tgtEl>
                                        <p:attrNameLst>
                                          <p:attrName>ppt_x</p:attrName>
                                        </p:attrNameLst>
                                      </p:cBhvr>
                                      <p:tavLst>
                                        <p:tav tm="0">
                                          <p:val>
                                            <p:strVal val="#ppt_x"/>
                                          </p:val>
                                        </p:tav>
                                        <p:tav tm="100000">
                                          <p:val>
                                            <p:strVal val="#ppt_x"/>
                                          </p:val>
                                        </p:tav>
                                      </p:tavLst>
                                    </p:anim>
                                    <p:anim calcmode="lin" valueType="num">
                                      <p:cBhvr additive="base">
                                        <p:cTn id="27"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4EBE1-8A11-03C3-4A0D-CB3BD70B094B}"/>
            </a:ext>
          </a:extLst>
        </p:cNvPr>
        <p:cNvGrpSpPr/>
        <p:nvPr/>
      </p:nvGrpSpPr>
      <p:grpSpPr>
        <a:xfrm>
          <a:off x="0" y="0"/>
          <a:ext cx="0" cy="0"/>
          <a:chOff x="0" y="0"/>
          <a:chExt cx="0" cy="0"/>
        </a:xfrm>
      </p:grpSpPr>
      <p:pic>
        <p:nvPicPr>
          <p:cNvPr id="2" name="图片 1">
            <a:extLst>
              <a:ext uri="{FF2B5EF4-FFF2-40B4-BE49-F238E27FC236}">
                <a16:creationId xmlns:a16="http://schemas.microsoft.com/office/drawing/2014/main" id="{82F0FCCB-11B0-67EC-5661-893FE3B65EE8}"/>
              </a:ext>
            </a:extLst>
          </p:cNvPr>
          <p:cNvPicPr/>
          <p:nvPr/>
        </p:nvPicPr>
        <p:blipFill>
          <a:blip r:embed="rId3"/>
          <a:srcRect l="6667" t="12219" r="6776" b="1333"/>
          <a:stretch>
            <a:fillRect/>
          </a:stretch>
        </p:blipFill>
        <p:spPr>
          <a:xfrm>
            <a:off x="10594975" y="104775"/>
            <a:ext cx="1421130" cy="1419860"/>
          </a:xfrm>
          <a:prstGeom prst="ellipse">
            <a:avLst/>
          </a:prstGeom>
        </p:spPr>
      </p:pic>
      <p:sp>
        <p:nvSpPr>
          <p:cNvPr id="10" name="object 6">
            <a:extLst>
              <a:ext uri="{FF2B5EF4-FFF2-40B4-BE49-F238E27FC236}">
                <a16:creationId xmlns:a16="http://schemas.microsoft.com/office/drawing/2014/main" id="{467959B1-E4A8-8123-55B1-E26120F07316}"/>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11</a:t>
            </a:fld>
            <a:endParaRPr lang="zh-CN" altLang="en-US" sz="3200" b="1" spc="-20" dirty="0">
              <a:solidFill>
                <a:schemeClr val="tx1">
                  <a:lumMod val="65000"/>
                  <a:lumOff val="35000"/>
                </a:schemeClr>
              </a:solidFill>
            </a:endParaRPr>
          </a:p>
        </p:txBody>
      </p:sp>
      <mc:AlternateContent xmlns:mc="http://schemas.openxmlformats.org/markup-compatibility/2006">
        <mc:Choice xmlns:a14="http://schemas.microsoft.com/office/drawing/2010/main" Requires="a14">
          <p:sp>
            <p:nvSpPr>
              <p:cNvPr id="20" name="文本框 19">
                <a:extLst>
                  <a:ext uri="{FF2B5EF4-FFF2-40B4-BE49-F238E27FC236}">
                    <a16:creationId xmlns:a16="http://schemas.microsoft.com/office/drawing/2014/main" id="{9DD65ECA-19C7-6C34-D3C5-CFE44AFFF66C}"/>
                  </a:ext>
                </a:extLst>
              </p:cNvPr>
              <p:cNvSpPr txBox="1"/>
              <p:nvPr/>
            </p:nvSpPr>
            <p:spPr>
              <a:xfrm>
                <a:off x="517624" y="1619791"/>
                <a:ext cx="10823475" cy="3646896"/>
              </a:xfrm>
              <a:prstGeom prst="rect">
                <a:avLst/>
              </a:prstGeom>
              <a:noFill/>
            </p:spPr>
            <p:txBody>
              <a:bodyPr wrap="square">
                <a:spAutoFit/>
              </a:bodyPr>
              <a:lstStyle/>
              <a:p>
                <a:r>
                  <a:rPr lang="zh-CN" altLang="en-US" sz="2400" b="1" spc="225" dirty="0">
                    <a:latin typeface="+mn-ea"/>
                    <a:cs typeface="Times New Roman" panose="02020603050405020304" pitchFamily="18" charset="0"/>
                    <a:sym typeface="+mn-lt"/>
                  </a:rPr>
                  <a:t>将电场耦合进</a:t>
                </a:r>
                <a:r>
                  <a:rPr lang="en-US" altLang="zh-CN" sz="2400" b="1" spc="225" dirty="0" err="1">
                    <a:latin typeface="Times New Roman" panose="02020603050405020304" pitchFamily="18" charset="0"/>
                    <a:cs typeface="Times New Roman" panose="02020603050405020304" pitchFamily="18" charset="0"/>
                    <a:sym typeface="+mn-lt"/>
                  </a:rPr>
                  <a:t>Rarita</a:t>
                </a:r>
                <a:r>
                  <a:rPr lang="en-US" altLang="zh-CN" sz="2400" b="1" spc="225" dirty="0">
                    <a:latin typeface="Times New Roman" panose="02020603050405020304" pitchFamily="18" charset="0"/>
                    <a:cs typeface="Times New Roman" panose="02020603050405020304" pitchFamily="18" charset="0"/>
                    <a:sym typeface="+mn-lt"/>
                  </a:rPr>
                  <a:t>-Schwinger Fields</a:t>
                </a:r>
                <a:r>
                  <a:rPr lang="zh-CN" altLang="en-US" sz="2400" b="1" spc="225" dirty="0">
                    <a:latin typeface="Times New Roman" panose="02020603050405020304" pitchFamily="18" charset="0"/>
                    <a:cs typeface="Times New Roman" panose="02020603050405020304" pitchFamily="18" charset="0"/>
                    <a:sym typeface="+mn-lt"/>
                  </a:rPr>
                  <a:t>（</a:t>
                </a:r>
                <a:r>
                  <a:rPr lang="en-US" altLang="zh-CN" sz="2400" b="1" spc="225" dirty="0">
                    <a:latin typeface="Times New Roman" panose="02020603050405020304" pitchFamily="18" charset="0"/>
                    <a:cs typeface="Times New Roman" panose="02020603050405020304" pitchFamily="18" charset="0"/>
                    <a:sym typeface="+mn-lt"/>
                  </a:rPr>
                  <a:t>minimal coupling</a:t>
                </a:r>
                <a:r>
                  <a:rPr lang="zh-CN" altLang="en-US" sz="2400" b="1" spc="225" dirty="0">
                    <a:latin typeface="Times New Roman" panose="02020603050405020304" pitchFamily="18" charset="0"/>
                    <a:cs typeface="Times New Roman" panose="02020603050405020304" pitchFamily="18" charset="0"/>
                    <a:sym typeface="+mn-lt"/>
                  </a:rPr>
                  <a:t>）</a:t>
                </a:r>
                <a:endParaRPr lang="en-US" altLang="zh-CN" sz="2400" b="1" spc="225" dirty="0">
                  <a:latin typeface="Times New Roman" panose="02020603050405020304" pitchFamily="18" charset="0"/>
                  <a:cs typeface="Times New Roman" panose="02020603050405020304" pitchFamily="18" charset="0"/>
                  <a:sym typeface="+mn-lt"/>
                </a:endParaRPr>
              </a:p>
              <a:p>
                <a14:m>
                  <m:oMathPara xmlns:m="http://schemas.openxmlformats.org/officeDocument/2006/math">
                    <m:oMathParaPr>
                      <m:jc m:val="centerGroup"/>
                    </m:oMathParaPr>
                    <m:oMath xmlns:m="http://schemas.openxmlformats.org/officeDocument/2006/math">
                      <m:sSub>
                        <m:sSubPr>
                          <m:ctrlPr>
                            <a:rPr lang="en-US" altLang="zh-CN" sz="2400" b="1" i="1" spc="225" smtClean="0">
                              <a:latin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cs typeface="Times New Roman" panose="02020603050405020304" pitchFamily="18" charset="0"/>
                              <a:sym typeface="+mn-lt"/>
                            </a:rPr>
                            <m:t>𝝏</m:t>
                          </m:r>
                        </m:e>
                        <m:sub>
                          <m:r>
                            <a:rPr lang="en-US" altLang="zh-CN" sz="2400" b="1" i="1" spc="225" smtClean="0">
                              <a:latin typeface="Cambria Math" panose="02040503050406030204" pitchFamily="18" charset="0"/>
                              <a:cs typeface="Times New Roman" panose="02020603050405020304" pitchFamily="18" charset="0"/>
                              <a:sym typeface="+mn-lt"/>
                            </a:rPr>
                            <m:t>𝝁</m:t>
                          </m:r>
                        </m:sub>
                      </m:sSub>
                      <m:r>
                        <a:rPr lang="en-US" altLang="zh-CN" sz="2400" b="1" i="1" spc="225">
                          <a:latin typeface="Cambria Math" panose="02040503050406030204" pitchFamily="18" charset="0"/>
                          <a:ea typeface="Cambria Math" panose="02040503050406030204" pitchFamily="18" charset="0"/>
                          <a:cs typeface="Times New Roman" panose="02020603050405020304" pitchFamily="18" charset="0"/>
                          <a:sym typeface="+mn-lt"/>
                        </a:rPr>
                        <m:t>→</m:t>
                      </m:r>
                      <m:sSub>
                        <m:sSubPr>
                          <m:ctrlP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𝑫</m:t>
                          </m:r>
                        </m:e>
                        <m:sub>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𝝁</m:t>
                          </m:r>
                        </m:sub>
                      </m:sSub>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m:t>
                      </m:r>
                      <m:sSub>
                        <m:sSubPr>
                          <m:ctrlP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m:t>
                          </m:r>
                        </m:e>
                        <m:sub>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𝝁</m:t>
                          </m:r>
                        </m:sub>
                      </m:sSub>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m:t>
                      </m:r>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𝒊𝒆</m:t>
                      </m:r>
                      <m:sSubSup>
                        <m:sSubSupPr>
                          <m:ctrlP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ctrlPr>
                        </m:sSubSupPr>
                        <m:e>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𝑨</m:t>
                          </m:r>
                        </m:e>
                        <m:sub>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𝝁</m:t>
                          </m:r>
                        </m:sub>
                        <m:sup>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𝒆𝒙𝒕</m:t>
                          </m:r>
                        </m:sup>
                      </m:sSubSup>
                    </m:oMath>
                  </m:oMathPara>
                </a14:m>
                <a:endParaRPr lang="en-US" altLang="zh-CN" sz="2400" b="1" spc="225" dirty="0">
                  <a:latin typeface="Times New Roman" panose="02020603050405020304" pitchFamily="18" charset="0"/>
                  <a:cs typeface="Times New Roman" panose="02020603050405020304" pitchFamily="18" charset="0"/>
                  <a:sym typeface="+mn-lt"/>
                </a:endParaRPr>
              </a:p>
              <a:p>
                <a:endParaRPr lang="en-US" altLang="zh-CN" sz="2400" b="1" spc="225" dirty="0">
                  <a:latin typeface="Times New Roman" panose="02020603050405020304" pitchFamily="18" charset="0"/>
                  <a:cs typeface="Times New Roman" panose="02020603050405020304" pitchFamily="18" charset="0"/>
                  <a:sym typeface="+mn-lt"/>
                </a:endParaRPr>
              </a:p>
              <a:p>
                <a:r>
                  <a:rPr lang="zh-CN" altLang="en-US" sz="2400" b="1" spc="225" dirty="0">
                    <a:latin typeface="Times New Roman" panose="02020603050405020304" pitchFamily="18" charset="0"/>
                    <a:cs typeface="Times New Roman" panose="02020603050405020304" pitchFamily="18" charset="0"/>
                    <a:sym typeface="+mn-lt"/>
                  </a:rPr>
                  <a:t>原来：</a:t>
                </a:r>
                <a14:m>
                  <m:oMath xmlns:m="http://schemas.openxmlformats.org/officeDocument/2006/math">
                    <m:d>
                      <m:dPr>
                        <m:begChr m:val="["/>
                        <m:endChr m:val="]"/>
                        <m:ctrlPr>
                          <a:rPr lang="en-US" altLang="zh-CN" sz="2400" b="1" i="1" spc="225" smtClean="0">
                            <a:latin typeface="Cambria Math" panose="02040503050406030204" pitchFamily="18" charset="0"/>
                            <a:cs typeface="Times New Roman" panose="02020603050405020304" pitchFamily="18" charset="0"/>
                            <a:sym typeface="+mn-lt"/>
                          </a:rPr>
                        </m:ctrlPr>
                      </m:dPr>
                      <m:e>
                        <m:sSub>
                          <m:sSubPr>
                            <m:ctrlPr>
                              <a:rPr lang="en-US" altLang="zh-CN" sz="2400" b="1" i="1" spc="225" smtClean="0">
                                <a:latin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cs typeface="Times New Roman" panose="02020603050405020304" pitchFamily="18" charset="0"/>
                                <a:sym typeface="+mn-lt"/>
                              </a:rPr>
                              <m:t>𝝏</m:t>
                            </m:r>
                          </m:e>
                          <m:sub>
                            <m:r>
                              <a:rPr lang="en-US" altLang="zh-CN" sz="2400" b="1" i="1" spc="225" smtClean="0">
                                <a:latin typeface="Cambria Math" panose="02040503050406030204" pitchFamily="18" charset="0"/>
                                <a:cs typeface="Times New Roman" panose="02020603050405020304" pitchFamily="18" charset="0"/>
                                <a:sym typeface="+mn-lt"/>
                              </a:rPr>
                              <m:t>𝝁</m:t>
                            </m:r>
                          </m:sub>
                        </m:sSub>
                        <m:r>
                          <a:rPr lang="en-US" altLang="zh-CN" sz="2400" b="1" i="1" spc="225" smtClean="0">
                            <a:latin typeface="Cambria Math" panose="02040503050406030204" pitchFamily="18" charset="0"/>
                            <a:cs typeface="Times New Roman" panose="02020603050405020304" pitchFamily="18" charset="0"/>
                            <a:sym typeface="+mn-lt"/>
                          </a:rPr>
                          <m:t>, </m:t>
                        </m:r>
                        <m:sSub>
                          <m:sSubPr>
                            <m:ctrlPr>
                              <a:rPr lang="en-US" altLang="zh-CN" sz="2400" b="1" i="1" spc="225" smtClean="0">
                                <a:latin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cs typeface="Times New Roman" panose="02020603050405020304" pitchFamily="18" charset="0"/>
                                <a:sym typeface="+mn-lt"/>
                              </a:rPr>
                              <m:t>𝝏</m:t>
                            </m:r>
                          </m:e>
                          <m:sub>
                            <m:r>
                              <a:rPr lang="en-US" altLang="zh-CN" sz="2400" b="1" i="1" spc="225" smtClean="0">
                                <a:latin typeface="Cambria Math" panose="02040503050406030204" pitchFamily="18" charset="0"/>
                                <a:cs typeface="Times New Roman" panose="02020603050405020304" pitchFamily="18" charset="0"/>
                                <a:sym typeface="+mn-lt"/>
                              </a:rPr>
                              <m:t>𝝂</m:t>
                            </m:r>
                          </m:sub>
                        </m:sSub>
                      </m:e>
                    </m:d>
                    <m:r>
                      <a:rPr lang="en-US" altLang="zh-CN" sz="2400" b="1" i="1" spc="225" smtClean="0">
                        <a:latin typeface="Cambria Math" panose="02040503050406030204" pitchFamily="18" charset="0"/>
                        <a:cs typeface="Times New Roman" panose="02020603050405020304" pitchFamily="18" charset="0"/>
                        <a:sym typeface="+mn-lt"/>
                      </a:rPr>
                      <m:t>=</m:t>
                    </m:r>
                    <m:r>
                      <a:rPr lang="en-US" altLang="zh-CN" sz="2400" b="1" i="1" spc="225" smtClean="0">
                        <a:latin typeface="Cambria Math" panose="02040503050406030204" pitchFamily="18" charset="0"/>
                        <a:cs typeface="Times New Roman" panose="02020603050405020304" pitchFamily="18" charset="0"/>
                        <a:sym typeface="+mn-lt"/>
                      </a:rPr>
                      <m:t>𝟎</m:t>
                    </m:r>
                  </m:oMath>
                </a14:m>
                <a:r>
                  <a:rPr lang="zh-CN" altLang="en-US" sz="2400" b="1" spc="225" dirty="0">
                    <a:latin typeface="Times New Roman" panose="02020603050405020304" pitchFamily="18" charset="0"/>
                    <a:cs typeface="Times New Roman" panose="02020603050405020304" pitchFamily="18" charset="0"/>
                    <a:sym typeface="+mn-lt"/>
                  </a:rPr>
                  <a:t>，横场约束条件和</a:t>
                </a:r>
                <a14:m>
                  <m:oMath xmlns:m="http://schemas.openxmlformats.org/officeDocument/2006/math">
                    <m:r>
                      <a:rPr lang="en-US" altLang="zh-CN" sz="2400" b="1" i="1" spc="225" smtClean="0">
                        <a:latin typeface="Cambria Math" panose="02040503050406030204" pitchFamily="18" charset="0"/>
                        <a:cs typeface="Times New Roman" panose="02020603050405020304" pitchFamily="18" charset="0"/>
                        <a:sym typeface="+mn-lt"/>
                      </a:rPr>
                      <m:t>𝜸</m:t>
                    </m:r>
                  </m:oMath>
                </a14:m>
                <a:r>
                  <a:rPr lang="zh-CN" altLang="en-US" sz="2400" b="1" spc="225" dirty="0">
                    <a:latin typeface="Times New Roman" panose="02020603050405020304" pitchFamily="18" charset="0"/>
                    <a:cs typeface="Times New Roman" panose="02020603050405020304" pitchFamily="18" charset="0"/>
                    <a:sym typeface="+mn-lt"/>
                  </a:rPr>
                  <a:t>迹约束条件兼容</a:t>
                </a:r>
                <a:endParaRPr lang="en-US" altLang="zh-CN" sz="2400" b="1" spc="225" dirty="0">
                  <a:latin typeface="Times New Roman" panose="02020603050405020304" pitchFamily="18" charset="0"/>
                  <a:cs typeface="Times New Roman" panose="02020603050405020304" pitchFamily="18" charset="0"/>
                  <a:sym typeface="+mn-lt"/>
                </a:endParaRPr>
              </a:p>
              <a:p>
                <a:r>
                  <a:rPr lang="zh-CN" altLang="en-US" sz="2400" b="1" spc="225" dirty="0">
                    <a:latin typeface="Times New Roman" panose="02020603050405020304" pitchFamily="18" charset="0"/>
                    <a:cs typeface="Times New Roman" panose="02020603050405020304" pitchFamily="18" charset="0"/>
                    <a:sym typeface="+mn-lt"/>
                  </a:rPr>
                  <a:t>现在：</a:t>
                </a:r>
                <a14:m>
                  <m:oMath xmlns:m="http://schemas.openxmlformats.org/officeDocument/2006/math">
                    <m:d>
                      <m:dPr>
                        <m:begChr m:val="["/>
                        <m:endChr m:val="]"/>
                        <m:ctrlPr>
                          <a:rPr lang="en-US" altLang="zh-CN" sz="2400" b="1" i="1" spc="225" smtClean="0">
                            <a:latin typeface="Cambria Math" panose="02040503050406030204" pitchFamily="18" charset="0"/>
                            <a:cs typeface="Times New Roman" panose="02020603050405020304" pitchFamily="18" charset="0"/>
                            <a:sym typeface="+mn-lt"/>
                          </a:rPr>
                        </m:ctrlPr>
                      </m:dPr>
                      <m:e>
                        <m:sSub>
                          <m:sSubPr>
                            <m:ctrlPr>
                              <a:rPr lang="en-US" altLang="zh-CN" sz="2400" b="1" i="1" spc="225" smtClean="0">
                                <a:latin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cs typeface="Times New Roman" panose="02020603050405020304" pitchFamily="18" charset="0"/>
                                <a:sym typeface="+mn-lt"/>
                              </a:rPr>
                              <m:t>𝑫</m:t>
                            </m:r>
                          </m:e>
                          <m:sub>
                            <m:r>
                              <a:rPr lang="en-US" altLang="zh-CN" sz="2400" b="1" i="1" spc="225" smtClean="0">
                                <a:latin typeface="Cambria Math" panose="02040503050406030204" pitchFamily="18" charset="0"/>
                                <a:cs typeface="Times New Roman" panose="02020603050405020304" pitchFamily="18" charset="0"/>
                                <a:sym typeface="+mn-lt"/>
                              </a:rPr>
                              <m:t>𝝁</m:t>
                            </m:r>
                          </m:sub>
                        </m:sSub>
                        <m:r>
                          <a:rPr lang="en-US" altLang="zh-CN" sz="2400" b="1" i="1" spc="225" smtClean="0">
                            <a:latin typeface="Cambria Math" panose="02040503050406030204" pitchFamily="18" charset="0"/>
                            <a:cs typeface="Times New Roman" panose="02020603050405020304" pitchFamily="18" charset="0"/>
                            <a:sym typeface="+mn-lt"/>
                          </a:rPr>
                          <m:t>, </m:t>
                        </m:r>
                        <m:sSub>
                          <m:sSubPr>
                            <m:ctrlPr>
                              <a:rPr lang="en-US" altLang="zh-CN" sz="2400" b="1" i="1" spc="225" smtClean="0">
                                <a:latin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cs typeface="Times New Roman" panose="02020603050405020304" pitchFamily="18" charset="0"/>
                                <a:sym typeface="+mn-lt"/>
                              </a:rPr>
                              <m:t>𝑫</m:t>
                            </m:r>
                          </m:e>
                          <m:sub>
                            <m:r>
                              <a:rPr lang="en-US" altLang="zh-CN" sz="2400" b="1" i="1" spc="225" smtClean="0">
                                <a:latin typeface="Cambria Math" panose="02040503050406030204" pitchFamily="18" charset="0"/>
                                <a:cs typeface="Times New Roman" panose="02020603050405020304" pitchFamily="18" charset="0"/>
                                <a:sym typeface="+mn-lt"/>
                              </a:rPr>
                              <m:t>𝝂</m:t>
                            </m:r>
                          </m:sub>
                        </m:sSub>
                      </m:e>
                    </m:d>
                    <m:r>
                      <a:rPr lang="en-US" altLang="zh-CN" sz="2400" b="1" i="1" spc="225" smtClean="0">
                        <a:latin typeface="Cambria Math" panose="02040503050406030204" pitchFamily="18" charset="0"/>
                        <a:cs typeface="Times New Roman" panose="02020603050405020304" pitchFamily="18" charset="0"/>
                        <a:sym typeface="+mn-lt"/>
                      </a:rPr>
                      <m:t>=</m:t>
                    </m:r>
                    <m:r>
                      <a:rPr lang="en-US" altLang="zh-CN" sz="2400" b="1" i="1" spc="225" smtClean="0">
                        <a:latin typeface="Cambria Math" panose="02040503050406030204" pitchFamily="18" charset="0"/>
                        <a:cs typeface="Times New Roman" panose="02020603050405020304" pitchFamily="18" charset="0"/>
                        <a:sym typeface="+mn-lt"/>
                      </a:rPr>
                      <m:t>𝒊𝒆</m:t>
                    </m:r>
                    <m:sSub>
                      <m:sSubPr>
                        <m:ctrlPr>
                          <a:rPr lang="en-US" altLang="zh-CN" sz="2400" b="1" i="1" spc="225" smtClean="0">
                            <a:latin typeface="Cambria Math" panose="02040503050406030204" pitchFamily="18" charset="0"/>
                            <a:cs typeface="Times New Roman" panose="02020603050405020304" pitchFamily="18" charset="0"/>
                            <a:sym typeface="+mn-lt"/>
                          </a:rPr>
                        </m:ctrlPr>
                      </m:sSubPr>
                      <m:e>
                        <m:r>
                          <a:rPr lang="en-US" altLang="zh-CN" sz="2400" b="1" i="1" spc="225" smtClean="0">
                            <a:latin typeface="Cambria Math" panose="02040503050406030204" pitchFamily="18" charset="0"/>
                            <a:cs typeface="Times New Roman" panose="02020603050405020304" pitchFamily="18" charset="0"/>
                            <a:sym typeface="+mn-lt"/>
                          </a:rPr>
                          <m:t>𝑭</m:t>
                        </m:r>
                      </m:e>
                      <m:sub>
                        <m:r>
                          <a:rPr lang="en-US" altLang="zh-CN" sz="2400" b="1" i="1" spc="225" smtClean="0">
                            <a:latin typeface="Cambria Math" panose="02040503050406030204" pitchFamily="18" charset="0"/>
                            <a:cs typeface="Times New Roman" panose="02020603050405020304" pitchFamily="18" charset="0"/>
                            <a:sym typeface="+mn-lt"/>
                          </a:rPr>
                          <m:t>𝝁𝝂</m:t>
                        </m:r>
                      </m:sub>
                    </m:sSub>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m:t>
                    </m:r>
                    <m:r>
                      <a:rPr lang="en-US" altLang="zh-CN" sz="2400" b="1" i="1" spc="225" smtClean="0">
                        <a:latin typeface="Cambria Math" panose="02040503050406030204" pitchFamily="18" charset="0"/>
                        <a:ea typeface="Cambria Math" panose="02040503050406030204" pitchFamily="18" charset="0"/>
                        <a:cs typeface="Times New Roman" panose="02020603050405020304" pitchFamily="18" charset="0"/>
                        <a:sym typeface="+mn-lt"/>
                      </a:rPr>
                      <m:t>𝟎</m:t>
                    </m:r>
                  </m:oMath>
                </a14:m>
                <a:r>
                  <a:rPr lang="zh-CN" altLang="en-US" sz="2400" b="1" spc="225" dirty="0">
                    <a:latin typeface="Times New Roman" panose="02020603050405020304" pitchFamily="18" charset="0"/>
                    <a:cs typeface="Times New Roman" panose="02020603050405020304" pitchFamily="18" charset="0"/>
                    <a:sym typeface="+mn-lt"/>
                  </a:rPr>
                  <a:t>，横场约束条件和</a:t>
                </a:r>
                <a14:m>
                  <m:oMath xmlns:m="http://schemas.openxmlformats.org/officeDocument/2006/math">
                    <m:r>
                      <a:rPr lang="en-US" altLang="zh-CN" sz="2400" b="1" i="1" spc="225">
                        <a:latin typeface="Cambria Math" panose="02040503050406030204" pitchFamily="18" charset="0"/>
                        <a:cs typeface="Times New Roman" panose="02020603050405020304" pitchFamily="18" charset="0"/>
                        <a:sym typeface="+mn-lt"/>
                      </a:rPr>
                      <m:t>𝜸</m:t>
                    </m:r>
                  </m:oMath>
                </a14:m>
                <a:r>
                  <a:rPr lang="zh-CN" altLang="en-US" sz="2400" b="1" spc="225" dirty="0">
                    <a:latin typeface="Times New Roman" panose="02020603050405020304" pitchFamily="18" charset="0"/>
                    <a:cs typeface="Times New Roman" panose="02020603050405020304" pitchFamily="18" charset="0"/>
                    <a:sym typeface="+mn-lt"/>
                  </a:rPr>
                  <a:t>迹约束条件不兼容</a:t>
                </a:r>
                <a:endParaRPr lang="en-US" altLang="zh-CN" sz="2400" b="1" spc="225" dirty="0">
                  <a:latin typeface="Times New Roman" panose="02020603050405020304" pitchFamily="18" charset="0"/>
                  <a:cs typeface="Times New Roman" panose="02020603050405020304" pitchFamily="18" charset="0"/>
                  <a:sym typeface="+mn-lt"/>
                </a:endParaRPr>
              </a:p>
              <a:p>
                <a:endParaRPr lang="en-US" altLang="zh-CN" sz="2400" b="1" spc="225" dirty="0">
                  <a:latin typeface="Times New Roman" panose="02020603050405020304" pitchFamily="18" charset="0"/>
                  <a:cs typeface="Times New Roman" panose="02020603050405020304" pitchFamily="18" charset="0"/>
                  <a:sym typeface="+mn-lt"/>
                </a:endParaRPr>
              </a:p>
              <a:p>
                <a:r>
                  <a:rPr lang="en-US" altLang="zh-CN" sz="2400" b="1" dirty="0"/>
                  <a:t>Velo-Zwanziger</a:t>
                </a:r>
                <a:r>
                  <a:rPr lang="zh-CN" altLang="en-US" sz="2400" b="1" dirty="0"/>
                  <a:t>问题本质</a:t>
                </a:r>
                <a:r>
                  <a:rPr lang="zh-CN" altLang="en-US" sz="2400" b="1" dirty="0">
                    <a:solidFill>
                      <a:srgbClr val="C00000"/>
                    </a:solidFill>
                  </a:rPr>
                  <a:t>：最小耦合引入的协变导数不对易性 </a:t>
                </a:r>
                <a14:m>
                  <m:oMath xmlns:m="http://schemas.openxmlformats.org/officeDocument/2006/math">
                    <m:d>
                      <m:dPr>
                        <m:begChr m:val="["/>
                        <m:endChr m:val="]"/>
                        <m:ctrlPr>
                          <a:rPr lang="en-US" altLang="zh-CN" sz="2400" b="1" i="1" spc="225" smtClean="0">
                            <a:solidFill>
                              <a:srgbClr val="C00000"/>
                            </a:solidFill>
                            <a:latin typeface="Cambria Math" panose="02040503050406030204" pitchFamily="18" charset="0"/>
                            <a:cs typeface="Times New Roman" panose="02020603050405020304" pitchFamily="18" charset="0"/>
                            <a:sym typeface="+mn-lt"/>
                          </a:rPr>
                        </m:ctrlPr>
                      </m:dPr>
                      <m:e>
                        <m:sSub>
                          <m:sSubPr>
                            <m:ctrlPr>
                              <a:rPr lang="en-US" altLang="zh-CN" sz="2400" b="1" i="1" spc="225">
                                <a:solidFill>
                                  <a:srgbClr val="C00000"/>
                                </a:solidFill>
                                <a:latin typeface="Cambria Math" panose="02040503050406030204" pitchFamily="18" charset="0"/>
                                <a:cs typeface="Times New Roman" panose="02020603050405020304" pitchFamily="18" charset="0"/>
                                <a:sym typeface="+mn-lt"/>
                              </a:rPr>
                            </m:ctrlPr>
                          </m:sSubPr>
                          <m:e>
                            <m:r>
                              <a:rPr lang="en-US" altLang="zh-CN" sz="2400" b="1" i="1" spc="225">
                                <a:solidFill>
                                  <a:srgbClr val="C00000"/>
                                </a:solidFill>
                                <a:latin typeface="Cambria Math" panose="02040503050406030204" pitchFamily="18" charset="0"/>
                                <a:cs typeface="Times New Roman" panose="02020603050405020304" pitchFamily="18" charset="0"/>
                                <a:sym typeface="+mn-lt"/>
                              </a:rPr>
                              <m:t>𝑫</m:t>
                            </m:r>
                          </m:e>
                          <m:sub>
                            <m:r>
                              <a:rPr lang="en-US" altLang="zh-CN" sz="2400" b="1" i="1" spc="225">
                                <a:solidFill>
                                  <a:srgbClr val="C00000"/>
                                </a:solidFill>
                                <a:latin typeface="Cambria Math" panose="02040503050406030204" pitchFamily="18" charset="0"/>
                                <a:cs typeface="Times New Roman" panose="02020603050405020304" pitchFamily="18" charset="0"/>
                                <a:sym typeface="+mn-lt"/>
                              </a:rPr>
                              <m:t>𝝁</m:t>
                            </m:r>
                          </m:sub>
                        </m:sSub>
                        <m:r>
                          <a:rPr lang="en-US" altLang="zh-CN" sz="2400" b="1" i="1" spc="225">
                            <a:solidFill>
                              <a:srgbClr val="C00000"/>
                            </a:solidFill>
                            <a:latin typeface="Cambria Math" panose="02040503050406030204" pitchFamily="18" charset="0"/>
                            <a:cs typeface="Times New Roman" panose="02020603050405020304" pitchFamily="18" charset="0"/>
                            <a:sym typeface="+mn-lt"/>
                          </a:rPr>
                          <m:t>, </m:t>
                        </m:r>
                        <m:sSub>
                          <m:sSubPr>
                            <m:ctrlPr>
                              <a:rPr lang="en-US" altLang="zh-CN" sz="2400" b="1" i="1" spc="225">
                                <a:solidFill>
                                  <a:srgbClr val="C00000"/>
                                </a:solidFill>
                                <a:latin typeface="Cambria Math" panose="02040503050406030204" pitchFamily="18" charset="0"/>
                                <a:cs typeface="Times New Roman" panose="02020603050405020304" pitchFamily="18" charset="0"/>
                                <a:sym typeface="+mn-lt"/>
                              </a:rPr>
                            </m:ctrlPr>
                          </m:sSubPr>
                          <m:e>
                            <m:r>
                              <a:rPr lang="en-US" altLang="zh-CN" sz="2400" b="1" i="1" spc="225">
                                <a:solidFill>
                                  <a:srgbClr val="C00000"/>
                                </a:solidFill>
                                <a:latin typeface="Cambria Math" panose="02040503050406030204" pitchFamily="18" charset="0"/>
                                <a:cs typeface="Times New Roman" panose="02020603050405020304" pitchFamily="18" charset="0"/>
                                <a:sym typeface="+mn-lt"/>
                              </a:rPr>
                              <m:t>𝑫</m:t>
                            </m:r>
                          </m:e>
                          <m:sub>
                            <m:r>
                              <a:rPr lang="en-US" altLang="zh-CN" sz="2400" b="1" i="1" spc="225">
                                <a:solidFill>
                                  <a:srgbClr val="C00000"/>
                                </a:solidFill>
                                <a:latin typeface="Cambria Math" panose="02040503050406030204" pitchFamily="18" charset="0"/>
                                <a:cs typeface="Times New Roman" panose="02020603050405020304" pitchFamily="18" charset="0"/>
                                <a:sym typeface="+mn-lt"/>
                              </a:rPr>
                              <m:t>𝝂</m:t>
                            </m:r>
                          </m:sub>
                        </m:sSub>
                      </m:e>
                    </m:d>
                    <m:r>
                      <a:rPr lang="en-US" altLang="zh-CN" sz="2400" b="1" i="1" spc="225">
                        <a:solidFill>
                          <a:srgbClr val="C00000"/>
                        </a:solidFill>
                        <a:latin typeface="Cambria Math" panose="02040503050406030204" pitchFamily="18" charset="0"/>
                        <a:cs typeface="Times New Roman" panose="02020603050405020304" pitchFamily="18" charset="0"/>
                        <a:sym typeface="+mn-lt"/>
                      </a:rPr>
                      <m:t>=</m:t>
                    </m:r>
                    <m:r>
                      <a:rPr lang="en-US" altLang="zh-CN" sz="2400" b="1" i="1" spc="225">
                        <a:solidFill>
                          <a:srgbClr val="C00000"/>
                        </a:solidFill>
                        <a:latin typeface="Cambria Math" panose="02040503050406030204" pitchFamily="18" charset="0"/>
                        <a:cs typeface="Times New Roman" panose="02020603050405020304" pitchFamily="18" charset="0"/>
                        <a:sym typeface="+mn-lt"/>
                      </a:rPr>
                      <m:t>𝒊𝒆</m:t>
                    </m:r>
                    <m:sSub>
                      <m:sSubPr>
                        <m:ctrlPr>
                          <a:rPr lang="en-US" altLang="zh-CN" sz="2400" b="1" i="1" spc="225">
                            <a:solidFill>
                              <a:srgbClr val="C00000"/>
                            </a:solidFill>
                            <a:latin typeface="Cambria Math" panose="02040503050406030204" pitchFamily="18" charset="0"/>
                            <a:cs typeface="Times New Roman" panose="02020603050405020304" pitchFamily="18" charset="0"/>
                            <a:sym typeface="+mn-lt"/>
                          </a:rPr>
                        </m:ctrlPr>
                      </m:sSubPr>
                      <m:e>
                        <m:r>
                          <a:rPr lang="en-US" altLang="zh-CN" sz="2400" b="1" i="1" spc="225">
                            <a:solidFill>
                              <a:srgbClr val="C00000"/>
                            </a:solidFill>
                            <a:latin typeface="Cambria Math" panose="02040503050406030204" pitchFamily="18" charset="0"/>
                            <a:cs typeface="Times New Roman" panose="02020603050405020304" pitchFamily="18" charset="0"/>
                            <a:sym typeface="+mn-lt"/>
                          </a:rPr>
                          <m:t>𝑭</m:t>
                        </m:r>
                      </m:e>
                      <m:sub>
                        <m:r>
                          <a:rPr lang="en-US" altLang="zh-CN" sz="2400" b="1" i="1" spc="225">
                            <a:solidFill>
                              <a:srgbClr val="C00000"/>
                            </a:solidFill>
                            <a:latin typeface="Cambria Math" panose="02040503050406030204" pitchFamily="18" charset="0"/>
                            <a:cs typeface="Times New Roman" panose="02020603050405020304" pitchFamily="18" charset="0"/>
                            <a:sym typeface="+mn-lt"/>
                          </a:rPr>
                          <m:t>𝝁𝝂</m:t>
                        </m:r>
                      </m:sub>
                    </m:sSub>
                    <m:r>
                      <a:rPr lang="en-US" altLang="zh-CN" sz="2400" b="1" i="1" spc="225">
                        <a:solidFill>
                          <a:srgbClr val="C00000"/>
                        </a:solidFill>
                        <a:latin typeface="Cambria Math" panose="02040503050406030204" pitchFamily="18" charset="0"/>
                        <a:cs typeface="Times New Roman" panose="02020603050405020304" pitchFamily="18" charset="0"/>
                        <a:sym typeface="+mn-lt"/>
                      </a:rPr>
                      <m:t> </m:t>
                    </m:r>
                  </m:oMath>
                </a14:m>
                <a:r>
                  <a:rPr lang="zh-CN" altLang="en-US" sz="2400" b="1" dirty="0">
                    <a:solidFill>
                      <a:srgbClr val="C00000"/>
                    </a:solidFill>
                  </a:rPr>
                  <a:t>​ 破坏了</a:t>
                </a:r>
                <a:r>
                  <a:rPr lang="en-US" altLang="zh-CN" sz="2400" b="1" dirty="0">
                    <a:solidFill>
                      <a:srgbClr val="C00000"/>
                    </a:solidFill>
                  </a:rPr>
                  <a:t>RS</a:t>
                </a:r>
                <a:r>
                  <a:rPr lang="zh-CN" altLang="en-US" sz="2400" b="1" dirty="0">
                    <a:solidFill>
                      <a:srgbClr val="C00000"/>
                    </a:solidFill>
                  </a:rPr>
                  <a:t>场两个约束的相容性，使被约束锁死的自旋</a:t>
                </a:r>
                <a:r>
                  <a:rPr lang="en-US" altLang="zh-CN" sz="2400" b="1" dirty="0">
                    <a:solidFill>
                      <a:srgbClr val="C00000"/>
                    </a:solidFill>
                  </a:rPr>
                  <a:t>1/2</a:t>
                </a:r>
                <a:r>
                  <a:rPr lang="zh-CN" altLang="en-US" sz="2400" b="1" dirty="0">
                    <a:solidFill>
                      <a:srgbClr val="C00000"/>
                    </a:solidFill>
                  </a:rPr>
                  <a:t>自由度复活，这些非物理模式在外场中以超光速传播，导致因果性崩溃。</a:t>
                </a:r>
                <a:endParaRPr lang="en-US" altLang="zh-CN" sz="3200" b="1" spc="225" dirty="0">
                  <a:solidFill>
                    <a:srgbClr val="C00000"/>
                  </a:solidFill>
                  <a:latin typeface="Times New Roman" panose="02020603050405020304" pitchFamily="18" charset="0"/>
                  <a:cs typeface="Times New Roman" panose="02020603050405020304" pitchFamily="18" charset="0"/>
                  <a:sym typeface="+mn-lt"/>
                </a:endParaRPr>
              </a:p>
            </p:txBody>
          </p:sp>
        </mc:Choice>
        <mc:Fallback>
          <p:sp>
            <p:nvSpPr>
              <p:cNvPr id="20" name="文本框 19">
                <a:extLst>
                  <a:ext uri="{FF2B5EF4-FFF2-40B4-BE49-F238E27FC236}">
                    <a16:creationId xmlns:a16="http://schemas.microsoft.com/office/drawing/2014/main" id="{9DD65ECA-19C7-6C34-D3C5-CFE44AFFF66C}"/>
                  </a:ext>
                </a:extLst>
              </p:cNvPr>
              <p:cNvSpPr txBox="1">
                <a:spLocks noRot="1" noChangeAspect="1" noMove="1" noResize="1" noEditPoints="1" noAdjustHandles="1" noChangeArrowheads="1" noChangeShapeType="1" noTextEdit="1"/>
              </p:cNvSpPr>
              <p:nvPr/>
            </p:nvSpPr>
            <p:spPr>
              <a:xfrm>
                <a:off x="517624" y="1619791"/>
                <a:ext cx="10823475" cy="3646896"/>
              </a:xfrm>
              <a:prstGeom prst="rect">
                <a:avLst/>
              </a:prstGeom>
              <a:blipFill>
                <a:blip r:embed="rId4"/>
                <a:stretch>
                  <a:fillRect l="-901" t="-1505" b="-3010"/>
                </a:stretch>
              </a:blipFill>
            </p:spPr>
            <p:txBody>
              <a:bodyPr/>
              <a:lstStyle/>
              <a:p>
                <a:r>
                  <a:rPr lang="zh-CN" altLang="en-US">
                    <a:noFill/>
                  </a:rPr>
                  <a:t> </a:t>
                </a:r>
              </a:p>
            </p:txBody>
          </p:sp>
        </mc:Fallback>
      </mc:AlternateContent>
      <p:grpSp>
        <p:nvGrpSpPr>
          <p:cNvPr id="3" name="组合 2">
            <a:extLst>
              <a:ext uri="{FF2B5EF4-FFF2-40B4-BE49-F238E27FC236}">
                <a16:creationId xmlns:a16="http://schemas.microsoft.com/office/drawing/2014/main" id="{E373CF63-678A-5638-4FDA-DB11E10D4DE9}"/>
              </a:ext>
            </a:extLst>
          </p:cNvPr>
          <p:cNvGrpSpPr/>
          <p:nvPr/>
        </p:nvGrpSpPr>
        <p:grpSpPr>
          <a:xfrm>
            <a:off x="221617" y="197485"/>
            <a:ext cx="5196359" cy="825502"/>
            <a:chOff x="103490" y="55959"/>
            <a:chExt cx="3367125" cy="479604"/>
          </a:xfrm>
        </p:grpSpPr>
        <p:grpSp>
          <p:nvGrpSpPr>
            <p:cNvPr id="14" name="组合 13">
              <a:extLst>
                <a:ext uri="{FF2B5EF4-FFF2-40B4-BE49-F238E27FC236}">
                  <a16:creationId xmlns:a16="http://schemas.microsoft.com/office/drawing/2014/main" id="{7928B82A-6DC8-CF3F-BDCD-D0605539943E}"/>
                </a:ext>
              </a:extLst>
            </p:cNvPr>
            <p:cNvGrpSpPr/>
            <p:nvPr/>
          </p:nvGrpSpPr>
          <p:grpSpPr>
            <a:xfrm>
              <a:off x="103490" y="119520"/>
              <a:ext cx="3367125" cy="341952"/>
              <a:chOff x="163310" y="153703"/>
              <a:chExt cx="3367145" cy="341953"/>
            </a:xfrm>
          </p:grpSpPr>
          <p:grpSp>
            <p:nvGrpSpPr>
              <p:cNvPr id="19" name="组合 18">
                <a:extLst>
                  <a:ext uri="{FF2B5EF4-FFF2-40B4-BE49-F238E27FC236}">
                    <a16:creationId xmlns:a16="http://schemas.microsoft.com/office/drawing/2014/main" id="{0F321607-5E92-BC40-CF00-D3207BA01708}"/>
                  </a:ext>
                </a:extLst>
              </p:cNvPr>
              <p:cNvGrpSpPr/>
              <p:nvPr/>
            </p:nvGrpSpPr>
            <p:grpSpPr>
              <a:xfrm>
                <a:off x="163310" y="153824"/>
                <a:ext cx="383622" cy="341832"/>
                <a:chOff x="8034010" y="1938334"/>
                <a:chExt cx="3284122" cy="3284115"/>
              </a:xfrm>
            </p:grpSpPr>
            <p:sp>
              <p:nvSpPr>
                <p:cNvPr id="22" name="椭圆 21">
                  <a:extLst>
                    <a:ext uri="{FF2B5EF4-FFF2-40B4-BE49-F238E27FC236}">
                      <a16:creationId xmlns:a16="http://schemas.microsoft.com/office/drawing/2014/main" id="{63F6AD64-7F38-FDEB-0B6A-294117887E36}"/>
                    </a:ext>
                  </a:extLst>
                </p:cNvPr>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3" name="椭圆 22">
                  <a:extLst>
                    <a:ext uri="{FF2B5EF4-FFF2-40B4-BE49-F238E27FC236}">
                      <a16:creationId xmlns:a16="http://schemas.microsoft.com/office/drawing/2014/main" id="{0D1ECB92-85C5-166F-16F7-D68001D81E75}"/>
                    </a:ext>
                  </a:extLst>
                </p:cNvPr>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21" name="矩形 20">
                <a:extLst>
                  <a:ext uri="{FF2B5EF4-FFF2-40B4-BE49-F238E27FC236}">
                    <a16:creationId xmlns:a16="http://schemas.microsoft.com/office/drawing/2014/main" id="{2A6D1076-58EA-B738-C610-8B6D69900C59}"/>
                  </a:ext>
                </a:extLst>
              </p:cNvPr>
              <p:cNvSpPr/>
              <p:nvPr/>
            </p:nvSpPr>
            <p:spPr>
              <a:xfrm>
                <a:off x="652713" y="153703"/>
                <a:ext cx="2877742" cy="303984"/>
              </a:xfrm>
              <a:prstGeom prst="rect">
                <a:avLst/>
              </a:prstGeom>
            </p:spPr>
            <p:txBody>
              <a:bodyPr wrap="square">
                <a:spAutoFit/>
              </a:bodyPr>
              <a:lstStyle/>
              <a:p>
                <a:r>
                  <a:rPr lang="en-US" altLang="zh-CN" sz="2800" b="1" dirty="0">
                    <a:latin typeface="微软雅黑" panose="020B0503020204020204" pitchFamily="34" charset="-122"/>
                    <a:ea typeface="微软雅黑" panose="020B0503020204020204" pitchFamily="34" charset="-122"/>
                  </a:rPr>
                  <a:t>Velo-Zwanziger</a:t>
                </a:r>
                <a:r>
                  <a:rPr lang="zh-CN" altLang="en-US" sz="2800" b="1" dirty="0">
                    <a:latin typeface="微软雅黑" panose="020B0503020204020204" pitchFamily="34" charset="-122"/>
                    <a:ea typeface="微软雅黑" panose="020B0503020204020204" pitchFamily="34" charset="-122"/>
                  </a:rPr>
                  <a:t>问题</a:t>
                </a:r>
                <a:endParaRPr lang="zh-CN" altLang="en-US" sz="2800" b="1" i="1" dirty="0">
                  <a:latin typeface="微软雅黑" panose="020B0503020204020204" pitchFamily="34" charset="-122"/>
                  <a:ea typeface="微软雅黑" panose="020B0503020204020204" pitchFamily="34" charset="-122"/>
                </a:endParaRPr>
              </a:p>
            </p:txBody>
          </p:sp>
        </p:grpSp>
        <p:sp>
          <p:nvSpPr>
            <p:cNvPr id="16" name="椭圆 15">
              <a:extLst>
                <a:ext uri="{FF2B5EF4-FFF2-40B4-BE49-F238E27FC236}">
                  <a16:creationId xmlns:a16="http://schemas.microsoft.com/office/drawing/2014/main" id="{4D94B27F-82B7-294B-4E80-898C0D971C6E}"/>
                </a:ext>
              </a:extLst>
            </p:cNvPr>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7" name="椭圆 16">
              <a:extLst>
                <a:ext uri="{FF2B5EF4-FFF2-40B4-BE49-F238E27FC236}">
                  <a16:creationId xmlns:a16="http://schemas.microsoft.com/office/drawing/2014/main" id="{07EB56A2-9373-E538-1D6A-03E7E9DD3501}"/>
                </a:ext>
              </a:extLst>
            </p:cNvPr>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18" name="椭圆 17">
              <a:extLst>
                <a:ext uri="{FF2B5EF4-FFF2-40B4-BE49-F238E27FC236}">
                  <a16:creationId xmlns:a16="http://schemas.microsoft.com/office/drawing/2014/main" id="{29538626-9DA0-FBF1-322A-77CD1AC4DB24}"/>
                </a:ext>
              </a:extLst>
            </p:cNvPr>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Tree>
    <p:extLst>
      <p:ext uri="{BB962C8B-B14F-4D97-AF65-F5344CB8AC3E}">
        <p14:creationId xmlns:p14="http://schemas.microsoft.com/office/powerpoint/2010/main" val="4215431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82515-42BE-884E-1E46-F21222BC7CFE}"/>
            </a:ext>
          </a:extLst>
        </p:cNvPr>
        <p:cNvGrpSpPr/>
        <p:nvPr/>
      </p:nvGrpSpPr>
      <p:grpSpPr>
        <a:xfrm>
          <a:off x="0" y="0"/>
          <a:ext cx="0" cy="0"/>
          <a:chOff x="0" y="0"/>
          <a:chExt cx="0" cy="0"/>
        </a:xfrm>
      </p:grpSpPr>
      <p:pic>
        <p:nvPicPr>
          <p:cNvPr id="2" name="图片 1">
            <a:extLst>
              <a:ext uri="{FF2B5EF4-FFF2-40B4-BE49-F238E27FC236}">
                <a16:creationId xmlns:a16="http://schemas.microsoft.com/office/drawing/2014/main" id="{436E048E-3992-CFDB-12B1-1BB6753D0D2B}"/>
              </a:ext>
            </a:extLst>
          </p:cNvPr>
          <p:cNvPicPr/>
          <p:nvPr/>
        </p:nvPicPr>
        <p:blipFill>
          <a:blip r:embed="rId3"/>
          <a:srcRect l="6667" t="12219" r="6776" b="1333"/>
          <a:stretch>
            <a:fillRect/>
          </a:stretch>
        </p:blipFill>
        <p:spPr>
          <a:xfrm>
            <a:off x="10594975" y="104775"/>
            <a:ext cx="1421130" cy="1419860"/>
          </a:xfrm>
          <a:prstGeom prst="ellipse">
            <a:avLst/>
          </a:prstGeom>
        </p:spPr>
      </p:pic>
      <p:sp>
        <p:nvSpPr>
          <p:cNvPr id="10" name="object 6">
            <a:extLst>
              <a:ext uri="{FF2B5EF4-FFF2-40B4-BE49-F238E27FC236}">
                <a16:creationId xmlns:a16="http://schemas.microsoft.com/office/drawing/2014/main" id="{26B4DBA2-5800-0B36-B793-C5A7817D9908}"/>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12</a:t>
            </a:fld>
            <a:endParaRPr lang="zh-CN" altLang="en-US" sz="3200" b="1" spc="-20" dirty="0">
              <a:solidFill>
                <a:schemeClr val="tx1">
                  <a:lumMod val="65000"/>
                  <a:lumOff val="35000"/>
                </a:schemeClr>
              </a:solidFill>
            </a:endParaRPr>
          </a:p>
        </p:txBody>
      </p:sp>
      <p:sp>
        <p:nvSpPr>
          <p:cNvPr id="20" name="文本框 19">
            <a:extLst>
              <a:ext uri="{FF2B5EF4-FFF2-40B4-BE49-F238E27FC236}">
                <a16:creationId xmlns:a16="http://schemas.microsoft.com/office/drawing/2014/main" id="{9E8B8203-0C85-1C89-BBB3-8BB96CD56DEE}"/>
              </a:ext>
            </a:extLst>
          </p:cNvPr>
          <p:cNvSpPr txBox="1"/>
          <p:nvPr/>
        </p:nvSpPr>
        <p:spPr>
          <a:xfrm>
            <a:off x="337177" y="1619791"/>
            <a:ext cx="11498481" cy="1569660"/>
          </a:xfrm>
          <a:prstGeom prst="rect">
            <a:avLst/>
          </a:prstGeom>
          <a:noFill/>
        </p:spPr>
        <p:txBody>
          <a:bodyPr wrap="square">
            <a:spAutoFit/>
          </a:bodyPr>
          <a:lstStyle/>
          <a:p>
            <a:r>
              <a:rPr lang="en-US" altLang="zh-CN" sz="2400" spc="225" dirty="0">
                <a:latin typeface="Times New Roman" panose="02020603050405020304" pitchFamily="18" charset="0"/>
                <a:cs typeface="Times New Roman" panose="02020603050405020304" pitchFamily="18" charset="0"/>
                <a:sym typeface="+mn-lt"/>
              </a:rPr>
              <a:t>[1] </a:t>
            </a:r>
            <a:r>
              <a:rPr lang="en-US" altLang="zh-CN" sz="2400" spc="225" dirty="0">
                <a:solidFill>
                  <a:srgbClr val="0000FF"/>
                </a:solidFill>
                <a:latin typeface="Times New Roman" panose="02020603050405020304" pitchFamily="18" charset="0"/>
                <a:cs typeface="Times New Roman" panose="02020603050405020304" pitchFamily="18" charset="0"/>
                <a:sym typeface="+mn-lt"/>
                <a:hlinkClick r:id="rId4">
                  <a:extLst>
                    <a:ext uri="{A12FA001-AC4F-418D-AE19-62706E023703}">
                      <ahyp:hlinkClr xmlns:ahyp="http://schemas.microsoft.com/office/drawing/2018/hyperlinkcolor" val="tx"/>
                    </a:ext>
                  </a:extLst>
                </a:hlinkClick>
              </a:rPr>
              <a:t>https://bohr.physics.berkeley.edu/classes/221/1112/notes/dirac.</a:t>
            </a:r>
            <a:r>
              <a:rPr lang="en-US" altLang="zh-CN" sz="2400" spc="225" dirty="0">
                <a:latin typeface="Times New Roman" panose="02020603050405020304" pitchFamily="18" charset="0"/>
                <a:cs typeface="Times New Roman" panose="02020603050405020304" pitchFamily="18" charset="0"/>
                <a:sym typeface="+mn-lt"/>
                <a:hlinkClick r:id="rId4">
                  <a:extLst>
                    <a:ext uri="{A12FA001-AC4F-418D-AE19-62706E023703}">
                      <ahyp:hlinkClr xmlns:ahyp="http://schemas.microsoft.com/office/drawing/2018/hyperlinkcolor" val="tx"/>
                    </a:ext>
                  </a:extLst>
                </a:hlinkClick>
              </a:rPr>
              <a:t>pdf</a:t>
            </a:r>
            <a:endParaRPr lang="en-US" altLang="zh-CN" sz="2400" spc="225" dirty="0">
              <a:latin typeface="Times New Roman" panose="02020603050405020304" pitchFamily="18" charset="0"/>
              <a:cs typeface="Times New Roman" panose="02020603050405020304" pitchFamily="18" charset="0"/>
              <a:sym typeface="+mn-lt"/>
            </a:endParaRPr>
          </a:p>
          <a:p>
            <a:r>
              <a:rPr lang="en-US" altLang="zh-CN" sz="2400" spc="225" dirty="0">
                <a:latin typeface="Times New Roman" panose="02020603050405020304" pitchFamily="18" charset="0"/>
                <a:cs typeface="Times New Roman" panose="02020603050405020304" pitchFamily="18" charset="0"/>
                <a:sym typeface="+mn-lt"/>
              </a:rPr>
              <a:t>[2] B. </a:t>
            </a:r>
            <a:r>
              <a:rPr lang="en-US" altLang="zh-CN" sz="2400" spc="225" dirty="0" err="1">
                <a:latin typeface="Times New Roman" panose="02020603050405020304" pitchFamily="18" charset="0"/>
                <a:cs typeface="Times New Roman" panose="02020603050405020304" pitchFamily="18" charset="0"/>
                <a:sym typeface="+mn-lt"/>
              </a:rPr>
              <a:t>Sazdovi</a:t>
            </a:r>
            <a:r>
              <a:rPr lang="en-US" altLang="zh-CN" sz="2400" spc="225" dirty="0">
                <a:latin typeface="Times New Roman" panose="02020603050405020304" pitchFamily="18" charset="0"/>
                <a:cs typeface="Times New Roman" panose="02020603050405020304" pitchFamily="18" charset="0"/>
                <a:sym typeface="+mn-lt"/>
              </a:rPr>
              <a:t> ́, </a:t>
            </a:r>
            <a:r>
              <a:rPr lang="en-US" altLang="zh-CN" sz="2400" spc="225" dirty="0" err="1">
                <a:latin typeface="Times New Roman" panose="02020603050405020304" pitchFamily="18" charset="0"/>
                <a:cs typeface="Times New Roman" panose="02020603050405020304" pitchFamily="18" charset="0"/>
                <a:sym typeface="+mn-lt"/>
              </a:rPr>
              <a:t>Rarita</a:t>
            </a:r>
            <a:r>
              <a:rPr lang="en-US" altLang="zh-CN" sz="2400" spc="225" dirty="0">
                <a:latin typeface="Times New Roman" panose="02020603050405020304" pitchFamily="18" charset="0"/>
                <a:cs typeface="Times New Roman" panose="02020603050405020304" pitchFamily="18" charset="0"/>
                <a:sym typeface="+mn-lt"/>
              </a:rPr>
              <a:t>-Schwinger equation from principle equation for  all spins, arXiv:2412.20557v1 [hep-</a:t>
            </a:r>
            <a:r>
              <a:rPr lang="en-US" altLang="zh-CN" sz="2400" spc="225" dirty="0" err="1">
                <a:latin typeface="Times New Roman" panose="02020603050405020304" pitchFamily="18" charset="0"/>
                <a:cs typeface="Times New Roman" panose="02020603050405020304" pitchFamily="18" charset="0"/>
                <a:sym typeface="+mn-lt"/>
              </a:rPr>
              <a:t>th</a:t>
            </a:r>
            <a:r>
              <a:rPr lang="en-US" altLang="zh-CN" sz="2400" spc="225" dirty="0">
                <a:latin typeface="Times New Roman" panose="02020603050405020304" pitchFamily="18" charset="0"/>
                <a:cs typeface="Times New Roman" panose="02020603050405020304" pitchFamily="18" charset="0"/>
                <a:sym typeface="+mn-lt"/>
              </a:rPr>
              <a:t>] 29 Dec 2024</a:t>
            </a:r>
          </a:p>
          <a:p>
            <a:r>
              <a:rPr lang="en-US" altLang="zh-CN" sz="2400" spc="225" dirty="0">
                <a:latin typeface="Times New Roman" panose="02020603050405020304" pitchFamily="18" charset="0"/>
                <a:cs typeface="Times New Roman" panose="02020603050405020304" pitchFamily="18" charset="0"/>
                <a:sym typeface="+mn-lt"/>
              </a:rPr>
              <a:t>[3] Mark Srednicki, Quantum Field Theory, </a:t>
            </a:r>
            <a:r>
              <a:rPr lang="en-US" altLang="zh-CN" sz="2400" dirty="0">
                <a:latin typeface="Times New Roman" panose="02020603050405020304" pitchFamily="18" charset="0"/>
                <a:cs typeface="Times New Roman" panose="02020603050405020304" pitchFamily="18" charset="0"/>
              </a:rPr>
              <a:t>Cambridge University Press, 2006</a:t>
            </a:r>
            <a:endParaRPr lang="en-US" altLang="zh-CN" sz="2400" spc="225" dirty="0">
              <a:latin typeface="Times New Roman" panose="02020603050405020304" pitchFamily="18" charset="0"/>
              <a:cs typeface="Times New Roman" panose="02020603050405020304" pitchFamily="18" charset="0"/>
              <a:sym typeface="+mn-lt"/>
            </a:endParaRPr>
          </a:p>
        </p:txBody>
      </p:sp>
      <p:grpSp>
        <p:nvGrpSpPr>
          <p:cNvPr id="3" name="组合 2">
            <a:extLst>
              <a:ext uri="{FF2B5EF4-FFF2-40B4-BE49-F238E27FC236}">
                <a16:creationId xmlns:a16="http://schemas.microsoft.com/office/drawing/2014/main" id="{C1321583-3127-4880-17BA-EE36AE2DD9E0}"/>
              </a:ext>
            </a:extLst>
          </p:cNvPr>
          <p:cNvGrpSpPr/>
          <p:nvPr/>
        </p:nvGrpSpPr>
        <p:grpSpPr>
          <a:xfrm>
            <a:off x="221617" y="197485"/>
            <a:ext cx="5196359" cy="825502"/>
            <a:chOff x="103490" y="55959"/>
            <a:chExt cx="3367125" cy="479604"/>
          </a:xfrm>
        </p:grpSpPr>
        <p:grpSp>
          <p:nvGrpSpPr>
            <p:cNvPr id="14" name="组合 13">
              <a:extLst>
                <a:ext uri="{FF2B5EF4-FFF2-40B4-BE49-F238E27FC236}">
                  <a16:creationId xmlns:a16="http://schemas.microsoft.com/office/drawing/2014/main" id="{5A04BE3D-DAFF-B1E1-8551-3DAC634AA6B4}"/>
                </a:ext>
              </a:extLst>
            </p:cNvPr>
            <p:cNvGrpSpPr/>
            <p:nvPr/>
          </p:nvGrpSpPr>
          <p:grpSpPr>
            <a:xfrm>
              <a:off x="103490" y="119520"/>
              <a:ext cx="3367125" cy="341952"/>
              <a:chOff x="163310" y="153703"/>
              <a:chExt cx="3367145" cy="341953"/>
            </a:xfrm>
          </p:grpSpPr>
          <p:grpSp>
            <p:nvGrpSpPr>
              <p:cNvPr id="19" name="组合 18">
                <a:extLst>
                  <a:ext uri="{FF2B5EF4-FFF2-40B4-BE49-F238E27FC236}">
                    <a16:creationId xmlns:a16="http://schemas.microsoft.com/office/drawing/2014/main" id="{3B2AB68C-E164-90FE-6B69-8EF8D94A7173}"/>
                  </a:ext>
                </a:extLst>
              </p:cNvPr>
              <p:cNvGrpSpPr/>
              <p:nvPr/>
            </p:nvGrpSpPr>
            <p:grpSpPr>
              <a:xfrm>
                <a:off x="163310" y="153824"/>
                <a:ext cx="383622" cy="341832"/>
                <a:chOff x="8034010" y="1938334"/>
                <a:chExt cx="3284122" cy="3284115"/>
              </a:xfrm>
            </p:grpSpPr>
            <p:sp>
              <p:nvSpPr>
                <p:cNvPr id="22" name="椭圆 21">
                  <a:extLst>
                    <a:ext uri="{FF2B5EF4-FFF2-40B4-BE49-F238E27FC236}">
                      <a16:creationId xmlns:a16="http://schemas.microsoft.com/office/drawing/2014/main" id="{9027D4D8-27CD-DB42-E8C4-28C9ABCF2C02}"/>
                    </a:ext>
                  </a:extLst>
                </p:cNvPr>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3" name="椭圆 22">
                  <a:extLst>
                    <a:ext uri="{FF2B5EF4-FFF2-40B4-BE49-F238E27FC236}">
                      <a16:creationId xmlns:a16="http://schemas.microsoft.com/office/drawing/2014/main" id="{8A2B3606-9264-918F-72E1-844280357FE4}"/>
                    </a:ext>
                  </a:extLst>
                </p:cNvPr>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21" name="矩形 20">
                <a:extLst>
                  <a:ext uri="{FF2B5EF4-FFF2-40B4-BE49-F238E27FC236}">
                    <a16:creationId xmlns:a16="http://schemas.microsoft.com/office/drawing/2014/main" id="{19A61136-0405-1D05-AA45-D56C102F2AD4}"/>
                  </a:ext>
                </a:extLst>
              </p:cNvPr>
              <p:cNvSpPr/>
              <p:nvPr/>
            </p:nvSpPr>
            <p:spPr>
              <a:xfrm>
                <a:off x="652713" y="153703"/>
                <a:ext cx="2877742" cy="303984"/>
              </a:xfrm>
              <a:prstGeom prst="rect">
                <a:avLst/>
              </a:prstGeom>
            </p:spPr>
            <p:txBody>
              <a:bodyPr wrap="square">
                <a:spAutoFit/>
              </a:bodyPr>
              <a:lstStyle/>
              <a:p>
                <a:r>
                  <a:rPr lang="zh-CN" altLang="en-US" sz="2800" b="1" dirty="0">
                    <a:latin typeface="微软雅黑" panose="020B0503020204020204" pitchFamily="34" charset="-122"/>
                    <a:ea typeface="微软雅黑" panose="020B0503020204020204" pitchFamily="34" charset="-122"/>
                  </a:rPr>
                  <a:t>参考文献</a:t>
                </a:r>
              </a:p>
            </p:txBody>
          </p:sp>
        </p:grpSp>
        <p:sp>
          <p:nvSpPr>
            <p:cNvPr id="16" name="椭圆 15">
              <a:extLst>
                <a:ext uri="{FF2B5EF4-FFF2-40B4-BE49-F238E27FC236}">
                  <a16:creationId xmlns:a16="http://schemas.microsoft.com/office/drawing/2014/main" id="{C667D39E-1E8B-3952-46B0-A8671E7A59C1}"/>
                </a:ext>
              </a:extLst>
            </p:cNvPr>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7" name="椭圆 16">
              <a:extLst>
                <a:ext uri="{FF2B5EF4-FFF2-40B4-BE49-F238E27FC236}">
                  <a16:creationId xmlns:a16="http://schemas.microsoft.com/office/drawing/2014/main" id="{5569DF3D-4F71-3F74-4871-F9FF75296738}"/>
                </a:ext>
              </a:extLst>
            </p:cNvPr>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18" name="椭圆 17">
              <a:extLst>
                <a:ext uri="{FF2B5EF4-FFF2-40B4-BE49-F238E27FC236}">
                  <a16:creationId xmlns:a16="http://schemas.microsoft.com/office/drawing/2014/main" id="{520F1249-92C2-1667-BB32-6EF6B4FCACD0}"/>
                </a:ext>
              </a:extLst>
            </p:cNvPr>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Tree>
    <p:extLst>
      <p:ext uri="{BB962C8B-B14F-4D97-AF65-F5344CB8AC3E}">
        <p14:creationId xmlns:p14="http://schemas.microsoft.com/office/powerpoint/2010/main" val="3806680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681404" y="1524883"/>
            <a:ext cx="3711134" cy="3948363"/>
            <a:chOff x="997598" y="883075"/>
            <a:chExt cx="4764613" cy="5116279"/>
          </a:xfrm>
        </p:grpSpPr>
        <p:sp>
          <p:nvSpPr>
            <p:cNvPr id="5" name="椭圆 4"/>
            <p:cNvSpPr/>
            <p:nvPr/>
          </p:nvSpPr>
          <p:spPr>
            <a:xfrm>
              <a:off x="997598" y="883075"/>
              <a:ext cx="465221" cy="465221"/>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6" name="椭圆 5"/>
            <p:cNvSpPr/>
            <p:nvPr/>
          </p:nvSpPr>
          <p:spPr>
            <a:xfrm>
              <a:off x="2645663" y="2283900"/>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dirty="0">
                <a:solidFill>
                  <a:prstClr val="white"/>
                </a:solidFill>
                <a:latin typeface="微软雅黑" panose="020B0503020204020204" pitchFamily="34" charset="-122"/>
                <a:ea typeface="微软雅黑" panose="020B0503020204020204" pitchFamily="34" charset="-122"/>
              </a:endParaRPr>
            </a:p>
          </p:txBody>
        </p:sp>
        <p:sp>
          <p:nvSpPr>
            <p:cNvPr id="7" name="椭圆 6"/>
            <p:cNvSpPr/>
            <p:nvPr/>
          </p:nvSpPr>
          <p:spPr>
            <a:xfrm>
              <a:off x="1330221" y="5441339"/>
              <a:ext cx="558015" cy="558015"/>
            </a:xfrm>
            <a:prstGeom prst="ellipse">
              <a:avLst/>
            </a:prstGeom>
            <a:solidFill>
              <a:srgbClr val="C0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字魂58号-创中黑" panose="00000500000000000000" pitchFamily="2" charset="-122"/>
                <a:ea typeface="字魂58号-创中黑" panose="00000500000000000000" pitchFamily="2" charset="-122"/>
              </a:endParaRPr>
            </a:p>
          </p:txBody>
        </p:sp>
        <p:sp>
          <p:nvSpPr>
            <p:cNvPr id="8" name="椭圆 7"/>
            <p:cNvSpPr/>
            <p:nvPr/>
          </p:nvSpPr>
          <p:spPr>
            <a:xfrm>
              <a:off x="1001564" y="1348296"/>
              <a:ext cx="4093043" cy="4093043"/>
            </a:xfrm>
            <a:prstGeom prst="ellipse">
              <a:avLst/>
            </a:prstGeom>
            <a:no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字魂58号-创中黑" panose="00000500000000000000" pitchFamily="2" charset="-122"/>
                <a:ea typeface="字魂58号-创中黑" panose="00000500000000000000" pitchFamily="2" charset="-122"/>
              </a:endParaRPr>
            </a:p>
          </p:txBody>
        </p:sp>
        <p:sp>
          <p:nvSpPr>
            <p:cNvPr id="10" name="椭圆 9"/>
            <p:cNvSpPr/>
            <p:nvPr/>
          </p:nvSpPr>
          <p:spPr>
            <a:xfrm>
              <a:off x="5537623" y="2742080"/>
              <a:ext cx="224588" cy="224588"/>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grpSp>
        <p:nvGrpSpPr>
          <p:cNvPr id="4" name="组合 3">
            <a:extLst>
              <a:ext uri="{FF2B5EF4-FFF2-40B4-BE49-F238E27FC236}">
                <a16:creationId xmlns:a16="http://schemas.microsoft.com/office/drawing/2014/main" id="{4C9128DB-9456-D4B6-10D2-B29FF80894E5}"/>
              </a:ext>
            </a:extLst>
          </p:cNvPr>
          <p:cNvGrpSpPr/>
          <p:nvPr/>
        </p:nvGrpSpPr>
        <p:grpSpPr>
          <a:xfrm>
            <a:off x="4869205" y="2386808"/>
            <a:ext cx="6638302" cy="1989054"/>
            <a:chOff x="5095075" y="3053558"/>
            <a:chExt cx="6638302" cy="1989054"/>
          </a:xfrm>
        </p:grpSpPr>
        <p:sp>
          <p:nvSpPr>
            <p:cNvPr id="17" name="矩形 16"/>
            <p:cNvSpPr/>
            <p:nvPr/>
          </p:nvSpPr>
          <p:spPr>
            <a:xfrm>
              <a:off x="5095075" y="3053558"/>
              <a:ext cx="6638302" cy="1177245"/>
            </a:xfrm>
            <a:prstGeom prst="rect">
              <a:avLst/>
            </a:prstGeom>
          </p:spPr>
          <p:txBody>
            <a:bodyPr wrap="square" lIns="68580" tIns="34290" rIns="68580" bIns="34290">
              <a:spAutoFit/>
            </a:bodyPr>
            <a:lstStyle/>
            <a:p>
              <a:pPr>
                <a:defRPr/>
              </a:pPr>
              <a:r>
                <a:rPr lang="en-US" altLang="zh-CN" sz="7200" b="1" spc="225" dirty="0">
                  <a:solidFill>
                    <a:prstClr val="black"/>
                  </a:solidFill>
                  <a:latin typeface="微软雅黑" panose="020B0503020204020204" pitchFamily="34" charset="-122"/>
                  <a:ea typeface="微软雅黑" panose="020B0503020204020204" pitchFamily="34" charset="-122"/>
                  <a:cs typeface="+mn-ea"/>
                  <a:sym typeface="+mn-lt"/>
                </a:rPr>
                <a:t>THANK YOU</a:t>
              </a:r>
              <a:endParaRPr sz="7200" b="1" spc="225" dirty="0">
                <a:solidFill>
                  <a:prstClr val="black"/>
                </a:solidFill>
                <a:latin typeface="微软雅黑" panose="020B0503020204020204" pitchFamily="34" charset="-122"/>
                <a:ea typeface="微软雅黑" panose="020B0503020204020204" pitchFamily="34" charset="-122"/>
                <a:sym typeface="+mn-lt"/>
              </a:endParaRPr>
            </a:p>
          </p:txBody>
        </p:sp>
        <p:sp>
          <p:nvSpPr>
            <p:cNvPr id="3" name="矩形 2">
              <a:extLst>
                <a:ext uri="{FF2B5EF4-FFF2-40B4-BE49-F238E27FC236}">
                  <a16:creationId xmlns:a16="http://schemas.microsoft.com/office/drawing/2014/main" id="{798F6AF3-C9EF-1AF9-A0E2-FDD52FA80285}"/>
                </a:ext>
              </a:extLst>
            </p:cNvPr>
            <p:cNvSpPr/>
            <p:nvPr/>
          </p:nvSpPr>
          <p:spPr>
            <a:xfrm>
              <a:off x="6528660" y="4234699"/>
              <a:ext cx="3581595" cy="807913"/>
            </a:xfrm>
            <a:prstGeom prst="rect">
              <a:avLst/>
            </a:prstGeom>
          </p:spPr>
          <p:txBody>
            <a:bodyPr wrap="square" lIns="68580" tIns="34290" rIns="68580" bIns="34290">
              <a:spAutoFit/>
            </a:bodyPr>
            <a:lstStyle/>
            <a:p>
              <a:pPr algn="ctr">
                <a:defRPr/>
              </a:pPr>
              <a:r>
                <a:rPr lang="zh-CN" altLang="en-US" sz="2400" b="1" spc="225" dirty="0">
                  <a:latin typeface="+mn-ea"/>
                  <a:cs typeface="+mn-ea"/>
                  <a:sym typeface="+mn-lt"/>
                </a:rPr>
                <a:t>汇报人</a:t>
              </a:r>
              <a:r>
                <a:rPr lang="en-US" altLang="zh-CN" sz="2400" b="1" spc="225" dirty="0">
                  <a:latin typeface="+mn-ea"/>
                  <a:cs typeface="+mn-ea"/>
                  <a:sym typeface="+mn-lt"/>
                </a:rPr>
                <a:t>/</a:t>
              </a:r>
              <a:r>
                <a:rPr lang="zh-CN" altLang="en-US" sz="2400" b="1" spc="225" dirty="0">
                  <a:latin typeface="+mn-ea"/>
                  <a:cs typeface="+mn-ea"/>
                  <a:sym typeface="+mn-lt"/>
                </a:rPr>
                <a:t>组员：曹淇竣</a:t>
              </a:r>
              <a:endParaRPr lang="en-US" altLang="zh-CN" sz="2400" b="1" spc="225" dirty="0">
                <a:latin typeface="+mn-ea"/>
                <a:cs typeface="+mn-ea"/>
                <a:sym typeface="+mn-lt"/>
              </a:endParaRPr>
            </a:p>
            <a:p>
              <a:pPr algn="ctr">
                <a:defRPr/>
              </a:pPr>
              <a:r>
                <a:rPr lang="zh-CN" altLang="en-US" sz="2400" b="1" spc="225" dirty="0">
                  <a:latin typeface="+mn-ea"/>
                  <a:cs typeface="+mn-ea"/>
                  <a:sym typeface="+mn-lt"/>
                </a:rPr>
                <a:t>时间：</a:t>
              </a:r>
              <a:r>
                <a:rPr lang="en-US" altLang="zh-CN" sz="2400" b="1" spc="225" dirty="0">
                  <a:latin typeface="+mn-ea"/>
                  <a:cs typeface="+mn-ea"/>
                  <a:sym typeface="+mn-lt"/>
                </a:rPr>
                <a:t>2026/4/10</a:t>
              </a:r>
              <a:r>
                <a:rPr lang="zh-CN" altLang="en-US" sz="2400" b="1" spc="225" dirty="0">
                  <a:latin typeface="+mn-ea"/>
                  <a:cs typeface="+mn-ea"/>
                  <a:sym typeface="+mn-lt"/>
                </a:rPr>
                <a:t>   </a:t>
              </a:r>
              <a:r>
                <a:rPr lang="en-US" altLang="zh-CN" sz="2400" b="1" spc="225" dirty="0">
                  <a:latin typeface="+mn-ea"/>
                  <a:cs typeface="+mn-ea"/>
                  <a:sym typeface="+mn-lt"/>
                </a:rPr>
                <a:t> </a:t>
              </a:r>
            </a:p>
          </p:txBody>
        </p:sp>
      </p:grpSp>
      <p:pic>
        <p:nvPicPr>
          <p:cNvPr id="9" name="图片 8">
            <a:extLst>
              <a:ext uri="{FF2B5EF4-FFF2-40B4-BE49-F238E27FC236}">
                <a16:creationId xmlns:a16="http://schemas.microsoft.com/office/drawing/2014/main" id="{EFF24F96-E1C7-2AEE-8D5E-ADC3896E3950}"/>
              </a:ext>
            </a:extLst>
          </p:cNvPr>
          <p:cNvPicPr/>
          <p:nvPr/>
        </p:nvPicPr>
        <p:blipFill>
          <a:blip r:embed="rId3"/>
          <a:srcRect l="6667" t="12219" r="6776" b="1333"/>
          <a:stretch>
            <a:fillRect/>
          </a:stretch>
        </p:blipFill>
        <p:spPr>
          <a:xfrm>
            <a:off x="10594975" y="104775"/>
            <a:ext cx="1421130" cy="1419860"/>
          </a:xfrm>
          <a:prstGeom prst="ellipse">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46031" y="2186532"/>
            <a:ext cx="5769852" cy="3476600"/>
            <a:chOff x="346031" y="2186532"/>
            <a:chExt cx="5769852" cy="3476600"/>
          </a:xfrm>
        </p:grpSpPr>
        <p:sp>
          <p:nvSpPr>
            <p:cNvPr id="8" name="Freeform 5"/>
            <p:cNvSpPr>
              <a:spLocks noEditPoints="1"/>
            </p:cNvSpPr>
            <p:nvPr/>
          </p:nvSpPr>
          <p:spPr bwMode="auto">
            <a:xfrm>
              <a:off x="2757617" y="2270864"/>
              <a:ext cx="3117516" cy="2857721"/>
            </a:xfrm>
            <a:custGeom>
              <a:avLst/>
              <a:gdLst>
                <a:gd name="T0" fmla="*/ 258 w 1552"/>
                <a:gd name="T1" fmla="*/ 496 h 1421"/>
                <a:gd name="T2" fmla="*/ 352 w 1552"/>
                <a:gd name="T3" fmla="*/ 459 h 1421"/>
                <a:gd name="T4" fmla="*/ 322 w 1552"/>
                <a:gd name="T5" fmla="*/ 395 h 1421"/>
                <a:gd name="T6" fmla="*/ 295 w 1552"/>
                <a:gd name="T7" fmla="*/ 451 h 1421"/>
                <a:gd name="T8" fmla="*/ 222 w 1552"/>
                <a:gd name="T9" fmla="*/ 374 h 1421"/>
                <a:gd name="T10" fmla="*/ 305 w 1552"/>
                <a:gd name="T11" fmla="*/ 275 h 1421"/>
                <a:gd name="T12" fmla="*/ 442 w 1552"/>
                <a:gd name="T13" fmla="*/ 297 h 1421"/>
                <a:gd name="T14" fmla="*/ 449 w 1552"/>
                <a:gd name="T15" fmla="*/ 343 h 1421"/>
                <a:gd name="T16" fmla="*/ 496 w 1552"/>
                <a:gd name="T17" fmla="*/ 308 h 1421"/>
                <a:gd name="T18" fmla="*/ 631 w 1552"/>
                <a:gd name="T19" fmla="*/ 249 h 1421"/>
                <a:gd name="T20" fmla="*/ 671 w 1552"/>
                <a:gd name="T21" fmla="*/ 283 h 1421"/>
                <a:gd name="T22" fmla="*/ 697 w 1552"/>
                <a:gd name="T23" fmla="*/ 242 h 1421"/>
                <a:gd name="T24" fmla="*/ 708 w 1552"/>
                <a:gd name="T25" fmla="*/ 174 h 1421"/>
                <a:gd name="T26" fmla="*/ 904 w 1552"/>
                <a:gd name="T27" fmla="*/ 54 h 1421"/>
                <a:gd name="T28" fmla="*/ 982 w 1552"/>
                <a:gd name="T29" fmla="*/ 96 h 1421"/>
                <a:gd name="T30" fmla="*/ 1107 w 1552"/>
                <a:gd name="T31" fmla="*/ 83 h 1421"/>
                <a:gd name="T32" fmla="*/ 1288 w 1552"/>
                <a:gd name="T33" fmla="*/ 46 h 1421"/>
                <a:gd name="T34" fmla="*/ 1502 w 1552"/>
                <a:gd name="T35" fmla="*/ 31 h 1421"/>
                <a:gd name="T36" fmla="*/ 1478 w 1552"/>
                <a:gd name="T37" fmla="*/ 68 h 1421"/>
                <a:gd name="T38" fmla="*/ 1439 w 1552"/>
                <a:gd name="T39" fmla="*/ 217 h 1421"/>
                <a:gd name="T40" fmla="*/ 1441 w 1552"/>
                <a:gd name="T41" fmla="*/ 379 h 1421"/>
                <a:gd name="T42" fmla="*/ 1392 w 1552"/>
                <a:gd name="T43" fmla="*/ 209 h 1421"/>
                <a:gd name="T44" fmla="*/ 1332 w 1552"/>
                <a:gd name="T45" fmla="*/ 273 h 1421"/>
                <a:gd name="T46" fmla="*/ 1320 w 1552"/>
                <a:gd name="T47" fmla="*/ 436 h 1421"/>
                <a:gd name="T48" fmla="*/ 1295 w 1552"/>
                <a:gd name="T49" fmla="*/ 628 h 1421"/>
                <a:gd name="T50" fmla="*/ 1215 w 1552"/>
                <a:gd name="T51" fmla="*/ 606 h 1421"/>
                <a:gd name="T52" fmla="*/ 1231 w 1552"/>
                <a:gd name="T53" fmla="*/ 631 h 1421"/>
                <a:gd name="T54" fmla="*/ 1175 w 1552"/>
                <a:gd name="T55" fmla="*/ 832 h 1421"/>
                <a:gd name="T56" fmla="*/ 1127 w 1552"/>
                <a:gd name="T57" fmla="*/ 957 h 1421"/>
                <a:gd name="T58" fmla="*/ 1121 w 1552"/>
                <a:gd name="T59" fmla="*/ 1057 h 1421"/>
                <a:gd name="T60" fmla="*/ 1054 w 1552"/>
                <a:gd name="T61" fmla="*/ 1013 h 1421"/>
                <a:gd name="T62" fmla="*/ 1069 w 1552"/>
                <a:gd name="T63" fmla="*/ 944 h 1421"/>
                <a:gd name="T64" fmla="*/ 976 w 1552"/>
                <a:gd name="T65" fmla="*/ 838 h 1421"/>
                <a:gd name="T66" fmla="*/ 880 w 1552"/>
                <a:gd name="T67" fmla="*/ 981 h 1421"/>
                <a:gd name="T68" fmla="*/ 800 w 1552"/>
                <a:gd name="T69" fmla="*/ 830 h 1421"/>
                <a:gd name="T70" fmla="*/ 615 w 1552"/>
                <a:gd name="T71" fmla="*/ 776 h 1421"/>
                <a:gd name="T72" fmla="*/ 654 w 1552"/>
                <a:gd name="T73" fmla="*/ 820 h 1421"/>
                <a:gd name="T74" fmla="*/ 594 w 1552"/>
                <a:gd name="T75" fmla="*/ 937 h 1421"/>
                <a:gd name="T76" fmla="*/ 642 w 1552"/>
                <a:gd name="T77" fmla="*/ 959 h 1421"/>
                <a:gd name="T78" fmla="*/ 545 w 1552"/>
                <a:gd name="T79" fmla="*/ 1218 h 1421"/>
                <a:gd name="T80" fmla="*/ 383 w 1552"/>
                <a:gd name="T81" fmla="*/ 1410 h 1421"/>
                <a:gd name="T82" fmla="*/ 291 w 1552"/>
                <a:gd name="T83" fmla="*/ 1313 h 1421"/>
                <a:gd name="T84" fmla="*/ 289 w 1552"/>
                <a:gd name="T85" fmla="*/ 1168 h 1421"/>
                <a:gd name="T86" fmla="*/ 257 w 1552"/>
                <a:gd name="T87" fmla="*/ 1049 h 1421"/>
                <a:gd name="T88" fmla="*/ 173 w 1552"/>
                <a:gd name="T89" fmla="*/ 1011 h 1421"/>
                <a:gd name="T90" fmla="*/ 3 w 1552"/>
                <a:gd name="T91" fmla="*/ 925 h 1421"/>
                <a:gd name="T92" fmla="*/ 143 w 1552"/>
                <a:gd name="T93" fmla="*/ 717 h 1421"/>
                <a:gd name="T94" fmla="*/ 323 w 1552"/>
                <a:gd name="T95" fmla="*/ 766 h 1421"/>
                <a:gd name="T96" fmla="*/ 462 w 1552"/>
                <a:gd name="T97" fmla="*/ 749 h 1421"/>
                <a:gd name="T98" fmla="*/ 382 w 1552"/>
                <a:gd name="T99" fmla="*/ 666 h 1421"/>
                <a:gd name="T100" fmla="*/ 472 w 1552"/>
                <a:gd name="T101" fmla="*/ 588 h 1421"/>
                <a:gd name="T102" fmla="*/ 435 w 1552"/>
                <a:gd name="T103" fmla="*/ 594 h 1421"/>
                <a:gd name="T104" fmla="*/ 369 w 1552"/>
                <a:gd name="T105" fmla="*/ 681 h 1421"/>
                <a:gd name="T106" fmla="*/ 320 w 1552"/>
                <a:gd name="T107" fmla="*/ 636 h 1421"/>
                <a:gd name="T108" fmla="*/ 312 w 1552"/>
                <a:gd name="T109" fmla="*/ 672 h 1421"/>
                <a:gd name="T110" fmla="*/ 165 w 1552"/>
                <a:gd name="T111" fmla="*/ 674 h 1421"/>
                <a:gd name="T112" fmla="*/ 86 w 1552"/>
                <a:gd name="T113" fmla="*/ 639 h 1421"/>
                <a:gd name="T114" fmla="*/ 148 w 1552"/>
                <a:gd name="T115" fmla="*/ 558 h 1421"/>
                <a:gd name="T116" fmla="*/ 614 w 1552"/>
                <a:gd name="T117" fmla="*/ 659 h 1421"/>
                <a:gd name="T118" fmla="*/ 599 w 1552"/>
                <a:gd name="T119" fmla="*/ 585 h 1421"/>
                <a:gd name="T120" fmla="*/ 582 w 1552"/>
                <a:gd name="T121" fmla="*/ 668 h 1421"/>
                <a:gd name="T122" fmla="*/ 460 w 1552"/>
                <a:gd name="T123" fmla="*/ 786 h 1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552" h="1421">
                  <a:moveTo>
                    <a:pt x="205" y="520"/>
                  </a:moveTo>
                  <a:cubicBezTo>
                    <a:pt x="203" y="512"/>
                    <a:pt x="203" y="512"/>
                    <a:pt x="209" y="509"/>
                  </a:cubicBezTo>
                  <a:cubicBezTo>
                    <a:pt x="212" y="508"/>
                    <a:pt x="216" y="503"/>
                    <a:pt x="220" y="507"/>
                  </a:cubicBezTo>
                  <a:cubicBezTo>
                    <a:pt x="221" y="508"/>
                    <a:pt x="221" y="507"/>
                    <a:pt x="221" y="506"/>
                  </a:cubicBezTo>
                  <a:cubicBezTo>
                    <a:pt x="222" y="503"/>
                    <a:pt x="224" y="503"/>
                    <a:pt x="226" y="503"/>
                  </a:cubicBezTo>
                  <a:cubicBezTo>
                    <a:pt x="232" y="501"/>
                    <a:pt x="233" y="499"/>
                    <a:pt x="232" y="493"/>
                  </a:cubicBezTo>
                  <a:cubicBezTo>
                    <a:pt x="230" y="489"/>
                    <a:pt x="229" y="485"/>
                    <a:pt x="227" y="481"/>
                  </a:cubicBezTo>
                  <a:cubicBezTo>
                    <a:pt x="224" y="473"/>
                    <a:pt x="224" y="465"/>
                    <a:pt x="232" y="458"/>
                  </a:cubicBezTo>
                  <a:cubicBezTo>
                    <a:pt x="234" y="456"/>
                    <a:pt x="236" y="454"/>
                    <a:pt x="238" y="451"/>
                  </a:cubicBezTo>
                  <a:cubicBezTo>
                    <a:pt x="241" y="449"/>
                    <a:pt x="243" y="449"/>
                    <a:pt x="245" y="452"/>
                  </a:cubicBezTo>
                  <a:cubicBezTo>
                    <a:pt x="248" y="460"/>
                    <a:pt x="252" y="467"/>
                    <a:pt x="244" y="475"/>
                  </a:cubicBezTo>
                  <a:cubicBezTo>
                    <a:pt x="241" y="479"/>
                    <a:pt x="243" y="490"/>
                    <a:pt x="247" y="494"/>
                  </a:cubicBezTo>
                  <a:cubicBezTo>
                    <a:pt x="250" y="497"/>
                    <a:pt x="254" y="498"/>
                    <a:pt x="258" y="496"/>
                  </a:cubicBezTo>
                  <a:cubicBezTo>
                    <a:pt x="264" y="493"/>
                    <a:pt x="270" y="494"/>
                    <a:pt x="274" y="498"/>
                  </a:cubicBezTo>
                  <a:cubicBezTo>
                    <a:pt x="280" y="503"/>
                    <a:pt x="281" y="502"/>
                    <a:pt x="286" y="498"/>
                  </a:cubicBezTo>
                  <a:cubicBezTo>
                    <a:pt x="292" y="491"/>
                    <a:pt x="300" y="489"/>
                    <a:pt x="308" y="487"/>
                  </a:cubicBezTo>
                  <a:cubicBezTo>
                    <a:pt x="311" y="486"/>
                    <a:pt x="314" y="485"/>
                    <a:pt x="315" y="490"/>
                  </a:cubicBezTo>
                  <a:cubicBezTo>
                    <a:pt x="316" y="493"/>
                    <a:pt x="321" y="492"/>
                    <a:pt x="323" y="489"/>
                  </a:cubicBezTo>
                  <a:cubicBezTo>
                    <a:pt x="326" y="485"/>
                    <a:pt x="328" y="481"/>
                    <a:pt x="327" y="475"/>
                  </a:cubicBezTo>
                  <a:cubicBezTo>
                    <a:pt x="327" y="471"/>
                    <a:pt x="327" y="471"/>
                    <a:pt x="332" y="469"/>
                  </a:cubicBezTo>
                  <a:cubicBezTo>
                    <a:pt x="329" y="468"/>
                    <a:pt x="326" y="469"/>
                    <a:pt x="325" y="466"/>
                  </a:cubicBezTo>
                  <a:cubicBezTo>
                    <a:pt x="323" y="463"/>
                    <a:pt x="325" y="460"/>
                    <a:pt x="327" y="458"/>
                  </a:cubicBezTo>
                  <a:cubicBezTo>
                    <a:pt x="327" y="457"/>
                    <a:pt x="327" y="457"/>
                    <a:pt x="328" y="456"/>
                  </a:cubicBezTo>
                  <a:cubicBezTo>
                    <a:pt x="335" y="448"/>
                    <a:pt x="339" y="447"/>
                    <a:pt x="345" y="457"/>
                  </a:cubicBezTo>
                  <a:cubicBezTo>
                    <a:pt x="347" y="459"/>
                    <a:pt x="348" y="460"/>
                    <a:pt x="350" y="460"/>
                  </a:cubicBezTo>
                  <a:cubicBezTo>
                    <a:pt x="351" y="460"/>
                    <a:pt x="352" y="459"/>
                    <a:pt x="352" y="459"/>
                  </a:cubicBezTo>
                  <a:cubicBezTo>
                    <a:pt x="354" y="455"/>
                    <a:pt x="352" y="451"/>
                    <a:pt x="354" y="447"/>
                  </a:cubicBezTo>
                  <a:cubicBezTo>
                    <a:pt x="354" y="445"/>
                    <a:pt x="353" y="445"/>
                    <a:pt x="352" y="443"/>
                  </a:cubicBezTo>
                  <a:cubicBezTo>
                    <a:pt x="350" y="442"/>
                    <a:pt x="348" y="440"/>
                    <a:pt x="346" y="439"/>
                  </a:cubicBezTo>
                  <a:cubicBezTo>
                    <a:pt x="344" y="435"/>
                    <a:pt x="344" y="431"/>
                    <a:pt x="348" y="429"/>
                  </a:cubicBezTo>
                  <a:cubicBezTo>
                    <a:pt x="352" y="425"/>
                    <a:pt x="357" y="422"/>
                    <a:pt x="363" y="423"/>
                  </a:cubicBezTo>
                  <a:cubicBezTo>
                    <a:pt x="367" y="423"/>
                    <a:pt x="372" y="423"/>
                    <a:pt x="376" y="423"/>
                  </a:cubicBezTo>
                  <a:cubicBezTo>
                    <a:pt x="379" y="423"/>
                    <a:pt x="381" y="423"/>
                    <a:pt x="383" y="423"/>
                  </a:cubicBezTo>
                  <a:cubicBezTo>
                    <a:pt x="388" y="421"/>
                    <a:pt x="388" y="419"/>
                    <a:pt x="385" y="416"/>
                  </a:cubicBezTo>
                  <a:cubicBezTo>
                    <a:pt x="383" y="414"/>
                    <a:pt x="382" y="413"/>
                    <a:pt x="382" y="411"/>
                  </a:cubicBezTo>
                  <a:cubicBezTo>
                    <a:pt x="382" y="406"/>
                    <a:pt x="380" y="407"/>
                    <a:pt x="377" y="407"/>
                  </a:cubicBezTo>
                  <a:cubicBezTo>
                    <a:pt x="368" y="408"/>
                    <a:pt x="360" y="410"/>
                    <a:pt x="353" y="415"/>
                  </a:cubicBezTo>
                  <a:cubicBezTo>
                    <a:pt x="346" y="419"/>
                    <a:pt x="341" y="418"/>
                    <a:pt x="334" y="413"/>
                  </a:cubicBezTo>
                  <a:cubicBezTo>
                    <a:pt x="328" y="408"/>
                    <a:pt x="324" y="403"/>
                    <a:pt x="322" y="395"/>
                  </a:cubicBezTo>
                  <a:cubicBezTo>
                    <a:pt x="320" y="386"/>
                    <a:pt x="322" y="378"/>
                    <a:pt x="328" y="371"/>
                  </a:cubicBezTo>
                  <a:cubicBezTo>
                    <a:pt x="333" y="365"/>
                    <a:pt x="339" y="359"/>
                    <a:pt x="345" y="352"/>
                  </a:cubicBezTo>
                  <a:cubicBezTo>
                    <a:pt x="350" y="347"/>
                    <a:pt x="350" y="343"/>
                    <a:pt x="343" y="339"/>
                  </a:cubicBezTo>
                  <a:cubicBezTo>
                    <a:pt x="340" y="337"/>
                    <a:pt x="338" y="335"/>
                    <a:pt x="338" y="332"/>
                  </a:cubicBezTo>
                  <a:cubicBezTo>
                    <a:pt x="338" y="336"/>
                    <a:pt x="336" y="338"/>
                    <a:pt x="333" y="340"/>
                  </a:cubicBezTo>
                  <a:cubicBezTo>
                    <a:pt x="331" y="342"/>
                    <a:pt x="329" y="343"/>
                    <a:pt x="327" y="345"/>
                  </a:cubicBezTo>
                  <a:cubicBezTo>
                    <a:pt x="323" y="347"/>
                    <a:pt x="322" y="350"/>
                    <a:pt x="322" y="354"/>
                  </a:cubicBezTo>
                  <a:cubicBezTo>
                    <a:pt x="321" y="364"/>
                    <a:pt x="315" y="372"/>
                    <a:pt x="306" y="377"/>
                  </a:cubicBezTo>
                  <a:cubicBezTo>
                    <a:pt x="299" y="380"/>
                    <a:pt x="296" y="387"/>
                    <a:pt x="295" y="393"/>
                  </a:cubicBezTo>
                  <a:cubicBezTo>
                    <a:pt x="293" y="401"/>
                    <a:pt x="295" y="406"/>
                    <a:pt x="302" y="411"/>
                  </a:cubicBezTo>
                  <a:cubicBezTo>
                    <a:pt x="313" y="417"/>
                    <a:pt x="313" y="420"/>
                    <a:pt x="306" y="430"/>
                  </a:cubicBezTo>
                  <a:cubicBezTo>
                    <a:pt x="304" y="432"/>
                    <a:pt x="303" y="434"/>
                    <a:pt x="301" y="436"/>
                  </a:cubicBezTo>
                  <a:cubicBezTo>
                    <a:pt x="295" y="440"/>
                    <a:pt x="294" y="445"/>
                    <a:pt x="295" y="451"/>
                  </a:cubicBezTo>
                  <a:cubicBezTo>
                    <a:pt x="295" y="455"/>
                    <a:pt x="295" y="459"/>
                    <a:pt x="295" y="462"/>
                  </a:cubicBezTo>
                  <a:cubicBezTo>
                    <a:pt x="295" y="467"/>
                    <a:pt x="293" y="469"/>
                    <a:pt x="289" y="470"/>
                  </a:cubicBezTo>
                  <a:cubicBezTo>
                    <a:pt x="284" y="472"/>
                    <a:pt x="279" y="475"/>
                    <a:pt x="277" y="480"/>
                  </a:cubicBezTo>
                  <a:cubicBezTo>
                    <a:pt x="276" y="483"/>
                    <a:pt x="274" y="484"/>
                    <a:pt x="271" y="484"/>
                  </a:cubicBezTo>
                  <a:cubicBezTo>
                    <a:pt x="268" y="484"/>
                    <a:pt x="266" y="481"/>
                    <a:pt x="266" y="479"/>
                  </a:cubicBezTo>
                  <a:cubicBezTo>
                    <a:pt x="266" y="467"/>
                    <a:pt x="259" y="458"/>
                    <a:pt x="253" y="449"/>
                  </a:cubicBezTo>
                  <a:cubicBezTo>
                    <a:pt x="248" y="442"/>
                    <a:pt x="248" y="435"/>
                    <a:pt x="246" y="427"/>
                  </a:cubicBezTo>
                  <a:cubicBezTo>
                    <a:pt x="241" y="434"/>
                    <a:pt x="235" y="439"/>
                    <a:pt x="230" y="445"/>
                  </a:cubicBezTo>
                  <a:cubicBezTo>
                    <a:pt x="221" y="453"/>
                    <a:pt x="211" y="451"/>
                    <a:pt x="207" y="440"/>
                  </a:cubicBezTo>
                  <a:cubicBezTo>
                    <a:pt x="202" y="428"/>
                    <a:pt x="202" y="416"/>
                    <a:pt x="201" y="403"/>
                  </a:cubicBezTo>
                  <a:cubicBezTo>
                    <a:pt x="200" y="397"/>
                    <a:pt x="203" y="392"/>
                    <a:pt x="205" y="387"/>
                  </a:cubicBezTo>
                  <a:cubicBezTo>
                    <a:pt x="206" y="383"/>
                    <a:pt x="210" y="383"/>
                    <a:pt x="213" y="382"/>
                  </a:cubicBezTo>
                  <a:cubicBezTo>
                    <a:pt x="217" y="381"/>
                    <a:pt x="220" y="379"/>
                    <a:pt x="222" y="374"/>
                  </a:cubicBezTo>
                  <a:cubicBezTo>
                    <a:pt x="224" y="367"/>
                    <a:pt x="230" y="364"/>
                    <a:pt x="235" y="359"/>
                  </a:cubicBezTo>
                  <a:cubicBezTo>
                    <a:pt x="236" y="358"/>
                    <a:pt x="237" y="359"/>
                    <a:pt x="239" y="360"/>
                  </a:cubicBezTo>
                  <a:cubicBezTo>
                    <a:pt x="241" y="362"/>
                    <a:pt x="244" y="362"/>
                    <a:pt x="247" y="361"/>
                  </a:cubicBezTo>
                  <a:cubicBezTo>
                    <a:pt x="251" y="361"/>
                    <a:pt x="252" y="358"/>
                    <a:pt x="250" y="355"/>
                  </a:cubicBezTo>
                  <a:cubicBezTo>
                    <a:pt x="249" y="354"/>
                    <a:pt x="248" y="354"/>
                    <a:pt x="247" y="353"/>
                  </a:cubicBezTo>
                  <a:cubicBezTo>
                    <a:pt x="244" y="351"/>
                    <a:pt x="244" y="348"/>
                    <a:pt x="247" y="346"/>
                  </a:cubicBezTo>
                  <a:cubicBezTo>
                    <a:pt x="252" y="343"/>
                    <a:pt x="255" y="338"/>
                    <a:pt x="257" y="333"/>
                  </a:cubicBezTo>
                  <a:cubicBezTo>
                    <a:pt x="261" y="325"/>
                    <a:pt x="265" y="317"/>
                    <a:pt x="269" y="308"/>
                  </a:cubicBezTo>
                  <a:cubicBezTo>
                    <a:pt x="271" y="305"/>
                    <a:pt x="273" y="301"/>
                    <a:pt x="277" y="300"/>
                  </a:cubicBezTo>
                  <a:cubicBezTo>
                    <a:pt x="279" y="299"/>
                    <a:pt x="280" y="297"/>
                    <a:pt x="279" y="295"/>
                  </a:cubicBezTo>
                  <a:cubicBezTo>
                    <a:pt x="277" y="292"/>
                    <a:pt x="279" y="290"/>
                    <a:pt x="281" y="288"/>
                  </a:cubicBezTo>
                  <a:cubicBezTo>
                    <a:pt x="286" y="284"/>
                    <a:pt x="292" y="280"/>
                    <a:pt x="297" y="276"/>
                  </a:cubicBezTo>
                  <a:cubicBezTo>
                    <a:pt x="300" y="273"/>
                    <a:pt x="302" y="272"/>
                    <a:pt x="305" y="275"/>
                  </a:cubicBezTo>
                  <a:cubicBezTo>
                    <a:pt x="307" y="277"/>
                    <a:pt x="309" y="276"/>
                    <a:pt x="309" y="274"/>
                  </a:cubicBezTo>
                  <a:cubicBezTo>
                    <a:pt x="310" y="273"/>
                    <a:pt x="310" y="272"/>
                    <a:pt x="310" y="271"/>
                  </a:cubicBezTo>
                  <a:cubicBezTo>
                    <a:pt x="310" y="268"/>
                    <a:pt x="311" y="264"/>
                    <a:pt x="315" y="264"/>
                  </a:cubicBezTo>
                  <a:cubicBezTo>
                    <a:pt x="319" y="263"/>
                    <a:pt x="323" y="262"/>
                    <a:pt x="326" y="266"/>
                  </a:cubicBezTo>
                  <a:cubicBezTo>
                    <a:pt x="327" y="267"/>
                    <a:pt x="327" y="268"/>
                    <a:pt x="328" y="268"/>
                  </a:cubicBezTo>
                  <a:cubicBezTo>
                    <a:pt x="330" y="270"/>
                    <a:pt x="332" y="270"/>
                    <a:pt x="332" y="268"/>
                  </a:cubicBezTo>
                  <a:cubicBezTo>
                    <a:pt x="334" y="260"/>
                    <a:pt x="339" y="260"/>
                    <a:pt x="345" y="260"/>
                  </a:cubicBezTo>
                  <a:cubicBezTo>
                    <a:pt x="354" y="259"/>
                    <a:pt x="362" y="258"/>
                    <a:pt x="370" y="261"/>
                  </a:cubicBezTo>
                  <a:cubicBezTo>
                    <a:pt x="375" y="263"/>
                    <a:pt x="376" y="263"/>
                    <a:pt x="373" y="269"/>
                  </a:cubicBezTo>
                  <a:cubicBezTo>
                    <a:pt x="371" y="274"/>
                    <a:pt x="376" y="276"/>
                    <a:pt x="377" y="280"/>
                  </a:cubicBezTo>
                  <a:cubicBezTo>
                    <a:pt x="378" y="283"/>
                    <a:pt x="381" y="281"/>
                    <a:pt x="383" y="281"/>
                  </a:cubicBezTo>
                  <a:cubicBezTo>
                    <a:pt x="391" y="278"/>
                    <a:pt x="398" y="279"/>
                    <a:pt x="405" y="282"/>
                  </a:cubicBezTo>
                  <a:cubicBezTo>
                    <a:pt x="417" y="287"/>
                    <a:pt x="430" y="292"/>
                    <a:pt x="442" y="297"/>
                  </a:cubicBezTo>
                  <a:cubicBezTo>
                    <a:pt x="450" y="300"/>
                    <a:pt x="452" y="306"/>
                    <a:pt x="455" y="312"/>
                  </a:cubicBezTo>
                  <a:cubicBezTo>
                    <a:pt x="457" y="317"/>
                    <a:pt x="448" y="327"/>
                    <a:pt x="442" y="327"/>
                  </a:cubicBezTo>
                  <a:cubicBezTo>
                    <a:pt x="433" y="327"/>
                    <a:pt x="423" y="325"/>
                    <a:pt x="413" y="323"/>
                  </a:cubicBezTo>
                  <a:cubicBezTo>
                    <a:pt x="408" y="322"/>
                    <a:pt x="402" y="321"/>
                    <a:pt x="397" y="320"/>
                  </a:cubicBezTo>
                  <a:cubicBezTo>
                    <a:pt x="395" y="319"/>
                    <a:pt x="393" y="319"/>
                    <a:pt x="392" y="321"/>
                  </a:cubicBezTo>
                  <a:cubicBezTo>
                    <a:pt x="391" y="324"/>
                    <a:pt x="393" y="325"/>
                    <a:pt x="395" y="326"/>
                  </a:cubicBezTo>
                  <a:cubicBezTo>
                    <a:pt x="396" y="326"/>
                    <a:pt x="396" y="326"/>
                    <a:pt x="397" y="327"/>
                  </a:cubicBezTo>
                  <a:cubicBezTo>
                    <a:pt x="407" y="328"/>
                    <a:pt x="410" y="335"/>
                    <a:pt x="410" y="345"/>
                  </a:cubicBezTo>
                  <a:cubicBezTo>
                    <a:pt x="411" y="356"/>
                    <a:pt x="422" y="362"/>
                    <a:pt x="433" y="359"/>
                  </a:cubicBezTo>
                  <a:cubicBezTo>
                    <a:pt x="436" y="359"/>
                    <a:pt x="436" y="357"/>
                    <a:pt x="435" y="354"/>
                  </a:cubicBezTo>
                  <a:cubicBezTo>
                    <a:pt x="434" y="352"/>
                    <a:pt x="432" y="350"/>
                    <a:pt x="430" y="348"/>
                  </a:cubicBezTo>
                  <a:cubicBezTo>
                    <a:pt x="428" y="344"/>
                    <a:pt x="429" y="343"/>
                    <a:pt x="433" y="343"/>
                  </a:cubicBezTo>
                  <a:cubicBezTo>
                    <a:pt x="438" y="342"/>
                    <a:pt x="443" y="343"/>
                    <a:pt x="449" y="343"/>
                  </a:cubicBezTo>
                  <a:cubicBezTo>
                    <a:pt x="450" y="343"/>
                    <a:pt x="452" y="344"/>
                    <a:pt x="453" y="342"/>
                  </a:cubicBezTo>
                  <a:cubicBezTo>
                    <a:pt x="453" y="342"/>
                    <a:pt x="453" y="341"/>
                    <a:pt x="453" y="341"/>
                  </a:cubicBezTo>
                  <a:cubicBezTo>
                    <a:pt x="452" y="338"/>
                    <a:pt x="449" y="335"/>
                    <a:pt x="451" y="332"/>
                  </a:cubicBezTo>
                  <a:cubicBezTo>
                    <a:pt x="453" y="327"/>
                    <a:pt x="457" y="324"/>
                    <a:pt x="461" y="320"/>
                  </a:cubicBezTo>
                  <a:cubicBezTo>
                    <a:pt x="463" y="319"/>
                    <a:pt x="464" y="320"/>
                    <a:pt x="466" y="320"/>
                  </a:cubicBezTo>
                  <a:cubicBezTo>
                    <a:pt x="469" y="321"/>
                    <a:pt x="473" y="324"/>
                    <a:pt x="476" y="321"/>
                  </a:cubicBezTo>
                  <a:cubicBezTo>
                    <a:pt x="478" y="318"/>
                    <a:pt x="476" y="314"/>
                    <a:pt x="474" y="311"/>
                  </a:cubicBezTo>
                  <a:cubicBezTo>
                    <a:pt x="470" y="304"/>
                    <a:pt x="467" y="298"/>
                    <a:pt x="464" y="292"/>
                  </a:cubicBezTo>
                  <a:cubicBezTo>
                    <a:pt x="461" y="286"/>
                    <a:pt x="461" y="285"/>
                    <a:pt x="467" y="282"/>
                  </a:cubicBezTo>
                  <a:cubicBezTo>
                    <a:pt x="476" y="279"/>
                    <a:pt x="483" y="283"/>
                    <a:pt x="489" y="287"/>
                  </a:cubicBezTo>
                  <a:cubicBezTo>
                    <a:pt x="493" y="289"/>
                    <a:pt x="491" y="294"/>
                    <a:pt x="491" y="298"/>
                  </a:cubicBezTo>
                  <a:cubicBezTo>
                    <a:pt x="491" y="301"/>
                    <a:pt x="488" y="304"/>
                    <a:pt x="489" y="308"/>
                  </a:cubicBezTo>
                  <a:cubicBezTo>
                    <a:pt x="491" y="309"/>
                    <a:pt x="493" y="308"/>
                    <a:pt x="496" y="308"/>
                  </a:cubicBezTo>
                  <a:cubicBezTo>
                    <a:pt x="499" y="307"/>
                    <a:pt x="501" y="305"/>
                    <a:pt x="500" y="302"/>
                  </a:cubicBezTo>
                  <a:cubicBezTo>
                    <a:pt x="499" y="294"/>
                    <a:pt x="503" y="290"/>
                    <a:pt x="510" y="287"/>
                  </a:cubicBezTo>
                  <a:cubicBezTo>
                    <a:pt x="520" y="282"/>
                    <a:pt x="530" y="276"/>
                    <a:pt x="539" y="271"/>
                  </a:cubicBezTo>
                  <a:cubicBezTo>
                    <a:pt x="543" y="269"/>
                    <a:pt x="546" y="268"/>
                    <a:pt x="548" y="272"/>
                  </a:cubicBezTo>
                  <a:cubicBezTo>
                    <a:pt x="550" y="276"/>
                    <a:pt x="552" y="275"/>
                    <a:pt x="555" y="274"/>
                  </a:cubicBezTo>
                  <a:cubicBezTo>
                    <a:pt x="561" y="272"/>
                    <a:pt x="567" y="270"/>
                    <a:pt x="573" y="268"/>
                  </a:cubicBezTo>
                  <a:cubicBezTo>
                    <a:pt x="578" y="266"/>
                    <a:pt x="582" y="263"/>
                    <a:pt x="584" y="258"/>
                  </a:cubicBezTo>
                  <a:cubicBezTo>
                    <a:pt x="586" y="251"/>
                    <a:pt x="587" y="251"/>
                    <a:pt x="594" y="252"/>
                  </a:cubicBezTo>
                  <a:cubicBezTo>
                    <a:pt x="603" y="254"/>
                    <a:pt x="611" y="256"/>
                    <a:pt x="620" y="257"/>
                  </a:cubicBezTo>
                  <a:cubicBezTo>
                    <a:pt x="628" y="258"/>
                    <a:pt x="634" y="263"/>
                    <a:pt x="640" y="266"/>
                  </a:cubicBezTo>
                  <a:cubicBezTo>
                    <a:pt x="642" y="263"/>
                    <a:pt x="640" y="261"/>
                    <a:pt x="640" y="259"/>
                  </a:cubicBezTo>
                  <a:cubicBezTo>
                    <a:pt x="640" y="254"/>
                    <a:pt x="638" y="252"/>
                    <a:pt x="634" y="250"/>
                  </a:cubicBezTo>
                  <a:cubicBezTo>
                    <a:pt x="633" y="250"/>
                    <a:pt x="632" y="249"/>
                    <a:pt x="631" y="249"/>
                  </a:cubicBezTo>
                  <a:cubicBezTo>
                    <a:pt x="625" y="247"/>
                    <a:pt x="622" y="244"/>
                    <a:pt x="622" y="238"/>
                  </a:cubicBezTo>
                  <a:cubicBezTo>
                    <a:pt x="622" y="235"/>
                    <a:pt x="621" y="232"/>
                    <a:pt x="620" y="229"/>
                  </a:cubicBezTo>
                  <a:cubicBezTo>
                    <a:pt x="619" y="223"/>
                    <a:pt x="619" y="217"/>
                    <a:pt x="626" y="213"/>
                  </a:cubicBezTo>
                  <a:cubicBezTo>
                    <a:pt x="628" y="212"/>
                    <a:pt x="629" y="210"/>
                    <a:pt x="627" y="207"/>
                  </a:cubicBezTo>
                  <a:cubicBezTo>
                    <a:pt x="624" y="202"/>
                    <a:pt x="626" y="197"/>
                    <a:pt x="627" y="193"/>
                  </a:cubicBezTo>
                  <a:cubicBezTo>
                    <a:pt x="628" y="190"/>
                    <a:pt x="630" y="189"/>
                    <a:pt x="633" y="190"/>
                  </a:cubicBezTo>
                  <a:cubicBezTo>
                    <a:pt x="639" y="191"/>
                    <a:pt x="646" y="192"/>
                    <a:pt x="652" y="193"/>
                  </a:cubicBezTo>
                  <a:cubicBezTo>
                    <a:pt x="656" y="194"/>
                    <a:pt x="657" y="196"/>
                    <a:pt x="657" y="199"/>
                  </a:cubicBezTo>
                  <a:cubicBezTo>
                    <a:pt x="659" y="208"/>
                    <a:pt x="660" y="217"/>
                    <a:pt x="661" y="226"/>
                  </a:cubicBezTo>
                  <a:cubicBezTo>
                    <a:pt x="662" y="230"/>
                    <a:pt x="663" y="234"/>
                    <a:pt x="666" y="237"/>
                  </a:cubicBezTo>
                  <a:cubicBezTo>
                    <a:pt x="666" y="237"/>
                    <a:pt x="667" y="238"/>
                    <a:pt x="667" y="239"/>
                  </a:cubicBezTo>
                  <a:cubicBezTo>
                    <a:pt x="679" y="255"/>
                    <a:pt x="679" y="255"/>
                    <a:pt x="676" y="275"/>
                  </a:cubicBezTo>
                  <a:cubicBezTo>
                    <a:pt x="676" y="278"/>
                    <a:pt x="674" y="281"/>
                    <a:pt x="671" y="283"/>
                  </a:cubicBezTo>
                  <a:cubicBezTo>
                    <a:pt x="668" y="284"/>
                    <a:pt x="666" y="286"/>
                    <a:pt x="664" y="288"/>
                  </a:cubicBezTo>
                  <a:cubicBezTo>
                    <a:pt x="662" y="289"/>
                    <a:pt x="661" y="292"/>
                    <a:pt x="662" y="294"/>
                  </a:cubicBezTo>
                  <a:cubicBezTo>
                    <a:pt x="663" y="296"/>
                    <a:pt x="665" y="296"/>
                    <a:pt x="667" y="296"/>
                  </a:cubicBezTo>
                  <a:cubicBezTo>
                    <a:pt x="672" y="295"/>
                    <a:pt x="677" y="295"/>
                    <a:pt x="681" y="294"/>
                  </a:cubicBezTo>
                  <a:cubicBezTo>
                    <a:pt x="684" y="294"/>
                    <a:pt x="686" y="292"/>
                    <a:pt x="686" y="289"/>
                  </a:cubicBezTo>
                  <a:cubicBezTo>
                    <a:pt x="687" y="283"/>
                    <a:pt x="688" y="276"/>
                    <a:pt x="689" y="270"/>
                  </a:cubicBezTo>
                  <a:cubicBezTo>
                    <a:pt x="690" y="266"/>
                    <a:pt x="688" y="264"/>
                    <a:pt x="687" y="261"/>
                  </a:cubicBezTo>
                  <a:cubicBezTo>
                    <a:pt x="686" y="258"/>
                    <a:pt x="684" y="256"/>
                    <a:pt x="687" y="253"/>
                  </a:cubicBezTo>
                  <a:cubicBezTo>
                    <a:pt x="690" y="251"/>
                    <a:pt x="692" y="248"/>
                    <a:pt x="696" y="250"/>
                  </a:cubicBezTo>
                  <a:cubicBezTo>
                    <a:pt x="697" y="250"/>
                    <a:pt x="697" y="250"/>
                    <a:pt x="698" y="250"/>
                  </a:cubicBezTo>
                  <a:cubicBezTo>
                    <a:pt x="700" y="251"/>
                    <a:pt x="702" y="252"/>
                    <a:pt x="703" y="250"/>
                  </a:cubicBezTo>
                  <a:cubicBezTo>
                    <a:pt x="705" y="248"/>
                    <a:pt x="704" y="246"/>
                    <a:pt x="703" y="244"/>
                  </a:cubicBezTo>
                  <a:cubicBezTo>
                    <a:pt x="701" y="242"/>
                    <a:pt x="699" y="241"/>
                    <a:pt x="697" y="242"/>
                  </a:cubicBezTo>
                  <a:cubicBezTo>
                    <a:pt x="695" y="243"/>
                    <a:pt x="693" y="244"/>
                    <a:pt x="691" y="245"/>
                  </a:cubicBezTo>
                  <a:cubicBezTo>
                    <a:pt x="684" y="248"/>
                    <a:pt x="681" y="247"/>
                    <a:pt x="678" y="239"/>
                  </a:cubicBezTo>
                  <a:cubicBezTo>
                    <a:pt x="673" y="223"/>
                    <a:pt x="668" y="206"/>
                    <a:pt x="662" y="189"/>
                  </a:cubicBezTo>
                  <a:cubicBezTo>
                    <a:pt x="661" y="186"/>
                    <a:pt x="661" y="183"/>
                    <a:pt x="662" y="180"/>
                  </a:cubicBezTo>
                  <a:cubicBezTo>
                    <a:pt x="664" y="176"/>
                    <a:pt x="666" y="175"/>
                    <a:pt x="669" y="179"/>
                  </a:cubicBezTo>
                  <a:cubicBezTo>
                    <a:pt x="672" y="182"/>
                    <a:pt x="675" y="186"/>
                    <a:pt x="678" y="190"/>
                  </a:cubicBezTo>
                  <a:cubicBezTo>
                    <a:pt x="682" y="194"/>
                    <a:pt x="683" y="195"/>
                    <a:pt x="687" y="190"/>
                  </a:cubicBezTo>
                  <a:cubicBezTo>
                    <a:pt x="692" y="186"/>
                    <a:pt x="697" y="185"/>
                    <a:pt x="703" y="188"/>
                  </a:cubicBezTo>
                  <a:cubicBezTo>
                    <a:pt x="706" y="190"/>
                    <a:pt x="710" y="190"/>
                    <a:pt x="713" y="192"/>
                  </a:cubicBezTo>
                  <a:cubicBezTo>
                    <a:pt x="720" y="195"/>
                    <a:pt x="726" y="194"/>
                    <a:pt x="731" y="187"/>
                  </a:cubicBezTo>
                  <a:cubicBezTo>
                    <a:pt x="731" y="185"/>
                    <a:pt x="729" y="185"/>
                    <a:pt x="727" y="184"/>
                  </a:cubicBezTo>
                  <a:cubicBezTo>
                    <a:pt x="724" y="183"/>
                    <a:pt x="720" y="181"/>
                    <a:pt x="717" y="180"/>
                  </a:cubicBezTo>
                  <a:cubicBezTo>
                    <a:pt x="714" y="178"/>
                    <a:pt x="709" y="178"/>
                    <a:pt x="708" y="174"/>
                  </a:cubicBezTo>
                  <a:cubicBezTo>
                    <a:pt x="707" y="168"/>
                    <a:pt x="707" y="163"/>
                    <a:pt x="710" y="158"/>
                  </a:cubicBezTo>
                  <a:cubicBezTo>
                    <a:pt x="722" y="142"/>
                    <a:pt x="732" y="126"/>
                    <a:pt x="749" y="114"/>
                  </a:cubicBezTo>
                  <a:cubicBezTo>
                    <a:pt x="768" y="99"/>
                    <a:pt x="788" y="86"/>
                    <a:pt x="810" y="75"/>
                  </a:cubicBezTo>
                  <a:cubicBezTo>
                    <a:pt x="812" y="74"/>
                    <a:pt x="814" y="73"/>
                    <a:pt x="816" y="72"/>
                  </a:cubicBezTo>
                  <a:cubicBezTo>
                    <a:pt x="818" y="70"/>
                    <a:pt x="820" y="69"/>
                    <a:pt x="817" y="66"/>
                  </a:cubicBezTo>
                  <a:cubicBezTo>
                    <a:pt x="814" y="63"/>
                    <a:pt x="815" y="59"/>
                    <a:pt x="817" y="56"/>
                  </a:cubicBezTo>
                  <a:cubicBezTo>
                    <a:pt x="818" y="54"/>
                    <a:pt x="819" y="52"/>
                    <a:pt x="820" y="50"/>
                  </a:cubicBezTo>
                  <a:cubicBezTo>
                    <a:pt x="824" y="43"/>
                    <a:pt x="829" y="42"/>
                    <a:pt x="834" y="47"/>
                  </a:cubicBezTo>
                  <a:cubicBezTo>
                    <a:pt x="837" y="50"/>
                    <a:pt x="839" y="52"/>
                    <a:pt x="841" y="54"/>
                  </a:cubicBezTo>
                  <a:cubicBezTo>
                    <a:pt x="844" y="59"/>
                    <a:pt x="848" y="59"/>
                    <a:pt x="853" y="57"/>
                  </a:cubicBezTo>
                  <a:cubicBezTo>
                    <a:pt x="861" y="54"/>
                    <a:pt x="868" y="52"/>
                    <a:pt x="876" y="49"/>
                  </a:cubicBezTo>
                  <a:cubicBezTo>
                    <a:pt x="880" y="48"/>
                    <a:pt x="883" y="48"/>
                    <a:pt x="886" y="49"/>
                  </a:cubicBezTo>
                  <a:cubicBezTo>
                    <a:pt x="892" y="50"/>
                    <a:pt x="898" y="52"/>
                    <a:pt x="904" y="54"/>
                  </a:cubicBezTo>
                  <a:cubicBezTo>
                    <a:pt x="909" y="55"/>
                    <a:pt x="911" y="58"/>
                    <a:pt x="911" y="62"/>
                  </a:cubicBezTo>
                  <a:cubicBezTo>
                    <a:pt x="911" y="63"/>
                    <a:pt x="911" y="63"/>
                    <a:pt x="911" y="64"/>
                  </a:cubicBezTo>
                  <a:cubicBezTo>
                    <a:pt x="911" y="81"/>
                    <a:pt x="911" y="81"/>
                    <a:pt x="898" y="92"/>
                  </a:cubicBezTo>
                  <a:cubicBezTo>
                    <a:pt x="890" y="100"/>
                    <a:pt x="881" y="107"/>
                    <a:pt x="873" y="115"/>
                  </a:cubicBezTo>
                  <a:cubicBezTo>
                    <a:pt x="870" y="117"/>
                    <a:pt x="868" y="120"/>
                    <a:pt x="868" y="124"/>
                  </a:cubicBezTo>
                  <a:cubicBezTo>
                    <a:pt x="869" y="127"/>
                    <a:pt x="869" y="130"/>
                    <a:pt x="872" y="130"/>
                  </a:cubicBezTo>
                  <a:cubicBezTo>
                    <a:pt x="877" y="130"/>
                    <a:pt x="880" y="129"/>
                    <a:pt x="880" y="125"/>
                  </a:cubicBezTo>
                  <a:cubicBezTo>
                    <a:pt x="880" y="119"/>
                    <a:pt x="884" y="116"/>
                    <a:pt x="887" y="113"/>
                  </a:cubicBezTo>
                  <a:cubicBezTo>
                    <a:pt x="902" y="99"/>
                    <a:pt x="902" y="99"/>
                    <a:pt x="921" y="96"/>
                  </a:cubicBezTo>
                  <a:cubicBezTo>
                    <a:pt x="931" y="94"/>
                    <a:pt x="941" y="93"/>
                    <a:pt x="951" y="90"/>
                  </a:cubicBezTo>
                  <a:cubicBezTo>
                    <a:pt x="955" y="90"/>
                    <a:pt x="959" y="90"/>
                    <a:pt x="962" y="94"/>
                  </a:cubicBezTo>
                  <a:cubicBezTo>
                    <a:pt x="963" y="95"/>
                    <a:pt x="964" y="95"/>
                    <a:pt x="964" y="96"/>
                  </a:cubicBezTo>
                  <a:cubicBezTo>
                    <a:pt x="970" y="101"/>
                    <a:pt x="976" y="101"/>
                    <a:pt x="982" y="96"/>
                  </a:cubicBezTo>
                  <a:cubicBezTo>
                    <a:pt x="984" y="94"/>
                    <a:pt x="984" y="93"/>
                    <a:pt x="984" y="91"/>
                  </a:cubicBezTo>
                  <a:cubicBezTo>
                    <a:pt x="983" y="86"/>
                    <a:pt x="982" y="82"/>
                    <a:pt x="982" y="78"/>
                  </a:cubicBezTo>
                  <a:cubicBezTo>
                    <a:pt x="981" y="74"/>
                    <a:pt x="983" y="72"/>
                    <a:pt x="986" y="72"/>
                  </a:cubicBezTo>
                  <a:cubicBezTo>
                    <a:pt x="987" y="72"/>
                    <a:pt x="988" y="72"/>
                    <a:pt x="989" y="72"/>
                  </a:cubicBezTo>
                  <a:cubicBezTo>
                    <a:pt x="1001" y="73"/>
                    <a:pt x="1013" y="73"/>
                    <a:pt x="1025" y="74"/>
                  </a:cubicBezTo>
                  <a:cubicBezTo>
                    <a:pt x="1031" y="74"/>
                    <a:pt x="1032" y="76"/>
                    <a:pt x="1029" y="81"/>
                  </a:cubicBezTo>
                  <a:cubicBezTo>
                    <a:pt x="1028" y="85"/>
                    <a:pt x="1026" y="88"/>
                    <a:pt x="1024" y="91"/>
                  </a:cubicBezTo>
                  <a:cubicBezTo>
                    <a:pt x="1022" y="95"/>
                    <a:pt x="1023" y="97"/>
                    <a:pt x="1027" y="97"/>
                  </a:cubicBezTo>
                  <a:cubicBezTo>
                    <a:pt x="1038" y="100"/>
                    <a:pt x="1050" y="102"/>
                    <a:pt x="1061" y="104"/>
                  </a:cubicBezTo>
                  <a:cubicBezTo>
                    <a:pt x="1064" y="104"/>
                    <a:pt x="1066" y="103"/>
                    <a:pt x="1065" y="99"/>
                  </a:cubicBezTo>
                  <a:cubicBezTo>
                    <a:pt x="1065" y="99"/>
                    <a:pt x="1065" y="98"/>
                    <a:pt x="1065" y="97"/>
                  </a:cubicBezTo>
                  <a:cubicBezTo>
                    <a:pt x="1063" y="88"/>
                    <a:pt x="1064" y="88"/>
                    <a:pt x="1073" y="87"/>
                  </a:cubicBezTo>
                  <a:cubicBezTo>
                    <a:pt x="1084" y="86"/>
                    <a:pt x="1096" y="84"/>
                    <a:pt x="1107" y="83"/>
                  </a:cubicBezTo>
                  <a:cubicBezTo>
                    <a:pt x="1114" y="82"/>
                    <a:pt x="1116" y="80"/>
                    <a:pt x="1115" y="75"/>
                  </a:cubicBezTo>
                  <a:cubicBezTo>
                    <a:pt x="1115" y="72"/>
                    <a:pt x="1113" y="71"/>
                    <a:pt x="1111" y="70"/>
                  </a:cubicBezTo>
                  <a:cubicBezTo>
                    <a:pt x="1109" y="69"/>
                    <a:pt x="1108" y="67"/>
                    <a:pt x="1109" y="65"/>
                  </a:cubicBezTo>
                  <a:cubicBezTo>
                    <a:pt x="1111" y="61"/>
                    <a:pt x="1112" y="57"/>
                    <a:pt x="1114" y="54"/>
                  </a:cubicBezTo>
                  <a:cubicBezTo>
                    <a:pt x="1115" y="51"/>
                    <a:pt x="1117" y="50"/>
                    <a:pt x="1120" y="49"/>
                  </a:cubicBezTo>
                  <a:cubicBezTo>
                    <a:pt x="1136" y="46"/>
                    <a:pt x="1152" y="43"/>
                    <a:pt x="1167" y="40"/>
                  </a:cubicBezTo>
                  <a:cubicBezTo>
                    <a:pt x="1171" y="39"/>
                    <a:pt x="1174" y="40"/>
                    <a:pt x="1177" y="41"/>
                  </a:cubicBezTo>
                  <a:cubicBezTo>
                    <a:pt x="1192" y="44"/>
                    <a:pt x="1206" y="47"/>
                    <a:pt x="1221" y="51"/>
                  </a:cubicBezTo>
                  <a:cubicBezTo>
                    <a:pt x="1226" y="52"/>
                    <a:pt x="1231" y="52"/>
                    <a:pt x="1234" y="47"/>
                  </a:cubicBezTo>
                  <a:cubicBezTo>
                    <a:pt x="1240" y="37"/>
                    <a:pt x="1250" y="34"/>
                    <a:pt x="1262" y="35"/>
                  </a:cubicBezTo>
                  <a:cubicBezTo>
                    <a:pt x="1267" y="36"/>
                    <a:pt x="1272" y="36"/>
                    <a:pt x="1278" y="35"/>
                  </a:cubicBezTo>
                  <a:cubicBezTo>
                    <a:pt x="1282" y="35"/>
                    <a:pt x="1284" y="37"/>
                    <a:pt x="1286" y="40"/>
                  </a:cubicBezTo>
                  <a:cubicBezTo>
                    <a:pt x="1286" y="42"/>
                    <a:pt x="1287" y="44"/>
                    <a:pt x="1288" y="46"/>
                  </a:cubicBezTo>
                  <a:cubicBezTo>
                    <a:pt x="1292" y="54"/>
                    <a:pt x="1292" y="54"/>
                    <a:pt x="1300" y="51"/>
                  </a:cubicBezTo>
                  <a:cubicBezTo>
                    <a:pt x="1313" y="46"/>
                    <a:pt x="1325" y="41"/>
                    <a:pt x="1337" y="36"/>
                  </a:cubicBezTo>
                  <a:cubicBezTo>
                    <a:pt x="1342" y="34"/>
                    <a:pt x="1347" y="34"/>
                    <a:pt x="1352" y="36"/>
                  </a:cubicBezTo>
                  <a:cubicBezTo>
                    <a:pt x="1355" y="38"/>
                    <a:pt x="1359" y="39"/>
                    <a:pt x="1363" y="41"/>
                  </a:cubicBezTo>
                  <a:cubicBezTo>
                    <a:pt x="1366" y="42"/>
                    <a:pt x="1368" y="41"/>
                    <a:pt x="1368" y="37"/>
                  </a:cubicBezTo>
                  <a:cubicBezTo>
                    <a:pt x="1369" y="31"/>
                    <a:pt x="1368" y="29"/>
                    <a:pt x="1362" y="26"/>
                  </a:cubicBezTo>
                  <a:cubicBezTo>
                    <a:pt x="1361" y="25"/>
                    <a:pt x="1360" y="25"/>
                    <a:pt x="1359" y="24"/>
                  </a:cubicBezTo>
                  <a:cubicBezTo>
                    <a:pt x="1355" y="21"/>
                    <a:pt x="1355" y="18"/>
                    <a:pt x="1359" y="15"/>
                  </a:cubicBezTo>
                  <a:cubicBezTo>
                    <a:pt x="1362" y="12"/>
                    <a:pt x="1366" y="11"/>
                    <a:pt x="1370" y="10"/>
                  </a:cubicBezTo>
                  <a:cubicBezTo>
                    <a:pt x="1388" y="7"/>
                    <a:pt x="1405" y="4"/>
                    <a:pt x="1423" y="1"/>
                  </a:cubicBezTo>
                  <a:cubicBezTo>
                    <a:pt x="1427" y="0"/>
                    <a:pt x="1431" y="0"/>
                    <a:pt x="1435" y="2"/>
                  </a:cubicBezTo>
                  <a:cubicBezTo>
                    <a:pt x="1451" y="8"/>
                    <a:pt x="1467" y="13"/>
                    <a:pt x="1484" y="19"/>
                  </a:cubicBezTo>
                  <a:cubicBezTo>
                    <a:pt x="1491" y="21"/>
                    <a:pt x="1497" y="24"/>
                    <a:pt x="1502" y="31"/>
                  </a:cubicBezTo>
                  <a:cubicBezTo>
                    <a:pt x="1505" y="36"/>
                    <a:pt x="1506" y="35"/>
                    <a:pt x="1508" y="30"/>
                  </a:cubicBezTo>
                  <a:cubicBezTo>
                    <a:pt x="1515" y="17"/>
                    <a:pt x="1514" y="19"/>
                    <a:pt x="1527" y="23"/>
                  </a:cubicBezTo>
                  <a:cubicBezTo>
                    <a:pt x="1533" y="25"/>
                    <a:pt x="1540" y="28"/>
                    <a:pt x="1546" y="30"/>
                  </a:cubicBezTo>
                  <a:cubicBezTo>
                    <a:pt x="1551" y="32"/>
                    <a:pt x="1552" y="33"/>
                    <a:pt x="1549" y="38"/>
                  </a:cubicBezTo>
                  <a:cubicBezTo>
                    <a:pt x="1546" y="42"/>
                    <a:pt x="1543" y="45"/>
                    <a:pt x="1541" y="49"/>
                  </a:cubicBezTo>
                  <a:cubicBezTo>
                    <a:pt x="1537" y="54"/>
                    <a:pt x="1537" y="54"/>
                    <a:pt x="1541" y="59"/>
                  </a:cubicBezTo>
                  <a:cubicBezTo>
                    <a:pt x="1543" y="61"/>
                    <a:pt x="1545" y="63"/>
                    <a:pt x="1547" y="65"/>
                  </a:cubicBezTo>
                  <a:cubicBezTo>
                    <a:pt x="1549" y="67"/>
                    <a:pt x="1550" y="69"/>
                    <a:pt x="1549" y="72"/>
                  </a:cubicBezTo>
                  <a:cubicBezTo>
                    <a:pt x="1547" y="80"/>
                    <a:pt x="1547" y="82"/>
                    <a:pt x="1538" y="81"/>
                  </a:cubicBezTo>
                  <a:cubicBezTo>
                    <a:pt x="1526" y="80"/>
                    <a:pt x="1515" y="79"/>
                    <a:pt x="1503" y="74"/>
                  </a:cubicBezTo>
                  <a:cubicBezTo>
                    <a:pt x="1497" y="71"/>
                    <a:pt x="1491" y="69"/>
                    <a:pt x="1487" y="62"/>
                  </a:cubicBezTo>
                  <a:cubicBezTo>
                    <a:pt x="1486" y="61"/>
                    <a:pt x="1484" y="58"/>
                    <a:pt x="1481" y="60"/>
                  </a:cubicBezTo>
                  <a:cubicBezTo>
                    <a:pt x="1478" y="61"/>
                    <a:pt x="1477" y="64"/>
                    <a:pt x="1478" y="68"/>
                  </a:cubicBezTo>
                  <a:cubicBezTo>
                    <a:pt x="1480" y="72"/>
                    <a:pt x="1482" y="77"/>
                    <a:pt x="1484" y="81"/>
                  </a:cubicBezTo>
                  <a:cubicBezTo>
                    <a:pt x="1486" y="85"/>
                    <a:pt x="1485" y="88"/>
                    <a:pt x="1482" y="92"/>
                  </a:cubicBezTo>
                  <a:cubicBezTo>
                    <a:pt x="1475" y="100"/>
                    <a:pt x="1475" y="100"/>
                    <a:pt x="1484" y="107"/>
                  </a:cubicBezTo>
                  <a:cubicBezTo>
                    <a:pt x="1485" y="108"/>
                    <a:pt x="1486" y="108"/>
                    <a:pt x="1487" y="109"/>
                  </a:cubicBezTo>
                  <a:cubicBezTo>
                    <a:pt x="1493" y="116"/>
                    <a:pt x="1501" y="121"/>
                    <a:pt x="1510" y="121"/>
                  </a:cubicBezTo>
                  <a:cubicBezTo>
                    <a:pt x="1514" y="122"/>
                    <a:pt x="1516" y="123"/>
                    <a:pt x="1516" y="127"/>
                  </a:cubicBezTo>
                  <a:cubicBezTo>
                    <a:pt x="1516" y="134"/>
                    <a:pt x="1517" y="137"/>
                    <a:pt x="1508" y="137"/>
                  </a:cubicBezTo>
                  <a:cubicBezTo>
                    <a:pt x="1501" y="137"/>
                    <a:pt x="1494" y="141"/>
                    <a:pt x="1490" y="147"/>
                  </a:cubicBezTo>
                  <a:cubicBezTo>
                    <a:pt x="1482" y="161"/>
                    <a:pt x="1474" y="174"/>
                    <a:pt x="1472" y="190"/>
                  </a:cubicBezTo>
                  <a:cubicBezTo>
                    <a:pt x="1472" y="193"/>
                    <a:pt x="1471" y="196"/>
                    <a:pt x="1470" y="199"/>
                  </a:cubicBezTo>
                  <a:cubicBezTo>
                    <a:pt x="1468" y="206"/>
                    <a:pt x="1468" y="206"/>
                    <a:pt x="1461" y="202"/>
                  </a:cubicBezTo>
                  <a:cubicBezTo>
                    <a:pt x="1455" y="199"/>
                    <a:pt x="1448" y="202"/>
                    <a:pt x="1446" y="209"/>
                  </a:cubicBezTo>
                  <a:cubicBezTo>
                    <a:pt x="1446" y="213"/>
                    <a:pt x="1444" y="216"/>
                    <a:pt x="1439" y="217"/>
                  </a:cubicBezTo>
                  <a:cubicBezTo>
                    <a:pt x="1435" y="218"/>
                    <a:pt x="1430" y="219"/>
                    <a:pt x="1425" y="220"/>
                  </a:cubicBezTo>
                  <a:cubicBezTo>
                    <a:pt x="1421" y="221"/>
                    <a:pt x="1420" y="223"/>
                    <a:pt x="1421" y="227"/>
                  </a:cubicBezTo>
                  <a:cubicBezTo>
                    <a:pt x="1421" y="236"/>
                    <a:pt x="1422" y="245"/>
                    <a:pt x="1423" y="254"/>
                  </a:cubicBezTo>
                  <a:cubicBezTo>
                    <a:pt x="1423" y="258"/>
                    <a:pt x="1424" y="260"/>
                    <a:pt x="1428" y="259"/>
                  </a:cubicBezTo>
                  <a:cubicBezTo>
                    <a:pt x="1432" y="259"/>
                    <a:pt x="1434" y="260"/>
                    <a:pt x="1436" y="263"/>
                  </a:cubicBezTo>
                  <a:cubicBezTo>
                    <a:pt x="1440" y="269"/>
                    <a:pt x="1444" y="274"/>
                    <a:pt x="1448" y="280"/>
                  </a:cubicBezTo>
                  <a:cubicBezTo>
                    <a:pt x="1451" y="283"/>
                    <a:pt x="1451" y="286"/>
                    <a:pt x="1448" y="289"/>
                  </a:cubicBezTo>
                  <a:cubicBezTo>
                    <a:pt x="1444" y="292"/>
                    <a:pt x="1444" y="296"/>
                    <a:pt x="1447" y="301"/>
                  </a:cubicBezTo>
                  <a:cubicBezTo>
                    <a:pt x="1448" y="304"/>
                    <a:pt x="1449" y="307"/>
                    <a:pt x="1451" y="311"/>
                  </a:cubicBezTo>
                  <a:cubicBezTo>
                    <a:pt x="1453" y="314"/>
                    <a:pt x="1453" y="317"/>
                    <a:pt x="1450" y="319"/>
                  </a:cubicBezTo>
                  <a:cubicBezTo>
                    <a:pt x="1446" y="322"/>
                    <a:pt x="1445" y="327"/>
                    <a:pt x="1444" y="332"/>
                  </a:cubicBezTo>
                  <a:cubicBezTo>
                    <a:pt x="1443" y="345"/>
                    <a:pt x="1444" y="358"/>
                    <a:pt x="1443" y="371"/>
                  </a:cubicBezTo>
                  <a:cubicBezTo>
                    <a:pt x="1443" y="374"/>
                    <a:pt x="1444" y="378"/>
                    <a:pt x="1441" y="379"/>
                  </a:cubicBezTo>
                  <a:cubicBezTo>
                    <a:pt x="1437" y="380"/>
                    <a:pt x="1434" y="379"/>
                    <a:pt x="1432" y="376"/>
                  </a:cubicBezTo>
                  <a:cubicBezTo>
                    <a:pt x="1430" y="375"/>
                    <a:pt x="1429" y="374"/>
                    <a:pt x="1428" y="372"/>
                  </a:cubicBezTo>
                  <a:cubicBezTo>
                    <a:pt x="1415" y="353"/>
                    <a:pt x="1403" y="334"/>
                    <a:pt x="1390" y="316"/>
                  </a:cubicBezTo>
                  <a:cubicBezTo>
                    <a:pt x="1386" y="311"/>
                    <a:pt x="1385" y="307"/>
                    <a:pt x="1385" y="301"/>
                  </a:cubicBezTo>
                  <a:cubicBezTo>
                    <a:pt x="1386" y="293"/>
                    <a:pt x="1386" y="285"/>
                    <a:pt x="1384" y="276"/>
                  </a:cubicBezTo>
                  <a:cubicBezTo>
                    <a:pt x="1383" y="273"/>
                    <a:pt x="1385" y="269"/>
                    <a:pt x="1386" y="266"/>
                  </a:cubicBezTo>
                  <a:cubicBezTo>
                    <a:pt x="1391" y="252"/>
                    <a:pt x="1396" y="239"/>
                    <a:pt x="1402" y="226"/>
                  </a:cubicBezTo>
                  <a:cubicBezTo>
                    <a:pt x="1408" y="214"/>
                    <a:pt x="1408" y="202"/>
                    <a:pt x="1407" y="190"/>
                  </a:cubicBezTo>
                  <a:cubicBezTo>
                    <a:pt x="1407" y="185"/>
                    <a:pt x="1406" y="181"/>
                    <a:pt x="1408" y="177"/>
                  </a:cubicBezTo>
                  <a:cubicBezTo>
                    <a:pt x="1409" y="174"/>
                    <a:pt x="1408" y="173"/>
                    <a:pt x="1405" y="173"/>
                  </a:cubicBezTo>
                  <a:cubicBezTo>
                    <a:pt x="1396" y="172"/>
                    <a:pt x="1391" y="178"/>
                    <a:pt x="1395" y="185"/>
                  </a:cubicBezTo>
                  <a:cubicBezTo>
                    <a:pt x="1400" y="194"/>
                    <a:pt x="1399" y="200"/>
                    <a:pt x="1393" y="207"/>
                  </a:cubicBezTo>
                  <a:cubicBezTo>
                    <a:pt x="1392" y="207"/>
                    <a:pt x="1392" y="208"/>
                    <a:pt x="1392" y="209"/>
                  </a:cubicBezTo>
                  <a:cubicBezTo>
                    <a:pt x="1390" y="212"/>
                    <a:pt x="1389" y="215"/>
                    <a:pt x="1384" y="214"/>
                  </a:cubicBezTo>
                  <a:cubicBezTo>
                    <a:pt x="1379" y="213"/>
                    <a:pt x="1374" y="212"/>
                    <a:pt x="1373" y="206"/>
                  </a:cubicBezTo>
                  <a:cubicBezTo>
                    <a:pt x="1372" y="203"/>
                    <a:pt x="1371" y="200"/>
                    <a:pt x="1370" y="197"/>
                  </a:cubicBezTo>
                  <a:cubicBezTo>
                    <a:pt x="1369" y="195"/>
                    <a:pt x="1368" y="194"/>
                    <a:pt x="1366" y="196"/>
                  </a:cubicBezTo>
                  <a:cubicBezTo>
                    <a:pt x="1361" y="200"/>
                    <a:pt x="1356" y="204"/>
                    <a:pt x="1355" y="211"/>
                  </a:cubicBezTo>
                  <a:cubicBezTo>
                    <a:pt x="1353" y="220"/>
                    <a:pt x="1350" y="228"/>
                    <a:pt x="1348" y="237"/>
                  </a:cubicBezTo>
                  <a:cubicBezTo>
                    <a:pt x="1347" y="242"/>
                    <a:pt x="1347" y="242"/>
                    <a:pt x="1352" y="244"/>
                  </a:cubicBezTo>
                  <a:cubicBezTo>
                    <a:pt x="1353" y="244"/>
                    <a:pt x="1354" y="244"/>
                    <a:pt x="1356" y="244"/>
                  </a:cubicBezTo>
                  <a:cubicBezTo>
                    <a:pt x="1361" y="246"/>
                    <a:pt x="1364" y="250"/>
                    <a:pt x="1363" y="256"/>
                  </a:cubicBezTo>
                  <a:cubicBezTo>
                    <a:pt x="1362" y="258"/>
                    <a:pt x="1361" y="259"/>
                    <a:pt x="1359" y="258"/>
                  </a:cubicBezTo>
                  <a:cubicBezTo>
                    <a:pt x="1352" y="257"/>
                    <a:pt x="1348" y="263"/>
                    <a:pt x="1344" y="267"/>
                  </a:cubicBezTo>
                  <a:cubicBezTo>
                    <a:pt x="1342" y="270"/>
                    <a:pt x="1340" y="272"/>
                    <a:pt x="1338" y="274"/>
                  </a:cubicBezTo>
                  <a:cubicBezTo>
                    <a:pt x="1335" y="276"/>
                    <a:pt x="1333" y="275"/>
                    <a:pt x="1332" y="273"/>
                  </a:cubicBezTo>
                  <a:cubicBezTo>
                    <a:pt x="1330" y="270"/>
                    <a:pt x="1328" y="267"/>
                    <a:pt x="1330" y="262"/>
                  </a:cubicBezTo>
                  <a:cubicBezTo>
                    <a:pt x="1321" y="261"/>
                    <a:pt x="1314" y="261"/>
                    <a:pt x="1307" y="267"/>
                  </a:cubicBezTo>
                  <a:cubicBezTo>
                    <a:pt x="1297" y="274"/>
                    <a:pt x="1285" y="276"/>
                    <a:pt x="1274" y="280"/>
                  </a:cubicBezTo>
                  <a:cubicBezTo>
                    <a:pt x="1258" y="285"/>
                    <a:pt x="1260" y="281"/>
                    <a:pt x="1257" y="299"/>
                  </a:cubicBezTo>
                  <a:cubicBezTo>
                    <a:pt x="1255" y="313"/>
                    <a:pt x="1253" y="327"/>
                    <a:pt x="1251" y="341"/>
                  </a:cubicBezTo>
                  <a:cubicBezTo>
                    <a:pt x="1250" y="347"/>
                    <a:pt x="1247" y="352"/>
                    <a:pt x="1245" y="357"/>
                  </a:cubicBezTo>
                  <a:cubicBezTo>
                    <a:pt x="1244" y="359"/>
                    <a:pt x="1243" y="362"/>
                    <a:pt x="1242" y="364"/>
                  </a:cubicBezTo>
                  <a:cubicBezTo>
                    <a:pt x="1240" y="367"/>
                    <a:pt x="1241" y="369"/>
                    <a:pt x="1245" y="370"/>
                  </a:cubicBezTo>
                  <a:cubicBezTo>
                    <a:pt x="1249" y="372"/>
                    <a:pt x="1253" y="373"/>
                    <a:pt x="1257" y="375"/>
                  </a:cubicBezTo>
                  <a:cubicBezTo>
                    <a:pt x="1262" y="377"/>
                    <a:pt x="1262" y="377"/>
                    <a:pt x="1265" y="372"/>
                  </a:cubicBezTo>
                  <a:cubicBezTo>
                    <a:pt x="1268" y="368"/>
                    <a:pt x="1277" y="366"/>
                    <a:pt x="1280" y="370"/>
                  </a:cubicBezTo>
                  <a:cubicBezTo>
                    <a:pt x="1290" y="382"/>
                    <a:pt x="1302" y="392"/>
                    <a:pt x="1307" y="407"/>
                  </a:cubicBezTo>
                  <a:cubicBezTo>
                    <a:pt x="1311" y="417"/>
                    <a:pt x="1316" y="427"/>
                    <a:pt x="1320" y="436"/>
                  </a:cubicBezTo>
                  <a:cubicBezTo>
                    <a:pt x="1322" y="440"/>
                    <a:pt x="1323" y="444"/>
                    <a:pt x="1322" y="448"/>
                  </a:cubicBezTo>
                  <a:cubicBezTo>
                    <a:pt x="1322" y="463"/>
                    <a:pt x="1321" y="478"/>
                    <a:pt x="1321" y="493"/>
                  </a:cubicBezTo>
                  <a:cubicBezTo>
                    <a:pt x="1321" y="495"/>
                    <a:pt x="1320" y="498"/>
                    <a:pt x="1320" y="500"/>
                  </a:cubicBezTo>
                  <a:cubicBezTo>
                    <a:pt x="1316" y="511"/>
                    <a:pt x="1312" y="523"/>
                    <a:pt x="1308" y="534"/>
                  </a:cubicBezTo>
                  <a:cubicBezTo>
                    <a:pt x="1305" y="542"/>
                    <a:pt x="1295" y="546"/>
                    <a:pt x="1288" y="543"/>
                  </a:cubicBezTo>
                  <a:cubicBezTo>
                    <a:pt x="1282" y="540"/>
                    <a:pt x="1282" y="540"/>
                    <a:pt x="1280" y="546"/>
                  </a:cubicBezTo>
                  <a:cubicBezTo>
                    <a:pt x="1277" y="551"/>
                    <a:pt x="1277" y="558"/>
                    <a:pt x="1274" y="563"/>
                  </a:cubicBezTo>
                  <a:cubicBezTo>
                    <a:pt x="1273" y="564"/>
                    <a:pt x="1274" y="566"/>
                    <a:pt x="1275" y="567"/>
                  </a:cubicBezTo>
                  <a:cubicBezTo>
                    <a:pt x="1278" y="572"/>
                    <a:pt x="1277" y="575"/>
                    <a:pt x="1273" y="579"/>
                  </a:cubicBezTo>
                  <a:cubicBezTo>
                    <a:pt x="1270" y="583"/>
                    <a:pt x="1267" y="587"/>
                    <a:pt x="1267" y="593"/>
                  </a:cubicBezTo>
                  <a:cubicBezTo>
                    <a:pt x="1267" y="598"/>
                    <a:pt x="1269" y="602"/>
                    <a:pt x="1273" y="605"/>
                  </a:cubicBezTo>
                  <a:cubicBezTo>
                    <a:pt x="1278" y="608"/>
                    <a:pt x="1283" y="613"/>
                    <a:pt x="1288" y="616"/>
                  </a:cubicBezTo>
                  <a:cubicBezTo>
                    <a:pt x="1292" y="619"/>
                    <a:pt x="1294" y="623"/>
                    <a:pt x="1295" y="628"/>
                  </a:cubicBezTo>
                  <a:cubicBezTo>
                    <a:pt x="1295" y="630"/>
                    <a:pt x="1296" y="632"/>
                    <a:pt x="1296" y="635"/>
                  </a:cubicBezTo>
                  <a:cubicBezTo>
                    <a:pt x="1299" y="646"/>
                    <a:pt x="1294" y="650"/>
                    <a:pt x="1286" y="658"/>
                  </a:cubicBezTo>
                  <a:cubicBezTo>
                    <a:pt x="1282" y="661"/>
                    <a:pt x="1276" y="660"/>
                    <a:pt x="1273" y="654"/>
                  </a:cubicBezTo>
                  <a:cubicBezTo>
                    <a:pt x="1270" y="647"/>
                    <a:pt x="1266" y="640"/>
                    <a:pt x="1264" y="633"/>
                  </a:cubicBezTo>
                  <a:cubicBezTo>
                    <a:pt x="1263" y="631"/>
                    <a:pt x="1262" y="628"/>
                    <a:pt x="1263" y="625"/>
                  </a:cubicBezTo>
                  <a:cubicBezTo>
                    <a:pt x="1264" y="621"/>
                    <a:pt x="1263" y="619"/>
                    <a:pt x="1259" y="618"/>
                  </a:cubicBezTo>
                  <a:cubicBezTo>
                    <a:pt x="1256" y="618"/>
                    <a:pt x="1253" y="618"/>
                    <a:pt x="1251" y="618"/>
                  </a:cubicBezTo>
                  <a:cubicBezTo>
                    <a:pt x="1247" y="617"/>
                    <a:pt x="1245" y="615"/>
                    <a:pt x="1244" y="611"/>
                  </a:cubicBezTo>
                  <a:cubicBezTo>
                    <a:pt x="1244" y="608"/>
                    <a:pt x="1244" y="605"/>
                    <a:pt x="1244" y="602"/>
                  </a:cubicBezTo>
                  <a:cubicBezTo>
                    <a:pt x="1244" y="599"/>
                    <a:pt x="1243" y="595"/>
                    <a:pt x="1239" y="594"/>
                  </a:cubicBezTo>
                  <a:cubicBezTo>
                    <a:pt x="1235" y="592"/>
                    <a:pt x="1232" y="594"/>
                    <a:pt x="1229" y="596"/>
                  </a:cubicBezTo>
                  <a:cubicBezTo>
                    <a:pt x="1226" y="599"/>
                    <a:pt x="1224" y="601"/>
                    <a:pt x="1221" y="604"/>
                  </a:cubicBezTo>
                  <a:cubicBezTo>
                    <a:pt x="1219" y="606"/>
                    <a:pt x="1218" y="608"/>
                    <a:pt x="1215" y="606"/>
                  </a:cubicBezTo>
                  <a:cubicBezTo>
                    <a:pt x="1212" y="605"/>
                    <a:pt x="1210" y="603"/>
                    <a:pt x="1210" y="599"/>
                  </a:cubicBezTo>
                  <a:cubicBezTo>
                    <a:pt x="1210" y="596"/>
                    <a:pt x="1210" y="593"/>
                    <a:pt x="1211" y="590"/>
                  </a:cubicBezTo>
                  <a:cubicBezTo>
                    <a:pt x="1211" y="587"/>
                    <a:pt x="1210" y="585"/>
                    <a:pt x="1208" y="584"/>
                  </a:cubicBezTo>
                  <a:cubicBezTo>
                    <a:pt x="1205" y="583"/>
                    <a:pt x="1202" y="583"/>
                    <a:pt x="1200" y="585"/>
                  </a:cubicBezTo>
                  <a:cubicBezTo>
                    <a:pt x="1196" y="590"/>
                    <a:pt x="1191" y="594"/>
                    <a:pt x="1189" y="600"/>
                  </a:cubicBezTo>
                  <a:cubicBezTo>
                    <a:pt x="1189" y="601"/>
                    <a:pt x="1188" y="603"/>
                    <a:pt x="1188" y="604"/>
                  </a:cubicBezTo>
                  <a:cubicBezTo>
                    <a:pt x="1183" y="616"/>
                    <a:pt x="1184" y="620"/>
                    <a:pt x="1194" y="628"/>
                  </a:cubicBezTo>
                  <a:cubicBezTo>
                    <a:pt x="1196" y="629"/>
                    <a:pt x="1198" y="630"/>
                    <a:pt x="1200" y="630"/>
                  </a:cubicBezTo>
                  <a:cubicBezTo>
                    <a:pt x="1203" y="631"/>
                    <a:pt x="1206" y="630"/>
                    <a:pt x="1206" y="626"/>
                  </a:cubicBezTo>
                  <a:cubicBezTo>
                    <a:pt x="1208" y="620"/>
                    <a:pt x="1212" y="618"/>
                    <a:pt x="1218" y="619"/>
                  </a:cubicBezTo>
                  <a:cubicBezTo>
                    <a:pt x="1221" y="619"/>
                    <a:pt x="1225" y="619"/>
                    <a:pt x="1228" y="619"/>
                  </a:cubicBezTo>
                  <a:cubicBezTo>
                    <a:pt x="1230" y="619"/>
                    <a:pt x="1233" y="619"/>
                    <a:pt x="1234" y="622"/>
                  </a:cubicBezTo>
                  <a:cubicBezTo>
                    <a:pt x="1234" y="625"/>
                    <a:pt x="1235" y="629"/>
                    <a:pt x="1231" y="631"/>
                  </a:cubicBezTo>
                  <a:cubicBezTo>
                    <a:pt x="1230" y="632"/>
                    <a:pt x="1228" y="633"/>
                    <a:pt x="1226" y="634"/>
                  </a:cubicBezTo>
                  <a:cubicBezTo>
                    <a:pt x="1218" y="639"/>
                    <a:pt x="1214" y="649"/>
                    <a:pt x="1216" y="659"/>
                  </a:cubicBezTo>
                  <a:cubicBezTo>
                    <a:pt x="1217" y="662"/>
                    <a:pt x="1219" y="664"/>
                    <a:pt x="1220" y="666"/>
                  </a:cubicBezTo>
                  <a:cubicBezTo>
                    <a:pt x="1228" y="673"/>
                    <a:pt x="1235" y="680"/>
                    <a:pt x="1242" y="687"/>
                  </a:cubicBezTo>
                  <a:cubicBezTo>
                    <a:pt x="1249" y="695"/>
                    <a:pt x="1250" y="703"/>
                    <a:pt x="1245" y="712"/>
                  </a:cubicBezTo>
                  <a:cubicBezTo>
                    <a:pt x="1245" y="712"/>
                    <a:pt x="1245" y="713"/>
                    <a:pt x="1245" y="714"/>
                  </a:cubicBezTo>
                  <a:cubicBezTo>
                    <a:pt x="1254" y="715"/>
                    <a:pt x="1254" y="722"/>
                    <a:pt x="1254" y="729"/>
                  </a:cubicBezTo>
                  <a:cubicBezTo>
                    <a:pt x="1255" y="740"/>
                    <a:pt x="1251" y="750"/>
                    <a:pt x="1249" y="760"/>
                  </a:cubicBezTo>
                  <a:cubicBezTo>
                    <a:pt x="1247" y="771"/>
                    <a:pt x="1242" y="780"/>
                    <a:pt x="1234" y="788"/>
                  </a:cubicBezTo>
                  <a:cubicBezTo>
                    <a:pt x="1229" y="794"/>
                    <a:pt x="1224" y="800"/>
                    <a:pt x="1218" y="806"/>
                  </a:cubicBezTo>
                  <a:cubicBezTo>
                    <a:pt x="1215" y="810"/>
                    <a:pt x="1212" y="813"/>
                    <a:pt x="1208" y="814"/>
                  </a:cubicBezTo>
                  <a:cubicBezTo>
                    <a:pt x="1203" y="816"/>
                    <a:pt x="1198" y="818"/>
                    <a:pt x="1193" y="820"/>
                  </a:cubicBezTo>
                  <a:cubicBezTo>
                    <a:pt x="1186" y="822"/>
                    <a:pt x="1179" y="825"/>
                    <a:pt x="1175" y="832"/>
                  </a:cubicBezTo>
                  <a:cubicBezTo>
                    <a:pt x="1171" y="838"/>
                    <a:pt x="1167" y="837"/>
                    <a:pt x="1163" y="831"/>
                  </a:cubicBezTo>
                  <a:cubicBezTo>
                    <a:pt x="1161" y="826"/>
                    <a:pt x="1159" y="825"/>
                    <a:pt x="1154" y="826"/>
                  </a:cubicBezTo>
                  <a:cubicBezTo>
                    <a:pt x="1148" y="828"/>
                    <a:pt x="1143" y="830"/>
                    <a:pt x="1140" y="836"/>
                  </a:cubicBezTo>
                  <a:cubicBezTo>
                    <a:pt x="1130" y="854"/>
                    <a:pt x="1130" y="848"/>
                    <a:pt x="1139" y="865"/>
                  </a:cubicBezTo>
                  <a:cubicBezTo>
                    <a:pt x="1144" y="873"/>
                    <a:pt x="1149" y="881"/>
                    <a:pt x="1157" y="886"/>
                  </a:cubicBezTo>
                  <a:cubicBezTo>
                    <a:pt x="1163" y="891"/>
                    <a:pt x="1169" y="898"/>
                    <a:pt x="1171" y="905"/>
                  </a:cubicBezTo>
                  <a:cubicBezTo>
                    <a:pt x="1176" y="920"/>
                    <a:pt x="1177" y="935"/>
                    <a:pt x="1170" y="949"/>
                  </a:cubicBezTo>
                  <a:cubicBezTo>
                    <a:pt x="1168" y="952"/>
                    <a:pt x="1166" y="953"/>
                    <a:pt x="1163" y="953"/>
                  </a:cubicBezTo>
                  <a:cubicBezTo>
                    <a:pt x="1158" y="954"/>
                    <a:pt x="1155" y="958"/>
                    <a:pt x="1152" y="962"/>
                  </a:cubicBezTo>
                  <a:cubicBezTo>
                    <a:pt x="1150" y="964"/>
                    <a:pt x="1149" y="966"/>
                    <a:pt x="1147" y="968"/>
                  </a:cubicBezTo>
                  <a:cubicBezTo>
                    <a:pt x="1145" y="972"/>
                    <a:pt x="1141" y="972"/>
                    <a:pt x="1137" y="972"/>
                  </a:cubicBezTo>
                  <a:cubicBezTo>
                    <a:pt x="1133" y="971"/>
                    <a:pt x="1131" y="968"/>
                    <a:pt x="1131" y="965"/>
                  </a:cubicBezTo>
                  <a:cubicBezTo>
                    <a:pt x="1131" y="962"/>
                    <a:pt x="1129" y="959"/>
                    <a:pt x="1127" y="957"/>
                  </a:cubicBezTo>
                  <a:cubicBezTo>
                    <a:pt x="1119" y="949"/>
                    <a:pt x="1112" y="939"/>
                    <a:pt x="1102" y="933"/>
                  </a:cubicBezTo>
                  <a:cubicBezTo>
                    <a:pt x="1098" y="931"/>
                    <a:pt x="1094" y="928"/>
                    <a:pt x="1094" y="923"/>
                  </a:cubicBezTo>
                  <a:cubicBezTo>
                    <a:pt x="1094" y="921"/>
                    <a:pt x="1094" y="920"/>
                    <a:pt x="1092" y="920"/>
                  </a:cubicBezTo>
                  <a:cubicBezTo>
                    <a:pt x="1090" y="921"/>
                    <a:pt x="1090" y="922"/>
                    <a:pt x="1089" y="923"/>
                  </a:cubicBezTo>
                  <a:cubicBezTo>
                    <a:pt x="1089" y="924"/>
                    <a:pt x="1089" y="926"/>
                    <a:pt x="1089" y="927"/>
                  </a:cubicBezTo>
                  <a:cubicBezTo>
                    <a:pt x="1088" y="936"/>
                    <a:pt x="1088" y="944"/>
                    <a:pt x="1087" y="953"/>
                  </a:cubicBezTo>
                  <a:cubicBezTo>
                    <a:pt x="1086" y="965"/>
                    <a:pt x="1091" y="976"/>
                    <a:pt x="1099" y="983"/>
                  </a:cubicBezTo>
                  <a:cubicBezTo>
                    <a:pt x="1117" y="998"/>
                    <a:pt x="1124" y="1018"/>
                    <a:pt x="1133" y="1039"/>
                  </a:cubicBezTo>
                  <a:cubicBezTo>
                    <a:pt x="1134" y="1042"/>
                    <a:pt x="1135" y="1046"/>
                    <a:pt x="1135" y="1050"/>
                  </a:cubicBezTo>
                  <a:cubicBezTo>
                    <a:pt x="1135" y="1055"/>
                    <a:pt x="1133" y="1057"/>
                    <a:pt x="1128" y="1056"/>
                  </a:cubicBezTo>
                  <a:cubicBezTo>
                    <a:pt x="1125" y="1055"/>
                    <a:pt x="1123" y="1054"/>
                    <a:pt x="1121" y="1053"/>
                  </a:cubicBezTo>
                  <a:cubicBezTo>
                    <a:pt x="1118" y="1051"/>
                    <a:pt x="1115" y="1049"/>
                    <a:pt x="1112" y="1048"/>
                  </a:cubicBezTo>
                  <a:cubicBezTo>
                    <a:pt x="1115" y="1051"/>
                    <a:pt x="1118" y="1054"/>
                    <a:pt x="1121" y="1057"/>
                  </a:cubicBezTo>
                  <a:cubicBezTo>
                    <a:pt x="1124" y="1060"/>
                    <a:pt x="1128" y="1063"/>
                    <a:pt x="1132" y="1066"/>
                  </a:cubicBezTo>
                  <a:cubicBezTo>
                    <a:pt x="1138" y="1070"/>
                    <a:pt x="1141" y="1076"/>
                    <a:pt x="1142" y="1083"/>
                  </a:cubicBezTo>
                  <a:cubicBezTo>
                    <a:pt x="1142" y="1087"/>
                    <a:pt x="1144" y="1089"/>
                    <a:pt x="1148" y="1091"/>
                  </a:cubicBezTo>
                  <a:cubicBezTo>
                    <a:pt x="1150" y="1092"/>
                    <a:pt x="1152" y="1094"/>
                    <a:pt x="1154" y="1095"/>
                  </a:cubicBezTo>
                  <a:cubicBezTo>
                    <a:pt x="1157" y="1097"/>
                    <a:pt x="1158" y="1099"/>
                    <a:pt x="1156" y="1103"/>
                  </a:cubicBezTo>
                  <a:cubicBezTo>
                    <a:pt x="1154" y="1109"/>
                    <a:pt x="1152" y="1115"/>
                    <a:pt x="1150" y="1122"/>
                  </a:cubicBezTo>
                  <a:cubicBezTo>
                    <a:pt x="1149" y="1125"/>
                    <a:pt x="1147" y="1126"/>
                    <a:pt x="1143" y="1126"/>
                  </a:cubicBezTo>
                  <a:cubicBezTo>
                    <a:pt x="1141" y="1126"/>
                    <a:pt x="1139" y="1126"/>
                    <a:pt x="1136" y="1126"/>
                  </a:cubicBezTo>
                  <a:cubicBezTo>
                    <a:pt x="1130" y="1126"/>
                    <a:pt x="1127" y="1123"/>
                    <a:pt x="1124" y="1118"/>
                  </a:cubicBezTo>
                  <a:cubicBezTo>
                    <a:pt x="1111" y="1097"/>
                    <a:pt x="1098" y="1075"/>
                    <a:pt x="1085" y="1054"/>
                  </a:cubicBezTo>
                  <a:cubicBezTo>
                    <a:pt x="1083" y="1050"/>
                    <a:pt x="1081" y="1047"/>
                    <a:pt x="1076" y="1046"/>
                  </a:cubicBezTo>
                  <a:cubicBezTo>
                    <a:pt x="1074" y="1046"/>
                    <a:pt x="1072" y="1043"/>
                    <a:pt x="1071" y="1041"/>
                  </a:cubicBezTo>
                  <a:cubicBezTo>
                    <a:pt x="1066" y="1032"/>
                    <a:pt x="1060" y="1022"/>
                    <a:pt x="1054" y="1013"/>
                  </a:cubicBezTo>
                  <a:cubicBezTo>
                    <a:pt x="1053" y="1010"/>
                    <a:pt x="1052" y="1008"/>
                    <a:pt x="1052" y="1005"/>
                  </a:cubicBezTo>
                  <a:cubicBezTo>
                    <a:pt x="1052" y="1004"/>
                    <a:pt x="1052" y="1002"/>
                    <a:pt x="1054" y="1001"/>
                  </a:cubicBezTo>
                  <a:cubicBezTo>
                    <a:pt x="1055" y="1000"/>
                    <a:pt x="1057" y="1001"/>
                    <a:pt x="1058" y="1002"/>
                  </a:cubicBezTo>
                  <a:cubicBezTo>
                    <a:pt x="1059" y="1003"/>
                    <a:pt x="1060" y="1004"/>
                    <a:pt x="1061" y="1005"/>
                  </a:cubicBezTo>
                  <a:cubicBezTo>
                    <a:pt x="1074" y="1016"/>
                    <a:pt x="1087" y="1027"/>
                    <a:pt x="1100" y="1038"/>
                  </a:cubicBezTo>
                  <a:cubicBezTo>
                    <a:pt x="1094" y="1029"/>
                    <a:pt x="1093" y="1020"/>
                    <a:pt x="1093" y="1010"/>
                  </a:cubicBezTo>
                  <a:cubicBezTo>
                    <a:pt x="1093" y="1007"/>
                    <a:pt x="1091" y="1005"/>
                    <a:pt x="1090" y="1002"/>
                  </a:cubicBezTo>
                  <a:cubicBezTo>
                    <a:pt x="1089" y="999"/>
                    <a:pt x="1085" y="996"/>
                    <a:pt x="1089" y="992"/>
                  </a:cubicBezTo>
                  <a:cubicBezTo>
                    <a:pt x="1090" y="991"/>
                    <a:pt x="1088" y="991"/>
                    <a:pt x="1088" y="991"/>
                  </a:cubicBezTo>
                  <a:cubicBezTo>
                    <a:pt x="1081" y="990"/>
                    <a:pt x="1077" y="986"/>
                    <a:pt x="1073" y="981"/>
                  </a:cubicBezTo>
                  <a:cubicBezTo>
                    <a:pt x="1070" y="977"/>
                    <a:pt x="1069" y="972"/>
                    <a:pt x="1073" y="967"/>
                  </a:cubicBezTo>
                  <a:cubicBezTo>
                    <a:pt x="1077" y="961"/>
                    <a:pt x="1077" y="955"/>
                    <a:pt x="1072" y="950"/>
                  </a:cubicBezTo>
                  <a:cubicBezTo>
                    <a:pt x="1071" y="948"/>
                    <a:pt x="1070" y="946"/>
                    <a:pt x="1069" y="944"/>
                  </a:cubicBezTo>
                  <a:cubicBezTo>
                    <a:pt x="1067" y="941"/>
                    <a:pt x="1067" y="938"/>
                    <a:pt x="1069" y="935"/>
                  </a:cubicBezTo>
                  <a:cubicBezTo>
                    <a:pt x="1073" y="929"/>
                    <a:pt x="1071" y="923"/>
                    <a:pt x="1066" y="920"/>
                  </a:cubicBezTo>
                  <a:cubicBezTo>
                    <a:pt x="1060" y="918"/>
                    <a:pt x="1060" y="914"/>
                    <a:pt x="1060" y="909"/>
                  </a:cubicBezTo>
                  <a:cubicBezTo>
                    <a:pt x="1060" y="900"/>
                    <a:pt x="1058" y="893"/>
                    <a:pt x="1052" y="886"/>
                  </a:cubicBezTo>
                  <a:cubicBezTo>
                    <a:pt x="1049" y="886"/>
                    <a:pt x="1049" y="889"/>
                    <a:pt x="1048" y="891"/>
                  </a:cubicBezTo>
                  <a:cubicBezTo>
                    <a:pt x="1045" y="895"/>
                    <a:pt x="1042" y="897"/>
                    <a:pt x="1037" y="897"/>
                  </a:cubicBezTo>
                  <a:cubicBezTo>
                    <a:pt x="1032" y="896"/>
                    <a:pt x="1032" y="891"/>
                    <a:pt x="1030" y="887"/>
                  </a:cubicBezTo>
                  <a:cubicBezTo>
                    <a:pt x="1029" y="883"/>
                    <a:pt x="1030" y="879"/>
                    <a:pt x="1028" y="876"/>
                  </a:cubicBezTo>
                  <a:cubicBezTo>
                    <a:pt x="1025" y="870"/>
                    <a:pt x="1022" y="866"/>
                    <a:pt x="1017" y="862"/>
                  </a:cubicBezTo>
                  <a:cubicBezTo>
                    <a:pt x="1014" y="859"/>
                    <a:pt x="1010" y="856"/>
                    <a:pt x="1007" y="852"/>
                  </a:cubicBezTo>
                  <a:cubicBezTo>
                    <a:pt x="1002" y="849"/>
                    <a:pt x="1000" y="844"/>
                    <a:pt x="999" y="839"/>
                  </a:cubicBezTo>
                  <a:cubicBezTo>
                    <a:pt x="998" y="832"/>
                    <a:pt x="996" y="831"/>
                    <a:pt x="991" y="835"/>
                  </a:cubicBezTo>
                  <a:cubicBezTo>
                    <a:pt x="986" y="840"/>
                    <a:pt x="981" y="839"/>
                    <a:pt x="976" y="838"/>
                  </a:cubicBezTo>
                  <a:cubicBezTo>
                    <a:pt x="972" y="838"/>
                    <a:pt x="971" y="835"/>
                    <a:pt x="971" y="831"/>
                  </a:cubicBezTo>
                  <a:cubicBezTo>
                    <a:pt x="971" y="827"/>
                    <a:pt x="971" y="824"/>
                    <a:pt x="970" y="820"/>
                  </a:cubicBezTo>
                  <a:cubicBezTo>
                    <a:pt x="970" y="822"/>
                    <a:pt x="970" y="824"/>
                    <a:pt x="970" y="827"/>
                  </a:cubicBezTo>
                  <a:cubicBezTo>
                    <a:pt x="970" y="831"/>
                    <a:pt x="969" y="834"/>
                    <a:pt x="965" y="835"/>
                  </a:cubicBezTo>
                  <a:cubicBezTo>
                    <a:pt x="961" y="836"/>
                    <a:pt x="960" y="839"/>
                    <a:pt x="960" y="842"/>
                  </a:cubicBezTo>
                  <a:cubicBezTo>
                    <a:pt x="961" y="848"/>
                    <a:pt x="957" y="853"/>
                    <a:pt x="953" y="857"/>
                  </a:cubicBezTo>
                  <a:cubicBezTo>
                    <a:pt x="940" y="872"/>
                    <a:pt x="926" y="886"/>
                    <a:pt x="913" y="901"/>
                  </a:cubicBezTo>
                  <a:cubicBezTo>
                    <a:pt x="909" y="904"/>
                    <a:pt x="908" y="908"/>
                    <a:pt x="908" y="913"/>
                  </a:cubicBezTo>
                  <a:cubicBezTo>
                    <a:pt x="908" y="920"/>
                    <a:pt x="908" y="928"/>
                    <a:pt x="909" y="936"/>
                  </a:cubicBezTo>
                  <a:cubicBezTo>
                    <a:pt x="909" y="940"/>
                    <a:pt x="909" y="945"/>
                    <a:pt x="907" y="949"/>
                  </a:cubicBezTo>
                  <a:cubicBezTo>
                    <a:pt x="905" y="957"/>
                    <a:pt x="903" y="964"/>
                    <a:pt x="901" y="972"/>
                  </a:cubicBezTo>
                  <a:cubicBezTo>
                    <a:pt x="899" y="978"/>
                    <a:pt x="891" y="985"/>
                    <a:pt x="885" y="985"/>
                  </a:cubicBezTo>
                  <a:cubicBezTo>
                    <a:pt x="882" y="985"/>
                    <a:pt x="881" y="983"/>
                    <a:pt x="880" y="981"/>
                  </a:cubicBezTo>
                  <a:cubicBezTo>
                    <a:pt x="873" y="967"/>
                    <a:pt x="866" y="953"/>
                    <a:pt x="859" y="939"/>
                  </a:cubicBezTo>
                  <a:cubicBezTo>
                    <a:pt x="850" y="919"/>
                    <a:pt x="840" y="899"/>
                    <a:pt x="831" y="879"/>
                  </a:cubicBezTo>
                  <a:cubicBezTo>
                    <a:pt x="829" y="875"/>
                    <a:pt x="828" y="872"/>
                    <a:pt x="827" y="867"/>
                  </a:cubicBezTo>
                  <a:cubicBezTo>
                    <a:pt x="826" y="864"/>
                    <a:pt x="827" y="860"/>
                    <a:pt x="829" y="857"/>
                  </a:cubicBezTo>
                  <a:cubicBezTo>
                    <a:pt x="831" y="854"/>
                    <a:pt x="831" y="849"/>
                    <a:pt x="831" y="845"/>
                  </a:cubicBezTo>
                  <a:cubicBezTo>
                    <a:pt x="831" y="842"/>
                    <a:pt x="830" y="840"/>
                    <a:pt x="827" y="840"/>
                  </a:cubicBezTo>
                  <a:cubicBezTo>
                    <a:pt x="825" y="839"/>
                    <a:pt x="824" y="842"/>
                    <a:pt x="823" y="843"/>
                  </a:cubicBezTo>
                  <a:cubicBezTo>
                    <a:pt x="822" y="846"/>
                    <a:pt x="822" y="848"/>
                    <a:pt x="820" y="850"/>
                  </a:cubicBezTo>
                  <a:cubicBezTo>
                    <a:pt x="814" y="857"/>
                    <a:pt x="802" y="856"/>
                    <a:pt x="797" y="849"/>
                  </a:cubicBezTo>
                  <a:cubicBezTo>
                    <a:pt x="796" y="847"/>
                    <a:pt x="795" y="846"/>
                    <a:pt x="795" y="844"/>
                  </a:cubicBezTo>
                  <a:cubicBezTo>
                    <a:pt x="791" y="838"/>
                    <a:pt x="791" y="838"/>
                    <a:pt x="797" y="834"/>
                  </a:cubicBezTo>
                  <a:cubicBezTo>
                    <a:pt x="798" y="834"/>
                    <a:pt x="798" y="834"/>
                    <a:pt x="799" y="833"/>
                  </a:cubicBezTo>
                  <a:cubicBezTo>
                    <a:pt x="800" y="832"/>
                    <a:pt x="801" y="831"/>
                    <a:pt x="800" y="830"/>
                  </a:cubicBezTo>
                  <a:cubicBezTo>
                    <a:pt x="800" y="829"/>
                    <a:pt x="799" y="828"/>
                    <a:pt x="798" y="828"/>
                  </a:cubicBezTo>
                  <a:cubicBezTo>
                    <a:pt x="787" y="830"/>
                    <a:pt x="779" y="824"/>
                    <a:pt x="773" y="817"/>
                  </a:cubicBezTo>
                  <a:cubicBezTo>
                    <a:pt x="762" y="805"/>
                    <a:pt x="749" y="807"/>
                    <a:pt x="735" y="811"/>
                  </a:cubicBezTo>
                  <a:cubicBezTo>
                    <a:pt x="730" y="812"/>
                    <a:pt x="725" y="813"/>
                    <a:pt x="720" y="810"/>
                  </a:cubicBezTo>
                  <a:cubicBezTo>
                    <a:pt x="720" y="809"/>
                    <a:pt x="720" y="808"/>
                    <a:pt x="719" y="809"/>
                  </a:cubicBezTo>
                  <a:cubicBezTo>
                    <a:pt x="716" y="813"/>
                    <a:pt x="712" y="811"/>
                    <a:pt x="709" y="811"/>
                  </a:cubicBezTo>
                  <a:cubicBezTo>
                    <a:pt x="702" y="810"/>
                    <a:pt x="696" y="809"/>
                    <a:pt x="689" y="808"/>
                  </a:cubicBezTo>
                  <a:cubicBezTo>
                    <a:pt x="684" y="808"/>
                    <a:pt x="681" y="806"/>
                    <a:pt x="679" y="801"/>
                  </a:cubicBezTo>
                  <a:cubicBezTo>
                    <a:pt x="676" y="794"/>
                    <a:pt x="673" y="793"/>
                    <a:pt x="666" y="798"/>
                  </a:cubicBezTo>
                  <a:cubicBezTo>
                    <a:pt x="662" y="800"/>
                    <a:pt x="659" y="802"/>
                    <a:pt x="654" y="802"/>
                  </a:cubicBezTo>
                  <a:cubicBezTo>
                    <a:pt x="651" y="802"/>
                    <a:pt x="648" y="801"/>
                    <a:pt x="645" y="799"/>
                  </a:cubicBezTo>
                  <a:cubicBezTo>
                    <a:pt x="637" y="795"/>
                    <a:pt x="629" y="790"/>
                    <a:pt x="620" y="785"/>
                  </a:cubicBezTo>
                  <a:cubicBezTo>
                    <a:pt x="617" y="783"/>
                    <a:pt x="615" y="780"/>
                    <a:pt x="615" y="776"/>
                  </a:cubicBezTo>
                  <a:cubicBezTo>
                    <a:pt x="614" y="768"/>
                    <a:pt x="606" y="763"/>
                    <a:pt x="599" y="764"/>
                  </a:cubicBezTo>
                  <a:cubicBezTo>
                    <a:pt x="596" y="765"/>
                    <a:pt x="595" y="767"/>
                    <a:pt x="595" y="770"/>
                  </a:cubicBezTo>
                  <a:cubicBezTo>
                    <a:pt x="594" y="774"/>
                    <a:pt x="594" y="778"/>
                    <a:pt x="594" y="782"/>
                  </a:cubicBezTo>
                  <a:cubicBezTo>
                    <a:pt x="594" y="783"/>
                    <a:pt x="594" y="785"/>
                    <a:pt x="595" y="785"/>
                  </a:cubicBezTo>
                  <a:cubicBezTo>
                    <a:pt x="604" y="796"/>
                    <a:pt x="611" y="808"/>
                    <a:pt x="620" y="819"/>
                  </a:cubicBezTo>
                  <a:cubicBezTo>
                    <a:pt x="622" y="816"/>
                    <a:pt x="621" y="814"/>
                    <a:pt x="622" y="811"/>
                  </a:cubicBezTo>
                  <a:cubicBezTo>
                    <a:pt x="622" y="809"/>
                    <a:pt x="622" y="807"/>
                    <a:pt x="624" y="805"/>
                  </a:cubicBezTo>
                  <a:cubicBezTo>
                    <a:pt x="626" y="804"/>
                    <a:pt x="628" y="803"/>
                    <a:pt x="631" y="803"/>
                  </a:cubicBezTo>
                  <a:cubicBezTo>
                    <a:pt x="633" y="804"/>
                    <a:pt x="635" y="806"/>
                    <a:pt x="634" y="809"/>
                  </a:cubicBezTo>
                  <a:cubicBezTo>
                    <a:pt x="634" y="812"/>
                    <a:pt x="634" y="815"/>
                    <a:pt x="634" y="818"/>
                  </a:cubicBezTo>
                  <a:cubicBezTo>
                    <a:pt x="633" y="823"/>
                    <a:pt x="634" y="824"/>
                    <a:pt x="639" y="824"/>
                  </a:cubicBezTo>
                  <a:cubicBezTo>
                    <a:pt x="642" y="824"/>
                    <a:pt x="644" y="824"/>
                    <a:pt x="647" y="824"/>
                  </a:cubicBezTo>
                  <a:cubicBezTo>
                    <a:pt x="650" y="824"/>
                    <a:pt x="653" y="822"/>
                    <a:pt x="654" y="820"/>
                  </a:cubicBezTo>
                  <a:cubicBezTo>
                    <a:pt x="656" y="816"/>
                    <a:pt x="659" y="813"/>
                    <a:pt x="661" y="810"/>
                  </a:cubicBezTo>
                  <a:cubicBezTo>
                    <a:pt x="662" y="807"/>
                    <a:pt x="665" y="806"/>
                    <a:pt x="668" y="805"/>
                  </a:cubicBezTo>
                  <a:cubicBezTo>
                    <a:pt x="674" y="803"/>
                    <a:pt x="675" y="804"/>
                    <a:pt x="674" y="810"/>
                  </a:cubicBezTo>
                  <a:cubicBezTo>
                    <a:pt x="674" y="817"/>
                    <a:pt x="677" y="821"/>
                    <a:pt x="683" y="825"/>
                  </a:cubicBezTo>
                  <a:cubicBezTo>
                    <a:pt x="689" y="828"/>
                    <a:pt x="696" y="831"/>
                    <a:pt x="702" y="835"/>
                  </a:cubicBezTo>
                  <a:cubicBezTo>
                    <a:pt x="710" y="839"/>
                    <a:pt x="712" y="844"/>
                    <a:pt x="707" y="852"/>
                  </a:cubicBezTo>
                  <a:cubicBezTo>
                    <a:pt x="700" y="863"/>
                    <a:pt x="692" y="873"/>
                    <a:pt x="685" y="884"/>
                  </a:cubicBezTo>
                  <a:cubicBezTo>
                    <a:pt x="682" y="888"/>
                    <a:pt x="679" y="892"/>
                    <a:pt x="676" y="897"/>
                  </a:cubicBezTo>
                  <a:cubicBezTo>
                    <a:pt x="674" y="901"/>
                    <a:pt x="670" y="903"/>
                    <a:pt x="666" y="902"/>
                  </a:cubicBezTo>
                  <a:cubicBezTo>
                    <a:pt x="664" y="902"/>
                    <a:pt x="663" y="902"/>
                    <a:pt x="661" y="902"/>
                  </a:cubicBezTo>
                  <a:cubicBezTo>
                    <a:pt x="657" y="902"/>
                    <a:pt x="654" y="903"/>
                    <a:pt x="654" y="908"/>
                  </a:cubicBezTo>
                  <a:cubicBezTo>
                    <a:pt x="654" y="913"/>
                    <a:pt x="650" y="914"/>
                    <a:pt x="647" y="916"/>
                  </a:cubicBezTo>
                  <a:cubicBezTo>
                    <a:pt x="629" y="923"/>
                    <a:pt x="611" y="930"/>
                    <a:pt x="594" y="937"/>
                  </a:cubicBezTo>
                  <a:cubicBezTo>
                    <a:pt x="589" y="939"/>
                    <a:pt x="584" y="941"/>
                    <a:pt x="580" y="943"/>
                  </a:cubicBezTo>
                  <a:cubicBezTo>
                    <a:pt x="576" y="945"/>
                    <a:pt x="572" y="947"/>
                    <a:pt x="567" y="943"/>
                  </a:cubicBezTo>
                  <a:cubicBezTo>
                    <a:pt x="566" y="947"/>
                    <a:pt x="566" y="949"/>
                    <a:pt x="566" y="952"/>
                  </a:cubicBezTo>
                  <a:cubicBezTo>
                    <a:pt x="566" y="956"/>
                    <a:pt x="566" y="959"/>
                    <a:pt x="561" y="959"/>
                  </a:cubicBezTo>
                  <a:cubicBezTo>
                    <a:pt x="556" y="960"/>
                    <a:pt x="553" y="959"/>
                    <a:pt x="551" y="955"/>
                  </a:cubicBezTo>
                  <a:cubicBezTo>
                    <a:pt x="550" y="957"/>
                    <a:pt x="551" y="959"/>
                    <a:pt x="554" y="960"/>
                  </a:cubicBezTo>
                  <a:cubicBezTo>
                    <a:pt x="558" y="960"/>
                    <a:pt x="563" y="962"/>
                    <a:pt x="567" y="960"/>
                  </a:cubicBezTo>
                  <a:cubicBezTo>
                    <a:pt x="570" y="958"/>
                    <a:pt x="571" y="960"/>
                    <a:pt x="573" y="961"/>
                  </a:cubicBezTo>
                  <a:cubicBezTo>
                    <a:pt x="575" y="962"/>
                    <a:pt x="576" y="963"/>
                    <a:pt x="578" y="964"/>
                  </a:cubicBezTo>
                  <a:cubicBezTo>
                    <a:pt x="581" y="966"/>
                    <a:pt x="585" y="967"/>
                    <a:pt x="588" y="965"/>
                  </a:cubicBezTo>
                  <a:cubicBezTo>
                    <a:pt x="595" y="963"/>
                    <a:pt x="601" y="961"/>
                    <a:pt x="608" y="958"/>
                  </a:cubicBezTo>
                  <a:cubicBezTo>
                    <a:pt x="615" y="956"/>
                    <a:pt x="623" y="954"/>
                    <a:pt x="630" y="951"/>
                  </a:cubicBezTo>
                  <a:cubicBezTo>
                    <a:pt x="639" y="947"/>
                    <a:pt x="642" y="950"/>
                    <a:pt x="642" y="959"/>
                  </a:cubicBezTo>
                  <a:cubicBezTo>
                    <a:pt x="642" y="963"/>
                    <a:pt x="642" y="967"/>
                    <a:pt x="640" y="971"/>
                  </a:cubicBezTo>
                  <a:cubicBezTo>
                    <a:pt x="638" y="977"/>
                    <a:pt x="635" y="984"/>
                    <a:pt x="634" y="990"/>
                  </a:cubicBezTo>
                  <a:cubicBezTo>
                    <a:pt x="631" y="1000"/>
                    <a:pt x="626" y="1008"/>
                    <a:pt x="619" y="1015"/>
                  </a:cubicBezTo>
                  <a:cubicBezTo>
                    <a:pt x="600" y="1035"/>
                    <a:pt x="581" y="1055"/>
                    <a:pt x="562" y="1075"/>
                  </a:cubicBezTo>
                  <a:cubicBezTo>
                    <a:pt x="560" y="1078"/>
                    <a:pt x="558" y="1082"/>
                    <a:pt x="553" y="1081"/>
                  </a:cubicBezTo>
                  <a:cubicBezTo>
                    <a:pt x="552" y="1081"/>
                    <a:pt x="552" y="1082"/>
                    <a:pt x="552" y="1083"/>
                  </a:cubicBezTo>
                  <a:cubicBezTo>
                    <a:pt x="548" y="1093"/>
                    <a:pt x="541" y="1101"/>
                    <a:pt x="535" y="1110"/>
                  </a:cubicBezTo>
                  <a:cubicBezTo>
                    <a:pt x="533" y="1114"/>
                    <a:pt x="531" y="1118"/>
                    <a:pt x="530" y="1122"/>
                  </a:cubicBezTo>
                  <a:cubicBezTo>
                    <a:pt x="530" y="1132"/>
                    <a:pt x="529" y="1143"/>
                    <a:pt x="534" y="1153"/>
                  </a:cubicBezTo>
                  <a:cubicBezTo>
                    <a:pt x="537" y="1157"/>
                    <a:pt x="538" y="1161"/>
                    <a:pt x="541" y="1165"/>
                  </a:cubicBezTo>
                  <a:cubicBezTo>
                    <a:pt x="543" y="1168"/>
                    <a:pt x="541" y="1173"/>
                    <a:pt x="545" y="1176"/>
                  </a:cubicBezTo>
                  <a:cubicBezTo>
                    <a:pt x="546" y="1188"/>
                    <a:pt x="548" y="1201"/>
                    <a:pt x="547" y="1213"/>
                  </a:cubicBezTo>
                  <a:cubicBezTo>
                    <a:pt x="547" y="1215"/>
                    <a:pt x="546" y="1217"/>
                    <a:pt x="545" y="1218"/>
                  </a:cubicBezTo>
                  <a:cubicBezTo>
                    <a:pt x="540" y="1223"/>
                    <a:pt x="535" y="1228"/>
                    <a:pt x="530" y="1232"/>
                  </a:cubicBezTo>
                  <a:cubicBezTo>
                    <a:pt x="529" y="1233"/>
                    <a:pt x="528" y="1234"/>
                    <a:pt x="526" y="1234"/>
                  </a:cubicBezTo>
                  <a:cubicBezTo>
                    <a:pt x="518" y="1236"/>
                    <a:pt x="513" y="1242"/>
                    <a:pt x="507" y="1247"/>
                  </a:cubicBezTo>
                  <a:cubicBezTo>
                    <a:pt x="503" y="1250"/>
                    <a:pt x="499" y="1253"/>
                    <a:pt x="495" y="1256"/>
                  </a:cubicBezTo>
                  <a:cubicBezTo>
                    <a:pt x="490" y="1259"/>
                    <a:pt x="488" y="1264"/>
                    <a:pt x="488" y="1270"/>
                  </a:cubicBezTo>
                  <a:cubicBezTo>
                    <a:pt x="488" y="1282"/>
                    <a:pt x="489" y="1294"/>
                    <a:pt x="486" y="1306"/>
                  </a:cubicBezTo>
                  <a:cubicBezTo>
                    <a:pt x="485" y="1310"/>
                    <a:pt x="483" y="1314"/>
                    <a:pt x="479" y="1316"/>
                  </a:cubicBezTo>
                  <a:cubicBezTo>
                    <a:pt x="474" y="1318"/>
                    <a:pt x="470" y="1321"/>
                    <a:pt x="465" y="1324"/>
                  </a:cubicBezTo>
                  <a:cubicBezTo>
                    <a:pt x="461" y="1326"/>
                    <a:pt x="461" y="1329"/>
                    <a:pt x="462" y="1333"/>
                  </a:cubicBezTo>
                  <a:cubicBezTo>
                    <a:pt x="464" y="1343"/>
                    <a:pt x="464" y="1351"/>
                    <a:pt x="456" y="1358"/>
                  </a:cubicBezTo>
                  <a:cubicBezTo>
                    <a:pt x="442" y="1371"/>
                    <a:pt x="429" y="1385"/>
                    <a:pt x="415" y="1398"/>
                  </a:cubicBezTo>
                  <a:cubicBezTo>
                    <a:pt x="413" y="1400"/>
                    <a:pt x="412" y="1402"/>
                    <a:pt x="410" y="1403"/>
                  </a:cubicBezTo>
                  <a:cubicBezTo>
                    <a:pt x="401" y="1405"/>
                    <a:pt x="393" y="1410"/>
                    <a:pt x="383" y="1410"/>
                  </a:cubicBezTo>
                  <a:cubicBezTo>
                    <a:pt x="376" y="1411"/>
                    <a:pt x="369" y="1411"/>
                    <a:pt x="362" y="1410"/>
                  </a:cubicBezTo>
                  <a:cubicBezTo>
                    <a:pt x="357" y="1410"/>
                    <a:pt x="353" y="1411"/>
                    <a:pt x="349" y="1415"/>
                  </a:cubicBezTo>
                  <a:cubicBezTo>
                    <a:pt x="346" y="1418"/>
                    <a:pt x="343" y="1421"/>
                    <a:pt x="339" y="1419"/>
                  </a:cubicBezTo>
                  <a:cubicBezTo>
                    <a:pt x="333" y="1417"/>
                    <a:pt x="325" y="1417"/>
                    <a:pt x="323" y="1409"/>
                  </a:cubicBezTo>
                  <a:cubicBezTo>
                    <a:pt x="322" y="1407"/>
                    <a:pt x="321" y="1405"/>
                    <a:pt x="321" y="1404"/>
                  </a:cubicBezTo>
                  <a:cubicBezTo>
                    <a:pt x="318" y="1400"/>
                    <a:pt x="319" y="1396"/>
                    <a:pt x="322" y="1393"/>
                  </a:cubicBezTo>
                  <a:cubicBezTo>
                    <a:pt x="323" y="1392"/>
                    <a:pt x="324" y="1391"/>
                    <a:pt x="325" y="1389"/>
                  </a:cubicBezTo>
                  <a:cubicBezTo>
                    <a:pt x="327" y="1387"/>
                    <a:pt x="327" y="1385"/>
                    <a:pt x="325" y="1383"/>
                  </a:cubicBezTo>
                  <a:cubicBezTo>
                    <a:pt x="324" y="1383"/>
                    <a:pt x="324" y="1382"/>
                    <a:pt x="323" y="1382"/>
                  </a:cubicBezTo>
                  <a:cubicBezTo>
                    <a:pt x="314" y="1375"/>
                    <a:pt x="311" y="1365"/>
                    <a:pt x="308" y="1355"/>
                  </a:cubicBezTo>
                  <a:cubicBezTo>
                    <a:pt x="306" y="1349"/>
                    <a:pt x="306" y="1349"/>
                    <a:pt x="313" y="1347"/>
                  </a:cubicBezTo>
                  <a:cubicBezTo>
                    <a:pt x="307" y="1348"/>
                    <a:pt x="304" y="1345"/>
                    <a:pt x="302" y="1340"/>
                  </a:cubicBezTo>
                  <a:cubicBezTo>
                    <a:pt x="299" y="1331"/>
                    <a:pt x="295" y="1322"/>
                    <a:pt x="291" y="1313"/>
                  </a:cubicBezTo>
                  <a:cubicBezTo>
                    <a:pt x="288" y="1306"/>
                    <a:pt x="288" y="1299"/>
                    <a:pt x="290" y="1292"/>
                  </a:cubicBezTo>
                  <a:cubicBezTo>
                    <a:pt x="292" y="1285"/>
                    <a:pt x="291" y="1280"/>
                    <a:pt x="287" y="1275"/>
                  </a:cubicBezTo>
                  <a:cubicBezTo>
                    <a:pt x="283" y="1270"/>
                    <a:pt x="280" y="1264"/>
                    <a:pt x="276" y="1259"/>
                  </a:cubicBezTo>
                  <a:cubicBezTo>
                    <a:pt x="272" y="1253"/>
                    <a:pt x="271" y="1247"/>
                    <a:pt x="270" y="1240"/>
                  </a:cubicBezTo>
                  <a:cubicBezTo>
                    <a:pt x="270" y="1235"/>
                    <a:pt x="271" y="1234"/>
                    <a:pt x="277" y="1233"/>
                  </a:cubicBezTo>
                  <a:cubicBezTo>
                    <a:pt x="284" y="1233"/>
                    <a:pt x="290" y="1233"/>
                    <a:pt x="296" y="1233"/>
                  </a:cubicBezTo>
                  <a:cubicBezTo>
                    <a:pt x="303" y="1233"/>
                    <a:pt x="309" y="1233"/>
                    <a:pt x="315" y="1233"/>
                  </a:cubicBezTo>
                  <a:cubicBezTo>
                    <a:pt x="303" y="1233"/>
                    <a:pt x="291" y="1233"/>
                    <a:pt x="279" y="1233"/>
                  </a:cubicBezTo>
                  <a:cubicBezTo>
                    <a:pt x="271" y="1233"/>
                    <a:pt x="270" y="1232"/>
                    <a:pt x="271" y="1223"/>
                  </a:cubicBezTo>
                  <a:cubicBezTo>
                    <a:pt x="271" y="1219"/>
                    <a:pt x="272" y="1214"/>
                    <a:pt x="272" y="1210"/>
                  </a:cubicBezTo>
                  <a:cubicBezTo>
                    <a:pt x="272" y="1205"/>
                    <a:pt x="274" y="1201"/>
                    <a:pt x="277" y="1197"/>
                  </a:cubicBezTo>
                  <a:cubicBezTo>
                    <a:pt x="279" y="1196"/>
                    <a:pt x="280" y="1194"/>
                    <a:pt x="282" y="1193"/>
                  </a:cubicBezTo>
                  <a:cubicBezTo>
                    <a:pt x="290" y="1186"/>
                    <a:pt x="291" y="1177"/>
                    <a:pt x="289" y="1168"/>
                  </a:cubicBezTo>
                  <a:cubicBezTo>
                    <a:pt x="286" y="1159"/>
                    <a:pt x="283" y="1149"/>
                    <a:pt x="281" y="1139"/>
                  </a:cubicBezTo>
                  <a:cubicBezTo>
                    <a:pt x="280" y="1138"/>
                    <a:pt x="280" y="1136"/>
                    <a:pt x="280" y="1135"/>
                  </a:cubicBezTo>
                  <a:cubicBezTo>
                    <a:pt x="279" y="1130"/>
                    <a:pt x="280" y="1129"/>
                    <a:pt x="284" y="1129"/>
                  </a:cubicBezTo>
                  <a:cubicBezTo>
                    <a:pt x="290" y="1128"/>
                    <a:pt x="296" y="1129"/>
                    <a:pt x="302" y="1128"/>
                  </a:cubicBezTo>
                  <a:cubicBezTo>
                    <a:pt x="295" y="1127"/>
                    <a:pt x="288" y="1129"/>
                    <a:pt x="281" y="1126"/>
                  </a:cubicBezTo>
                  <a:cubicBezTo>
                    <a:pt x="278" y="1125"/>
                    <a:pt x="275" y="1124"/>
                    <a:pt x="273" y="1121"/>
                  </a:cubicBezTo>
                  <a:cubicBezTo>
                    <a:pt x="267" y="1107"/>
                    <a:pt x="255" y="1097"/>
                    <a:pt x="245" y="1086"/>
                  </a:cubicBezTo>
                  <a:cubicBezTo>
                    <a:pt x="240" y="1080"/>
                    <a:pt x="240" y="1080"/>
                    <a:pt x="244" y="1073"/>
                  </a:cubicBezTo>
                  <a:cubicBezTo>
                    <a:pt x="244" y="1072"/>
                    <a:pt x="245" y="1071"/>
                    <a:pt x="246" y="1070"/>
                  </a:cubicBezTo>
                  <a:cubicBezTo>
                    <a:pt x="249" y="1060"/>
                    <a:pt x="255" y="1054"/>
                    <a:pt x="267" y="1057"/>
                  </a:cubicBezTo>
                  <a:cubicBezTo>
                    <a:pt x="263" y="1056"/>
                    <a:pt x="260" y="1056"/>
                    <a:pt x="257" y="1056"/>
                  </a:cubicBezTo>
                  <a:cubicBezTo>
                    <a:pt x="255" y="1056"/>
                    <a:pt x="254" y="1055"/>
                    <a:pt x="254" y="1053"/>
                  </a:cubicBezTo>
                  <a:cubicBezTo>
                    <a:pt x="254" y="1050"/>
                    <a:pt x="255" y="1049"/>
                    <a:pt x="257" y="1049"/>
                  </a:cubicBezTo>
                  <a:cubicBezTo>
                    <a:pt x="261" y="1049"/>
                    <a:pt x="266" y="1049"/>
                    <a:pt x="270" y="1049"/>
                  </a:cubicBezTo>
                  <a:cubicBezTo>
                    <a:pt x="271" y="1049"/>
                    <a:pt x="272" y="1049"/>
                    <a:pt x="273" y="1048"/>
                  </a:cubicBezTo>
                  <a:cubicBezTo>
                    <a:pt x="269" y="1048"/>
                    <a:pt x="265" y="1048"/>
                    <a:pt x="261" y="1048"/>
                  </a:cubicBezTo>
                  <a:cubicBezTo>
                    <a:pt x="253" y="1048"/>
                    <a:pt x="253" y="1048"/>
                    <a:pt x="253" y="1041"/>
                  </a:cubicBezTo>
                  <a:cubicBezTo>
                    <a:pt x="253" y="1037"/>
                    <a:pt x="253" y="1033"/>
                    <a:pt x="250" y="1030"/>
                  </a:cubicBezTo>
                  <a:cubicBezTo>
                    <a:pt x="244" y="1023"/>
                    <a:pt x="242" y="1022"/>
                    <a:pt x="232" y="1025"/>
                  </a:cubicBezTo>
                  <a:cubicBezTo>
                    <a:pt x="224" y="1028"/>
                    <a:pt x="218" y="1026"/>
                    <a:pt x="213" y="1020"/>
                  </a:cubicBezTo>
                  <a:cubicBezTo>
                    <a:pt x="213" y="1020"/>
                    <a:pt x="213" y="1020"/>
                    <a:pt x="213" y="1019"/>
                  </a:cubicBezTo>
                  <a:cubicBezTo>
                    <a:pt x="206" y="1009"/>
                    <a:pt x="197" y="1006"/>
                    <a:pt x="186" y="1007"/>
                  </a:cubicBezTo>
                  <a:cubicBezTo>
                    <a:pt x="182" y="1008"/>
                    <a:pt x="180" y="1006"/>
                    <a:pt x="180" y="1002"/>
                  </a:cubicBezTo>
                  <a:cubicBezTo>
                    <a:pt x="180" y="993"/>
                    <a:pt x="180" y="985"/>
                    <a:pt x="179" y="977"/>
                  </a:cubicBezTo>
                  <a:cubicBezTo>
                    <a:pt x="179" y="985"/>
                    <a:pt x="179" y="993"/>
                    <a:pt x="179" y="1001"/>
                  </a:cubicBezTo>
                  <a:cubicBezTo>
                    <a:pt x="179" y="1006"/>
                    <a:pt x="177" y="1009"/>
                    <a:pt x="173" y="1011"/>
                  </a:cubicBezTo>
                  <a:cubicBezTo>
                    <a:pt x="168" y="1014"/>
                    <a:pt x="163" y="1017"/>
                    <a:pt x="158" y="1020"/>
                  </a:cubicBezTo>
                  <a:cubicBezTo>
                    <a:pt x="154" y="1023"/>
                    <a:pt x="150" y="1024"/>
                    <a:pt x="145" y="1022"/>
                  </a:cubicBezTo>
                  <a:cubicBezTo>
                    <a:pt x="140" y="1021"/>
                    <a:pt x="134" y="1020"/>
                    <a:pt x="129" y="1020"/>
                  </a:cubicBezTo>
                  <a:cubicBezTo>
                    <a:pt x="118" y="1019"/>
                    <a:pt x="108" y="1020"/>
                    <a:pt x="99" y="1027"/>
                  </a:cubicBezTo>
                  <a:cubicBezTo>
                    <a:pt x="95" y="1031"/>
                    <a:pt x="90" y="1032"/>
                    <a:pt x="85" y="1028"/>
                  </a:cubicBezTo>
                  <a:cubicBezTo>
                    <a:pt x="68" y="1017"/>
                    <a:pt x="50" y="1006"/>
                    <a:pt x="37" y="991"/>
                  </a:cubicBezTo>
                  <a:cubicBezTo>
                    <a:pt x="27" y="981"/>
                    <a:pt x="18" y="969"/>
                    <a:pt x="14" y="955"/>
                  </a:cubicBezTo>
                  <a:cubicBezTo>
                    <a:pt x="14" y="954"/>
                    <a:pt x="13" y="953"/>
                    <a:pt x="12" y="952"/>
                  </a:cubicBezTo>
                  <a:cubicBezTo>
                    <a:pt x="10" y="950"/>
                    <a:pt x="9" y="947"/>
                    <a:pt x="8" y="944"/>
                  </a:cubicBezTo>
                  <a:cubicBezTo>
                    <a:pt x="7" y="937"/>
                    <a:pt x="9" y="935"/>
                    <a:pt x="16" y="935"/>
                  </a:cubicBezTo>
                  <a:cubicBezTo>
                    <a:pt x="18" y="935"/>
                    <a:pt x="20" y="935"/>
                    <a:pt x="22" y="934"/>
                  </a:cubicBezTo>
                  <a:cubicBezTo>
                    <a:pt x="18" y="934"/>
                    <a:pt x="13" y="934"/>
                    <a:pt x="9" y="934"/>
                  </a:cubicBezTo>
                  <a:cubicBezTo>
                    <a:pt x="3" y="933"/>
                    <a:pt x="0" y="929"/>
                    <a:pt x="3" y="925"/>
                  </a:cubicBezTo>
                  <a:cubicBezTo>
                    <a:pt x="9" y="915"/>
                    <a:pt x="6" y="904"/>
                    <a:pt x="8" y="894"/>
                  </a:cubicBezTo>
                  <a:cubicBezTo>
                    <a:pt x="8" y="890"/>
                    <a:pt x="8" y="887"/>
                    <a:pt x="8" y="883"/>
                  </a:cubicBezTo>
                  <a:cubicBezTo>
                    <a:pt x="8" y="878"/>
                    <a:pt x="8" y="873"/>
                    <a:pt x="4" y="869"/>
                  </a:cubicBezTo>
                  <a:cubicBezTo>
                    <a:pt x="1" y="865"/>
                    <a:pt x="1" y="861"/>
                    <a:pt x="4" y="857"/>
                  </a:cubicBezTo>
                  <a:cubicBezTo>
                    <a:pt x="15" y="838"/>
                    <a:pt x="27" y="819"/>
                    <a:pt x="38" y="801"/>
                  </a:cubicBezTo>
                  <a:cubicBezTo>
                    <a:pt x="40" y="798"/>
                    <a:pt x="42" y="796"/>
                    <a:pt x="44" y="795"/>
                  </a:cubicBezTo>
                  <a:cubicBezTo>
                    <a:pt x="48" y="792"/>
                    <a:pt x="51" y="790"/>
                    <a:pt x="55" y="788"/>
                  </a:cubicBezTo>
                  <a:cubicBezTo>
                    <a:pt x="65" y="784"/>
                    <a:pt x="71" y="776"/>
                    <a:pt x="73" y="766"/>
                  </a:cubicBezTo>
                  <a:cubicBezTo>
                    <a:pt x="75" y="760"/>
                    <a:pt x="78" y="754"/>
                    <a:pt x="80" y="749"/>
                  </a:cubicBezTo>
                  <a:cubicBezTo>
                    <a:pt x="81" y="744"/>
                    <a:pt x="84" y="740"/>
                    <a:pt x="89" y="739"/>
                  </a:cubicBezTo>
                  <a:cubicBezTo>
                    <a:pt x="96" y="736"/>
                    <a:pt x="102" y="732"/>
                    <a:pt x="104" y="724"/>
                  </a:cubicBezTo>
                  <a:cubicBezTo>
                    <a:pt x="105" y="718"/>
                    <a:pt x="109" y="717"/>
                    <a:pt x="115" y="717"/>
                  </a:cubicBezTo>
                  <a:cubicBezTo>
                    <a:pt x="124" y="717"/>
                    <a:pt x="133" y="717"/>
                    <a:pt x="143" y="717"/>
                  </a:cubicBezTo>
                  <a:cubicBezTo>
                    <a:pt x="146" y="717"/>
                    <a:pt x="149" y="716"/>
                    <a:pt x="151" y="714"/>
                  </a:cubicBezTo>
                  <a:cubicBezTo>
                    <a:pt x="157" y="708"/>
                    <a:pt x="165" y="706"/>
                    <a:pt x="173" y="704"/>
                  </a:cubicBezTo>
                  <a:cubicBezTo>
                    <a:pt x="186" y="702"/>
                    <a:pt x="199" y="700"/>
                    <a:pt x="211" y="697"/>
                  </a:cubicBezTo>
                  <a:cubicBezTo>
                    <a:pt x="220" y="696"/>
                    <a:pt x="226" y="699"/>
                    <a:pt x="233" y="703"/>
                  </a:cubicBezTo>
                  <a:cubicBezTo>
                    <a:pt x="238" y="697"/>
                    <a:pt x="245" y="695"/>
                    <a:pt x="252" y="694"/>
                  </a:cubicBezTo>
                  <a:cubicBezTo>
                    <a:pt x="257" y="693"/>
                    <a:pt x="261" y="698"/>
                    <a:pt x="259" y="703"/>
                  </a:cubicBezTo>
                  <a:cubicBezTo>
                    <a:pt x="258" y="707"/>
                    <a:pt x="258" y="711"/>
                    <a:pt x="260" y="715"/>
                  </a:cubicBezTo>
                  <a:cubicBezTo>
                    <a:pt x="262" y="719"/>
                    <a:pt x="261" y="724"/>
                    <a:pt x="259" y="729"/>
                  </a:cubicBezTo>
                  <a:cubicBezTo>
                    <a:pt x="257" y="733"/>
                    <a:pt x="259" y="735"/>
                    <a:pt x="263" y="736"/>
                  </a:cubicBezTo>
                  <a:cubicBezTo>
                    <a:pt x="271" y="739"/>
                    <a:pt x="280" y="741"/>
                    <a:pt x="289" y="744"/>
                  </a:cubicBezTo>
                  <a:cubicBezTo>
                    <a:pt x="295" y="745"/>
                    <a:pt x="300" y="747"/>
                    <a:pt x="302" y="753"/>
                  </a:cubicBezTo>
                  <a:cubicBezTo>
                    <a:pt x="304" y="756"/>
                    <a:pt x="307" y="759"/>
                    <a:pt x="310" y="760"/>
                  </a:cubicBezTo>
                  <a:cubicBezTo>
                    <a:pt x="315" y="762"/>
                    <a:pt x="319" y="764"/>
                    <a:pt x="323" y="766"/>
                  </a:cubicBezTo>
                  <a:cubicBezTo>
                    <a:pt x="329" y="769"/>
                    <a:pt x="334" y="768"/>
                    <a:pt x="338" y="765"/>
                  </a:cubicBezTo>
                  <a:cubicBezTo>
                    <a:pt x="341" y="764"/>
                    <a:pt x="341" y="762"/>
                    <a:pt x="340" y="759"/>
                  </a:cubicBezTo>
                  <a:cubicBezTo>
                    <a:pt x="339" y="758"/>
                    <a:pt x="338" y="757"/>
                    <a:pt x="337" y="755"/>
                  </a:cubicBezTo>
                  <a:cubicBezTo>
                    <a:pt x="335" y="753"/>
                    <a:pt x="335" y="751"/>
                    <a:pt x="336" y="749"/>
                  </a:cubicBezTo>
                  <a:cubicBezTo>
                    <a:pt x="340" y="745"/>
                    <a:pt x="344" y="740"/>
                    <a:pt x="350" y="740"/>
                  </a:cubicBezTo>
                  <a:cubicBezTo>
                    <a:pt x="353" y="740"/>
                    <a:pt x="357" y="740"/>
                    <a:pt x="361" y="740"/>
                  </a:cubicBezTo>
                  <a:cubicBezTo>
                    <a:pt x="363" y="740"/>
                    <a:pt x="366" y="740"/>
                    <a:pt x="367" y="743"/>
                  </a:cubicBezTo>
                  <a:cubicBezTo>
                    <a:pt x="372" y="752"/>
                    <a:pt x="382" y="752"/>
                    <a:pt x="390" y="752"/>
                  </a:cubicBezTo>
                  <a:cubicBezTo>
                    <a:pt x="396" y="753"/>
                    <a:pt x="403" y="753"/>
                    <a:pt x="409" y="755"/>
                  </a:cubicBezTo>
                  <a:cubicBezTo>
                    <a:pt x="417" y="758"/>
                    <a:pt x="424" y="758"/>
                    <a:pt x="431" y="752"/>
                  </a:cubicBezTo>
                  <a:cubicBezTo>
                    <a:pt x="434" y="748"/>
                    <a:pt x="438" y="748"/>
                    <a:pt x="442" y="751"/>
                  </a:cubicBezTo>
                  <a:cubicBezTo>
                    <a:pt x="447" y="753"/>
                    <a:pt x="451" y="754"/>
                    <a:pt x="456" y="754"/>
                  </a:cubicBezTo>
                  <a:cubicBezTo>
                    <a:pt x="459" y="754"/>
                    <a:pt x="461" y="752"/>
                    <a:pt x="462" y="749"/>
                  </a:cubicBezTo>
                  <a:cubicBezTo>
                    <a:pt x="468" y="735"/>
                    <a:pt x="469" y="720"/>
                    <a:pt x="471" y="705"/>
                  </a:cubicBezTo>
                  <a:cubicBezTo>
                    <a:pt x="471" y="703"/>
                    <a:pt x="471" y="701"/>
                    <a:pt x="469" y="700"/>
                  </a:cubicBezTo>
                  <a:cubicBezTo>
                    <a:pt x="467" y="699"/>
                    <a:pt x="466" y="701"/>
                    <a:pt x="465" y="702"/>
                  </a:cubicBezTo>
                  <a:cubicBezTo>
                    <a:pt x="457" y="707"/>
                    <a:pt x="448" y="709"/>
                    <a:pt x="439" y="703"/>
                  </a:cubicBezTo>
                  <a:cubicBezTo>
                    <a:pt x="438" y="702"/>
                    <a:pt x="436" y="701"/>
                    <a:pt x="434" y="700"/>
                  </a:cubicBezTo>
                  <a:cubicBezTo>
                    <a:pt x="432" y="699"/>
                    <a:pt x="430" y="699"/>
                    <a:pt x="428" y="702"/>
                  </a:cubicBezTo>
                  <a:cubicBezTo>
                    <a:pt x="425" y="708"/>
                    <a:pt x="419" y="710"/>
                    <a:pt x="412" y="710"/>
                  </a:cubicBezTo>
                  <a:cubicBezTo>
                    <a:pt x="408" y="710"/>
                    <a:pt x="403" y="708"/>
                    <a:pt x="399" y="707"/>
                  </a:cubicBezTo>
                  <a:cubicBezTo>
                    <a:pt x="394" y="705"/>
                    <a:pt x="393" y="703"/>
                    <a:pt x="395" y="699"/>
                  </a:cubicBezTo>
                  <a:cubicBezTo>
                    <a:pt x="396" y="692"/>
                    <a:pt x="395" y="691"/>
                    <a:pt x="388" y="690"/>
                  </a:cubicBezTo>
                  <a:cubicBezTo>
                    <a:pt x="384" y="690"/>
                    <a:pt x="382" y="689"/>
                    <a:pt x="383" y="684"/>
                  </a:cubicBezTo>
                  <a:cubicBezTo>
                    <a:pt x="384" y="680"/>
                    <a:pt x="384" y="677"/>
                    <a:pt x="381" y="674"/>
                  </a:cubicBezTo>
                  <a:cubicBezTo>
                    <a:pt x="379" y="672"/>
                    <a:pt x="380" y="669"/>
                    <a:pt x="382" y="666"/>
                  </a:cubicBezTo>
                  <a:cubicBezTo>
                    <a:pt x="385" y="663"/>
                    <a:pt x="388" y="660"/>
                    <a:pt x="393" y="660"/>
                  </a:cubicBezTo>
                  <a:cubicBezTo>
                    <a:pt x="396" y="660"/>
                    <a:pt x="399" y="660"/>
                    <a:pt x="401" y="660"/>
                  </a:cubicBezTo>
                  <a:cubicBezTo>
                    <a:pt x="404" y="660"/>
                    <a:pt x="407" y="659"/>
                    <a:pt x="407" y="656"/>
                  </a:cubicBezTo>
                  <a:cubicBezTo>
                    <a:pt x="408" y="652"/>
                    <a:pt x="411" y="650"/>
                    <a:pt x="416" y="650"/>
                  </a:cubicBezTo>
                  <a:cubicBezTo>
                    <a:pt x="423" y="651"/>
                    <a:pt x="429" y="648"/>
                    <a:pt x="435" y="644"/>
                  </a:cubicBezTo>
                  <a:cubicBezTo>
                    <a:pt x="446" y="634"/>
                    <a:pt x="458" y="635"/>
                    <a:pt x="469" y="642"/>
                  </a:cubicBezTo>
                  <a:cubicBezTo>
                    <a:pt x="475" y="646"/>
                    <a:pt x="481" y="648"/>
                    <a:pt x="487" y="647"/>
                  </a:cubicBezTo>
                  <a:cubicBezTo>
                    <a:pt x="491" y="647"/>
                    <a:pt x="495" y="647"/>
                    <a:pt x="499" y="648"/>
                  </a:cubicBezTo>
                  <a:cubicBezTo>
                    <a:pt x="504" y="648"/>
                    <a:pt x="506" y="645"/>
                    <a:pt x="509" y="643"/>
                  </a:cubicBezTo>
                  <a:cubicBezTo>
                    <a:pt x="510" y="641"/>
                    <a:pt x="510" y="639"/>
                    <a:pt x="509" y="638"/>
                  </a:cubicBezTo>
                  <a:cubicBezTo>
                    <a:pt x="504" y="630"/>
                    <a:pt x="499" y="622"/>
                    <a:pt x="488" y="620"/>
                  </a:cubicBezTo>
                  <a:cubicBezTo>
                    <a:pt x="486" y="620"/>
                    <a:pt x="483" y="619"/>
                    <a:pt x="480" y="618"/>
                  </a:cubicBezTo>
                  <a:cubicBezTo>
                    <a:pt x="467" y="613"/>
                    <a:pt x="463" y="599"/>
                    <a:pt x="472" y="588"/>
                  </a:cubicBezTo>
                  <a:cubicBezTo>
                    <a:pt x="474" y="585"/>
                    <a:pt x="477" y="582"/>
                    <a:pt x="479" y="579"/>
                  </a:cubicBezTo>
                  <a:cubicBezTo>
                    <a:pt x="480" y="578"/>
                    <a:pt x="481" y="577"/>
                    <a:pt x="480" y="575"/>
                  </a:cubicBezTo>
                  <a:cubicBezTo>
                    <a:pt x="478" y="574"/>
                    <a:pt x="477" y="575"/>
                    <a:pt x="476" y="576"/>
                  </a:cubicBezTo>
                  <a:cubicBezTo>
                    <a:pt x="475" y="576"/>
                    <a:pt x="474" y="577"/>
                    <a:pt x="472" y="579"/>
                  </a:cubicBezTo>
                  <a:cubicBezTo>
                    <a:pt x="468" y="583"/>
                    <a:pt x="463" y="585"/>
                    <a:pt x="457" y="584"/>
                  </a:cubicBezTo>
                  <a:cubicBezTo>
                    <a:pt x="454" y="584"/>
                    <a:pt x="450" y="583"/>
                    <a:pt x="450" y="587"/>
                  </a:cubicBezTo>
                  <a:cubicBezTo>
                    <a:pt x="449" y="591"/>
                    <a:pt x="454" y="590"/>
                    <a:pt x="456" y="590"/>
                  </a:cubicBezTo>
                  <a:cubicBezTo>
                    <a:pt x="458" y="591"/>
                    <a:pt x="460" y="591"/>
                    <a:pt x="462" y="592"/>
                  </a:cubicBezTo>
                  <a:cubicBezTo>
                    <a:pt x="464" y="592"/>
                    <a:pt x="466" y="593"/>
                    <a:pt x="466" y="596"/>
                  </a:cubicBezTo>
                  <a:cubicBezTo>
                    <a:pt x="466" y="598"/>
                    <a:pt x="465" y="601"/>
                    <a:pt x="463" y="601"/>
                  </a:cubicBezTo>
                  <a:cubicBezTo>
                    <a:pt x="458" y="602"/>
                    <a:pt x="455" y="605"/>
                    <a:pt x="453" y="609"/>
                  </a:cubicBezTo>
                  <a:cubicBezTo>
                    <a:pt x="452" y="611"/>
                    <a:pt x="450" y="611"/>
                    <a:pt x="447" y="612"/>
                  </a:cubicBezTo>
                  <a:cubicBezTo>
                    <a:pt x="440" y="612"/>
                    <a:pt x="431" y="601"/>
                    <a:pt x="435" y="594"/>
                  </a:cubicBezTo>
                  <a:cubicBezTo>
                    <a:pt x="436" y="592"/>
                    <a:pt x="438" y="590"/>
                    <a:pt x="435" y="588"/>
                  </a:cubicBezTo>
                  <a:cubicBezTo>
                    <a:pt x="432" y="586"/>
                    <a:pt x="429" y="584"/>
                    <a:pt x="425" y="586"/>
                  </a:cubicBezTo>
                  <a:cubicBezTo>
                    <a:pt x="421" y="590"/>
                    <a:pt x="417" y="594"/>
                    <a:pt x="414" y="599"/>
                  </a:cubicBezTo>
                  <a:cubicBezTo>
                    <a:pt x="413" y="600"/>
                    <a:pt x="413" y="601"/>
                    <a:pt x="413" y="601"/>
                  </a:cubicBezTo>
                  <a:cubicBezTo>
                    <a:pt x="416" y="609"/>
                    <a:pt x="410" y="612"/>
                    <a:pt x="406" y="617"/>
                  </a:cubicBezTo>
                  <a:cubicBezTo>
                    <a:pt x="399" y="625"/>
                    <a:pt x="398" y="633"/>
                    <a:pt x="405" y="641"/>
                  </a:cubicBezTo>
                  <a:cubicBezTo>
                    <a:pt x="410" y="646"/>
                    <a:pt x="409" y="650"/>
                    <a:pt x="403" y="653"/>
                  </a:cubicBezTo>
                  <a:cubicBezTo>
                    <a:pt x="396" y="656"/>
                    <a:pt x="389" y="656"/>
                    <a:pt x="382" y="656"/>
                  </a:cubicBezTo>
                  <a:cubicBezTo>
                    <a:pt x="377" y="656"/>
                    <a:pt x="373" y="656"/>
                    <a:pt x="371" y="661"/>
                  </a:cubicBezTo>
                  <a:cubicBezTo>
                    <a:pt x="370" y="665"/>
                    <a:pt x="367" y="665"/>
                    <a:pt x="364" y="663"/>
                  </a:cubicBezTo>
                  <a:cubicBezTo>
                    <a:pt x="362" y="661"/>
                    <a:pt x="360" y="660"/>
                    <a:pt x="358" y="662"/>
                  </a:cubicBezTo>
                  <a:cubicBezTo>
                    <a:pt x="356" y="664"/>
                    <a:pt x="357" y="667"/>
                    <a:pt x="359" y="669"/>
                  </a:cubicBezTo>
                  <a:cubicBezTo>
                    <a:pt x="362" y="673"/>
                    <a:pt x="365" y="677"/>
                    <a:pt x="369" y="681"/>
                  </a:cubicBezTo>
                  <a:cubicBezTo>
                    <a:pt x="373" y="686"/>
                    <a:pt x="373" y="686"/>
                    <a:pt x="369" y="691"/>
                  </a:cubicBezTo>
                  <a:cubicBezTo>
                    <a:pt x="367" y="694"/>
                    <a:pt x="366" y="698"/>
                    <a:pt x="366" y="701"/>
                  </a:cubicBezTo>
                  <a:cubicBezTo>
                    <a:pt x="366" y="705"/>
                    <a:pt x="364" y="707"/>
                    <a:pt x="360" y="705"/>
                  </a:cubicBezTo>
                  <a:cubicBezTo>
                    <a:pt x="356" y="704"/>
                    <a:pt x="351" y="702"/>
                    <a:pt x="349" y="697"/>
                  </a:cubicBezTo>
                  <a:cubicBezTo>
                    <a:pt x="346" y="692"/>
                    <a:pt x="348" y="689"/>
                    <a:pt x="354" y="687"/>
                  </a:cubicBezTo>
                  <a:cubicBezTo>
                    <a:pt x="355" y="687"/>
                    <a:pt x="356" y="687"/>
                    <a:pt x="358" y="685"/>
                  </a:cubicBezTo>
                  <a:cubicBezTo>
                    <a:pt x="355" y="682"/>
                    <a:pt x="352" y="682"/>
                    <a:pt x="349" y="680"/>
                  </a:cubicBezTo>
                  <a:cubicBezTo>
                    <a:pt x="344" y="677"/>
                    <a:pt x="338" y="677"/>
                    <a:pt x="338" y="670"/>
                  </a:cubicBezTo>
                  <a:cubicBezTo>
                    <a:pt x="338" y="669"/>
                    <a:pt x="337" y="669"/>
                    <a:pt x="337" y="668"/>
                  </a:cubicBezTo>
                  <a:cubicBezTo>
                    <a:pt x="329" y="664"/>
                    <a:pt x="329" y="657"/>
                    <a:pt x="329" y="650"/>
                  </a:cubicBezTo>
                  <a:cubicBezTo>
                    <a:pt x="329" y="646"/>
                    <a:pt x="330" y="641"/>
                    <a:pt x="324" y="641"/>
                  </a:cubicBezTo>
                  <a:cubicBezTo>
                    <a:pt x="323" y="641"/>
                    <a:pt x="322" y="639"/>
                    <a:pt x="321" y="638"/>
                  </a:cubicBezTo>
                  <a:cubicBezTo>
                    <a:pt x="321" y="637"/>
                    <a:pt x="321" y="636"/>
                    <a:pt x="320" y="636"/>
                  </a:cubicBezTo>
                  <a:cubicBezTo>
                    <a:pt x="312" y="639"/>
                    <a:pt x="306" y="632"/>
                    <a:pt x="300" y="630"/>
                  </a:cubicBezTo>
                  <a:cubicBezTo>
                    <a:pt x="295" y="629"/>
                    <a:pt x="292" y="625"/>
                    <a:pt x="291" y="620"/>
                  </a:cubicBezTo>
                  <a:cubicBezTo>
                    <a:pt x="290" y="616"/>
                    <a:pt x="289" y="613"/>
                    <a:pt x="283" y="615"/>
                  </a:cubicBezTo>
                  <a:cubicBezTo>
                    <a:pt x="279" y="616"/>
                    <a:pt x="277" y="613"/>
                    <a:pt x="277" y="608"/>
                  </a:cubicBezTo>
                  <a:cubicBezTo>
                    <a:pt x="278" y="606"/>
                    <a:pt x="279" y="604"/>
                    <a:pt x="276" y="603"/>
                  </a:cubicBezTo>
                  <a:cubicBezTo>
                    <a:pt x="274" y="601"/>
                    <a:pt x="271" y="603"/>
                    <a:pt x="269" y="604"/>
                  </a:cubicBezTo>
                  <a:cubicBezTo>
                    <a:pt x="266" y="605"/>
                    <a:pt x="267" y="607"/>
                    <a:pt x="267" y="609"/>
                  </a:cubicBezTo>
                  <a:cubicBezTo>
                    <a:pt x="268" y="617"/>
                    <a:pt x="273" y="623"/>
                    <a:pt x="278" y="628"/>
                  </a:cubicBezTo>
                  <a:cubicBezTo>
                    <a:pt x="283" y="634"/>
                    <a:pt x="289" y="640"/>
                    <a:pt x="295" y="645"/>
                  </a:cubicBezTo>
                  <a:cubicBezTo>
                    <a:pt x="297" y="647"/>
                    <a:pt x="300" y="649"/>
                    <a:pt x="302" y="650"/>
                  </a:cubicBezTo>
                  <a:cubicBezTo>
                    <a:pt x="306" y="652"/>
                    <a:pt x="310" y="654"/>
                    <a:pt x="314" y="656"/>
                  </a:cubicBezTo>
                  <a:cubicBezTo>
                    <a:pt x="322" y="660"/>
                    <a:pt x="322" y="662"/>
                    <a:pt x="315" y="666"/>
                  </a:cubicBezTo>
                  <a:cubicBezTo>
                    <a:pt x="313" y="668"/>
                    <a:pt x="312" y="669"/>
                    <a:pt x="312" y="672"/>
                  </a:cubicBezTo>
                  <a:cubicBezTo>
                    <a:pt x="313" y="676"/>
                    <a:pt x="311" y="680"/>
                    <a:pt x="309" y="684"/>
                  </a:cubicBezTo>
                  <a:cubicBezTo>
                    <a:pt x="308" y="686"/>
                    <a:pt x="307" y="687"/>
                    <a:pt x="305" y="688"/>
                  </a:cubicBezTo>
                  <a:cubicBezTo>
                    <a:pt x="303" y="689"/>
                    <a:pt x="301" y="689"/>
                    <a:pt x="300" y="686"/>
                  </a:cubicBezTo>
                  <a:cubicBezTo>
                    <a:pt x="299" y="683"/>
                    <a:pt x="299" y="680"/>
                    <a:pt x="299" y="676"/>
                  </a:cubicBezTo>
                  <a:cubicBezTo>
                    <a:pt x="299" y="666"/>
                    <a:pt x="293" y="660"/>
                    <a:pt x="284" y="658"/>
                  </a:cubicBezTo>
                  <a:cubicBezTo>
                    <a:pt x="274" y="655"/>
                    <a:pt x="267" y="649"/>
                    <a:pt x="260" y="641"/>
                  </a:cubicBezTo>
                  <a:cubicBezTo>
                    <a:pt x="256" y="636"/>
                    <a:pt x="252" y="631"/>
                    <a:pt x="248" y="627"/>
                  </a:cubicBezTo>
                  <a:cubicBezTo>
                    <a:pt x="242" y="620"/>
                    <a:pt x="233" y="621"/>
                    <a:pt x="228" y="627"/>
                  </a:cubicBezTo>
                  <a:cubicBezTo>
                    <a:pt x="222" y="633"/>
                    <a:pt x="215" y="634"/>
                    <a:pt x="208" y="631"/>
                  </a:cubicBezTo>
                  <a:cubicBezTo>
                    <a:pt x="198" y="626"/>
                    <a:pt x="189" y="631"/>
                    <a:pt x="189" y="642"/>
                  </a:cubicBezTo>
                  <a:cubicBezTo>
                    <a:pt x="188" y="646"/>
                    <a:pt x="187" y="649"/>
                    <a:pt x="184" y="651"/>
                  </a:cubicBezTo>
                  <a:cubicBezTo>
                    <a:pt x="180" y="655"/>
                    <a:pt x="176" y="659"/>
                    <a:pt x="171" y="663"/>
                  </a:cubicBezTo>
                  <a:cubicBezTo>
                    <a:pt x="167" y="666"/>
                    <a:pt x="165" y="669"/>
                    <a:pt x="165" y="674"/>
                  </a:cubicBezTo>
                  <a:cubicBezTo>
                    <a:pt x="166" y="685"/>
                    <a:pt x="159" y="692"/>
                    <a:pt x="153" y="700"/>
                  </a:cubicBezTo>
                  <a:cubicBezTo>
                    <a:pt x="152" y="700"/>
                    <a:pt x="151" y="701"/>
                    <a:pt x="150" y="701"/>
                  </a:cubicBezTo>
                  <a:cubicBezTo>
                    <a:pt x="140" y="704"/>
                    <a:pt x="130" y="708"/>
                    <a:pt x="120" y="708"/>
                  </a:cubicBezTo>
                  <a:cubicBezTo>
                    <a:pt x="115" y="708"/>
                    <a:pt x="110" y="707"/>
                    <a:pt x="106" y="705"/>
                  </a:cubicBezTo>
                  <a:cubicBezTo>
                    <a:pt x="102" y="702"/>
                    <a:pt x="98" y="701"/>
                    <a:pt x="93" y="702"/>
                  </a:cubicBezTo>
                  <a:cubicBezTo>
                    <a:pt x="91" y="703"/>
                    <a:pt x="89" y="703"/>
                    <a:pt x="87" y="703"/>
                  </a:cubicBezTo>
                  <a:cubicBezTo>
                    <a:pt x="84" y="702"/>
                    <a:pt x="82" y="701"/>
                    <a:pt x="83" y="697"/>
                  </a:cubicBezTo>
                  <a:cubicBezTo>
                    <a:pt x="84" y="694"/>
                    <a:pt x="83" y="691"/>
                    <a:pt x="81" y="688"/>
                  </a:cubicBezTo>
                  <a:cubicBezTo>
                    <a:pt x="79" y="685"/>
                    <a:pt x="80" y="681"/>
                    <a:pt x="83" y="679"/>
                  </a:cubicBezTo>
                  <a:cubicBezTo>
                    <a:pt x="85" y="676"/>
                    <a:pt x="86" y="673"/>
                    <a:pt x="86" y="670"/>
                  </a:cubicBezTo>
                  <a:cubicBezTo>
                    <a:pt x="86" y="664"/>
                    <a:pt x="87" y="658"/>
                    <a:pt x="87" y="653"/>
                  </a:cubicBezTo>
                  <a:cubicBezTo>
                    <a:pt x="88" y="649"/>
                    <a:pt x="90" y="647"/>
                    <a:pt x="94" y="647"/>
                  </a:cubicBezTo>
                  <a:cubicBezTo>
                    <a:pt x="89" y="647"/>
                    <a:pt x="87" y="644"/>
                    <a:pt x="86" y="639"/>
                  </a:cubicBezTo>
                  <a:cubicBezTo>
                    <a:pt x="85" y="634"/>
                    <a:pt x="87" y="630"/>
                    <a:pt x="89" y="626"/>
                  </a:cubicBezTo>
                  <a:cubicBezTo>
                    <a:pt x="91" y="623"/>
                    <a:pt x="94" y="622"/>
                    <a:pt x="97" y="623"/>
                  </a:cubicBezTo>
                  <a:cubicBezTo>
                    <a:pt x="106" y="628"/>
                    <a:pt x="116" y="626"/>
                    <a:pt x="126" y="626"/>
                  </a:cubicBezTo>
                  <a:cubicBezTo>
                    <a:pt x="128" y="627"/>
                    <a:pt x="130" y="627"/>
                    <a:pt x="132" y="626"/>
                  </a:cubicBezTo>
                  <a:cubicBezTo>
                    <a:pt x="137" y="626"/>
                    <a:pt x="144" y="629"/>
                    <a:pt x="148" y="624"/>
                  </a:cubicBezTo>
                  <a:cubicBezTo>
                    <a:pt x="154" y="616"/>
                    <a:pt x="158" y="606"/>
                    <a:pt x="156" y="595"/>
                  </a:cubicBezTo>
                  <a:cubicBezTo>
                    <a:pt x="155" y="592"/>
                    <a:pt x="153" y="591"/>
                    <a:pt x="151" y="589"/>
                  </a:cubicBezTo>
                  <a:cubicBezTo>
                    <a:pt x="145" y="584"/>
                    <a:pt x="139" y="579"/>
                    <a:pt x="132" y="575"/>
                  </a:cubicBezTo>
                  <a:cubicBezTo>
                    <a:pt x="130" y="574"/>
                    <a:pt x="128" y="573"/>
                    <a:pt x="127" y="571"/>
                  </a:cubicBezTo>
                  <a:cubicBezTo>
                    <a:pt x="126" y="570"/>
                    <a:pt x="125" y="568"/>
                    <a:pt x="125" y="566"/>
                  </a:cubicBezTo>
                  <a:cubicBezTo>
                    <a:pt x="126" y="564"/>
                    <a:pt x="128" y="564"/>
                    <a:pt x="130" y="564"/>
                  </a:cubicBezTo>
                  <a:cubicBezTo>
                    <a:pt x="133" y="563"/>
                    <a:pt x="137" y="563"/>
                    <a:pt x="140" y="563"/>
                  </a:cubicBezTo>
                  <a:cubicBezTo>
                    <a:pt x="144" y="563"/>
                    <a:pt x="146" y="562"/>
                    <a:pt x="148" y="558"/>
                  </a:cubicBezTo>
                  <a:cubicBezTo>
                    <a:pt x="150" y="553"/>
                    <a:pt x="152" y="553"/>
                    <a:pt x="157" y="555"/>
                  </a:cubicBezTo>
                  <a:cubicBezTo>
                    <a:pt x="162" y="557"/>
                    <a:pt x="165" y="556"/>
                    <a:pt x="168" y="552"/>
                  </a:cubicBezTo>
                  <a:cubicBezTo>
                    <a:pt x="170" y="550"/>
                    <a:pt x="172" y="547"/>
                    <a:pt x="175" y="545"/>
                  </a:cubicBezTo>
                  <a:cubicBezTo>
                    <a:pt x="176" y="544"/>
                    <a:pt x="178" y="542"/>
                    <a:pt x="179" y="541"/>
                  </a:cubicBezTo>
                  <a:cubicBezTo>
                    <a:pt x="187" y="540"/>
                    <a:pt x="189" y="534"/>
                    <a:pt x="192" y="529"/>
                  </a:cubicBezTo>
                  <a:cubicBezTo>
                    <a:pt x="193" y="526"/>
                    <a:pt x="194" y="524"/>
                    <a:pt x="196" y="522"/>
                  </a:cubicBezTo>
                  <a:cubicBezTo>
                    <a:pt x="199" y="517"/>
                    <a:pt x="199" y="517"/>
                    <a:pt x="205" y="520"/>
                  </a:cubicBezTo>
                  <a:close/>
                  <a:moveTo>
                    <a:pt x="609" y="689"/>
                  </a:moveTo>
                  <a:cubicBezTo>
                    <a:pt x="612" y="689"/>
                    <a:pt x="614" y="689"/>
                    <a:pt x="616" y="689"/>
                  </a:cubicBezTo>
                  <a:cubicBezTo>
                    <a:pt x="619" y="688"/>
                    <a:pt x="621" y="687"/>
                    <a:pt x="621" y="684"/>
                  </a:cubicBezTo>
                  <a:cubicBezTo>
                    <a:pt x="621" y="680"/>
                    <a:pt x="622" y="675"/>
                    <a:pt x="624" y="671"/>
                  </a:cubicBezTo>
                  <a:cubicBezTo>
                    <a:pt x="625" y="668"/>
                    <a:pt x="624" y="666"/>
                    <a:pt x="621" y="664"/>
                  </a:cubicBezTo>
                  <a:cubicBezTo>
                    <a:pt x="619" y="663"/>
                    <a:pt x="616" y="661"/>
                    <a:pt x="614" y="659"/>
                  </a:cubicBezTo>
                  <a:cubicBezTo>
                    <a:pt x="611" y="656"/>
                    <a:pt x="610" y="651"/>
                    <a:pt x="611" y="647"/>
                  </a:cubicBezTo>
                  <a:cubicBezTo>
                    <a:pt x="612" y="643"/>
                    <a:pt x="615" y="644"/>
                    <a:pt x="618" y="644"/>
                  </a:cubicBezTo>
                  <a:cubicBezTo>
                    <a:pt x="619" y="644"/>
                    <a:pt x="620" y="644"/>
                    <a:pt x="621" y="644"/>
                  </a:cubicBezTo>
                  <a:cubicBezTo>
                    <a:pt x="624" y="644"/>
                    <a:pt x="625" y="641"/>
                    <a:pt x="626" y="638"/>
                  </a:cubicBezTo>
                  <a:cubicBezTo>
                    <a:pt x="627" y="634"/>
                    <a:pt x="627" y="631"/>
                    <a:pt x="624" y="629"/>
                  </a:cubicBezTo>
                  <a:cubicBezTo>
                    <a:pt x="621" y="626"/>
                    <a:pt x="619" y="627"/>
                    <a:pt x="616" y="629"/>
                  </a:cubicBezTo>
                  <a:cubicBezTo>
                    <a:pt x="615" y="630"/>
                    <a:pt x="614" y="631"/>
                    <a:pt x="613" y="631"/>
                  </a:cubicBezTo>
                  <a:cubicBezTo>
                    <a:pt x="610" y="632"/>
                    <a:pt x="608" y="632"/>
                    <a:pt x="607" y="629"/>
                  </a:cubicBezTo>
                  <a:cubicBezTo>
                    <a:pt x="606" y="624"/>
                    <a:pt x="602" y="622"/>
                    <a:pt x="598" y="620"/>
                  </a:cubicBezTo>
                  <a:cubicBezTo>
                    <a:pt x="591" y="616"/>
                    <a:pt x="589" y="609"/>
                    <a:pt x="585" y="603"/>
                  </a:cubicBezTo>
                  <a:cubicBezTo>
                    <a:pt x="585" y="602"/>
                    <a:pt x="585" y="600"/>
                    <a:pt x="585" y="599"/>
                  </a:cubicBezTo>
                  <a:cubicBezTo>
                    <a:pt x="588" y="595"/>
                    <a:pt x="589" y="590"/>
                    <a:pt x="595" y="589"/>
                  </a:cubicBezTo>
                  <a:cubicBezTo>
                    <a:pt x="597" y="588"/>
                    <a:pt x="599" y="587"/>
                    <a:pt x="599" y="585"/>
                  </a:cubicBezTo>
                  <a:cubicBezTo>
                    <a:pt x="599" y="580"/>
                    <a:pt x="601" y="574"/>
                    <a:pt x="597" y="570"/>
                  </a:cubicBezTo>
                  <a:cubicBezTo>
                    <a:pt x="593" y="567"/>
                    <a:pt x="587" y="568"/>
                    <a:pt x="582" y="570"/>
                  </a:cubicBezTo>
                  <a:cubicBezTo>
                    <a:pt x="582" y="570"/>
                    <a:pt x="582" y="570"/>
                    <a:pt x="581" y="570"/>
                  </a:cubicBezTo>
                  <a:cubicBezTo>
                    <a:pt x="572" y="573"/>
                    <a:pt x="566" y="579"/>
                    <a:pt x="560" y="586"/>
                  </a:cubicBezTo>
                  <a:cubicBezTo>
                    <a:pt x="557" y="590"/>
                    <a:pt x="556" y="594"/>
                    <a:pt x="556" y="598"/>
                  </a:cubicBezTo>
                  <a:cubicBezTo>
                    <a:pt x="555" y="600"/>
                    <a:pt x="556" y="602"/>
                    <a:pt x="558" y="603"/>
                  </a:cubicBezTo>
                  <a:cubicBezTo>
                    <a:pt x="563" y="605"/>
                    <a:pt x="564" y="609"/>
                    <a:pt x="563" y="614"/>
                  </a:cubicBezTo>
                  <a:cubicBezTo>
                    <a:pt x="563" y="618"/>
                    <a:pt x="564" y="622"/>
                    <a:pt x="567" y="625"/>
                  </a:cubicBezTo>
                  <a:cubicBezTo>
                    <a:pt x="575" y="632"/>
                    <a:pt x="582" y="639"/>
                    <a:pt x="590" y="646"/>
                  </a:cubicBezTo>
                  <a:cubicBezTo>
                    <a:pt x="591" y="647"/>
                    <a:pt x="592" y="648"/>
                    <a:pt x="593" y="649"/>
                  </a:cubicBezTo>
                  <a:cubicBezTo>
                    <a:pt x="596" y="653"/>
                    <a:pt x="595" y="655"/>
                    <a:pt x="590" y="656"/>
                  </a:cubicBezTo>
                  <a:cubicBezTo>
                    <a:pt x="586" y="656"/>
                    <a:pt x="584" y="658"/>
                    <a:pt x="584" y="662"/>
                  </a:cubicBezTo>
                  <a:cubicBezTo>
                    <a:pt x="583" y="664"/>
                    <a:pt x="583" y="666"/>
                    <a:pt x="582" y="668"/>
                  </a:cubicBezTo>
                  <a:cubicBezTo>
                    <a:pt x="581" y="672"/>
                    <a:pt x="582" y="674"/>
                    <a:pt x="585" y="676"/>
                  </a:cubicBezTo>
                  <a:cubicBezTo>
                    <a:pt x="588" y="678"/>
                    <a:pt x="592" y="681"/>
                    <a:pt x="596" y="684"/>
                  </a:cubicBezTo>
                  <a:cubicBezTo>
                    <a:pt x="600" y="687"/>
                    <a:pt x="605" y="689"/>
                    <a:pt x="609" y="689"/>
                  </a:cubicBezTo>
                  <a:close/>
                  <a:moveTo>
                    <a:pt x="560" y="937"/>
                  </a:moveTo>
                  <a:cubicBezTo>
                    <a:pt x="559" y="934"/>
                    <a:pt x="559" y="930"/>
                    <a:pt x="559" y="927"/>
                  </a:cubicBezTo>
                  <a:cubicBezTo>
                    <a:pt x="559" y="919"/>
                    <a:pt x="557" y="911"/>
                    <a:pt x="553" y="905"/>
                  </a:cubicBezTo>
                  <a:cubicBezTo>
                    <a:pt x="549" y="896"/>
                    <a:pt x="543" y="888"/>
                    <a:pt x="537" y="879"/>
                  </a:cubicBezTo>
                  <a:cubicBezTo>
                    <a:pt x="536" y="876"/>
                    <a:pt x="533" y="874"/>
                    <a:pt x="530" y="873"/>
                  </a:cubicBezTo>
                  <a:cubicBezTo>
                    <a:pt x="520" y="869"/>
                    <a:pt x="517" y="862"/>
                    <a:pt x="517" y="853"/>
                  </a:cubicBezTo>
                  <a:cubicBezTo>
                    <a:pt x="517" y="849"/>
                    <a:pt x="516" y="846"/>
                    <a:pt x="514" y="843"/>
                  </a:cubicBezTo>
                  <a:cubicBezTo>
                    <a:pt x="501" y="827"/>
                    <a:pt x="488" y="812"/>
                    <a:pt x="475" y="796"/>
                  </a:cubicBezTo>
                  <a:cubicBezTo>
                    <a:pt x="474" y="794"/>
                    <a:pt x="472" y="793"/>
                    <a:pt x="469" y="793"/>
                  </a:cubicBezTo>
                  <a:cubicBezTo>
                    <a:pt x="464" y="794"/>
                    <a:pt x="461" y="791"/>
                    <a:pt x="460" y="786"/>
                  </a:cubicBezTo>
                  <a:cubicBezTo>
                    <a:pt x="458" y="782"/>
                    <a:pt x="457" y="778"/>
                    <a:pt x="456" y="774"/>
                  </a:cubicBezTo>
                  <a:cubicBezTo>
                    <a:pt x="455" y="773"/>
                    <a:pt x="454" y="771"/>
                    <a:pt x="452" y="772"/>
                  </a:cubicBezTo>
                  <a:cubicBezTo>
                    <a:pt x="451" y="772"/>
                    <a:pt x="450" y="774"/>
                    <a:pt x="451" y="776"/>
                  </a:cubicBezTo>
                  <a:cubicBezTo>
                    <a:pt x="453" y="781"/>
                    <a:pt x="454" y="787"/>
                    <a:pt x="458" y="792"/>
                  </a:cubicBezTo>
                  <a:cubicBezTo>
                    <a:pt x="465" y="800"/>
                    <a:pt x="471" y="809"/>
                    <a:pt x="479" y="817"/>
                  </a:cubicBezTo>
                  <a:cubicBezTo>
                    <a:pt x="484" y="823"/>
                    <a:pt x="486" y="829"/>
                    <a:pt x="486" y="837"/>
                  </a:cubicBezTo>
                  <a:cubicBezTo>
                    <a:pt x="486" y="841"/>
                    <a:pt x="485" y="845"/>
                    <a:pt x="491" y="846"/>
                  </a:cubicBezTo>
                  <a:cubicBezTo>
                    <a:pt x="493" y="846"/>
                    <a:pt x="494" y="849"/>
                    <a:pt x="495" y="851"/>
                  </a:cubicBezTo>
                  <a:cubicBezTo>
                    <a:pt x="501" y="861"/>
                    <a:pt x="507" y="870"/>
                    <a:pt x="513" y="880"/>
                  </a:cubicBezTo>
                  <a:cubicBezTo>
                    <a:pt x="518" y="889"/>
                    <a:pt x="526" y="897"/>
                    <a:pt x="527" y="909"/>
                  </a:cubicBezTo>
                  <a:cubicBezTo>
                    <a:pt x="528" y="912"/>
                    <a:pt x="531" y="915"/>
                    <a:pt x="534" y="917"/>
                  </a:cubicBezTo>
                  <a:cubicBezTo>
                    <a:pt x="542" y="924"/>
                    <a:pt x="551" y="930"/>
                    <a:pt x="560" y="93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dirty="0">
                <a:solidFill>
                  <a:prstClr val="black"/>
                </a:solidFill>
              </a:endParaRPr>
            </a:p>
          </p:txBody>
        </p:sp>
        <p:sp>
          <p:nvSpPr>
            <p:cNvPr id="9" name="Freeform 6"/>
            <p:cNvSpPr/>
            <p:nvPr/>
          </p:nvSpPr>
          <p:spPr bwMode="auto">
            <a:xfrm>
              <a:off x="435802" y="2340232"/>
              <a:ext cx="2002174" cy="3292976"/>
            </a:xfrm>
            <a:custGeom>
              <a:avLst/>
              <a:gdLst>
                <a:gd name="T0" fmla="*/ 810 w 996"/>
                <a:gd name="T1" fmla="*/ 537 h 1637"/>
                <a:gd name="T2" fmla="*/ 763 w 996"/>
                <a:gd name="T3" fmla="*/ 568 h 1637"/>
                <a:gd name="T4" fmla="*/ 745 w 996"/>
                <a:gd name="T5" fmla="*/ 560 h 1637"/>
                <a:gd name="T6" fmla="*/ 661 w 996"/>
                <a:gd name="T7" fmla="*/ 632 h 1637"/>
                <a:gd name="T8" fmla="*/ 598 w 996"/>
                <a:gd name="T9" fmla="*/ 704 h 1637"/>
                <a:gd name="T10" fmla="*/ 573 w 996"/>
                <a:gd name="T11" fmla="*/ 718 h 1637"/>
                <a:gd name="T12" fmla="*/ 452 w 996"/>
                <a:gd name="T13" fmla="*/ 728 h 1637"/>
                <a:gd name="T14" fmla="*/ 439 w 996"/>
                <a:gd name="T15" fmla="*/ 827 h 1637"/>
                <a:gd name="T16" fmla="*/ 522 w 996"/>
                <a:gd name="T17" fmla="*/ 818 h 1637"/>
                <a:gd name="T18" fmla="*/ 540 w 996"/>
                <a:gd name="T19" fmla="*/ 916 h 1637"/>
                <a:gd name="T20" fmla="*/ 644 w 996"/>
                <a:gd name="T21" fmla="*/ 909 h 1637"/>
                <a:gd name="T22" fmla="*/ 668 w 996"/>
                <a:gd name="T23" fmla="*/ 914 h 1637"/>
                <a:gd name="T24" fmla="*/ 762 w 996"/>
                <a:gd name="T25" fmla="*/ 954 h 1637"/>
                <a:gd name="T26" fmla="*/ 848 w 996"/>
                <a:gd name="T27" fmla="*/ 998 h 1637"/>
                <a:gd name="T28" fmla="*/ 991 w 996"/>
                <a:gd name="T29" fmla="*/ 1088 h 1637"/>
                <a:gd name="T30" fmla="*/ 957 w 996"/>
                <a:gd name="T31" fmla="*/ 1236 h 1637"/>
                <a:gd name="T32" fmla="*/ 880 w 996"/>
                <a:gd name="T33" fmla="*/ 1320 h 1637"/>
                <a:gd name="T34" fmla="*/ 821 w 996"/>
                <a:gd name="T35" fmla="*/ 1409 h 1637"/>
                <a:gd name="T36" fmla="*/ 768 w 996"/>
                <a:gd name="T37" fmla="*/ 1483 h 1637"/>
                <a:gd name="T38" fmla="*/ 755 w 996"/>
                <a:gd name="T39" fmla="*/ 1599 h 1637"/>
                <a:gd name="T40" fmla="*/ 703 w 996"/>
                <a:gd name="T41" fmla="*/ 1563 h 1637"/>
                <a:gd name="T42" fmla="*/ 685 w 996"/>
                <a:gd name="T43" fmla="*/ 1480 h 1637"/>
                <a:gd name="T44" fmla="*/ 617 w 996"/>
                <a:gd name="T45" fmla="*/ 1195 h 1637"/>
                <a:gd name="T46" fmla="*/ 560 w 996"/>
                <a:gd name="T47" fmla="*/ 1051 h 1637"/>
                <a:gd name="T48" fmla="*/ 583 w 996"/>
                <a:gd name="T49" fmla="*/ 946 h 1637"/>
                <a:gd name="T50" fmla="*/ 507 w 996"/>
                <a:gd name="T51" fmla="*/ 908 h 1637"/>
                <a:gd name="T52" fmla="*/ 409 w 996"/>
                <a:gd name="T53" fmla="*/ 863 h 1637"/>
                <a:gd name="T54" fmla="*/ 307 w 996"/>
                <a:gd name="T55" fmla="*/ 684 h 1637"/>
                <a:gd name="T56" fmla="*/ 296 w 996"/>
                <a:gd name="T57" fmla="*/ 756 h 1637"/>
                <a:gd name="T58" fmla="*/ 273 w 996"/>
                <a:gd name="T59" fmla="*/ 664 h 1637"/>
                <a:gd name="T60" fmla="*/ 254 w 996"/>
                <a:gd name="T61" fmla="*/ 623 h 1637"/>
                <a:gd name="T62" fmla="*/ 307 w 996"/>
                <a:gd name="T63" fmla="*/ 444 h 1637"/>
                <a:gd name="T64" fmla="*/ 285 w 996"/>
                <a:gd name="T65" fmla="*/ 376 h 1637"/>
                <a:gd name="T66" fmla="*/ 271 w 996"/>
                <a:gd name="T67" fmla="*/ 274 h 1637"/>
                <a:gd name="T68" fmla="*/ 248 w 996"/>
                <a:gd name="T69" fmla="*/ 250 h 1637"/>
                <a:gd name="T70" fmla="*/ 170 w 996"/>
                <a:gd name="T71" fmla="*/ 200 h 1637"/>
                <a:gd name="T72" fmla="*/ 4 w 996"/>
                <a:gd name="T73" fmla="*/ 283 h 1637"/>
                <a:gd name="T74" fmla="*/ 88 w 996"/>
                <a:gd name="T75" fmla="*/ 226 h 1637"/>
                <a:gd name="T76" fmla="*/ 125 w 996"/>
                <a:gd name="T77" fmla="*/ 117 h 1637"/>
                <a:gd name="T78" fmla="*/ 102 w 996"/>
                <a:gd name="T79" fmla="*/ 67 h 1637"/>
                <a:gd name="T80" fmla="*/ 141 w 996"/>
                <a:gd name="T81" fmla="*/ 44 h 1637"/>
                <a:gd name="T82" fmla="*/ 351 w 996"/>
                <a:gd name="T83" fmla="*/ 92 h 1637"/>
                <a:gd name="T84" fmla="*/ 445 w 996"/>
                <a:gd name="T85" fmla="*/ 115 h 1637"/>
                <a:gd name="T86" fmla="*/ 514 w 996"/>
                <a:gd name="T87" fmla="*/ 172 h 1637"/>
                <a:gd name="T88" fmla="*/ 557 w 996"/>
                <a:gd name="T89" fmla="*/ 171 h 1637"/>
                <a:gd name="T90" fmla="*/ 642 w 996"/>
                <a:gd name="T91" fmla="*/ 165 h 1637"/>
                <a:gd name="T92" fmla="*/ 656 w 996"/>
                <a:gd name="T93" fmla="*/ 167 h 1637"/>
                <a:gd name="T94" fmla="*/ 695 w 996"/>
                <a:gd name="T95" fmla="*/ 191 h 1637"/>
                <a:gd name="T96" fmla="*/ 737 w 996"/>
                <a:gd name="T97" fmla="*/ 187 h 1637"/>
                <a:gd name="T98" fmla="*/ 691 w 996"/>
                <a:gd name="T99" fmla="*/ 243 h 1637"/>
                <a:gd name="T100" fmla="*/ 595 w 996"/>
                <a:gd name="T101" fmla="*/ 329 h 1637"/>
                <a:gd name="T102" fmla="*/ 671 w 996"/>
                <a:gd name="T103" fmla="*/ 422 h 1637"/>
                <a:gd name="T104" fmla="*/ 693 w 996"/>
                <a:gd name="T105" fmla="*/ 410 h 1637"/>
                <a:gd name="T106" fmla="*/ 754 w 996"/>
                <a:gd name="T107" fmla="*/ 312 h 1637"/>
                <a:gd name="T108" fmla="*/ 808 w 996"/>
                <a:gd name="T109" fmla="*/ 374 h 1637"/>
                <a:gd name="T110" fmla="*/ 876 w 996"/>
                <a:gd name="T111" fmla="*/ 467 h 1637"/>
                <a:gd name="T112" fmla="*/ 757 w 996"/>
                <a:gd name="T113" fmla="*/ 504 h 1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96" h="1637">
                  <a:moveTo>
                    <a:pt x="758" y="505"/>
                  </a:moveTo>
                  <a:cubicBezTo>
                    <a:pt x="765" y="504"/>
                    <a:pt x="772" y="502"/>
                    <a:pt x="780" y="501"/>
                  </a:cubicBezTo>
                  <a:cubicBezTo>
                    <a:pt x="791" y="499"/>
                    <a:pt x="794" y="502"/>
                    <a:pt x="790" y="513"/>
                  </a:cubicBezTo>
                  <a:cubicBezTo>
                    <a:pt x="788" y="520"/>
                    <a:pt x="787" y="527"/>
                    <a:pt x="787" y="534"/>
                  </a:cubicBezTo>
                  <a:cubicBezTo>
                    <a:pt x="788" y="539"/>
                    <a:pt x="790" y="543"/>
                    <a:pt x="796" y="545"/>
                  </a:cubicBezTo>
                  <a:cubicBezTo>
                    <a:pt x="800" y="546"/>
                    <a:pt x="804" y="544"/>
                    <a:pt x="807" y="541"/>
                  </a:cubicBezTo>
                  <a:cubicBezTo>
                    <a:pt x="808" y="540"/>
                    <a:pt x="809" y="538"/>
                    <a:pt x="810" y="537"/>
                  </a:cubicBezTo>
                  <a:cubicBezTo>
                    <a:pt x="812" y="536"/>
                    <a:pt x="815" y="535"/>
                    <a:pt x="817" y="537"/>
                  </a:cubicBezTo>
                  <a:cubicBezTo>
                    <a:pt x="819" y="539"/>
                    <a:pt x="817" y="541"/>
                    <a:pt x="816" y="542"/>
                  </a:cubicBezTo>
                  <a:cubicBezTo>
                    <a:pt x="816" y="543"/>
                    <a:pt x="816" y="543"/>
                    <a:pt x="816" y="543"/>
                  </a:cubicBezTo>
                  <a:cubicBezTo>
                    <a:pt x="806" y="560"/>
                    <a:pt x="810" y="559"/>
                    <a:pt x="792" y="559"/>
                  </a:cubicBezTo>
                  <a:cubicBezTo>
                    <a:pt x="787" y="559"/>
                    <a:pt x="785" y="562"/>
                    <a:pt x="783" y="566"/>
                  </a:cubicBezTo>
                  <a:cubicBezTo>
                    <a:pt x="780" y="570"/>
                    <a:pt x="777" y="572"/>
                    <a:pt x="772" y="572"/>
                  </a:cubicBezTo>
                  <a:cubicBezTo>
                    <a:pt x="768" y="572"/>
                    <a:pt x="765" y="572"/>
                    <a:pt x="763" y="568"/>
                  </a:cubicBezTo>
                  <a:cubicBezTo>
                    <a:pt x="762" y="564"/>
                    <a:pt x="761" y="560"/>
                    <a:pt x="765" y="557"/>
                  </a:cubicBezTo>
                  <a:cubicBezTo>
                    <a:pt x="768" y="555"/>
                    <a:pt x="770" y="552"/>
                    <a:pt x="772" y="548"/>
                  </a:cubicBezTo>
                  <a:cubicBezTo>
                    <a:pt x="770" y="549"/>
                    <a:pt x="768" y="550"/>
                    <a:pt x="766" y="550"/>
                  </a:cubicBezTo>
                  <a:cubicBezTo>
                    <a:pt x="759" y="552"/>
                    <a:pt x="758" y="552"/>
                    <a:pt x="758" y="545"/>
                  </a:cubicBezTo>
                  <a:cubicBezTo>
                    <a:pt x="758" y="543"/>
                    <a:pt x="758" y="542"/>
                    <a:pt x="758" y="539"/>
                  </a:cubicBezTo>
                  <a:cubicBezTo>
                    <a:pt x="757" y="540"/>
                    <a:pt x="757" y="541"/>
                    <a:pt x="757" y="541"/>
                  </a:cubicBezTo>
                  <a:cubicBezTo>
                    <a:pt x="758" y="551"/>
                    <a:pt x="754" y="556"/>
                    <a:pt x="745" y="560"/>
                  </a:cubicBezTo>
                  <a:cubicBezTo>
                    <a:pt x="739" y="563"/>
                    <a:pt x="733" y="567"/>
                    <a:pt x="726" y="571"/>
                  </a:cubicBezTo>
                  <a:cubicBezTo>
                    <a:pt x="723" y="572"/>
                    <a:pt x="722" y="575"/>
                    <a:pt x="723" y="578"/>
                  </a:cubicBezTo>
                  <a:cubicBezTo>
                    <a:pt x="724" y="581"/>
                    <a:pt x="725" y="585"/>
                    <a:pt x="726" y="588"/>
                  </a:cubicBezTo>
                  <a:cubicBezTo>
                    <a:pt x="727" y="592"/>
                    <a:pt x="727" y="593"/>
                    <a:pt x="722" y="594"/>
                  </a:cubicBezTo>
                  <a:cubicBezTo>
                    <a:pt x="714" y="596"/>
                    <a:pt x="706" y="597"/>
                    <a:pt x="698" y="598"/>
                  </a:cubicBezTo>
                  <a:cubicBezTo>
                    <a:pt x="693" y="599"/>
                    <a:pt x="690" y="601"/>
                    <a:pt x="686" y="605"/>
                  </a:cubicBezTo>
                  <a:cubicBezTo>
                    <a:pt x="678" y="614"/>
                    <a:pt x="669" y="623"/>
                    <a:pt x="661" y="632"/>
                  </a:cubicBezTo>
                  <a:cubicBezTo>
                    <a:pt x="658" y="635"/>
                    <a:pt x="657" y="639"/>
                    <a:pt x="657" y="643"/>
                  </a:cubicBezTo>
                  <a:cubicBezTo>
                    <a:pt x="658" y="647"/>
                    <a:pt x="659" y="651"/>
                    <a:pt x="659" y="656"/>
                  </a:cubicBezTo>
                  <a:cubicBezTo>
                    <a:pt x="659" y="661"/>
                    <a:pt x="659" y="661"/>
                    <a:pt x="654" y="663"/>
                  </a:cubicBezTo>
                  <a:cubicBezTo>
                    <a:pt x="653" y="664"/>
                    <a:pt x="652" y="664"/>
                    <a:pt x="651" y="664"/>
                  </a:cubicBezTo>
                  <a:cubicBezTo>
                    <a:pt x="638" y="667"/>
                    <a:pt x="628" y="673"/>
                    <a:pt x="619" y="682"/>
                  </a:cubicBezTo>
                  <a:cubicBezTo>
                    <a:pt x="615" y="686"/>
                    <a:pt x="610" y="690"/>
                    <a:pt x="605" y="694"/>
                  </a:cubicBezTo>
                  <a:cubicBezTo>
                    <a:pt x="602" y="697"/>
                    <a:pt x="600" y="700"/>
                    <a:pt x="598" y="704"/>
                  </a:cubicBezTo>
                  <a:cubicBezTo>
                    <a:pt x="592" y="718"/>
                    <a:pt x="594" y="731"/>
                    <a:pt x="600" y="743"/>
                  </a:cubicBezTo>
                  <a:cubicBezTo>
                    <a:pt x="602" y="747"/>
                    <a:pt x="602" y="751"/>
                    <a:pt x="600" y="754"/>
                  </a:cubicBezTo>
                  <a:cubicBezTo>
                    <a:pt x="597" y="757"/>
                    <a:pt x="595" y="761"/>
                    <a:pt x="593" y="764"/>
                  </a:cubicBezTo>
                  <a:cubicBezTo>
                    <a:pt x="591" y="767"/>
                    <a:pt x="588" y="769"/>
                    <a:pt x="584" y="769"/>
                  </a:cubicBezTo>
                  <a:cubicBezTo>
                    <a:pt x="577" y="769"/>
                    <a:pt x="576" y="769"/>
                    <a:pt x="573" y="761"/>
                  </a:cubicBezTo>
                  <a:cubicBezTo>
                    <a:pt x="571" y="753"/>
                    <a:pt x="570" y="747"/>
                    <a:pt x="573" y="739"/>
                  </a:cubicBezTo>
                  <a:cubicBezTo>
                    <a:pt x="576" y="733"/>
                    <a:pt x="574" y="725"/>
                    <a:pt x="573" y="718"/>
                  </a:cubicBezTo>
                  <a:cubicBezTo>
                    <a:pt x="572" y="713"/>
                    <a:pt x="568" y="709"/>
                    <a:pt x="562" y="708"/>
                  </a:cubicBezTo>
                  <a:cubicBezTo>
                    <a:pt x="552" y="707"/>
                    <a:pt x="543" y="707"/>
                    <a:pt x="533" y="707"/>
                  </a:cubicBezTo>
                  <a:cubicBezTo>
                    <a:pt x="529" y="707"/>
                    <a:pt x="527" y="708"/>
                    <a:pt x="526" y="713"/>
                  </a:cubicBezTo>
                  <a:cubicBezTo>
                    <a:pt x="524" y="719"/>
                    <a:pt x="523" y="719"/>
                    <a:pt x="517" y="719"/>
                  </a:cubicBezTo>
                  <a:cubicBezTo>
                    <a:pt x="506" y="719"/>
                    <a:pt x="497" y="715"/>
                    <a:pt x="488" y="710"/>
                  </a:cubicBezTo>
                  <a:cubicBezTo>
                    <a:pt x="483" y="708"/>
                    <a:pt x="480" y="708"/>
                    <a:pt x="476" y="711"/>
                  </a:cubicBezTo>
                  <a:cubicBezTo>
                    <a:pt x="468" y="717"/>
                    <a:pt x="460" y="722"/>
                    <a:pt x="452" y="728"/>
                  </a:cubicBezTo>
                  <a:cubicBezTo>
                    <a:pt x="449" y="731"/>
                    <a:pt x="446" y="734"/>
                    <a:pt x="444" y="738"/>
                  </a:cubicBezTo>
                  <a:cubicBezTo>
                    <a:pt x="441" y="743"/>
                    <a:pt x="438" y="749"/>
                    <a:pt x="435" y="754"/>
                  </a:cubicBezTo>
                  <a:cubicBezTo>
                    <a:pt x="434" y="756"/>
                    <a:pt x="433" y="757"/>
                    <a:pt x="433" y="759"/>
                  </a:cubicBezTo>
                  <a:cubicBezTo>
                    <a:pt x="431" y="769"/>
                    <a:pt x="429" y="779"/>
                    <a:pt x="427" y="790"/>
                  </a:cubicBezTo>
                  <a:cubicBezTo>
                    <a:pt x="427" y="792"/>
                    <a:pt x="426" y="794"/>
                    <a:pt x="427" y="797"/>
                  </a:cubicBezTo>
                  <a:cubicBezTo>
                    <a:pt x="430" y="806"/>
                    <a:pt x="432" y="814"/>
                    <a:pt x="435" y="823"/>
                  </a:cubicBezTo>
                  <a:cubicBezTo>
                    <a:pt x="436" y="825"/>
                    <a:pt x="437" y="826"/>
                    <a:pt x="439" y="827"/>
                  </a:cubicBezTo>
                  <a:cubicBezTo>
                    <a:pt x="449" y="832"/>
                    <a:pt x="458" y="837"/>
                    <a:pt x="470" y="833"/>
                  </a:cubicBezTo>
                  <a:cubicBezTo>
                    <a:pt x="473" y="832"/>
                    <a:pt x="476" y="830"/>
                    <a:pt x="477" y="827"/>
                  </a:cubicBezTo>
                  <a:cubicBezTo>
                    <a:pt x="478" y="823"/>
                    <a:pt x="480" y="819"/>
                    <a:pt x="481" y="815"/>
                  </a:cubicBezTo>
                  <a:cubicBezTo>
                    <a:pt x="482" y="812"/>
                    <a:pt x="484" y="810"/>
                    <a:pt x="487" y="809"/>
                  </a:cubicBezTo>
                  <a:cubicBezTo>
                    <a:pt x="496" y="807"/>
                    <a:pt x="504" y="805"/>
                    <a:pt x="512" y="803"/>
                  </a:cubicBezTo>
                  <a:cubicBezTo>
                    <a:pt x="518" y="802"/>
                    <a:pt x="520" y="806"/>
                    <a:pt x="523" y="809"/>
                  </a:cubicBezTo>
                  <a:cubicBezTo>
                    <a:pt x="526" y="812"/>
                    <a:pt x="524" y="815"/>
                    <a:pt x="522" y="818"/>
                  </a:cubicBezTo>
                  <a:cubicBezTo>
                    <a:pt x="515" y="831"/>
                    <a:pt x="508" y="843"/>
                    <a:pt x="501" y="856"/>
                  </a:cubicBezTo>
                  <a:cubicBezTo>
                    <a:pt x="500" y="858"/>
                    <a:pt x="498" y="861"/>
                    <a:pt x="500" y="863"/>
                  </a:cubicBezTo>
                  <a:cubicBezTo>
                    <a:pt x="502" y="866"/>
                    <a:pt x="504" y="869"/>
                    <a:pt x="508" y="868"/>
                  </a:cubicBezTo>
                  <a:cubicBezTo>
                    <a:pt x="515" y="868"/>
                    <a:pt x="523" y="868"/>
                    <a:pt x="530" y="868"/>
                  </a:cubicBezTo>
                  <a:cubicBezTo>
                    <a:pt x="534" y="868"/>
                    <a:pt x="537" y="869"/>
                    <a:pt x="539" y="872"/>
                  </a:cubicBezTo>
                  <a:cubicBezTo>
                    <a:pt x="546" y="880"/>
                    <a:pt x="549" y="889"/>
                    <a:pt x="546" y="900"/>
                  </a:cubicBezTo>
                  <a:cubicBezTo>
                    <a:pt x="544" y="905"/>
                    <a:pt x="542" y="911"/>
                    <a:pt x="540" y="916"/>
                  </a:cubicBezTo>
                  <a:cubicBezTo>
                    <a:pt x="538" y="921"/>
                    <a:pt x="539" y="924"/>
                    <a:pt x="541" y="928"/>
                  </a:cubicBezTo>
                  <a:cubicBezTo>
                    <a:pt x="544" y="938"/>
                    <a:pt x="553" y="939"/>
                    <a:pt x="560" y="942"/>
                  </a:cubicBezTo>
                  <a:cubicBezTo>
                    <a:pt x="562" y="942"/>
                    <a:pt x="563" y="942"/>
                    <a:pt x="564" y="941"/>
                  </a:cubicBezTo>
                  <a:cubicBezTo>
                    <a:pt x="566" y="941"/>
                    <a:pt x="567" y="940"/>
                    <a:pt x="569" y="939"/>
                  </a:cubicBezTo>
                  <a:cubicBezTo>
                    <a:pt x="577" y="931"/>
                    <a:pt x="586" y="932"/>
                    <a:pt x="595" y="938"/>
                  </a:cubicBezTo>
                  <a:cubicBezTo>
                    <a:pt x="602" y="943"/>
                    <a:pt x="606" y="941"/>
                    <a:pt x="612" y="936"/>
                  </a:cubicBezTo>
                  <a:cubicBezTo>
                    <a:pt x="622" y="927"/>
                    <a:pt x="633" y="918"/>
                    <a:pt x="644" y="909"/>
                  </a:cubicBezTo>
                  <a:cubicBezTo>
                    <a:pt x="646" y="907"/>
                    <a:pt x="649" y="905"/>
                    <a:pt x="653" y="905"/>
                  </a:cubicBezTo>
                  <a:cubicBezTo>
                    <a:pt x="657" y="905"/>
                    <a:pt x="658" y="907"/>
                    <a:pt x="656" y="910"/>
                  </a:cubicBezTo>
                  <a:cubicBezTo>
                    <a:pt x="654" y="913"/>
                    <a:pt x="652" y="916"/>
                    <a:pt x="650" y="918"/>
                  </a:cubicBezTo>
                  <a:cubicBezTo>
                    <a:pt x="646" y="923"/>
                    <a:pt x="647" y="927"/>
                    <a:pt x="649" y="931"/>
                  </a:cubicBezTo>
                  <a:cubicBezTo>
                    <a:pt x="650" y="934"/>
                    <a:pt x="652" y="936"/>
                    <a:pt x="655" y="936"/>
                  </a:cubicBezTo>
                  <a:cubicBezTo>
                    <a:pt x="658" y="936"/>
                    <a:pt x="658" y="933"/>
                    <a:pt x="658" y="930"/>
                  </a:cubicBezTo>
                  <a:cubicBezTo>
                    <a:pt x="659" y="923"/>
                    <a:pt x="663" y="918"/>
                    <a:pt x="668" y="914"/>
                  </a:cubicBezTo>
                  <a:cubicBezTo>
                    <a:pt x="672" y="910"/>
                    <a:pt x="673" y="909"/>
                    <a:pt x="676" y="914"/>
                  </a:cubicBezTo>
                  <a:cubicBezTo>
                    <a:pt x="682" y="922"/>
                    <a:pt x="691" y="925"/>
                    <a:pt x="700" y="928"/>
                  </a:cubicBezTo>
                  <a:cubicBezTo>
                    <a:pt x="707" y="929"/>
                    <a:pt x="713" y="930"/>
                    <a:pt x="720" y="928"/>
                  </a:cubicBezTo>
                  <a:cubicBezTo>
                    <a:pt x="723" y="927"/>
                    <a:pt x="725" y="927"/>
                    <a:pt x="727" y="926"/>
                  </a:cubicBezTo>
                  <a:cubicBezTo>
                    <a:pt x="731" y="925"/>
                    <a:pt x="734" y="927"/>
                    <a:pt x="736" y="930"/>
                  </a:cubicBezTo>
                  <a:cubicBezTo>
                    <a:pt x="738" y="932"/>
                    <a:pt x="739" y="933"/>
                    <a:pt x="741" y="935"/>
                  </a:cubicBezTo>
                  <a:cubicBezTo>
                    <a:pt x="746" y="944"/>
                    <a:pt x="754" y="949"/>
                    <a:pt x="762" y="954"/>
                  </a:cubicBezTo>
                  <a:cubicBezTo>
                    <a:pt x="770" y="959"/>
                    <a:pt x="776" y="967"/>
                    <a:pt x="784" y="972"/>
                  </a:cubicBezTo>
                  <a:cubicBezTo>
                    <a:pt x="785" y="974"/>
                    <a:pt x="787" y="975"/>
                    <a:pt x="788" y="977"/>
                  </a:cubicBezTo>
                  <a:cubicBezTo>
                    <a:pt x="793" y="980"/>
                    <a:pt x="797" y="981"/>
                    <a:pt x="802" y="977"/>
                  </a:cubicBezTo>
                  <a:cubicBezTo>
                    <a:pt x="806" y="974"/>
                    <a:pt x="810" y="975"/>
                    <a:pt x="815" y="977"/>
                  </a:cubicBezTo>
                  <a:cubicBezTo>
                    <a:pt x="821" y="980"/>
                    <a:pt x="827" y="984"/>
                    <a:pt x="833" y="987"/>
                  </a:cubicBezTo>
                  <a:cubicBezTo>
                    <a:pt x="836" y="989"/>
                    <a:pt x="839" y="992"/>
                    <a:pt x="843" y="992"/>
                  </a:cubicBezTo>
                  <a:cubicBezTo>
                    <a:pt x="846" y="993"/>
                    <a:pt x="847" y="995"/>
                    <a:pt x="848" y="998"/>
                  </a:cubicBezTo>
                  <a:cubicBezTo>
                    <a:pt x="849" y="1005"/>
                    <a:pt x="849" y="1013"/>
                    <a:pt x="850" y="1021"/>
                  </a:cubicBezTo>
                  <a:cubicBezTo>
                    <a:pt x="850" y="1025"/>
                    <a:pt x="847" y="1029"/>
                    <a:pt x="845" y="1032"/>
                  </a:cubicBezTo>
                  <a:cubicBezTo>
                    <a:pt x="843" y="1038"/>
                    <a:pt x="844" y="1039"/>
                    <a:pt x="850" y="1039"/>
                  </a:cubicBezTo>
                  <a:cubicBezTo>
                    <a:pt x="868" y="1040"/>
                    <a:pt x="885" y="1046"/>
                    <a:pt x="902" y="1051"/>
                  </a:cubicBezTo>
                  <a:cubicBezTo>
                    <a:pt x="910" y="1053"/>
                    <a:pt x="918" y="1056"/>
                    <a:pt x="926" y="1058"/>
                  </a:cubicBezTo>
                  <a:cubicBezTo>
                    <a:pt x="941" y="1062"/>
                    <a:pt x="955" y="1071"/>
                    <a:pt x="969" y="1077"/>
                  </a:cubicBezTo>
                  <a:cubicBezTo>
                    <a:pt x="976" y="1080"/>
                    <a:pt x="983" y="1084"/>
                    <a:pt x="991" y="1088"/>
                  </a:cubicBezTo>
                  <a:cubicBezTo>
                    <a:pt x="994" y="1089"/>
                    <a:pt x="996" y="1092"/>
                    <a:pt x="996" y="1096"/>
                  </a:cubicBezTo>
                  <a:cubicBezTo>
                    <a:pt x="995" y="1106"/>
                    <a:pt x="995" y="1116"/>
                    <a:pt x="995" y="1126"/>
                  </a:cubicBezTo>
                  <a:cubicBezTo>
                    <a:pt x="995" y="1131"/>
                    <a:pt x="993" y="1134"/>
                    <a:pt x="990" y="1137"/>
                  </a:cubicBezTo>
                  <a:cubicBezTo>
                    <a:pt x="980" y="1146"/>
                    <a:pt x="970" y="1156"/>
                    <a:pt x="959" y="1165"/>
                  </a:cubicBezTo>
                  <a:cubicBezTo>
                    <a:pt x="954" y="1170"/>
                    <a:pt x="954" y="1170"/>
                    <a:pt x="957" y="1176"/>
                  </a:cubicBezTo>
                  <a:cubicBezTo>
                    <a:pt x="960" y="1182"/>
                    <a:pt x="961" y="1187"/>
                    <a:pt x="960" y="1193"/>
                  </a:cubicBezTo>
                  <a:cubicBezTo>
                    <a:pt x="959" y="1207"/>
                    <a:pt x="958" y="1221"/>
                    <a:pt x="957" y="1236"/>
                  </a:cubicBezTo>
                  <a:cubicBezTo>
                    <a:pt x="957" y="1239"/>
                    <a:pt x="957" y="1241"/>
                    <a:pt x="955" y="1244"/>
                  </a:cubicBezTo>
                  <a:cubicBezTo>
                    <a:pt x="951" y="1251"/>
                    <a:pt x="947" y="1257"/>
                    <a:pt x="943" y="1264"/>
                  </a:cubicBezTo>
                  <a:cubicBezTo>
                    <a:pt x="941" y="1268"/>
                    <a:pt x="938" y="1270"/>
                    <a:pt x="934" y="1269"/>
                  </a:cubicBezTo>
                  <a:cubicBezTo>
                    <a:pt x="923" y="1268"/>
                    <a:pt x="913" y="1272"/>
                    <a:pt x="904" y="1278"/>
                  </a:cubicBezTo>
                  <a:cubicBezTo>
                    <a:pt x="899" y="1282"/>
                    <a:pt x="893" y="1286"/>
                    <a:pt x="887" y="1290"/>
                  </a:cubicBezTo>
                  <a:cubicBezTo>
                    <a:pt x="883" y="1292"/>
                    <a:pt x="881" y="1295"/>
                    <a:pt x="880" y="1300"/>
                  </a:cubicBezTo>
                  <a:cubicBezTo>
                    <a:pt x="880" y="1307"/>
                    <a:pt x="879" y="1313"/>
                    <a:pt x="880" y="1320"/>
                  </a:cubicBezTo>
                  <a:cubicBezTo>
                    <a:pt x="880" y="1325"/>
                    <a:pt x="879" y="1329"/>
                    <a:pt x="876" y="1333"/>
                  </a:cubicBezTo>
                  <a:cubicBezTo>
                    <a:pt x="871" y="1343"/>
                    <a:pt x="866" y="1353"/>
                    <a:pt x="861" y="1363"/>
                  </a:cubicBezTo>
                  <a:cubicBezTo>
                    <a:pt x="859" y="1367"/>
                    <a:pt x="856" y="1370"/>
                    <a:pt x="854" y="1373"/>
                  </a:cubicBezTo>
                  <a:cubicBezTo>
                    <a:pt x="847" y="1380"/>
                    <a:pt x="840" y="1386"/>
                    <a:pt x="834" y="1393"/>
                  </a:cubicBezTo>
                  <a:cubicBezTo>
                    <a:pt x="831" y="1396"/>
                    <a:pt x="828" y="1397"/>
                    <a:pt x="824" y="1396"/>
                  </a:cubicBezTo>
                  <a:cubicBezTo>
                    <a:pt x="818" y="1394"/>
                    <a:pt x="813" y="1393"/>
                    <a:pt x="806" y="1391"/>
                  </a:cubicBezTo>
                  <a:cubicBezTo>
                    <a:pt x="812" y="1398"/>
                    <a:pt x="816" y="1403"/>
                    <a:pt x="821" y="1409"/>
                  </a:cubicBezTo>
                  <a:cubicBezTo>
                    <a:pt x="824" y="1412"/>
                    <a:pt x="825" y="1416"/>
                    <a:pt x="822" y="1420"/>
                  </a:cubicBezTo>
                  <a:cubicBezTo>
                    <a:pt x="819" y="1425"/>
                    <a:pt x="816" y="1429"/>
                    <a:pt x="814" y="1434"/>
                  </a:cubicBezTo>
                  <a:cubicBezTo>
                    <a:pt x="809" y="1444"/>
                    <a:pt x="801" y="1448"/>
                    <a:pt x="791" y="1448"/>
                  </a:cubicBezTo>
                  <a:cubicBezTo>
                    <a:pt x="784" y="1449"/>
                    <a:pt x="784" y="1449"/>
                    <a:pt x="785" y="1457"/>
                  </a:cubicBezTo>
                  <a:cubicBezTo>
                    <a:pt x="787" y="1469"/>
                    <a:pt x="787" y="1469"/>
                    <a:pt x="776" y="1473"/>
                  </a:cubicBezTo>
                  <a:cubicBezTo>
                    <a:pt x="775" y="1474"/>
                    <a:pt x="774" y="1474"/>
                    <a:pt x="773" y="1474"/>
                  </a:cubicBezTo>
                  <a:cubicBezTo>
                    <a:pt x="767" y="1477"/>
                    <a:pt x="766" y="1477"/>
                    <a:pt x="768" y="1483"/>
                  </a:cubicBezTo>
                  <a:cubicBezTo>
                    <a:pt x="771" y="1491"/>
                    <a:pt x="770" y="1498"/>
                    <a:pt x="768" y="1505"/>
                  </a:cubicBezTo>
                  <a:cubicBezTo>
                    <a:pt x="765" y="1513"/>
                    <a:pt x="763" y="1521"/>
                    <a:pt x="760" y="1529"/>
                  </a:cubicBezTo>
                  <a:cubicBezTo>
                    <a:pt x="759" y="1533"/>
                    <a:pt x="759" y="1536"/>
                    <a:pt x="763" y="1538"/>
                  </a:cubicBezTo>
                  <a:cubicBezTo>
                    <a:pt x="763" y="1538"/>
                    <a:pt x="763" y="1538"/>
                    <a:pt x="764" y="1539"/>
                  </a:cubicBezTo>
                  <a:cubicBezTo>
                    <a:pt x="776" y="1549"/>
                    <a:pt x="775" y="1545"/>
                    <a:pt x="769" y="1560"/>
                  </a:cubicBezTo>
                  <a:cubicBezTo>
                    <a:pt x="766" y="1569"/>
                    <a:pt x="761" y="1577"/>
                    <a:pt x="755" y="1585"/>
                  </a:cubicBezTo>
                  <a:cubicBezTo>
                    <a:pt x="752" y="1590"/>
                    <a:pt x="751" y="1594"/>
                    <a:pt x="755" y="1599"/>
                  </a:cubicBezTo>
                  <a:cubicBezTo>
                    <a:pt x="759" y="1606"/>
                    <a:pt x="757" y="1611"/>
                    <a:pt x="753" y="1616"/>
                  </a:cubicBezTo>
                  <a:cubicBezTo>
                    <a:pt x="749" y="1621"/>
                    <a:pt x="746" y="1625"/>
                    <a:pt x="746" y="1632"/>
                  </a:cubicBezTo>
                  <a:cubicBezTo>
                    <a:pt x="746" y="1636"/>
                    <a:pt x="744" y="1637"/>
                    <a:pt x="740" y="1635"/>
                  </a:cubicBezTo>
                  <a:cubicBezTo>
                    <a:pt x="730" y="1630"/>
                    <a:pt x="721" y="1625"/>
                    <a:pt x="715" y="1615"/>
                  </a:cubicBezTo>
                  <a:cubicBezTo>
                    <a:pt x="710" y="1606"/>
                    <a:pt x="703" y="1598"/>
                    <a:pt x="698" y="1589"/>
                  </a:cubicBezTo>
                  <a:cubicBezTo>
                    <a:pt x="695" y="1584"/>
                    <a:pt x="694" y="1580"/>
                    <a:pt x="699" y="1575"/>
                  </a:cubicBezTo>
                  <a:cubicBezTo>
                    <a:pt x="702" y="1572"/>
                    <a:pt x="703" y="1568"/>
                    <a:pt x="703" y="1563"/>
                  </a:cubicBezTo>
                  <a:cubicBezTo>
                    <a:pt x="703" y="1558"/>
                    <a:pt x="701" y="1555"/>
                    <a:pt x="696" y="1554"/>
                  </a:cubicBezTo>
                  <a:cubicBezTo>
                    <a:pt x="693" y="1553"/>
                    <a:pt x="690" y="1551"/>
                    <a:pt x="687" y="1548"/>
                  </a:cubicBezTo>
                  <a:cubicBezTo>
                    <a:pt x="683" y="1544"/>
                    <a:pt x="684" y="1537"/>
                    <a:pt x="689" y="1535"/>
                  </a:cubicBezTo>
                  <a:cubicBezTo>
                    <a:pt x="695" y="1533"/>
                    <a:pt x="696" y="1530"/>
                    <a:pt x="696" y="1524"/>
                  </a:cubicBezTo>
                  <a:cubicBezTo>
                    <a:pt x="697" y="1515"/>
                    <a:pt x="697" y="1506"/>
                    <a:pt x="698" y="1496"/>
                  </a:cubicBezTo>
                  <a:cubicBezTo>
                    <a:pt x="698" y="1490"/>
                    <a:pt x="697" y="1485"/>
                    <a:pt x="690" y="1483"/>
                  </a:cubicBezTo>
                  <a:cubicBezTo>
                    <a:pt x="688" y="1482"/>
                    <a:pt x="687" y="1481"/>
                    <a:pt x="685" y="1480"/>
                  </a:cubicBezTo>
                  <a:cubicBezTo>
                    <a:pt x="683" y="1478"/>
                    <a:pt x="682" y="1476"/>
                    <a:pt x="682" y="1473"/>
                  </a:cubicBezTo>
                  <a:cubicBezTo>
                    <a:pt x="681" y="1467"/>
                    <a:pt x="681" y="1460"/>
                    <a:pt x="680" y="1453"/>
                  </a:cubicBezTo>
                  <a:cubicBezTo>
                    <a:pt x="679" y="1423"/>
                    <a:pt x="678" y="1392"/>
                    <a:pt x="677" y="1361"/>
                  </a:cubicBezTo>
                  <a:cubicBezTo>
                    <a:pt x="676" y="1338"/>
                    <a:pt x="674" y="1315"/>
                    <a:pt x="674" y="1292"/>
                  </a:cubicBezTo>
                  <a:cubicBezTo>
                    <a:pt x="673" y="1272"/>
                    <a:pt x="672" y="1252"/>
                    <a:pt x="671" y="1232"/>
                  </a:cubicBezTo>
                  <a:cubicBezTo>
                    <a:pt x="671" y="1229"/>
                    <a:pt x="669" y="1228"/>
                    <a:pt x="667" y="1226"/>
                  </a:cubicBezTo>
                  <a:cubicBezTo>
                    <a:pt x="650" y="1216"/>
                    <a:pt x="634" y="1205"/>
                    <a:pt x="617" y="1195"/>
                  </a:cubicBezTo>
                  <a:cubicBezTo>
                    <a:pt x="613" y="1192"/>
                    <a:pt x="610" y="1189"/>
                    <a:pt x="608" y="1184"/>
                  </a:cubicBezTo>
                  <a:cubicBezTo>
                    <a:pt x="591" y="1154"/>
                    <a:pt x="575" y="1124"/>
                    <a:pt x="558" y="1094"/>
                  </a:cubicBezTo>
                  <a:cubicBezTo>
                    <a:pt x="556" y="1090"/>
                    <a:pt x="554" y="1086"/>
                    <a:pt x="555" y="1082"/>
                  </a:cubicBezTo>
                  <a:cubicBezTo>
                    <a:pt x="555" y="1076"/>
                    <a:pt x="557" y="1074"/>
                    <a:pt x="563" y="1071"/>
                  </a:cubicBezTo>
                  <a:cubicBezTo>
                    <a:pt x="564" y="1071"/>
                    <a:pt x="566" y="1064"/>
                    <a:pt x="565" y="1062"/>
                  </a:cubicBezTo>
                  <a:cubicBezTo>
                    <a:pt x="564" y="1061"/>
                    <a:pt x="563" y="1060"/>
                    <a:pt x="561" y="1058"/>
                  </a:cubicBezTo>
                  <a:cubicBezTo>
                    <a:pt x="559" y="1056"/>
                    <a:pt x="558" y="1054"/>
                    <a:pt x="560" y="1051"/>
                  </a:cubicBezTo>
                  <a:cubicBezTo>
                    <a:pt x="562" y="1048"/>
                    <a:pt x="562" y="1045"/>
                    <a:pt x="562" y="1041"/>
                  </a:cubicBezTo>
                  <a:cubicBezTo>
                    <a:pt x="562" y="1036"/>
                    <a:pt x="565" y="1032"/>
                    <a:pt x="569" y="1030"/>
                  </a:cubicBezTo>
                  <a:cubicBezTo>
                    <a:pt x="578" y="1027"/>
                    <a:pt x="583" y="1020"/>
                    <a:pt x="585" y="1011"/>
                  </a:cubicBezTo>
                  <a:cubicBezTo>
                    <a:pt x="586" y="1009"/>
                    <a:pt x="587" y="1007"/>
                    <a:pt x="588" y="1004"/>
                  </a:cubicBezTo>
                  <a:cubicBezTo>
                    <a:pt x="596" y="984"/>
                    <a:pt x="596" y="984"/>
                    <a:pt x="594" y="963"/>
                  </a:cubicBezTo>
                  <a:cubicBezTo>
                    <a:pt x="594" y="962"/>
                    <a:pt x="593" y="961"/>
                    <a:pt x="593" y="960"/>
                  </a:cubicBezTo>
                  <a:cubicBezTo>
                    <a:pt x="593" y="953"/>
                    <a:pt x="589" y="947"/>
                    <a:pt x="583" y="946"/>
                  </a:cubicBezTo>
                  <a:cubicBezTo>
                    <a:pt x="579" y="945"/>
                    <a:pt x="573" y="948"/>
                    <a:pt x="572" y="951"/>
                  </a:cubicBezTo>
                  <a:cubicBezTo>
                    <a:pt x="571" y="953"/>
                    <a:pt x="571" y="954"/>
                    <a:pt x="570" y="956"/>
                  </a:cubicBezTo>
                  <a:cubicBezTo>
                    <a:pt x="570" y="960"/>
                    <a:pt x="567" y="961"/>
                    <a:pt x="563" y="960"/>
                  </a:cubicBezTo>
                  <a:cubicBezTo>
                    <a:pt x="550" y="958"/>
                    <a:pt x="538" y="954"/>
                    <a:pt x="528" y="945"/>
                  </a:cubicBezTo>
                  <a:cubicBezTo>
                    <a:pt x="525" y="942"/>
                    <a:pt x="522" y="939"/>
                    <a:pt x="519" y="937"/>
                  </a:cubicBezTo>
                  <a:cubicBezTo>
                    <a:pt x="515" y="934"/>
                    <a:pt x="513" y="929"/>
                    <a:pt x="514" y="923"/>
                  </a:cubicBezTo>
                  <a:cubicBezTo>
                    <a:pt x="514" y="917"/>
                    <a:pt x="511" y="911"/>
                    <a:pt x="507" y="908"/>
                  </a:cubicBezTo>
                  <a:cubicBezTo>
                    <a:pt x="502" y="903"/>
                    <a:pt x="502" y="898"/>
                    <a:pt x="502" y="893"/>
                  </a:cubicBezTo>
                  <a:cubicBezTo>
                    <a:pt x="502" y="893"/>
                    <a:pt x="501" y="894"/>
                    <a:pt x="501" y="894"/>
                  </a:cubicBezTo>
                  <a:cubicBezTo>
                    <a:pt x="501" y="904"/>
                    <a:pt x="501" y="904"/>
                    <a:pt x="492" y="900"/>
                  </a:cubicBezTo>
                  <a:cubicBezTo>
                    <a:pt x="478" y="893"/>
                    <a:pt x="466" y="883"/>
                    <a:pt x="454" y="873"/>
                  </a:cubicBezTo>
                  <a:cubicBezTo>
                    <a:pt x="450" y="870"/>
                    <a:pt x="446" y="867"/>
                    <a:pt x="442" y="864"/>
                  </a:cubicBezTo>
                  <a:cubicBezTo>
                    <a:pt x="440" y="861"/>
                    <a:pt x="437" y="860"/>
                    <a:pt x="434" y="863"/>
                  </a:cubicBezTo>
                  <a:cubicBezTo>
                    <a:pt x="426" y="870"/>
                    <a:pt x="418" y="869"/>
                    <a:pt x="409" y="863"/>
                  </a:cubicBezTo>
                  <a:cubicBezTo>
                    <a:pt x="405" y="861"/>
                    <a:pt x="399" y="858"/>
                    <a:pt x="394" y="856"/>
                  </a:cubicBezTo>
                  <a:cubicBezTo>
                    <a:pt x="387" y="854"/>
                    <a:pt x="381" y="849"/>
                    <a:pt x="376" y="843"/>
                  </a:cubicBezTo>
                  <a:cubicBezTo>
                    <a:pt x="369" y="834"/>
                    <a:pt x="361" y="824"/>
                    <a:pt x="353" y="815"/>
                  </a:cubicBezTo>
                  <a:cubicBezTo>
                    <a:pt x="350" y="812"/>
                    <a:pt x="348" y="808"/>
                    <a:pt x="348" y="803"/>
                  </a:cubicBezTo>
                  <a:cubicBezTo>
                    <a:pt x="350" y="786"/>
                    <a:pt x="346" y="772"/>
                    <a:pt x="338" y="758"/>
                  </a:cubicBezTo>
                  <a:cubicBezTo>
                    <a:pt x="328" y="741"/>
                    <a:pt x="320" y="723"/>
                    <a:pt x="310" y="705"/>
                  </a:cubicBezTo>
                  <a:cubicBezTo>
                    <a:pt x="306" y="698"/>
                    <a:pt x="305" y="692"/>
                    <a:pt x="307" y="684"/>
                  </a:cubicBezTo>
                  <a:cubicBezTo>
                    <a:pt x="308" y="681"/>
                    <a:pt x="309" y="677"/>
                    <a:pt x="307" y="674"/>
                  </a:cubicBezTo>
                  <a:cubicBezTo>
                    <a:pt x="306" y="672"/>
                    <a:pt x="305" y="670"/>
                    <a:pt x="303" y="670"/>
                  </a:cubicBezTo>
                  <a:cubicBezTo>
                    <a:pt x="300" y="671"/>
                    <a:pt x="300" y="673"/>
                    <a:pt x="299" y="674"/>
                  </a:cubicBezTo>
                  <a:cubicBezTo>
                    <a:pt x="298" y="682"/>
                    <a:pt x="297" y="690"/>
                    <a:pt x="300" y="698"/>
                  </a:cubicBezTo>
                  <a:cubicBezTo>
                    <a:pt x="308" y="719"/>
                    <a:pt x="310" y="742"/>
                    <a:pt x="314" y="765"/>
                  </a:cubicBezTo>
                  <a:cubicBezTo>
                    <a:pt x="314" y="767"/>
                    <a:pt x="315" y="769"/>
                    <a:pt x="312" y="772"/>
                  </a:cubicBezTo>
                  <a:cubicBezTo>
                    <a:pt x="306" y="767"/>
                    <a:pt x="300" y="762"/>
                    <a:pt x="296" y="756"/>
                  </a:cubicBezTo>
                  <a:cubicBezTo>
                    <a:pt x="294" y="753"/>
                    <a:pt x="294" y="750"/>
                    <a:pt x="294" y="747"/>
                  </a:cubicBezTo>
                  <a:cubicBezTo>
                    <a:pt x="295" y="739"/>
                    <a:pt x="293" y="733"/>
                    <a:pt x="286" y="729"/>
                  </a:cubicBezTo>
                  <a:cubicBezTo>
                    <a:pt x="283" y="727"/>
                    <a:pt x="280" y="725"/>
                    <a:pt x="280" y="721"/>
                  </a:cubicBezTo>
                  <a:cubicBezTo>
                    <a:pt x="280" y="718"/>
                    <a:pt x="280" y="714"/>
                    <a:pt x="283" y="712"/>
                  </a:cubicBezTo>
                  <a:cubicBezTo>
                    <a:pt x="287" y="710"/>
                    <a:pt x="286" y="707"/>
                    <a:pt x="285" y="704"/>
                  </a:cubicBezTo>
                  <a:cubicBezTo>
                    <a:pt x="281" y="692"/>
                    <a:pt x="278" y="681"/>
                    <a:pt x="274" y="670"/>
                  </a:cubicBezTo>
                  <a:cubicBezTo>
                    <a:pt x="274" y="668"/>
                    <a:pt x="273" y="666"/>
                    <a:pt x="273" y="664"/>
                  </a:cubicBezTo>
                  <a:cubicBezTo>
                    <a:pt x="272" y="661"/>
                    <a:pt x="273" y="659"/>
                    <a:pt x="276" y="659"/>
                  </a:cubicBezTo>
                  <a:cubicBezTo>
                    <a:pt x="282" y="659"/>
                    <a:pt x="287" y="659"/>
                    <a:pt x="292" y="657"/>
                  </a:cubicBezTo>
                  <a:cubicBezTo>
                    <a:pt x="288" y="657"/>
                    <a:pt x="283" y="657"/>
                    <a:pt x="278" y="657"/>
                  </a:cubicBezTo>
                  <a:cubicBezTo>
                    <a:pt x="272" y="657"/>
                    <a:pt x="271" y="657"/>
                    <a:pt x="270" y="650"/>
                  </a:cubicBezTo>
                  <a:cubicBezTo>
                    <a:pt x="270" y="649"/>
                    <a:pt x="269" y="648"/>
                    <a:pt x="269" y="646"/>
                  </a:cubicBezTo>
                  <a:cubicBezTo>
                    <a:pt x="270" y="639"/>
                    <a:pt x="267" y="633"/>
                    <a:pt x="259" y="630"/>
                  </a:cubicBezTo>
                  <a:cubicBezTo>
                    <a:pt x="256" y="629"/>
                    <a:pt x="255" y="626"/>
                    <a:pt x="254" y="623"/>
                  </a:cubicBezTo>
                  <a:cubicBezTo>
                    <a:pt x="251" y="600"/>
                    <a:pt x="248" y="578"/>
                    <a:pt x="245" y="555"/>
                  </a:cubicBezTo>
                  <a:cubicBezTo>
                    <a:pt x="244" y="550"/>
                    <a:pt x="245" y="546"/>
                    <a:pt x="247" y="542"/>
                  </a:cubicBezTo>
                  <a:cubicBezTo>
                    <a:pt x="259" y="516"/>
                    <a:pt x="270" y="490"/>
                    <a:pt x="282" y="464"/>
                  </a:cubicBezTo>
                  <a:cubicBezTo>
                    <a:pt x="284" y="459"/>
                    <a:pt x="285" y="454"/>
                    <a:pt x="287" y="449"/>
                  </a:cubicBezTo>
                  <a:cubicBezTo>
                    <a:pt x="288" y="442"/>
                    <a:pt x="291" y="441"/>
                    <a:pt x="298" y="444"/>
                  </a:cubicBezTo>
                  <a:cubicBezTo>
                    <a:pt x="299" y="445"/>
                    <a:pt x="300" y="446"/>
                    <a:pt x="301" y="446"/>
                  </a:cubicBezTo>
                  <a:cubicBezTo>
                    <a:pt x="304" y="448"/>
                    <a:pt x="306" y="448"/>
                    <a:pt x="307" y="444"/>
                  </a:cubicBezTo>
                  <a:cubicBezTo>
                    <a:pt x="308" y="441"/>
                    <a:pt x="308" y="438"/>
                    <a:pt x="312" y="437"/>
                  </a:cubicBezTo>
                  <a:cubicBezTo>
                    <a:pt x="314" y="437"/>
                    <a:pt x="313" y="437"/>
                    <a:pt x="312" y="436"/>
                  </a:cubicBezTo>
                  <a:cubicBezTo>
                    <a:pt x="308" y="435"/>
                    <a:pt x="308" y="430"/>
                    <a:pt x="307" y="426"/>
                  </a:cubicBezTo>
                  <a:cubicBezTo>
                    <a:pt x="306" y="422"/>
                    <a:pt x="304" y="418"/>
                    <a:pt x="300" y="415"/>
                  </a:cubicBezTo>
                  <a:cubicBezTo>
                    <a:pt x="297" y="412"/>
                    <a:pt x="293" y="408"/>
                    <a:pt x="289" y="405"/>
                  </a:cubicBezTo>
                  <a:cubicBezTo>
                    <a:pt x="285" y="401"/>
                    <a:pt x="283" y="397"/>
                    <a:pt x="283" y="392"/>
                  </a:cubicBezTo>
                  <a:cubicBezTo>
                    <a:pt x="283" y="386"/>
                    <a:pt x="284" y="381"/>
                    <a:pt x="285" y="376"/>
                  </a:cubicBezTo>
                  <a:cubicBezTo>
                    <a:pt x="287" y="368"/>
                    <a:pt x="288" y="360"/>
                    <a:pt x="280" y="354"/>
                  </a:cubicBezTo>
                  <a:cubicBezTo>
                    <a:pt x="277" y="352"/>
                    <a:pt x="276" y="347"/>
                    <a:pt x="277" y="343"/>
                  </a:cubicBezTo>
                  <a:cubicBezTo>
                    <a:pt x="277" y="334"/>
                    <a:pt x="275" y="324"/>
                    <a:pt x="275" y="314"/>
                  </a:cubicBezTo>
                  <a:cubicBezTo>
                    <a:pt x="275" y="303"/>
                    <a:pt x="275" y="291"/>
                    <a:pt x="275" y="279"/>
                  </a:cubicBezTo>
                  <a:cubicBezTo>
                    <a:pt x="275" y="277"/>
                    <a:pt x="275" y="276"/>
                    <a:pt x="275" y="274"/>
                  </a:cubicBezTo>
                  <a:cubicBezTo>
                    <a:pt x="275" y="273"/>
                    <a:pt x="274" y="271"/>
                    <a:pt x="273" y="271"/>
                  </a:cubicBezTo>
                  <a:cubicBezTo>
                    <a:pt x="271" y="271"/>
                    <a:pt x="271" y="273"/>
                    <a:pt x="271" y="274"/>
                  </a:cubicBezTo>
                  <a:cubicBezTo>
                    <a:pt x="271" y="277"/>
                    <a:pt x="271" y="280"/>
                    <a:pt x="271" y="283"/>
                  </a:cubicBezTo>
                  <a:cubicBezTo>
                    <a:pt x="270" y="287"/>
                    <a:pt x="270" y="290"/>
                    <a:pt x="270" y="293"/>
                  </a:cubicBezTo>
                  <a:cubicBezTo>
                    <a:pt x="269" y="295"/>
                    <a:pt x="268" y="296"/>
                    <a:pt x="266" y="296"/>
                  </a:cubicBezTo>
                  <a:cubicBezTo>
                    <a:pt x="264" y="296"/>
                    <a:pt x="262" y="296"/>
                    <a:pt x="261" y="294"/>
                  </a:cubicBezTo>
                  <a:cubicBezTo>
                    <a:pt x="260" y="288"/>
                    <a:pt x="257" y="283"/>
                    <a:pt x="259" y="276"/>
                  </a:cubicBezTo>
                  <a:cubicBezTo>
                    <a:pt x="262" y="269"/>
                    <a:pt x="261" y="262"/>
                    <a:pt x="255" y="256"/>
                  </a:cubicBezTo>
                  <a:cubicBezTo>
                    <a:pt x="253" y="254"/>
                    <a:pt x="250" y="252"/>
                    <a:pt x="248" y="250"/>
                  </a:cubicBezTo>
                  <a:cubicBezTo>
                    <a:pt x="242" y="241"/>
                    <a:pt x="233" y="236"/>
                    <a:pt x="222" y="235"/>
                  </a:cubicBezTo>
                  <a:cubicBezTo>
                    <a:pt x="216" y="234"/>
                    <a:pt x="214" y="231"/>
                    <a:pt x="212" y="225"/>
                  </a:cubicBezTo>
                  <a:cubicBezTo>
                    <a:pt x="209" y="211"/>
                    <a:pt x="209" y="211"/>
                    <a:pt x="195" y="217"/>
                  </a:cubicBezTo>
                  <a:cubicBezTo>
                    <a:pt x="192" y="218"/>
                    <a:pt x="189" y="219"/>
                    <a:pt x="186" y="221"/>
                  </a:cubicBezTo>
                  <a:cubicBezTo>
                    <a:pt x="178" y="226"/>
                    <a:pt x="170" y="224"/>
                    <a:pt x="162" y="222"/>
                  </a:cubicBezTo>
                  <a:cubicBezTo>
                    <a:pt x="158" y="221"/>
                    <a:pt x="159" y="219"/>
                    <a:pt x="160" y="217"/>
                  </a:cubicBezTo>
                  <a:cubicBezTo>
                    <a:pt x="163" y="211"/>
                    <a:pt x="166" y="206"/>
                    <a:pt x="170" y="200"/>
                  </a:cubicBezTo>
                  <a:cubicBezTo>
                    <a:pt x="167" y="198"/>
                    <a:pt x="166" y="200"/>
                    <a:pt x="164" y="201"/>
                  </a:cubicBezTo>
                  <a:cubicBezTo>
                    <a:pt x="159" y="205"/>
                    <a:pt x="153" y="209"/>
                    <a:pt x="148" y="212"/>
                  </a:cubicBezTo>
                  <a:cubicBezTo>
                    <a:pt x="145" y="214"/>
                    <a:pt x="142" y="217"/>
                    <a:pt x="140" y="220"/>
                  </a:cubicBezTo>
                  <a:cubicBezTo>
                    <a:pt x="133" y="229"/>
                    <a:pt x="125" y="237"/>
                    <a:pt x="118" y="246"/>
                  </a:cubicBezTo>
                  <a:cubicBezTo>
                    <a:pt x="115" y="250"/>
                    <a:pt x="111" y="253"/>
                    <a:pt x="106" y="254"/>
                  </a:cubicBezTo>
                  <a:cubicBezTo>
                    <a:pt x="73" y="264"/>
                    <a:pt x="41" y="273"/>
                    <a:pt x="8" y="282"/>
                  </a:cubicBezTo>
                  <a:cubicBezTo>
                    <a:pt x="7" y="283"/>
                    <a:pt x="6" y="283"/>
                    <a:pt x="4" y="283"/>
                  </a:cubicBezTo>
                  <a:cubicBezTo>
                    <a:pt x="1" y="284"/>
                    <a:pt x="0" y="283"/>
                    <a:pt x="0" y="279"/>
                  </a:cubicBezTo>
                  <a:cubicBezTo>
                    <a:pt x="0" y="271"/>
                    <a:pt x="1" y="269"/>
                    <a:pt x="9" y="268"/>
                  </a:cubicBezTo>
                  <a:cubicBezTo>
                    <a:pt x="37" y="263"/>
                    <a:pt x="61" y="249"/>
                    <a:pt x="86" y="238"/>
                  </a:cubicBezTo>
                  <a:cubicBezTo>
                    <a:pt x="93" y="235"/>
                    <a:pt x="96" y="228"/>
                    <a:pt x="101" y="223"/>
                  </a:cubicBezTo>
                  <a:cubicBezTo>
                    <a:pt x="101" y="222"/>
                    <a:pt x="101" y="220"/>
                    <a:pt x="100" y="219"/>
                  </a:cubicBezTo>
                  <a:cubicBezTo>
                    <a:pt x="99" y="218"/>
                    <a:pt x="98" y="219"/>
                    <a:pt x="97" y="220"/>
                  </a:cubicBezTo>
                  <a:cubicBezTo>
                    <a:pt x="94" y="222"/>
                    <a:pt x="92" y="226"/>
                    <a:pt x="88" y="226"/>
                  </a:cubicBezTo>
                  <a:cubicBezTo>
                    <a:pt x="84" y="225"/>
                    <a:pt x="81" y="222"/>
                    <a:pt x="78" y="220"/>
                  </a:cubicBezTo>
                  <a:cubicBezTo>
                    <a:pt x="74" y="218"/>
                    <a:pt x="73" y="215"/>
                    <a:pt x="72" y="211"/>
                  </a:cubicBezTo>
                  <a:cubicBezTo>
                    <a:pt x="70" y="200"/>
                    <a:pt x="67" y="188"/>
                    <a:pt x="65" y="177"/>
                  </a:cubicBezTo>
                  <a:cubicBezTo>
                    <a:pt x="64" y="173"/>
                    <a:pt x="65" y="170"/>
                    <a:pt x="67" y="166"/>
                  </a:cubicBezTo>
                  <a:cubicBezTo>
                    <a:pt x="73" y="155"/>
                    <a:pt x="80" y="145"/>
                    <a:pt x="86" y="134"/>
                  </a:cubicBezTo>
                  <a:cubicBezTo>
                    <a:pt x="89" y="130"/>
                    <a:pt x="92" y="127"/>
                    <a:pt x="96" y="126"/>
                  </a:cubicBezTo>
                  <a:cubicBezTo>
                    <a:pt x="106" y="123"/>
                    <a:pt x="115" y="120"/>
                    <a:pt x="125" y="117"/>
                  </a:cubicBezTo>
                  <a:cubicBezTo>
                    <a:pt x="126" y="117"/>
                    <a:pt x="127" y="117"/>
                    <a:pt x="128" y="116"/>
                  </a:cubicBezTo>
                  <a:cubicBezTo>
                    <a:pt x="130" y="116"/>
                    <a:pt x="133" y="115"/>
                    <a:pt x="133" y="113"/>
                  </a:cubicBezTo>
                  <a:cubicBezTo>
                    <a:pt x="133" y="110"/>
                    <a:pt x="130" y="109"/>
                    <a:pt x="128" y="109"/>
                  </a:cubicBezTo>
                  <a:cubicBezTo>
                    <a:pt x="122" y="107"/>
                    <a:pt x="115" y="105"/>
                    <a:pt x="109" y="103"/>
                  </a:cubicBezTo>
                  <a:cubicBezTo>
                    <a:pt x="105" y="102"/>
                    <a:pt x="102" y="100"/>
                    <a:pt x="101" y="95"/>
                  </a:cubicBezTo>
                  <a:cubicBezTo>
                    <a:pt x="100" y="88"/>
                    <a:pt x="99" y="81"/>
                    <a:pt x="98" y="74"/>
                  </a:cubicBezTo>
                  <a:cubicBezTo>
                    <a:pt x="97" y="69"/>
                    <a:pt x="97" y="68"/>
                    <a:pt x="102" y="67"/>
                  </a:cubicBezTo>
                  <a:cubicBezTo>
                    <a:pt x="109" y="65"/>
                    <a:pt x="115" y="64"/>
                    <a:pt x="122" y="62"/>
                  </a:cubicBezTo>
                  <a:cubicBezTo>
                    <a:pt x="126" y="61"/>
                    <a:pt x="128" y="63"/>
                    <a:pt x="131" y="65"/>
                  </a:cubicBezTo>
                  <a:cubicBezTo>
                    <a:pt x="137" y="70"/>
                    <a:pt x="143" y="75"/>
                    <a:pt x="150" y="80"/>
                  </a:cubicBezTo>
                  <a:cubicBezTo>
                    <a:pt x="154" y="84"/>
                    <a:pt x="154" y="83"/>
                    <a:pt x="157" y="79"/>
                  </a:cubicBezTo>
                  <a:cubicBezTo>
                    <a:pt x="162" y="67"/>
                    <a:pt x="162" y="66"/>
                    <a:pt x="151" y="59"/>
                  </a:cubicBezTo>
                  <a:cubicBezTo>
                    <a:pt x="149" y="58"/>
                    <a:pt x="148" y="57"/>
                    <a:pt x="147" y="57"/>
                  </a:cubicBezTo>
                  <a:cubicBezTo>
                    <a:pt x="141" y="54"/>
                    <a:pt x="139" y="50"/>
                    <a:pt x="141" y="44"/>
                  </a:cubicBezTo>
                  <a:cubicBezTo>
                    <a:pt x="142" y="39"/>
                    <a:pt x="142" y="33"/>
                    <a:pt x="143" y="27"/>
                  </a:cubicBezTo>
                  <a:cubicBezTo>
                    <a:pt x="144" y="20"/>
                    <a:pt x="144" y="19"/>
                    <a:pt x="152" y="18"/>
                  </a:cubicBezTo>
                  <a:cubicBezTo>
                    <a:pt x="176" y="13"/>
                    <a:pt x="200" y="9"/>
                    <a:pt x="225" y="4"/>
                  </a:cubicBezTo>
                  <a:cubicBezTo>
                    <a:pt x="231" y="3"/>
                    <a:pt x="236" y="2"/>
                    <a:pt x="242" y="1"/>
                  </a:cubicBezTo>
                  <a:cubicBezTo>
                    <a:pt x="246" y="0"/>
                    <a:pt x="249" y="1"/>
                    <a:pt x="252" y="3"/>
                  </a:cubicBezTo>
                  <a:cubicBezTo>
                    <a:pt x="280" y="25"/>
                    <a:pt x="308" y="46"/>
                    <a:pt x="335" y="68"/>
                  </a:cubicBezTo>
                  <a:cubicBezTo>
                    <a:pt x="342" y="74"/>
                    <a:pt x="349" y="81"/>
                    <a:pt x="351" y="92"/>
                  </a:cubicBezTo>
                  <a:cubicBezTo>
                    <a:pt x="353" y="100"/>
                    <a:pt x="365" y="103"/>
                    <a:pt x="371" y="97"/>
                  </a:cubicBezTo>
                  <a:cubicBezTo>
                    <a:pt x="372" y="96"/>
                    <a:pt x="373" y="95"/>
                    <a:pt x="374" y="94"/>
                  </a:cubicBezTo>
                  <a:cubicBezTo>
                    <a:pt x="379" y="89"/>
                    <a:pt x="379" y="90"/>
                    <a:pt x="385" y="92"/>
                  </a:cubicBezTo>
                  <a:cubicBezTo>
                    <a:pt x="399" y="96"/>
                    <a:pt x="413" y="98"/>
                    <a:pt x="427" y="92"/>
                  </a:cubicBezTo>
                  <a:cubicBezTo>
                    <a:pt x="438" y="87"/>
                    <a:pt x="438" y="88"/>
                    <a:pt x="439" y="100"/>
                  </a:cubicBezTo>
                  <a:cubicBezTo>
                    <a:pt x="440" y="104"/>
                    <a:pt x="440" y="107"/>
                    <a:pt x="441" y="111"/>
                  </a:cubicBezTo>
                  <a:cubicBezTo>
                    <a:pt x="441" y="113"/>
                    <a:pt x="442" y="115"/>
                    <a:pt x="445" y="115"/>
                  </a:cubicBezTo>
                  <a:cubicBezTo>
                    <a:pt x="448" y="115"/>
                    <a:pt x="450" y="114"/>
                    <a:pt x="450" y="111"/>
                  </a:cubicBezTo>
                  <a:cubicBezTo>
                    <a:pt x="450" y="108"/>
                    <a:pt x="450" y="105"/>
                    <a:pt x="454" y="104"/>
                  </a:cubicBezTo>
                  <a:cubicBezTo>
                    <a:pt x="458" y="104"/>
                    <a:pt x="463" y="104"/>
                    <a:pt x="466" y="108"/>
                  </a:cubicBezTo>
                  <a:cubicBezTo>
                    <a:pt x="472" y="114"/>
                    <a:pt x="478" y="120"/>
                    <a:pt x="483" y="127"/>
                  </a:cubicBezTo>
                  <a:cubicBezTo>
                    <a:pt x="489" y="135"/>
                    <a:pt x="496" y="142"/>
                    <a:pt x="505" y="147"/>
                  </a:cubicBezTo>
                  <a:cubicBezTo>
                    <a:pt x="513" y="151"/>
                    <a:pt x="513" y="151"/>
                    <a:pt x="508" y="158"/>
                  </a:cubicBezTo>
                  <a:cubicBezTo>
                    <a:pt x="502" y="169"/>
                    <a:pt x="502" y="170"/>
                    <a:pt x="514" y="172"/>
                  </a:cubicBezTo>
                  <a:cubicBezTo>
                    <a:pt x="521" y="173"/>
                    <a:pt x="528" y="175"/>
                    <a:pt x="535" y="176"/>
                  </a:cubicBezTo>
                  <a:cubicBezTo>
                    <a:pt x="543" y="178"/>
                    <a:pt x="543" y="178"/>
                    <a:pt x="544" y="187"/>
                  </a:cubicBezTo>
                  <a:cubicBezTo>
                    <a:pt x="544" y="188"/>
                    <a:pt x="544" y="189"/>
                    <a:pt x="544" y="190"/>
                  </a:cubicBezTo>
                  <a:cubicBezTo>
                    <a:pt x="544" y="193"/>
                    <a:pt x="546" y="194"/>
                    <a:pt x="548" y="195"/>
                  </a:cubicBezTo>
                  <a:cubicBezTo>
                    <a:pt x="552" y="195"/>
                    <a:pt x="552" y="193"/>
                    <a:pt x="552" y="191"/>
                  </a:cubicBezTo>
                  <a:cubicBezTo>
                    <a:pt x="553" y="186"/>
                    <a:pt x="553" y="182"/>
                    <a:pt x="553" y="178"/>
                  </a:cubicBezTo>
                  <a:cubicBezTo>
                    <a:pt x="554" y="175"/>
                    <a:pt x="554" y="172"/>
                    <a:pt x="557" y="171"/>
                  </a:cubicBezTo>
                  <a:cubicBezTo>
                    <a:pt x="562" y="169"/>
                    <a:pt x="566" y="167"/>
                    <a:pt x="571" y="168"/>
                  </a:cubicBezTo>
                  <a:cubicBezTo>
                    <a:pt x="573" y="169"/>
                    <a:pt x="575" y="171"/>
                    <a:pt x="575" y="173"/>
                  </a:cubicBezTo>
                  <a:cubicBezTo>
                    <a:pt x="583" y="188"/>
                    <a:pt x="598" y="192"/>
                    <a:pt x="612" y="197"/>
                  </a:cubicBezTo>
                  <a:cubicBezTo>
                    <a:pt x="619" y="199"/>
                    <a:pt x="624" y="195"/>
                    <a:pt x="626" y="188"/>
                  </a:cubicBezTo>
                  <a:cubicBezTo>
                    <a:pt x="627" y="185"/>
                    <a:pt x="627" y="182"/>
                    <a:pt x="627" y="179"/>
                  </a:cubicBezTo>
                  <a:cubicBezTo>
                    <a:pt x="628" y="177"/>
                    <a:pt x="627" y="174"/>
                    <a:pt x="630" y="172"/>
                  </a:cubicBezTo>
                  <a:cubicBezTo>
                    <a:pt x="634" y="169"/>
                    <a:pt x="638" y="167"/>
                    <a:pt x="642" y="165"/>
                  </a:cubicBezTo>
                  <a:cubicBezTo>
                    <a:pt x="643" y="165"/>
                    <a:pt x="644" y="165"/>
                    <a:pt x="645" y="166"/>
                  </a:cubicBezTo>
                  <a:cubicBezTo>
                    <a:pt x="648" y="169"/>
                    <a:pt x="650" y="178"/>
                    <a:pt x="647" y="183"/>
                  </a:cubicBezTo>
                  <a:cubicBezTo>
                    <a:pt x="645" y="188"/>
                    <a:pt x="642" y="193"/>
                    <a:pt x="639" y="197"/>
                  </a:cubicBezTo>
                  <a:cubicBezTo>
                    <a:pt x="637" y="200"/>
                    <a:pt x="636" y="203"/>
                    <a:pt x="638" y="207"/>
                  </a:cubicBezTo>
                  <a:cubicBezTo>
                    <a:pt x="641" y="204"/>
                    <a:pt x="644" y="201"/>
                    <a:pt x="647" y="198"/>
                  </a:cubicBezTo>
                  <a:cubicBezTo>
                    <a:pt x="650" y="195"/>
                    <a:pt x="654" y="193"/>
                    <a:pt x="656" y="189"/>
                  </a:cubicBezTo>
                  <a:cubicBezTo>
                    <a:pt x="660" y="182"/>
                    <a:pt x="659" y="174"/>
                    <a:pt x="656" y="167"/>
                  </a:cubicBezTo>
                  <a:cubicBezTo>
                    <a:pt x="655" y="165"/>
                    <a:pt x="654" y="163"/>
                    <a:pt x="653" y="161"/>
                  </a:cubicBezTo>
                  <a:cubicBezTo>
                    <a:pt x="650" y="155"/>
                    <a:pt x="652" y="147"/>
                    <a:pt x="658" y="143"/>
                  </a:cubicBezTo>
                  <a:cubicBezTo>
                    <a:pt x="661" y="142"/>
                    <a:pt x="664" y="140"/>
                    <a:pt x="667" y="139"/>
                  </a:cubicBezTo>
                  <a:cubicBezTo>
                    <a:pt x="676" y="134"/>
                    <a:pt x="684" y="138"/>
                    <a:pt x="685" y="148"/>
                  </a:cubicBezTo>
                  <a:cubicBezTo>
                    <a:pt x="686" y="161"/>
                    <a:pt x="685" y="174"/>
                    <a:pt x="686" y="187"/>
                  </a:cubicBezTo>
                  <a:cubicBezTo>
                    <a:pt x="686" y="190"/>
                    <a:pt x="685" y="194"/>
                    <a:pt x="686" y="198"/>
                  </a:cubicBezTo>
                  <a:cubicBezTo>
                    <a:pt x="690" y="196"/>
                    <a:pt x="692" y="193"/>
                    <a:pt x="695" y="191"/>
                  </a:cubicBezTo>
                  <a:cubicBezTo>
                    <a:pt x="699" y="188"/>
                    <a:pt x="703" y="189"/>
                    <a:pt x="706" y="192"/>
                  </a:cubicBezTo>
                  <a:cubicBezTo>
                    <a:pt x="708" y="194"/>
                    <a:pt x="707" y="196"/>
                    <a:pt x="706" y="198"/>
                  </a:cubicBezTo>
                  <a:cubicBezTo>
                    <a:pt x="704" y="201"/>
                    <a:pt x="702" y="205"/>
                    <a:pt x="700" y="209"/>
                  </a:cubicBezTo>
                  <a:cubicBezTo>
                    <a:pt x="699" y="211"/>
                    <a:pt x="699" y="213"/>
                    <a:pt x="702" y="214"/>
                  </a:cubicBezTo>
                  <a:cubicBezTo>
                    <a:pt x="708" y="216"/>
                    <a:pt x="710" y="215"/>
                    <a:pt x="713" y="210"/>
                  </a:cubicBezTo>
                  <a:cubicBezTo>
                    <a:pt x="718" y="203"/>
                    <a:pt x="723" y="195"/>
                    <a:pt x="728" y="188"/>
                  </a:cubicBezTo>
                  <a:cubicBezTo>
                    <a:pt x="731" y="183"/>
                    <a:pt x="732" y="183"/>
                    <a:pt x="737" y="187"/>
                  </a:cubicBezTo>
                  <a:cubicBezTo>
                    <a:pt x="738" y="189"/>
                    <a:pt x="740" y="191"/>
                    <a:pt x="742" y="192"/>
                  </a:cubicBezTo>
                  <a:cubicBezTo>
                    <a:pt x="753" y="205"/>
                    <a:pt x="751" y="200"/>
                    <a:pt x="748" y="217"/>
                  </a:cubicBezTo>
                  <a:cubicBezTo>
                    <a:pt x="747" y="223"/>
                    <a:pt x="746" y="228"/>
                    <a:pt x="745" y="233"/>
                  </a:cubicBezTo>
                  <a:cubicBezTo>
                    <a:pt x="744" y="236"/>
                    <a:pt x="742" y="239"/>
                    <a:pt x="739" y="240"/>
                  </a:cubicBezTo>
                  <a:cubicBezTo>
                    <a:pt x="736" y="242"/>
                    <a:pt x="733" y="244"/>
                    <a:pt x="730" y="246"/>
                  </a:cubicBezTo>
                  <a:cubicBezTo>
                    <a:pt x="726" y="248"/>
                    <a:pt x="722" y="248"/>
                    <a:pt x="719" y="246"/>
                  </a:cubicBezTo>
                  <a:cubicBezTo>
                    <a:pt x="710" y="240"/>
                    <a:pt x="701" y="240"/>
                    <a:pt x="691" y="243"/>
                  </a:cubicBezTo>
                  <a:cubicBezTo>
                    <a:pt x="689" y="244"/>
                    <a:pt x="687" y="244"/>
                    <a:pt x="685" y="245"/>
                  </a:cubicBezTo>
                  <a:cubicBezTo>
                    <a:pt x="679" y="246"/>
                    <a:pt x="679" y="246"/>
                    <a:pt x="679" y="253"/>
                  </a:cubicBezTo>
                  <a:cubicBezTo>
                    <a:pt x="680" y="259"/>
                    <a:pt x="674" y="269"/>
                    <a:pt x="668" y="271"/>
                  </a:cubicBezTo>
                  <a:cubicBezTo>
                    <a:pt x="667" y="272"/>
                    <a:pt x="667" y="272"/>
                    <a:pt x="666" y="272"/>
                  </a:cubicBezTo>
                  <a:cubicBezTo>
                    <a:pt x="646" y="273"/>
                    <a:pt x="633" y="286"/>
                    <a:pt x="619" y="298"/>
                  </a:cubicBezTo>
                  <a:cubicBezTo>
                    <a:pt x="614" y="302"/>
                    <a:pt x="610" y="308"/>
                    <a:pt x="606" y="313"/>
                  </a:cubicBezTo>
                  <a:cubicBezTo>
                    <a:pt x="603" y="318"/>
                    <a:pt x="599" y="324"/>
                    <a:pt x="595" y="329"/>
                  </a:cubicBezTo>
                  <a:cubicBezTo>
                    <a:pt x="593" y="331"/>
                    <a:pt x="592" y="334"/>
                    <a:pt x="591" y="337"/>
                  </a:cubicBezTo>
                  <a:cubicBezTo>
                    <a:pt x="589" y="340"/>
                    <a:pt x="590" y="343"/>
                    <a:pt x="594" y="344"/>
                  </a:cubicBezTo>
                  <a:cubicBezTo>
                    <a:pt x="595" y="344"/>
                    <a:pt x="596" y="345"/>
                    <a:pt x="597" y="345"/>
                  </a:cubicBezTo>
                  <a:cubicBezTo>
                    <a:pt x="604" y="346"/>
                    <a:pt x="608" y="351"/>
                    <a:pt x="610" y="357"/>
                  </a:cubicBezTo>
                  <a:cubicBezTo>
                    <a:pt x="611" y="363"/>
                    <a:pt x="615" y="367"/>
                    <a:pt x="619" y="372"/>
                  </a:cubicBezTo>
                  <a:cubicBezTo>
                    <a:pt x="630" y="385"/>
                    <a:pt x="644" y="393"/>
                    <a:pt x="659" y="399"/>
                  </a:cubicBezTo>
                  <a:cubicBezTo>
                    <a:pt x="678" y="407"/>
                    <a:pt x="675" y="404"/>
                    <a:pt x="671" y="422"/>
                  </a:cubicBezTo>
                  <a:cubicBezTo>
                    <a:pt x="670" y="428"/>
                    <a:pt x="669" y="435"/>
                    <a:pt x="667" y="441"/>
                  </a:cubicBezTo>
                  <a:cubicBezTo>
                    <a:pt x="666" y="445"/>
                    <a:pt x="666" y="449"/>
                    <a:pt x="667" y="453"/>
                  </a:cubicBezTo>
                  <a:cubicBezTo>
                    <a:pt x="667" y="456"/>
                    <a:pt x="669" y="458"/>
                    <a:pt x="672" y="459"/>
                  </a:cubicBezTo>
                  <a:cubicBezTo>
                    <a:pt x="675" y="460"/>
                    <a:pt x="676" y="457"/>
                    <a:pt x="677" y="456"/>
                  </a:cubicBezTo>
                  <a:cubicBezTo>
                    <a:pt x="684" y="449"/>
                    <a:pt x="688" y="441"/>
                    <a:pt x="687" y="432"/>
                  </a:cubicBezTo>
                  <a:cubicBezTo>
                    <a:pt x="686" y="426"/>
                    <a:pt x="687" y="420"/>
                    <a:pt x="688" y="415"/>
                  </a:cubicBezTo>
                  <a:cubicBezTo>
                    <a:pt x="688" y="412"/>
                    <a:pt x="690" y="411"/>
                    <a:pt x="693" y="410"/>
                  </a:cubicBezTo>
                  <a:cubicBezTo>
                    <a:pt x="693" y="410"/>
                    <a:pt x="694" y="410"/>
                    <a:pt x="695" y="410"/>
                  </a:cubicBezTo>
                  <a:cubicBezTo>
                    <a:pt x="700" y="409"/>
                    <a:pt x="706" y="411"/>
                    <a:pt x="710" y="407"/>
                  </a:cubicBezTo>
                  <a:cubicBezTo>
                    <a:pt x="714" y="400"/>
                    <a:pt x="718" y="394"/>
                    <a:pt x="718" y="386"/>
                  </a:cubicBezTo>
                  <a:cubicBezTo>
                    <a:pt x="719" y="379"/>
                    <a:pt x="719" y="372"/>
                    <a:pt x="720" y="366"/>
                  </a:cubicBezTo>
                  <a:cubicBezTo>
                    <a:pt x="720" y="363"/>
                    <a:pt x="721" y="360"/>
                    <a:pt x="722" y="357"/>
                  </a:cubicBezTo>
                  <a:cubicBezTo>
                    <a:pt x="729" y="344"/>
                    <a:pt x="736" y="330"/>
                    <a:pt x="744" y="316"/>
                  </a:cubicBezTo>
                  <a:cubicBezTo>
                    <a:pt x="747" y="310"/>
                    <a:pt x="747" y="310"/>
                    <a:pt x="754" y="312"/>
                  </a:cubicBezTo>
                  <a:cubicBezTo>
                    <a:pt x="761" y="315"/>
                    <a:pt x="769" y="317"/>
                    <a:pt x="777" y="320"/>
                  </a:cubicBezTo>
                  <a:cubicBezTo>
                    <a:pt x="778" y="320"/>
                    <a:pt x="779" y="321"/>
                    <a:pt x="780" y="321"/>
                  </a:cubicBezTo>
                  <a:cubicBezTo>
                    <a:pt x="787" y="328"/>
                    <a:pt x="793" y="337"/>
                    <a:pt x="798" y="346"/>
                  </a:cubicBezTo>
                  <a:cubicBezTo>
                    <a:pt x="799" y="348"/>
                    <a:pt x="798" y="350"/>
                    <a:pt x="798" y="352"/>
                  </a:cubicBezTo>
                  <a:cubicBezTo>
                    <a:pt x="796" y="356"/>
                    <a:pt x="795" y="360"/>
                    <a:pt x="794" y="364"/>
                  </a:cubicBezTo>
                  <a:cubicBezTo>
                    <a:pt x="793" y="367"/>
                    <a:pt x="791" y="370"/>
                    <a:pt x="795" y="372"/>
                  </a:cubicBezTo>
                  <a:cubicBezTo>
                    <a:pt x="801" y="376"/>
                    <a:pt x="803" y="377"/>
                    <a:pt x="808" y="374"/>
                  </a:cubicBezTo>
                  <a:cubicBezTo>
                    <a:pt x="814" y="370"/>
                    <a:pt x="820" y="366"/>
                    <a:pt x="826" y="362"/>
                  </a:cubicBezTo>
                  <a:cubicBezTo>
                    <a:pt x="827" y="361"/>
                    <a:pt x="829" y="360"/>
                    <a:pt x="830" y="359"/>
                  </a:cubicBezTo>
                  <a:cubicBezTo>
                    <a:pt x="836" y="355"/>
                    <a:pt x="837" y="356"/>
                    <a:pt x="838" y="363"/>
                  </a:cubicBezTo>
                  <a:cubicBezTo>
                    <a:pt x="840" y="378"/>
                    <a:pt x="843" y="393"/>
                    <a:pt x="845" y="408"/>
                  </a:cubicBezTo>
                  <a:cubicBezTo>
                    <a:pt x="846" y="413"/>
                    <a:pt x="848" y="417"/>
                    <a:pt x="851" y="421"/>
                  </a:cubicBezTo>
                  <a:cubicBezTo>
                    <a:pt x="858" y="429"/>
                    <a:pt x="864" y="437"/>
                    <a:pt x="871" y="444"/>
                  </a:cubicBezTo>
                  <a:cubicBezTo>
                    <a:pt x="877" y="451"/>
                    <a:pt x="876" y="459"/>
                    <a:pt x="876" y="467"/>
                  </a:cubicBezTo>
                  <a:cubicBezTo>
                    <a:pt x="876" y="470"/>
                    <a:pt x="874" y="471"/>
                    <a:pt x="871" y="472"/>
                  </a:cubicBezTo>
                  <a:cubicBezTo>
                    <a:pt x="865" y="474"/>
                    <a:pt x="859" y="475"/>
                    <a:pt x="852" y="477"/>
                  </a:cubicBezTo>
                  <a:cubicBezTo>
                    <a:pt x="846" y="478"/>
                    <a:pt x="841" y="481"/>
                    <a:pt x="837" y="486"/>
                  </a:cubicBezTo>
                  <a:cubicBezTo>
                    <a:pt x="825" y="498"/>
                    <a:pt x="829" y="496"/>
                    <a:pt x="814" y="493"/>
                  </a:cubicBezTo>
                  <a:cubicBezTo>
                    <a:pt x="805" y="491"/>
                    <a:pt x="797" y="489"/>
                    <a:pt x="789" y="488"/>
                  </a:cubicBezTo>
                  <a:cubicBezTo>
                    <a:pt x="782" y="487"/>
                    <a:pt x="776" y="488"/>
                    <a:pt x="770" y="493"/>
                  </a:cubicBezTo>
                  <a:cubicBezTo>
                    <a:pt x="766" y="497"/>
                    <a:pt x="762" y="500"/>
                    <a:pt x="757" y="504"/>
                  </a:cubicBezTo>
                  <a:cubicBezTo>
                    <a:pt x="757" y="504"/>
                    <a:pt x="758" y="505"/>
                    <a:pt x="758" y="50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 name="Freeform 7"/>
            <p:cNvSpPr/>
            <p:nvPr/>
          </p:nvSpPr>
          <p:spPr bwMode="auto">
            <a:xfrm>
              <a:off x="5098474" y="4701490"/>
              <a:ext cx="767137" cy="716811"/>
            </a:xfrm>
            <a:custGeom>
              <a:avLst/>
              <a:gdLst>
                <a:gd name="T0" fmla="*/ 108 w 382"/>
                <a:gd name="T1" fmla="*/ 248 h 356"/>
                <a:gd name="T2" fmla="*/ 90 w 382"/>
                <a:gd name="T3" fmla="*/ 257 h 356"/>
                <a:gd name="T4" fmla="*/ 31 w 382"/>
                <a:gd name="T5" fmla="*/ 269 h 356"/>
                <a:gd name="T6" fmla="*/ 3 w 382"/>
                <a:gd name="T7" fmla="*/ 249 h 356"/>
                <a:gd name="T8" fmla="*/ 14 w 382"/>
                <a:gd name="T9" fmla="*/ 229 h 356"/>
                <a:gd name="T10" fmla="*/ 17 w 382"/>
                <a:gd name="T11" fmla="*/ 151 h 356"/>
                <a:gd name="T12" fmla="*/ 40 w 382"/>
                <a:gd name="T13" fmla="*/ 105 h 356"/>
                <a:gd name="T14" fmla="*/ 99 w 382"/>
                <a:gd name="T15" fmla="*/ 86 h 356"/>
                <a:gd name="T16" fmla="*/ 123 w 382"/>
                <a:gd name="T17" fmla="*/ 55 h 356"/>
                <a:gd name="T18" fmla="*/ 176 w 382"/>
                <a:gd name="T19" fmla="*/ 23 h 356"/>
                <a:gd name="T20" fmla="*/ 181 w 382"/>
                <a:gd name="T21" fmla="*/ 36 h 356"/>
                <a:gd name="T22" fmla="*/ 197 w 382"/>
                <a:gd name="T23" fmla="*/ 31 h 356"/>
                <a:gd name="T24" fmla="*/ 211 w 382"/>
                <a:gd name="T25" fmla="*/ 8 h 356"/>
                <a:gd name="T26" fmla="*/ 245 w 382"/>
                <a:gd name="T27" fmla="*/ 1 h 356"/>
                <a:gd name="T28" fmla="*/ 268 w 382"/>
                <a:gd name="T29" fmla="*/ 14 h 356"/>
                <a:gd name="T30" fmla="*/ 260 w 382"/>
                <a:gd name="T31" fmla="*/ 57 h 356"/>
                <a:gd name="T32" fmla="*/ 286 w 382"/>
                <a:gd name="T33" fmla="*/ 79 h 356"/>
                <a:gd name="T34" fmla="*/ 314 w 382"/>
                <a:gd name="T35" fmla="*/ 10 h 356"/>
                <a:gd name="T36" fmla="*/ 323 w 382"/>
                <a:gd name="T37" fmla="*/ 1 h 356"/>
                <a:gd name="T38" fmla="*/ 329 w 382"/>
                <a:gd name="T39" fmla="*/ 25 h 356"/>
                <a:gd name="T40" fmla="*/ 344 w 382"/>
                <a:gd name="T41" fmla="*/ 56 h 356"/>
                <a:gd name="T42" fmla="*/ 342 w 382"/>
                <a:gd name="T43" fmla="*/ 97 h 356"/>
                <a:gd name="T44" fmla="*/ 361 w 382"/>
                <a:gd name="T45" fmla="*/ 127 h 356"/>
                <a:gd name="T46" fmla="*/ 368 w 382"/>
                <a:gd name="T47" fmla="*/ 162 h 356"/>
                <a:gd name="T48" fmla="*/ 378 w 382"/>
                <a:gd name="T49" fmla="*/ 181 h 356"/>
                <a:gd name="T50" fmla="*/ 376 w 382"/>
                <a:gd name="T51" fmla="*/ 222 h 356"/>
                <a:gd name="T52" fmla="*/ 350 w 382"/>
                <a:gd name="T53" fmla="*/ 278 h 356"/>
                <a:gd name="T54" fmla="*/ 328 w 382"/>
                <a:gd name="T55" fmla="*/ 294 h 356"/>
                <a:gd name="T56" fmla="*/ 285 w 382"/>
                <a:gd name="T57" fmla="*/ 352 h 356"/>
                <a:gd name="T58" fmla="*/ 247 w 382"/>
                <a:gd name="T59" fmla="*/ 352 h 356"/>
                <a:gd name="T60" fmla="*/ 222 w 382"/>
                <a:gd name="T61" fmla="*/ 348 h 356"/>
                <a:gd name="T62" fmla="*/ 205 w 382"/>
                <a:gd name="T63" fmla="*/ 327 h 356"/>
                <a:gd name="T64" fmla="*/ 202 w 382"/>
                <a:gd name="T65" fmla="*/ 299 h 356"/>
                <a:gd name="T66" fmla="*/ 191 w 382"/>
                <a:gd name="T67" fmla="*/ 296 h 356"/>
                <a:gd name="T68" fmla="*/ 203 w 382"/>
                <a:gd name="T69" fmla="*/ 284 h 356"/>
                <a:gd name="T70" fmla="*/ 200 w 382"/>
                <a:gd name="T71" fmla="*/ 277 h 356"/>
                <a:gd name="T72" fmla="*/ 178 w 382"/>
                <a:gd name="T73" fmla="*/ 276 h 356"/>
                <a:gd name="T74" fmla="*/ 171 w 382"/>
                <a:gd name="T75" fmla="*/ 250 h 356"/>
                <a:gd name="T76" fmla="*/ 140 w 382"/>
                <a:gd name="T77" fmla="*/ 24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82" h="356">
                  <a:moveTo>
                    <a:pt x="140" y="242"/>
                  </a:moveTo>
                  <a:cubicBezTo>
                    <a:pt x="129" y="244"/>
                    <a:pt x="119" y="246"/>
                    <a:pt x="108" y="248"/>
                  </a:cubicBezTo>
                  <a:cubicBezTo>
                    <a:pt x="106" y="249"/>
                    <a:pt x="103" y="249"/>
                    <a:pt x="101" y="250"/>
                  </a:cubicBezTo>
                  <a:cubicBezTo>
                    <a:pt x="96" y="250"/>
                    <a:pt x="92" y="252"/>
                    <a:pt x="90" y="257"/>
                  </a:cubicBezTo>
                  <a:cubicBezTo>
                    <a:pt x="87" y="261"/>
                    <a:pt x="84" y="264"/>
                    <a:pt x="79" y="263"/>
                  </a:cubicBezTo>
                  <a:cubicBezTo>
                    <a:pt x="62" y="262"/>
                    <a:pt x="46" y="265"/>
                    <a:pt x="31" y="269"/>
                  </a:cubicBezTo>
                  <a:cubicBezTo>
                    <a:pt x="18" y="273"/>
                    <a:pt x="11" y="266"/>
                    <a:pt x="2" y="260"/>
                  </a:cubicBezTo>
                  <a:cubicBezTo>
                    <a:pt x="0" y="258"/>
                    <a:pt x="0" y="252"/>
                    <a:pt x="3" y="249"/>
                  </a:cubicBezTo>
                  <a:cubicBezTo>
                    <a:pt x="3" y="248"/>
                    <a:pt x="4" y="247"/>
                    <a:pt x="5" y="246"/>
                  </a:cubicBezTo>
                  <a:cubicBezTo>
                    <a:pt x="13" y="243"/>
                    <a:pt x="14" y="236"/>
                    <a:pt x="14" y="229"/>
                  </a:cubicBezTo>
                  <a:cubicBezTo>
                    <a:pt x="14" y="206"/>
                    <a:pt x="15" y="184"/>
                    <a:pt x="15" y="161"/>
                  </a:cubicBezTo>
                  <a:cubicBezTo>
                    <a:pt x="15" y="158"/>
                    <a:pt x="16" y="154"/>
                    <a:pt x="17" y="151"/>
                  </a:cubicBezTo>
                  <a:cubicBezTo>
                    <a:pt x="22" y="139"/>
                    <a:pt x="26" y="127"/>
                    <a:pt x="31" y="115"/>
                  </a:cubicBezTo>
                  <a:cubicBezTo>
                    <a:pt x="32" y="110"/>
                    <a:pt x="35" y="107"/>
                    <a:pt x="40" y="105"/>
                  </a:cubicBezTo>
                  <a:cubicBezTo>
                    <a:pt x="51" y="101"/>
                    <a:pt x="61" y="96"/>
                    <a:pt x="72" y="92"/>
                  </a:cubicBezTo>
                  <a:cubicBezTo>
                    <a:pt x="80" y="88"/>
                    <a:pt x="89" y="86"/>
                    <a:pt x="99" y="86"/>
                  </a:cubicBezTo>
                  <a:cubicBezTo>
                    <a:pt x="110" y="87"/>
                    <a:pt x="116" y="80"/>
                    <a:pt x="116" y="69"/>
                  </a:cubicBezTo>
                  <a:cubicBezTo>
                    <a:pt x="115" y="62"/>
                    <a:pt x="118" y="58"/>
                    <a:pt x="123" y="55"/>
                  </a:cubicBezTo>
                  <a:cubicBezTo>
                    <a:pt x="139" y="46"/>
                    <a:pt x="155" y="36"/>
                    <a:pt x="170" y="26"/>
                  </a:cubicBezTo>
                  <a:cubicBezTo>
                    <a:pt x="172" y="25"/>
                    <a:pt x="174" y="24"/>
                    <a:pt x="176" y="23"/>
                  </a:cubicBezTo>
                  <a:cubicBezTo>
                    <a:pt x="178" y="22"/>
                    <a:pt x="179" y="23"/>
                    <a:pt x="180" y="25"/>
                  </a:cubicBezTo>
                  <a:cubicBezTo>
                    <a:pt x="180" y="29"/>
                    <a:pt x="181" y="32"/>
                    <a:pt x="181" y="36"/>
                  </a:cubicBezTo>
                  <a:cubicBezTo>
                    <a:pt x="181" y="38"/>
                    <a:pt x="183" y="39"/>
                    <a:pt x="185" y="39"/>
                  </a:cubicBezTo>
                  <a:cubicBezTo>
                    <a:pt x="191" y="38"/>
                    <a:pt x="195" y="37"/>
                    <a:pt x="197" y="31"/>
                  </a:cubicBezTo>
                  <a:cubicBezTo>
                    <a:pt x="198" y="26"/>
                    <a:pt x="200" y="21"/>
                    <a:pt x="201" y="16"/>
                  </a:cubicBezTo>
                  <a:cubicBezTo>
                    <a:pt x="203" y="11"/>
                    <a:pt x="206" y="9"/>
                    <a:pt x="211" y="8"/>
                  </a:cubicBezTo>
                  <a:cubicBezTo>
                    <a:pt x="218" y="6"/>
                    <a:pt x="225" y="4"/>
                    <a:pt x="233" y="2"/>
                  </a:cubicBezTo>
                  <a:cubicBezTo>
                    <a:pt x="237" y="0"/>
                    <a:pt x="241" y="0"/>
                    <a:pt x="245" y="1"/>
                  </a:cubicBezTo>
                  <a:cubicBezTo>
                    <a:pt x="251" y="3"/>
                    <a:pt x="257" y="4"/>
                    <a:pt x="263" y="5"/>
                  </a:cubicBezTo>
                  <a:cubicBezTo>
                    <a:pt x="270" y="7"/>
                    <a:pt x="270" y="7"/>
                    <a:pt x="268" y="14"/>
                  </a:cubicBezTo>
                  <a:cubicBezTo>
                    <a:pt x="264" y="24"/>
                    <a:pt x="261" y="34"/>
                    <a:pt x="257" y="43"/>
                  </a:cubicBezTo>
                  <a:cubicBezTo>
                    <a:pt x="254" y="49"/>
                    <a:pt x="255" y="53"/>
                    <a:pt x="260" y="57"/>
                  </a:cubicBezTo>
                  <a:cubicBezTo>
                    <a:pt x="266" y="62"/>
                    <a:pt x="272" y="69"/>
                    <a:pt x="278" y="75"/>
                  </a:cubicBezTo>
                  <a:cubicBezTo>
                    <a:pt x="280" y="77"/>
                    <a:pt x="282" y="79"/>
                    <a:pt x="286" y="79"/>
                  </a:cubicBezTo>
                  <a:cubicBezTo>
                    <a:pt x="292" y="79"/>
                    <a:pt x="294" y="78"/>
                    <a:pt x="296" y="72"/>
                  </a:cubicBezTo>
                  <a:cubicBezTo>
                    <a:pt x="302" y="51"/>
                    <a:pt x="308" y="31"/>
                    <a:pt x="314" y="10"/>
                  </a:cubicBezTo>
                  <a:cubicBezTo>
                    <a:pt x="315" y="8"/>
                    <a:pt x="316" y="7"/>
                    <a:pt x="316" y="5"/>
                  </a:cubicBezTo>
                  <a:cubicBezTo>
                    <a:pt x="317" y="2"/>
                    <a:pt x="319" y="0"/>
                    <a:pt x="323" y="1"/>
                  </a:cubicBezTo>
                  <a:cubicBezTo>
                    <a:pt x="326" y="1"/>
                    <a:pt x="327" y="4"/>
                    <a:pt x="327" y="6"/>
                  </a:cubicBezTo>
                  <a:cubicBezTo>
                    <a:pt x="328" y="13"/>
                    <a:pt x="329" y="19"/>
                    <a:pt x="329" y="25"/>
                  </a:cubicBezTo>
                  <a:cubicBezTo>
                    <a:pt x="329" y="31"/>
                    <a:pt x="331" y="36"/>
                    <a:pt x="336" y="39"/>
                  </a:cubicBezTo>
                  <a:cubicBezTo>
                    <a:pt x="343" y="42"/>
                    <a:pt x="346" y="48"/>
                    <a:pt x="344" y="56"/>
                  </a:cubicBezTo>
                  <a:cubicBezTo>
                    <a:pt x="343" y="58"/>
                    <a:pt x="344" y="61"/>
                    <a:pt x="344" y="63"/>
                  </a:cubicBezTo>
                  <a:cubicBezTo>
                    <a:pt x="343" y="74"/>
                    <a:pt x="344" y="86"/>
                    <a:pt x="342" y="97"/>
                  </a:cubicBezTo>
                  <a:cubicBezTo>
                    <a:pt x="341" y="101"/>
                    <a:pt x="343" y="105"/>
                    <a:pt x="347" y="107"/>
                  </a:cubicBezTo>
                  <a:cubicBezTo>
                    <a:pt x="355" y="111"/>
                    <a:pt x="359" y="118"/>
                    <a:pt x="361" y="127"/>
                  </a:cubicBezTo>
                  <a:cubicBezTo>
                    <a:pt x="364" y="136"/>
                    <a:pt x="367" y="145"/>
                    <a:pt x="370" y="154"/>
                  </a:cubicBezTo>
                  <a:cubicBezTo>
                    <a:pt x="371" y="157"/>
                    <a:pt x="371" y="160"/>
                    <a:pt x="368" y="162"/>
                  </a:cubicBezTo>
                  <a:cubicBezTo>
                    <a:pt x="366" y="164"/>
                    <a:pt x="366" y="166"/>
                    <a:pt x="368" y="168"/>
                  </a:cubicBezTo>
                  <a:cubicBezTo>
                    <a:pt x="371" y="172"/>
                    <a:pt x="375" y="177"/>
                    <a:pt x="378" y="181"/>
                  </a:cubicBezTo>
                  <a:cubicBezTo>
                    <a:pt x="381" y="184"/>
                    <a:pt x="382" y="188"/>
                    <a:pt x="381" y="192"/>
                  </a:cubicBezTo>
                  <a:cubicBezTo>
                    <a:pt x="379" y="202"/>
                    <a:pt x="378" y="212"/>
                    <a:pt x="376" y="222"/>
                  </a:cubicBezTo>
                  <a:cubicBezTo>
                    <a:pt x="375" y="229"/>
                    <a:pt x="373" y="235"/>
                    <a:pt x="370" y="240"/>
                  </a:cubicBezTo>
                  <a:cubicBezTo>
                    <a:pt x="363" y="253"/>
                    <a:pt x="356" y="265"/>
                    <a:pt x="350" y="278"/>
                  </a:cubicBezTo>
                  <a:cubicBezTo>
                    <a:pt x="347" y="282"/>
                    <a:pt x="344" y="285"/>
                    <a:pt x="339" y="286"/>
                  </a:cubicBezTo>
                  <a:cubicBezTo>
                    <a:pt x="334" y="286"/>
                    <a:pt x="331" y="290"/>
                    <a:pt x="328" y="294"/>
                  </a:cubicBezTo>
                  <a:cubicBezTo>
                    <a:pt x="318" y="311"/>
                    <a:pt x="308" y="327"/>
                    <a:pt x="298" y="343"/>
                  </a:cubicBezTo>
                  <a:cubicBezTo>
                    <a:pt x="295" y="348"/>
                    <a:pt x="291" y="351"/>
                    <a:pt x="285" y="352"/>
                  </a:cubicBezTo>
                  <a:cubicBezTo>
                    <a:pt x="276" y="353"/>
                    <a:pt x="267" y="354"/>
                    <a:pt x="258" y="356"/>
                  </a:cubicBezTo>
                  <a:cubicBezTo>
                    <a:pt x="254" y="356"/>
                    <a:pt x="250" y="356"/>
                    <a:pt x="247" y="352"/>
                  </a:cubicBezTo>
                  <a:cubicBezTo>
                    <a:pt x="244" y="349"/>
                    <a:pt x="241" y="350"/>
                    <a:pt x="239" y="351"/>
                  </a:cubicBezTo>
                  <a:cubicBezTo>
                    <a:pt x="232" y="355"/>
                    <a:pt x="227" y="353"/>
                    <a:pt x="222" y="348"/>
                  </a:cubicBezTo>
                  <a:cubicBezTo>
                    <a:pt x="218" y="345"/>
                    <a:pt x="214" y="342"/>
                    <a:pt x="210" y="339"/>
                  </a:cubicBezTo>
                  <a:cubicBezTo>
                    <a:pt x="205" y="336"/>
                    <a:pt x="204" y="332"/>
                    <a:pt x="205" y="327"/>
                  </a:cubicBezTo>
                  <a:cubicBezTo>
                    <a:pt x="206" y="319"/>
                    <a:pt x="206" y="312"/>
                    <a:pt x="207" y="304"/>
                  </a:cubicBezTo>
                  <a:cubicBezTo>
                    <a:pt x="208" y="298"/>
                    <a:pt x="207" y="298"/>
                    <a:pt x="202" y="299"/>
                  </a:cubicBezTo>
                  <a:cubicBezTo>
                    <a:pt x="201" y="299"/>
                    <a:pt x="200" y="300"/>
                    <a:pt x="199" y="300"/>
                  </a:cubicBezTo>
                  <a:cubicBezTo>
                    <a:pt x="195" y="301"/>
                    <a:pt x="193" y="299"/>
                    <a:pt x="191" y="296"/>
                  </a:cubicBezTo>
                  <a:cubicBezTo>
                    <a:pt x="190" y="294"/>
                    <a:pt x="192" y="292"/>
                    <a:pt x="194" y="291"/>
                  </a:cubicBezTo>
                  <a:cubicBezTo>
                    <a:pt x="197" y="288"/>
                    <a:pt x="200" y="286"/>
                    <a:pt x="203" y="284"/>
                  </a:cubicBezTo>
                  <a:cubicBezTo>
                    <a:pt x="205" y="283"/>
                    <a:pt x="206" y="281"/>
                    <a:pt x="206" y="279"/>
                  </a:cubicBezTo>
                  <a:cubicBezTo>
                    <a:pt x="205" y="276"/>
                    <a:pt x="202" y="277"/>
                    <a:pt x="200" y="277"/>
                  </a:cubicBezTo>
                  <a:cubicBezTo>
                    <a:pt x="195" y="278"/>
                    <a:pt x="189" y="279"/>
                    <a:pt x="184" y="280"/>
                  </a:cubicBezTo>
                  <a:cubicBezTo>
                    <a:pt x="181" y="281"/>
                    <a:pt x="179" y="279"/>
                    <a:pt x="178" y="276"/>
                  </a:cubicBezTo>
                  <a:cubicBezTo>
                    <a:pt x="175" y="270"/>
                    <a:pt x="173" y="265"/>
                    <a:pt x="175" y="258"/>
                  </a:cubicBezTo>
                  <a:cubicBezTo>
                    <a:pt x="176" y="254"/>
                    <a:pt x="175" y="252"/>
                    <a:pt x="171" y="250"/>
                  </a:cubicBezTo>
                  <a:cubicBezTo>
                    <a:pt x="163" y="248"/>
                    <a:pt x="155" y="246"/>
                    <a:pt x="147" y="243"/>
                  </a:cubicBezTo>
                  <a:cubicBezTo>
                    <a:pt x="145" y="243"/>
                    <a:pt x="142" y="243"/>
                    <a:pt x="140" y="24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 name="Freeform 8"/>
            <p:cNvSpPr/>
            <p:nvPr/>
          </p:nvSpPr>
          <p:spPr bwMode="auto">
            <a:xfrm>
              <a:off x="2193145" y="2352474"/>
              <a:ext cx="784819" cy="771218"/>
            </a:xfrm>
            <a:custGeom>
              <a:avLst/>
              <a:gdLst>
                <a:gd name="T0" fmla="*/ 192 w 391"/>
                <a:gd name="T1" fmla="*/ 17 h 383"/>
                <a:gd name="T2" fmla="*/ 192 w 391"/>
                <a:gd name="T3" fmla="*/ 3 h 383"/>
                <a:gd name="T4" fmla="*/ 208 w 391"/>
                <a:gd name="T5" fmla="*/ 5 h 383"/>
                <a:gd name="T6" fmla="*/ 227 w 391"/>
                <a:gd name="T7" fmla="*/ 14 h 383"/>
                <a:gd name="T8" fmla="*/ 272 w 391"/>
                <a:gd name="T9" fmla="*/ 4 h 383"/>
                <a:gd name="T10" fmla="*/ 315 w 391"/>
                <a:gd name="T11" fmla="*/ 17 h 383"/>
                <a:gd name="T12" fmla="*/ 320 w 391"/>
                <a:gd name="T13" fmla="*/ 32 h 383"/>
                <a:gd name="T14" fmla="*/ 280 w 391"/>
                <a:gd name="T15" fmla="*/ 33 h 383"/>
                <a:gd name="T16" fmla="*/ 283 w 391"/>
                <a:gd name="T17" fmla="*/ 43 h 383"/>
                <a:gd name="T18" fmla="*/ 308 w 391"/>
                <a:gd name="T19" fmla="*/ 46 h 383"/>
                <a:gd name="T20" fmla="*/ 325 w 391"/>
                <a:gd name="T21" fmla="*/ 40 h 383"/>
                <a:gd name="T22" fmla="*/ 325 w 391"/>
                <a:gd name="T23" fmla="*/ 53 h 383"/>
                <a:gd name="T24" fmla="*/ 332 w 391"/>
                <a:gd name="T25" fmla="*/ 52 h 383"/>
                <a:gd name="T26" fmla="*/ 370 w 391"/>
                <a:gd name="T27" fmla="*/ 44 h 383"/>
                <a:gd name="T28" fmla="*/ 387 w 391"/>
                <a:gd name="T29" fmla="*/ 60 h 383"/>
                <a:gd name="T30" fmla="*/ 341 w 391"/>
                <a:gd name="T31" fmla="*/ 96 h 383"/>
                <a:gd name="T32" fmla="*/ 336 w 391"/>
                <a:gd name="T33" fmla="*/ 112 h 383"/>
                <a:gd name="T34" fmla="*/ 344 w 391"/>
                <a:gd name="T35" fmla="*/ 141 h 383"/>
                <a:gd name="T36" fmla="*/ 326 w 391"/>
                <a:gd name="T37" fmla="*/ 177 h 383"/>
                <a:gd name="T38" fmla="*/ 320 w 391"/>
                <a:gd name="T39" fmla="*/ 191 h 383"/>
                <a:gd name="T40" fmla="*/ 290 w 391"/>
                <a:gd name="T41" fmla="*/ 183 h 383"/>
                <a:gd name="T42" fmla="*/ 283 w 391"/>
                <a:gd name="T43" fmla="*/ 191 h 383"/>
                <a:gd name="T44" fmla="*/ 315 w 391"/>
                <a:gd name="T45" fmla="*/ 222 h 383"/>
                <a:gd name="T46" fmla="*/ 315 w 391"/>
                <a:gd name="T47" fmla="*/ 237 h 383"/>
                <a:gd name="T48" fmla="*/ 273 w 391"/>
                <a:gd name="T49" fmla="*/ 266 h 383"/>
                <a:gd name="T50" fmla="*/ 239 w 391"/>
                <a:gd name="T51" fmla="*/ 268 h 383"/>
                <a:gd name="T52" fmla="*/ 213 w 391"/>
                <a:gd name="T53" fmla="*/ 291 h 383"/>
                <a:gd name="T54" fmla="*/ 174 w 391"/>
                <a:gd name="T55" fmla="*/ 310 h 383"/>
                <a:gd name="T56" fmla="*/ 144 w 391"/>
                <a:gd name="T57" fmla="*/ 342 h 383"/>
                <a:gd name="T58" fmla="*/ 134 w 391"/>
                <a:gd name="T59" fmla="*/ 373 h 383"/>
                <a:gd name="T60" fmla="*/ 111 w 391"/>
                <a:gd name="T61" fmla="*/ 365 h 383"/>
                <a:gd name="T62" fmla="*/ 93 w 391"/>
                <a:gd name="T63" fmla="*/ 355 h 383"/>
                <a:gd name="T64" fmla="*/ 75 w 391"/>
                <a:gd name="T65" fmla="*/ 312 h 383"/>
                <a:gd name="T66" fmla="*/ 75 w 391"/>
                <a:gd name="T67" fmla="*/ 263 h 383"/>
                <a:gd name="T68" fmla="*/ 100 w 391"/>
                <a:gd name="T69" fmla="*/ 228 h 383"/>
                <a:gd name="T70" fmla="*/ 83 w 391"/>
                <a:gd name="T71" fmla="*/ 211 h 383"/>
                <a:gd name="T72" fmla="*/ 94 w 391"/>
                <a:gd name="T73" fmla="*/ 206 h 383"/>
                <a:gd name="T74" fmla="*/ 98 w 391"/>
                <a:gd name="T75" fmla="*/ 195 h 383"/>
                <a:gd name="T76" fmla="*/ 77 w 391"/>
                <a:gd name="T77" fmla="*/ 192 h 383"/>
                <a:gd name="T78" fmla="*/ 80 w 391"/>
                <a:gd name="T79" fmla="*/ 153 h 383"/>
                <a:gd name="T80" fmla="*/ 55 w 391"/>
                <a:gd name="T81" fmla="*/ 111 h 383"/>
                <a:gd name="T82" fmla="*/ 25 w 391"/>
                <a:gd name="T83" fmla="*/ 112 h 383"/>
                <a:gd name="T84" fmla="*/ 7 w 391"/>
                <a:gd name="T85" fmla="*/ 100 h 383"/>
                <a:gd name="T86" fmla="*/ 4 w 391"/>
                <a:gd name="T87" fmla="*/ 85 h 383"/>
                <a:gd name="T88" fmla="*/ 12 w 391"/>
                <a:gd name="T89" fmla="*/ 75 h 383"/>
                <a:gd name="T90" fmla="*/ 34 w 391"/>
                <a:gd name="T91" fmla="*/ 73 h 383"/>
                <a:gd name="T92" fmla="*/ 32 w 391"/>
                <a:gd name="T93" fmla="*/ 68 h 383"/>
                <a:gd name="T94" fmla="*/ 4 w 391"/>
                <a:gd name="T95" fmla="*/ 57 h 383"/>
                <a:gd name="T96" fmla="*/ 15 w 391"/>
                <a:gd name="T97" fmla="*/ 47 h 383"/>
                <a:gd name="T98" fmla="*/ 43 w 391"/>
                <a:gd name="T99" fmla="*/ 43 h 383"/>
                <a:gd name="T100" fmla="*/ 45 w 391"/>
                <a:gd name="T101" fmla="*/ 28 h 383"/>
                <a:gd name="T102" fmla="*/ 66 w 391"/>
                <a:gd name="T103" fmla="*/ 23 h 383"/>
                <a:gd name="T104" fmla="*/ 77 w 391"/>
                <a:gd name="T105" fmla="*/ 17 h 383"/>
                <a:gd name="T106" fmla="*/ 101 w 391"/>
                <a:gd name="T107" fmla="*/ 7 h 383"/>
                <a:gd name="T108" fmla="*/ 129 w 391"/>
                <a:gd name="T109" fmla="*/ 18 h 383"/>
                <a:gd name="T110" fmla="*/ 150 w 391"/>
                <a:gd name="T111" fmla="*/ 21 h 383"/>
                <a:gd name="T112" fmla="*/ 156 w 391"/>
                <a:gd name="T113" fmla="*/ 12 h 383"/>
                <a:gd name="T114" fmla="*/ 180 w 391"/>
                <a:gd name="T115" fmla="*/ 25 h 383"/>
                <a:gd name="T116" fmla="*/ 199 w 391"/>
                <a:gd name="T117" fmla="*/ 20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91" h="383">
                  <a:moveTo>
                    <a:pt x="199" y="20"/>
                  </a:moveTo>
                  <a:cubicBezTo>
                    <a:pt x="197" y="18"/>
                    <a:pt x="194" y="18"/>
                    <a:pt x="192" y="17"/>
                  </a:cubicBezTo>
                  <a:cubicBezTo>
                    <a:pt x="189" y="16"/>
                    <a:pt x="186" y="15"/>
                    <a:pt x="186" y="12"/>
                  </a:cubicBezTo>
                  <a:cubicBezTo>
                    <a:pt x="186" y="9"/>
                    <a:pt x="189" y="4"/>
                    <a:pt x="192" y="3"/>
                  </a:cubicBezTo>
                  <a:cubicBezTo>
                    <a:pt x="195" y="2"/>
                    <a:pt x="198" y="2"/>
                    <a:pt x="202" y="1"/>
                  </a:cubicBezTo>
                  <a:cubicBezTo>
                    <a:pt x="205" y="0"/>
                    <a:pt x="208" y="0"/>
                    <a:pt x="208" y="5"/>
                  </a:cubicBezTo>
                  <a:cubicBezTo>
                    <a:pt x="208" y="7"/>
                    <a:pt x="209" y="8"/>
                    <a:pt x="210" y="9"/>
                  </a:cubicBezTo>
                  <a:cubicBezTo>
                    <a:pt x="216" y="11"/>
                    <a:pt x="221" y="14"/>
                    <a:pt x="227" y="14"/>
                  </a:cubicBezTo>
                  <a:cubicBezTo>
                    <a:pt x="230" y="4"/>
                    <a:pt x="230" y="5"/>
                    <a:pt x="240" y="2"/>
                  </a:cubicBezTo>
                  <a:cubicBezTo>
                    <a:pt x="251" y="0"/>
                    <a:pt x="262" y="2"/>
                    <a:pt x="272" y="4"/>
                  </a:cubicBezTo>
                  <a:cubicBezTo>
                    <a:pt x="283" y="6"/>
                    <a:pt x="294" y="8"/>
                    <a:pt x="304" y="10"/>
                  </a:cubicBezTo>
                  <a:cubicBezTo>
                    <a:pt x="309" y="11"/>
                    <a:pt x="313" y="13"/>
                    <a:pt x="315" y="17"/>
                  </a:cubicBezTo>
                  <a:cubicBezTo>
                    <a:pt x="318" y="20"/>
                    <a:pt x="320" y="23"/>
                    <a:pt x="322" y="27"/>
                  </a:cubicBezTo>
                  <a:cubicBezTo>
                    <a:pt x="325" y="30"/>
                    <a:pt x="324" y="32"/>
                    <a:pt x="320" y="32"/>
                  </a:cubicBezTo>
                  <a:cubicBezTo>
                    <a:pt x="311" y="32"/>
                    <a:pt x="301" y="33"/>
                    <a:pt x="292" y="33"/>
                  </a:cubicBezTo>
                  <a:cubicBezTo>
                    <a:pt x="288" y="33"/>
                    <a:pt x="284" y="34"/>
                    <a:pt x="280" y="33"/>
                  </a:cubicBezTo>
                  <a:cubicBezTo>
                    <a:pt x="272" y="33"/>
                    <a:pt x="268" y="37"/>
                    <a:pt x="265" y="45"/>
                  </a:cubicBezTo>
                  <a:cubicBezTo>
                    <a:pt x="272" y="44"/>
                    <a:pt x="278" y="44"/>
                    <a:pt x="283" y="43"/>
                  </a:cubicBezTo>
                  <a:cubicBezTo>
                    <a:pt x="290" y="42"/>
                    <a:pt x="296" y="42"/>
                    <a:pt x="301" y="47"/>
                  </a:cubicBezTo>
                  <a:cubicBezTo>
                    <a:pt x="304" y="50"/>
                    <a:pt x="307" y="50"/>
                    <a:pt x="308" y="46"/>
                  </a:cubicBezTo>
                  <a:cubicBezTo>
                    <a:pt x="308" y="46"/>
                    <a:pt x="308" y="46"/>
                    <a:pt x="309" y="46"/>
                  </a:cubicBezTo>
                  <a:cubicBezTo>
                    <a:pt x="314" y="37"/>
                    <a:pt x="316" y="37"/>
                    <a:pt x="325" y="40"/>
                  </a:cubicBezTo>
                  <a:cubicBezTo>
                    <a:pt x="329" y="42"/>
                    <a:pt x="329" y="43"/>
                    <a:pt x="328" y="46"/>
                  </a:cubicBezTo>
                  <a:cubicBezTo>
                    <a:pt x="327" y="49"/>
                    <a:pt x="326" y="51"/>
                    <a:pt x="325" y="53"/>
                  </a:cubicBezTo>
                  <a:cubicBezTo>
                    <a:pt x="324" y="55"/>
                    <a:pt x="323" y="57"/>
                    <a:pt x="323" y="60"/>
                  </a:cubicBezTo>
                  <a:cubicBezTo>
                    <a:pt x="327" y="58"/>
                    <a:pt x="329" y="55"/>
                    <a:pt x="332" y="52"/>
                  </a:cubicBezTo>
                  <a:cubicBezTo>
                    <a:pt x="335" y="49"/>
                    <a:pt x="338" y="47"/>
                    <a:pt x="342" y="47"/>
                  </a:cubicBezTo>
                  <a:cubicBezTo>
                    <a:pt x="352" y="46"/>
                    <a:pt x="361" y="46"/>
                    <a:pt x="370" y="44"/>
                  </a:cubicBezTo>
                  <a:cubicBezTo>
                    <a:pt x="380" y="42"/>
                    <a:pt x="384" y="48"/>
                    <a:pt x="389" y="54"/>
                  </a:cubicBezTo>
                  <a:cubicBezTo>
                    <a:pt x="391" y="57"/>
                    <a:pt x="389" y="59"/>
                    <a:pt x="387" y="60"/>
                  </a:cubicBezTo>
                  <a:cubicBezTo>
                    <a:pt x="380" y="66"/>
                    <a:pt x="373" y="73"/>
                    <a:pt x="367" y="79"/>
                  </a:cubicBezTo>
                  <a:cubicBezTo>
                    <a:pt x="359" y="86"/>
                    <a:pt x="351" y="92"/>
                    <a:pt x="341" y="96"/>
                  </a:cubicBezTo>
                  <a:cubicBezTo>
                    <a:pt x="335" y="98"/>
                    <a:pt x="334" y="104"/>
                    <a:pt x="333" y="109"/>
                  </a:cubicBezTo>
                  <a:cubicBezTo>
                    <a:pt x="332" y="112"/>
                    <a:pt x="334" y="112"/>
                    <a:pt x="336" y="112"/>
                  </a:cubicBezTo>
                  <a:cubicBezTo>
                    <a:pt x="343" y="112"/>
                    <a:pt x="346" y="116"/>
                    <a:pt x="348" y="122"/>
                  </a:cubicBezTo>
                  <a:cubicBezTo>
                    <a:pt x="350" y="130"/>
                    <a:pt x="349" y="135"/>
                    <a:pt x="344" y="141"/>
                  </a:cubicBezTo>
                  <a:cubicBezTo>
                    <a:pt x="337" y="150"/>
                    <a:pt x="331" y="159"/>
                    <a:pt x="325" y="167"/>
                  </a:cubicBezTo>
                  <a:cubicBezTo>
                    <a:pt x="321" y="173"/>
                    <a:pt x="321" y="173"/>
                    <a:pt x="326" y="177"/>
                  </a:cubicBezTo>
                  <a:cubicBezTo>
                    <a:pt x="334" y="182"/>
                    <a:pt x="334" y="184"/>
                    <a:pt x="327" y="190"/>
                  </a:cubicBezTo>
                  <a:cubicBezTo>
                    <a:pt x="325" y="192"/>
                    <a:pt x="322" y="192"/>
                    <a:pt x="320" y="191"/>
                  </a:cubicBezTo>
                  <a:cubicBezTo>
                    <a:pt x="315" y="188"/>
                    <a:pt x="309" y="186"/>
                    <a:pt x="304" y="183"/>
                  </a:cubicBezTo>
                  <a:cubicBezTo>
                    <a:pt x="299" y="179"/>
                    <a:pt x="295" y="179"/>
                    <a:pt x="290" y="183"/>
                  </a:cubicBezTo>
                  <a:cubicBezTo>
                    <a:pt x="288" y="184"/>
                    <a:pt x="286" y="185"/>
                    <a:pt x="284" y="186"/>
                  </a:cubicBezTo>
                  <a:cubicBezTo>
                    <a:pt x="283" y="187"/>
                    <a:pt x="282" y="189"/>
                    <a:pt x="283" y="191"/>
                  </a:cubicBezTo>
                  <a:cubicBezTo>
                    <a:pt x="285" y="199"/>
                    <a:pt x="287" y="206"/>
                    <a:pt x="297" y="208"/>
                  </a:cubicBezTo>
                  <a:cubicBezTo>
                    <a:pt x="305" y="210"/>
                    <a:pt x="309" y="217"/>
                    <a:pt x="315" y="222"/>
                  </a:cubicBezTo>
                  <a:cubicBezTo>
                    <a:pt x="317" y="223"/>
                    <a:pt x="317" y="225"/>
                    <a:pt x="317" y="227"/>
                  </a:cubicBezTo>
                  <a:cubicBezTo>
                    <a:pt x="316" y="230"/>
                    <a:pt x="315" y="234"/>
                    <a:pt x="315" y="237"/>
                  </a:cubicBezTo>
                  <a:cubicBezTo>
                    <a:pt x="314" y="240"/>
                    <a:pt x="312" y="242"/>
                    <a:pt x="309" y="242"/>
                  </a:cubicBezTo>
                  <a:cubicBezTo>
                    <a:pt x="295" y="246"/>
                    <a:pt x="283" y="255"/>
                    <a:pt x="273" y="266"/>
                  </a:cubicBezTo>
                  <a:cubicBezTo>
                    <a:pt x="272" y="268"/>
                    <a:pt x="270" y="270"/>
                    <a:pt x="268" y="270"/>
                  </a:cubicBezTo>
                  <a:cubicBezTo>
                    <a:pt x="258" y="270"/>
                    <a:pt x="248" y="272"/>
                    <a:pt x="239" y="268"/>
                  </a:cubicBezTo>
                  <a:cubicBezTo>
                    <a:pt x="234" y="265"/>
                    <a:pt x="232" y="267"/>
                    <a:pt x="229" y="270"/>
                  </a:cubicBezTo>
                  <a:cubicBezTo>
                    <a:pt x="224" y="277"/>
                    <a:pt x="218" y="284"/>
                    <a:pt x="213" y="291"/>
                  </a:cubicBezTo>
                  <a:cubicBezTo>
                    <a:pt x="210" y="295"/>
                    <a:pt x="207" y="297"/>
                    <a:pt x="203" y="299"/>
                  </a:cubicBezTo>
                  <a:cubicBezTo>
                    <a:pt x="193" y="302"/>
                    <a:pt x="183" y="306"/>
                    <a:pt x="174" y="310"/>
                  </a:cubicBezTo>
                  <a:cubicBezTo>
                    <a:pt x="170" y="311"/>
                    <a:pt x="167" y="314"/>
                    <a:pt x="164" y="317"/>
                  </a:cubicBezTo>
                  <a:cubicBezTo>
                    <a:pt x="158" y="325"/>
                    <a:pt x="151" y="333"/>
                    <a:pt x="144" y="342"/>
                  </a:cubicBezTo>
                  <a:cubicBezTo>
                    <a:pt x="142" y="344"/>
                    <a:pt x="141" y="347"/>
                    <a:pt x="140" y="350"/>
                  </a:cubicBezTo>
                  <a:cubicBezTo>
                    <a:pt x="138" y="358"/>
                    <a:pt x="136" y="365"/>
                    <a:pt x="134" y="373"/>
                  </a:cubicBezTo>
                  <a:cubicBezTo>
                    <a:pt x="132" y="380"/>
                    <a:pt x="122" y="383"/>
                    <a:pt x="117" y="377"/>
                  </a:cubicBezTo>
                  <a:cubicBezTo>
                    <a:pt x="114" y="374"/>
                    <a:pt x="112" y="370"/>
                    <a:pt x="111" y="365"/>
                  </a:cubicBezTo>
                  <a:cubicBezTo>
                    <a:pt x="111" y="358"/>
                    <a:pt x="110" y="358"/>
                    <a:pt x="104" y="359"/>
                  </a:cubicBezTo>
                  <a:cubicBezTo>
                    <a:pt x="99" y="360"/>
                    <a:pt x="96" y="359"/>
                    <a:pt x="93" y="355"/>
                  </a:cubicBezTo>
                  <a:cubicBezTo>
                    <a:pt x="82" y="346"/>
                    <a:pt x="78" y="333"/>
                    <a:pt x="74" y="320"/>
                  </a:cubicBezTo>
                  <a:cubicBezTo>
                    <a:pt x="74" y="317"/>
                    <a:pt x="74" y="314"/>
                    <a:pt x="75" y="312"/>
                  </a:cubicBezTo>
                  <a:cubicBezTo>
                    <a:pt x="78" y="307"/>
                    <a:pt x="78" y="302"/>
                    <a:pt x="76" y="298"/>
                  </a:cubicBezTo>
                  <a:cubicBezTo>
                    <a:pt x="70" y="286"/>
                    <a:pt x="73" y="275"/>
                    <a:pt x="75" y="263"/>
                  </a:cubicBezTo>
                  <a:cubicBezTo>
                    <a:pt x="75" y="260"/>
                    <a:pt x="78" y="257"/>
                    <a:pt x="80" y="255"/>
                  </a:cubicBezTo>
                  <a:cubicBezTo>
                    <a:pt x="86" y="246"/>
                    <a:pt x="93" y="237"/>
                    <a:pt x="100" y="228"/>
                  </a:cubicBezTo>
                  <a:cubicBezTo>
                    <a:pt x="103" y="223"/>
                    <a:pt x="103" y="222"/>
                    <a:pt x="97" y="221"/>
                  </a:cubicBezTo>
                  <a:cubicBezTo>
                    <a:pt x="91" y="220"/>
                    <a:pt x="87" y="215"/>
                    <a:pt x="83" y="211"/>
                  </a:cubicBezTo>
                  <a:cubicBezTo>
                    <a:pt x="81" y="208"/>
                    <a:pt x="83" y="207"/>
                    <a:pt x="85" y="206"/>
                  </a:cubicBezTo>
                  <a:cubicBezTo>
                    <a:pt x="88" y="206"/>
                    <a:pt x="91" y="206"/>
                    <a:pt x="94" y="206"/>
                  </a:cubicBezTo>
                  <a:cubicBezTo>
                    <a:pt x="96" y="206"/>
                    <a:pt x="99" y="206"/>
                    <a:pt x="99" y="203"/>
                  </a:cubicBezTo>
                  <a:cubicBezTo>
                    <a:pt x="100" y="201"/>
                    <a:pt x="101" y="198"/>
                    <a:pt x="98" y="195"/>
                  </a:cubicBezTo>
                  <a:cubicBezTo>
                    <a:pt x="95" y="193"/>
                    <a:pt x="92" y="191"/>
                    <a:pt x="87" y="192"/>
                  </a:cubicBezTo>
                  <a:cubicBezTo>
                    <a:pt x="84" y="193"/>
                    <a:pt x="79" y="195"/>
                    <a:pt x="77" y="192"/>
                  </a:cubicBezTo>
                  <a:cubicBezTo>
                    <a:pt x="74" y="189"/>
                    <a:pt x="78" y="185"/>
                    <a:pt x="80" y="182"/>
                  </a:cubicBezTo>
                  <a:cubicBezTo>
                    <a:pt x="86" y="172"/>
                    <a:pt x="86" y="163"/>
                    <a:pt x="80" y="153"/>
                  </a:cubicBezTo>
                  <a:cubicBezTo>
                    <a:pt x="80" y="152"/>
                    <a:pt x="80" y="151"/>
                    <a:pt x="79" y="150"/>
                  </a:cubicBezTo>
                  <a:cubicBezTo>
                    <a:pt x="71" y="128"/>
                    <a:pt x="71" y="128"/>
                    <a:pt x="55" y="111"/>
                  </a:cubicBezTo>
                  <a:cubicBezTo>
                    <a:pt x="52" y="109"/>
                    <a:pt x="50" y="108"/>
                    <a:pt x="46" y="108"/>
                  </a:cubicBezTo>
                  <a:cubicBezTo>
                    <a:pt x="39" y="108"/>
                    <a:pt x="32" y="109"/>
                    <a:pt x="25" y="112"/>
                  </a:cubicBezTo>
                  <a:cubicBezTo>
                    <a:pt x="18" y="114"/>
                    <a:pt x="17" y="114"/>
                    <a:pt x="12" y="107"/>
                  </a:cubicBezTo>
                  <a:cubicBezTo>
                    <a:pt x="11" y="105"/>
                    <a:pt x="9" y="103"/>
                    <a:pt x="7" y="100"/>
                  </a:cubicBezTo>
                  <a:cubicBezTo>
                    <a:pt x="6" y="99"/>
                    <a:pt x="5" y="97"/>
                    <a:pt x="6" y="95"/>
                  </a:cubicBezTo>
                  <a:cubicBezTo>
                    <a:pt x="8" y="91"/>
                    <a:pt x="7" y="88"/>
                    <a:pt x="4" y="85"/>
                  </a:cubicBezTo>
                  <a:cubicBezTo>
                    <a:pt x="0" y="82"/>
                    <a:pt x="2" y="78"/>
                    <a:pt x="4" y="75"/>
                  </a:cubicBezTo>
                  <a:cubicBezTo>
                    <a:pt x="6" y="72"/>
                    <a:pt x="9" y="74"/>
                    <a:pt x="12" y="75"/>
                  </a:cubicBezTo>
                  <a:cubicBezTo>
                    <a:pt x="12" y="75"/>
                    <a:pt x="13" y="75"/>
                    <a:pt x="13" y="76"/>
                  </a:cubicBezTo>
                  <a:cubicBezTo>
                    <a:pt x="21" y="81"/>
                    <a:pt x="28" y="77"/>
                    <a:pt x="34" y="73"/>
                  </a:cubicBezTo>
                  <a:cubicBezTo>
                    <a:pt x="36" y="72"/>
                    <a:pt x="37" y="71"/>
                    <a:pt x="36" y="69"/>
                  </a:cubicBezTo>
                  <a:cubicBezTo>
                    <a:pt x="35" y="67"/>
                    <a:pt x="34" y="67"/>
                    <a:pt x="32" y="68"/>
                  </a:cubicBezTo>
                  <a:cubicBezTo>
                    <a:pt x="28" y="68"/>
                    <a:pt x="24" y="68"/>
                    <a:pt x="20" y="69"/>
                  </a:cubicBezTo>
                  <a:cubicBezTo>
                    <a:pt x="14" y="70"/>
                    <a:pt x="5" y="63"/>
                    <a:pt x="4" y="57"/>
                  </a:cubicBezTo>
                  <a:cubicBezTo>
                    <a:pt x="3" y="55"/>
                    <a:pt x="8" y="46"/>
                    <a:pt x="10" y="45"/>
                  </a:cubicBezTo>
                  <a:cubicBezTo>
                    <a:pt x="12" y="44"/>
                    <a:pt x="14" y="46"/>
                    <a:pt x="15" y="47"/>
                  </a:cubicBezTo>
                  <a:cubicBezTo>
                    <a:pt x="24" y="53"/>
                    <a:pt x="32" y="48"/>
                    <a:pt x="40" y="47"/>
                  </a:cubicBezTo>
                  <a:cubicBezTo>
                    <a:pt x="42" y="47"/>
                    <a:pt x="43" y="45"/>
                    <a:pt x="43" y="43"/>
                  </a:cubicBezTo>
                  <a:cubicBezTo>
                    <a:pt x="43" y="41"/>
                    <a:pt x="43" y="40"/>
                    <a:pt x="43" y="38"/>
                  </a:cubicBezTo>
                  <a:cubicBezTo>
                    <a:pt x="43" y="34"/>
                    <a:pt x="42" y="30"/>
                    <a:pt x="45" y="28"/>
                  </a:cubicBezTo>
                  <a:cubicBezTo>
                    <a:pt x="49" y="25"/>
                    <a:pt x="54" y="22"/>
                    <a:pt x="59" y="23"/>
                  </a:cubicBezTo>
                  <a:cubicBezTo>
                    <a:pt x="62" y="23"/>
                    <a:pt x="64" y="23"/>
                    <a:pt x="66" y="23"/>
                  </a:cubicBezTo>
                  <a:cubicBezTo>
                    <a:pt x="69" y="24"/>
                    <a:pt x="72" y="24"/>
                    <a:pt x="74" y="24"/>
                  </a:cubicBezTo>
                  <a:cubicBezTo>
                    <a:pt x="77" y="23"/>
                    <a:pt x="76" y="19"/>
                    <a:pt x="77" y="17"/>
                  </a:cubicBezTo>
                  <a:cubicBezTo>
                    <a:pt x="78" y="16"/>
                    <a:pt x="78" y="15"/>
                    <a:pt x="79" y="14"/>
                  </a:cubicBezTo>
                  <a:cubicBezTo>
                    <a:pt x="86" y="11"/>
                    <a:pt x="92" y="5"/>
                    <a:pt x="101" y="7"/>
                  </a:cubicBezTo>
                  <a:cubicBezTo>
                    <a:pt x="106" y="8"/>
                    <a:pt x="112" y="9"/>
                    <a:pt x="117" y="9"/>
                  </a:cubicBezTo>
                  <a:cubicBezTo>
                    <a:pt x="123" y="10"/>
                    <a:pt x="126" y="12"/>
                    <a:pt x="129" y="18"/>
                  </a:cubicBezTo>
                  <a:cubicBezTo>
                    <a:pt x="133" y="27"/>
                    <a:pt x="133" y="27"/>
                    <a:pt x="144" y="26"/>
                  </a:cubicBezTo>
                  <a:cubicBezTo>
                    <a:pt x="147" y="26"/>
                    <a:pt x="149" y="25"/>
                    <a:pt x="150" y="21"/>
                  </a:cubicBezTo>
                  <a:cubicBezTo>
                    <a:pt x="150" y="20"/>
                    <a:pt x="151" y="18"/>
                    <a:pt x="151" y="16"/>
                  </a:cubicBezTo>
                  <a:cubicBezTo>
                    <a:pt x="152" y="13"/>
                    <a:pt x="153" y="12"/>
                    <a:pt x="156" y="12"/>
                  </a:cubicBezTo>
                  <a:cubicBezTo>
                    <a:pt x="165" y="15"/>
                    <a:pt x="174" y="16"/>
                    <a:pt x="179" y="24"/>
                  </a:cubicBezTo>
                  <a:cubicBezTo>
                    <a:pt x="179" y="25"/>
                    <a:pt x="180" y="25"/>
                    <a:pt x="180" y="25"/>
                  </a:cubicBezTo>
                  <a:cubicBezTo>
                    <a:pt x="185" y="32"/>
                    <a:pt x="185" y="32"/>
                    <a:pt x="192" y="27"/>
                  </a:cubicBezTo>
                  <a:cubicBezTo>
                    <a:pt x="194" y="25"/>
                    <a:pt x="198" y="24"/>
                    <a:pt x="199" y="2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 name="Freeform 9"/>
            <p:cNvSpPr/>
            <p:nvPr/>
          </p:nvSpPr>
          <p:spPr bwMode="auto">
            <a:xfrm>
              <a:off x="1854462" y="2567381"/>
              <a:ext cx="364526" cy="451577"/>
            </a:xfrm>
            <a:custGeom>
              <a:avLst/>
              <a:gdLst>
                <a:gd name="T0" fmla="*/ 94 w 181"/>
                <a:gd name="T1" fmla="*/ 105 h 224"/>
                <a:gd name="T2" fmla="*/ 82 w 181"/>
                <a:gd name="T3" fmla="*/ 100 h 224"/>
                <a:gd name="T4" fmla="*/ 41 w 181"/>
                <a:gd name="T5" fmla="*/ 68 h 224"/>
                <a:gd name="T6" fmla="*/ 17 w 181"/>
                <a:gd name="T7" fmla="*/ 65 h 224"/>
                <a:gd name="T8" fmla="*/ 3 w 181"/>
                <a:gd name="T9" fmla="*/ 51 h 224"/>
                <a:gd name="T10" fmla="*/ 1 w 181"/>
                <a:gd name="T11" fmla="*/ 34 h 224"/>
                <a:gd name="T12" fmla="*/ 12 w 181"/>
                <a:gd name="T13" fmla="*/ 11 h 224"/>
                <a:gd name="T14" fmla="*/ 42 w 181"/>
                <a:gd name="T15" fmla="*/ 3 h 224"/>
                <a:gd name="T16" fmla="*/ 45 w 181"/>
                <a:gd name="T17" fmla="*/ 11 h 224"/>
                <a:gd name="T18" fmla="*/ 35 w 181"/>
                <a:gd name="T19" fmla="*/ 26 h 224"/>
                <a:gd name="T20" fmla="*/ 31 w 181"/>
                <a:gd name="T21" fmla="*/ 41 h 224"/>
                <a:gd name="T22" fmla="*/ 34 w 181"/>
                <a:gd name="T23" fmla="*/ 46 h 224"/>
                <a:gd name="T24" fmla="*/ 41 w 181"/>
                <a:gd name="T25" fmla="*/ 41 h 224"/>
                <a:gd name="T26" fmla="*/ 63 w 181"/>
                <a:gd name="T27" fmla="*/ 14 h 224"/>
                <a:gd name="T28" fmla="*/ 68 w 181"/>
                <a:gd name="T29" fmla="*/ 17 h 224"/>
                <a:gd name="T30" fmla="*/ 73 w 181"/>
                <a:gd name="T31" fmla="*/ 39 h 224"/>
                <a:gd name="T32" fmla="*/ 81 w 181"/>
                <a:gd name="T33" fmla="*/ 45 h 224"/>
                <a:gd name="T34" fmla="*/ 95 w 181"/>
                <a:gd name="T35" fmla="*/ 44 h 224"/>
                <a:gd name="T36" fmla="*/ 105 w 181"/>
                <a:gd name="T37" fmla="*/ 49 h 224"/>
                <a:gd name="T38" fmla="*/ 113 w 181"/>
                <a:gd name="T39" fmla="*/ 65 h 224"/>
                <a:gd name="T40" fmla="*/ 120 w 181"/>
                <a:gd name="T41" fmla="*/ 67 h 224"/>
                <a:gd name="T42" fmla="*/ 136 w 181"/>
                <a:gd name="T43" fmla="*/ 70 h 224"/>
                <a:gd name="T44" fmla="*/ 151 w 181"/>
                <a:gd name="T45" fmla="*/ 86 h 224"/>
                <a:gd name="T46" fmla="*/ 152 w 181"/>
                <a:gd name="T47" fmla="*/ 94 h 224"/>
                <a:gd name="T48" fmla="*/ 146 w 181"/>
                <a:gd name="T49" fmla="*/ 105 h 224"/>
                <a:gd name="T50" fmla="*/ 144 w 181"/>
                <a:gd name="T51" fmla="*/ 116 h 224"/>
                <a:gd name="T52" fmla="*/ 153 w 181"/>
                <a:gd name="T53" fmla="*/ 140 h 224"/>
                <a:gd name="T54" fmla="*/ 160 w 181"/>
                <a:gd name="T55" fmla="*/ 144 h 224"/>
                <a:gd name="T56" fmla="*/ 169 w 181"/>
                <a:gd name="T57" fmla="*/ 141 h 224"/>
                <a:gd name="T58" fmla="*/ 176 w 181"/>
                <a:gd name="T59" fmla="*/ 144 h 224"/>
                <a:gd name="T60" fmla="*/ 177 w 181"/>
                <a:gd name="T61" fmla="*/ 155 h 224"/>
                <a:gd name="T62" fmla="*/ 154 w 181"/>
                <a:gd name="T63" fmla="*/ 175 h 224"/>
                <a:gd name="T64" fmla="*/ 147 w 181"/>
                <a:gd name="T65" fmla="*/ 173 h 224"/>
                <a:gd name="T66" fmla="*/ 138 w 181"/>
                <a:gd name="T67" fmla="*/ 158 h 224"/>
                <a:gd name="T68" fmla="*/ 131 w 181"/>
                <a:gd name="T69" fmla="*/ 157 h 224"/>
                <a:gd name="T70" fmla="*/ 130 w 181"/>
                <a:gd name="T71" fmla="*/ 170 h 224"/>
                <a:gd name="T72" fmla="*/ 141 w 181"/>
                <a:gd name="T73" fmla="*/ 188 h 224"/>
                <a:gd name="T74" fmla="*/ 141 w 181"/>
                <a:gd name="T75" fmla="*/ 199 h 224"/>
                <a:gd name="T76" fmla="*/ 125 w 181"/>
                <a:gd name="T77" fmla="*/ 219 h 224"/>
                <a:gd name="T78" fmla="*/ 115 w 181"/>
                <a:gd name="T79" fmla="*/ 221 h 224"/>
                <a:gd name="T80" fmla="*/ 91 w 181"/>
                <a:gd name="T81" fmla="*/ 205 h 224"/>
                <a:gd name="T82" fmla="*/ 84 w 181"/>
                <a:gd name="T83" fmla="*/ 197 h 224"/>
                <a:gd name="T84" fmla="*/ 76 w 181"/>
                <a:gd name="T85" fmla="*/ 175 h 224"/>
                <a:gd name="T86" fmla="*/ 68 w 181"/>
                <a:gd name="T87" fmla="*/ 172 h 224"/>
                <a:gd name="T88" fmla="*/ 52 w 181"/>
                <a:gd name="T89" fmla="*/ 176 h 224"/>
                <a:gd name="T90" fmla="*/ 43 w 181"/>
                <a:gd name="T91" fmla="*/ 160 h 224"/>
                <a:gd name="T92" fmla="*/ 46 w 181"/>
                <a:gd name="T93" fmla="*/ 155 h 224"/>
                <a:gd name="T94" fmla="*/ 57 w 181"/>
                <a:gd name="T95" fmla="*/ 153 h 224"/>
                <a:gd name="T96" fmla="*/ 85 w 181"/>
                <a:gd name="T97" fmla="*/ 147 h 224"/>
                <a:gd name="T98" fmla="*/ 101 w 181"/>
                <a:gd name="T99" fmla="*/ 111 h 224"/>
                <a:gd name="T100" fmla="*/ 95 w 181"/>
                <a:gd name="T101" fmla="*/ 105 h 224"/>
                <a:gd name="T102" fmla="*/ 94 w 181"/>
                <a:gd name="T103" fmla="*/ 105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81" h="224">
                  <a:moveTo>
                    <a:pt x="94" y="105"/>
                  </a:moveTo>
                  <a:cubicBezTo>
                    <a:pt x="89" y="106"/>
                    <a:pt x="86" y="103"/>
                    <a:pt x="82" y="100"/>
                  </a:cubicBezTo>
                  <a:cubicBezTo>
                    <a:pt x="65" y="79"/>
                    <a:pt x="65" y="79"/>
                    <a:pt x="41" y="68"/>
                  </a:cubicBezTo>
                  <a:cubicBezTo>
                    <a:pt x="33" y="65"/>
                    <a:pt x="25" y="66"/>
                    <a:pt x="17" y="65"/>
                  </a:cubicBezTo>
                  <a:cubicBezTo>
                    <a:pt x="3" y="64"/>
                    <a:pt x="3" y="64"/>
                    <a:pt x="3" y="51"/>
                  </a:cubicBezTo>
                  <a:cubicBezTo>
                    <a:pt x="2" y="45"/>
                    <a:pt x="2" y="40"/>
                    <a:pt x="1" y="34"/>
                  </a:cubicBezTo>
                  <a:cubicBezTo>
                    <a:pt x="0" y="24"/>
                    <a:pt x="5" y="16"/>
                    <a:pt x="12" y="11"/>
                  </a:cubicBezTo>
                  <a:cubicBezTo>
                    <a:pt x="20" y="5"/>
                    <a:pt x="30" y="0"/>
                    <a:pt x="42" y="3"/>
                  </a:cubicBezTo>
                  <a:cubicBezTo>
                    <a:pt x="48" y="5"/>
                    <a:pt x="49" y="5"/>
                    <a:pt x="45" y="11"/>
                  </a:cubicBezTo>
                  <a:cubicBezTo>
                    <a:pt x="42" y="16"/>
                    <a:pt x="38" y="21"/>
                    <a:pt x="35" y="26"/>
                  </a:cubicBezTo>
                  <a:cubicBezTo>
                    <a:pt x="32" y="30"/>
                    <a:pt x="31" y="35"/>
                    <a:pt x="31" y="41"/>
                  </a:cubicBezTo>
                  <a:cubicBezTo>
                    <a:pt x="30" y="43"/>
                    <a:pt x="31" y="46"/>
                    <a:pt x="34" y="46"/>
                  </a:cubicBezTo>
                  <a:cubicBezTo>
                    <a:pt x="38" y="47"/>
                    <a:pt x="41" y="45"/>
                    <a:pt x="41" y="41"/>
                  </a:cubicBezTo>
                  <a:cubicBezTo>
                    <a:pt x="39" y="24"/>
                    <a:pt x="53" y="21"/>
                    <a:pt x="63" y="14"/>
                  </a:cubicBezTo>
                  <a:cubicBezTo>
                    <a:pt x="66" y="12"/>
                    <a:pt x="68" y="14"/>
                    <a:pt x="68" y="17"/>
                  </a:cubicBezTo>
                  <a:cubicBezTo>
                    <a:pt x="70" y="24"/>
                    <a:pt x="71" y="32"/>
                    <a:pt x="73" y="39"/>
                  </a:cubicBezTo>
                  <a:cubicBezTo>
                    <a:pt x="75" y="46"/>
                    <a:pt x="75" y="46"/>
                    <a:pt x="81" y="45"/>
                  </a:cubicBezTo>
                  <a:cubicBezTo>
                    <a:pt x="86" y="45"/>
                    <a:pt x="90" y="44"/>
                    <a:pt x="95" y="44"/>
                  </a:cubicBezTo>
                  <a:cubicBezTo>
                    <a:pt x="101" y="43"/>
                    <a:pt x="102" y="43"/>
                    <a:pt x="105" y="49"/>
                  </a:cubicBezTo>
                  <a:cubicBezTo>
                    <a:pt x="108" y="55"/>
                    <a:pt x="110" y="60"/>
                    <a:pt x="113" y="65"/>
                  </a:cubicBezTo>
                  <a:cubicBezTo>
                    <a:pt x="115" y="70"/>
                    <a:pt x="116" y="71"/>
                    <a:pt x="120" y="67"/>
                  </a:cubicBezTo>
                  <a:cubicBezTo>
                    <a:pt x="129" y="61"/>
                    <a:pt x="129" y="62"/>
                    <a:pt x="136" y="70"/>
                  </a:cubicBezTo>
                  <a:cubicBezTo>
                    <a:pt x="141" y="75"/>
                    <a:pt x="146" y="81"/>
                    <a:pt x="151" y="86"/>
                  </a:cubicBezTo>
                  <a:cubicBezTo>
                    <a:pt x="154" y="89"/>
                    <a:pt x="154" y="91"/>
                    <a:pt x="152" y="94"/>
                  </a:cubicBezTo>
                  <a:cubicBezTo>
                    <a:pt x="150" y="98"/>
                    <a:pt x="148" y="102"/>
                    <a:pt x="146" y="105"/>
                  </a:cubicBezTo>
                  <a:cubicBezTo>
                    <a:pt x="143" y="109"/>
                    <a:pt x="143" y="112"/>
                    <a:pt x="144" y="116"/>
                  </a:cubicBezTo>
                  <a:cubicBezTo>
                    <a:pt x="148" y="124"/>
                    <a:pt x="150" y="132"/>
                    <a:pt x="153" y="140"/>
                  </a:cubicBezTo>
                  <a:cubicBezTo>
                    <a:pt x="154" y="144"/>
                    <a:pt x="156" y="145"/>
                    <a:pt x="160" y="144"/>
                  </a:cubicBezTo>
                  <a:cubicBezTo>
                    <a:pt x="163" y="143"/>
                    <a:pt x="166" y="142"/>
                    <a:pt x="169" y="141"/>
                  </a:cubicBezTo>
                  <a:cubicBezTo>
                    <a:pt x="172" y="140"/>
                    <a:pt x="175" y="141"/>
                    <a:pt x="176" y="144"/>
                  </a:cubicBezTo>
                  <a:cubicBezTo>
                    <a:pt x="177" y="148"/>
                    <a:pt x="181" y="151"/>
                    <a:pt x="177" y="155"/>
                  </a:cubicBezTo>
                  <a:cubicBezTo>
                    <a:pt x="169" y="162"/>
                    <a:pt x="161" y="168"/>
                    <a:pt x="154" y="175"/>
                  </a:cubicBezTo>
                  <a:cubicBezTo>
                    <a:pt x="151" y="178"/>
                    <a:pt x="149" y="176"/>
                    <a:pt x="147" y="173"/>
                  </a:cubicBezTo>
                  <a:cubicBezTo>
                    <a:pt x="144" y="168"/>
                    <a:pt x="141" y="163"/>
                    <a:pt x="138" y="158"/>
                  </a:cubicBezTo>
                  <a:cubicBezTo>
                    <a:pt x="135" y="154"/>
                    <a:pt x="134" y="154"/>
                    <a:pt x="131" y="157"/>
                  </a:cubicBezTo>
                  <a:cubicBezTo>
                    <a:pt x="126" y="162"/>
                    <a:pt x="126" y="163"/>
                    <a:pt x="130" y="170"/>
                  </a:cubicBezTo>
                  <a:cubicBezTo>
                    <a:pt x="133" y="176"/>
                    <a:pt x="137" y="182"/>
                    <a:pt x="141" y="188"/>
                  </a:cubicBezTo>
                  <a:cubicBezTo>
                    <a:pt x="144" y="192"/>
                    <a:pt x="144" y="195"/>
                    <a:pt x="141" y="199"/>
                  </a:cubicBezTo>
                  <a:cubicBezTo>
                    <a:pt x="135" y="206"/>
                    <a:pt x="130" y="212"/>
                    <a:pt x="125" y="219"/>
                  </a:cubicBezTo>
                  <a:cubicBezTo>
                    <a:pt x="121" y="224"/>
                    <a:pt x="120" y="224"/>
                    <a:pt x="115" y="221"/>
                  </a:cubicBezTo>
                  <a:cubicBezTo>
                    <a:pt x="107" y="216"/>
                    <a:pt x="99" y="210"/>
                    <a:pt x="91" y="205"/>
                  </a:cubicBezTo>
                  <a:cubicBezTo>
                    <a:pt x="87" y="203"/>
                    <a:pt x="85" y="200"/>
                    <a:pt x="84" y="197"/>
                  </a:cubicBezTo>
                  <a:cubicBezTo>
                    <a:pt x="81" y="189"/>
                    <a:pt x="79" y="182"/>
                    <a:pt x="76" y="175"/>
                  </a:cubicBezTo>
                  <a:cubicBezTo>
                    <a:pt x="73" y="170"/>
                    <a:pt x="73" y="169"/>
                    <a:pt x="68" y="172"/>
                  </a:cubicBezTo>
                  <a:cubicBezTo>
                    <a:pt x="63" y="175"/>
                    <a:pt x="57" y="177"/>
                    <a:pt x="52" y="176"/>
                  </a:cubicBezTo>
                  <a:cubicBezTo>
                    <a:pt x="45" y="175"/>
                    <a:pt x="40" y="166"/>
                    <a:pt x="43" y="160"/>
                  </a:cubicBezTo>
                  <a:cubicBezTo>
                    <a:pt x="44" y="158"/>
                    <a:pt x="45" y="157"/>
                    <a:pt x="46" y="155"/>
                  </a:cubicBezTo>
                  <a:cubicBezTo>
                    <a:pt x="50" y="150"/>
                    <a:pt x="51" y="150"/>
                    <a:pt x="57" y="153"/>
                  </a:cubicBezTo>
                  <a:cubicBezTo>
                    <a:pt x="67" y="159"/>
                    <a:pt x="79" y="155"/>
                    <a:pt x="85" y="147"/>
                  </a:cubicBezTo>
                  <a:cubicBezTo>
                    <a:pt x="94" y="137"/>
                    <a:pt x="100" y="125"/>
                    <a:pt x="101" y="111"/>
                  </a:cubicBezTo>
                  <a:cubicBezTo>
                    <a:pt x="102" y="105"/>
                    <a:pt x="102" y="105"/>
                    <a:pt x="95" y="105"/>
                  </a:cubicBezTo>
                  <a:cubicBezTo>
                    <a:pt x="95" y="105"/>
                    <a:pt x="94" y="105"/>
                    <a:pt x="94" y="10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 name="Freeform 10"/>
            <p:cNvSpPr/>
            <p:nvPr/>
          </p:nvSpPr>
          <p:spPr bwMode="auto">
            <a:xfrm>
              <a:off x="1937433" y="2272223"/>
              <a:ext cx="401250" cy="243471"/>
            </a:xfrm>
            <a:custGeom>
              <a:avLst/>
              <a:gdLst>
                <a:gd name="T0" fmla="*/ 58 w 200"/>
                <a:gd name="T1" fmla="*/ 12 h 121"/>
                <a:gd name="T2" fmla="*/ 87 w 200"/>
                <a:gd name="T3" fmla="*/ 16 h 121"/>
                <a:gd name="T4" fmla="*/ 126 w 200"/>
                <a:gd name="T5" fmla="*/ 12 h 121"/>
                <a:gd name="T6" fmla="*/ 194 w 200"/>
                <a:gd name="T7" fmla="*/ 36 h 121"/>
                <a:gd name="T8" fmla="*/ 187 w 200"/>
                <a:gd name="T9" fmla="*/ 47 h 121"/>
                <a:gd name="T10" fmla="*/ 160 w 200"/>
                <a:gd name="T11" fmla="*/ 47 h 121"/>
                <a:gd name="T12" fmla="*/ 159 w 200"/>
                <a:gd name="T13" fmla="*/ 52 h 121"/>
                <a:gd name="T14" fmla="*/ 169 w 200"/>
                <a:gd name="T15" fmla="*/ 56 h 121"/>
                <a:gd name="T16" fmla="*/ 131 w 200"/>
                <a:gd name="T17" fmla="*/ 73 h 121"/>
                <a:gd name="T18" fmla="*/ 99 w 200"/>
                <a:gd name="T19" fmla="*/ 71 h 121"/>
                <a:gd name="T20" fmla="*/ 97 w 200"/>
                <a:gd name="T21" fmla="*/ 78 h 121"/>
                <a:gd name="T22" fmla="*/ 104 w 200"/>
                <a:gd name="T23" fmla="*/ 87 h 121"/>
                <a:gd name="T24" fmla="*/ 95 w 200"/>
                <a:gd name="T25" fmla="*/ 91 h 121"/>
                <a:gd name="T26" fmla="*/ 68 w 200"/>
                <a:gd name="T27" fmla="*/ 103 h 121"/>
                <a:gd name="T28" fmla="*/ 65 w 200"/>
                <a:gd name="T29" fmla="*/ 117 h 121"/>
                <a:gd name="T30" fmla="*/ 29 w 200"/>
                <a:gd name="T31" fmla="*/ 109 h 121"/>
                <a:gd name="T32" fmla="*/ 1 w 200"/>
                <a:gd name="T33" fmla="*/ 96 h 121"/>
                <a:gd name="T34" fmla="*/ 16 w 200"/>
                <a:gd name="T35" fmla="*/ 82 h 121"/>
                <a:gd name="T36" fmla="*/ 36 w 200"/>
                <a:gd name="T37" fmla="*/ 90 h 121"/>
                <a:gd name="T38" fmla="*/ 49 w 200"/>
                <a:gd name="T39" fmla="*/ 88 h 121"/>
                <a:gd name="T40" fmla="*/ 37 w 200"/>
                <a:gd name="T41" fmla="*/ 81 h 121"/>
                <a:gd name="T42" fmla="*/ 42 w 200"/>
                <a:gd name="T43" fmla="*/ 64 h 121"/>
                <a:gd name="T44" fmla="*/ 53 w 200"/>
                <a:gd name="T45" fmla="*/ 70 h 121"/>
                <a:gd name="T46" fmla="*/ 45 w 200"/>
                <a:gd name="T47" fmla="*/ 52 h 121"/>
                <a:gd name="T48" fmla="*/ 64 w 200"/>
                <a:gd name="T49" fmla="*/ 50 h 121"/>
                <a:gd name="T50" fmla="*/ 95 w 200"/>
                <a:gd name="T51" fmla="*/ 48 h 121"/>
                <a:gd name="T52" fmla="*/ 94 w 200"/>
                <a:gd name="T53" fmla="*/ 39 h 121"/>
                <a:gd name="T54" fmla="*/ 56 w 200"/>
                <a:gd name="T55" fmla="*/ 38 h 121"/>
                <a:gd name="T56" fmla="*/ 47 w 200"/>
                <a:gd name="T57" fmla="*/ 23 h 121"/>
                <a:gd name="T58" fmla="*/ 29 w 200"/>
                <a:gd name="T59" fmla="*/ 16 h 121"/>
                <a:gd name="T60" fmla="*/ 38 w 200"/>
                <a:gd name="T61" fmla="*/ 6 h 121"/>
                <a:gd name="T62" fmla="*/ 57 w 200"/>
                <a:gd name="T63" fmla="*/ 13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0" h="121">
                  <a:moveTo>
                    <a:pt x="57" y="13"/>
                  </a:moveTo>
                  <a:cubicBezTo>
                    <a:pt x="58" y="12"/>
                    <a:pt x="58" y="12"/>
                    <a:pt x="58" y="12"/>
                  </a:cubicBezTo>
                  <a:cubicBezTo>
                    <a:pt x="61" y="2"/>
                    <a:pt x="67" y="0"/>
                    <a:pt x="75" y="6"/>
                  </a:cubicBezTo>
                  <a:cubicBezTo>
                    <a:pt x="79" y="9"/>
                    <a:pt x="83" y="12"/>
                    <a:pt x="87" y="16"/>
                  </a:cubicBezTo>
                  <a:cubicBezTo>
                    <a:pt x="92" y="20"/>
                    <a:pt x="94" y="20"/>
                    <a:pt x="98" y="16"/>
                  </a:cubicBezTo>
                  <a:cubicBezTo>
                    <a:pt x="107" y="7"/>
                    <a:pt x="115" y="8"/>
                    <a:pt x="126" y="12"/>
                  </a:cubicBezTo>
                  <a:cubicBezTo>
                    <a:pt x="147" y="20"/>
                    <a:pt x="168" y="27"/>
                    <a:pt x="190" y="35"/>
                  </a:cubicBezTo>
                  <a:cubicBezTo>
                    <a:pt x="191" y="35"/>
                    <a:pt x="193" y="36"/>
                    <a:pt x="194" y="36"/>
                  </a:cubicBezTo>
                  <a:cubicBezTo>
                    <a:pt x="199" y="39"/>
                    <a:pt x="200" y="41"/>
                    <a:pt x="195" y="45"/>
                  </a:cubicBezTo>
                  <a:cubicBezTo>
                    <a:pt x="193" y="47"/>
                    <a:pt x="190" y="47"/>
                    <a:pt x="187" y="47"/>
                  </a:cubicBezTo>
                  <a:cubicBezTo>
                    <a:pt x="180" y="47"/>
                    <a:pt x="173" y="47"/>
                    <a:pt x="165" y="47"/>
                  </a:cubicBezTo>
                  <a:cubicBezTo>
                    <a:pt x="163" y="47"/>
                    <a:pt x="162" y="47"/>
                    <a:pt x="160" y="47"/>
                  </a:cubicBezTo>
                  <a:cubicBezTo>
                    <a:pt x="159" y="47"/>
                    <a:pt x="158" y="48"/>
                    <a:pt x="158" y="49"/>
                  </a:cubicBezTo>
                  <a:cubicBezTo>
                    <a:pt x="158" y="50"/>
                    <a:pt x="158" y="51"/>
                    <a:pt x="159" y="52"/>
                  </a:cubicBezTo>
                  <a:cubicBezTo>
                    <a:pt x="162" y="53"/>
                    <a:pt x="165" y="53"/>
                    <a:pt x="167" y="54"/>
                  </a:cubicBezTo>
                  <a:cubicBezTo>
                    <a:pt x="168" y="55"/>
                    <a:pt x="169" y="55"/>
                    <a:pt x="169" y="56"/>
                  </a:cubicBezTo>
                  <a:cubicBezTo>
                    <a:pt x="168" y="59"/>
                    <a:pt x="165" y="60"/>
                    <a:pt x="163" y="61"/>
                  </a:cubicBezTo>
                  <a:cubicBezTo>
                    <a:pt x="153" y="65"/>
                    <a:pt x="142" y="69"/>
                    <a:pt x="131" y="73"/>
                  </a:cubicBezTo>
                  <a:cubicBezTo>
                    <a:pt x="127" y="75"/>
                    <a:pt x="122" y="75"/>
                    <a:pt x="117" y="74"/>
                  </a:cubicBezTo>
                  <a:cubicBezTo>
                    <a:pt x="111" y="73"/>
                    <a:pt x="105" y="72"/>
                    <a:pt x="99" y="71"/>
                  </a:cubicBezTo>
                  <a:cubicBezTo>
                    <a:pt x="97" y="71"/>
                    <a:pt x="95" y="71"/>
                    <a:pt x="95" y="73"/>
                  </a:cubicBezTo>
                  <a:cubicBezTo>
                    <a:pt x="94" y="75"/>
                    <a:pt x="95" y="77"/>
                    <a:pt x="97" y="78"/>
                  </a:cubicBezTo>
                  <a:cubicBezTo>
                    <a:pt x="98" y="79"/>
                    <a:pt x="100" y="81"/>
                    <a:pt x="102" y="82"/>
                  </a:cubicBezTo>
                  <a:cubicBezTo>
                    <a:pt x="104" y="83"/>
                    <a:pt x="105" y="85"/>
                    <a:pt x="104" y="87"/>
                  </a:cubicBezTo>
                  <a:cubicBezTo>
                    <a:pt x="104" y="90"/>
                    <a:pt x="102" y="90"/>
                    <a:pt x="100" y="91"/>
                  </a:cubicBezTo>
                  <a:cubicBezTo>
                    <a:pt x="98" y="91"/>
                    <a:pt x="97" y="91"/>
                    <a:pt x="95" y="91"/>
                  </a:cubicBezTo>
                  <a:cubicBezTo>
                    <a:pt x="89" y="92"/>
                    <a:pt x="82" y="93"/>
                    <a:pt x="78" y="99"/>
                  </a:cubicBezTo>
                  <a:cubicBezTo>
                    <a:pt x="76" y="103"/>
                    <a:pt x="71" y="102"/>
                    <a:pt x="68" y="103"/>
                  </a:cubicBezTo>
                  <a:cubicBezTo>
                    <a:pt x="68" y="104"/>
                    <a:pt x="68" y="104"/>
                    <a:pt x="68" y="105"/>
                  </a:cubicBezTo>
                  <a:cubicBezTo>
                    <a:pt x="74" y="112"/>
                    <a:pt x="74" y="112"/>
                    <a:pt x="65" y="117"/>
                  </a:cubicBezTo>
                  <a:cubicBezTo>
                    <a:pt x="60" y="120"/>
                    <a:pt x="56" y="121"/>
                    <a:pt x="51" y="116"/>
                  </a:cubicBezTo>
                  <a:cubicBezTo>
                    <a:pt x="45" y="110"/>
                    <a:pt x="37" y="109"/>
                    <a:pt x="29" y="109"/>
                  </a:cubicBezTo>
                  <a:cubicBezTo>
                    <a:pt x="21" y="108"/>
                    <a:pt x="14" y="104"/>
                    <a:pt x="6" y="101"/>
                  </a:cubicBezTo>
                  <a:cubicBezTo>
                    <a:pt x="4" y="100"/>
                    <a:pt x="2" y="98"/>
                    <a:pt x="1" y="96"/>
                  </a:cubicBezTo>
                  <a:cubicBezTo>
                    <a:pt x="0" y="93"/>
                    <a:pt x="0" y="91"/>
                    <a:pt x="4" y="90"/>
                  </a:cubicBezTo>
                  <a:cubicBezTo>
                    <a:pt x="9" y="89"/>
                    <a:pt x="14" y="88"/>
                    <a:pt x="16" y="82"/>
                  </a:cubicBezTo>
                  <a:cubicBezTo>
                    <a:pt x="18" y="78"/>
                    <a:pt x="25" y="78"/>
                    <a:pt x="28" y="82"/>
                  </a:cubicBezTo>
                  <a:cubicBezTo>
                    <a:pt x="31" y="84"/>
                    <a:pt x="33" y="87"/>
                    <a:pt x="36" y="90"/>
                  </a:cubicBezTo>
                  <a:cubicBezTo>
                    <a:pt x="38" y="92"/>
                    <a:pt x="40" y="93"/>
                    <a:pt x="42" y="93"/>
                  </a:cubicBezTo>
                  <a:cubicBezTo>
                    <a:pt x="46" y="93"/>
                    <a:pt x="48" y="92"/>
                    <a:pt x="49" y="88"/>
                  </a:cubicBezTo>
                  <a:cubicBezTo>
                    <a:pt x="49" y="84"/>
                    <a:pt x="47" y="83"/>
                    <a:pt x="44" y="83"/>
                  </a:cubicBezTo>
                  <a:cubicBezTo>
                    <a:pt x="41" y="83"/>
                    <a:pt x="38" y="83"/>
                    <a:pt x="37" y="81"/>
                  </a:cubicBezTo>
                  <a:cubicBezTo>
                    <a:pt x="35" y="77"/>
                    <a:pt x="32" y="73"/>
                    <a:pt x="31" y="69"/>
                  </a:cubicBezTo>
                  <a:cubicBezTo>
                    <a:pt x="31" y="65"/>
                    <a:pt x="39" y="62"/>
                    <a:pt x="42" y="64"/>
                  </a:cubicBezTo>
                  <a:cubicBezTo>
                    <a:pt x="44" y="65"/>
                    <a:pt x="46" y="67"/>
                    <a:pt x="47" y="68"/>
                  </a:cubicBezTo>
                  <a:cubicBezTo>
                    <a:pt x="49" y="70"/>
                    <a:pt x="51" y="72"/>
                    <a:pt x="53" y="70"/>
                  </a:cubicBezTo>
                  <a:cubicBezTo>
                    <a:pt x="56" y="67"/>
                    <a:pt x="54" y="65"/>
                    <a:pt x="53" y="64"/>
                  </a:cubicBezTo>
                  <a:cubicBezTo>
                    <a:pt x="50" y="60"/>
                    <a:pt x="47" y="56"/>
                    <a:pt x="45" y="52"/>
                  </a:cubicBezTo>
                  <a:cubicBezTo>
                    <a:pt x="43" y="49"/>
                    <a:pt x="43" y="48"/>
                    <a:pt x="47" y="47"/>
                  </a:cubicBezTo>
                  <a:cubicBezTo>
                    <a:pt x="53" y="45"/>
                    <a:pt x="59" y="45"/>
                    <a:pt x="64" y="50"/>
                  </a:cubicBezTo>
                  <a:cubicBezTo>
                    <a:pt x="75" y="59"/>
                    <a:pt x="73" y="59"/>
                    <a:pt x="86" y="52"/>
                  </a:cubicBezTo>
                  <a:cubicBezTo>
                    <a:pt x="89" y="51"/>
                    <a:pt x="92" y="49"/>
                    <a:pt x="95" y="48"/>
                  </a:cubicBezTo>
                  <a:cubicBezTo>
                    <a:pt x="97" y="47"/>
                    <a:pt x="98" y="45"/>
                    <a:pt x="98" y="43"/>
                  </a:cubicBezTo>
                  <a:cubicBezTo>
                    <a:pt x="99" y="40"/>
                    <a:pt x="98" y="38"/>
                    <a:pt x="94" y="39"/>
                  </a:cubicBezTo>
                  <a:cubicBezTo>
                    <a:pt x="88" y="40"/>
                    <a:pt x="82" y="41"/>
                    <a:pt x="76" y="43"/>
                  </a:cubicBezTo>
                  <a:cubicBezTo>
                    <a:pt x="68" y="46"/>
                    <a:pt x="62" y="42"/>
                    <a:pt x="56" y="38"/>
                  </a:cubicBezTo>
                  <a:cubicBezTo>
                    <a:pt x="54" y="36"/>
                    <a:pt x="54" y="34"/>
                    <a:pt x="54" y="32"/>
                  </a:cubicBezTo>
                  <a:cubicBezTo>
                    <a:pt x="53" y="25"/>
                    <a:pt x="53" y="25"/>
                    <a:pt x="47" y="23"/>
                  </a:cubicBezTo>
                  <a:cubicBezTo>
                    <a:pt x="43" y="22"/>
                    <a:pt x="39" y="22"/>
                    <a:pt x="35" y="21"/>
                  </a:cubicBezTo>
                  <a:cubicBezTo>
                    <a:pt x="32" y="20"/>
                    <a:pt x="30" y="19"/>
                    <a:pt x="29" y="16"/>
                  </a:cubicBezTo>
                  <a:cubicBezTo>
                    <a:pt x="27" y="12"/>
                    <a:pt x="28" y="10"/>
                    <a:pt x="32" y="8"/>
                  </a:cubicBezTo>
                  <a:cubicBezTo>
                    <a:pt x="34" y="7"/>
                    <a:pt x="36" y="7"/>
                    <a:pt x="38" y="6"/>
                  </a:cubicBezTo>
                  <a:cubicBezTo>
                    <a:pt x="42" y="4"/>
                    <a:pt x="47" y="5"/>
                    <a:pt x="50" y="9"/>
                  </a:cubicBezTo>
                  <a:cubicBezTo>
                    <a:pt x="52" y="11"/>
                    <a:pt x="54" y="13"/>
                    <a:pt x="57" y="1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 name="Freeform 11"/>
            <p:cNvSpPr/>
            <p:nvPr/>
          </p:nvSpPr>
          <p:spPr bwMode="auto">
            <a:xfrm>
              <a:off x="5555492" y="4422655"/>
              <a:ext cx="356365" cy="281556"/>
            </a:xfrm>
            <a:custGeom>
              <a:avLst/>
              <a:gdLst>
                <a:gd name="T0" fmla="*/ 88 w 177"/>
                <a:gd name="T1" fmla="*/ 104 h 140"/>
                <a:gd name="T2" fmla="*/ 88 w 177"/>
                <a:gd name="T3" fmla="*/ 109 h 140"/>
                <a:gd name="T4" fmla="*/ 81 w 177"/>
                <a:gd name="T5" fmla="*/ 113 h 140"/>
                <a:gd name="T6" fmla="*/ 68 w 177"/>
                <a:gd name="T7" fmla="*/ 93 h 140"/>
                <a:gd name="T8" fmla="*/ 54 w 177"/>
                <a:gd name="T9" fmla="*/ 66 h 140"/>
                <a:gd name="T10" fmla="*/ 37 w 177"/>
                <a:gd name="T11" fmla="*/ 52 h 140"/>
                <a:gd name="T12" fmla="*/ 30 w 177"/>
                <a:gd name="T13" fmla="*/ 41 h 140"/>
                <a:gd name="T14" fmla="*/ 29 w 177"/>
                <a:gd name="T15" fmla="*/ 35 h 140"/>
                <a:gd name="T16" fmla="*/ 26 w 177"/>
                <a:gd name="T17" fmla="*/ 33 h 140"/>
                <a:gd name="T18" fmla="*/ 23 w 177"/>
                <a:gd name="T19" fmla="*/ 35 h 140"/>
                <a:gd name="T20" fmla="*/ 20 w 177"/>
                <a:gd name="T21" fmla="*/ 44 h 140"/>
                <a:gd name="T22" fmla="*/ 17 w 177"/>
                <a:gd name="T23" fmla="*/ 48 h 140"/>
                <a:gd name="T24" fmla="*/ 12 w 177"/>
                <a:gd name="T25" fmla="*/ 44 h 140"/>
                <a:gd name="T26" fmla="*/ 9 w 177"/>
                <a:gd name="T27" fmla="*/ 34 h 140"/>
                <a:gd name="T28" fmla="*/ 11 w 177"/>
                <a:gd name="T29" fmla="*/ 28 h 140"/>
                <a:gd name="T30" fmla="*/ 16 w 177"/>
                <a:gd name="T31" fmla="*/ 22 h 140"/>
                <a:gd name="T32" fmla="*/ 8 w 177"/>
                <a:gd name="T33" fmla="*/ 20 h 140"/>
                <a:gd name="T34" fmla="*/ 1 w 177"/>
                <a:gd name="T35" fmla="*/ 14 h 140"/>
                <a:gd name="T36" fmla="*/ 2 w 177"/>
                <a:gd name="T37" fmla="*/ 7 h 140"/>
                <a:gd name="T38" fmla="*/ 27 w 177"/>
                <a:gd name="T39" fmla="*/ 2 h 140"/>
                <a:gd name="T40" fmla="*/ 31 w 177"/>
                <a:gd name="T41" fmla="*/ 8 h 140"/>
                <a:gd name="T42" fmla="*/ 31 w 177"/>
                <a:gd name="T43" fmla="*/ 21 h 140"/>
                <a:gd name="T44" fmla="*/ 47 w 177"/>
                <a:gd name="T45" fmla="*/ 29 h 140"/>
                <a:gd name="T46" fmla="*/ 63 w 177"/>
                <a:gd name="T47" fmla="*/ 18 h 140"/>
                <a:gd name="T48" fmla="*/ 73 w 177"/>
                <a:gd name="T49" fmla="*/ 18 h 140"/>
                <a:gd name="T50" fmla="*/ 83 w 177"/>
                <a:gd name="T51" fmla="*/ 25 h 140"/>
                <a:gd name="T52" fmla="*/ 90 w 177"/>
                <a:gd name="T53" fmla="*/ 38 h 140"/>
                <a:gd name="T54" fmla="*/ 100 w 177"/>
                <a:gd name="T55" fmla="*/ 33 h 140"/>
                <a:gd name="T56" fmla="*/ 128 w 177"/>
                <a:gd name="T57" fmla="*/ 52 h 140"/>
                <a:gd name="T58" fmla="*/ 132 w 177"/>
                <a:gd name="T59" fmla="*/ 61 h 140"/>
                <a:gd name="T60" fmla="*/ 141 w 177"/>
                <a:gd name="T61" fmla="*/ 68 h 140"/>
                <a:gd name="T62" fmla="*/ 151 w 177"/>
                <a:gd name="T63" fmla="*/ 81 h 140"/>
                <a:gd name="T64" fmla="*/ 149 w 177"/>
                <a:gd name="T65" fmla="*/ 85 h 140"/>
                <a:gd name="T66" fmla="*/ 147 w 177"/>
                <a:gd name="T67" fmla="*/ 93 h 140"/>
                <a:gd name="T68" fmla="*/ 166 w 177"/>
                <a:gd name="T69" fmla="*/ 120 h 140"/>
                <a:gd name="T70" fmla="*/ 173 w 177"/>
                <a:gd name="T71" fmla="*/ 125 h 140"/>
                <a:gd name="T72" fmla="*/ 175 w 177"/>
                <a:gd name="T73" fmla="*/ 136 h 140"/>
                <a:gd name="T74" fmla="*/ 164 w 177"/>
                <a:gd name="T75" fmla="*/ 138 h 140"/>
                <a:gd name="T76" fmla="*/ 144 w 177"/>
                <a:gd name="T77" fmla="*/ 128 h 140"/>
                <a:gd name="T78" fmla="*/ 140 w 177"/>
                <a:gd name="T79" fmla="*/ 122 h 140"/>
                <a:gd name="T80" fmla="*/ 138 w 177"/>
                <a:gd name="T81" fmla="*/ 109 h 140"/>
                <a:gd name="T82" fmla="*/ 122 w 177"/>
                <a:gd name="T83" fmla="*/ 96 h 140"/>
                <a:gd name="T84" fmla="*/ 115 w 177"/>
                <a:gd name="T85" fmla="*/ 99 h 140"/>
                <a:gd name="T86" fmla="*/ 106 w 177"/>
                <a:gd name="T87" fmla="*/ 109 h 140"/>
                <a:gd name="T88" fmla="*/ 96 w 177"/>
                <a:gd name="T89" fmla="*/ 113 h 140"/>
                <a:gd name="T90" fmla="*/ 89 w 177"/>
                <a:gd name="T91" fmla="*/ 107 h 140"/>
                <a:gd name="T92" fmla="*/ 89 w 177"/>
                <a:gd name="T93" fmla="*/ 104 h 140"/>
                <a:gd name="T94" fmla="*/ 88 w 177"/>
                <a:gd name="T95" fmla="*/ 104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7" h="140">
                  <a:moveTo>
                    <a:pt x="88" y="104"/>
                  </a:moveTo>
                  <a:cubicBezTo>
                    <a:pt x="88" y="106"/>
                    <a:pt x="89" y="107"/>
                    <a:pt x="88" y="109"/>
                  </a:cubicBezTo>
                  <a:cubicBezTo>
                    <a:pt x="88" y="114"/>
                    <a:pt x="84" y="116"/>
                    <a:pt x="81" y="113"/>
                  </a:cubicBezTo>
                  <a:cubicBezTo>
                    <a:pt x="75" y="107"/>
                    <a:pt x="67" y="103"/>
                    <a:pt x="68" y="93"/>
                  </a:cubicBezTo>
                  <a:cubicBezTo>
                    <a:pt x="69" y="81"/>
                    <a:pt x="64" y="72"/>
                    <a:pt x="54" y="66"/>
                  </a:cubicBezTo>
                  <a:cubicBezTo>
                    <a:pt x="48" y="62"/>
                    <a:pt x="43" y="56"/>
                    <a:pt x="37" y="52"/>
                  </a:cubicBezTo>
                  <a:cubicBezTo>
                    <a:pt x="33" y="49"/>
                    <a:pt x="31" y="45"/>
                    <a:pt x="30" y="41"/>
                  </a:cubicBezTo>
                  <a:cubicBezTo>
                    <a:pt x="30" y="39"/>
                    <a:pt x="29" y="37"/>
                    <a:pt x="29" y="35"/>
                  </a:cubicBezTo>
                  <a:cubicBezTo>
                    <a:pt x="28" y="34"/>
                    <a:pt x="28" y="33"/>
                    <a:pt x="26" y="33"/>
                  </a:cubicBezTo>
                  <a:cubicBezTo>
                    <a:pt x="25" y="33"/>
                    <a:pt x="24" y="34"/>
                    <a:pt x="23" y="35"/>
                  </a:cubicBezTo>
                  <a:cubicBezTo>
                    <a:pt x="22" y="38"/>
                    <a:pt x="21" y="41"/>
                    <a:pt x="20" y="44"/>
                  </a:cubicBezTo>
                  <a:cubicBezTo>
                    <a:pt x="20" y="46"/>
                    <a:pt x="19" y="48"/>
                    <a:pt x="17" y="48"/>
                  </a:cubicBezTo>
                  <a:cubicBezTo>
                    <a:pt x="14" y="48"/>
                    <a:pt x="13" y="46"/>
                    <a:pt x="12" y="44"/>
                  </a:cubicBezTo>
                  <a:cubicBezTo>
                    <a:pt x="11" y="41"/>
                    <a:pt x="10" y="37"/>
                    <a:pt x="9" y="34"/>
                  </a:cubicBezTo>
                  <a:cubicBezTo>
                    <a:pt x="8" y="31"/>
                    <a:pt x="9" y="30"/>
                    <a:pt x="11" y="28"/>
                  </a:cubicBezTo>
                  <a:cubicBezTo>
                    <a:pt x="13" y="26"/>
                    <a:pt x="15" y="25"/>
                    <a:pt x="16" y="22"/>
                  </a:cubicBezTo>
                  <a:cubicBezTo>
                    <a:pt x="14" y="20"/>
                    <a:pt x="11" y="20"/>
                    <a:pt x="8" y="20"/>
                  </a:cubicBezTo>
                  <a:cubicBezTo>
                    <a:pt x="4" y="19"/>
                    <a:pt x="2" y="17"/>
                    <a:pt x="1" y="14"/>
                  </a:cubicBezTo>
                  <a:cubicBezTo>
                    <a:pt x="0" y="11"/>
                    <a:pt x="0" y="9"/>
                    <a:pt x="2" y="7"/>
                  </a:cubicBezTo>
                  <a:cubicBezTo>
                    <a:pt x="10" y="0"/>
                    <a:pt x="18" y="1"/>
                    <a:pt x="27" y="2"/>
                  </a:cubicBezTo>
                  <a:cubicBezTo>
                    <a:pt x="30" y="2"/>
                    <a:pt x="31" y="5"/>
                    <a:pt x="31" y="8"/>
                  </a:cubicBezTo>
                  <a:cubicBezTo>
                    <a:pt x="31" y="12"/>
                    <a:pt x="31" y="17"/>
                    <a:pt x="31" y="21"/>
                  </a:cubicBezTo>
                  <a:cubicBezTo>
                    <a:pt x="32" y="29"/>
                    <a:pt x="39" y="34"/>
                    <a:pt x="47" y="29"/>
                  </a:cubicBezTo>
                  <a:cubicBezTo>
                    <a:pt x="52" y="26"/>
                    <a:pt x="58" y="22"/>
                    <a:pt x="63" y="18"/>
                  </a:cubicBezTo>
                  <a:cubicBezTo>
                    <a:pt x="66" y="16"/>
                    <a:pt x="69" y="16"/>
                    <a:pt x="73" y="18"/>
                  </a:cubicBezTo>
                  <a:cubicBezTo>
                    <a:pt x="76" y="21"/>
                    <a:pt x="79" y="23"/>
                    <a:pt x="83" y="25"/>
                  </a:cubicBezTo>
                  <a:cubicBezTo>
                    <a:pt x="88" y="28"/>
                    <a:pt x="91" y="32"/>
                    <a:pt x="90" y="38"/>
                  </a:cubicBezTo>
                  <a:cubicBezTo>
                    <a:pt x="92" y="30"/>
                    <a:pt x="94" y="29"/>
                    <a:pt x="100" y="33"/>
                  </a:cubicBezTo>
                  <a:cubicBezTo>
                    <a:pt x="109" y="39"/>
                    <a:pt x="118" y="46"/>
                    <a:pt x="128" y="52"/>
                  </a:cubicBezTo>
                  <a:cubicBezTo>
                    <a:pt x="131" y="54"/>
                    <a:pt x="131" y="57"/>
                    <a:pt x="132" y="61"/>
                  </a:cubicBezTo>
                  <a:cubicBezTo>
                    <a:pt x="134" y="67"/>
                    <a:pt x="134" y="67"/>
                    <a:pt x="141" y="68"/>
                  </a:cubicBezTo>
                  <a:cubicBezTo>
                    <a:pt x="146" y="69"/>
                    <a:pt x="152" y="76"/>
                    <a:pt x="151" y="81"/>
                  </a:cubicBezTo>
                  <a:cubicBezTo>
                    <a:pt x="151" y="83"/>
                    <a:pt x="150" y="84"/>
                    <a:pt x="149" y="85"/>
                  </a:cubicBezTo>
                  <a:cubicBezTo>
                    <a:pt x="145" y="87"/>
                    <a:pt x="146" y="89"/>
                    <a:pt x="147" y="93"/>
                  </a:cubicBezTo>
                  <a:cubicBezTo>
                    <a:pt x="151" y="103"/>
                    <a:pt x="156" y="113"/>
                    <a:pt x="166" y="120"/>
                  </a:cubicBezTo>
                  <a:cubicBezTo>
                    <a:pt x="169" y="121"/>
                    <a:pt x="171" y="123"/>
                    <a:pt x="173" y="125"/>
                  </a:cubicBezTo>
                  <a:cubicBezTo>
                    <a:pt x="176" y="128"/>
                    <a:pt x="177" y="133"/>
                    <a:pt x="175" y="136"/>
                  </a:cubicBezTo>
                  <a:cubicBezTo>
                    <a:pt x="173" y="139"/>
                    <a:pt x="168" y="140"/>
                    <a:pt x="164" y="138"/>
                  </a:cubicBezTo>
                  <a:cubicBezTo>
                    <a:pt x="157" y="135"/>
                    <a:pt x="151" y="131"/>
                    <a:pt x="144" y="128"/>
                  </a:cubicBezTo>
                  <a:cubicBezTo>
                    <a:pt x="142" y="126"/>
                    <a:pt x="140" y="125"/>
                    <a:pt x="140" y="122"/>
                  </a:cubicBezTo>
                  <a:cubicBezTo>
                    <a:pt x="139" y="118"/>
                    <a:pt x="139" y="114"/>
                    <a:pt x="138" y="109"/>
                  </a:cubicBezTo>
                  <a:cubicBezTo>
                    <a:pt x="137" y="100"/>
                    <a:pt x="132" y="95"/>
                    <a:pt x="122" y="96"/>
                  </a:cubicBezTo>
                  <a:cubicBezTo>
                    <a:pt x="119" y="96"/>
                    <a:pt x="117" y="97"/>
                    <a:pt x="115" y="99"/>
                  </a:cubicBezTo>
                  <a:cubicBezTo>
                    <a:pt x="112" y="103"/>
                    <a:pt x="109" y="106"/>
                    <a:pt x="106" y="109"/>
                  </a:cubicBezTo>
                  <a:cubicBezTo>
                    <a:pt x="104" y="113"/>
                    <a:pt x="100" y="114"/>
                    <a:pt x="96" y="113"/>
                  </a:cubicBezTo>
                  <a:cubicBezTo>
                    <a:pt x="90" y="113"/>
                    <a:pt x="90" y="113"/>
                    <a:pt x="89" y="107"/>
                  </a:cubicBezTo>
                  <a:cubicBezTo>
                    <a:pt x="89" y="106"/>
                    <a:pt x="89" y="105"/>
                    <a:pt x="89" y="104"/>
                  </a:cubicBezTo>
                  <a:cubicBezTo>
                    <a:pt x="89" y="104"/>
                    <a:pt x="89" y="104"/>
                    <a:pt x="88" y="10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5" name="Freeform 12"/>
            <p:cNvSpPr/>
            <p:nvPr/>
          </p:nvSpPr>
          <p:spPr bwMode="auto">
            <a:xfrm>
              <a:off x="1453211" y="2485771"/>
              <a:ext cx="224428" cy="209466"/>
            </a:xfrm>
            <a:custGeom>
              <a:avLst/>
              <a:gdLst>
                <a:gd name="T0" fmla="*/ 101 w 112"/>
                <a:gd name="T1" fmla="*/ 44 h 104"/>
                <a:gd name="T2" fmla="*/ 101 w 112"/>
                <a:gd name="T3" fmla="*/ 59 h 104"/>
                <a:gd name="T4" fmla="*/ 107 w 112"/>
                <a:gd name="T5" fmla="*/ 71 h 104"/>
                <a:gd name="T6" fmla="*/ 112 w 112"/>
                <a:gd name="T7" fmla="*/ 76 h 104"/>
                <a:gd name="T8" fmla="*/ 110 w 112"/>
                <a:gd name="T9" fmla="*/ 88 h 104"/>
                <a:gd name="T10" fmla="*/ 106 w 112"/>
                <a:gd name="T11" fmla="*/ 88 h 104"/>
                <a:gd name="T12" fmla="*/ 100 w 112"/>
                <a:gd name="T13" fmla="*/ 92 h 104"/>
                <a:gd name="T14" fmla="*/ 85 w 112"/>
                <a:gd name="T15" fmla="*/ 102 h 104"/>
                <a:gd name="T16" fmla="*/ 80 w 112"/>
                <a:gd name="T17" fmla="*/ 99 h 104"/>
                <a:gd name="T18" fmla="*/ 70 w 112"/>
                <a:gd name="T19" fmla="*/ 88 h 104"/>
                <a:gd name="T20" fmla="*/ 63 w 112"/>
                <a:gd name="T21" fmla="*/ 88 h 104"/>
                <a:gd name="T22" fmla="*/ 60 w 112"/>
                <a:gd name="T23" fmla="*/ 90 h 104"/>
                <a:gd name="T24" fmla="*/ 17 w 112"/>
                <a:gd name="T25" fmla="*/ 86 h 104"/>
                <a:gd name="T26" fmla="*/ 14 w 112"/>
                <a:gd name="T27" fmla="*/ 81 h 104"/>
                <a:gd name="T28" fmla="*/ 14 w 112"/>
                <a:gd name="T29" fmla="*/ 76 h 104"/>
                <a:gd name="T30" fmla="*/ 8 w 112"/>
                <a:gd name="T31" fmla="*/ 65 h 104"/>
                <a:gd name="T32" fmla="*/ 4 w 112"/>
                <a:gd name="T33" fmla="*/ 63 h 104"/>
                <a:gd name="T34" fmla="*/ 2 w 112"/>
                <a:gd name="T35" fmla="*/ 55 h 104"/>
                <a:gd name="T36" fmla="*/ 14 w 112"/>
                <a:gd name="T37" fmla="*/ 51 h 104"/>
                <a:gd name="T38" fmla="*/ 24 w 112"/>
                <a:gd name="T39" fmla="*/ 57 h 104"/>
                <a:gd name="T40" fmla="*/ 29 w 112"/>
                <a:gd name="T41" fmla="*/ 56 h 104"/>
                <a:gd name="T42" fmla="*/ 25 w 112"/>
                <a:gd name="T43" fmla="*/ 45 h 104"/>
                <a:gd name="T44" fmla="*/ 20 w 112"/>
                <a:gd name="T45" fmla="*/ 44 h 104"/>
                <a:gd name="T46" fmla="*/ 14 w 112"/>
                <a:gd name="T47" fmla="*/ 42 h 104"/>
                <a:gd name="T48" fmla="*/ 3 w 112"/>
                <a:gd name="T49" fmla="*/ 24 h 104"/>
                <a:gd name="T50" fmla="*/ 5 w 112"/>
                <a:gd name="T51" fmla="*/ 20 h 104"/>
                <a:gd name="T52" fmla="*/ 26 w 112"/>
                <a:gd name="T53" fmla="*/ 5 h 104"/>
                <a:gd name="T54" fmla="*/ 42 w 112"/>
                <a:gd name="T55" fmla="*/ 1 h 104"/>
                <a:gd name="T56" fmla="*/ 53 w 112"/>
                <a:gd name="T57" fmla="*/ 4 h 104"/>
                <a:gd name="T58" fmla="*/ 75 w 112"/>
                <a:gd name="T59" fmla="*/ 22 h 104"/>
                <a:gd name="T60" fmla="*/ 82 w 112"/>
                <a:gd name="T61" fmla="*/ 21 h 104"/>
                <a:gd name="T62" fmla="*/ 84 w 112"/>
                <a:gd name="T63" fmla="*/ 19 h 104"/>
                <a:gd name="T64" fmla="*/ 91 w 112"/>
                <a:gd name="T65" fmla="*/ 13 h 104"/>
                <a:gd name="T66" fmla="*/ 102 w 112"/>
                <a:gd name="T67" fmla="*/ 25 h 104"/>
                <a:gd name="T68" fmla="*/ 102 w 112"/>
                <a:gd name="T69" fmla="*/ 26 h 104"/>
                <a:gd name="T70" fmla="*/ 102 w 112"/>
                <a:gd name="T71" fmla="*/ 44 h 104"/>
                <a:gd name="T72" fmla="*/ 101 w 112"/>
                <a:gd name="T73" fmla="*/ 4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2" h="104">
                  <a:moveTo>
                    <a:pt x="101" y="44"/>
                  </a:moveTo>
                  <a:cubicBezTo>
                    <a:pt x="101" y="49"/>
                    <a:pt x="101" y="54"/>
                    <a:pt x="101" y="59"/>
                  </a:cubicBezTo>
                  <a:cubicBezTo>
                    <a:pt x="101" y="64"/>
                    <a:pt x="102" y="68"/>
                    <a:pt x="107" y="71"/>
                  </a:cubicBezTo>
                  <a:cubicBezTo>
                    <a:pt x="109" y="72"/>
                    <a:pt x="112" y="73"/>
                    <a:pt x="112" y="76"/>
                  </a:cubicBezTo>
                  <a:cubicBezTo>
                    <a:pt x="112" y="80"/>
                    <a:pt x="112" y="84"/>
                    <a:pt x="110" y="88"/>
                  </a:cubicBezTo>
                  <a:cubicBezTo>
                    <a:pt x="110" y="90"/>
                    <a:pt x="108" y="89"/>
                    <a:pt x="106" y="88"/>
                  </a:cubicBezTo>
                  <a:cubicBezTo>
                    <a:pt x="101" y="87"/>
                    <a:pt x="101" y="87"/>
                    <a:pt x="100" y="92"/>
                  </a:cubicBezTo>
                  <a:cubicBezTo>
                    <a:pt x="99" y="98"/>
                    <a:pt x="91" y="104"/>
                    <a:pt x="85" y="102"/>
                  </a:cubicBezTo>
                  <a:cubicBezTo>
                    <a:pt x="83" y="102"/>
                    <a:pt x="81" y="100"/>
                    <a:pt x="80" y="99"/>
                  </a:cubicBezTo>
                  <a:cubicBezTo>
                    <a:pt x="77" y="95"/>
                    <a:pt x="74" y="91"/>
                    <a:pt x="70" y="88"/>
                  </a:cubicBezTo>
                  <a:cubicBezTo>
                    <a:pt x="68" y="85"/>
                    <a:pt x="66" y="83"/>
                    <a:pt x="63" y="88"/>
                  </a:cubicBezTo>
                  <a:cubicBezTo>
                    <a:pt x="62" y="89"/>
                    <a:pt x="61" y="89"/>
                    <a:pt x="60" y="90"/>
                  </a:cubicBezTo>
                  <a:cubicBezTo>
                    <a:pt x="45" y="92"/>
                    <a:pt x="31" y="92"/>
                    <a:pt x="17" y="86"/>
                  </a:cubicBezTo>
                  <a:cubicBezTo>
                    <a:pt x="15" y="85"/>
                    <a:pt x="14" y="84"/>
                    <a:pt x="14" y="81"/>
                  </a:cubicBezTo>
                  <a:cubicBezTo>
                    <a:pt x="14" y="80"/>
                    <a:pt x="13" y="78"/>
                    <a:pt x="14" y="76"/>
                  </a:cubicBezTo>
                  <a:cubicBezTo>
                    <a:pt x="14" y="71"/>
                    <a:pt x="12" y="68"/>
                    <a:pt x="8" y="65"/>
                  </a:cubicBezTo>
                  <a:cubicBezTo>
                    <a:pt x="7" y="65"/>
                    <a:pt x="5" y="64"/>
                    <a:pt x="4" y="63"/>
                  </a:cubicBezTo>
                  <a:cubicBezTo>
                    <a:pt x="1" y="61"/>
                    <a:pt x="0" y="58"/>
                    <a:pt x="2" y="55"/>
                  </a:cubicBezTo>
                  <a:cubicBezTo>
                    <a:pt x="6" y="47"/>
                    <a:pt x="7" y="46"/>
                    <a:pt x="14" y="51"/>
                  </a:cubicBezTo>
                  <a:cubicBezTo>
                    <a:pt x="18" y="53"/>
                    <a:pt x="21" y="55"/>
                    <a:pt x="24" y="57"/>
                  </a:cubicBezTo>
                  <a:cubicBezTo>
                    <a:pt x="27" y="59"/>
                    <a:pt x="28" y="58"/>
                    <a:pt x="29" y="56"/>
                  </a:cubicBezTo>
                  <a:cubicBezTo>
                    <a:pt x="33" y="48"/>
                    <a:pt x="33" y="47"/>
                    <a:pt x="25" y="45"/>
                  </a:cubicBezTo>
                  <a:cubicBezTo>
                    <a:pt x="24" y="45"/>
                    <a:pt x="22" y="44"/>
                    <a:pt x="20" y="44"/>
                  </a:cubicBezTo>
                  <a:cubicBezTo>
                    <a:pt x="18" y="43"/>
                    <a:pt x="16" y="42"/>
                    <a:pt x="14" y="42"/>
                  </a:cubicBezTo>
                  <a:cubicBezTo>
                    <a:pt x="5" y="39"/>
                    <a:pt x="2" y="34"/>
                    <a:pt x="3" y="24"/>
                  </a:cubicBezTo>
                  <a:cubicBezTo>
                    <a:pt x="3" y="23"/>
                    <a:pt x="4" y="21"/>
                    <a:pt x="5" y="20"/>
                  </a:cubicBezTo>
                  <a:cubicBezTo>
                    <a:pt x="11" y="15"/>
                    <a:pt x="17" y="7"/>
                    <a:pt x="26" y="5"/>
                  </a:cubicBezTo>
                  <a:cubicBezTo>
                    <a:pt x="32" y="4"/>
                    <a:pt x="37" y="3"/>
                    <a:pt x="42" y="1"/>
                  </a:cubicBezTo>
                  <a:cubicBezTo>
                    <a:pt x="47" y="0"/>
                    <a:pt x="50" y="1"/>
                    <a:pt x="53" y="4"/>
                  </a:cubicBezTo>
                  <a:cubicBezTo>
                    <a:pt x="60" y="10"/>
                    <a:pt x="68" y="16"/>
                    <a:pt x="75" y="22"/>
                  </a:cubicBezTo>
                  <a:cubicBezTo>
                    <a:pt x="78" y="25"/>
                    <a:pt x="80" y="25"/>
                    <a:pt x="82" y="21"/>
                  </a:cubicBezTo>
                  <a:cubicBezTo>
                    <a:pt x="82" y="21"/>
                    <a:pt x="83" y="20"/>
                    <a:pt x="84" y="19"/>
                  </a:cubicBezTo>
                  <a:cubicBezTo>
                    <a:pt x="86" y="17"/>
                    <a:pt x="87" y="12"/>
                    <a:pt x="91" y="13"/>
                  </a:cubicBezTo>
                  <a:cubicBezTo>
                    <a:pt x="95" y="13"/>
                    <a:pt x="101" y="20"/>
                    <a:pt x="102" y="25"/>
                  </a:cubicBezTo>
                  <a:cubicBezTo>
                    <a:pt x="102" y="25"/>
                    <a:pt x="102" y="26"/>
                    <a:pt x="102" y="26"/>
                  </a:cubicBezTo>
                  <a:cubicBezTo>
                    <a:pt x="102" y="32"/>
                    <a:pt x="102" y="38"/>
                    <a:pt x="102" y="44"/>
                  </a:cubicBezTo>
                  <a:cubicBezTo>
                    <a:pt x="101" y="44"/>
                    <a:pt x="101" y="44"/>
                    <a:pt x="101" y="4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6" name="Freeform 13"/>
            <p:cNvSpPr/>
            <p:nvPr/>
          </p:nvSpPr>
          <p:spPr bwMode="auto">
            <a:xfrm>
              <a:off x="5128398" y="4249913"/>
              <a:ext cx="202665" cy="265234"/>
            </a:xfrm>
            <a:custGeom>
              <a:avLst/>
              <a:gdLst>
                <a:gd name="T0" fmla="*/ 82 w 101"/>
                <a:gd name="T1" fmla="*/ 36 h 132"/>
                <a:gd name="T2" fmla="*/ 84 w 101"/>
                <a:gd name="T3" fmla="*/ 42 h 132"/>
                <a:gd name="T4" fmla="*/ 93 w 101"/>
                <a:gd name="T5" fmla="*/ 67 h 132"/>
                <a:gd name="T6" fmla="*/ 95 w 101"/>
                <a:gd name="T7" fmla="*/ 72 h 132"/>
                <a:gd name="T8" fmla="*/ 92 w 101"/>
                <a:gd name="T9" fmla="*/ 77 h 132"/>
                <a:gd name="T10" fmla="*/ 84 w 101"/>
                <a:gd name="T11" fmla="*/ 82 h 132"/>
                <a:gd name="T12" fmla="*/ 79 w 101"/>
                <a:gd name="T13" fmla="*/ 102 h 132"/>
                <a:gd name="T14" fmla="*/ 75 w 101"/>
                <a:gd name="T15" fmla="*/ 114 h 132"/>
                <a:gd name="T16" fmla="*/ 67 w 101"/>
                <a:gd name="T17" fmla="*/ 126 h 132"/>
                <a:gd name="T18" fmla="*/ 58 w 101"/>
                <a:gd name="T19" fmla="*/ 131 h 132"/>
                <a:gd name="T20" fmla="*/ 51 w 101"/>
                <a:gd name="T21" fmla="*/ 126 h 132"/>
                <a:gd name="T22" fmla="*/ 46 w 101"/>
                <a:gd name="T23" fmla="*/ 121 h 132"/>
                <a:gd name="T24" fmla="*/ 19 w 101"/>
                <a:gd name="T25" fmla="*/ 114 h 132"/>
                <a:gd name="T26" fmla="*/ 10 w 101"/>
                <a:gd name="T27" fmla="*/ 107 h 132"/>
                <a:gd name="T28" fmla="*/ 2 w 101"/>
                <a:gd name="T29" fmla="*/ 75 h 132"/>
                <a:gd name="T30" fmla="*/ 8 w 101"/>
                <a:gd name="T31" fmla="*/ 66 h 132"/>
                <a:gd name="T32" fmla="*/ 18 w 101"/>
                <a:gd name="T33" fmla="*/ 66 h 132"/>
                <a:gd name="T34" fmla="*/ 23 w 101"/>
                <a:gd name="T35" fmla="*/ 61 h 132"/>
                <a:gd name="T36" fmla="*/ 29 w 101"/>
                <a:gd name="T37" fmla="*/ 50 h 132"/>
                <a:gd name="T38" fmla="*/ 51 w 101"/>
                <a:gd name="T39" fmla="*/ 35 h 132"/>
                <a:gd name="T40" fmla="*/ 55 w 101"/>
                <a:gd name="T41" fmla="*/ 30 h 132"/>
                <a:gd name="T42" fmla="*/ 72 w 101"/>
                <a:gd name="T43" fmla="*/ 5 h 132"/>
                <a:gd name="T44" fmla="*/ 79 w 101"/>
                <a:gd name="T45" fmla="*/ 4 h 132"/>
                <a:gd name="T46" fmla="*/ 92 w 101"/>
                <a:gd name="T47" fmla="*/ 16 h 132"/>
                <a:gd name="T48" fmla="*/ 98 w 101"/>
                <a:gd name="T49" fmla="*/ 20 h 132"/>
                <a:gd name="T50" fmla="*/ 98 w 101"/>
                <a:gd name="T51" fmla="*/ 26 h 132"/>
                <a:gd name="T52" fmla="*/ 82 w 101"/>
                <a:gd name="T53" fmla="*/ 36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1" h="132">
                  <a:moveTo>
                    <a:pt x="82" y="36"/>
                  </a:moveTo>
                  <a:cubicBezTo>
                    <a:pt x="83" y="38"/>
                    <a:pt x="84" y="40"/>
                    <a:pt x="84" y="42"/>
                  </a:cubicBezTo>
                  <a:cubicBezTo>
                    <a:pt x="85" y="51"/>
                    <a:pt x="89" y="59"/>
                    <a:pt x="93" y="67"/>
                  </a:cubicBezTo>
                  <a:cubicBezTo>
                    <a:pt x="94" y="69"/>
                    <a:pt x="94" y="70"/>
                    <a:pt x="95" y="72"/>
                  </a:cubicBezTo>
                  <a:cubicBezTo>
                    <a:pt x="96" y="75"/>
                    <a:pt x="95" y="77"/>
                    <a:pt x="92" y="77"/>
                  </a:cubicBezTo>
                  <a:cubicBezTo>
                    <a:pt x="88" y="76"/>
                    <a:pt x="86" y="78"/>
                    <a:pt x="84" y="82"/>
                  </a:cubicBezTo>
                  <a:cubicBezTo>
                    <a:pt x="81" y="88"/>
                    <a:pt x="78" y="94"/>
                    <a:pt x="79" y="102"/>
                  </a:cubicBezTo>
                  <a:cubicBezTo>
                    <a:pt x="80" y="107"/>
                    <a:pt x="78" y="111"/>
                    <a:pt x="75" y="114"/>
                  </a:cubicBezTo>
                  <a:cubicBezTo>
                    <a:pt x="72" y="118"/>
                    <a:pt x="69" y="122"/>
                    <a:pt x="67" y="126"/>
                  </a:cubicBezTo>
                  <a:cubicBezTo>
                    <a:pt x="65" y="129"/>
                    <a:pt x="62" y="131"/>
                    <a:pt x="58" y="131"/>
                  </a:cubicBezTo>
                  <a:cubicBezTo>
                    <a:pt x="54" y="132"/>
                    <a:pt x="51" y="132"/>
                    <a:pt x="51" y="126"/>
                  </a:cubicBezTo>
                  <a:cubicBezTo>
                    <a:pt x="51" y="123"/>
                    <a:pt x="48" y="122"/>
                    <a:pt x="46" y="121"/>
                  </a:cubicBezTo>
                  <a:cubicBezTo>
                    <a:pt x="37" y="117"/>
                    <a:pt x="28" y="114"/>
                    <a:pt x="19" y="114"/>
                  </a:cubicBezTo>
                  <a:cubicBezTo>
                    <a:pt x="14" y="114"/>
                    <a:pt x="12" y="111"/>
                    <a:pt x="10" y="107"/>
                  </a:cubicBezTo>
                  <a:cubicBezTo>
                    <a:pt x="8" y="96"/>
                    <a:pt x="5" y="85"/>
                    <a:pt x="2" y="75"/>
                  </a:cubicBezTo>
                  <a:cubicBezTo>
                    <a:pt x="0" y="68"/>
                    <a:pt x="1" y="67"/>
                    <a:pt x="8" y="66"/>
                  </a:cubicBezTo>
                  <a:cubicBezTo>
                    <a:pt x="12" y="66"/>
                    <a:pt x="15" y="66"/>
                    <a:pt x="18" y="66"/>
                  </a:cubicBezTo>
                  <a:cubicBezTo>
                    <a:pt x="21" y="66"/>
                    <a:pt x="23" y="65"/>
                    <a:pt x="23" y="61"/>
                  </a:cubicBezTo>
                  <a:cubicBezTo>
                    <a:pt x="22" y="56"/>
                    <a:pt x="25" y="53"/>
                    <a:pt x="29" y="50"/>
                  </a:cubicBezTo>
                  <a:cubicBezTo>
                    <a:pt x="36" y="45"/>
                    <a:pt x="43" y="39"/>
                    <a:pt x="51" y="35"/>
                  </a:cubicBezTo>
                  <a:cubicBezTo>
                    <a:pt x="53" y="34"/>
                    <a:pt x="53" y="32"/>
                    <a:pt x="55" y="30"/>
                  </a:cubicBezTo>
                  <a:cubicBezTo>
                    <a:pt x="62" y="23"/>
                    <a:pt x="67" y="14"/>
                    <a:pt x="72" y="5"/>
                  </a:cubicBezTo>
                  <a:cubicBezTo>
                    <a:pt x="74" y="0"/>
                    <a:pt x="76" y="0"/>
                    <a:pt x="79" y="4"/>
                  </a:cubicBezTo>
                  <a:cubicBezTo>
                    <a:pt x="82" y="9"/>
                    <a:pt x="87" y="12"/>
                    <a:pt x="92" y="16"/>
                  </a:cubicBezTo>
                  <a:cubicBezTo>
                    <a:pt x="94" y="17"/>
                    <a:pt x="96" y="19"/>
                    <a:pt x="98" y="20"/>
                  </a:cubicBezTo>
                  <a:cubicBezTo>
                    <a:pt x="100" y="22"/>
                    <a:pt x="101" y="24"/>
                    <a:pt x="98" y="26"/>
                  </a:cubicBezTo>
                  <a:cubicBezTo>
                    <a:pt x="93" y="30"/>
                    <a:pt x="88" y="35"/>
                    <a:pt x="82" y="3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7" name="Freeform 14"/>
            <p:cNvSpPr/>
            <p:nvPr/>
          </p:nvSpPr>
          <p:spPr bwMode="auto">
            <a:xfrm>
              <a:off x="3879759" y="4645723"/>
              <a:ext cx="159140" cy="285636"/>
            </a:xfrm>
            <a:custGeom>
              <a:avLst/>
              <a:gdLst>
                <a:gd name="T0" fmla="*/ 2 w 79"/>
                <a:gd name="T1" fmla="*/ 111 h 142"/>
                <a:gd name="T2" fmla="*/ 9 w 79"/>
                <a:gd name="T3" fmla="*/ 91 h 142"/>
                <a:gd name="T4" fmla="*/ 14 w 79"/>
                <a:gd name="T5" fmla="*/ 76 h 142"/>
                <a:gd name="T6" fmla="*/ 13 w 79"/>
                <a:gd name="T7" fmla="*/ 59 h 142"/>
                <a:gd name="T8" fmla="*/ 31 w 79"/>
                <a:gd name="T9" fmla="*/ 40 h 142"/>
                <a:gd name="T10" fmla="*/ 51 w 79"/>
                <a:gd name="T11" fmla="*/ 28 h 142"/>
                <a:gd name="T12" fmla="*/ 60 w 79"/>
                <a:gd name="T13" fmla="*/ 8 h 142"/>
                <a:gd name="T14" fmla="*/ 63 w 79"/>
                <a:gd name="T15" fmla="*/ 3 h 142"/>
                <a:gd name="T16" fmla="*/ 70 w 79"/>
                <a:gd name="T17" fmla="*/ 3 h 142"/>
                <a:gd name="T18" fmla="*/ 73 w 79"/>
                <a:gd name="T19" fmla="*/ 14 h 142"/>
                <a:gd name="T20" fmla="*/ 78 w 79"/>
                <a:gd name="T21" fmla="*/ 35 h 142"/>
                <a:gd name="T22" fmla="*/ 72 w 79"/>
                <a:gd name="T23" fmla="*/ 43 h 142"/>
                <a:gd name="T24" fmla="*/ 67 w 79"/>
                <a:gd name="T25" fmla="*/ 56 h 142"/>
                <a:gd name="T26" fmla="*/ 67 w 79"/>
                <a:gd name="T27" fmla="*/ 66 h 142"/>
                <a:gd name="T28" fmla="*/ 44 w 79"/>
                <a:gd name="T29" fmla="*/ 105 h 142"/>
                <a:gd name="T30" fmla="*/ 42 w 79"/>
                <a:gd name="T31" fmla="*/ 120 h 142"/>
                <a:gd name="T32" fmla="*/ 37 w 79"/>
                <a:gd name="T33" fmla="*/ 133 h 142"/>
                <a:gd name="T34" fmla="*/ 27 w 79"/>
                <a:gd name="T35" fmla="*/ 139 h 142"/>
                <a:gd name="T36" fmla="*/ 3 w 79"/>
                <a:gd name="T37" fmla="*/ 123 h 142"/>
                <a:gd name="T38" fmla="*/ 2 w 79"/>
                <a:gd name="T39" fmla="*/ 11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9" h="142">
                  <a:moveTo>
                    <a:pt x="2" y="111"/>
                  </a:moveTo>
                  <a:cubicBezTo>
                    <a:pt x="0" y="103"/>
                    <a:pt x="3" y="96"/>
                    <a:pt x="9" y="91"/>
                  </a:cubicBezTo>
                  <a:cubicBezTo>
                    <a:pt x="14" y="87"/>
                    <a:pt x="15" y="82"/>
                    <a:pt x="14" y="76"/>
                  </a:cubicBezTo>
                  <a:cubicBezTo>
                    <a:pt x="14" y="70"/>
                    <a:pt x="13" y="64"/>
                    <a:pt x="13" y="59"/>
                  </a:cubicBezTo>
                  <a:cubicBezTo>
                    <a:pt x="13" y="48"/>
                    <a:pt x="20" y="40"/>
                    <a:pt x="31" y="40"/>
                  </a:cubicBezTo>
                  <a:cubicBezTo>
                    <a:pt x="41" y="41"/>
                    <a:pt x="47" y="37"/>
                    <a:pt x="51" y="28"/>
                  </a:cubicBezTo>
                  <a:cubicBezTo>
                    <a:pt x="54" y="21"/>
                    <a:pt x="57" y="14"/>
                    <a:pt x="60" y="8"/>
                  </a:cubicBezTo>
                  <a:cubicBezTo>
                    <a:pt x="61" y="6"/>
                    <a:pt x="62" y="4"/>
                    <a:pt x="63" y="3"/>
                  </a:cubicBezTo>
                  <a:cubicBezTo>
                    <a:pt x="65" y="0"/>
                    <a:pt x="68" y="0"/>
                    <a:pt x="70" y="3"/>
                  </a:cubicBezTo>
                  <a:cubicBezTo>
                    <a:pt x="71" y="7"/>
                    <a:pt x="72" y="10"/>
                    <a:pt x="73" y="14"/>
                  </a:cubicBezTo>
                  <a:cubicBezTo>
                    <a:pt x="75" y="21"/>
                    <a:pt x="77" y="28"/>
                    <a:pt x="78" y="35"/>
                  </a:cubicBezTo>
                  <a:cubicBezTo>
                    <a:pt x="79" y="40"/>
                    <a:pt x="78" y="42"/>
                    <a:pt x="72" y="43"/>
                  </a:cubicBezTo>
                  <a:cubicBezTo>
                    <a:pt x="67" y="44"/>
                    <a:pt x="64" y="52"/>
                    <a:pt x="67" y="56"/>
                  </a:cubicBezTo>
                  <a:cubicBezTo>
                    <a:pt x="70" y="60"/>
                    <a:pt x="69" y="63"/>
                    <a:pt x="67" y="66"/>
                  </a:cubicBezTo>
                  <a:cubicBezTo>
                    <a:pt x="59" y="79"/>
                    <a:pt x="52" y="92"/>
                    <a:pt x="44" y="105"/>
                  </a:cubicBezTo>
                  <a:cubicBezTo>
                    <a:pt x="41" y="110"/>
                    <a:pt x="40" y="115"/>
                    <a:pt x="42" y="120"/>
                  </a:cubicBezTo>
                  <a:cubicBezTo>
                    <a:pt x="43" y="126"/>
                    <a:pt x="41" y="130"/>
                    <a:pt x="37" y="133"/>
                  </a:cubicBezTo>
                  <a:cubicBezTo>
                    <a:pt x="33" y="135"/>
                    <a:pt x="31" y="138"/>
                    <a:pt x="27" y="139"/>
                  </a:cubicBezTo>
                  <a:cubicBezTo>
                    <a:pt x="14" y="142"/>
                    <a:pt x="8" y="135"/>
                    <a:pt x="3" y="123"/>
                  </a:cubicBezTo>
                  <a:cubicBezTo>
                    <a:pt x="2" y="120"/>
                    <a:pt x="2" y="115"/>
                    <a:pt x="2" y="1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8" name="Freeform 15"/>
            <p:cNvSpPr/>
            <p:nvPr/>
          </p:nvSpPr>
          <p:spPr bwMode="auto">
            <a:xfrm>
              <a:off x="2977964" y="3149534"/>
              <a:ext cx="134657" cy="236670"/>
            </a:xfrm>
            <a:custGeom>
              <a:avLst/>
              <a:gdLst>
                <a:gd name="T0" fmla="*/ 20 w 67"/>
                <a:gd name="T1" fmla="*/ 99 h 118"/>
                <a:gd name="T2" fmla="*/ 9 w 67"/>
                <a:gd name="T3" fmla="*/ 95 h 118"/>
                <a:gd name="T4" fmla="*/ 14 w 67"/>
                <a:gd name="T5" fmla="*/ 85 h 118"/>
                <a:gd name="T6" fmla="*/ 15 w 67"/>
                <a:gd name="T7" fmla="*/ 81 h 118"/>
                <a:gd name="T8" fmla="*/ 24 w 67"/>
                <a:gd name="T9" fmla="*/ 72 h 118"/>
                <a:gd name="T10" fmla="*/ 26 w 67"/>
                <a:gd name="T11" fmla="*/ 68 h 118"/>
                <a:gd name="T12" fmla="*/ 25 w 67"/>
                <a:gd name="T13" fmla="*/ 58 h 118"/>
                <a:gd name="T14" fmla="*/ 19 w 67"/>
                <a:gd name="T15" fmla="*/ 55 h 118"/>
                <a:gd name="T16" fmla="*/ 9 w 67"/>
                <a:gd name="T17" fmla="*/ 43 h 118"/>
                <a:gd name="T18" fmla="*/ 5 w 67"/>
                <a:gd name="T19" fmla="*/ 36 h 118"/>
                <a:gd name="T20" fmla="*/ 4 w 67"/>
                <a:gd name="T21" fmla="*/ 31 h 118"/>
                <a:gd name="T22" fmla="*/ 10 w 67"/>
                <a:gd name="T23" fmla="*/ 13 h 118"/>
                <a:gd name="T24" fmla="*/ 23 w 67"/>
                <a:gd name="T25" fmla="*/ 1 h 118"/>
                <a:gd name="T26" fmla="*/ 29 w 67"/>
                <a:gd name="T27" fmla="*/ 7 h 118"/>
                <a:gd name="T28" fmla="*/ 27 w 67"/>
                <a:gd name="T29" fmla="*/ 11 h 118"/>
                <a:gd name="T30" fmla="*/ 30 w 67"/>
                <a:gd name="T31" fmla="*/ 17 h 118"/>
                <a:gd name="T32" fmla="*/ 34 w 67"/>
                <a:gd name="T33" fmla="*/ 17 h 118"/>
                <a:gd name="T34" fmla="*/ 40 w 67"/>
                <a:gd name="T35" fmla="*/ 25 h 118"/>
                <a:gd name="T36" fmla="*/ 42 w 67"/>
                <a:gd name="T37" fmla="*/ 46 h 118"/>
                <a:gd name="T38" fmla="*/ 50 w 67"/>
                <a:gd name="T39" fmla="*/ 65 h 118"/>
                <a:gd name="T40" fmla="*/ 58 w 67"/>
                <a:gd name="T41" fmla="*/ 73 h 118"/>
                <a:gd name="T42" fmla="*/ 67 w 67"/>
                <a:gd name="T43" fmla="*/ 82 h 118"/>
                <a:gd name="T44" fmla="*/ 66 w 67"/>
                <a:gd name="T45" fmla="*/ 90 h 118"/>
                <a:gd name="T46" fmla="*/ 62 w 67"/>
                <a:gd name="T47" fmla="*/ 97 h 118"/>
                <a:gd name="T48" fmla="*/ 60 w 67"/>
                <a:gd name="T49" fmla="*/ 103 h 118"/>
                <a:gd name="T50" fmla="*/ 49 w 67"/>
                <a:gd name="T51" fmla="*/ 108 h 118"/>
                <a:gd name="T52" fmla="*/ 15 w 67"/>
                <a:gd name="T53" fmla="*/ 115 h 118"/>
                <a:gd name="T54" fmla="*/ 4 w 67"/>
                <a:gd name="T55" fmla="*/ 116 h 118"/>
                <a:gd name="T56" fmla="*/ 4 w 67"/>
                <a:gd name="T57" fmla="*/ 109 h 118"/>
                <a:gd name="T58" fmla="*/ 20 w 67"/>
                <a:gd name="T59" fmla="*/ 99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7" h="118">
                  <a:moveTo>
                    <a:pt x="20" y="99"/>
                  </a:moveTo>
                  <a:cubicBezTo>
                    <a:pt x="17" y="96"/>
                    <a:pt x="11" y="99"/>
                    <a:pt x="9" y="95"/>
                  </a:cubicBezTo>
                  <a:cubicBezTo>
                    <a:pt x="8" y="91"/>
                    <a:pt x="13" y="88"/>
                    <a:pt x="14" y="85"/>
                  </a:cubicBezTo>
                  <a:cubicBezTo>
                    <a:pt x="15" y="84"/>
                    <a:pt x="15" y="83"/>
                    <a:pt x="15" y="81"/>
                  </a:cubicBezTo>
                  <a:cubicBezTo>
                    <a:pt x="16" y="76"/>
                    <a:pt x="17" y="72"/>
                    <a:pt x="24" y="72"/>
                  </a:cubicBezTo>
                  <a:cubicBezTo>
                    <a:pt x="25" y="72"/>
                    <a:pt x="26" y="70"/>
                    <a:pt x="26" y="68"/>
                  </a:cubicBezTo>
                  <a:cubicBezTo>
                    <a:pt x="27" y="65"/>
                    <a:pt x="26" y="61"/>
                    <a:pt x="25" y="58"/>
                  </a:cubicBezTo>
                  <a:cubicBezTo>
                    <a:pt x="24" y="55"/>
                    <a:pt x="21" y="55"/>
                    <a:pt x="19" y="55"/>
                  </a:cubicBezTo>
                  <a:cubicBezTo>
                    <a:pt x="11" y="53"/>
                    <a:pt x="10" y="52"/>
                    <a:pt x="9" y="43"/>
                  </a:cubicBezTo>
                  <a:cubicBezTo>
                    <a:pt x="9" y="40"/>
                    <a:pt x="9" y="37"/>
                    <a:pt x="5" y="36"/>
                  </a:cubicBezTo>
                  <a:cubicBezTo>
                    <a:pt x="3" y="35"/>
                    <a:pt x="4" y="33"/>
                    <a:pt x="4" y="31"/>
                  </a:cubicBezTo>
                  <a:cubicBezTo>
                    <a:pt x="6" y="25"/>
                    <a:pt x="7" y="19"/>
                    <a:pt x="10" y="13"/>
                  </a:cubicBezTo>
                  <a:cubicBezTo>
                    <a:pt x="12" y="7"/>
                    <a:pt x="18" y="4"/>
                    <a:pt x="23" y="1"/>
                  </a:cubicBezTo>
                  <a:cubicBezTo>
                    <a:pt x="26" y="0"/>
                    <a:pt x="30" y="4"/>
                    <a:pt x="29" y="7"/>
                  </a:cubicBezTo>
                  <a:cubicBezTo>
                    <a:pt x="29" y="8"/>
                    <a:pt x="28" y="9"/>
                    <a:pt x="27" y="11"/>
                  </a:cubicBezTo>
                  <a:cubicBezTo>
                    <a:pt x="25" y="15"/>
                    <a:pt x="25" y="16"/>
                    <a:pt x="30" y="17"/>
                  </a:cubicBezTo>
                  <a:cubicBezTo>
                    <a:pt x="32" y="17"/>
                    <a:pt x="33" y="17"/>
                    <a:pt x="34" y="17"/>
                  </a:cubicBezTo>
                  <a:cubicBezTo>
                    <a:pt x="40" y="17"/>
                    <a:pt x="42" y="20"/>
                    <a:pt x="40" y="25"/>
                  </a:cubicBezTo>
                  <a:cubicBezTo>
                    <a:pt x="36" y="33"/>
                    <a:pt x="38" y="39"/>
                    <a:pt x="42" y="46"/>
                  </a:cubicBezTo>
                  <a:cubicBezTo>
                    <a:pt x="44" y="52"/>
                    <a:pt x="48" y="58"/>
                    <a:pt x="50" y="65"/>
                  </a:cubicBezTo>
                  <a:cubicBezTo>
                    <a:pt x="52" y="69"/>
                    <a:pt x="54" y="71"/>
                    <a:pt x="58" y="73"/>
                  </a:cubicBezTo>
                  <a:cubicBezTo>
                    <a:pt x="63" y="74"/>
                    <a:pt x="65" y="78"/>
                    <a:pt x="67" y="82"/>
                  </a:cubicBezTo>
                  <a:cubicBezTo>
                    <a:pt x="67" y="84"/>
                    <a:pt x="67" y="87"/>
                    <a:pt x="66" y="90"/>
                  </a:cubicBezTo>
                  <a:cubicBezTo>
                    <a:pt x="65" y="92"/>
                    <a:pt x="60" y="93"/>
                    <a:pt x="62" y="97"/>
                  </a:cubicBezTo>
                  <a:cubicBezTo>
                    <a:pt x="64" y="100"/>
                    <a:pt x="62" y="102"/>
                    <a:pt x="60" y="103"/>
                  </a:cubicBezTo>
                  <a:cubicBezTo>
                    <a:pt x="57" y="106"/>
                    <a:pt x="53" y="109"/>
                    <a:pt x="49" y="108"/>
                  </a:cubicBezTo>
                  <a:cubicBezTo>
                    <a:pt x="36" y="105"/>
                    <a:pt x="25" y="110"/>
                    <a:pt x="15" y="115"/>
                  </a:cubicBezTo>
                  <a:cubicBezTo>
                    <a:pt x="11" y="117"/>
                    <a:pt x="8" y="118"/>
                    <a:pt x="4" y="116"/>
                  </a:cubicBezTo>
                  <a:cubicBezTo>
                    <a:pt x="0" y="114"/>
                    <a:pt x="0" y="112"/>
                    <a:pt x="4" y="109"/>
                  </a:cubicBezTo>
                  <a:cubicBezTo>
                    <a:pt x="9" y="106"/>
                    <a:pt x="14" y="103"/>
                    <a:pt x="20" y="9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9" name="Freeform 16"/>
            <p:cNvSpPr/>
            <p:nvPr/>
          </p:nvSpPr>
          <p:spPr bwMode="auto">
            <a:xfrm>
              <a:off x="5407233" y="3386204"/>
              <a:ext cx="172741" cy="209466"/>
            </a:xfrm>
            <a:custGeom>
              <a:avLst/>
              <a:gdLst>
                <a:gd name="T0" fmla="*/ 39 w 86"/>
                <a:gd name="T1" fmla="*/ 79 h 104"/>
                <a:gd name="T2" fmla="*/ 40 w 86"/>
                <a:gd name="T3" fmla="*/ 56 h 104"/>
                <a:gd name="T4" fmla="*/ 44 w 86"/>
                <a:gd name="T5" fmla="*/ 53 h 104"/>
                <a:gd name="T6" fmla="*/ 52 w 86"/>
                <a:gd name="T7" fmla="*/ 50 h 104"/>
                <a:gd name="T8" fmla="*/ 57 w 86"/>
                <a:gd name="T9" fmla="*/ 39 h 104"/>
                <a:gd name="T10" fmla="*/ 53 w 86"/>
                <a:gd name="T11" fmla="*/ 20 h 104"/>
                <a:gd name="T12" fmla="*/ 61 w 86"/>
                <a:gd name="T13" fmla="*/ 1 h 104"/>
                <a:gd name="T14" fmla="*/ 68 w 86"/>
                <a:gd name="T15" fmla="*/ 2 h 104"/>
                <a:gd name="T16" fmla="*/ 81 w 86"/>
                <a:gd name="T17" fmla="*/ 22 h 104"/>
                <a:gd name="T18" fmla="*/ 80 w 86"/>
                <a:gd name="T19" fmla="*/ 28 h 104"/>
                <a:gd name="T20" fmla="*/ 77 w 86"/>
                <a:gd name="T21" fmla="*/ 38 h 104"/>
                <a:gd name="T22" fmla="*/ 84 w 86"/>
                <a:gd name="T23" fmla="*/ 64 h 104"/>
                <a:gd name="T24" fmla="*/ 81 w 86"/>
                <a:gd name="T25" fmla="*/ 77 h 104"/>
                <a:gd name="T26" fmla="*/ 76 w 86"/>
                <a:gd name="T27" fmla="*/ 83 h 104"/>
                <a:gd name="T28" fmla="*/ 66 w 86"/>
                <a:gd name="T29" fmla="*/ 88 h 104"/>
                <a:gd name="T30" fmla="*/ 57 w 86"/>
                <a:gd name="T31" fmla="*/ 94 h 104"/>
                <a:gd name="T32" fmla="*/ 43 w 86"/>
                <a:gd name="T33" fmla="*/ 97 h 104"/>
                <a:gd name="T34" fmla="*/ 25 w 86"/>
                <a:gd name="T35" fmla="*/ 96 h 104"/>
                <a:gd name="T36" fmla="*/ 16 w 86"/>
                <a:gd name="T37" fmla="*/ 102 h 104"/>
                <a:gd name="T38" fmla="*/ 7 w 86"/>
                <a:gd name="T39" fmla="*/ 104 h 104"/>
                <a:gd name="T40" fmla="*/ 4 w 86"/>
                <a:gd name="T41" fmla="*/ 94 h 104"/>
                <a:gd name="T42" fmla="*/ 13 w 86"/>
                <a:gd name="T43" fmla="*/ 83 h 104"/>
                <a:gd name="T44" fmla="*/ 39 w 86"/>
                <a:gd name="T45" fmla="*/ 79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6" h="104">
                  <a:moveTo>
                    <a:pt x="39" y="79"/>
                  </a:moveTo>
                  <a:cubicBezTo>
                    <a:pt x="35" y="70"/>
                    <a:pt x="36" y="63"/>
                    <a:pt x="40" y="56"/>
                  </a:cubicBezTo>
                  <a:cubicBezTo>
                    <a:pt x="41" y="54"/>
                    <a:pt x="42" y="52"/>
                    <a:pt x="44" y="53"/>
                  </a:cubicBezTo>
                  <a:cubicBezTo>
                    <a:pt x="48" y="54"/>
                    <a:pt x="50" y="53"/>
                    <a:pt x="52" y="50"/>
                  </a:cubicBezTo>
                  <a:cubicBezTo>
                    <a:pt x="55" y="47"/>
                    <a:pt x="57" y="43"/>
                    <a:pt x="57" y="39"/>
                  </a:cubicBezTo>
                  <a:cubicBezTo>
                    <a:pt x="56" y="32"/>
                    <a:pt x="56" y="26"/>
                    <a:pt x="53" y="20"/>
                  </a:cubicBezTo>
                  <a:cubicBezTo>
                    <a:pt x="50" y="13"/>
                    <a:pt x="54" y="4"/>
                    <a:pt x="61" y="1"/>
                  </a:cubicBezTo>
                  <a:cubicBezTo>
                    <a:pt x="64" y="0"/>
                    <a:pt x="66" y="0"/>
                    <a:pt x="68" y="2"/>
                  </a:cubicBezTo>
                  <a:cubicBezTo>
                    <a:pt x="72" y="9"/>
                    <a:pt x="77" y="15"/>
                    <a:pt x="81" y="22"/>
                  </a:cubicBezTo>
                  <a:cubicBezTo>
                    <a:pt x="83" y="24"/>
                    <a:pt x="82" y="26"/>
                    <a:pt x="80" y="28"/>
                  </a:cubicBezTo>
                  <a:cubicBezTo>
                    <a:pt x="77" y="31"/>
                    <a:pt x="77" y="34"/>
                    <a:pt x="77" y="38"/>
                  </a:cubicBezTo>
                  <a:cubicBezTo>
                    <a:pt x="80" y="46"/>
                    <a:pt x="82" y="55"/>
                    <a:pt x="84" y="64"/>
                  </a:cubicBezTo>
                  <a:cubicBezTo>
                    <a:pt x="86" y="69"/>
                    <a:pt x="85" y="73"/>
                    <a:pt x="81" y="77"/>
                  </a:cubicBezTo>
                  <a:cubicBezTo>
                    <a:pt x="79" y="79"/>
                    <a:pt x="78" y="81"/>
                    <a:pt x="76" y="83"/>
                  </a:cubicBezTo>
                  <a:cubicBezTo>
                    <a:pt x="73" y="87"/>
                    <a:pt x="70" y="89"/>
                    <a:pt x="66" y="88"/>
                  </a:cubicBezTo>
                  <a:cubicBezTo>
                    <a:pt x="61" y="88"/>
                    <a:pt x="59" y="90"/>
                    <a:pt x="57" y="94"/>
                  </a:cubicBezTo>
                  <a:cubicBezTo>
                    <a:pt x="55" y="102"/>
                    <a:pt x="49" y="103"/>
                    <a:pt x="43" y="97"/>
                  </a:cubicBezTo>
                  <a:cubicBezTo>
                    <a:pt x="36" y="90"/>
                    <a:pt x="33" y="90"/>
                    <a:pt x="25" y="96"/>
                  </a:cubicBezTo>
                  <a:cubicBezTo>
                    <a:pt x="22" y="98"/>
                    <a:pt x="19" y="100"/>
                    <a:pt x="16" y="102"/>
                  </a:cubicBezTo>
                  <a:cubicBezTo>
                    <a:pt x="14" y="104"/>
                    <a:pt x="11" y="104"/>
                    <a:pt x="7" y="104"/>
                  </a:cubicBezTo>
                  <a:cubicBezTo>
                    <a:pt x="2" y="102"/>
                    <a:pt x="0" y="98"/>
                    <a:pt x="4" y="94"/>
                  </a:cubicBezTo>
                  <a:cubicBezTo>
                    <a:pt x="7" y="90"/>
                    <a:pt x="10" y="86"/>
                    <a:pt x="13" y="83"/>
                  </a:cubicBezTo>
                  <a:cubicBezTo>
                    <a:pt x="22" y="74"/>
                    <a:pt x="27" y="73"/>
                    <a:pt x="39" y="7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0" name="Freeform 17"/>
            <p:cNvSpPr/>
            <p:nvPr/>
          </p:nvSpPr>
          <p:spPr bwMode="auto">
            <a:xfrm>
              <a:off x="2723613" y="2940068"/>
              <a:ext cx="164580" cy="104734"/>
            </a:xfrm>
            <a:custGeom>
              <a:avLst/>
              <a:gdLst>
                <a:gd name="T0" fmla="*/ 27 w 82"/>
                <a:gd name="T1" fmla="*/ 16 h 52"/>
                <a:gd name="T2" fmla="*/ 37 w 82"/>
                <a:gd name="T3" fmla="*/ 7 h 52"/>
                <a:gd name="T4" fmla="*/ 51 w 82"/>
                <a:gd name="T5" fmla="*/ 7 h 52"/>
                <a:gd name="T6" fmla="*/ 59 w 82"/>
                <a:gd name="T7" fmla="*/ 7 h 52"/>
                <a:gd name="T8" fmla="*/ 70 w 82"/>
                <a:gd name="T9" fmla="*/ 7 h 52"/>
                <a:gd name="T10" fmla="*/ 75 w 82"/>
                <a:gd name="T11" fmla="*/ 10 h 52"/>
                <a:gd name="T12" fmla="*/ 78 w 82"/>
                <a:gd name="T13" fmla="*/ 29 h 52"/>
                <a:gd name="T14" fmla="*/ 54 w 82"/>
                <a:gd name="T15" fmla="*/ 50 h 52"/>
                <a:gd name="T16" fmla="*/ 38 w 82"/>
                <a:gd name="T17" fmla="*/ 50 h 52"/>
                <a:gd name="T18" fmla="*/ 23 w 82"/>
                <a:gd name="T19" fmla="*/ 45 h 52"/>
                <a:gd name="T20" fmla="*/ 17 w 82"/>
                <a:gd name="T21" fmla="*/ 39 h 52"/>
                <a:gd name="T22" fmla="*/ 11 w 82"/>
                <a:gd name="T23" fmla="*/ 32 h 52"/>
                <a:gd name="T24" fmla="*/ 8 w 82"/>
                <a:gd name="T25" fmla="*/ 26 h 52"/>
                <a:gd name="T26" fmla="*/ 5 w 82"/>
                <a:gd name="T27" fmla="*/ 18 h 52"/>
                <a:gd name="T28" fmla="*/ 3 w 82"/>
                <a:gd name="T29" fmla="*/ 11 h 52"/>
                <a:gd name="T30" fmla="*/ 13 w 82"/>
                <a:gd name="T31" fmla="*/ 2 h 52"/>
                <a:gd name="T32" fmla="*/ 23 w 82"/>
                <a:gd name="T33" fmla="*/ 2 h 52"/>
                <a:gd name="T34" fmla="*/ 26 w 82"/>
                <a:gd name="T35" fmla="*/ 11 h 52"/>
                <a:gd name="T36" fmla="*/ 27 w 82"/>
                <a:gd name="T37" fmla="*/ 1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52">
                  <a:moveTo>
                    <a:pt x="27" y="16"/>
                  </a:moveTo>
                  <a:cubicBezTo>
                    <a:pt x="30" y="13"/>
                    <a:pt x="34" y="10"/>
                    <a:pt x="37" y="7"/>
                  </a:cubicBezTo>
                  <a:cubicBezTo>
                    <a:pt x="43" y="3"/>
                    <a:pt x="46" y="3"/>
                    <a:pt x="51" y="7"/>
                  </a:cubicBezTo>
                  <a:cubicBezTo>
                    <a:pt x="54" y="9"/>
                    <a:pt x="56" y="9"/>
                    <a:pt x="59" y="7"/>
                  </a:cubicBezTo>
                  <a:cubicBezTo>
                    <a:pt x="65" y="2"/>
                    <a:pt x="65" y="2"/>
                    <a:pt x="70" y="7"/>
                  </a:cubicBezTo>
                  <a:cubicBezTo>
                    <a:pt x="72" y="8"/>
                    <a:pt x="73" y="9"/>
                    <a:pt x="75" y="10"/>
                  </a:cubicBezTo>
                  <a:cubicBezTo>
                    <a:pt x="80" y="15"/>
                    <a:pt x="82" y="22"/>
                    <a:pt x="78" y="29"/>
                  </a:cubicBezTo>
                  <a:cubicBezTo>
                    <a:pt x="72" y="38"/>
                    <a:pt x="65" y="46"/>
                    <a:pt x="54" y="50"/>
                  </a:cubicBezTo>
                  <a:cubicBezTo>
                    <a:pt x="49" y="52"/>
                    <a:pt x="43" y="52"/>
                    <a:pt x="38" y="50"/>
                  </a:cubicBezTo>
                  <a:cubicBezTo>
                    <a:pt x="33" y="47"/>
                    <a:pt x="28" y="45"/>
                    <a:pt x="23" y="45"/>
                  </a:cubicBezTo>
                  <a:cubicBezTo>
                    <a:pt x="19" y="44"/>
                    <a:pt x="17" y="43"/>
                    <a:pt x="17" y="39"/>
                  </a:cubicBezTo>
                  <a:cubicBezTo>
                    <a:pt x="17" y="35"/>
                    <a:pt x="16" y="32"/>
                    <a:pt x="11" y="32"/>
                  </a:cubicBezTo>
                  <a:cubicBezTo>
                    <a:pt x="7" y="32"/>
                    <a:pt x="6" y="30"/>
                    <a:pt x="8" y="26"/>
                  </a:cubicBezTo>
                  <a:cubicBezTo>
                    <a:pt x="10" y="22"/>
                    <a:pt x="8" y="20"/>
                    <a:pt x="5" y="18"/>
                  </a:cubicBezTo>
                  <a:cubicBezTo>
                    <a:pt x="0" y="16"/>
                    <a:pt x="0" y="14"/>
                    <a:pt x="3" y="11"/>
                  </a:cubicBezTo>
                  <a:cubicBezTo>
                    <a:pt x="6" y="7"/>
                    <a:pt x="9" y="5"/>
                    <a:pt x="13" y="2"/>
                  </a:cubicBezTo>
                  <a:cubicBezTo>
                    <a:pt x="17" y="0"/>
                    <a:pt x="20" y="0"/>
                    <a:pt x="23" y="2"/>
                  </a:cubicBezTo>
                  <a:cubicBezTo>
                    <a:pt x="27" y="5"/>
                    <a:pt x="28" y="7"/>
                    <a:pt x="26" y="11"/>
                  </a:cubicBezTo>
                  <a:cubicBezTo>
                    <a:pt x="25" y="12"/>
                    <a:pt x="25" y="14"/>
                    <a:pt x="27" y="1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1" name="Freeform 18"/>
            <p:cNvSpPr/>
            <p:nvPr/>
          </p:nvSpPr>
          <p:spPr bwMode="auto">
            <a:xfrm>
              <a:off x="1370241" y="2398720"/>
              <a:ext cx="176822" cy="137378"/>
            </a:xfrm>
            <a:custGeom>
              <a:avLst/>
              <a:gdLst>
                <a:gd name="T0" fmla="*/ 39 w 88"/>
                <a:gd name="T1" fmla="*/ 2 h 68"/>
                <a:gd name="T2" fmla="*/ 49 w 88"/>
                <a:gd name="T3" fmla="*/ 6 h 68"/>
                <a:gd name="T4" fmla="*/ 55 w 88"/>
                <a:gd name="T5" fmla="*/ 15 h 68"/>
                <a:gd name="T6" fmla="*/ 65 w 88"/>
                <a:gd name="T7" fmla="*/ 17 h 68"/>
                <a:gd name="T8" fmla="*/ 77 w 88"/>
                <a:gd name="T9" fmla="*/ 19 h 68"/>
                <a:gd name="T10" fmla="*/ 85 w 88"/>
                <a:gd name="T11" fmla="*/ 28 h 68"/>
                <a:gd name="T12" fmla="*/ 87 w 88"/>
                <a:gd name="T13" fmla="*/ 33 h 68"/>
                <a:gd name="T14" fmla="*/ 82 w 88"/>
                <a:gd name="T15" fmla="*/ 35 h 68"/>
                <a:gd name="T16" fmla="*/ 78 w 88"/>
                <a:gd name="T17" fmla="*/ 36 h 68"/>
                <a:gd name="T18" fmla="*/ 42 w 88"/>
                <a:gd name="T19" fmla="*/ 45 h 68"/>
                <a:gd name="T20" fmla="*/ 34 w 88"/>
                <a:gd name="T21" fmla="*/ 53 h 68"/>
                <a:gd name="T22" fmla="*/ 11 w 88"/>
                <a:gd name="T23" fmla="*/ 67 h 68"/>
                <a:gd name="T24" fmla="*/ 6 w 88"/>
                <a:gd name="T25" fmla="*/ 64 h 68"/>
                <a:gd name="T26" fmla="*/ 1 w 88"/>
                <a:gd name="T27" fmla="*/ 48 h 68"/>
                <a:gd name="T28" fmla="*/ 4 w 88"/>
                <a:gd name="T29" fmla="*/ 39 h 68"/>
                <a:gd name="T30" fmla="*/ 22 w 88"/>
                <a:gd name="T31" fmla="*/ 21 h 68"/>
                <a:gd name="T32" fmla="*/ 26 w 88"/>
                <a:gd name="T33" fmla="*/ 11 h 68"/>
                <a:gd name="T34" fmla="*/ 36 w 88"/>
                <a:gd name="T35" fmla="*/ 2 h 68"/>
                <a:gd name="T36" fmla="*/ 39 w 88"/>
                <a:gd name="T37" fmla="*/ 2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8" h="68">
                  <a:moveTo>
                    <a:pt x="39" y="2"/>
                  </a:moveTo>
                  <a:cubicBezTo>
                    <a:pt x="43" y="0"/>
                    <a:pt x="46" y="3"/>
                    <a:pt x="49" y="6"/>
                  </a:cubicBezTo>
                  <a:cubicBezTo>
                    <a:pt x="52" y="9"/>
                    <a:pt x="53" y="12"/>
                    <a:pt x="55" y="15"/>
                  </a:cubicBezTo>
                  <a:cubicBezTo>
                    <a:pt x="58" y="19"/>
                    <a:pt x="61" y="19"/>
                    <a:pt x="65" y="17"/>
                  </a:cubicBezTo>
                  <a:cubicBezTo>
                    <a:pt x="71" y="13"/>
                    <a:pt x="71" y="13"/>
                    <a:pt x="77" y="19"/>
                  </a:cubicBezTo>
                  <a:cubicBezTo>
                    <a:pt x="79" y="22"/>
                    <a:pt x="82" y="25"/>
                    <a:pt x="85" y="28"/>
                  </a:cubicBezTo>
                  <a:cubicBezTo>
                    <a:pt x="86" y="29"/>
                    <a:pt x="88" y="31"/>
                    <a:pt x="87" y="33"/>
                  </a:cubicBezTo>
                  <a:cubicBezTo>
                    <a:pt x="87" y="35"/>
                    <a:pt x="84" y="35"/>
                    <a:pt x="82" y="35"/>
                  </a:cubicBezTo>
                  <a:cubicBezTo>
                    <a:pt x="81" y="35"/>
                    <a:pt x="79" y="36"/>
                    <a:pt x="78" y="36"/>
                  </a:cubicBezTo>
                  <a:cubicBezTo>
                    <a:pt x="65" y="35"/>
                    <a:pt x="53" y="41"/>
                    <a:pt x="42" y="45"/>
                  </a:cubicBezTo>
                  <a:cubicBezTo>
                    <a:pt x="38" y="47"/>
                    <a:pt x="36" y="50"/>
                    <a:pt x="34" y="53"/>
                  </a:cubicBezTo>
                  <a:cubicBezTo>
                    <a:pt x="30" y="63"/>
                    <a:pt x="20" y="65"/>
                    <a:pt x="11" y="67"/>
                  </a:cubicBezTo>
                  <a:cubicBezTo>
                    <a:pt x="8" y="68"/>
                    <a:pt x="7" y="67"/>
                    <a:pt x="6" y="64"/>
                  </a:cubicBezTo>
                  <a:cubicBezTo>
                    <a:pt x="4" y="59"/>
                    <a:pt x="2" y="53"/>
                    <a:pt x="1" y="48"/>
                  </a:cubicBezTo>
                  <a:cubicBezTo>
                    <a:pt x="0" y="44"/>
                    <a:pt x="2" y="42"/>
                    <a:pt x="4" y="39"/>
                  </a:cubicBezTo>
                  <a:cubicBezTo>
                    <a:pt x="10" y="33"/>
                    <a:pt x="16" y="27"/>
                    <a:pt x="22" y="21"/>
                  </a:cubicBezTo>
                  <a:cubicBezTo>
                    <a:pt x="25" y="18"/>
                    <a:pt x="26" y="15"/>
                    <a:pt x="26" y="11"/>
                  </a:cubicBezTo>
                  <a:cubicBezTo>
                    <a:pt x="26" y="2"/>
                    <a:pt x="26" y="2"/>
                    <a:pt x="36" y="2"/>
                  </a:cubicBezTo>
                  <a:cubicBezTo>
                    <a:pt x="36" y="2"/>
                    <a:pt x="37" y="2"/>
                    <a:pt x="39" y="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2" name="Freeform 19"/>
            <p:cNvSpPr/>
            <p:nvPr/>
          </p:nvSpPr>
          <p:spPr bwMode="auto">
            <a:xfrm>
              <a:off x="1836780" y="2419122"/>
              <a:ext cx="209467" cy="156420"/>
            </a:xfrm>
            <a:custGeom>
              <a:avLst/>
              <a:gdLst>
                <a:gd name="T0" fmla="*/ 13 w 104"/>
                <a:gd name="T1" fmla="*/ 42 h 78"/>
                <a:gd name="T2" fmla="*/ 15 w 104"/>
                <a:gd name="T3" fmla="*/ 35 h 78"/>
                <a:gd name="T4" fmla="*/ 12 w 104"/>
                <a:gd name="T5" fmla="*/ 24 h 78"/>
                <a:gd name="T6" fmla="*/ 7 w 104"/>
                <a:gd name="T7" fmla="*/ 21 h 78"/>
                <a:gd name="T8" fmla="*/ 1 w 104"/>
                <a:gd name="T9" fmla="*/ 11 h 78"/>
                <a:gd name="T10" fmla="*/ 3 w 104"/>
                <a:gd name="T11" fmla="*/ 3 h 78"/>
                <a:gd name="T12" fmla="*/ 14 w 104"/>
                <a:gd name="T13" fmla="*/ 3 h 78"/>
                <a:gd name="T14" fmla="*/ 31 w 104"/>
                <a:gd name="T15" fmla="*/ 14 h 78"/>
                <a:gd name="T16" fmla="*/ 36 w 104"/>
                <a:gd name="T17" fmla="*/ 23 h 78"/>
                <a:gd name="T18" fmla="*/ 37 w 104"/>
                <a:gd name="T19" fmla="*/ 38 h 78"/>
                <a:gd name="T20" fmla="*/ 49 w 104"/>
                <a:gd name="T21" fmla="*/ 50 h 78"/>
                <a:gd name="T22" fmla="*/ 78 w 104"/>
                <a:gd name="T23" fmla="*/ 49 h 78"/>
                <a:gd name="T24" fmla="*/ 92 w 104"/>
                <a:gd name="T25" fmla="*/ 52 h 78"/>
                <a:gd name="T26" fmla="*/ 102 w 104"/>
                <a:gd name="T27" fmla="*/ 60 h 78"/>
                <a:gd name="T28" fmla="*/ 102 w 104"/>
                <a:gd name="T29" fmla="*/ 66 h 78"/>
                <a:gd name="T30" fmla="*/ 92 w 104"/>
                <a:gd name="T31" fmla="*/ 75 h 78"/>
                <a:gd name="T32" fmla="*/ 82 w 104"/>
                <a:gd name="T33" fmla="*/ 76 h 78"/>
                <a:gd name="T34" fmla="*/ 35 w 104"/>
                <a:gd name="T35" fmla="*/ 60 h 78"/>
                <a:gd name="T36" fmla="*/ 25 w 104"/>
                <a:gd name="T37" fmla="*/ 57 h 78"/>
                <a:gd name="T38" fmla="*/ 13 w 104"/>
                <a:gd name="T39" fmla="*/ 4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78">
                  <a:moveTo>
                    <a:pt x="13" y="42"/>
                  </a:moveTo>
                  <a:cubicBezTo>
                    <a:pt x="13" y="39"/>
                    <a:pt x="14" y="37"/>
                    <a:pt x="15" y="35"/>
                  </a:cubicBezTo>
                  <a:cubicBezTo>
                    <a:pt x="18" y="30"/>
                    <a:pt x="17" y="28"/>
                    <a:pt x="12" y="24"/>
                  </a:cubicBezTo>
                  <a:cubicBezTo>
                    <a:pt x="11" y="23"/>
                    <a:pt x="9" y="22"/>
                    <a:pt x="7" y="21"/>
                  </a:cubicBezTo>
                  <a:cubicBezTo>
                    <a:pt x="3" y="19"/>
                    <a:pt x="1" y="15"/>
                    <a:pt x="1" y="11"/>
                  </a:cubicBezTo>
                  <a:cubicBezTo>
                    <a:pt x="1" y="8"/>
                    <a:pt x="0" y="5"/>
                    <a:pt x="3" y="3"/>
                  </a:cubicBezTo>
                  <a:cubicBezTo>
                    <a:pt x="7" y="2"/>
                    <a:pt x="10" y="0"/>
                    <a:pt x="14" y="3"/>
                  </a:cubicBezTo>
                  <a:cubicBezTo>
                    <a:pt x="19" y="8"/>
                    <a:pt x="25" y="11"/>
                    <a:pt x="31" y="14"/>
                  </a:cubicBezTo>
                  <a:cubicBezTo>
                    <a:pt x="34" y="16"/>
                    <a:pt x="36" y="19"/>
                    <a:pt x="36" y="23"/>
                  </a:cubicBezTo>
                  <a:cubicBezTo>
                    <a:pt x="36" y="28"/>
                    <a:pt x="36" y="33"/>
                    <a:pt x="37" y="38"/>
                  </a:cubicBezTo>
                  <a:cubicBezTo>
                    <a:pt x="39" y="44"/>
                    <a:pt x="43" y="48"/>
                    <a:pt x="49" y="50"/>
                  </a:cubicBezTo>
                  <a:cubicBezTo>
                    <a:pt x="59" y="51"/>
                    <a:pt x="69" y="52"/>
                    <a:pt x="78" y="49"/>
                  </a:cubicBezTo>
                  <a:cubicBezTo>
                    <a:pt x="84" y="47"/>
                    <a:pt x="88" y="48"/>
                    <a:pt x="92" y="52"/>
                  </a:cubicBezTo>
                  <a:cubicBezTo>
                    <a:pt x="95" y="55"/>
                    <a:pt x="98" y="57"/>
                    <a:pt x="102" y="60"/>
                  </a:cubicBezTo>
                  <a:cubicBezTo>
                    <a:pt x="104" y="62"/>
                    <a:pt x="104" y="64"/>
                    <a:pt x="102" y="66"/>
                  </a:cubicBezTo>
                  <a:cubicBezTo>
                    <a:pt x="99" y="69"/>
                    <a:pt x="95" y="72"/>
                    <a:pt x="92" y="75"/>
                  </a:cubicBezTo>
                  <a:cubicBezTo>
                    <a:pt x="89" y="78"/>
                    <a:pt x="85" y="77"/>
                    <a:pt x="82" y="76"/>
                  </a:cubicBezTo>
                  <a:cubicBezTo>
                    <a:pt x="66" y="71"/>
                    <a:pt x="50" y="65"/>
                    <a:pt x="35" y="60"/>
                  </a:cubicBezTo>
                  <a:cubicBezTo>
                    <a:pt x="31" y="59"/>
                    <a:pt x="28" y="58"/>
                    <a:pt x="25" y="57"/>
                  </a:cubicBezTo>
                  <a:cubicBezTo>
                    <a:pt x="15" y="54"/>
                    <a:pt x="14" y="52"/>
                    <a:pt x="13" y="4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3" name="Freeform 20"/>
            <p:cNvSpPr/>
            <p:nvPr/>
          </p:nvSpPr>
          <p:spPr bwMode="auto">
            <a:xfrm>
              <a:off x="5317461" y="4373689"/>
              <a:ext cx="140097" cy="172742"/>
            </a:xfrm>
            <a:custGeom>
              <a:avLst/>
              <a:gdLst>
                <a:gd name="T0" fmla="*/ 22 w 70"/>
                <a:gd name="T1" fmla="*/ 54 h 86"/>
                <a:gd name="T2" fmla="*/ 17 w 70"/>
                <a:gd name="T3" fmla="*/ 79 h 86"/>
                <a:gd name="T4" fmla="*/ 12 w 70"/>
                <a:gd name="T5" fmla="*/ 85 h 86"/>
                <a:gd name="T6" fmla="*/ 5 w 70"/>
                <a:gd name="T7" fmla="*/ 76 h 86"/>
                <a:gd name="T8" fmla="*/ 3 w 70"/>
                <a:gd name="T9" fmla="*/ 62 h 86"/>
                <a:gd name="T10" fmla="*/ 2 w 70"/>
                <a:gd name="T11" fmla="*/ 54 h 86"/>
                <a:gd name="T12" fmla="*/ 9 w 70"/>
                <a:gd name="T13" fmla="*/ 24 h 86"/>
                <a:gd name="T14" fmla="*/ 19 w 70"/>
                <a:gd name="T15" fmla="*/ 6 h 86"/>
                <a:gd name="T16" fmla="*/ 31 w 70"/>
                <a:gd name="T17" fmla="*/ 4 h 86"/>
                <a:gd name="T18" fmla="*/ 39 w 70"/>
                <a:gd name="T19" fmla="*/ 8 h 86"/>
                <a:gd name="T20" fmla="*/ 53 w 70"/>
                <a:gd name="T21" fmla="*/ 6 h 86"/>
                <a:gd name="T22" fmla="*/ 59 w 70"/>
                <a:gd name="T23" fmla="*/ 2 h 86"/>
                <a:gd name="T24" fmla="*/ 67 w 70"/>
                <a:gd name="T25" fmla="*/ 3 h 86"/>
                <a:gd name="T26" fmla="*/ 66 w 70"/>
                <a:gd name="T27" fmla="*/ 10 h 86"/>
                <a:gd name="T28" fmla="*/ 38 w 70"/>
                <a:gd name="T29" fmla="*/ 17 h 86"/>
                <a:gd name="T30" fmla="*/ 22 w 70"/>
                <a:gd name="T31" fmla="*/ 20 h 86"/>
                <a:gd name="T32" fmla="*/ 20 w 70"/>
                <a:gd name="T33" fmla="*/ 27 h 86"/>
                <a:gd name="T34" fmla="*/ 32 w 70"/>
                <a:gd name="T35" fmla="*/ 30 h 86"/>
                <a:gd name="T36" fmla="*/ 39 w 70"/>
                <a:gd name="T37" fmla="*/ 26 h 86"/>
                <a:gd name="T38" fmla="*/ 45 w 70"/>
                <a:gd name="T39" fmla="*/ 27 h 86"/>
                <a:gd name="T40" fmla="*/ 44 w 70"/>
                <a:gd name="T41" fmla="*/ 33 h 86"/>
                <a:gd name="T42" fmla="*/ 36 w 70"/>
                <a:gd name="T43" fmla="*/ 39 h 86"/>
                <a:gd name="T44" fmla="*/ 34 w 70"/>
                <a:gd name="T45" fmla="*/ 45 h 86"/>
                <a:gd name="T46" fmla="*/ 41 w 70"/>
                <a:gd name="T47" fmla="*/ 65 h 86"/>
                <a:gd name="T48" fmla="*/ 37 w 70"/>
                <a:gd name="T49" fmla="*/ 83 h 86"/>
                <a:gd name="T50" fmla="*/ 28 w 70"/>
                <a:gd name="T51" fmla="*/ 80 h 86"/>
                <a:gd name="T52" fmla="*/ 26 w 70"/>
                <a:gd name="T53" fmla="*/ 72 h 86"/>
                <a:gd name="T54" fmla="*/ 22 w 70"/>
                <a:gd name="T55" fmla="*/ 5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0" h="86">
                  <a:moveTo>
                    <a:pt x="22" y="54"/>
                  </a:moveTo>
                  <a:cubicBezTo>
                    <a:pt x="18" y="62"/>
                    <a:pt x="18" y="71"/>
                    <a:pt x="17" y="79"/>
                  </a:cubicBezTo>
                  <a:cubicBezTo>
                    <a:pt x="16" y="82"/>
                    <a:pt x="15" y="85"/>
                    <a:pt x="12" y="85"/>
                  </a:cubicBezTo>
                  <a:cubicBezTo>
                    <a:pt x="4" y="86"/>
                    <a:pt x="2" y="84"/>
                    <a:pt x="5" y="76"/>
                  </a:cubicBezTo>
                  <a:cubicBezTo>
                    <a:pt x="6" y="71"/>
                    <a:pt x="7" y="66"/>
                    <a:pt x="3" y="62"/>
                  </a:cubicBezTo>
                  <a:cubicBezTo>
                    <a:pt x="0" y="60"/>
                    <a:pt x="1" y="57"/>
                    <a:pt x="2" y="54"/>
                  </a:cubicBezTo>
                  <a:cubicBezTo>
                    <a:pt x="4" y="44"/>
                    <a:pt x="6" y="34"/>
                    <a:pt x="9" y="24"/>
                  </a:cubicBezTo>
                  <a:cubicBezTo>
                    <a:pt x="10" y="17"/>
                    <a:pt x="15" y="11"/>
                    <a:pt x="19" y="6"/>
                  </a:cubicBezTo>
                  <a:cubicBezTo>
                    <a:pt x="22" y="2"/>
                    <a:pt x="27" y="3"/>
                    <a:pt x="31" y="4"/>
                  </a:cubicBezTo>
                  <a:cubicBezTo>
                    <a:pt x="34" y="5"/>
                    <a:pt x="37" y="6"/>
                    <a:pt x="39" y="8"/>
                  </a:cubicBezTo>
                  <a:cubicBezTo>
                    <a:pt x="44" y="10"/>
                    <a:pt x="49" y="10"/>
                    <a:pt x="53" y="6"/>
                  </a:cubicBezTo>
                  <a:cubicBezTo>
                    <a:pt x="55" y="4"/>
                    <a:pt x="57" y="3"/>
                    <a:pt x="59" y="2"/>
                  </a:cubicBezTo>
                  <a:cubicBezTo>
                    <a:pt x="62" y="0"/>
                    <a:pt x="65" y="0"/>
                    <a:pt x="67" y="3"/>
                  </a:cubicBezTo>
                  <a:cubicBezTo>
                    <a:pt x="70" y="6"/>
                    <a:pt x="68" y="8"/>
                    <a:pt x="66" y="10"/>
                  </a:cubicBezTo>
                  <a:cubicBezTo>
                    <a:pt x="55" y="21"/>
                    <a:pt x="53" y="22"/>
                    <a:pt x="38" y="17"/>
                  </a:cubicBezTo>
                  <a:cubicBezTo>
                    <a:pt x="32" y="15"/>
                    <a:pt x="27" y="16"/>
                    <a:pt x="22" y="20"/>
                  </a:cubicBezTo>
                  <a:cubicBezTo>
                    <a:pt x="18" y="21"/>
                    <a:pt x="18" y="24"/>
                    <a:pt x="20" y="27"/>
                  </a:cubicBezTo>
                  <a:cubicBezTo>
                    <a:pt x="24" y="33"/>
                    <a:pt x="26" y="34"/>
                    <a:pt x="32" y="30"/>
                  </a:cubicBezTo>
                  <a:cubicBezTo>
                    <a:pt x="34" y="29"/>
                    <a:pt x="36" y="27"/>
                    <a:pt x="39" y="26"/>
                  </a:cubicBezTo>
                  <a:cubicBezTo>
                    <a:pt x="41" y="24"/>
                    <a:pt x="43" y="24"/>
                    <a:pt x="45" y="27"/>
                  </a:cubicBezTo>
                  <a:cubicBezTo>
                    <a:pt x="46" y="29"/>
                    <a:pt x="46" y="31"/>
                    <a:pt x="44" y="33"/>
                  </a:cubicBezTo>
                  <a:cubicBezTo>
                    <a:pt x="41" y="35"/>
                    <a:pt x="39" y="37"/>
                    <a:pt x="36" y="39"/>
                  </a:cubicBezTo>
                  <a:cubicBezTo>
                    <a:pt x="34" y="40"/>
                    <a:pt x="33" y="43"/>
                    <a:pt x="34" y="45"/>
                  </a:cubicBezTo>
                  <a:cubicBezTo>
                    <a:pt x="38" y="51"/>
                    <a:pt x="39" y="58"/>
                    <a:pt x="41" y="65"/>
                  </a:cubicBezTo>
                  <a:cubicBezTo>
                    <a:pt x="44" y="72"/>
                    <a:pt x="40" y="77"/>
                    <a:pt x="37" y="83"/>
                  </a:cubicBezTo>
                  <a:cubicBezTo>
                    <a:pt x="35" y="86"/>
                    <a:pt x="29" y="84"/>
                    <a:pt x="28" y="80"/>
                  </a:cubicBezTo>
                  <a:cubicBezTo>
                    <a:pt x="27" y="78"/>
                    <a:pt x="26" y="75"/>
                    <a:pt x="26" y="72"/>
                  </a:cubicBezTo>
                  <a:cubicBezTo>
                    <a:pt x="24" y="66"/>
                    <a:pt x="23" y="60"/>
                    <a:pt x="22" y="5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4" name="Freeform 21"/>
            <p:cNvSpPr/>
            <p:nvPr/>
          </p:nvSpPr>
          <p:spPr bwMode="auto">
            <a:xfrm>
              <a:off x="5374589" y="2984953"/>
              <a:ext cx="141458" cy="257073"/>
            </a:xfrm>
            <a:custGeom>
              <a:avLst/>
              <a:gdLst>
                <a:gd name="T0" fmla="*/ 52 w 70"/>
                <a:gd name="T1" fmla="*/ 70 h 128"/>
                <a:gd name="T2" fmla="*/ 50 w 70"/>
                <a:gd name="T3" fmla="*/ 76 h 128"/>
                <a:gd name="T4" fmla="*/ 50 w 70"/>
                <a:gd name="T5" fmla="*/ 94 h 128"/>
                <a:gd name="T6" fmla="*/ 65 w 70"/>
                <a:gd name="T7" fmla="*/ 110 h 128"/>
                <a:gd name="T8" fmla="*/ 62 w 70"/>
                <a:gd name="T9" fmla="*/ 127 h 128"/>
                <a:gd name="T10" fmla="*/ 51 w 70"/>
                <a:gd name="T11" fmla="*/ 123 h 128"/>
                <a:gd name="T12" fmla="*/ 34 w 70"/>
                <a:gd name="T13" fmla="*/ 88 h 128"/>
                <a:gd name="T14" fmla="*/ 11 w 70"/>
                <a:gd name="T15" fmla="*/ 36 h 128"/>
                <a:gd name="T16" fmla="*/ 7 w 70"/>
                <a:gd name="T17" fmla="*/ 30 h 128"/>
                <a:gd name="T18" fmla="*/ 1 w 70"/>
                <a:gd name="T19" fmla="*/ 3 h 128"/>
                <a:gd name="T20" fmla="*/ 3 w 70"/>
                <a:gd name="T21" fmla="*/ 1 h 128"/>
                <a:gd name="T22" fmla="*/ 6 w 70"/>
                <a:gd name="T23" fmla="*/ 2 h 128"/>
                <a:gd name="T24" fmla="*/ 11 w 70"/>
                <a:gd name="T25" fmla="*/ 8 h 128"/>
                <a:gd name="T26" fmla="*/ 49 w 70"/>
                <a:gd name="T27" fmla="*/ 61 h 128"/>
                <a:gd name="T28" fmla="*/ 52 w 70"/>
                <a:gd name="T29" fmla="*/ 7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0" h="128">
                  <a:moveTo>
                    <a:pt x="52" y="70"/>
                  </a:moveTo>
                  <a:cubicBezTo>
                    <a:pt x="52" y="72"/>
                    <a:pt x="51" y="74"/>
                    <a:pt x="50" y="76"/>
                  </a:cubicBezTo>
                  <a:cubicBezTo>
                    <a:pt x="45" y="82"/>
                    <a:pt x="45" y="88"/>
                    <a:pt x="50" y="94"/>
                  </a:cubicBezTo>
                  <a:cubicBezTo>
                    <a:pt x="55" y="99"/>
                    <a:pt x="60" y="105"/>
                    <a:pt x="65" y="110"/>
                  </a:cubicBezTo>
                  <a:cubicBezTo>
                    <a:pt x="70" y="116"/>
                    <a:pt x="68" y="123"/>
                    <a:pt x="62" y="127"/>
                  </a:cubicBezTo>
                  <a:cubicBezTo>
                    <a:pt x="58" y="128"/>
                    <a:pt x="54" y="127"/>
                    <a:pt x="51" y="123"/>
                  </a:cubicBezTo>
                  <a:cubicBezTo>
                    <a:pt x="45" y="112"/>
                    <a:pt x="37" y="101"/>
                    <a:pt x="34" y="88"/>
                  </a:cubicBezTo>
                  <a:cubicBezTo>
                    <a:pt x="30" y="69"/>
                    <a:pt x="23" y="52"/>
                    <a:pt x="11" y="36"/>
                  </a:cubicBezTo>
                  <a:cubicBezTo>
                    <a:pt x="10" y="34"/>
                    <a:pt x="9" y="32"/>
                    <a:pt x="7" y="30"/>
                  </a:cubicBezTo>
                  <a:cubicBezTo>
                    <a:pt x="0" y="22"/>
                    <a:pt x="1" y="12"/>
                    <a:pt x="1" y="3"/>
                  </a:cubicBezTo>
                  <a:cubicBezTo>
                    <a:pt x="1" y="2"/>
                    <a:pt x="2" y="1"/>
                    <a:pt x="3" y="1"/>
                  </a:cubicBezTo>
                  <a:cubicBezTo>
                    <a:pt x="4" y="0"/>
                    <a:pt x="5" y="1"/>
                    <a:pt x="6" y="2"/>
                  </a:cubicBezTo>
                  <a:cubicBezTo>
                    <a:pt x="8" y="4"/>
                    <a:pt x="10" y="6"/>
                    <a:pt x="11" y="8"/>
                  </a:cubicBezTo>
                  <a:cubicBezTo>
                    <a:pt x="24" y="26"/>
                    <a:pt x="36" y="43"/>
                    <a:pt x="49" y="61"/>
                  </a:cubicBezTo>
                  <a:cubicBezTo>
                    <a:pt x="50" y="64"/>
                    <a:pt x="53" y="66"/>
                    <a:pt x="52" y="7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5" name="Freeform 22"/>
            <p:cNvSpPr/>
            <p:nvPr/>
          </p:nvSpPr>
          <p:spPr bwMode="auto">
            <a:xfrm>
              <a:off x="1888467" y="2280384"/>
              <a:ext cx="127856" cy="133297"/>
            </a:xfrm>
            <a:custGeom>
              <a:avLst/>
              <a:gdLst>
                <a:gd name="T0" fmla="*/ 17 w 63"/>
                <a:gd name="T1" fmla="*/ 13 h 66"/>
                <a:gd name="T2" fmla="*/ 24 w 63"/>
                <a:gd name="T3" fmla="*/ 3 h 66"/>
                <a:gd name="T4" fmla="*/ 32 w 63"/>
                <a:gd name="T5" fmla="*/ 4 h 66"/>
                <a:gd name="T6" fmla="*/ 60 w 63"/>
                <a:gd name="T7" fmla="*/ 48 h 66"/>
                <a:gd name="T8" fmla="*/ 58 w 63"/>
                <a:gd name="T9" fmla="*/ 56 h 66"/>
                <a:gd name="T10" fmla="*/ 42 w 63"/>
                <a:gd name="T11" fmla="*/ 63 h 66"/>
                <a:gd name="T12" fmla="*/ 17 w 63"/>
                <a:gd name="T13" fmla="*/ 55 h 66"/>
                <a:gd name="T14" fmla="*/ 13 w 63"/>
                <a:gd name="T15" fmla="*/ 50 h 66"/>
                <a:gd name="T16" fmla="*/ 17 w 63"/>
                <a:gd name="T17" fmla="*/ 40 h 66"/>
                <a:gd name="T18" fmla="*/ 22 w 63"/>
                <a:gd name="T19" fmla="*/ 40 h 66"/>
                <a:gd name="T20" fmla="*/ 25 w 63"/>
                <a:gd name="T21" fmla="*/ 37 h 66"/>
                <a:gd name="T22" fmla="*/ 22 w 63"/>
                <a:gd name="T23" fmla="*/ 33 h 66"/>
                <a:gd name="T24" fmla="*/ 14 w 63"/>
                <a:gd name="T25" fmla="*/ 33 h 66"/>
                <a:gd name="T26" fmla="*/ 7 w 63"/>
                <a:gd name="T27" fmla="*/ 32 h 66"/>
                <a:gd name="T28" fmla="*/ 2 w 63"/>
                <a:gd name="T29" fmla="*/ 30 h 66"/>
                <a:gd name="T30" fmla="*/ 1 w 63"/>
                <a:gd name="T31" fmla="*/ 19 h 66"/>
                <a:gd name="T32" fmla="*/ 12 w 63"/>
                <a:gd name="T33" fmla="*/ 13 h 66"/>
                <a:gd name="T34" fmla="*/ 17 w 63"/>
                <a:gd name="T35" fmla="*/ 13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3" h="66">
                  <a:moveTo>
                    <a:pt x="17" y="13"/>
                  </a:moveTo>
                  <a:cubicBezTo>
                    <a:pt x="17" y="8"/>
                    <a:pt x="20" y="5"/>
                    <a:pt x="24" y="3"/>
                  </a:cubicBezTo>
                  <a:cubicBezTo>
                    <a:pt x="28" y="0"/>
                    <a:pt x="30" y="1"/>
                    <a:pt x="32" y="4"/>
                  </a:cubicBezTo>
                  <a:cubicBezTo>
                    <a:pt x="42" y="19"/>
                    <a:pt x="51" y="33"/>
                    <a:pt x="60" y="48"/>
                  </a:cubicBezTo>
                  <a:cubicBezTo>
                    <a:pt x="63" y="52"/>
                    <a:pt x="63" y="53"/>
                    <a:pt x="58" y="56"/>
                  </a:cubicBezTo>
                  <a:cubicBezTo>
                    <a:pt x="53" y="58"/>
                    <a:pt x="48" y="61"/>
                    <a:pt x="42" y="63"/>
                  </a:cubicBezTo>
                  <a:cubicBezTo>
                    <a:pt x="34" y="66"/>
                    <a:pt x="22" y="62"/>
                    <a:pt x="17" y="55"/>
                  </a:cubicBezTo>
                  <a:cubicBezTo>
                    <a:pt x="15" y="53"/>
                    <a:pt x="14" y="51"/>
                    <a:pt x="13" y="50"/>
                  </a:cubicBezTo>
                  <a:cubicBezTo>
                    <a:pt x="8" y="43"/>
                    <a:pt x="8" y="42"/>
                    <a:pt x="17" y="40"/>
                  </a:cubicBezTo>
                  <a:cubicBezTo>
                    <a:pt x="19" y="40"/>
                    <a:pt x="20" y="40"/>
                    <a:pt x="22" y="40"/>
                  </a:cubicBezTo>
                  <a:cubicBezTo>
                    <a:pt x="24" y="40"/>
                    <a:pt x="25" y="39"/>
                    <a:pt x="25" y="37"/>
                  </a:cubicBezTo>
                  <a:cubicBezTo>
                    <a:pt x="25" y="35"/>
                    <a:pt x="24" y="34"/>
                    <a:pt x="22" y="33"/>
                  </a:cubicBezTo>
                  <a:cubicBezTo>
                    <a:pt x="20" y="32"/>
                    <a:pt x="17" y="33"/>
                    <a:pt x="14" y="33"/>
                  </a:cubicBezTo>
                  <a:cubicBezTo>
                    <a:pt x="12" y="33"/>
                    <a:pt x="9" y="33"/>
                    <a:pt x="7" y="32"/>
                  </a:cubicBezTo>
                  <a:cubicBezTo>
                    <a:pt x="5" y="32"/>
                    <a:pt x="3" y="32"/>
                    <a:pt x="2" y="30"/>
                  </a:cubicBezTo>
                  <a:cubicBezTo>
                    <a:pt x="1" y="26"/>
                    <a:pt x="0" y="22"/>
                    <a:pt x="1" y="19"/>
                  </a:cubicBezTo>
                  <a:cubicBezTo>
                    <a:pt x="3" y="14"/>
                    <a:pt x="7" y="12"/>
                    <a:pt x="12" y="13"/>
                  </a:cubicBezTo>
                  <a:cubicBezTo>
                    <a:pt x="14" y="13"/>
                    <a:pt x="15" y="14"/>
                    <a:pt x="17" y="1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6" name="Freeform 23"/>
            <p:cNvSpPr/>
            <p:nvPr/>
          </p:nvSpPr>
          <p:spPr bwMode="auto">
            <a:xfrm>
              <a:off x="3814471" y="2514334"/>
              <a:ext cx="170021" cy="164581"/>
            </a:xfrm>
            <a:custGeom>
              <a:avLst/>
              <a:gdLst>
                <a:gd name="T0" fmla="*/ 85 w 85"/>
                <a:gd name="T1" fmla="*/ 12 h 82"/>
                <a:gd name="T2" fmla="*/ 77 w 85"/>
                <a:gd name="T3" fmla="*/ 22 h 82"/>
                <a:gd name="T4" fmla="*/ 64 w 85"/>
                <a:gd name="T5" fmla="*/ 29 h 82"/>
                <a:gd name="T6" fmla="*/ 41 w 85"/>
                <a:gd name="T7" fmla="*/ 43 h 82"/>
                <a:gd name="T8" fmla="*/ 33 w 85"/>
                <a:gd name="T9" fmla="*/ 53 h 82"/>
                <a:gd name="T10" fmla="*/ 27 w 85"/>
                <a:gd name="T11" fmla="*/ 75 h 82"/>
                <a:gd name="T12" fmla="*/ 18 w 85"/>
                <a:gd name="T13" fmla="*/ 80 h 82"/>
                <a:gd name="T14" fmla="*/ 5 w 85"/>
                <a:gd name="T15" fmla="*/ 77 h 82"/>
                <a:gd name="T16" fmla="*/ 2 w 85"/>
                <a:gd name="T17" fmla="*/ 71 h 82"/>
                <a:gd name="T18" fmla="*/ 6 w 85"/>
                <a:gd name="T19" fmla="*/ 60 h 82"/>
                <a:gd name="T20" fmla="*/ 24 w 85"/>
                <a:gd name="T21" fmla="*/ 30 h 82"/>
                <a:gd name="T22" fmla="*/ 33 w 85"/>
                <a:gd name="T23" fmla="*/ 24 h 82"/>
                <a:gd name="T24" fmla="*/ 48 w 85"/>
                <a:gd name="T25" fmla="*/ 20 h 82"/>
                <a:gd name="T26" fmla="*/ 69 w 85"/>
                <a:gd name="T27" fmla="*/ 3 h 82"/>
                <a:gd name="T28" fmla="*/ 76 w 85"/>
                <a:gd name="T29" fmla="*/ 1 h 82"/>
                <a:gd name="T30" fmla="*/ 85 w 85"/>
                <a:gd name="T31" fmla="*/ 1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5" h="82">
                  <a:moveTo>
                    <a:pt x="85" y="12"/>
                  </a:moveTo>
                  <a:cubicBezTo>
                    <a:pt x="85" y="20"/>
                    <a:pt x="85" y="20"/>
                    <a:pt x="77" y="22"/>
                  </a:cubicBezTo>
                  <a:cubicBezTo>
                    <a:pt x="72" y="23"/>
                    <a:pt x="68" y="26"/>
                    <a:pt x="64" y="29"/>
                  </a:cubicBezTo>
                  <a:cubicBezTo>
                    <a:pt x="57" y="35"/>
                    <a:pt x="50" y="40"/>
                    <a:pt x="41" y="43"/>
                  </a:cubicBezTo>
                  <a:cubicBezTo>
                    <a:pt x="37" y="45"/>
                    <a:pt x="35" y="48"/>
                    <a:pt x="33" y="53"/>
                  </a:cubicBezTo>
                  <a:cubicBezTo>
                    <a:pt x="31" y="60"/>
                    <a:pt x="29" y="68"/>
                    <a:pt x="27" y="75"/>
                  </a:cubicBezTo>
                  <a:cubicBezTo>
                    <a:pt x="25" y="81"/>
                    <a:pt x="24" y="82"/>
                    <a:pt x="18" y="80"/>
                  </a:cubicBezTo>
                  <a:cubicBezTo>
                    <a:pt x="14" y="79"/>
                    <a:pt x="9" y="78"/>
                    <a:pt x="5" y="77"/>
                  </a:cubicBezTo>
                  <a:cubicBezTo>
                    <a:pt x="2" y="76"/>
                    <a:pt x="0" y="74"/>
                    <a:pt x="2" y="71"/>
                  </a:cubicBezTo>
                  <a:cubicBezTo>
                    <a:pt x="3" y="67"/>
                    <a:pt x="4" y="64"/>
                    <a:pt x="6" y="60"/>
                  </a:cubicBezTo>
                  <a:cubicBezTo>
                    <a:pt x="12" y="50"/>
                    <a:pt x="18" y="40"/>
                    <a:pt x="24" y="30"/>
                  </a:cubicBezTo>
                  <a:cubicBezTo>
                    <a:pt x="26" y="26"/>
                    <a:pt x="29" y="24"/>
                    <a:pt x="33" y="24"/>
                  </a:cubicBezTo>
                  <a:cubicBezTo>
                    <a:pt x="38" y="23"/>
                    <a:pt x="43" y="21"/>
                    <a:pt x="48" y="20"/>
                  </a:cubicBezTo>
                  <a:cubicBezTo>
                    <a:pt x="58" y="18"/>
                    <a:pt x="65" y="13"/>
                    <a:pt x="69" y="3"/>
                  </a:cubicBezTo>
                  <a:cubicBezTo>
                    <a:pt x="70" y="0"/>
                    <a:pt x="73" y="0"/>
                    <a:pt x="76" y="1"/>
                  </a:cubicBezTo>
                  <a:cubicBezTo>
                    <a:pt x="84" y="3"/>
                    <a:pt x="85" y="4"/>
                    <a:pt x="85"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7" name="Freeform 24"/>
            <p:cNvSpPr/>
            <p:nvPr/>
          </p:nvSpPr>
          <p:spPr bwMode="auto">
            <a:xfrm>
              <a:off x="1542983" y="2367435"/>
              <a:ext cx="171382" cy="102013"/>
            </a:xfrm>
            <a:custGeom>
              <a:avLst/>
              <a:gdLst>
                <a:gd name="T0" fmla="*/ 56 w 85"/>
                <a:gd name="T1" fmla="*/ 18 h 51"/>
                <a:gd name="T2" fmla="*/ 71 w 85"/>
                <a:gd name="T3" fmla="*/ 5 h 51"/>
                <a:gd name="T4" fmla="*/ 72 w 85"/>
                <a:gd name="T5" fmla="*/ 10 h 51"/>
                <a:gd name="T6" fmla="*/ 71 w 85"/>
                <a:gd name="T7" fmla="*/ 24 h 51"/>
                <a:gd name="T8" fmla="*/ 75 w 85"/>
                <a:gd name="T9" fmla="*/ 26 h 51"/>
                <a:gd name="T10" fmla="*/ 82 w 85"/>
                <a:gd name="T11" fmla="*/ 28 h 51"/>
                <a:gd name="T12" fmla="*/ 82 w 85"/>
                <a:gd name="T13" fmla="*/ 40 h 51"/>
                <a:gd name="T14" fmla="*/ 74 w 85"/>
                <a:gd name="T15" fmla="*/ 48 h 51"/>
                <a:gd name="T16" fmla="*/ 68 w 85"/>
                <a:gd name="T17" fmla="*/ 48 h 51"/>
                <a:gd name="T18" fmla="*/ 67 w 85"/>
                <a:gd name="T19" fmla="*/ 47 h 51"/>
                <a:gd name="T20" fmla="*/ 60 w 85"/>
                <a:gd name="T21" fmla="*/ 40 h 51"/>
                <a:gd name="T22" fmla="*/ 45 w 85"/>
                <a:gd name="T23" fmla="*/ 41 h 51"/>
                <a:gd name="T24" fmla="*/ 35 w 85"/>
                <a:gd name="T25" fmla="*/ 45 h 51"/>
                <a:gd name="T26" fmla="*/ 28 w 85"/>
                <a:gd name="T27" fmla="*/ 45 h 51"/>
                <a:gd name="T28" fmla="*/ 25 w 85"/>
                <a:gd name="T29" fmla="*/ 35 h 51"/>
                <a:gd name="T30" fmla="*/ 26 w 85"/>
                <a:gd name="T31" fmla="*/ 34 h 51"/>
                <a:gd name="T32" fmla="*/ 24 w 85"/>
                <a:gd name="T33" fmla="*/ 28 h 51"/>
                <a:gd name="T34" fmla="*/ 10 w 85"/>
                <a:gd name="T35" fmla="*/ 22 h 51"/>
                <a:gd name="T36" fmla="*/ 4 w 85"/>
                <a:gd name="T37" fmla="*/ 20 h 51"/>
                <a:gd name="T38" fmla="*/ 4 w 85"/>
                <a:gd name="T39" fmla="*/ 9 h 51"/>
                <a:gd name="T40" fmla="*/ 23 w 85"/>
                <a:gd name="T41" fmla="*/ 1 h 51"/>
                <a:gd name="T42" fmla="*/ 29 w 85"/>
                <a:gd name="T43" fmla="*/ 3 h 51"/>
                <a:gd name="T44" fmla="*/ 37 w 85"/>
                <a:gd name="T45" fmla="*/ 9 h 51"/>
                <a:gd name="T46" fmla="*/ 45 w 85"/>
                <a:gd name="T47" fmla="*/ 22 h 51"/>
                <a:gd name="T48" fmla="*/ 55 w 85"/>
                <a:gd name="T49" fmla="*/ 25 h 51"/>
                <a:gd name="T50" fmla="*/ 56 w 85"/>
                <a:gd name="T51"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5" h="51">
                  <a:moveTo>
                    <a:pt x="56" y="18"/>
                  </a:moveTo>
                  <a:cubicBezTo>
                    <a:pt x="56" y="12"/>
                    <a:pt x="65" y="4"/>
                    <a:pt x="71" y="5"/>
                  </a:cubicBezTo>
                  <a:cubicBezTo>
                    <a:pt x="74" y="6"/>
                    <a:pt x="74" y="8"/>
                    <a:pt x="72" y="10"/>
                  </a:cubicBezTo>
                  <a:cubicBezTo>
                    <a:pt x="69" y="14"/>
                    <a:pt x="70" y="19"/>
                    <a:pt x="71" y="24"/>
                  </a:cubicBezTo>
                  <a:cubicBezTo>
                    <a:pt x="71" y="26"/>
                    <a:pt x="72" y="27"/>
                    <a:pt x="75" y="26"/>
                  </a:cubicBezTo>
                  <a:cubicBezTo>
                    <a:pt x="77" y="25"/>
                    <a:pt x="80" y="24"/>
                    <a:pt x="82" y="28"/>
                  </a:cubicBezTo>
                  <a:cubicBezTo>
                    <a:pt x="83" y="31"/>
                    <a:pt x="85" y="36"/>
                    <a:pt x="82" y="40"/>
                  </a:cubicBezTo>
                  <a:cubicBezTo>
                    <a:pt x="80" y="43"/>
                    <a:pt x="77" y="45"/>
                    <a:pt x="74" y="48"/>
                  </a:cubicBezTo>
                  <a:cubicBezTo>
                    <a:pt x="72" y="50"/>
                    <a:pt x="70" y="51"/>
                    <a:pt x="68" y="48"/>
                  </a:cubicBezTo>
                  <a:cubicBezTo>
                    <a:pt x="68" y="48"/>
                    <a:pt x="68" y="47"/>
                    <a:pt x="67" y="47"/>
                  </a:cubicBezTo>
                  <a:cubicBezTo>
                    <a:pt x="65" y="44"/>
                    <a:pt x="64" y="40"/>
                    <a:pt x="60" y="40"/>
                  </a:cubicBezTo>
                  <a:cubicBezTo>
                    <a:pt x="55" y="39"/>
                    <a:pt x="50" y="39"/>
                    <a:pt x="45" y="41"/>
                  </a:cubicBezTo>
                  <a:cubicBezTo>
                    <a:pt x="42" y="42"/>
                    <a:pt x="39" y="44"/>
                    <a:pt x="35" y="45"/>
                  </a:cubicBezTo>
                  <a:cubicBezTo>
                    <a:pt x="33" y="46"/>
                    <a:pt x="30" y="48"/>
                    <a:pt x="28" y="45"/>
                  </a:cubicBezTo>
                  <a:cubicBezTo>
                    <a:pt x="26" y="42"/>
                    <a:pt x="24" y="39"/>
                    <a:pt x="25" y="35"/>
                  </a:cubicBezTo>
                  <a:cubicBezTo>
                    <a:pt x="25" y="35"/>
                    <a:pt x="26" y="34"/>
                    <a:pt x="26" y="34"/>
                  </a:cubicBezTo>
                  <a:cubicBezTo>
                    <a:pt x="29" y="30"/>
                    <a:pt x="27" y="29"/>
                    <a:pt x="24" y="28"/>
                  </a:cubicBezTo>
                  <a:cubicBezTo>
                    <a:pt x="19" y="26"/>
                    <a:pt x="14" y="24"/>
                    <a:pt x="10" y="22"/>
                  </a:cubicBezTo>
                  <a:cubicBezTo>
                    <a:pt x="8" y="22"/>
                    <a:pt x="5" y="21"/>
                    <a:pt x="4" y="20"/>
                  </a:cubicBezTo>
                  <a:cubicBezTo>
                    <a:pt x="0" y="17"/>
                    <a:pt x="0" y="11"/>
                    <a:pt x="4" y="9"/>
                  </a:cubicBezTo>
                  <a:cubicBezTo>
                    <a:pt x="10" y="6"/>
                    <a:pt x="17" y="4"/>
                    <a:pt x="23" y="1"/>
                  </a:cubicBezTo>
                  <a:cubicBezTo>
                    <a:pt x="26" y="0"/>
                    <a:pt x="27" y="2"/>
                    <a:pt x="29" y="3"/>
                  </a:cubicBezTo>
                  <a:cubicBezTo>
                    <a:pt x="32" y="5"/>
                    <a:pt x="34" y="7"/>
                    <a:pt x="37" y="9"/>
                  </a:cubicBezTo>
                  <a:cubicBezTo>
                    <a:pt x="41" y="12"/>
                    <a:pt x="44" y="16"/>
                    <a:pt x="45" y="22"/>
                  </a:cubicBezTo>
                  <a:cubicBezTo>
                    <a:pt x="46" y="27"/>
                    <a:pt x="51" y="29"/>
                    <a:pt x="55" y="25"/>
                  </a:cubicBezTo>
                  <a:cubicBezTo>
                    <a:pt x="57" y="23"/>
                    <a:pt x="57" y="21"/>
                    <a:pt x="56" y="1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8" name="Freeform 25"/>
            <p:cNvSpPr/>
            <p:nvPr/>
          </p:nvSpPr>
          <p:spPr bwMode="auto">
            <a:xfrm>
              <a:off x="4886287" y="2221897"/>
              <a:ext cx="141458" cy="108814"/>
            </a:xfrm>
            <a:custGeom>
              <a:avLst/>
              <a:gdLst>
                <a:gd name="T0" fmla="*/ 46 w 70"/>
                <a:gd name="T1" fmla="*/ 19 h 54"/>
                <a:gd name="T2" fmla="*/ 41 w 70"/>
                <a:gd name="T3" fmla="*/ 34 h 54"/>
                <a:gd name="T4" fmla="*/ 37 w 70"/>
                <a:gd name="T5" fmla="*/ 40 h 54"/>
                <a:gd name="T6" fmla="*/ 37 w 70"/>
                <a:gd name="T7" fmla="*/ 45 h 54"/>
                <a:gd name="T8" fmla="*/ 25 w 70"/>
                <a:gd name="T9" fmla="*/ 51 h 54"/>
                <a:gd name="T10" fmla="*/ 6 w 70"/>
                <a:gd name="T11" fmla="*/ 36 h 54"/>
                <a:gd name="T12" fmla="*/ 3 w 70"/>
                <a:gd name="T13" fmla="*/ 19 h 54"/>
                <a:gd name="T14" fmla="*/ 7 w 70"/>
                <a:gd name="T15" fmla="*/ 17 h 54"/>
                <a:gd name="T16" fmla="*/ 15 w 70"/>
                <a:gd name="T17" fmla="*/ 17 h 54"/>
                <a:gd name="T18" fmla="*/ 24 w 70"/>
                <a:gd name="T19" fmla="*/ 10 h 54"/>
                <a:gd name="T20" fmla="*/ 28 w 70"/>
                <a:gd name="T21" fmla="*/ 7 h 54"/>
                <a:gd name="T22" fmla="*/ 37 w 70"/>
                <a:gd name="T23" fmla="*/ 6 h 54"/>
                <a:gd name="T24" fmla="*/ 51 w 70"/>
                <a:gd name="T25" fmla="*/ 2 h 54"/>
                <a:gd name="T26" fmla="*/ 59 w 70"/>
                <a:gd name="T27" fmla="*/ 2 h 54"/>
                <a:gd name="T28" fmla="*/ 64 w 70"/>
                <a:gd name="T29" fmla="*/ 6 h 54"/>
                <a:gd name="T30" fmla="*/ 66 w 70"/>
                <a:gd name="T31" fmla="*/ 21 h 54"/>
                <a:gd name="T32" fmla="*/ 56 w 70"/>
                <a:gd name="T33" fmla="*/ 21 h 54"/>
                <a:gd name="T34" fmla="*/ 46 w 70"/>
                <a:gd name="T35" fmla="*/ 19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 h="54">
                  <a:moveTo>
                    <a:pt x="46" y="19"/>
                  </a:moveTo>
                  <a:cubicBezTo>
                    <a:pt x="52" y="30"/>
                    <a:pt x="53" y="30"/>
                    <a:pt x="41" y="34"/>
                  </a:cubicBezTo>
                  <a:cubicBezTo>
                    <a:pt x="38" y="35"/>
                    <a:pt x="36" y="36"/>
                    <a:pt x="37" y="40"/>
                  </a:cubicBezTo>
                  <a:cubicBezTo>
                    <a:pt x="37" y="42"/>
                    <a:pt x="37" y="44"/>
                    <a:pt x="37" y="45"/>
                  </a:cubicBezTo>
                  <a:cubicBezTo>
                    <a:pt x="36" y="51"/>
                    <a:pt x="30" y="54"/>
                    <a:pt x="25" y="51"/>
                  </a:cubicBezTo>
                  <a:cubicBezTo>
                    <a:pt x="19" y="46"/>
                    <a:pt x="12" y="41"/>
                    <a:pt x="6" y="36"/>
                  </a:cubicBezTo>
                  <a:cubicBezTo>
                    <a:pt x="2" y="33"/>
                    <a:pt x="0" y="23"/>
                    <a:pt x="3" y="19"/>
                  </a:cubicBezTo>
                  <a:cubicBezTo>
                    <a:pt x="4" y="18"/>
                    <a:pt x="5" y="17"/>
                    <a:pt x="7" y="17"/>
                  </a:cubicBezTo>
                  <a:cubicBezTo>
                    <a:pt x="9" y="17"/>
                    <a:pt x="12" y="17"/>
                    <a:pt x="15" y="17"/>
                  </a:cubicBezTo>
                  <a:cubicBezTo>
                    <a:pt x="19" y="17"/>
                    <a:pt x="24" y="17"/>
                    <a:pt x="24" y="10"/>
                  </a:cubicBezTo>
                  <a:cubicBezTo>
                    <a:pt x="25" y="8"/>
                    <a:pt x="26" y="7"/>
                    <a:pt x="28" y="7"/>
                  </a:cubicBezTo>
                  <a:cubicBezTo>
                    <a:pt x="31" y="7"/>
                    <a:pt x="34" y="6"/>
                    <a:pt x="37" y="6"/>
                  </a:cubicBezTo>
                  <a:cubicBezTo>
                    <a:pt x="42" y="6"/>
                    <a:pt x="47" y="5"/>
                    <a:pt x="51" y="2"/>
                  </a:cubicBezTo>
                  <a:cubicBezTo>
                    <a:pt x="54" y="0"/>
                    <a:pt x="56" y="0"/>
                    <a:pt x="59" y="2"/>
                  </a:cubicBezTo>
                  <a:cubicBezTo>
                    <a:pt x="60" y="3"/>
                    <a:pt x="63" y="4"/>
                    <a:pt x="64" y="6"/>
                  </a:cubicBezTo>
                  <a:cubicBezTo>
                    <a:pt x="69" y="9"/>
                    <a:pt x="70" y="16"/>
                    <a:pt x="66" y="21"/>
                  </a:cubicBezTo>
                  <a:cubicBezTo>
                    <a:pt x="64" y="24"/>
                    <a:pt x="60" y="24"/>
                    <a:pt x="56" y="21"/>
                  </a:cubicBezTo>
                  <a:cubicBezTo>
                    <a:pt x="53" y="19"/>
                    <a:pt x="50" y="16"/>
                    <a:pt x="46" y="1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29" name="Freeform 26"/>
            <p:cNvSpPr/>
            <p:nvPr/>
          </p:nvSpPr>
          <p:spPr bwMode="auto">
            <a:xfrm>
              <a:off x="2106094" y="3301874"/>
              <a:ext cx="114254" cy="122415"/>
            </a:xfrm>
            <a:custGeom>
              <a:avLst/>
              <a:gdLst>
                <a:gd name="T0" fmla="*/ 43 w 57"/>
                <a:gd name="T1" fmla="*/ 31 h 61"/>
                <a:gd name="T2" fmla="*/ 54 w 57"/>
                <a:gd name="T3" fmla="*/ 38 h 61"/>
                <a:gd name="T4" fmla="*/ 52 w 57"/>
                <a:gd name="T5" fmla="*/ 56 h 61"/>
                <a:gd name="T6" fmla="*/ 44 w 57"/>
                <a:gd name="T7" fmla="*/ 59 h 61"/>
                <a:gd name="T8" fmla="*/ 9 w 57"/>
                <a:gd name="T9" fmla="*/ 46 h 61"/>
                <a:gd name="T10" fmla="*/ 6 w 57"/>
                <a:gd name="T11" fmla="*/ 30 h 61"/>
                <a:gd name="T12" fmla="*/ 33 w 57"/>
                <a:gd name="T13" fmla="*/ 5 h 61"/>
                <a:gd name="T14" fmla="*/ 39 w 57"/>
                <a:gd name="T15" fmla="*/ 3 h 61"/>
                <a:gd name="T16" fmla="*/ 42 w 57"/>
                <a:gd name="T17" fmla="*/ 13 h 61"/>
                <a:gd name="T18" fmla="*/ 36 w 57"/>
                <a:gd name="T19" fmla="*/ 20 h 61"/>
                <a:gd name="T20" fmla="*/ 33 w 57"/>
                <a:gd name="T21" fmla="*/ 25 h 61"/>
                <a:gd name="T22" fmla="*/ 40 w 57"/>
                <a:gd name="T23" fmla="*/ 31 h 61"/>
                <a:gd name="T24" fmla="*/ 43 w 57"/>
                <a:gd name="T25" fmla="*/ 3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 h="61">
                  <a:moveTo>
                    <a:pt x="43" y="31"/>
                  </a:moveTo>
                  <a:cubicBezTo>
                    <a:pt x="52" y="31"/>
                    <a:pt x="52" y="31"/>
                    <a:pt x="54" y="38"/>
                  </a:cubicBezTo>
                  <a:cubicBezTo>
                    <a:pt x="55" y="44"/>
                    <a:pt x="57" y="50"/>
                    <a:pt x="52" y="56"/>
                  </a:cubicBezTo>
                  <a:cubicBezTo>
                    <a:pt x="50" y="59"/>
                    <a:pt x="48" y="61"/>
                    <a:pt x="44" y="59"/>
                  </a:cubicBezTo>
                  <a:cubicBezTo>
                    <a:pt x="33" y="55"/>
                    <a:pt x="21" y="51"/>
                    <a:pt x="9" y="46"/>
                  </a:cubicBezTo>
                  <a:cubicBezTo>
                    <a:pt x="1" y="43"/>
                    <a:pt x="0" y="36"/>
                    <a:pt x="6" y="30"/>
                  </a:cubicBezTo>
                  <a:cubicBezTo>
                    <a:pt x="15" y="22"/>
                    <a:pt x="24" y="13"/>
                    <a:pt x="33" y="5"/>
                  </a:cubicBezTo>
                  <a:cubicBezTo>
                    <a:pt x="34" y="3"/>
                    <a:pt x="36" y="0"/>
                    <a:pt x="39" y="3"/>
                  </a:cubicBezTo>
                  <a:cubicBezTo>
                    <a:pt x="42" y="6"/>
                    <a:pt x="44" y="11"/>
                    <a:pt x="42" y="13"/>
                  </a:cubicBezTo>
                  <a:cubicBezTo>
                    <a:pt x="40" y="15"/>
                    <a:pt x="38" y="17"/>
                    <a:pt x="36" y="20"/>
                  </a:cubicBezTo>
                  <a:cubicBezTo>
                    <a:pt x="34" y="21"/>
                    <a:pt x="31" y="23"/>
                    <a:pt x="33" y="25"/>
                  </a:cubicBezTo>
                  <a:cubicBezTo>
                    <a:pt x="34" y="28"/>
                    <a:pt x="36" y="31"/>
                    <a:pt x="40" y="31"/>
                  </a:cubicBezTo>
                  <a:cubicBezTo>
                    <a:pt x="41" y="31"/>
                    <a:pt x="43" y="31"/>
                    <a:pt x="43" y="3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0" name="Freeform 27"/>
            <p:cNvSpPr/>
            <p:nvPr/>
          </p:nvSpPr>
          <p:spPr bwMode="auto">
            <a:xfrm>
              <a:off x="3226876" y="2514334"/>
              <a:ext cx="121055" cy="106093"/>
            </a:xfrm>
            <a:custGeom>
              <a:avLst/>
              <a:gdLst>
                <a:gd name="T0" fmla="*/ 26 w 60"/>
                <a:gd name="T1" fmla="*/ 41 h 53"/>
                <a:gd name="T2" fmla="*/ 28 w 60"/>
                <a:gd name="T3" fmla="*/ 29 h 53"/>
                <a:gd name="T4" fmla="*/ 30 w 60"/>
                <a:gd name="T5" fmla="*/ 25 h 53"/>
                <a:gd name="T6" fmla="*/ 29 w 60"/>
                <a:gd name="T7" fmla="*/ 20 h 53"/>
                <a:gd name="T8" fmla="*/ 25 w 60"/>
                <a:gd name="T9" fmla="*/ 22 h 53"/>
                <a:gd name="T10" fmla="*/ 22 w 60"/>
                <a:gd name="T11" fmla="*/ 27 h 53"/>
                <a:gd name="T12" fmla="*/ 9 w 60"/>
                <a:gd name="T13" fmla="*/ 29 h 53"/>
                <a:gd name="T14" fmla="*/ 4 w 60"/>
                <a:gd name="T15" fmla="*/ 24 h 53"/>
                <a:gd name="T16" fmla="*/ 1 w 60"/>
                <a:gd name="T17" fmla="*/ 15 h 53"/>
                <a:gd name="T18" fmla="*/ 12 w 60"/>
                <a:gd name="T19" fmla="*/ 6 h 53"/>
                <a:gd name="T20" fmla="*/ 36 w 60"/>
                <a:gd name="T21" fmla="*/ 1 h 53"/>
                <a:gd name="T22" fmla="*/ 41 w 60"/>
                <a:gd name="T23" fmla="*/ 2 h 53"/>
                <a:gd name="T24" fmla="*/ 54 w 60"/>
                <a:gd name="T25" fmla="*/ 10 h 53"/>
                <a:gd name="T26" fmla="*/ 56 w 60"/>
                <a:gd name="T27" fmla="*/ 21 h 53"/>
                <a:gd name="T28" fmla="*/ 37 w 60"/>
                <a:gd name="T29" fmla="*/ 48 h 53"/>
                <a:gd name="T30" fmla="*/ 32 w 60"/>
                <a:gd name="T31" fmla="*/ 53 h 53"/>
                <a:gd name="T32" fmla="*/ 27 w 60"/>
                <a:gd name="T33" fmla="*/ 47 h 53"/>
                <a:gd name="T34" fmla="*/ 26 w 60"/>
                <a:gd name="T35" fmla="*/ 4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0" h="53">
                  <a:moveTo>
                    <a:pt x="26" y="41"/>
                  </a:moveTo>
                  <a:cubicBezTo>
                    <a:pt x="26" y="38"/>
                    <a:pt x="26" y="33"/>
                    <a:pt x="28" y="29"/>
                  </a:cubicBezTo>
                  <a:cubicBezTo>
                    <a:pt x="29" y="27"/>
                    <a:pt x="30" y="26"/>
                    <a:pt x="30" y="25"/>
                  </a:cubicBezTo>
                  <a:cubicBezTo>
                    <a:pt x="31" y="23"/>
                    <a:pt x="31" y="21"/>
                    <a:pt x="29" y="20"/>
                  </a:cubicBezTo>
                  <a:cubicBezTo>
                    <a:pt x="27" y="19"/>
                    <a:pt x="26" y="21"/>
                    <a:pt x="25" y="22"/>
                  </a:cubicBezTo>
                  <a:cubicBezTo>
                    <a:pt x="24" y="24"/>
                    <a:pt x="24" y="25"/>
                    <a:pt x="22" y="27"/>
                  </a:cubicBezTo>
                  <a:cubicBezTo>
                    <a:pt x="19" y="33"/>
                    <a:pt x="15" y="33"/>
                    <a:pt x="9" y="29"/>
                  </a:cubicBezTo>
                  <a:cubicBezTo>
                    <a:pt x="8" y="27"/>
                    <a:pt x="6" y="26"/>
                    <a:pt x="4" y="24"/>
                  </a:cubicBezTo>
                  <a:cubicBezTo>
                    <a:pt x="0" y="22"/>
                    <a:pt x="0" y="19"/>
                    <a:pt x="1" y="15"/>
                  </a:cubicBezTo>
                  <a:cubicBezTo>
                    <a:pt x="3" y="7"/>
                    <a:pt x="4" y="6"/>
                    <a:pt x="12" y="6"/>
                  </a:cubicBezTo>
                  <a:cubicBezTo>
                    <a:pt x="20" y="5"/>
                    <a:pt x="28" y="6"/>
                    <a:pt x="36" y="1"/>
                  </a:cubicBezTo>
                  <a:cubicBezTo>
                    <a:pt x="37" y="0"/>
                    <a:pt x="39" y="0"/>
                    <a:pt x="41" y="2"/>
                  </a:cubicBezTo>
                  <a:cubicBezTo>
                    <a:pt x="45" y="5"/>
                    <a:pt x="50" y="7"/>
                    <a:pt x="54" y="10"/>
                  </a:cubicBezTo>
                  <a:cubicBezTo>
                    <a:pt x="60" y="14"/>
                    <a:pt x="60" y="16"/>
                    <a:pt x="56" y="21"/>
                  </a:cubicBezTo>
                  <a:cubicBezTo>
                    <a:pt x="49" y="29"/>
                    <a:pt x="42" y="38"/>
                    <a:pt x="37" y="48"/>
                  </a:cubicBezTo>
                  <a:cubicBezTo>
                    <a:pt x="36" y="50"/>
                    <a:pt x="35" y="53"/>
                    <a:pt x="32" y="53"/>
                  </a:cubicBezTo>
                  <a:cubicBezTo>
                    <a:pt x="29" y="53"/>
                    <a:pt x="28" y="49"/>
                    <a:pt x="27" y="47"/>
                  </a:cubicBezTo>
                  <a:cubicBezTo>
                    <a:pt x="26" y="46"/>
                    <a:pt x="25" y="44"/>
                    <a:pt x="26" y="4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1" name="Freeform 28"/>
            <p:cNvSpPr/>
            <p:nvPr/>
          </p:nvSpPr>
          <p:spPr bwMode="auto">
            <a:xfrm>
              <a:off x="5477962" y="3254267"/>
              <a:ext cx="106093" cy="130576"/>
            </a:xfrm>
            <a:custGeom>
              <a:avLst/>
              <a:gdLst>
                <a:gd name="T0" fmla="*/ 53 w 53"/>
                <a:gd name="T1" fmla="*/ 22 h 65"/>
                <a:gd name="T2" fmla="*/ 50 w 53"/>
                <a:gd name="T3" fmla="*/ 26 h 65"/>
                <a:gd name="T4" fmla="*/ 37 w 53"/>
                <a:gd name="T5" fmla="*/ 35 h 65"/>
                <a:gd name="T6" fmla="*/ 34 w 53"/>
                <a:gd name="T7" fmla="*/ 41 h 65"/>
                <a:gd name="T8" fmla="*/ 28 w 53"/>
                <a:gd name="T9" fmla="*/ 45 h 65"/>
                <a:gd name="T10" fmla="*/ 25 w 53"/>
                <a:gd name="T11" fmla="*/ 43 h 65"/>
                <a:gd name="T12" fmla="*/ 20 w 53"/>
                <a:gd name="T13" fmla="*/ 46 h 65"/>
                <a:gd name="T14" fmla="*/ 21 w 53"/>
                <a:gd name="T15" fmla="*/ 51 h 65"/>
                <a:gd name="T16" fmla="*/ 22 w 53"/>
                <a:gd name="T17" fmla="*/ 53 h 65"/>
                <a:gd name="T18" fmla="*/ 23 w 53"/>
                <a:gd name="T19" fmla="*/ 62 h 65"/>
                <a:gd name="T20" fmla="*/ 12 w 53"/>
                <a:gd name="T21" fmla="*/ 61 h 65"/>
                <a:gd name="T22" fmla="*/ 5 w 53"/>
                <a:gd name="T23" fmla="*/ 53 h 65"/>
                <a:gd name="T24" fmla="*/ 7 w 53"/>
                <a:gd name="T25" fmla="*/ 35 h 65"/>
                <a:gd name="T26" fmla="*/ 9 w 53"/>
                <a:gd name="T27" fmla="*/ 18 h 65"/>
                <a:gd name="T28" fmla="*/ 5 w 53"/>
                <a:gd name="T29" fmla="*/ 8 h 65"/>
                <a:gd name="T30" fmla="*/ 9 w 53"/>
                <a:gd name="T31" fmla="*/ 2 h 65"/>
                <a:gd name="T32" fmla="*/ 14 w 53"/>
                <a:gd name="T33" fmla="*/ 4 h 65"/>
                <a:gd name="T34" fmla="*/ 26 w 53"/>
                <a:gd name="T35" fmla="*/ 14 h 65"/>
                <a:gd name="T36" fmla="*/ 38 w 53"/>
                <a:gd name="T37" fmla="*/ 13 h 65"/>
                <a:gd name="T38" fmla="*/ 49 w 53"/>
                <a:gd name="T39" fmla="*/ 14 h 65"/>
                <a:gd name="T40" fmla="*/ 53 w 53"/>
                <a:gd name="T41" fmla="*/ 2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3" h="65">
                  <a:moveTo>
                    <a:pt x="53" y="22"/>
                  </a:moveTo>
                  <a:cubicBezTo>
                    <a:pt x="53" y="25"/>
                    <a:pt x="51" y="26"/>
                    <a:pt x="50" y="26"/>
                  </a:cubicBezTo>
                  <a:cubicBezTo>
                    <a:pt x="45" y="28"/>
                    <a:pt x="41" y="32"/>
                    <a:pt x="37" y="35"/>
                  </a:cubicBezTo>
                  <a:cubicBezTo>
                    <a:pt x="35" y="36"/>
                    <a:pt x="34" y="39"/>
                    <a:pt x="34" y="41"/>
                  </a:cubicBezTo>
                  <a:cubicBezTo>
                    <a:pt x="33" y="47"/>
                    <a:pt x="33" y="47"/>
                    <a:pt x="28" y="45"/>
                  </a:cubicBezTo>
                  <a:cubicBezTo>
                    <a:pt x="27" y="44"/>
                    <a:pt x="26" y="44"/>
                    <a:pt x="25" y="43"/>
                  </a:cubicBezTo>
                  <a:cubicBezTo>
                    <a:pt x="23" y="43"/>
                    <a:pt x="21" y="44"/>
                    <a:pt x="20" y="46"/>
                  </a:cubicBezTo>
                  <a:cubicBezTo>
                    <a:pt x="18" y="48"/>
                    <a:pt x="19" y="49"/>
                    <a:pt x="21" y="51"/>
                  </a:cubicBezTo>
                  <a:cubicBezTo>
                    <a:pt x="21" y="51"/>
                    <a:pt x="22" y="52"/>
                    <a:pt x="22" y="53"/>
                  </a:cubicBezTo>
                  <a:cubicBezTo>
                    <a:pt x="26" y="57"/>
                    <a:pt x="26" y="59"/>
                    <a:pt x="23" y="62"/>
                  </a:cubicBezTo>
                  <a:cubicBezTo>
                    <a:pt x="20" y="65"/>
                    <a:pt x="15" y="65"/>
                    <a:pt x="12" y="61"/>
                  </a:cubicBezTo>
                  <a:cubicBezTo>
                    <a:pt x="9" y="59"/>
                    <a:pt x="7" y="56"/>
                    <a:pt x="5" y="53"/>
                  </a:cubicBezTo>
                  <a:cubicBezTo>
                    <a:pt x="0" y="46"/>
                    <a:pt x="1" y="41"/>
                    <a:pt x="7" y="35"/>
                  </a:cubicBezTo>
                  <a:cubicBezTo>
                    <a:pt x="11" y="30"/>
                    <a:pt x="13" y="24"/>
                    <a:pt x="9" y="18"/>
                  </a:cubicBezTo>
                  <a:cubicBezTo>
                    <a:pt x="7" y="15"/>
                    <a:pt x="6" y="12"/>
                    <a:pt x="5" y="8"/>
                  </a:cubicBezTo>
                  <a:cubicBezTo>
                    <a:pt x="4" y="5"/>
                    <a:pt x="6" y="3"/>
                    <a:pt x="9" y="2"/>
                  </a:cubicBezTo>
                  <a:cubicBezTo>
                    <a:pt x="11" y="0"/>
                    <a:pt x="13" y="2"/>
                    <a:pt x="14" y="4"/>
                  </a:cubicBezTo>
                  <a:cubicBezTo>
                    <a:pt x="17" y="8"/>
                    <a:pt x="21" y="12"/>
                    <a:pt x="26" y="14"/>
                  </a:cubicBezTo>
                  <a:cubicBezTo>
                    <a:pt x="30" y="16"/>
                    <a:pt x="34" y="17"/>
                    <a:pt x="38" y="13"/>
                  </a:cubicBezTo>
                  <a:cubicBezTo>
                    <a:pt x="43" y="8"/>
                    <a:pt x="45" y="8"/>
                    <a:pt x="49" y="14"/>
                  </a:cubicBezTo>
                  <a:cubicBezTo>
                    <a:pt x="50" y="17"/>
                    <a:pt x="52" y="20"/>
                    <a:pt x="53" y="2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2" name="Freeform 29"/>
            <p:cNvSpPr/>
            <p:nvPr/>
          </p:nvSpPr>
          <p:spPr bwMode="auto">
            <a:xfrm>
              <a:off x="5309300" y="3983319"/>
              <a:ext cx="97932" cy="141458"/>
            </a:xfrm>
            <a:custGeom>
              <a:avLst/>
              <a:gdLst>
                <a:gd name="T0" fmla="*/ 29 w 49"/>
                <a:gd name="T1" fmla="*/ 18 h 70"/>
                <a:gd name="T2" fmla="*/ 26 w 49"/>
                <a:gd name="T3" fmla="*/ 29 h 70"/>
                <a:gd name="T4" fmla="*/ 33 w 49"/>
                <a:gd name="T5" fmla="*/ 44 h 70"/>
                <a:gd name="T6" fmla="*/ 46 w 49"/>
                <a:gd name="T7" fmla="*/ 53 h 70"/>
                <a:gd name="T8" fmla="*/ 46 w 49"/>
                <a:gd name="T9" fmla="*/ 62 h 70"/>
                <a:gd name="T10" fmla="*/ 36 w 49"/>
                <a:gd name="T11" fmla="*/ 59 h 70"/>
                <a:gd name="T12" fmla="*/ 25 w 49"/>
                <a:gd name="T13" fmla="*/ 54 h 70"/>
                <a:gd name="T14" fmla="*/ 23 w 49"/>
                <a:gd name="T15" fmla="*/ 59 h 70"/>
                <a:gd name="T16" fmla="*/ 26 w 49"/>
                <a:gd name="T17" fmla="*/ 63 h 70"/>
                <a:gd name="T18" fmla="*/ 24 w 49"/>
                <a:gd name="T19" fmla="*/ 69 h 70"/>
                <a:gd name="T20" fmla="*/ 19 w 49"/>
                <a:gd name="T21" fmla="*/ 68 h 70"/>
                <a:gd name="T22" fmla="*/ 16 w 49"/>
                <a:gd name="T23" fmla="*/ 58 h 70"/>
                <a:gd name="T24" fmla="*/ 14 w 49"/>
                <a:gd name="T25" fmla="*/ 51 h 70"/>
                <a:gd name="T26" fmla="*/ 2 w 49"/>
                <a:gd name="T27" fmla="*/ 28 h 70"/>
                <a:gd name="T28" fmla="*/ 2 w 49"/>
                <a:gd name="T29" fmla="*/ 8 h 70"/>
                <a:gd name="T30" fmla="*/ 13 w 49"/>
                <a:gd name="T31" fmla="*/ 0 h 70"/>
                <a:gd name="T32" fmla="*/ 26 w 49"/>
                <a:gd name="T33" fmla="*/ 7 h 70"/>
                <a:gd name="T34" fmla="*/ 29 w 49"/>
                <a:gd name="T35" fmla="*/ 1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9" h="70">
                  <a:moveTo>
                    <a:pt x="29" y="18"/>
                  </a:moveTo>
                  <a:cubicBezTo>
                    <a:pt x="29" y="22"/>
                    <a:pt x="28" y="26"/>
                    <a:pt x="26" y="29"/>
                  </a:cubicBezTo>
                  <a:cubicBezTo>
                    <a:pt x="21" y="37"/>
                    <a:pt x="24" y="43"/>
                    <a:pt x="33" y="44"/>
                  </a:cubicBezTo>
                  <a:cubicBezTo>
                    <a:pt x="39" y="45"/>
                    <a:pt x="43" y="48"/>
                    <a:pt x="46" y="53"/>
                  </a:cubicBezTo>
                  <a:cubicBezTo>
                    <a:pt x="49" y="57"/>
                    <a:pt x="49" y="60"/>
                    <a:pt x="46" y="62"/>
                  </a:cubicBezTo>
                  <a:cubicBezTo>
                    <a:pt x="42" y="64"/>
                    <a:pt x="38" y="63"/>
                    <a:pt x="36" y="59"/>
                  </a:cubicBezTo>
                  <a:cubicBezTo>
                    <a:pt x="33" y="54"/>
                    <a:pt x="29" y="52"/>
                    <a:pt x="25" y="54"/>
                  </a:cubicBezTo>
                  <a:cubicBezTo>
                    <a:pt x="22" y="55"/>
                    <a:pt x="21" y="56"/>
                    <a:pt x="23" y="59"/>
                  </a:cubicBezTo>
                  <a:cubicBezTo>
                    <a:pt x="24" y="60"/>
                    <a:pt x="25" y="62"/>
                    <a:pt x="26" y="63"/>
                  </a:cubicBezTo>
                  <a:cubicBezTo>
                    <a:pt x="27" y="65"/>
                    <a:pt x="26" y="67"/>
                    <a:pt x="24" y="69"/>
                  </a:cubicBezTo>
                  <a:cubicBezTo>
                    <a:pt x="23" y="70"/>
                    <a:pt x="21" y="70"/>
                    <a:pt x="19" y="68"/>
                  </a:cubicBezTo>
                  <a:cubicBezTo>
                    <a:pt x="16" y="66"/>
                    <a:pt x="15" y="62"/>
                    <a:pt x="16" y="58"/>
                  </a:cubicBezTo>
                  <a:cubicBezTo>
                    <a:pt x="17" y="55"/>
                    <a:pt x="15" y="54"/>
                    <a:pt x="14" y="51"/>
                  </a:cubicBezTo>
                  <a:cubicBezTo>
                    <a:pt x="10" y="44"/>
                    <a:pt x="6" y="36"/>
                    <a:pt x="2" y="28"/>
                  </a:cubicBezTo>
                  <a:cubicBezTo>
                    <a:pt x="0" y="22"/>
                    <a:pt x="1" y="14"/>
                    <a:pt x="2" y="8"/>
                  </a:cubicBezTo>
                  <a:cubicBezTo>
                    <a:pt x="3" y="4"/>
                    <a:pt x="9" y="0"/>
                    <a:pt x="13" y="0"/>
                  </a:cubicBezTo>
                  <a:cubicBezTo>
                    <a:pt x="18" y="0"/>
                    <a:pt x="24" y="0"/>
                    <a:pt x="26" y="7"/>
                  </a:cubicBezTo>
                  <a:cubicBezTo>
                    <a:pt x="28" y="10"/>
                    <a:pt x="30" y="14"/>
                    <a:pt x="29" y="1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3" name="Freeform 30"/>
            <p:cNvSpPr/>
            <p:nvPr/>
          </p:nvSpPr>
          <p:spPr bwMode="auto">
            <a:xfrm>
              <a:off x="2900435" y="3239306"/>
              <a:ext cx="102013" cy="100653"/>
            </a:xfrm>
            <a:custGeom>
              <a:avLst/>
              <a:gdLst>
                <a:gd name="T0" fmla="*/ 12 w 51"/>
                <a:gd name="T1" fmla="*/ 50 h 50"/>
                <a:gd name="T2" fmla="*/ 7 w 51"/>
                <a:gd name="T3" fmla="*/ 48 h 50"/>
                <a:gd name="T4" fmla="*/ 1 w 51"/>
                <a:gd name="T5" fmla="*/ 42 h 50"/>
                <a:gd name="T6" fmla="*/ 6 w 51"/>
                <a:gd name="T7" fmla="*/ 36 h 50"/>
                <a:gd name="T8" fmla="*/ 10 w 51"/>
                <a:gd name="T9" fmla="*/ 33 h 50"/>
                <a:gd name="T10" fmla="*/ 12 w 51"/>
                <a:gd name="T11" fmla="*/ 27 h 50"/>
                <a:gd name="T12" fmla="*/ 10 w 51"/>
                <a:gd name="T13" fmla="*/ 23 h 50"/>
                <a:gd name="T14" fmla="*/ 18 w 51"/>
                <a:gd name="T15" fmla="*/ 13 h 50"/>
                <a:gd name="T16" fmla="*/ 25 w 51"/>
                <a:gd name="T17" fmla="*/ 8 h 50"/>
                <a:gd name="T18" fmla="*/ 41 w 51"/>
                <a:gd name="T19" fmla="*/ 0 h 50"/>
                <a:gd name="T20" fmla="*/ 48 w 51"/>
                <a:gd name="T21" fmla="*/ 14 h 50"/>
                <a:gd name="T22" fmla="*/ 46 w 51"/>
                <a:gd name="T23" fmla="*/ 27 h 50"/>
                <a:gd name="T24" fmla="*/ 45 w 51"/>
                <a:gd name="T25" fmla="*/ 35 h 50"/>
                <a:gd name="T26" fmla="*/ 41 w 51"/>
                <a:gd name="T27" fmla="*/ 40 h 50"/>
                <a:gd name="T28" fmla="*/ 15 w 51"/>
                <a:gd name="T29" fmla="*/ 49 h 50"/>
                <a:gd name="T30" fmla="*/ 12 w 51"/>
                <a:gd name="T31"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1" h="50">
                  <a:moveTo>
                    <a:pt x="12" y="50"/>
                  </a:moveTo>
                  <a:cubicBezTo>
                    <a:pt x="10" y="49"/>
                    <a:pt x="9" y="49"/>
                    <a:pt x="7" y="48"/>
                  </a:cubicBezTo>
                  <a:cubicBezTo>
                    <a:pt x="4" y="47"/>
                    <a:pt x="2" y="46"/>
                    <a:pt x="1" y="42"/>
                  </a:cubicBezTo>
                  <a:cubicBezTo>
                    <a:pt x="0" y="39"/>
                    <a:pt x="3" y="38"/>
                    <a:pt x="6" y="36"/>
                  </a:cubicBezTo>
                  <a:cubicBezTo>
                    <a:pt x="7" y="35"/>
                    <a:pt x="8" y="34"/>
                    <a:pt x="10" y="33"/>
                  </a:cubicBezTo>
                  <a:cubicBezTo>
                    <a:pt x="12" y="32"/>
                    <a:pt x="13" y="30"/>
                    <a:pt x="12" y="27"/>
                  </a:cubicBezTo>
                  <a:cubicBezTo>
                    <a:pt x="11" y="26"/>
                    <a:pt x="11" y="24"/>
                    <a:pt x="10" y="23"/>
                  </a:cubicBezTo>
                  <a:cubicBezTo>
                    <a:pt x="9" y="16"/>
                    <a:pt x="11" y="13"/>
                    <a:pt x="18" y="13"/>
                  </a:cubicBezTo>
                  <a:cubicBezTo>
                    <a:pt x="22" y="12"/>
                    <a:pt x="23" y="11"/>
                    <a:pt x="25" y="8"/>
                  </a:cubicBezTo>
                  <a:cubicBezTo>
                    <a:pt x="28" y="3"/>
                    <a:pt x="35" y="0"/>
                    <a:pt x="41" y="0"/>
                  </a:cubicBezTo>
                  <a:cubicBezTo>
                    <a:pt x="46" y="1"/>
                    <a:pt x="51" y="9"/>
                    <a:pt x="48" y="14"/>
                  </a:cubicBezTo>
                  <a:cubicBezTo>
                    <a:pt x="45" y="18"/>
                    <a:pt x="48" y="23"/>
                    <a:pt x="46" y="27"/>
                  </a:cubicBezTo>
                  <a:cubicBezTo>
                    <a:pt x="45" y="30"/>
                    <a:pt x="45" y="33"/>
                    <a:pt x="45" y="35"/>
                  </a:cubicBezTo>
                  <a:cubicBezTo>
                    <a:pt x="44" y="38"/>
                    <a:pt x="43" y="39"/>
                    <a:pt x="41" y="40"/>
                  </a:cubicBezTo>
                  <a:cubicBezTo>
                    <a:pt x="32" y="43"/>
                    <a:pt x="24" y="46"/>
                    <a:pt x="15" y="49"/>
                  </a:cubicBezTo>
                  <a:cubicBezTo>
                    <a:pt x="14" y="50"/>
                    <a:pt x="13" y="49"/>
                    <a:pt x="12" y="5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4" name="Freeform 31"/>
            <p:cNvSpPr/>
            <p:nvPr/>
          </p:nvSpPr>
          <p:spPr bwMode="auto">
            <a:xfrm>
              <a:off x="5057669" y="4550511"/>
              <a:ext cx="182263" cy="78890"/>
            </a:xfrm>
            <a:custGeom>
              <a:avLst/>
              <a:gdLst>
                <a:gd name="T0" fmla="*/ 11 w 91"/>
                <a:gd name="T1" fmla="*/ 0 h 39"/>
                <a:gd name="T2" fmla="*/ 16 w 91"/>
                <a:gd name="T3" fmla="*/ 1 h 39"/>
                <a:gd name="T4" fmla="*/ 64 w 91"/>
                <a:gd name="T5" fmla="*/ 12 h 39"/>
                <a:gd name="T6" fmla="*/ 71 w 91"/>
                <a:gd name="T7" fmla="*/ 15 h 39"/>
                <a:gd name="T8" fmla="*/ 88 w 91"/>
                <a:gd name="T9" fmla="*/ 26 h 39"/>
                <a:gd name="T10" fmla="*/ 89 w 91"/>
                <a:gd name="T11" fmla="*/ 32 h 39"/>
                <a:gd name="T12" fmla="*/ 73 w 91"/>
                <a:gd name="T13" fmla="*/ 34 h 39"/>
                <a:gd name="T14" fmla="*/ 61 w 91"/>
                <a:gd name="T15" fmla="*/ 30 h 39"/>
                <a:gd name="T16" fmla="*/ 48 w 91"/>
                <a:gd name="T17" fmla="*/ 25 h 39"/>
                <a:gd name="T18" fmla="*/ 40 w 91"/>
                <a:gd name="T19" fmla="*/ 22 h 39"/>
                <a:gd name="T20" fmla="*/ 11 w 91"/>
                <a:gd name="T21" fmla="*/ 16 h 39"/>
                <a:gd name="T22" fmla="*/ 4 w 91"/>
                <a:gd name="T23" fmla="*/ 14 h 39"/>
                <a:gd name="T24" fmla="*/ 1 w 91"/>
                <a:gd name="T25" fmla="*/ 7 h 39"/>
                <a:gd name="T26" fmla="*/ 11 w 91"/>
                <a:gd name="T2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1" h="39">
                  <a:moveTo>
                    <a:pt x="11" y="0"/>
                  </a:moveTo>
                  <a:cubicBezTo>
                    <a:pt x="13" y="0"/>
                    <a:pt x="15" y="1"/>
                    <a:pt x="16" y="1"/>
                  </a:cubicBezTo>
                  <a:cubicBezTo>
                    <a:pt x="33" y="4"/>
                    <a:pt x="48" y="8"/>
                    <a:pt x="64" y="12"/>
                  </a:cubicBezTo>
                  <a:cubicBezTo>
                    <a:pt x="67" y="12"/>
                    <a:pt x="69" y="13"/>
                    <a:pt x="71" y="15"/>
                  </a:cubicBezTo>
                  <a:cubicBezTo>
                    <a:pt x="76" y="19"/>
                    <a:pt x="82" y="23"/>
                    <a:pt x="88" y="26"/>
                  </a:cubicBezTo>
                  <a:cubicBezTo>
                    <a:pt x="91" y="27"/>
                    <a:pt x="91" y="29"/>
                    <a:pt x="89" y="32"/>
                  </a:cubicBezTo>
                  <a:cubicBezTo>
                    <a:pt x="84" y="37"/>
                    <a:pt x="77" y="39"/>
                    <a:pt x="73" y="34"/>
                  </a:cubicBezTo>
                  <a:cubicBezTo>
                    <a:pt x="69" y="31"/>
                    <a:pt x="65" y="30"/>
                    <a:pt x="61" y="30"/>
                  </a:cubicBezTo>
                  <a:cubicBezTo>
                    <a:pt x="56" y="30"/>
                    <a:pt x="52" y="29"/>
                    <a:pt x="48" y="25"/>
                  </a:cubicBezTo>
                  <a:cubicBezTo>
                    <a:pt x="46" y="23"/>
                    <a:pt x="43" y="22"/>
                    <a:pt x="40" y="22"/>
                  </a:cubicBezTo>
                  <a:cubicBezTo>
                    <a:pt x="31" y="20"/>
                    <a:pt x="21" y="18"/>
                    <a:pt x="11" y="16"/>
                  </a:cubicBezTo>
                  <a:cubicBezTo>
                    <a:pt x="9" y="15"/>
                    <a:pt x="6" y="15"/>
                    <a:pt x="4" y="14"/>
                  </a:cubicBezTo>
                  <a:cubicBezTo>
                    <a:pt x="1" y="12"/>
                    <a:pt x="0" y="9"/>
                    <a:pt x="1" y="7"/>
                  </a:cubicBezTo>
                  <a:cubicBezTo>
                    <a:pt x="4" y="3"/>
                    <a:pt x="7" y="1"/>
                    <a:pt x="11"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5" name="Freeform 32"/>
            <p:cNvSpPr/>
            <p:nvPr/>
          </p:nvSpPr>
          <p:spPr bwMode="auto">
            <a:xfrm>
              <a:off x="1534822" y="3927553"/>
              <a:ext cx="183623" cy="92492"/>
            </a:xfrm>
            <a:custGeom>
              <a:avLst/>
              <a:gdLst>
                <a:gd name="T0" fmla="*/ 26 w 91"/>
                <a:gd name="T1" fmla="*/ 0 h 46"/>
                <a:gd name="T2" fmla="*/ 47 w 91"/>
                <a:gd name="T3" fmla="*/ 5 h 46"/>
                <a:gd name="T4" fmla="*/ 86 w 91"/>
                <a:gd name="T5" fmla="*/ 28 h 46"/>
                <a:gd name="T6" fmla="*/ 87 w 91"/>
                <a:gd name="T7" fmla="*/ 36 h 46"/>
                <a:gd name="T8" fmla="*/ 62 w 91"/>
                <a:gd name="T9" fmla="*/ 42 h 46"/>
                <a:gd name="T10" fmla="*/ 57 w 91"/>
                <a:gd name="T11" fmla="*/ 35 h 46"/>
                <a:gd name="T12" fmla="*/ 54 w 91"/>
                <a:gd name="T13" fmla="*/ 24 h 46"/>
                <a:gd name="T14" fmla="*/ 36 w 91"/>
                <a:gd name="T15" fmla="*/ 15 h 46"/>
                <a:gd name="T16" fmla="*/ 29 w 91"/>
                <a:gd name="T17" fmla="*/ 13 h 46"/>
                <a:gd name="T18" fmla="*/ 22 w 91"/>
                <a:gd name="T19" fmla="*/ 13 h 46"/>
                <a:gd name="T20" fmla="*/ 4 w 91"/>
                <a:gd name="T21" fmla="*/ 14 h 46"/>
                <a:gd name="T22" fmla="*/ 1 w 91"/>
                <a:gd name="T23" fmla="*/ 11 h 46"/>
                <a:gd name="T24" fmla="*/ 3 w 91"/>
                <a:gd name="T25" fmla="*/ 7 h 46"/>
                <a:gd name="T26" fmla="*/ 26 w 91"/>
                <a:gd name="T2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1" h="46">
                  <a:moveTo>
                    <a:pt x="26" y="0"/>
                  </a:moveTo>
                  <a:cubicBezTo>
                    <a:pt x="34" y="0"/>
                    <a:pt x="40" y="2"/>
                    <a:pt x="47" y="5"/>
                  </a:cubicBezTo>
                  <a:cubicBezTo>
                    <a:pt x="59" y="13"/>
                    <a:pt x="73" y="21"/>
                    <a:pt x="86" y="28"/>
                  </a:cubicBezTo>
                  <a:cubicBezTo>
                    <a:pt x="91" y="31"/>
                    <a:pt x="91" y="33"/>
                    <a:pt x="87" y="36"/>
                  </a:cubicBezTo>
                  <a:cubicBezTo>
                    <a:pt x="80" y="42"/>
                    <a:pt x="72" y="46"/>
                    <a:pt x="62" y="42"/>
                  </a:cubicBezTo>
                  <a:cubicBezTo>
                    <a:pt x="58" y="41"/>
                    <a:pt x="56" y="38"/>
                    <a:pt x="57" y="35"/>
                  </a:cubicBezTo>
                  <a:cubicBezTo>
                    <a:pt x="59" y="30"/>
                    <a:pt x="57" y="27"/>
                    <a:pt x="54" y="24"/>
                  </a:cubicBezTo>
                  <a:cubicBezTo>
                    <a:pt x="49" y="19"/>
                    <a:pt x="43" y="16"/>
                    <a:pt x="36" y="15"/>
                  </a:cubicBezTo>
                  <a:cubicBezTo>
                    <a:pt x="33" y="14"/>
                    <a:pt x="31" y="14"/>
                    <a:pt x="29" y="13"/>
                  </a:cubicBezTo>
                  <a:cubicBezTo>
                    <a:pt x="26" y="11"/>
                    <a:pt x="24" y="11"/>
                    <a:pt x="22" y="13"/>
                  </a:cubicBezTo>
                  <a:cubicBezTo>
                    <a:pt x="16" y="16"/>
                    <a:pt x="10" y="14"/>
                    <a:pt x="4" y="14"/>
                  </a:cubicBezTo>
                  <a:cubicBezTo>
                    <a:pt x="3" y="14"/>
                    <a:pt x="1" y="13"/>
                    <a:pt x="1" y="11"/>
                  </a:cubicBezTo>
                  <a:cubicBezTo>
                    <a:pt x="0" y="9"/>
                    <a:pt x="1" y="7"/>
                    <a:pt x="3" y="7"/>
                  </a:cubicBezTo>
                  <a:cubicBezTo>
                    <a:pt x="11" y="4"/>
                    <a:pt x="18" y="0"/>
                    <a:pt x="26"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6" name="Freeform 33"/>
            <p:cNvSpPr/>
            <p:nvPr/>
          </p:nvSpPr>
          <p:spPr bwMode="auto">
            <a:xfrm>
              <a:off x="3307126" y="2474889"/>
              <a:ext cx="121055" cy="69369"/>
            </a:xfrm>
            <a:custGeom>
              <a:avLst/>
              <a:gdLst>
                <a:gd name="T0" fmla="*/ 60 w 60"/>
                <a:gd name="T1" fmla="*/ 14 h 34"/>
                <a:gd name="T2" fmla="*/ 58 w 60"/>
                <a:gd name="T3" fmla="*/ 18 h 34"/>
                <a:gd name="T4" fmla="*/ 37 w 60"/>
                <a:gd name="T5" fmla="*/ 33 h 34"/>
                <a:gd name="T6" fmla="*/ 31 w 60"/>
                <a:gd name="T7" fmla="*/ 32 h 34"/>
                <a:gd name="T8" fmla="*/ 22 w 60"/>
                <a:gd name="T9" fmla="*/ 27 h 34"/>
                <a:gd name="T10" fmla="*/ 9 w 60"/>
                <a:gd name="T11" fmla="*/ 21 h 34"/>
                <a:gd name="T12" fmla="*/ 1 w 60"/>
                <a:gd name="T13" fmla="*/ 13 h 34"/>
                <a:gd name="T14" fmla="*/ 5 w 60"/>
                <a:gd name="T15" fmla="*/ 6 h 34"/>
                <a:gd name="T16" fmla="*/ 10 w 60"/>
                <a:gd name="T17" fmla="*/ 2 h 34"/>
                <a:gd name="T18" fmla="*/ 18 w 60"/>
                <a:gd name="T19" fmla="*/ 4 h 34"/>
                <a:gd name="T20" fmla="*/ 20 w 60"/>
                <a:gd name="T21" fmla="*/ 7 h 34"/>
                <a:gd name="T22" fmla="*/ 27 w 60"/>
                <a:gd name="T23" fmla="*/ 7 h 34"/>
                <a:gd name="T24" fmla="*/ 37 w 60"/>
                <a:gd name="T25" fmla="*/ 5 h 34"/>
                <a:gd name="T26" fmla="*/ 43 w 60"/>
                <a:gd name="T27" fmla="*/ 4 h 34"/>
                <a:gd name="T28" fmla="*/ 60 w 60"/>
                <a:gd name="T29" fmla="*/ 1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 h="34">
                  <a:moveTo>
                    <a:pt x="60" y="14"/>
                  </a:moveTo>
                  <a:cubicBezTo>
                    <a:pt x="60" y="16"/>
                    <a:pt x="59" y="17"/>
                    <a:pt x="58" y="18"/>
                  </a:cubicBezTo>
                  <a:cubicBezTo>
                    <a:pt x="52" y="25"/>
                    <a:pt x="45" y="29"/>
                    <a:pt x="37" y="33"/>
                  </a:cubicBezTo>
                  <a:cubicBezTo>
                    <a:pt x="35" y="34"/>
                    <a:pt x="33" y="33"/>
                    <a:pt x="31" y="32"/>
                  </a:cubicBezTo>
                  <a:cubicBezTo>
                    <a:pt x="28" y="31"/>
                    <a:pt x="25" y="29"/>
                    <a:pt x="22" y="27"/>
                  </a:cubicBezTo>
                  <a:cubicBezTo>
                    <a:pt x="18" y="24"/>
                    <a:pt x="15" y="21"/>
                    <a:pt x="9" y="21"/>
                  </a:cubicBezTo>
                  <a:cubicBezTo>
                    <a:pt x="5" y="21"/>
                    <a:pt x="3" y="17"/>
                    <a:pt x="1" y="13"/>
                  </a:cubicBezTo>
                  <a:cubicBezTo>
                    <a:pt x="0" y="10"/>
                    <a:pt x="3" y="8"/>
                    <a:pt x="5" y="6"/>
                  </a:cubicBezTo>
                  <a:cubicBezTo>
                    <a:pt x="6" y="4"/>
                    <a:pt x="8" y="3"/>
                    <a:pt x="10" y="2"/>
                  </a:cubicBezTo>
                  <a:cubicBezTo>
                    <a:pt x="14" y="0"/>
                    <a:pt x="16" y="0"/>
                    <a:pt x="18" y="4"/>
                  </a:cubicBezTo>
                  <a:cubicBezTo>
                    <a:pt x="19" y="5"/>
                    <a:pt x="19" y="6"/>
                    <a:pt x="20" y="7"/>
                  </a:cubicBezTo>
                  <a:cubicBezTo>
                    <a:pt x="23" y="11"/>
                    <a:pt x="24" y="11"/>
                    <a:pt x="27" y="7"/>
                  </a:cubicBezTo>
                  <a:cubicBezTo>
                    <a:pt x="30" y="1"/>
                    <a:pt x="30" y="1"/>
                    <a:pt x="37" y="5"/>
                  </a:cubicBezTo>
                  <a:cubicBezTo>
                    <a:pt x="39" y="6"/>
                    <a:pt x="41" y="5"/>
                    <a:pt x="43" y="4"/>
                  </a:cubicBezTo>
                  <a:cubicBezTo>
                    <a:pt x="49" y="1"/>
                    <a:pt x="60" y="7"/>
                    <a:pt x="60" y="1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7" name="Freeform 34"/>
            <p:cNvSpPr/>
            <p:nvPr/>
          </p:nvSpPr>
          <p:spPr bwMode="auto">
            <a:xfrm>
              <a:off x="1698043" y="2523855"/>
              <a:ext cx="84331" cy="97932"/>
            </a:xfrm>
            <a:custGeom>
              <a:avLst/>
              <a:gdLst>
                <a:gd name="T0" fmla="*/ 42 w 42"/>
                <a:gd name="T1" fmla="*/ 8 h 49"/>
                <a:gd name="T2" fmla="*/ 40 w 42"/>
                <a:gd name="T3" fmla="*/ 11 h 49"/>
                <a:gd name="T4" fmla="*/ 35 w 42"/>
                <a:gd name="T5" fmla="*/ 25 h 49"/>
                <a:gd name="T6" fmla="*/ 35 w 42"/>
                <a:gd name="T7" fmla="*/ 31 h 49"/>
                <a:gd name="T8" fmla="*/ 31 w 42"/>
                <a:gd name="T9" fmla="*/ 38 h 49"/>
                <a:gd name="T10" fmla="*/ 16 w 42"/>
                <a:gd name="T11" fmla="*/ 47 h 49"/>
                <a:gd name="T12" fmla="*/ 11 w 42"/>
                <a:gd name="T13" fmla="*/ 44 h 49"/>
                <a:gd name="T14" fmla="*/ 3 w 42"/>
                <a:gd name="T15" fmla="*/ 22 h 49"/>
                <a:gd name="T16" fmla="*/ 2 w 42"/>
                <a:gd name="T17" fmla="*/ 13 h 49"/>
                <a:gd name="T18" fmla="*/ 10 w 42"/>
                <a:gd name="T19" fmla="*/ 10 h 49"/>
                <a:gd name="T20" fmla="*/ 17 w 42"/>
                <a:gd name="T21" fmla="*/ 7 h 49"/>
                <a:gd name="T22" fmla="*/ 27 w 42"/>
                <a:gd name="T23" fmla="*/ 0 h 49"/>
                <a:gd name="T24" fmla="*/ 41 w 42"/>
                <a:gd name="T25" fmla="*/ 6 h 49"/>
                <a:gd name="T26" fmla="*/ 42 w 42"/>
                <a:gd name="T27" fmla="*/ 8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49">
                  <a:moveTo>
                    <a:pt x="42" y="8"/>
                  </a:moveTo>
                  <a:cubicBezTo>
                    <a:pt x="42" y="9"/>
                    <a:pt x="41" y="10"/>
                    <a:pt x="40" y="11"/>
                  </a:cubicBezTo>
                  <a:cubicBezTo>
                    <a:pt x="35" y="15"/>
                    <a:pt x="35" y="20"/>
                    <a:pt x="35" y="25"/>
                  </a:cubicBezTo>
                  <a:cubicBezTo>
                    <a:pt x="35" y="27"/>
                    <a:pt x="35" y="29"/>
                    <a:pt x="35" y="31"/>
                  </a:cubicBezTo>
                  <a:cubicBezTo>
                    <a:pt x="35" y="34"/>
                    <a:pt x="34" y="36"/>
                    <a:pt x="31" y="38"/>
                  </a:cubicBezTo>
                  <a:cubicBezTo>
                    <a:pt x="26" y="41"/>
                    <a:pt x="21" y="44"/>
                    <a:pt x="16" y="47"/>
                  </a:cubicBezTo>
                  <a:cubicBezTo>
                    <a:pt x="12" y="49"/>
                    <a:pt x="11" y="49"/>
                    <a:pt x="11" y="44"/>
                  </a:cubicBezTo>
                  <a:cubicBezTo>
                    <a:pt x="11" y="36"/>
                    <a:pt x="8" y="29"/>
                    <a:pt x="3" y="22"/>
                  </a:cubicBezTo>
                  <a:cubicBezTo>
                    <a:pt x="1" y="19"/>
                    <a:pt x="0" y="16"/>
                    <a:pt x="2" y="13"/>
                  </a:cubicBezTo>
                  <a:cubicBezTo>
                    <a:pt x="4" y="10"/>
                    <a:pt x="6" y="8"/>
                    <a:pt x="10" y="10"/>
                  </a:cubicBezTo>
                  <a:cubicBezTo>
                    <a:pt x="14" y="13"/>
                    <a:pt x="16" y="11"/>
                    <a:pt x="17" y="7"/>
                  </a:cubicBezTo>
                  <a:cubicBezTo>
                    <a:pt x="19" y="2"/>
                    <a:pt x="22" y="0"/>
                    <a:pt x="27" y="0"/>
                  </a:cubicBezTo>
                  <a:cubicBezTo>
                    <a:pt x="33" y="0"/>
                    <a:pt x="38" y="1"/>
                    <a:pt x="41" y="6"/>
                  </a:cubicBezTo>
                  <a:cubicBezTo>
                    <a:pt x="42" y="7"/>
                    <a:pt x="42" y="7"/>
                    <a:pt x="42"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8" name="Freeform 35"/>
            <p:cNvSpPr/>
            <p:nvPr/>
          </p:nvSpPr>
          <p:spPr bwMode="auto">
            <a:xfrm>
              <a:off x="5545970" y="5469988"/>
              <a:ext cx="82970" cy="87051"/>
            </a:xfrm>
            <a:custGeom>
              <a:avLst/>
              <a:gdLst>
                <a:gd name="T0" fmla="*/ 0 w 41"/>
                <a:gd name="T1" fmla="*/ 29 h 43"/>
                <a:gd name="T2" fmla="*/ 5 w 41"/>
                <a:gd name="T3" fmla="*/ 4 h 43"/>
                <a:gd name="T4" fmla="*/ 11 w 41"/>
                <a:gd name="T5" fmla="*/ 0 h 43"/>
                <a:gd name="T6" fmla="*/ 37 w 41"/>
                <a:gd name="T7" fmla="*/ 7 h 43"/>
                <a:gd name="T8" fmla="*/ 39 w 41"/>
                <a:gd name="T9" fmla="*/ 12 h 43"/>
                <a:gd name="T10" fmla="*/ 23 w 41"/>
                <a:gd name="T11" fmla="*/ 38 h 43"/>
                <a:gd name="T12" fmla="*/ 4 w 41"/>
                <a:gd name="T13" fmla="*/ 41 h 43"/>
                <a:gd name="T14" fmla="*/ 1 w 41"/>
                <a:gd name="T15" fmla="*/ 37 h 43"/>
                <a:gd name="T16" fmla="*/ 0 w 41"/>
                <a:gd name="T17" fmla="*/ 29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43">
                  <a:moveTo>
                    <a:pt x="0" y="29"/>
                  </a:moveTo>
                  <a:cubicBezTo>
                    <a:pt x="0" y="20"/>
                    <a:pt x="3" y="12"/>
                    <a:pt x="5" y="4"/>
                  </a:cubicBezTo>
                  <a:cubicBezTo>
                    <a:pt x="6" y="1"/>
                    <a:pt x="8" y="0"/>
                    <a:pt x="11" y="0"/>
                  </a:cubicBezTo>
                  <a:cubicBezTo>
                    <a:pt x="20" y="2"/>
                    <a:pt x="28" y="4"/>
                    <a:pt x="37" y="7"/>
                  </a:cubicBezTo>
                  <a:cubicBezTo>
                    <a:pt x="40" y="7"/>
                    <a:pt x="41" y="9"/>
                    <a:pt x="39" y="12"/>
                  </a:cubicBezTo>
                  <a:cubicBezTo>
                    <a:pt x="34" y="21"/>
                    <a:pt x="28" y="29"/>
                    <a:pt x="23" y="38"/>
                  </a:cubicBezTo>
                  <a:cubicBezTo>
                    <a:pt x="20" y="41"/>
                    <a:pt x="7" y="43"/>
                    <a:pt x="4" y="41"/>
                  </a:cubicBezTo>
                  <a:cubicBezTo>
                    <a:pt x="2" y="40"/>
                    <a:pt x="1" y="39"/>
                    <a:pt x="1" y="37"/>
                  </a:cubicBezTo>
                  <a:cubicBezTo>
                    <a:pt x="1" y="34"/>
                    <a:pt x="1" y="31"/>
                    <a:pt x="0" y="2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39" name="Freeform 36"/>
            <p:cNvSpPr/>
            <p:nvPr/>
          </p:nvSpPr>
          <p:spPr bwMode="auto">
            <a:xfrm>
              <a:off x="1481775" y="2306228"/>
              <a:ext cx="131936" cy="65288"/>
            </a:xfrm>
            <a:custGeom>
              <a:avLst/>
              <a:gdLst>
                <a:gd name="T0" fmla="*/ 39 w 66"/>
                <a:gd name="T1" fmla="*/ 19 h 32"/>
                <a:gd name="T2" fmla="*/ 32 w 66"/>
                <a:gd name="T3" fmla="*/ 28 h 32"/>
                <a:gd name="T4" fmla="*/ 25 w 66"/>
                <a:gd name="T5" fmla="*/ 31 h 32"/>
                <a:gd name="T6" fmla="*/ 4 w 66"/>
                <a:gd name="T7" fmla="*/ 23 h 32"/>
                <a:gd name="T8" fmla="*/ 1 w 66"/>
                <a:gd name="T9" fmla="*/ 17 h 32"/>
                <a:gd name="T10" fmla="*/ 12 w 66"/>
                <a:gd name="T11" fmla="*/ 9 h 32"/>
                <a:gd name="T12" fmla="*/ 23 w 66"/>
                <a:gd name="T13" fmla="*/ 9 h 32"/>
                <a:gd name="T14" fmla="*/ 38 w 66"/>
                <a:gd name="T15" fmla="*/ 3 h 32"/>
                <a:gd name="T16" fmla="*/ 44 w 66"/>
                <a:gd name="T17" fmla="*/ 2 h 32"/>
                <a:gd name="T18" fmla="*/ 61 w 66"/>
                <a:gd name="T19" fmla="*/ 8 h 32"/>
                <a:gd name="T20" fmla="*/ 63 w 66"/>
                <a:gd name="T21" fmla="*/ 15 h 32"/>
                <a:gd name="T22" fmla="*/ 55 w 66"/>
                <a:gd name="T23" fmla="*/ 23 h 32"/>
                <a:gd name="T24" fmla="*/ 40 w 66"/>
                <a:gd name="T25" fmla="*/ 22 h 32"/>
                <a:gd name="T26" fmla="*/ 39 w 66"/>
                <a:gd name="T27" fmla="*/ 1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6" h="32">
                  <a:moveTo>
                    <a:pt x="39" y="19"/>
                  </a:moveTo>
                  <a:cubicBezTo>
                    <a:pt x="36" y="23"/>
                    <a:pt x="34" y="26"/>
                    <a:pt x="32" y="28"/>
                  </a:cubicBezTo>
                  <a:cubicBezTo>
                    <a:pt x="31" y="31"/>
                    <a:pt x="28" y="32"/>
                    <a:pt x="25" y="31"/>
                  </a:cubicBezTo>
                  <a:cubicBezTo>
                    <a:pt x="18" y="29"/>
                    <a:pt x="11" y="26"/>
                    <a:pt x="4" y="23"/>
                  </a:cubicBezTo>
                  <a:cubicBezTo>
                    <a:pt x="0" y="22"/>
                    <a:pt x="0" y="20"/>
                    <a:pt x="1" y="17"/>
                  </a:cubicBezTo>
                  <a:cubicBezTo>
                    <a:pt x="3" y="13"/>
                    <a:pt x="6" y="9"/>
                    <a:pt x="12" y="9"/>
                  </a:cubicBezTo>
                  <a:cubicBezTo>
                    <a:pt x="15" y="10"/>
                    <a:pt x="19" y="9"/>
                    <a:pt x="23" y="9"/>
                  </a:cubicBezTo>
                  <a:cubicBezTo>
                    <a:pt x="29" y="9"/>
                    <a:pt x="34" y="8"/>
                    <a:pt x="38" y="3"/>
                  </a:cubicBezTo>
                  <a:cubicBezTo>
                    <a:pt x="40" y="1"/>
                    <a:pt x="42" y="0"/>
                    <a:pt x="44" y="2"/>
                  </a:cubicBezTo>
                  <a:cubicBezTo>
                    <a:pt x="49" y="5"/>
                    <a:pt x="55" y="7"/>
                    <a:pt x="61" y="8"/>
                  </a:cubicBezTo>
                  <a:cubicBezTo>
                    <a:pt x="65" y="10"/>
                    <a:pt x="66" y="11"/>
                    <a:pt x="63" y="15"/>
                  </a:cubicBezTo>
                  <a:cubicBezTo>
                    <a:pt x="60" y="18"/>
                    <a:pt x="58" y="21"/>
                    <a:pt x="55" y="23"/>
                  </a:cubicBezTo>
                  <a:cubicBezTo>
                    <a:pt x="49" y="30"/>
                    <a:pt x="45" y="29"/>
                    <a:pt x="40" y="22"/>
                  </a:cubicBezTo>
                  <a:cubicBezTo>
                    <a:pt x="40" y="21"/>
                    <a:pt x="40" y="21"/>
                    <a:pt x="39" y="1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0" name="Freeform 37"/>
            <p:cNvSpPr/>
            <p:nvPr/>
          </p:nvSpPr>
          <p:spPr bwMode="auto">
            <a:xfrm>
              <a:off x="3783187" y="2680275"/>
              <a:ext cx="95212" cy="96573"/>
            </a:xfrm>
            <a:custGeom>
              <a:avLst/>
              <a:gdLst>
                <a:gd name="T0" fmla="*/ 18 w 47"/>
                <a:gd name="T1" fmla="*/ 0 h 48"/>
                <a:gd name="T2" fmla="*/ 31 w 47"/>
                <a:gd name="T3" fmla="*/ 10 h 48"/>
                <a:gd name="T4" fmla="*/ 43 w 47"/>
                <a:gd name="T5" fmla="*/ 29 h 48"/>
                <a:gd name="T6" fmla="*/ 46 w 47"/>
                <a:gd name="T7" fmla="*/ 38 h 48"/>
                <a:gd name="T8" fmla="*/ 30 w 47"/>
                <a:gd name="T9" fmla="*/ 41 h 48"/>
                <a:gd name="T10" fmla="*/ 17 w 47"/>
                <a:gd name="T11" fmla="*/ 36 h 48"/>
                <a:gd name="T12" fmla="*/ 2 w 47"/>
                <a:gd name="T13" fmla="*/ 25 h 48"/>
                <a:gd name="T14" fmla="*/ 5 w 47"/>
                <a:gd name="T15" fmla="*/ 17 h 48"/>
                <a:gd name="T16" fmla="*/ 12 w 47"/>
                <a:gd name="T17" fmla="*/ 7 h 48"/>
                <a:gd name="T18" fmla="*/ 18 w 47"/>
                <a:gd name="T1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8">
                  <a:moveTo>
                    <a:pt x="18" y="0"/>
                  </a:moveTo>
                  <a:cubicBezTo>
                    <a:pt x="27" y="0"/>
                    <a:pt x="29" y="1"/>
                    <a:pt x="31" y="10"/>
                  </a:cubicBezTo>
                  <a:cubicBezTo>
                    <a:pt x="33" y="18"/>
                    <a:pt x="37" y="24"/>
                    <a:pt x="43" y="29"/>
                  </a:cubicBezTo>
                  <a:cubicBezTo>
                    <a:pt x="45" y="31"/>
                    <a:pt x="47" y="34"/>
                    <a:pt x="46" y="38"/>
                  </a:cubicBezTo>
                  <a:cubicBezTo>
                    <a:pt x="42" y="46"/>
                    <a:pt x="36" y="48"/>
                    <a:pt x="30" y="41"/>
                  </a:cubicBezTo>
                  <a:cubicBezTo>
                    <a:pt x="26" y="37"/>
                    <a:pt x="22" y="35"/>
                    <a:pt x="17" y="36"/>
                  </a:cubicBezTo>
                  <a:cubicBezTo>
                    <a:pt x="9" y="37"/>
                    <a:pt x="5" y="33"/>
                    <a:pt x="2" y="25"/>
                  </a:cubicBezTo>
                  <a:cubicBezTo>
                    <a:pt x="0" y="21"/>
                    <a:pt x="1" y="18"/>
                    <a:pt x="5" y="17"/>
                  </a:cubicBezTo>
                  <a:cubicBezTo>
                    <a:pt x="11" y="15"/>
                    <a:pt x="12" y="12"/>
                    <a:pt x="12" y="7"/>
                  </a:cubicBezTo>
                  <a:cubicBezTo>
                    <a:pt x="11" y="0"/>
                    <a:pt x="12" y="0"/>
                    <a:pt x="18"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1" name="Freeform 38"/>
            <p:cNvSpPr/>
            <p:nvPr/>
          </p:nvSpPr>
          <p:spPr bwMode="auto">
            <a:xfrm>
              <a:off x="5374589" y="4179184"/>
              <a:ext cx="92492" cy="100653"/>
            </a:xfrm>
            <a:custGeom>
              <a:avLst/>
              <a:gdLst>
                <a:gd name="T0" fmla="*/ 35 w 46"/>
                <a:gd name="T1" fmla="*/ 36 h 50"/>
                <a:gd name="T2" fmla="*/ 38 w 46"/>
                <a:gd name="T3" fmla="*/ 40 h 50"/>
                <a:gd name="T4" fmla="*/ 38 w 46"/>
                <a:gd name="T5" fmla="*/ 47 h 50"/>
                <a:gd name="T6" fmla="*/ 30 w 46"/>
                <a:gd name="T7" fmla="*/ 49 h 50"/>
                <a:gd name="T8" fmla="*/ 19 w 46"/>
                <a:gd name="T9" fmla="*/ 37 h 50"/>
                <a:gd name="T10" fmla="*/ 11 w 46"/>
                <a:gd name="T11" fmla="*/ 34 h 50"/>
                <a:gd name="T12" fmla="*/ 5 w 46"/>
                <a:gd name="T13" fmla="*/ 36 h 50"/>
                <a:gd name="T14" fmla="*/ 1 w 46"/>
                <a:gd name="T15" fmla="*/ 35 h 50"/>
                <a:gd name="T16" fmla="*/ 1 w 46"/>
                <a:gd name="T17" fmla="*/ 30 h 50"/>
                <a:gd name="T18" fmla="*/ 14 w 46"/>
                <a:gd name="T19" fmla="*/ 19 h 50"/>
                <a:gd name="T20" fmla="*/ 17 w 46"/>
                <a:gd name="T21" fmla="*/ 18 h 50"/>
                <a:gd name="T22" fmla="*/ 30 w 46"/>
                <a:gd name="T23" fmla="*/ 4 h 50"/>
                <a:gd name="T24" fmla="*/ 33 w 46"/>
                <a:gd name="T25" fmla="*/ 1 h 50"/>
                <a:gd name="T26" fmla="*/ 42 w 46"/>
                <a:gd name="T27" fmla="*/ 14 h 50"/>
                <a:gd name="T28" fmla="*/ 44 w 46"/>
                <a:gd name="T29" fmla="*/ 27 h 50"/>
                <a:gd name="T30" fmla="*/ 44 w 46"/>
                <a:gd name="T31" fmla="*/ 35 h 50"/>
                <a:gd name="T32" fmla="*/ 37 w 46"/>
                <a:gd name="T33" fmla="*/ 35 h 50"/>
                <a:gd name="T34" fmla="*/ 35 w 46"/>
                <a:gd name="T35" fmla="*/ 36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 h="50">
                  <a:moveTo>
                    <a:pt x="35" y="36"/>
                  </a:moveTo>
                  <a:cubicBezTo>
                    <a:pt x="35" y="38"/>
                    <a:pt x="36" y="39"/>
                    <a:pt x="38" y="40"/>
                  </a:cubicBezTo>
                  <a:cubicBezTo>
                    <a:pt x="40" y="42"/>
                    <a:pt x="40" y="44"/>
                    <a:pt x="38" y="47"/>
                  </a:cubicBezTo>
                  <a:cubicBezTo>
                    <a:pt x="36" y="49"/>
                    <a:pt x="33" y="50"/>
                    <a:pt x="30" y="49"/>
                  </a:cubicBezTo>
                  <a:cubicBezTo>
                    <a:pt x="25" y="46"/>
                    <a:pt x="21" y="43"/>
                    <a:pt x="19" y="37"/>
                  </a:cubicBezTo>
                  <a:cubicBezTo>
                    <a:pt x="17" y="31"/>
                    <a:pt x="17" y="32"/>
                    <a:pt x="11" y="34"/>
                  </a:cubicBezTo>
                  <a:cubicBezTo>
                    <a:pt x="9" y="34"/>
                    <a:pt x="7" y="35"/>
                    <a:pt x="5" y="36"/>
                  </a:cubicBezTo>
                  <a:cubicBezTo>
                    <a:pt x="4" y="36"/>
                    <a:pt x="2" y="36"/>
                    <a:pt x="1" y="35"/>
                  </a:cubicBezTo>
                  <a:cubicBezTo>
                    <a:pt x="0" y="33"/>
                    <a:pt x="0" y="31"/>
                    <a:pt x="1" y="30"/>
                  </a:cubicBezTo>
                  <a:cubicBezTo>
                    <a:pt x="4" y="25"/>
                    <a:pt x="7" y="20"/>
                    <a:pt x="14" y="19"/>
                  </a:cubicBezTo>
                  <a:cubicBezTo>
                    <a:pt x="15" y="18"/>
                    <a:pt x="16" y="18"/>
                    <a:pt x="17" y="18"/>
                  </a:cubicBezTo>
                  <a:cubicBezTo>
                    <a:pt x="24" y="15"/>
                    <a:pt x="30" y="13"/>
                    <a:pt x="30" y="4"/>
                  </a:cubicBezTo>
                  <a:cubicBezTo>
                    <a:pt x="29" y="1"/>
                    <a:pt x="31" y="0"/>
                    <a:pt x="33" y="1"/>
                  </a:cubicBezTo>
                  <a:cubicBezTo>
                    <a:pt x="38" y="4"/>
                    <a:pt x="43" y="7"/>
                    <a:pt x="42" y="14"/>
                  </a:cubicBezTo>
                  <a:cubicBezTo>
                    <a:pt x="42" y="18"/>
                    <a:pt x="43" y="23"/>
                    <a:pt x="44" y="27"/>
                  </a:cubicBezTo>
                  <a:cubicBezTo>
                    <a:pt x="46" y="29"/>
                    <a:pt x="46" y="32"/>
                    <a:pt x="44" y="35"/>
                  </a:cubicBezTo>
                  <a:cubicBezTo>
                    <a:pt x="41" y="38"/>
                    <a:pt x="39" y="36"/>
                    <a:pt x="37" y="35"/>
                  </a:cubicBezTo>
                  <a:cubicBezTo>
                    <a:pt x="36" y="35"/>
                    <a:pt x="36" y="36"/>
                    <a:pt x="35" y="3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2" name="Freeform 39"/>
            <p:cNvSpPr/>
            <p:nvPr/>
          </p:nvSpPr>
          <p:spPr bwMode="auto">
            <a:xfrm>
              <a:off x="1802775" y="2843495"/>
              <a:ext cx="102013" cy="84331"/>
            </a:xfrm>
            <a:custGeom>
              <a:avLst/>
              <a:gdLst>
                <a:gd name="T0" fmla="*/ 2 w 51"/>
                <a:gd name="T1" fmla="*/ 27 h 42"/>
                <a:gd name="T2" fmla="*/ 16 w 51"/>
                <a:gd name="T3" fmla="*/ 2 h 42"/>
                <a:gd name="T4" fmla="*/ 21 w 51"/>
                <a:gd name="T5" fmla="*/ 2 h 42"/>
                <a:gd name="T6" fmla="*/ 22 w 51"/>
                <a:gd name="T7" fmla="*/ 4 h 42"/>
                <a:gd name="T8" fmla="*/ 48 w 51"/>
                <a:gd name="T9" fmla="*/ 29 h 42"/>
                <a:gd name="T10" fmla="*/ 47 w 51"/>
                <a:gd name="T11" fmla="*/ 37 h 42"/>
                <a:gd name="T12" fmla="*/ 35 w 51"/>
                <a:gd name="T13" fmla="*/ 38 h 42"/>
                <a:gd name="T14" fmla="*/ 11 w 51"/>
                <a:gd name="T15" fmla="*/ 35 h 42"/>
                <a:gd name="T16" fmla="*/ 2 w 51"/>
                <a:gd name="T17" fmla="*/ 2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42">
                  <a:moveTo>
                    <a:pt x="2" y="27"/>
                  </a:moveTo>
                  <a:cubicBezTo>
                    <a:pt x="0" y="16"/>
                    <a:pt x="10" y="10"/>
                    <a:pt x="16" y="2"/>
                  </a:cubicBezTo>
                  <a:cubicBezTo>
                    <a:pt x="17" y="0"/>
                    <a:pt x="19" y="1"/>
                    <a:pt x="21" y="2"/>
                  </a:cubicBezTo>
                  <a:cubicBezTo>
                    <a:pt x="21" y="3"/>
                    <a:pt x="22" y="3"/>
                    <a:pt x="22" y="4"/>
                  </a:cubicBezTo>
                  <a:cubicBezTo>
                    <a:pt x="31" y="12"/>
                    <a:pt x="39" y="20"/>
                    <a:pt x="48" y="29"/>
                  </a:cubicBezTo>
                  <a:cubicBezTo>
                    <a:pt x="51" y="32"/>
                    <a:pt x="51" y="34"/>
                    <a:pt x="47" y="37"/>
                  </a:cubicBezTo>
                  <a:cubicBezTo>
                    <a:pt x="42" y="42"/>
                    <a:pt x="40" y="42"/>
                    <a:pt x="35" y="38"/>
                  </a:cubicBezTo>
                  <a:cubicBezTo>
                    <a:pt x="28" y="32"/>
                    <a:pt x="20" y="31"/>
                    <a:pt x="11" y="35"/>
                  </a:cubicBezTo>
                  <a:cubicBezTo>
                    <a:pt x="2" y="40"/>
                    <a:pt x="2" y="39"/>
                    <a:pt x="2" y="2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3" name="Freeform 40"/>
            <p:cNvSpPr/>
            <p:nvPr/>
          </p:nvSpPr>
          <p:spPr bwMode="auto">
            <a:xfrm>
              <a:off x="1934713" y="5588322"/>
              <a:ext cx="111534" cy="74810"/>
            </a:xfrm>
            <a:custGeom>
              <a:avLst/>
              <a:gdLst>
                <a:gd name="T0" fmla="*/ 34 w 55"/>
                <a:gd name="T1" fmla="*/ 36 h 37"/>
                <a:gd name="T2" fmla="*/ 5 w 55"/>
                <a:gd name="T3" fmla="*/ 33 h 37"/>
                <a:gd name="T4" fmla="*/ 1 w 55"/>
                <a:gd name="T5" fmla="*/ 27 h 37"/>
                <a:gd name="T6" fmla="*/ 12 w 55"/>
                <a:gd name="T7" fmla="*/ 4 h 37"/>
                <a:gd name="T8" fmla="*/ 18 w 55"/>
                <a:gd name="T9" fmla="*/ 3 h 37"/>
                <a:gd name="T10" fmla="*/ 25 w 55"/>
                <a:gd name="T11" fmla="*/ 11 h 37"/>
                <a:gd name="T12" fmla="*/ 41 w 55"/>
                <a:gd name="T13" fmla="*/ 21 h 37"/>
                <a:gd name="T14" fmla="*/ 52 w 55"/>
                <a:gd name="T15" fmla="*/ 24 h 37"/>
                <a:gd name="T16" fmla="*/ 53 w 55"/>
                <a:gd name="T17" fmla="*/ 28 h 37"/>
                <a:gd name="T18" fmla="*/ 34 w 55"/>
                <a:gd name="T19" fmla="*/ 3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 h="37">
                  <a:moveTo>
                    <a:pt x="34" y="36"/>
                  </a:moveTo>
                  <a:cubicBezTo>
                    <a:pt x="24" y="35"/>
                    <a:pt x="14" y="34"/>
                    <a:pt x="5" y="33"/>
                  </a:cubicBezTo>
                  <a:cubicBezTo>
                    <a:pt x="1" y="33"/>
                    <a:pt x="0" y="31"/>
                    <a:pt x="1" y="27"/>
                  </a:cubicBezTo>
                  <a:cubicBezTo>
                    <a:pt x="5" y="19"/>
                    <a:pt x="8" y="11"/>
                    <a:pt x="12" y="4"/>
                  </a:cubicBezTo>
                  <a:cubicBezTo>
                    <a:pt x="14" y="0"/>
                    <a:pt x="15" y="0"/>
                    <a:pt x="18" y="3"/>
                  </a:cubicBezTo>
                  <a:cubicBezTo>
                    <a:pt x="20" y="5"/>
                    <a:pt x="23" y="8"/>
                    <a:pt x="25" y="11"/>
                  </a:cubicBezTo>
                  <a:cubicBezTo>
                    <a:pt x="29" y="17"/>
                    <a:pt x="34" y="20"/>
                    <a:pt x="41" y="21"/>
                  </a:cubicBezTo>
                  <a:cubicBezTo>
                    <a:pt x="45" y="22"/>
                    <a:pt x="49" y="23"/>
                    <a:pt x="52" y="24"/>
                  </a:cubicBezTo>
                  <a:cubicBezTo>
                    <a:pt x="55" y="25"/>
                    <a:pt x="55" y="26"/>
                    <a:pt x="53" y="28"/>
                  </a:cubicBezTo>
                  <a:cubicBezTo>
                    <a:pt x="48" y="33"/>
                    <a:pt x="42" y="37"/>
                    <a:pt x="34" y="3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4" name="Freeform 41"/>
            <p:cNvSpPr/>
            <p:nvPr/>
          </p:nvSpPr>
          <p:spPr bwMode="auto">
            <a:xfrm>
              <a:off x="1790534" y="2533376"/>
              <a:ext cx="102013" cy="66649"/>
            </a:xfrm>
            <a:custGeom>
              <a:avLst/>
              <a:gdLst>
                <a:gd name="T0" fmla="*/ 27 w 51"/>
                <a:gd name="T1" fmla="*/ 30 h 33"/>
                <a:gd name="T2" fmla="*/ 19 w 51"/>
                <a:gd name="T3" fmla="*/ 27 h 33"/>
                <a:gd name="T4" fmla="*/ 12 w 51"/>
                <a:gd name="T5" fmla="*/ 32 h 33"/>
                <a:gd name="T6" fmla="*/ 3 w 51"/>
                <a:gd name="T7" fmla="*/ 27 h 33"/>
                <a:gd name="T8" fmla="*/ 1 w 51"/>
                <a:gd name="T9" fmla="*/ 21 h 33"/>
                <a:gd name="T10" fmla="*/ 5 w 51"/>
                <a:gd name="T11" fmla="*/ 10 h 33"/>
                <a:gd name="T12" fmla="*/ 29 w 51"/>
                <a:gd name="T13" fmla="*/ 6 h 33"/>
                <a:gd name="T14" fmla="*/ 46 w 51"/>
                <a:gd name="T15" fmla="*/ 11 h 33"/>
                <a:gd name="T16" fmla="*/ 47 w 51"/>
                <a:gd name="T17" fmla="*/ 17 h 33"/>
                <a:gd name="T18" fmla="*/ 35 w 51"/>
                <a:gd name="T19" fmla="*/ 28 h 33"/>
                <a:gd name="T20" fmla="*/ 27 w 51"/>
                <a:gd name="T21" fmla="*/ 3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33">
                  <a:moveTo>
                    <a:pt x="27" y="30"/>
                  </a:moveTo>
                  <a:cubicBezTo>
                    <a:pt x="24" y="31"/>
                    <a:pt x="23" y="27"/>
                    <a:pt x="19" y="27"/>
                  </a:cubicBezTo>
                  <a:cubicBezTo>
                    <a:pt x="16" y="28"/>
                    <a:pt x="15" y="32"/>
                    <a:pt x="12" y="32"/>
                  </a:cubicBezTo>
                  <a:cubicBezTo>
                    <a:pt x="7" y="33"/>
                    <a:pt x="4" y="31"/>
                    <a:pt x="3" y="27"/>
                  </a:cubicBezTo>
                  <a:cubicBezTo>
                    <a:pt x="2" y="25"/>
                    <a:pt x="2" y="23"/>
                    <a:pt x="1" y="21"/>
                  </a:cubicBezTo>
                  <a:cubicBezTo>
                    <a:pt x="0" y="17"/>
                    <a:pt x="1" y="13"/>
                    <a:pt x="5" y="10"/>
                  </a:cubicBezTo>
                  <a:cubicBezTo>
                    <a:pt x="19" y="0"/>
                    <a:pt x="14" y="1"/>
                    <a:pt x="29" y="6"/>
                  </a:cubicBezTo>
                  <a:cubicBezTo>
                    <a:pt x="35" y="7"/>
                    <a:pt x="41" y="9"/>
                    <a:pt x="46" y="11"/>
                  </a:cubicBezTo>
                  <a:cubicBezTo>
                    <a:pt x="50" y="13"/>
                    <a:pt x="51" y="14"/>
                    <a:pt x="47" y="17"/>
                  </a:cubicBezTo>
                  <a:cubicBezTo>
                    <a:pt x="43" y="21"/>
                    <a:pt x="39" y="24"/>
                    <a:pt x="35" y="28"/>
                  </a:cubicBezTo>
                  <a:cubicBezTo>
                    <a:pt x="33" y="29"/>
                    <a:pt x="30" y="30"/>
                    <a:pt x="27" y="3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5" name="Freeform 42"/>
            <p:cNvSpPr/>
            <p:nvPr/>
          </p:nvSpPr>
          <p:spPr bwMode="auto">
            <a:xfrm>
              <a:off x="1710284" y="3998282"/>
              <a:ext cx="110174" cy="59848"/>
            </a:xfrm>
            <a:custGeom>
              <a:avLst/>
              <a:gdLst>
                <a:gd name="T0" fmla="*/ 16 w 55"/>
                <a:gd name="T1" fmla="*/ 0 h 30"/>
                <a:gd name="T2" fmla="*/ 38 w 55"/>
                <a:gd name="T3" fmla="*/ 6 h 30"/>
                <a:gd name="T4" fmla="*/ 52 w 55"/>
                <a:gd name="T5" fmla="*/ 15 h 30"/>
                <a:gd name="T6" fmla="*/ 55 w 55"/>
                <a:gd name="T7" fmla="*/ 22 h 30"/>
                <a:gd name="T8" fmla="*/ 49 w 55"/>
                <a:gd name="T9" fmla="*/ 24 h 30"/>
                <a:gd name="T10" fmla="*/ 31 w 55"/>
                <a:gd name="T11" fmla="*/ 29 h 30"/>
                <a:gd name="T12" fmla="*/ 27 w 55"/>
                <a:gd name="T13" fmla="*/ 28 h 30"/>
                <a:gd name="T14" fmla="*/ 8 w 55"/>
                <a:gd name="T15" fmla="*/ 27 h 30"/>
                <a:gd name="T16" fmla="*/ 1 w 55"/>
                <a:gd name="T17" fmla="*/ 24 h 30"/>
                <a:gd name="T18" fmla="*/ 5 w 55"/>
                <a:gd name="T19" fmla="*/ 17 h 30"/>
                <a:gd name="T20" fmla="*/ 9 w 55"/>
                <a:gd name="T21" fmla="*/ 17 h 30"/>
                <a:gd name="T22" fmla="*/ 13 w 55"/>
                <a:gd name="T23" fmla="*/ 15 h 30"/>
                <a:gd name="T24" fmla="*/ 12 w 55"/>
                <a:gd name="T25" fmla="*/ 10 h 30"/>
                <a:gd name="T26" fmla="*/ 9 w 55"/>
                <a:gd name="T27" fmla="*/ 5 h 30"/>
                <a:gd name="T28" fmla="*/ 16 w 55"/>
                <a:gd name="T29"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 h="30">
                  <a:moveTo>
                    <a:pt x="16" y="0"/>
                  </a:moveTo>
                  <a:cubicBezTo>
                    <a:pt x="24" y="1"/>
                    <a:pt x="31" y="2"/>
                    <a:pt x="38" y="6"/>
                  </a:cubicBezTo>
                  <a:cubicBezTo>
                    <a:pt x="43" y="9"/>
                    <a:pt x="47" y="12"/>
                    <a:pt x="52" y="15"/>
                  </a:cubicBezTo>
                  <a:cubicBezTo>
                    <a:pt x="55" y="17"/>
                    <a:pt x="55" y="19"/>
                    <a:pt x="55" y="22"/>
                  </a:cubicBezTo>
                  <a:cubicBezTo>
                    <a:pt x="54" y="25"/>
                    <a:pt x="51" y="25"/>
                    <a:pt x="49" y="24"/>
                  </a:cubicBezTo>
                  <a:cubicBezTo>
                    <a:pt x="42" y="23"/>
                    <a:pt x="36" y="24"/>
                    <a:pt x="31" y="29"/>
                  </a:cubicBezTo>
                  <a:cubicBezTo>
                    <a:pt x="29" y="30"/>
                    <a:pt x="28" y="29"/>
                    <a:pt x="27" y="28"/>
                  </a:cubicBezTo>
                  <a:cubicBezTo>
                    <a:pt x="21" y="24"/>
                    <a:pt x="14" y="24"/>
                    <a:pt x="8" y="27"/>
                  </a:cubicBezTo>
                  <a:cubicBezTo>
                    <a:pt x="4" y="29"/>
                    <a:pt x="2" y="27"/>
                    <a:pt x="1" y="24"/>
                  </a:cubicBezTo>
                  <a:cubicBezTo>
                    <a:pt x="0" y="20"/>
                    <a:pt x="1" y="18"/>
                    <a:pt x="5" y="17"/>
                  </a:cubicBezTo>
                  <a:cubicBezTo>
                    <a:pt x="6" y="17"/>
                    <a:pt x="8" y="17"/>
                    <a:pt x="9" y="17"/>
                  </a:cubicBezTo>
                  <a:cubicBezTo>
                    <a:pt x="11" y="17"/>
                    <a:pt x="13" y="17"/>
                    <a:pt x="13" y="15"/>
                  </a:cubicBezTo>
                  <a:cubicBezTo>
                    <a:pt x="14" y="13"/>
                    <a:pt x="13" y="12"/>
                    <a:pt x="12" y="10"/>
                  </a:cubicBezTo>
                  <a:cubicBezTo>
                    <a:pt x="10" y="9"/>
                    <a:pt x="7" y="8"/>
                    <a:pt x="9" y="5"/>
                  </a:cubicBezTo>
                  <a:cubicBezTo>
                    <a:pt x="10" y="2"/>
                    <a:pt x="13" y="0"/>
                    <a:pt x="16"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6" name="Freeform 43"/>
            <p:cNvSpPr/>
            <p:nvPr/>
          </p:nvSpPr>
          <p:spPr bwMode="auto">
            <a:xfrm>
              <a:off x="4270128" y="2288545"/>
              <a:ext cx="84331" cy="63929"/>
            </a:xfrm>
            <a:custGeom>
              <a:avLst/>
              <a:gdLst>
                <a:gd name="T0" fmla="*/ 0 w 42"/>
                <a:gd name="T1" fmla="*/ 27 h 32"/>
                <a:gd name="T2" fmla="*/ 18 w 42"/>
                <a:gd name="T3" fmla="*/ 9 h 32"/>
                <a:gd name="T4" fmla="*/ 26 w 42"/>
                <a:gd name="T5" fmla="*/ 4 h 32"/>
                <a:gd name="T6" fmla="*/ 36 w 42"/>
                <a:gd name="T7" fmla="*/ 4 h 32"/>
                <a:gd name="T8" fmla="*/ 42 w 42"/>
                <a:gd name="T9" fmla="*/ 19 h 32"/>
                <a:gd name="T10" fmla="*/ 40 w 42"/>
                <a:gd name="T11" fmla="*/ 23 h 32"/>
                <a:gd name="T12" fmla="*/ 26 w 42"/>
                <a:gd name="T13" fmla="*/ 31 h 32"/>
                <a:gd name="T14" fmla="*/ 18 w 42"/>
                <a:gd name="T15" fmla="*/ 28 h 32"/>
                <a:gd name="T16" fmla="*/ 11 w 42"/>
                <a:gd name="T17" fmla="*/ 29 h 32"/>
                <a:gd name="T18" fmla="*/ 5 w 42"/>
                <a:gd name="T19" fmla="*/ 32 h 32"/>
                <a:gd name="T20" fmla="*/ 0 w 42"/>
                <a:gd name="T21" fmla="*/ 2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32">
                  <a:moveTo>
                    <a:pt x="0" y="27"/>
                  </a:moveTo>
                  <a:cubicBezTo>
                    <a:pt x="1" y="19"/>
                    <a:pt x="10" y="10"/>
                    <a:pt x="18" y="9"/>
                  </a:cubicBezTo>
                  <a:cubicBezTo>
                    <a:pt x="22" y="9"/>
                    <a:pt x="24" y="8"/>
                    <a:pt x="26" y="4"/>
                  </a:cubicBezTo>
                  <a:cubicBezTo>
                    <a:pt x="29" y="1"/>
                    <a:pt x="33" y="0"/>
                    <a:pt x="36" y="4"/>
                  </a:cubicBezTo>
                  <a:cubicBezTo>
                    <a:pt x="40" y="8"/>
                    <a:pt x="41" y="13"/>
                    <a:pt x="42" y="19"/>
                  </a:cubicBezTo>
                  <a:cubicBezTo>
                    <a:pt x="42" y="20"/>
                    <a:pt x="41" y="22"/>
                    <a:pt x="40" y="23"/>
                  </a:cubicBezTo>
                  <a:cubicBezTo>
                    <a:pt x="36" y="27"/>
                    <a:pt x="31" y="30"/>
                    <a:pt x="26" y="31"/>
                  </a:cubicBezTo>
                  <a:cubicBezTo>
                    <a:pt x="23" y="32"/>
                    <a:pt x="21" y="30"/>
                    <a:pt x="18" y="28"/>
                  </a:cubicBezTo>
                  <a:cubicBezTo>
                    <a:pt x="16" y="26"/>
                    <a:pt x="13" y="26"/>
                    <a:pt x="11" y="29"/>
                  </a:cubicBezTo>
                  <a:cubicBezTo>
                    <a:pt x="9" y="31"/>
                    <a:pt x="7" y="32"/>
                    <a:pt x="5" y="32"/>
                  </a:cubicBezTo>
                  <a:cubicBezTo>
                    <a:pt x="1" y="32"/>
                    <a:pt x="0" y="30"/>
                    <a:pt x="0" y="2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7" name="Freeform 44"/>
            <p:cNvSpPr/>
            <p:nvPr/>
          </p:nvSpPr>
          <p:spPr bwMode="auto">
            <a:xfrm>
              <a:off x="1757890" y="2318469"/>
              <a:ext cx="78890" cy="66649"/>
            </a:xfrm>
            <a:custGeom>
              <a:avLst/>
              <a:gdLst>
                <a:gd name="T0" fmla="*/ 17 w 39"/>
                <a:gd name="T1" fmla="*/ 1 h 33"/>
                <a:gd name="T2" fmla="*/ 27 w 39"/>
                <a:gd name="T3" fmla="*/ 5 h 33"/>
                <a:gd name="T4" fmla="*/ 35 w 39"/>
                <a:gd name="T5" fmla="*/ 14 h 33"/>
                <a:gd name="T6" fmla="*/ 38 w 39"/>
                <a:gd name="T7" fmla="*/ 27 h 33"/>
                <a:gd name="T8" fmla="*/ 31 w 39"/>
                <a:gd name="T9" fmla="*/ 31 h 33"/>
                <a:gd name="T10" fmla="*/ 23 w 39"/>
                <a:gd name="T11" fmla="*/ 25 h 33"/>
                <a:gd name="T12" fmla="*/ 10 w 39"/>
                <a:gd name="T13" fmla="*/ 20 h 33"/>
                <a:gd name="T14" fmla="*/ 3 w 39"/>
                <a:gd name="T15" fmla="*/ 11 h 33"/>
                <a:gd name="T16" fmla="*/ 5 w 39"/>
                <a:gd name="T17" fmla="*/ 8 h 33"/>
                <a:gd name="T18" fmla="*/ 17 w 39"/>
                <a:gd name="T19" fmla="*/ 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33">
                  <a:moveTo>
                    <a:pt x="17" y="1"/>
                  </a:moveTo>
                  <a:cubicBezTo>
                    <a:pt x="22" y="0"/>
                    <a:pt x="25" y="2"/>
                    <a:pt x="27" y="5"/>
                  </a:cubicBezTo>
                  <a:cubicBezTo>
                    <a:pt x="30" y="8"/>
                    <a:pt x="32" y="11"/>
                    <a:pt x="35" y="14"/>
                  </a:cubicBezTo>
                  <a:cubicBezTo>
                    <a:pt x="39" y="17"/>
                    <a:pt x="39" y="22"/>
                    <a:pt x="38" y="27"/>
                  </a:cubicBezTo>
                  <a:cubicBezTo>
                    <a:pt x="38" y="31"/>
                    <a:pt x="35" y="33"/>
                    <a:pt x="31" y="31"/>
                  </a:cubicBezTo>
                  <a:cubicBezTo>
                    <a:pt x="28" y="29"/>
                    <a:pt x="26" y="27"/>
                    <a:pt x="23" y="25"/>
                  </a:cubicBezTo>
                  <a:cubicBezTo>
                    <a:pt x="20" y="21"/>
                    <a:pt x="15" y="20"/>
                    <a:pt x="10" y="20"/>
                  </a:cubicBezTo>
                  <a:cubicBezTo>
                    <a:pt x="2" y="21"/>
                    <a:pt x="0" y="18"/>
                    <a:pt x="3" y="11"/>
                  </a:cubicBezTo>
                  <a:cubicBezTo>
                    <a:pt x="4" y="10"/>
                    <a:pt x="5" y="9"/>
                    <a:pt x="5" y="8"/>
                  </a:cubicBezTo>
                  <a:cubicBezTo>
                    <a:pt x="7" y="2"/>
                    <a:pt x="11" y="0"/>
                    <a:pt x="17" y="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8" name="Freeform 45"/>
            <p:cNvSpPr/>
            <p:nvPr/>
          </p:nvSpPr>
          <p:spPr bwMode="auto">
            <a:xfrm>
              <a:off x="4358540" y="2302147"/>
              <a:ext cx="70729" cy="66649"/>
            </a:xfrm>
            <a:custGeom>
              <a:avLst/>
              <a:gdLst>
                <a:gd name="T0" fmla="*/ 12 w 35"/>
                <a:gd name="T1" fmla="*/ 0 h 33"/>
                <a:gd name="T2" fmla="*/ 30 w 35"/>
                <a:gd name="T3" fmla="*/ 6 h 33"/>
                <a:gd name="T4" fmla="*/ 26 w 35"/>
                <a:gd name="T5" fmla="*/ 19 h 33"/>
                <a:gd name="T6" fmla="*/ 15 w 35"/>
                <a:gd name="T7" fmla="*/ 29 h 33"/>
                <a:gd name="T8" fmla="*/ 8 w 35"/>
                <a:gd name="T9" fmla="*/ 28 h 33"/>
                <a:gd name="T10" fmla="*/ 1 w 35"/>
                <a:gd name="T11" fmla="*/ 8 h 33"/>
                <a:gd name="T12" fmla="*/ 7 w 35"/>
                <a:gd name="T13" fmla="*/ 0 h 33"/>
                <a:gd name="T14" fmla="*/ 12 w 35"/>
                <a:gd name="T15" fmla="*/ 0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3">
                  <a:moveTo>
                    <a:pt x="12" y="0"/>
                  </a:moveTo>
                  <a:cubicBezTo>
                    <a:pt x="19" y="0"/>
                    <a:pt x="25" y="1"/>
                    <a:pt x="30" y="6"/>
                  </a:cubicBezTo>
                  <a:cubicBezTo>
                    <a:pt x="35" y="11"/>
                    <a:pt x="34" y="18"/>
                    <a:pt x="26" y="19"/>
                  </a:cubicBezTo>
                  <a:cubicBezTo>
                    <a:pt x="21" y="21"/>
                    <a:pt x="17" y="24"/>
                    <a:pt x="15" y="29"/>
                  </a:cubicBezTo>
                  <a:cubicBezTo>
                    <a:pt x="12" y="33"/>
                    <a:pt x="10" y="33"/>
                    <a:pt x="8" y="28"/>
                  </a:cubicBezTo>
                  <a:cubicBezTo>
                    <a:pt x="5" y="22"/>
                    <a:pt x="3" y="15"/>
                    <a:pt x="1" y="8"/>
                  </a:cubicBezTo>
                  <a:cubicBezTo>
                    <a:pt x="0" y="2"/>
                    <a:pt x="1" y="1"/>
                    <a:pt x="7" y="0"/>
                  </a:cubicBezTo>
                  <a:cubicBezTo>
                    <a:pt x="9" y="0"/>
                    <a:pt x="11" y="0"/>
                    <a:pt x="12"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49" name="Freeform 46"/>
            <p:cNvSpPr/>
            <p:nvPr/>
          </p:nvSpPr>
          <p:spPr bwMode="auto">
            <a:xfrm>
              <a:off x="4581608" y="4209108"/>
              <a:ext cx="50326" cy="82971"/>
            </a:xfrm>
            <a:custGeom>
              <a:avLst/>
              <a:gdLst>
                <a:gd name="T0" fmla="*/ 25 w 25"/>
                <a:gd name="T1" fmla="*/ 31 h 41"/>
                <a:gd name="T2" fmla="*/ 14 w 25"/>
                <a:gd name="T3" fmla="*/ 40 h 41"/>
                <a:gd name="T4" fmla="*/ 5 w 25"/>
                <a:gd name="T5" fmla="*/ 34 h 41"/>
                <a:gd name="T6" fmla="*/ 6 w 25"/>
                <a:gd name="T7" fmla="*/ 18 h 41"/>
                <a:gd name="T8" fmla="*/ 6 w 25"/>
                <a:gd name="T9" fmla="*/ 14 h 41"/>
                <a:gd name="T10" fmla="*/ 6 w 25"/>
                <a:gd name="T11" fmla="*/ 6 h 41"/>
                <a:gd name="T12" fmla="*/ 14 w 25"/>
                <a:gd name="T13" fmla="*/ 3 h 41"/>
                <a:gd name="T14" fmla="*/ 24 w 25"/>
                <a:gd name="T15" fmla="*/ 18 h 41"/>
                <a:gd name="T16" fmla="*/ 25 w 25"/>
                <a:gd name="T17" fmla="*/ 3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41">
                  <a:moveTo>
                    <a:pt x="25" y="31"/>
                  </a:moveTo>
                  <a:cubicBezTo>
                    <a:pt x="25" y="34"/>
                    <a:pt x="20" y="39"/>
                    <a:pt x="14" y="40"/>
                  </a:cubicBezTo>
                  <a:cubicBezTo>
                    <a:pt x="11" y="41"/>
                    <a:pt x="5" y="38"/>
                    <a:pt x="5" y="34"/>
                  </a:cubicBezTo>
                  <a:cubicBezTo>
                    <a:pt x="4" y="29"/>
                    <a:pt x="0" y="23"/>
                    <a:pt x="6" y="18"/>
                  </a:cubicBezTo>
                  <a:cubicBezTo>
                    <a:pt x="7" y="17"/>
                    <a:pt x="6" y="15"/>
                    <a:pt x="6" y="14"/>
                  </a:cubicBezTo>
                  <a:cubicBezTo>
                    <a:pt x="6" y="11"/>
                    <a:pt x="6" y="9"/>
                    <a:pt x="6" y="6"/>
                  </a:cubicBezTo>
                  <a:cubicBezTo>
                    <a:pt x="6" y="3"/>
                    <a:pt x="11" y="0"/>
                    <a:pt x="14" y="3"/>
                  </a:cubicBezTo>
                  <a:cubicBezTo>
                    <a:pt x="19" y="6"/>
                    <a:pt x="24" y="10"/>
                    <a:pt x="24" y="18"/>
                  </a:cubicBezTo>
                  <a:cubicBezTo>
                    <a:pt x="23" y="22"/>
                    <a:pt x="25" y="26"/>
                    <a:pt x="25" y="3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0" name="Freeform 47"/>
            <p:cNvSpPr/>
            <p:nvPr/>
          </p:nvSpPr>
          <p:spPr bwMode="auto">
            <a:xfrm>
              <a:off x="1751089" y="2432724"/>
              <a:ext cx="68009" cy="66649"/>
            </a:xfrm>
            <a:custGeom>
              <a:avLst/>
              <a:gdLst>
                <a:gd name="T0" fmla="*/ 34 w 34"/>
                <a:gd name="T1" fmla="*/ 11 h 33"/>
                <a:gd name="T2" fmla="*/ 33 w 34"/>
                <a:gd name="T3" fmla="*/ 14 h 33"/>
                <a:gd name="T4" fmla="*/ 24 w 34"/>
                <a:gd name="T5" fmla="*/ 29 h 33"/>
                <a:gd name="T6" fmla="*/ 16 w 34"/>
                <a:gd name="T7" fmla="*/ 31 h 33"/>
                <a:gd name="T8" fmla="*/ 12 w 34"/>
                <a:gd name="T9" fmla="*/ 23 h 33"/>
                <a:gd name="T10" fmla="*/ 13 w 34"/>
                <a:gd name="T11" fmla="*/ 14 h 33"/>
                <a:gd name="T12" fmla="*/ 4 w 34"/>
                <a:gd name="T13" fmla="*/ 13 h 33"/>
                <a:gd name="T14" fmla="*/ 1 w 34"/>
                <a:gd name="T15" fmla="*/ 11 h 33"/>
                <a:gd name="T16" fmla="*/ 2 w 34"/>
                <a:gd name="T17" fmla="*/ 7 h 33"/>
                <a:gd name="T18" fmla="*/ 24 w 34"/>
                <a:gd name="T19" fmla="*/ 0 h 33"/>
                <a:gd name="T20" fmla="*/ 34 w 34"/>
                <a:gd name="T21" fmla="*/ 1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33">
                  <a:moveTo>
                    <a:pt x="34" y="11"/>
                  </a:moveTo>
                  <a:cubicBezTo>
                    <a:pt x="34" y="12"/>
                    <a:pt x="33" y="13"/>
                    <a:pt x="33" y="14"/>
                  </a:cubicBezTo>
                  <a:cubicBezTo>
                    <a:pt x="30" y="19"/>
                    <a:pt x="27" y="24"/>
                    <a:pt x="24" y="29"/>
                  </a:cubicBezTo>
                  <a:cubicBezTo>
                    <a:pt x="22" y="32"/>
                    <a:pt x="19" y="33"/>
                    <a:pt x="16" y="31"/>
                  </a:cubicBezTo>
                  <a:cubicBezTo>
                    <a:pt x="13" y="30"/>
                    <a:pt x="12" y="26"/>
                    <a:pt x="12" y="23"/>
                  </a:cubicBezTo>
                  <a:cubicBezTo>
                    <a:pt x="12" y="20"/>
                    <a:pt x="16" y="17"/>
                    <a:pt x="13" y="14"/>
                  </a:cubicBezTo>
                  <a:cubicBezTo>
                    <a:pt x="11" y="11"/>
                    <a:pt x="7" y="13"/>
                    <a:pt x="4" y="13"/>
                  </a:cubicBezTo>
                  <a:cubicBezTo>
                    <a:pt x="3" y="12"/>
                    <a:pt x="1" y="12"/>
                    <a:pt x="1" y="11"/>
                  </a:cubicBezTo>
                  <a:cubicBezTo>
                    <a:pt x="0" y="9"/>
                    <a:pt x="1" y="8"/>
                    <a:pt x="2" y="7"/>
                  </a:cubicBezTo>
                  <a:cubicBezTo>
                    <a:pt x="8" y="0"/>
                    <a:pt x="16" y="0"/>
                    <a:pt x="24" y="0"/>
                  </a:cubicBezTo>
                  <a:cubicBezTo>
                    <a:pt x="28" y="0"/>
                    <a:pt x="34" y="8"/>
                    <a:pt x="34"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1" name="Freeform 48"/>
            <p:cNvSpPr/>
            <p:nvPr/>
          </p:nvSpPr>
          <p:spPr bwMode="auto">
            <a:xfrm>
              <a:off x="5035906" y="2213736"/>
              <a:ext cx="73449" cy="46246"/>
            </a:xfrm>
            <a:custGeom>
              <a:avLst/>
              <a:gdLst>
                <a:gd name="T0" fmla="*/ 8 w 37"/>
                <a:gd name="T1" fmla="*/ 23 h 23"/>
                <a:gd name="T2" fmla="*/ 0 w 37"/>
                <a:gd name="T3" fmla="*/ 11 h 23"/>
                <a:gd name="T4" fmla="*/ 4 w 37"/>
                <a:gd name="T5" fmla="*/ 8 h 23"/>
                <a:gd name="T6" fmla="*/ 12 w 37"/>
                <a:gd name="T7" fmla="*/ 6 h 23"/>
                <a:gd name="T8" fmla="*/ 25 w 37"/>
                <a:gd name="T9" fmla="*/ 2 h 23"/>
                <a:gd name="T10" fmla="*/ 34 w 37"/>
                <a:gd name="T11" fmla="*/ 3 h 23"/>
                <a:gd name="T12" fmla="*/ 36 w 37"/>
                <a:gd name="T13" fmla="*/ 12 h 23"/>
                <a:gd name="T14" fmla="*/ 26 w 37"/>
                <a:gd name="T15" fmla="*/ 21 h 23"/>
                <a:gd name="T16" fmla="*/ 23 w 37"/>
                <a:gd name="T17" fmla="*/ 21 h 23"/>
                <a:gd name="T18" fmla="*/ 8 w 37"/>
                <a:gd name="T19"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23">
                  <a:moveTo>
                    <a:pt x="8" y="23"/>
                  </a:moveTo>
                  <a:cubicBezTo>
                    <a:pt x="6" y="23"/>
                    <a:pt x="0" y="15"/>
                    <a:pt x="0" y="11"/>
                  </a:cubicBezTo>
                  <a:cubicBezTo>
                    <a:pt x="1" y="9"/>
                    <a:pt x="2" y="9"/>
                    <a:pt x="4" y="8"/>
                  </a:cubicBezTo>
                  <a:cubicBezTo>
                    <a:pt x="7" y="8"/>
                    <a:pt x="10" y="7"/>
                    <a:pt x="12" y="6"/>
                  </a:cubicBezTo>
                  <a:cubicBezTo>
                    <a:pt x="17" y="5"/>
                    <a:pt x="21" y="5"/>
                    <a:pt x="25" y="2"/>
                  </a:cubicBezTo>
                  <a:cubicBezTo>
                    <a:pt x="28" y="0"/>
                    <a:pt x="31" y="1"/>
                    <a:pt x="34" y="3"/>
                  </a:cubicBezTo>
                  <a:cubicBezTo>
                    <a:pt x="37" y="5"/>
                    <a:pt x="37" y="9"/>
                    <a:pt x="36" y="12"/>
                  </a:cubicBezTo>
                  <a:cubicBezTo>
                    <a:pt x="34" y="16"/>
                    <a:pt x="31" y="20"/>
                    <a:pt x="26" y="21"/>
                  </a:cubicBezTo>
                  <a:cubicBezTo>
                    <a:pt x="25" y="21"/>
                    <a:pt x="24" y="21"/>
                    <a:pt x="23" y="21"/>
                  </a:cubicBezTo>
                  <a:cubicBezTo>
                    <a:pt x="18" y="22"/>
                    <a:pt x="14" y="22"/>
                    <a:pt x="8" y="2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2" name="Freeform 49"/>
            <p:cNvSpPr/>
            <p:nvPr/>
          </p:nvSpPr>
          <p:spPr bwMode="auto">
            <a:xfrm>
              <a:off x="3667572" y="2424562"/>
              <a:ext cx="58487" cy="53047"/>
            </a:xfrm>
            <a:custGeom>
              <a:avLst/>
              <a:gdLst>
                <a:gd name="T0" fmla="*/ 12 w 29"/>
                <a:gd name="T1" fmla="*/ 26 h 26"/>
                <a:gd name="T2" fmla="*/ 0 w 29"/>
                <a:gd name="T3" fmla="*/ 16 h 26"/>
                <a:gd name="T4" fmla="*/ 9 w 29"/>
                <a:gd name="T5" fmla="*/ 5 h 26"/>
                <a:gd name="T6" fmla="*/ 18 w 29"/>
                <a:gd name="T7" fmla="*/ 2 h 26"/>
                <a:gd name="T8" fmla="*/ 24 w 29"/>
                <a:gd name="T9" fmla="*/ 0 h 26"/>
                <a:gd name="T10" fmla="*/ 28 w 29"/>
                <a:gd name="T11" fmla="*/ 6 h 26"/>
                <a:gd name="T12" fmla="*/ 26 w 29"/>
                <a:gd name="T13" fmla="*/ 13 h 26"/>
                <a:gd name="T14" fmla="*/ 12 w 29"/>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6">
                  <a:moveTo>
                    <a:pt x="12" y="26"/>
                  </a:moveTo>
                  <a:cubicBezTo>
                    <a:pt x="6" y="26"/>
                    <a:pt x="1" y="21"/>
                    <a:pt x="0" y="16"/>
                  </a:cubicBezTo>
                  <a:cubicBezTo>
                    <a:pt x="0" y="10"/>
                    <a:pt x="4" y="6"/>
                    <a:pt x="9" y="5"/>
                  </a:cubicBezTo>
                  <a:cubicBezTo>
                    <a:pt x="13" y="5"/>
                    <a:pt x="16" y="4"/>
                    <a:pt x="18" y="2"/>
                  </a:cubicBezTo>
                  <a:cubicBezTo>
                    <a:pt x="20" y="1"/>
                    <a:pt x="22" y="0"/>
                    <a:pt x="24" y="0"/>
                  </a:cubicBezTo>
                  <a:cubicBezTo>
                    <a:pt x="27" y="1"/>
                    <a:pt x="29" y="3"/>
                    <a:pt x="28" y="6"/>
                  </a:cubicBezTo>
                  <a:cubicBezTo>
                    <a:pt x="27" y="8"/>
                    <a:pt x="26" y="11"/>
                    <a:pt x="26" y="13"/>
                  </a:cubicBezTo>
                  <a:cubicBezTo>
                    <a:pt x="25" y="21"/>
                    <a:pt x="20" y="26"/>
                    <a:pt x="12" y="2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3" name="Freeform 50"/>
            <p:cNvSpPr/>
            <p:nvPr/>
          </p:nvSpPr>
          <p:spPr bwMode="auto">
            <a:xfrm>
              <a:off x="5397712" y="3607912"/>
              <a:ext cx="51687" cy="70729"/>
            </a:xfrm>
            <a:custGeom>
              <a:avLst/>
              <a:gdLst>
                <a:gd name="T0" fmla="*/ 26 w 26"/>
                <a:gd name="T1" fmla="*/ 19 h 35"/>
                <a:gd name="T2" fmla="*/ 19 w 26"/>
                <a:gd name="T3" fmla="*/ 33 h 35"/>
                <a:gd name="T4" fmla="*/ 12 w 26"/>
                <a:gd name="T5" fmla="*/ 32 h 35"/>
                <a:gd name="T6" fmla="*/ 10 w 26"/>
                <a:gd name="T7" fmla="*/ 27 h 35"/>
                <a:gd name="T8" fmla="*/ 3 w 26"/>
                <a:gd name="T9" fmla="*/ 13 h 35"/>
                <a:gd name="T10" fmla="*/ 2 w 26"/>
                <a:gd name="T11" fmla="*/ 3 h 35"/>
                <a:gd name="T12" fmla="*/ 12 w 26"/>
                <a:gd name="T13" fmla="*/ 2 h 35"/>
                <a:gd name="T14" fmla="*/ 25 w 26"/>
                <a:gd name="T15" fmla="*/ 16 h 35"/>
                <a:gd name="T16" fmla="*/ 26 w 26"/>
                <a:gd name="T17" fmla="*/ 19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5">
                  <a:moveTo>
                    <a:pt x="26" y="19"/>
                  </a:moveTo>
                  <a:cubicBezTo>
                    <a:pt x="24" y="25"/>
                    <a:pt x="23" y="30"/>
                    <a:pt x="19" y="33"/>
                  </a:cubicBezTo>
                  <a:cubicBezTo>
                    <a:pt x="16" y="35"/>
                    <a:pt x="14" y="35"/>
                    <a:pt x="12" y="32"/>
                  </a:cubicBezTo>
                  <a:cubicBezTo>
                    <a:pt x="11" y="30"/>
                    <a:pt x="10" y="29"/>
                    <a:pt x="10" y="27"/>
                  </a:cubicBezTo>
                  <a:cubicBezTo>
                    <a:pt x="9" y="22"/>
                    <a:pt x="8" y="16"/>
                    <a:pt x="3" y="13"/>
                  </a:cubicBezTo>
                  <a:cubicBezTo>
                    <a:pt x="0" y="11"/>
                    <a:pt x="0" y="6"/>
                    <a:pt x="2" y="3"/>
                  </a:cubicBezTo>
                  <a:cubicBezTo>
                    <a:pt x="5" y="0"/>
                    <a:pt x="7" y="0"/>
                    <a:pt x="12" y="2"/>
                  </a:cubicBezTo>
                  <a:cubicBezTo>
                    <a:pt x="18" y="5"/>
                    <a:pt x="22" y="10"/>
                    <a:pt x="25" y="16"/>
                  </a:cubicBezTo>
                  <a:cubicBezTo>
                    <a:pt x="26" y="17"/>
                    <a:pt x="25" y="19"/>
                    <a:pt x="26" y="1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4" name="Freeform 51"/>
            <p:cNvSpPr/>
            <p:nvPr/>
          </p:nvSpPr>
          <p:spPr bwMode="auto">
            <a:xfrm>
              <a:off x="986672" y="3150894"/>
              <a:ext cx="62568" cy="74810"/>
            </a:xfrm>
            <a:custGeom>
              <a:avLst/>
              <a:gdLst>
                <a:gd name="T0" fmla="*/ 30 w 31"/>
                <a:gd name="T1" fmla="*/ 28 h 37"/>
                <a:gd name="T2" fmla="*/ 26 w 31"/>
                <a:gd name="T3" fmla="*/ 36 h 37"/>
                <a:gd name="T4" fmla="*/ 17 w 31"/>
                <a:gd name="T5" fmla="*/ 34 h 37"/>
                <a:gd name="T6" fmla="*/ 9 w 31"/>
                <a:gd name="T7" fmla="*/ 20 h 37"/>
                <a:gd name="T8" fmla="*/ 1 w 31"/>
                <a:gd name="T9" fmla="*/ 6 h 37"/>
                <a:gd name="T10" fmla="*/ 1 w 31"/>
                <a:gd name="T11" fmla="*/ 2 h 37"/>
                <a:gd name="T12" fmla="*/ 5 w 31"/>
                <a:gd name="T13" fmla="*/ 0 h 37"/>
                <a:gd name="T14" fmla="*/ 7 w 31"/>
                <a:gd name="T15" fmla="*/ 2 h 37"/>
                <a:gd name="T16" fmla="*/ 28 w 31"/>
                <a:gd name="T17" fmla="*/ 20 h 37"/>
                <a:gd name="T18" fmla="*/ 30 w 31"/>
                <a:gd name="T19" fmla="*/ 2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37">
                  <a:moveTo>
                    <a:pt x="30" y="28"/>
                  </a:moveTo>
                  <a:cubicBezTo>
                    <a:pt x="30" y="31"/>
                    <a:pt x="30" y="35"/>
                    <a:pt x="26" y="36"/>
                  </a:cubicBezTo>
                  <a:cubicBezTo>
                    <a:pt x="23" y="37"/>
                    <a:pt x="20" y="37"/>
                    <a:pt x="17" y="34"/>
                  </a:cubicBezTo>
                  <a:cubicBezTo>
                    <a:pt x="13" y="30"/>
                    <a:pt x="9" y="26"/>
                    <a:pt x="9" y="20"/>
                  </a:cubicBezTo>
                  <a:cubicBezTo>
                    <a:pt x="9" y="14"/>
                    <a:pt x="4" y="10"/>
                    <a:pt x="1" y="6"/>
                  </a:cubicBezTo>
                  <a:cubicBezTo>
                    <a:pt x="0" y="4"/>
                    <a:pt x="0" y="3"/>
                    <a:pt x="1" y="2"/>
                  </a:cubicBezTo>
                  <a:cubicBezTo>
                    <a:pt x="2" y="0"/>
                    <a:pt x="4" y="0"/>
                    <a:pt x="5" y="0"/>
                  </a:cubicBezTo>
                  <a:cubicBezTo>
                    <a:pt x="6" y="1"/>
                    <a:pt x="7" y="1"/>
                    <a:pt x="7" y="2"/>
                  </a:cubicBezTo>
                  <a:cubicBezTo>
                    <a:pt x="14" y="8"/>
                    <a:pt x="20" y="15"/>
                    <a:pt x="28" y="20"/>
                  </a:cubicBezTo>
                  <a:cubicBezTo>
                    <a:pt x="31" y="22"/>
                    <a:pt x="30" y="25"/>
                    <a:pt x="30" y="2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5" name="Freeform 52"/>
            <p:cNvSpPr/>
            <p:nvPr/>
          </p:nvSpPr>
          <p:spPr bwMode="auto">
            <a:xfrm>
              <a:off x="5578614" y="2186532"/>
              <a:ext cx="65288" cy="46246"/>
            </a:xfrm>
            <a:custGeom>
              <a:avLst/>
              <a:gdLst>
                <a:gd name="T0" fmla="*/ 20 w 33"/>
                <a:gd name="T1" fmla="*/ 0 h 23"/>
                <a:gd name="T2" fmla="*/ 26 w 33"/>
                <a:gd name="T3" fmla="*/ 2 h 23"/>
                <a:gd name="T4" fmla="*/ 27 w 33"/>
                <a:gd name="T5" fmla="*/ 15 h 23"/>
                <a:gd name="T6" fmla="*/ 11 w 33"/>
                <a:gd name="T7" fmla="*/ 22 h 23"/>
                <a:gd name="T8" fmla="*/ 4 w 33"/>
                <a:gd name="T9" fmla="*/ 19 h 23"/>
                <a:gd name="T10" fmla="*/ 2 w 33"/>
                <a:gd name="T11" fmla="*/ 10 h 23"/>
                <a:gd name="T12" fmla="*/ 20 w 33"/>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33" h="23">
                  <a:moveTo>
                    <a:pt x="20" y="0"/>
                  </a:moveTo>
                  <a:cubicBezTo>
                    <a:pt x="21" y="0"/>
                    <a:pt x="24" y="1"/>
                    <a:pt x="26" y="2"/>
                  </a:cubicBezTo>
                  <a:cubicBezTo>
                    <a:pt x="32" y="5"/>
                    <a:pt x="33" y="11"/>
                    <a:pt x="27" y="15"/>
                  </a:cubicBezTo>
                  <a:cubicBezTo>
                    <a:pt x="22" y="18"/>
                    <a:pt x="16" y="20"/>
                    <a:pt x="11" y="22"/>
                  </a:cubicBezTo>
                  <a:cubicBezTo>
                    <a:pt x="8" y="23"/>
                    <a:pt x="6" y="21"/>
                    <a:pt x="4" y="19"/>
                  </a:cubicBezTo>
                  <a:cubicBezTo>
                    <a:pt x="2" y="16"/>
                    <a:pt x="0" y="14"/>
                    <a:pt x="2" y="10"/>
                  </a:cubicBezTo>
                  <a:cubicBezTo>
                    <a:pt x="4" y="5"/>
                    <a:pt x="12" y="0"/>
                    <a:pt x="20"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6" name="Freeform 53"/>
            <p:cNvSpPr/>
            <p:nvPr/>
          </p:nvSpPr>
          <p:spPr bwMode="auto">
            <a:xfrm>
              <a:off x="4219802" y="2274944"/>
              <a:ext cx="72089" cy="50327"/>
            </a:xfrm>
            <a:custGeom>
              <a:avLst/>
              <a:gdLst>
                <a:gd name="T0" fmla="*/ 12 w 36"/>
                <a:gd name="T1" fmla="*/ 24 h 25"/>
                <a:gd name="T2" fmla="*/ 5 w 36"/>
                <a:gd name="T3" fmla="*/ 23 h 25"/>
                <a:gd name="T4" fmla="*/ 1 w 36"/>
                <a:gd name="T5" fmla="*/ 20 h 25"/>
                <a:gd name="T6" fmla="*/ 3 w 36"/>
                <a:gd name="T7" fmla="*/ 14 h 25"/>
                <a:gd name="T8" fmla="*/ 8 w 36"/>
                <a:gd name="T9" fmla="*/ 12 h 25"/>
                <a:gd name="T10" fmla="*/ 17 w 36"/>
                <a:gd name="T11" fmla="*/ 6 h 25"/>
                <a:gd name="T12" fmla="*/ 34 w 36"/>
                <a:gd name="T13" fmla="*/ 5 h 25"/>
                <a:gd name="T14" fmla="*/ 35 w 36"/>
                <a:gd name="T15" fmla="*/ 9 h 25"/>
                <a:gd name="T16" fmla="*/ 18 w 36"/>
                <a:gd name="T17" fmla="*/ 24 h 25"/>
                <a:gd name="T18" fmla="*/ 12 w 36"/>
                <a:gd name="T19"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25">
                  <a:moveTo>
                    <a:pt x="12" y="24"/>
                  </a:moveTo>
                  <a:cubicBezTo>
                    <a:pt x="10" y="24"/>
                    <a:pt x="8" y="24"/>
                    <a:pt x="5" y="23"/>
                  </a:cubicBezTo>
                  <a:cubicBezTo>
                    <a:pt x="3" y="23"/>
                    <a:pt x="1" y="23"/>
                    <a:pt x="1" y="20"/>
                  </a:cubicBezTo>
                  <a:cubicBezTo>
                    <a:pt x="0" y="18"/>
                    <a:pt x="1" y="15"/>
                    <a:pt x="3" y="14"/>
                  </a:cubicBezTo>
                  <a:cubicBezTo>
                    <a:pt x="5" y="13"/>
                    <a:pt x="7" y="12"/>
                    <a:pt x="8" y="12"/>
                  </a:cubicBezTo>
                  <a:cubicBezTo>
                    <a:pt x="11" y="10"/>
                    <a:pt x="15" y="8"/>
                    <a:pt x="17" y="6"/>
                  </a:cubicBezTo>
                  <a:cubicBezTo>
                    <a:pt x="22" y="1"/>
                    <a:pt x="29" y="0"/>
                    <a:pt x="34" y="5"/>
                  </a:cubicBezTo>
                  <a:cubicBezTo>
                    <a:pt x="36" y="6"/>
                    <a:pt x="36" y="8"/>
                    <a:pt x="35" y="9"/>
                  </a:cubicBezTo>
                  <a:cubicBezTo>
                    <a:pt x="29" y="14"/>
                    <a:pt x="24" y="20"/>
                    <a:pt x="18" y="24"/>
                  </a:cubicBezTo>
                  <a:cubicBezTo>
                    <a:pt x="16" y="25"/>
                    <a:pt x="14" y="24"/>
                    <a:pt x="12" y="2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7" name="Freeform 54"/>
            <p:cNvSpPr/>
            <p:nvPr/>
          </p:nvSpPr>
          <p:spPr bwMode="auto">
            <a:xfrm>
              <a:off x="5275296" y="4146540"/>
              <a:ext cx="61207" cy="76170"/>
            </a:xfrm>
            <a:custGeom>
              <a:avLst/>
              <a:gdLst>
                <a:gd name="T0" fmla="*/ 6 w 31"/>
                <a:gd name="T1" fmla="*/ 38 h 38"/>
                <a:gd name="T2" fmla="*/ 2 w 31"/>
                <a:gd name="T3" fmla="*/ 31 h 38"/>
                <a:gd name="T4" fmla="*/ 8 w 31"/>
                <a:gd name="T5" fmla="*/ 23 h 38"/>
                <a:gd name="T6" fmla="*/ 18 w 31"/>
                <a:gd name="T7" fmla="*/ 5 h 38"/>
                <a:gd name="T8" fmla="*/ 26 w 31"/>
                <a:gd name="T9" fmla="*/ 5 h 38"/>
                <a:gd name="T10" fmla="*/ 29 w 31"/>
                <a:gd name="T11" fmla="*/ 9 h 38"/>
                <a:gd name="T12" fmla="*/ 28 w 31"/>
                <a:gd name="T13" fmla="*/ 17 h 38"/>
                <a:gd name="T14" fmla="*/ 13 w 31"/>
                <a:gd name="T15" fmla="*/ 34 h 38"/>
                <a:gd name="T16" fmla="*/ 6 w 31"/>
                <a:gd name="T1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8">
                  <a:moveTo>
                    <a:pt x="6" y="38"/>
                  </a:moveTo>
                  <a:cubicBezTo>
                    <a:pt x="1" y="38"/>
                    <a:pt x="0" y="35"/>
                    <a:pt x="2" y="31"/>
                  </a:cubicBezTo>
                  <a:cubicBezTo>
                    <a:pt x="4" y="28"/>
                    <a:pt x="6" y="26"/>
                    <a:pt x="8" y="23"/>
                  </a:cubicBezTo>
                  <a:cubicBezTo>
                    <a:pt x="12" y="18"/>
                    <a:pt x="16" y="12"/>
                    <a:pt x="18" y="5"/>
                  </a:cubicBezTo>
                  <a:cubicBezTo>
                    <a:pt x="20" y="0"/>
                    <a:pt x="23" y="0"/>
                    <a:pt x="26" y="5"/>
                  </a:cubicBezTo>
                  <a:cubicBezTo>
                    <a:pt x="27" y="6"/>
                    <a:pt x="28" y="8"/>
                    <a:pt x="29" y="9"/>
                  </a:cubicBezTo>
                  <a:cubicBezTo>
                    <a:pt x="31" y="12"/>
                    <a:pt x="31" y="14"/>
                    <a:pt x="28" y="17"/>
                  </a:cubicBezTo>
                  <a:cubicBezTo>
                    <a:pt x="23" y="23"/>
                    <a:pt x="18" y="28"/>
                    <a:pt x="13" y="34"/>
                  </a:cubicBezTo>
                  <a:cubicBezTo>
                    <a:pt x="11" y="36"/>
                    <a:pt x="8" y="38"/>
                    <a:pt x="6" y="3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8" name="Freeform 55"/>
            <p:cNvSpPr/>
            <p:nvPr/>
          </p:nvSpPr>
          <p:spPr bwMode="auto">
            <a:xfrm>
              <a:off x="5276656" y="3821459"/>
              <a:ext cx="32644" cy="76170"/>
            </a:xfrm>
            <a:custGeom>
              <a:avLst/>
              <a:gdLst>
                <a:gd name="T0" fmla="*/ 16 w 16"/>
                <a:gd name="T1" fmla="*/ 18 h 38"/>
                <a:gd name="T2" fmla="*/ 16 w 16"/>
                <a:gd name="T3" fmla="*/ 33 h 38"/>
                <a:gd name="T4" fmla="*/ 13 w 16"/>
                <a:gd name="T5" fmla="*/ 38 h 38"/>
                <a:gd name="T6" fmla="*/ 9 w 16"/>
                <a:gd name="T7" fmla="*/ 36 h 38"/>
                <a:gd name="T8" fmla="*/ 2 w 16"/>
                <a:gd name="T9" fmla="*/ 11 h 38"/>
                <a:gd name="T10" fmla="*/ 13 w 16"/>
                <a:gd name="T11" fmla="*/ 0 h 38"/>
                <a:gd name="T12" fmla="*/ 16 w 16"/>
                <a:gd name="T13" fmla="*/ 3 h 38"/>
                <a:gd name="T14" fmla="*/ 16 w 16"/>
                <a:gd name="T15" fmla="*/ 18 h 38"/>
                <a:gd name="T16" fmla="*/ 16 w 16"/>
                <a:gd name="T17" fmla="*/ 1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38">
                  <a:moveTo>
                    <a:pt x="16" y="18"/>
                  </a:moveTo>
                  <a:cubicBezTo>
                    <a:pt x="16" y="23"/>
                    <a:pt x="16" y="28"/>
                    <a:pt x="16" y="33"/>
                  </a:cubicBezTo>
                  <a:cubicBezTo>
                    <a:pt x="16" y="35"/>
                    <a:pt x="15" y="37"/>
                    <a:pt x="13" y="38"/>
                  </a:cubicBezTo>
                  <a:cubicBezTo>
                    <a:pt x="11" y="38"/>
                    <a:pt x="10" y="37"/>
                    <a:pt x="9" y="36"/>
                  </a:cubicBezTo>
                  <a:cubicBezTo>
                    <a:pt x="1" y="29"/>
                    <a:pt x="0" y="20"/>
                    <a:pt x="2" y="11"/>
                  </a:cubicBezTo>
                  <a:cubicBezTo>
                    <a:pt x="2" y="8"/>
                    <a:pt x="10" y="0"/>
                    <a:pt x="13" y="0"/>
                  </a:cubicBezTo>
                  <a:cubicBezTo>
                    <a:pt x="15" y="0"/>
                    <a:pt x="16" y="2"/>
                    <a:pt x="16" y="3"/>
                  </a:cubicBezTo>
                  <a:cubicBezTo>
                    <a:pt x="16" y="8"/>
                    <a:pt x="16" y="13"/>
                    <a:pt x="16" y="18"/>
                  </a:cubicBezTo>
                  <a:cubicBezTo>
                    <a:pt x="16" y="18"/>
                    <a:pt x="16" y="18"/>
                    <a:pt x="16" y="1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59" name="Freeform 56"/>
            <p:cNvSpPr/>
            <p:nvPr/>
          </p:nvSpPr>
          <p:spPr bwMode="auto">
            <a:xfrm>
              <a:off x="1849021" y="2348393"/>
              <a:ext cx="46246" cy="57127"/>
            </a:xfrm>
            <a:custGeom>
              <a:avLst/>
              <a:gdLst>
                <a:gd name="T0" fmla="*/ 8 w 23"/>
                <a:gd name="T1" fmla="*/ 0 h 28"/>
                <a:gd name="T2" fmla="*/ 22 w 23"/>
                <a:gd name="T3" fmla="*/ 16 h 28"/>
                <a:gd name="T4" fmla="*/ 19 w 23"/>
                <a:gd name="T5" fmla="*/ 21 h 28"/>
                <a:gd name="T6" fmla="*/ 8 w 23"/>
                <a:gd name="T7" fmla="*/ 27 h 28"/>
                <a:gd name="T8" fmla="*/ 3 w 23"/>
                <a:gd name="T9" fmla="*/ 25 h 28"/>
                <a:gd name="T10" fmla="*/ 2 w 23"/>
                <a:gd name="T11" fmla="*/ 14 h 28"/>
                <a:gd name="T12" fmla="*/ 3 w 23"/>
                <a:gd name="T13" fmla="*/ 7 h 28"/>
                <a:gd name="T14" fmla="*/ 7 w 23"/>
                <a:gd name="T15" fmla="*/ 0 h 28"/>
                <a:gd name="T16" fmla="*/ 8 w 23"/>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8">
                  <a:moveTo>
                    <a:pt x="8" y="0"/>
                  </a:moveTo>
                  <a:cubicBezTo>
                    <a:pt x="15" y="0"/>
                    <a:pt x="23" y="10"/>
                    <a:pt x="22" y="16"/>
                  </a:cubicBezTo>
                  <a:cubicBezTo>
                    <a:pt x="22" y="18"/>
                    <a:pt x="21" y="20"/>
                    <a:pt x="19" y="21"/>
                  </a:cubicBezTo>
                  <a:cubicBezTo>
                    <a:pt x="16" y="23"/>
                    <a:pt x="12" y="25"/>
                    <a:pt x="8" y="27"/>
                  </a:cubicBezTo>
                  <a:cubicBezTo>
                    <a:pt x="6" y="28"/>
                    <a:pt x="4" y="27"/>
                    <a:pt x="3" y="25"/>
                  </a:cubicBezTo>
                  <a:cubicBezTo>
                    <a:pt x="1" y="22"/>
                    <a:pt x="0" y="18"/>
                    <a:pt x="2" y="14"/>
                  </a:cubicBezTo>
                  <a:cubicBezTo>
                    <a:pt x="4" y="12"/>
                    <a:pt x="4" y="9"/>
                    <a:pt x="3" y="7"/>
                  </a:cubicBezTo>
                  <a:cubicBezTo>
                    <a:pt x="1" y="2"/>
                    <a:pt x="1" y="1"/>
                    <a:pt x="7" y="0"/>
                  </a:cubicBezTo>
                  <a:cubicBezTo>
                    <a:pt x="7" y="0"/>
                    <a:pt x="8" y="0"/>
                    <a:pt x="8"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0" name="Freeform 57"/>
            <p:cNvSpPr/>
            <p:nvPr/>
          </p:nvSpPr>
          <p:spPr bwMode="auto">
            <a:xfrm>
              <a:off x="5879213" y="4528749"/>
              <a:ext cx="70729" cy="50327"/>
            </a:xfrm>
            <a:custGeom>
              <a:avLst/>
              <a:gdLst>
                <a:gd name="T0" fmla="*/ 13 w 35"/>
                <a:gd name="T1" fmla="*/ 25 h 25"/>
                <a:gd name="T2" fmla="*/ 5 w 35"/>
                <a:gd name="T3" fmla="*/ 25 h 25"/>
                <a:gd name="T4" fmla="*/ 1 w 35"/>
                <a:gd name="T5" fmla="*/ 21 h 25"/>
                <a:gd name="T6" fmla="*/ 4 w 35"/>
                <a:gd name="T7" fmla="*/ 16 h 25"/>
                <a:gd name="T8" fmla="*/ 15 w 35"/>
                <a:gd name="T9" fmla="*/ 14 h 25"/>
                <a:gd name="T10" fmla="*/ 25 w 35"/>
                <a:gd name="T11" fmla="*/ 5 h 25"/>
                <a:gd name="T12" fmla="*/ 30 w 35"/>
                <a:gd name="T13" fmla="*/ 1 h 25"/>
                <a:gd name="T14" fmla="*/ 34 w 35"/>
                <a:gd name="T15" fmla="*/ 6 h 25"/>
                <a:gd name="T16" fmla="*/ 19 w 35"/>
                <a:gd name="T17" fmla="*/ 24 h 25"/>
                <a:gd name="T18" fmla="*/ 13 w 35"/>
                <a:gd name="T1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 h="25">
                  <a:moveTo>
                    <a:pt x="13" y="25"/>
                  </a:moveTo>
                  <a:cubicBezTo>
                    <a:pt x="9" y="25"/>
                    <a:pt x="7" y="25"/>
                    <a:pt x="5" y="25"/>
                  </a:cubicBezTo>
                  <a:cubicBezTo>
                    <a:pt x="2" y="25"/>
                    <a:pt x="1" y="24"/>
                    <a:pt x="1" y="21"/>
                  </a:cubicBezTo>
                  <a:cubicBezTo>
                    <a:pt x="0" y="18"/>
                    <a:pt x="2" y="16"/>
                    <a:pt x="4" y="16"/>
                  </a:cubicBezTo>
                  <a:cubicBezTo>
                    <a:pt x="8" y="15"/>
                    <a:pt x="11" y="14"/>
                    <a:pt x="15" y="14"/>
                  </a:cubicBezTo>
                  <a:cubicBezTo>
                    <a:pt x="20" y="13"/>
                    <a:pt x="24" y="10"/>
                    <a:pt x="25" y="5"/>
                  </a:cubicBezTo>
                  <a:cubicBezTo>
                    <a:pt x="26" y="3"/>
                    <a:pt x="27" y="0"/>
                    <a:pt x="30" y="1"/>
                  </a:cubicBezTo>
                  <a:cubicBezTo>
                    <a:pt x="33" y="1"/>
                    <a:pt x="34" y="4"/>
                    <a:pt x="34" y="6"/>
                  </a:cubicBezTo>
                  <a:cubicBezTo>
                    <a:pt x="35" y="16"/>
                    <a:pt x="30" y="22"/>
                    <a:pt x="19" y="24"/>
                  </a:cubicBezTo>
                  <a:cubicBezTo>
                    <a:pt x="17" y="25"/>
                    <a:pt x="14" y="25"/>
                    <a:pt x="13" y="2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1" name="Freeform 58"/>
            <p:cNvSpPr/>
            <p:nvPr/>
          </p:nvSpPr>
          <p:spPr bwMode="auto">
            <a:xfrm>
              <a:off x="5363707" y="4132938"/>
              <a:ext cx="43526" cy="73449"/>
            </a:xfrm>
            <a:custGeom>
              <a:avLst/>
              <a:gdLst>
                <a:gd name="T0" fmla="*/ 6 w 22"/>
                <a:gd name="T1" fmla="*/ 0 h 37"/>
                <a:gd name="T2" fmla="*/ 16 w 22"/>
                <a:gd name="T3" fmla="*/ 10 h 37"/>
                <a:gd name="T4" fmla="*/ 20 w 22"/>
                <a:gd name="T5" fmla="*/ 27 h 37"/>
                <a:gd name="T6" fmla="*/ 17 w 22"/>
                <a:gd name="T7" fmla="*/ 36 h 37"/>
                <a:gd name="T8" fmla="*/ 10 w 22"/>
                <a:gd name="T9" fmla="*/ 32 h 37"/>
                <a:gd name="T10" fmla="*/ 4 w 22"/>
                <a:gd name="T11" fmla="*/ 18 h 37"/>
                <a:gd name="T12" fmla="*/ 3 w 22"/>
                <a:gd name="T13" fmla="*/ 2 h 37"/>
                <a:gd name="T14" fmla="*/ 6 w 22"/>
                <a:gd name="T15" fmla="*/ 0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37">
                  <a:moveTo>
                    <a:pt x="6" y="0"/>
                  </a:moveTo>
                  <a:cubicBezTo>
                    <a:pt x="12" y="0"/>
                    <a:pt x="16" y="4"/>
                    <a:pt x="16" y="10"/>
                  </a:cubicBezTo>
                  <a:cubicBezTo>
                    <a:pt x="16" y="16"/>
                    <a:pt x="16" y="22"/>
                    <a:pt x="20" y="27"/>
                  </a:cubicBezTo>
                  <a:cubicBezTo>
                    <a:pt x="22" y="30"/>
                    <a:pt x="20" y="35"/>
                    <a:pt x="17" y="36"/>
                  </a:cubicBezTo>
                  <a:cubicBezTo>
                    <a:pt x="14" y="37"/>
                    <a:pt x="11" y="35"/>
                    <a:pt x="10" y="32"/>
                  </a:cubicBezTo>
                  <a:cubicBezTo>
                    <a:pt x="9" y="26"/>
                    <a:pt x="6" y="22"/>
                    <a:pt x="4" y="18"/>
                  </a:cubicBezTo>
                  <a:cubicBezTo>
                    <a:pt x="0" y="13"/>
                    <a:pt x="3" y="7"/>
                    <a:pt x="3" y="2"/>
                  </a:cubicBezTo>
                  <a:cubicBezTo>
                    <a:pt x="3" y="0"/>
                    <a:pt x="5" y="0"/>
                    <a:pt x="6"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2" name="Freeform 59"/>
            <p:cNvSpPr/>
            <p:nvPr/>
          </p:nvSpPr>
          <p:spPr bwMode="auto">
            <a:xfrm>
              <a:off x="5907776" y="2421842"/>
              <a:ext cx="59848" cy="38085"/>
            </a:xfrm>
            <a:custGeom>
              <a:avLst/>
              <a:gdLst>
                <a:gd name="T0" fmla="*/ 15 w 30"/>
                <a:gd name="T1" fmla="*/ 0 h 19"/>
                <a:gd name="T2" fmla="*/ 17 w 30"/>
                <a:gd name="T3" fmla="*/ 1 h 19"/>
                <a:gd name="T4" fmla="*/ 27 w 30"/>
                <a:gd name="T5" fmla="*/ 16 h 19"/>
                <a:gd name="T6" fmla="*/ 22 w 30"/>
                <a:gd name="T7" fmla="*/ 18 h 19"/>
                <a:gd name="T8" fmla="*/ 7 w 30"/>
                <a:gd name="T9" fmla="*/ 17 h 19"/>
                <a:gd name="T10" fmla="*/ 1 w 30"/>
                <a:gd name="T11" fmla="*/ 10 h 19"/>
                <a:gd name="T12" fmla="*/ 15 w 30"/>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30" h="19">
                  <a:moveTo>
                    <a:pt x="15" y="0"/>
                  </a:moveTo>
                  <a:cubicBezTo>
                    <a:pt x="16" y="0"/>
                    <a:pt x="17" y="0"/>
                    <a:pt x="17" y="1"/>
                  </a:cubicBezTo>
                  <a:cubicBezTo>
                    <a:pt x="27" y="1"/>
                    <a:pt x="30" y="7"/>
                    <a:pt x="27" y="16"/>
                  </a:cubicBezTo>
                  <a:cubicBezTo>
                    <a:pt x="26" y="18"/>
                    <a:pt x="24" y="19"/>
                    <a:pt x="22" y="18"/>
                  </a:cubicBezTo>
                  <a:cubicBezTo>
                    <a:pt x="17" y="17"/>
                    <a:pt x="12" y="16"/>
                    <a:pt x="7" y="17"/>
                  </a:cubicBezTo>
                  <a:cubicBezTo>
                    <a:pt x="3" y="18"/>
                    <a:pt x="0" y="14"/>
                    <a:pt x="1" y="10"/>
                  </a:cubicBezTo>
                  <a:cubicBezTo>
                    <a:pt x="2" y="4"/>
                    <a:pt x="8" y="0"/>
                    <a:pt x="15"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3" name="Freeform 60"/>
            <p:cNvSpPr/>
            <p:nvPr/>
          </p:nvSpPr>
          <p:spPr bwMode="auto">
            <a:xfrm>
              <a:off x="944507" y="3020318"/>
              <a:ext cx="34004" cy="84331"/>
            </a:xfrm>
            <a:custGeom>
              <a:avLst/>
              <a:gdLst>
                <a:gd name="T0" fmla="*/ 1 w 17"/>
                <a:gd name="T1" fmla="*/ 29 h 42"/>
                <a:gd name="T2" fmla="*/ 4 w 17"/>
                <a:gd name="T3" fmla="*/ 22 h 42"/>
                <a:gd name="T4" fmla="*/ 1 w 17"/>
                <a:gd name="T5" fmla="*/ 14 h 42"/>
                <a:gd name="T6" fmla="*/ 6 w 17"/>
                <a:gd name="T7" fmla="*/ 2 h 42"/>
                <a:gd name="T8" fmla="*/ 11 w 17"/>
                <a:gd name="T9" fmla="*/ 1 h 42"/>
                <a:gd name="T10" fmla="*/ 14 w 17"/>
                <a:gd name="T11" fmla="*/ 14 h 42"/>
                <a:gd name="T12" fmla="*/ 13 w 17"/>
                <a:gd name="T13" fmla="*/ 16 h 42"/>
                <a:gd name="T14" fmla="*/ 11 w 17"/>
                <a:gd name="T15" fmla="*/ 33 h 42"/>
                <a:gd name="T16" fmla="*/ 9 w 17"/>
                <a:gd name="T17" fmla="*/ 42 h 42"/>
                <a:gd name="T18" fmla="*/ 2 w 17"/>
                <a:gd name="T19" fmla="*/ 35 h 42"/>
                <a:gd name="T20" fmla="*/ 1 w 17"/>
                <a:gd name="T21" fmla="*/ 2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42">
                  <a:moveTo>
                    <a:pt x="1" y="29"/>
                  </a:moveTo>
                  <a:cubicBezTo>
                    <a:pt x="0" y="27"/>
                    <a:pt x="5" y="25"/>
                    <a:pt x="4" y="22"/>
                  </a:cubicBezTo>
                  <a:cubicBezTo>
                    <a:pt x="3" y="19"/>
                    <a:pt x="1" y="17"/>
                    <a:pt x="1" y="14"/>
                  </a:cubicBezTo>
                  <a:cubicBezTo>
                    <a:pt x="1" y="9"/>
                    <a:pt x="3" y="6"/>
                    <a:pt x="6" y="2"/>
                  </a:cubicBezTo>
                  <a:cubicBezTo>
                    <a:pt x="7" y="0"/>
                    <a:pt x="9" y="0"/>
                    <a:pt x="11" y="1"/>
                  </a:cubicBezTo>
                  <a:cubicBezTo>
                    <a:pt x="15" y="4"/>
                    <a:pt x="17" y="10"/>
                    <a:pt x="14" y="14"/>
                  </a:cubicBezTo>
                  <a:cubicBezTo>
                    <a:pt x="14" y="14"/>
                    <a:pt x="13" y="15"/>
                    <a:pt x="13" y="16"/>
                  </a:cubicBezTo>
                  <a:cubicBezTo>
                    <a:pt x="9" y="21"/>
                    <a:pt x="8" y="27"/>
                    <a:pt x="11" y="33"/>
                  </a:cubicBezTo>
                  <a:cubicBezTo>
                    <a:pt x="13" y="38"/>
                    <a:pt x="12" y="41"/>
                    <a:pt x="9" y="42"/>
                  </a:cubicBezTo>
                  <a:cubicBezTo>
                    <a:pt x="6" y="42"/>
                    <a:pt x="3" y="40"/>
                    <a:pt x="2" y="35"/>
                  </a:cubicBezTo>
                  <a:cubicBezTo>
                    <a:pt x="2" y="33"/>
                    <a:pt x="2" y="32"/>
                    <a:pt x="1" y="2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4" name="Freeform 61"/>
            <p:cNvSpPr/>
            <p:nvPr/>
          </p:nvSpPr>
          <p:spPr bwMode="auto">
            <a:xfrm>
              <a:off x="4989660" y="2314389"/>
              <a:ext cx="55767" cy="38085"/>
            </a:xfrm>
            <a:custGeom>
              <a:avLst/>
              <a:gdLst>
                <a:gd name="T0" fmla="*/ 7 w 28"/>
                <a:gd name="T1" fmla="*/ 19 h 19"/>
                <a:gd name="T2" fmla="*/ 1 w 28"/>
                <a:gd name="T3" fmla="*/ 13 h 19"/>
                <a:gd name="T4" fmla="*/ 6 w 28"/>
                <a:gd name="T5" fmla="*/ 4 h 19"/>
                <a:gd name="T6" fmla="*/ 16 w 28"/>
                <a:gd name="T7" fmla="*/ 1 h 19"/>
                <a:gd name="T8" fmla="*/ 22 w 28"/>
                <a:gd name="T9" fmla="*/ 4 h 19"/>
                <a:gd name="T10" fmla="*/ 28 w 28"/>
                <a:gd name="T11" fmla="*/ 10 h 19"/>
                <a:gd name="T12" fmla="*/ 22 w 28"/>
                <a:gd name="T13" fmla="*/ 15 h 19"/>
                <a:gd name="T14" fmla="*/ 7 w 2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9">
                  <a:moveTo>
                    <a:pt x="7" y="19"/>
                  </a:moveTo>
                  <a:cubicBezTo>
                    <a:pt x="1" y="19"/>
                    <a:pt x="0" y="18"/>
                    <a:pt x="1" y="13"/>
                  </a:cubicBezTo>
                  <a:cubicBezTo>
                    <a:pt x="2" y="10"/>
                    <a:pt x="4" y="7"/>
                    <a:pt x="6" y="4"/>
                  </a:cubicBezTo>
                  <a:cubicBezTo>
                    <a:pt x="9" y="1"/>
                    <a:pt x="12" y="0"/>
                    <a:pt x="16" y="1"/>
                  </a:cubicBezTo>
                  <a:cubicBezTo>
                    <a:pt x="18" y="2"/>
                    <a:pt x="20" y="2"/>
                    <a:pt x="22" y="4"/>
                  </a:cubicBezTo>
                  <a:cubicBezTo>
                    <a:pt x="25" y="5"/>
                    <a:pt x="28" y="7"/>
                    <a:pt x="28" y="10"/>
                  </a:cubicBezTo>
                  <a:cubicBezTo>
                    <a:pt x="28" y="13"/>
                    <a:pt x="24" y="14"/>
                    <a:pt x="22" y="15"/>
                  </a:cubicBezTo>
                  <a:cubicBezTo>
                    <a:pt x="17" y="18"/>
                    <a:pt x="12" y="18"/>
                    <a:pt x="7" y="1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5" name="Freeform 62"/>
            <p:cNvSpPr/>
            <p:nvPr/>
          </p:nvSpPr>
          <p:spPr bwMode="auto">
            <a:xfrm>
              <a:off x="2001361" y="2602745"/>
              <a:ext cx="62568" cy="39445"/>
            </a:xfrm>
            <a:custGeom>
              <a:avLst/>
              <a:gdLst>
                <a:gd name="T0" fmla="*/ 26 w 31"/>
                <a:gd name="T1" fmla="*/ 19 h 20"/>
                <a:gd name="T2" fmla="*/ 11 w 31"/>
                <a:gd name="T3" fmla="*/ 17 h 20"/>
                <a:gd name="T4" fmla="*/ 3 w 31"/>
                <a:gd name="T5" fmla="*/ 12 h 20"/>
                <a:gd name="T6" fmla="*/ 10 w 31"/>
                <a:gd name="T7" fmla="*/ 0 h 20"/>
                <a:gd name="T8" fmla="*/ 19 w 31"/>
                <a:gd name="T9" fmla="*/ 4 h 20"/>
                <a:gd name="T10" fmla="*/ 29 w 31"/>
                <a:gd name="T11" fmla="*/ 13 h 20"/>
                <a:gd name="T12" fmla="*/ 30 w 31"/>
                <a:gd name="T13" fmla="*/ 17 h 20"/>
                <a:gd name="T14" fmla="*/ 26 w 31"/>
                <a:gd name="T15" fmla="*/ 19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20">
                  <a:moveTo>
                    <a:pt x="26" y="19"/>
                  </a:moveTo>
                  <a:cubicBezTo>
                    <a:pt x="21" y="18"/>
                    <a:pt x="16" y="18"/>
                    <a:pt x="11" y="17"/>
                  </a:cubicBezTo>
                  <a:cubicBezTo>
                    <a:pt x="7" y="17"/>
                    <a:pt x="5" y="15"/>
                    <a:pt x="3" y="12"/>
                  </a:cubicBezTo>
                  <a:cubicBezTo>
                    <a:pt x="0" y="6"/>
                    <a:pt x="4" y="0"/>
                    <a:pt x="10" y="0"/>
                  </a:cubicBezTo>
                  <a:cubicBezTo>
                    <a:pt x="13" y="0"/>
                    <a:pt x="17" y="1"/>
                    <a:pt x="19" y="4"/>
                  </a:cubicBezTo>
                  <a:cubicBezTo>
                    <a:pt x="22" y="7"/>
                    <a:pt x="25" y="10"/>
                    <a:pt x="29" y="13"/>
                  </a:cubicBezTo>
                  <a:cubicBezTo>
                    <a:pt x="30" y="14"/>
                    <a:pt x="31" y="16"/>
                    <a:pt x="30" y="17"/>
                  </a:cubicBezTo>
                  <a:cubicBezTo>
                    <a:pt x="30" y="20"/>
                    <a:pt x="27" y="19"/>
                    <a:pt x="26" y="1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6" name="Freeform 63"/>
            <p:cNvSpPr/>
            <p:nvPr/>
          </p:nvSpPr>
          <p:spPr bwMode="auto">
            <a:xfrm>
              <a:off x="5091673" y="3961557"/>
              <a:ext cx="48966" cy="46246"/>
            </a:xfrm>
            <a:custGeom>
              <a:avLst/>
              <a:gdLst>
                <a:gd name="T0" fmla="*/ 24 w 24"/>
                <a:gd name="T1" fmla="*/ 9 h 23"/>
                <a:gd name="T2" fmla="*/ 13 w 24"/>
                <a:gd name="T3" fmla="*/ 22 h 23"/>
                <a:gd name="T4" fmla="*/ 5 w 24"/>
                <a:gd name="T5" fmla="*/ 20 h 23"/>
                <a:gd name="T6" fmla="*/ 2 w 24"/>
                <a:gd name="T7" fmla="*/ 9 h 23"/>
                <a:gd name="T8" fmla="*/ 20 w 24"/>
                <a:gd name="T9" fmla="*/ 3 h 23"/>
                <a:gd name="T10" fmla="*/ 24 w 24"/>
                <a:gd name="T11" fmla="*/ 9 h 23"/>
              </a:gdLst>
              <a:ahLst/>
              <a:cxnLst>
                <a:cxn ang="0">
                  <a:pos x="T0" y="T1"/>
                </a:cxn>
                <a:cxn ang="0">
                  <a:pos x="T2" y="T3"/>
                </a:cxn>
                <a:cxn ang="0">
                  <a:pos x="T4" y="T5"/>
                </a:cxn>
                <a:cxn ang="0">
                  <a:pos x="T6" y="T7"/>
                </a:cxn>
                <a:cxn ang="0">
                  <a:pos x="T8" y="T9"/>
                </a:cxn>
                <a:cxn ang="0">
                  <a:pos x="T10" y="T11"/>
                </a:cxn>
              </a:cxnLst>
              <a:rect l="0" t="0" r="r" b="b"/>
              <a:pathLst>
                <a:path w="24" h="23">
                  <a:moveTo>
                    <a:pt x="24" y="9"/>
                  </a:moveTo>
                  <a:cubicBezTo>
                    <a:pt x="23" y="16"/>
                    <a:pt x="19" y="19"/>
                    <a:pt x="13" y="22"/>
                  </a:cubicBezTo>
                  <a:cubicBezTo>
                    <a:pt x="10" y="23"/>
                    <a:pt x="7" y="22"/>
                    <a:pt x="5" y="20"/>
                  </a:cubicBezTo>
                  <a:cubicBezTo>
                    <a:pt x="3" y="17"/>
                    <a:pt x="0" y="14"/>
                    <a:pt x="2" y="9"/>
                  </a:cubicBezTo>
                  <a:cubicBezTo>
                    <a:pt x="5" y="3"/>
                    <a:pt x="14" y="0"/>
                    <a:pt x="20" y="3"/>
                  </a:cubicBezTo>
                  <a:cubicBezTo>
                    <a:pt x="23" y="4"/>
                    <a:pt x="24" y="5"/>
                    <a:pt x="24"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7" name="Freeform 64"/>
            <p:cNvSpPr/>
            <p:nvPr/>
          </p:nvSpPr>
          <p:spPr bwMode="auto">
            <a:xfrm>
              <a:off x="3343851" y="2557859"/>
              <a:ext cx="51687" cy="44886"/>
            </a:xfrm>
            <a:custGeom>
              <a:avLst/>
              <a:gdLst>
                <a:gd name="T0" fmla="*/ 10 w 26"/>
                <a:gd name="T1" fmla="*/ 22 h 22"/>
                <a:gd name="T2" fmla="*/ 3 w 26"/>
                <a:gd name="T3" fmla="*/ 19 h 22"/>
                <a:gd name="T4" fmla="*/ 3 w 26"/>
                <a:gd name="T5" fmla="*/ 11 h 22"/>
                <a:gd name="T6" fmla="*/ 13 w 26"/>
                <a:gd name="T7" fmla="*/ 3 h 22"/>
                <a:gd name="T8" fmla="*/ 22 w 26"/>
                <a:gd name="T9" fmla="*/ 4 h 22"/>
                <a:gd name="T10" fmla="*/ 24 w 26"/>
                <a:gd name="T11" fmla="*/ 14 h 22"/>
                <a:gd name="T12" fmla="*/ 10 w 26"/>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26" h="22">
                  <a:moveTo>
                    <a:pt x="10" y="22"/>
                  </a:moveTo>
                  <a:cubicBezTo>
                    <a:pt x="7" y="22"/>
                    <a:pt x="5" y="21"/>
                    <a:pt x="3" y="19"/>
                  </a:cubicBezTo>
                  <a:cubicBezTo>
                    <a:pt x="0" y="16"/>
                    <a:pt x="0" y="13"/>
                    <a:pt x="3" y="11"/>
                  </a:cubicBezTo>
                  <a:cubicBezTo>
                    <a:pt x="6" y="8"/>
                    <a:pt x="9" y="5"/>
                    <a:pt x="13" y="3"/>
                  </a:cubicBezTo>
                  <a:cubicBezTo>
                    <a:pt x="16" y="0"/>
                    <a:pt x="19" y="1"/>
                    <a:pt x="22" y="4"/>
                  </a:cubicBezTo>
                  <a:cubicBezTo>
                    <a:pt x="26" y="8"/>
                    <a:pt x="26" y="11"/>
                    <a:pt x="24" y="14"/>
                  </a:cubicBezTo>
                  <a:cubicBezTo>
                    <a:pt x="20" y="19"/>
                    <a:pt x="15" y="21"/>
                    <a:pt x="10" y="2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8" name="Freeform 65"/>
            <p:cNvSpPr/>
            <p:nvPr/>
          </p:nvSpPr>
          <p:spPr bwMode="auto">
            <a:xfrm>
              <a:off x="5394992" y="4615800"/>
              <a:ext cx="68009" cy="42166"/>
            </a:xfrm>
            <a:custGeom>
              <a:avLst/>
              <a:gdLst>
                <a:gd name="T0" fmla="*/ 5 w 34"/>
                <a:gd name="T1" fmla="*/ 21 h 21"/>
                <a:gd name="T2" fmla="*/ 1 w 34"/>
                <a:gd name="T3" fmla="*/ 19 h 21"/>
                <a:gd name="T4" fmla="*/ 2 w 34"/>
                <a:gd name="T5" fmla="*/ 14 h 21"/>
                <a:gd name="T6" fmla="*/ 16 w 34"/>
                <a:gd name="T7" fmla="*/ 3 h 21"/>
                <a:gd name="T8" fmla="*/ 31 w 34"/>
                <a:gd name="T9" fmla="*/ 3 h 21"/>
                <a:gd name="T10" fmla="*/ 34 w 34"/>
                <a:gd name="T11" fmla="*/ 8 h 21"/>
                <a:gd name="T12" fmla="*/ 30 w 34"/>
                <a:gd name="T13" fmla="*/ 10 h 21"/>
                <a:gd name="T14" fmla="*/ 11 w 34"/>
                <a:gd name="T15" fmla="*/ 19 h 21"/>
                <a:gd name="T16" fmla="*/ 5 w 34"/>
                <a:gd name="T17"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21">
                  <a:moveTo>
                    <a:pt x="5" y="21"/>
                  </a:moveTo>
                  <a:cubicBezTo>
                    <a:pt x="3" y="21"/>
                    <a:pt x="2" y="20"/>
                    <a:pt x="1" y="19"/>
                  </a:cubicBezTo>
                  <a:cubicBezTo>
                    <a:pt x="0" y="17"/>
                    <a:pt x="1" y="15"/>
                    <a:pt x="2" y="14"/>
                  </a:cubicBezTo>
                  <a:cubicBezTo>
                    <a:pt x="6" y="10"/>
                    <a:pt x="11" y="6"/>
                    <a:pt x="16" y="3"/>
                  </a:cubicBezTo>
                  <a:cubicBezTo>
                    <a:pt x="20" y="0"/>
                    <a:pt x="26" y="1"/>
                    <a:pt x="31" y="3"/>
                  </a:cubicBezTo>
                  <a:cubicBezTo>
                    <a:pt x="33" y="3"/>
                    <a:pt x="34" y="5"/>
                    <a:pt x="34" y="8"/>
                  </a:cubicBezTo>
                  <a:cubicBezTo>
                    <a:pt x="34" y="10"/>
                    <a:pt x="32" y="10"/>
                    <a:pt x="30" y="10"/>
                  </a:cubicBezTo>
                  <a:cubicBezTo>
                    <a:pt x="22" y="11"/>
                    <a:pt x="16" y="13"/>
                    <a:pt x="11" y="19"/>
                  </a:cubicBezTo>
                  <a:cubicBezTo>
                    <a:pt x="9" y="20"/>
                    <a:pt x="7" y="21"/>
                    <a:pt x="5" y="2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69" name="Freeform 66"/>
            <p:cNvSpPr/>
            <p:nvPr/>
          </p:nvSpPr>
          <p:spPr bwMode="auto">
            <a:xfrm>
              <a:off x="5469801" y="4369608"/>
              <a:ext cx="42165" cy="61208"/>
            </a:xfrm>
            <a:custGeom>
              <a:avLst/>
              <a:gdLst>
                <a:gd name="T0" fmla="*/ 9 w 21"/>
                <a:gd name="T1" fmla="*/ 1 h 30"/>
                <a:gd name="T2" fmla="*/ 9 w 21"/>
                <a:gd name="T3" fmla="*/ 2 h 30"/>
                <a:gd name="T4" fmla="*/ 17 w 21"/>
                <a:gd name="T5" fmla="*/ 10 h 30"/>
                <a:gd name="T6" fmla="*/ 19 w 21"/>
                <a:gd name="T7" fmla="*/ 19 h 30"/>
                <a:gd name="T8" fmla="*/ 4 w 21"/>
                <a:gd name="T9" fmla="*/ 20 h 30"/>
                <a:gd name="T10" fmla="*/ 5 w 21"/>
                <a:gd name="T11" fmla="*/ 1 h 30"/>
                <a:gd name="T12" fmla="*/ 9 w 21"/>
                <a:gd name="T13" fmla="*/ 1 h 30"/>
              </a:gdLst>
              <a:ahLst/>
              <a:cxnLst>
                <a:cxn ang="0">
                  <a:pos x="T0" y="T1"/>
                </a:cxn>
                <a:cxn ang="0">
                  <a:pos x="T2" y="T3"/>
                </a:cxn>
                <a:cxn ang="0">
                  <a:pos x="T4" y="T5"/>
                </a:cxn>
                <a:cxn ang="0">
                  <a:pos x="T6" y="T7"/>
                </a:cxn>
                <a:cxn ang="0">
                  <a:pos x="T8" y="T9"/>
                </a:cxn>
                <a:cxn ang="0">
                  <a:pos x="T10" y="T11"/>
                </a:cxn>
                <a:cxn ang="0">
                  <a:pos x="T12" y="T13"/>
                </a:cxn>
              </a:cxnLst>
              <a:rect l="0" t="0" r="r" b="b"/>
              <a:pathLst>
                <a:path w="21" h="30">
                  <a:moveTo>
                    <a:pt x="9" y="1"/>
                  </a:moveTo>
                  <a:cubicBezTo>
                    <a:pt x="8" y="0"/>
                    <a:pt x="9" y="1"/>
                    <a:pt x="9" y="2"/>
                  </a:cubicBezTo>
                  <a:cubicBezTo>
                    <a:pt x="10" y="6"/>
                    <a:pt x="14" y="8"/>
                    <a:pt x="17" y="10"/>
                  </a:cubicBezTo>
                  <a:cubicBezTo>
                    <a:pt x="21" y="12"/>
                    <a:pt x="21" y="15"/>
                    <a:pt x="19" y="19"/>
                  </a:cubicBezTo>
                  <a:cubicBezTo>
                    <a:pt x="14" y="30"/>
                    <a:pt x="11" y="30"/>
                    <a:pt x="4" y="20"/>
                  </a:cubicBezTo>
                  <a:cubicBezTo>
                    <a:pt x="0" y="14"/>
                    <a:pt x="0" y="7"/>
                    <a:pt x="5" y="1"/>
                  </a:cubicBezTo>
                  <a:cubicBezTo>
                    <a:pt x="6" y="0"/>
                    <a:pt x="6" y="0"/>
                    <a:pt x="9" y="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0" name="Freeform 67"/>
            <p:cNvSpPr/>
            <p:nvPr/>
          </p:nvSpPr>
          <p:spPr bwMode="auto">
            <a:xfrm>
              <a:off x="3225516" y="3587510"/>
              <a:ext cx="31284" cy="48966"/>
            </a:xfrm>
            <a:custGeom>
              <a:avLst/>
              <a:gdLst>
                <a:gd name="T0" fmla="*/ 16 w 16"/>
                <a:gd name="T1" fmla="*/ 10 h 24"/>
                <a:gd name="T2" fmla="*/ 15 w 16"/>
                <a:gd name="T3" fmla="*/ 17 h 24"/>
                <a:gd name="T4" fmla="*/ 6 w 16"/>
                <a:gd name="T5" fmla="*/ 24 h 24"/>
                <a:gd name="T6" fmla="*/ 1 w 16"/>
                <a:gd name="T7" fmla="*/ 17 h 24"/>
                <a:gd name="T8" fmla="*/ 1 w 16"/>
                <a:gd name="T9" fmla="*/ 9 h 24"/>
                <a:gd name="T10" fmla="*/ 10 w 16"/>
                <a:gd name="T11" fmla="*/ 0 h 24"/>
                <a:gd name="T12" fmla="*/ 16 w 16"/>
                <a:gd name="T13" fmla="*/ 4 h 24"/>
                <a:gd name="T14" fmla="*/ 16 w 16"/>
                <a:gd name="T15" fmla="*/ 10 h 24"/>
                <a:gd name="T16" fmla="*/ 16 w 16"/>
                <a:gd name="T17" fmla="*/ 1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24">
                  <a:moveTo>
                    <a:pt x="16" y="10"/>
                  </a:moveTo>
                  <a:cubicBezTo>
                    <a:pt x="16" y="13"/>
                    <a:pt x="16" y="15"/>
                    <a:pt x="15" y="17"/>
                  </a:cubicBezTo>
                  <a:cubicBezTo>
                    <a:pt x="14" y="22"/>
                    <a:pt x="10" y="24"/>
                    <a:pt x="6" y="24"/>
                  </a:cubicBezTo>
                  <a:cubicBezTo>
                    <a:pt x="2" y="23"/>
                    <a:pt x="1" y="20"/>
                    <a:pt x="1" y="17"/>
                  </a:cubicBezTo>
                  <a:cubicBezTo>
                    <a:pt x="1" y="14"/>
                    <a:pt x="0" y="12"/>
                    <a:pt x="1" y="9"/>
                  </a:cubicBezTo>
                  <a:cubicBezTo>
                    <a:pt x="1" y="4"/>
                    <a:pt x="5" y="0"/>
                    <a:pt x="10" y="0"/>
                  </a:cubicBezTo>
                  <a:cubicBezTo>
                    <a:pt x="13" y="0"/>
                    <a:pt x="15" y="1"/>
                    <a:pt x="16" y="4"/>
                  </a:cubicBezTo>
                  <a:cubicBezTo>
                    <a:pt x="16" y="6"/>
                    <a:pt x="16" y="8"/>
                    <a:pt x="16" y="10"/>
                  </a:cubicBezTo>
                  <a:cubicBezTo>
                    <a:pt x="16" y="10"/>
                    <a:pt x="16" y="10"/>
                    <a:pt x="16" y="1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1" name="Freeform 68"/>
            <p:cNvSpPr/>
            <p:nvPr/>
          </p:nvSpPr>
          <p:spPr bwMode="auto">
            <a:xfrm>
              <a:off x="5486123" y="4460740"/>
              <a:ext cx="61207" cy="35364"/>
            </a:xfrm>
            <a:custGeom>
              <a:avLst/>
              <a:gdLst>
                <a:gd name="T0" fmla="*/ 30 w 31"/>
                <a:gd name="T1" fmla="*/ 12 h 18"/>
                <a:gd name="T2" fmla="*/ 26 w 31"/>
                <a:gd name="T3" fmla="*/ 16 h 18"/>
                <a:gd name="T4" fmla="*/ 8 w 31"/>
                <a:gd name="T5" fmla="*/ 16 h 18"/>
                <a:gd name="T6" fmla="*/ 1 w 31"/>
                <a:gd name="T7" fmla="*/ 12 h 18"/>
                <a:gd name="T8" fmla="*/ 2 w 31"/>
                <a:gd name="T9" fmla="*/ 7 h 18"/>
                <a:gd name="T10" fmla="*/ 30 w 31"/>
                <a:gd name="T11" fmla="*/ 11 h 18"/>
                <a:gd name="T12" fmla="*/ 30 w 31"/>
                <a:gd name="T13" fmla="*/ 12 h 18"/>
              </a:gdLst>
              <a:ahLst/>
              <a:cxnLst>
                <a:cxn ang="0">
                  <a:pos x="T0" y="T1"/>
                </a:cxn>
                <a:cxn ang="0">
                  <a:pos x="T2" y="T3"/>
                </a:cxn>
                <a:cxn ang="0">
                  <a:pos x="T4" y="T5"/>
                </a:cxn>
                <a:cxn ang="0">
                  <a:pos x="T6" y="T7"/>
                </a:cxn>
                <a:cxn ang="0">
                  <a:pos x="T8" y="T9"/>
                </a:cxn>
                <a:cxn ang="0">
                  <a:pos x="T10" y="T11"/>
                </a:cxn>
                <a:cxn ang="0">
                  <a:pos x="T12" y="T13"/>
                </a:cxn>
              </a:cxnLst>
              <a:rect l="0" t="0" r="r" b="b"/>
              <a:pathLst>
                <a:path w="31" h="18">
                  <a:moveTo>
                    <a:pt x="30" y="12"/>
                  </a:moveTo>
                  <a:cubicBezTo>
                    <a:pt x="31" y="15"/>
                    <a:pt x="27" y="18"/>
                    <a:pt x="26" y="16"/>
                  </a:cubicBezTo>
                  <a:cubicBezTo>
                    <a:pt x="19" y="10"/>
                    <a:pt x="14" y="14"/>
                    <a:pt x="8" y="16"/>
                  </a:cubicBezTo>
                  <a:cubicBezTo>
                    <a:pt x="4" y="17"/>
                    <a:pt x="2" y="16"/>
                    <a:pt x="1" y="12"/>
                  </a:cubicBezTo>
                  <a:cubicBezTo>
                    <a:pt x="0" y="10"/>
                    <a:pt x="1" y="9"/>
                    <a:pt x="2" y="7"/>
                  </a:cubicBezTo>
                  <a:cubicBezTo>
                    <a:pt x="9" y="0"/>
                    <a:pt x="25" y="2"/>
                    <a:pt x="30" y="11"/>
                  </a:cubicBezTo>
                  <a:cubicBezTo>
                    <a:pt x="30" y="11"/>
                    <a:pt x="30" y="12"/>
                    <a:pt x="30"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2" name="Freeform 69"/>
            <p:cNvSpPr/>
            <p:nvPr/>
          </p:nvSpPr>
          <p:spPr bwMode="auto">
            <a:xfrm>
              <a:off x="3298965" y="3645997"/>
              <a:ext cx="46246" cy="40805"/>
            </a:xfrm>
            <a:custGeom>
              <a:avLst/>
              <a:gdLst>
                <a:gd name="T0" fmla="*/ 23 w 23"/>
                <a:gd name="T1" fmla="*/ 11 h 20"/>
                <a:gd name="T2" fmla="*/ 23 w 23"/>
                <a:gd name="T3" fmla="*/ 15 h 20"/>
                <a:gd name="T4" fmla="*/ 18 w 23"/>
                <a:gd name="T5" fmla="*/ 18 h 20"/>
                <a:gd name="T6" fmla="*/ 4 w 23"/>
                <a:gd name="T7" fmla="*/ 10 h 20"/>
                <a:gd name="T8" fmla="*/ 1 w 23"/>
                <a:gd name="T9" fmla="*/ 4 h 20"/>
                <a:gd name="T10" fmla="*/ 6 w 23"/>
                <a:gd name="T11" fmla="*/ 1 h 20"/>
                <a:gd name="T12" fmla="*/ 15 w 23"/>
                <a:gd name="T13" fmla="*/ 0 h 20"/>
                <a:gd name="T14" fmla="*/ 23 w 23"/>
                <a:gd name="T15" fmla="*/ 8 h 20"/>
                <a:gd name="T16" fmla="*/ 23 w 23"/>
                <a:gd name="T17" fmla="*/ 1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0">
                  <a:moveTo>
                    <a:pt x="23" y="11"/>
                  </a:moveTo>
                  <a:cubicBezTo>
                    <a:pt x="23" y="12"/>
                    <a:pt x="23" y="14"/>
                    <a:pt x="23" y="15"/>
                  </a:cubicBezTo>
                  <a:cubicBezTo>
                    <a:pt x="23" y="18"/>
                    <a:pt x="21" y="20"/>
                    <a:pt x="18" y="18"/>
                  </a:cubicBezTo>
                  <a:cubicBezTo>
                    <a:pt x="13" y="15"/>
                    <a:pt x="9" y="13"/>
                    <a:pt x="4" y="10"/>
                  </a:cubicBezTo>
                  <a:cubicBezTo>
                    <a:pt x="2" y="9"/>
                    <a:pt x="0" y="7"/>
                    <a:pt x="1" y="4"/>
                  </a:cubicBezTo>
                  <a:cubicBezTo>
                    <a:pt x="1" y="2"/>
                    <a:pt x="4" y="2"/>
                    <a:pt x="6" y="1"/>
                  </a:cubicBezTo>
                  <a:cubicBezTo>
                    <a:pt x="9" y="1"/>
                    <a:pt x="12" y="0"/>
                    <a:pt x="15" y="0"/>
                  </a:cubicBezTo>
                  <a:cubicBezTo>
                    <a:pt x="21" y="0"/>
                    <a:pt x="23" y="2"/>
                    <a:pt x="23" y="8"/>
                  </a:cubicBezTo>
                  <a:cubicBezTo>
                    <a:pt x="23" y="9"/>
                    <a:pt x="23" y="10"/>
                    <a:pt x="23"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3" name="Freeform 70"/>
            <p:cNvSpPr/>
            <p:nvPr/>
          </p:nvSpPr>
          <p:spPr bwMode="auto">
            <a:xfrm>
              <a:off x="1647716" y="2322550"/>
              <a:ext cx="53046" cy="32644"/>
            </a:xfrm>
            <a:custGeom>
              <a:avLst/>
              <a:gdLst>
                <a:gd name="T0" fmla="*/ 8 w 26"/>
                <a:gd name="T1" fmla="*/ 0 h 16"/>
                <a:gd name="T2" fmla="*/ 21 w 26"/>
                <a:gd name="T3" fmla="*/ 2 h 16"/>
                <a:gd name="T4" fmla="*/ 26 w 26"/>
                <a:gd name="T5" fmla="*/ 6 h 16"/>
                <a:gd name="T6" fmla="*/ 22 w 26"/>
                <a:gd name="T7" fmla="*/ 12 h 16"/>
                <a:gd name="T8" fmla="*/ 2 w 26"/>
                <a:gd name="T9" fmla="*/ 9 h 16"/>
                <a:gd name="T10" fmla="*/ 1 w 26"/>
                <a:gd name="T11" fmla="*/ 3 h 16"/>
                <a:gd name="T12" fmla="*/ 8 w 26"/>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26" h="16">
                  <a:moveTo>
                    <a:pt x="8" y="0"/>
                  </a:moveTo>
                  <a:cubicBezTo>
                    <a:pt x="12" y="1"/>
                    <a:pt x="16" y="1"/>
                    <a:pt x="21" y="2"/>
                  </a:cubicBezTo>
                  <a:cubicBezTo>
                    <a:pt x="23" y="3"/>
                    <a:pt x="25" y="3"/>
                    <a:pt x="26" y="6"/>
                  </a:cubicBezTo>
                  <a:cubicBezTo>
                    <a:pt x="26" y="9"/>
                    <a:pt x="24" y="10"/>
                    <a:pt x="22" y="12"/>
                  </a:cubicBezTo>
                  <a:cubicBezTo>
                    <a:pt x="16" y="16"/>
                    <a:pt x="7" y="15"/>
                    <a:pt x="2" y="9"/>
                  </a:cubicBezTo>
                  <a:cubicBezTo>
                    <a:pt x="0" y="7"/>
                    <a:pt x="0" y="5"/>
                    <a:pt x="1" y="3"/>
                  </a:cubicBezTo>
                  <a:cubicBezTo>
                    <a:pt x="2" y="0"/>
                    <a:pt x="3" y="0"/>
                    <a:pt x="8"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4" name="Freeform 71"/>
            <p:cNvSpPr/>
            <p:nvPr/>
          </p:nvSpPr>
          <p:spPr bwMode="auto">
            <a:xfrm>
              <a:off x="3753263" y="2405520"/>
              <a:ext cx="46246" cy="34005"/>
            </a:xfrm>
            <a:custGeom>
              <a:avLst/>
              <a:gdLst>
                <a:gd name="T0" fmla="*/ 11 w 23"/>
                <a:gd name="T1" fmla="*/ 17 h 17"/>
                <a:gd name="T2" fmla="*/ 0 w 23"/>
                <a:gd name="T3" fmla="*/ 7 h 17"/>
                <a:gd name="T4" fmla="*/ 8 w 23"/>
                <a:gd name="T5" fmla="*/ 2 h 17"/>
                <a:gd name="T6" fmla="*/ 17 w 23"/>
                <a:gd name="T7" fmla="*/ 3 h 17"/>
                <a:gd name="T8" fmla="*/ 22 w 23"/>
                <a:gd name="T9" fmla="*/ 4 h 17"/>
                <a:gd name="T10" fmla="*/ 21 w 23"/>
                <a:gd name="T11" fmla="*/ 10 h 17"/>
                <a:gd name="T12" fmla="*/ 11 w 2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23" h="17">
                  <a:moveTo>
                    <a:pt x="11" y="17"/>
                  </a:moveTo>
                  <a:cubicBezTo>
                    <a:pt x="4" y="17"/>
                    <a:pt x="0" y="12"/>
                    <a:pt x="0" y="7"/>
                  </a:cubicBezTo>
                  <a:cubicBezTo>
                    <a:pt x="0" y="3"/>
                    <a:pt x="4" y="0"/>
                    <a:pt x="8" y="2"/>
                  </a:cubicBezTo>
                  <a:cubicBezTo>
                    <a:pt x="11" y="3"/>
                    <a:pt x="14" y="3"/>
                    <a:pt x="17" y="3"/>
                  </a:cubicBezTo>
                  <a:cubicBezTo>
                    <a:pt x="19" y="3"/>
                    <a:pt x="21" y="3"/>
                    <a:pt x="22" y="4"/>
                  </a:cubicBezTo>
                  <a:cubicBezTo>
                    <a:pt x="23" y="6"/>
                    <a:pt x="23" y="9"/>
                    <a:pt x="21" y="10"/>
                  </a:cubicBezTo>
                  <a:cubicBezTo>
                    <a:pt x="19" y="14"/>
                    <a:pt x="15" y="17"/>
                    <a:pt x="11" y="1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5" name="Freeform 72"/>
            <p:cNvSpPr/>
            <p:nvPr/>
          </p:nvSpPr>
          <p:spPr bwMode="auto">
            <a:xfrm>
              <a:off x="2788901" y="2737402"/>
              <a:ext cx="46246" cy="35364"/>
            </a:xfrm>
            <a:custGeom>
              <a:avLst/>
              <a:gdLst>
                <a:gd name="T0" fmla="*/ 23 w 23"/>
                <a:gd name="T1" fmla="*/ 11 h 18"/>
                <a:gd name="T2" fmla="*/ 22 w 23"/>
                <a:gd name="T3" fmla="*/ 15 h 18"/>
                <a:gd name="T4" fmla="*/ 18 w 23"/>
                <a:gd name="T5" fmla="*/ 17 h 18"/>
                <a:gd name="T6" fmla="*/ 4 w 23"/>
                <a:gd name="T7" fmla="*/ 10 h 18"/>
                <a:gd name="T8" fmla="*/ 1 w 23"/>
                <a:gd name="T9" fmla="*/ 4 h 18"/>
                <a:gd name="T10" fmla="*/ 7 w 23"/>
                <a:gd name="T11" fmla="*/ 0 h 18"/>
                <a:gd name="T12" fmla="*/ 20 w 23"/>
                <a:gd name="T13" fmla="*/ 4 h 18"/>
                <a:gd name="T14" fmla="*/ 23 w 23"/>
                <a:gd name="T15" fmla="*/ 11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8">
                  <a:moveTo>
                    <a:pt x="23" y="11"/>
                  </a:moveTo>
                  <a:cubicBezTo>
                    <a:pt x="23" y="12"/>
                    <a:pt x="22" y="14"/>
                    <a:pt x="22" y="15"/>
                  </a:cubicBezTo>
                  <a:cubicBezTo>
                    <a:pt x="21" y="18"/>
                    <a:pt x="20" y="18"/>
                    <a:pt x="18" y="17"/>
                  </a:cubicBezTo>
                  <a:cubicBezTo>
                    <a:pt x="13" y="15"/>
                    <a:pt x="8" y="13"/>
                    <a:pt x="4" y="10"/>
                  </a:cubicBezTo>
                  <a:cubicBezTo>
                    <a:pt x="2" y="9"/>
                    <a:pt x="0" y="7"/>
                    <a:pt x="1" y="4"/>
                  </a:cubicBezTo>
                  <a:cubicBezTo>
                    <a:pt x="2" y="2"/>
                    <a:pt x="4" y="0"/>
                    <a:pt x="7" y="0"/>
                  </a:cubicBezTo>
                  <a:cubicBezTo>
                    <a:pt x="12" y="1"/>
                    <a:pt x="16" y="2"/>
                    <a:pt x="20" y="4"/>
                  </a:cubicBezTo>
                  <a:cubicBezTo>
                    <a:pt x="23" y="5"/>
                    <a:pt x="23" y="8"/>
                    <a:pt x="23"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6" name="Freeform 73"/>
            <p:cNvSpPr/>
            <p:nvPr/>
          </p:nvSpPr>
          <p:spPr bwMode="auto">
            <a:xfrm>
              <a:off x="5448038" y="3583429"/>
              <a:ext cx="35364" cy="48966"/>
            </a:xfrm>
            <a:custGeom>
              <a:avLst/>
              <a:gdLst>
                <a:gd name="T0" fmla="*/ 0 w 18"/>
                <a:gd name="T1" fmla="*/ 15 h 24"/>
                <a:gd name="T2" fmla="*/ 10 w 18"/>
                <a:gd name="T3" fmla="*/ 1 h 24"/>
                <a:gd name="T4" fmla="*/ 16 w 18"/>
                <a:gd name="T5" fmla="*/ 4 h 24"/>
                <a:gd name="T6" fmla="*/ 14 w 18"/>
                <a:gd name="T7" fmla="*/ 16 h 24"/>
                <a:gd name="T8" fmla="*/ 9 w 18"/>
                <a:gd name="T9" fmla="*/ 20 h 24"/>
                <a:gd name="T10" fmla="*/ 3 w 18"/>
                <a:gd name="T11" fmla="*/ 22 h 24"/>
                <a:gd name="T12" fmla="*/ 0 w 18"/>
                <a:gd name="T13" fmla="*/ 15 h 24"/>
              </a:gdLst>
              <a:ahLst/>
              <a:cxnLst>
                <a:cxn ang="0">
                  <a:pos x="T0" y="T1"/>
                </a:cxn>
                <a:cxn ang="0">
                  <a:pos x="T2" y="T3"/>
                </a:cxn>
                <a:cxn ang="0">
                  <a:pos x="T4" y="T5"/>
                </a:cxn>
                <a:cxn ang="0">
                  <a:pos x="T6" y="T7"/>
                </a:cxn>
                <a:cxn ang="0">
                  <a:pos x="T8" y="T9"/>
                </a:cxn>
                <a:cxn ang="0">
                  <a:pos x="T10" y="T11"/>
                </a:cxn>
                <a:cxn ang="0">
                  <a:pos x="T12" y="T13"/>
                </a:cxn>
              </a:cxnLst>
              <a:rect l="0" t="0" r="r" b="b"/>
              <a:pathLst>
                <a:path w="18" h="24">
                  <a:moveTo>
                    <a:pt x="0" y="15"/>
                  </a:moveTo>
                  <a:cubicBezTo>
                    <a:pt x="0" y="10"/>
                    <a:pt x="6" y="3"/>
                    <a:pt x="10" y="1"/>
                  </a:cubicBezTo>
                  <a:cubicBezTo>
                    <a:pt x="13" y="0"/>
                    <a:pt x="15" y="1"/>
                    <a:pt x="16" y="4"/>
                  </a:cubicBezTo>
                  <a:cubicBezTo>
                    <a:pt x="18" y="8"/>
                    <a:pt x="17" y="13"/>
                    <a:pt x="14" y="16"/>
                  </a:cubicBezTo>
                  <a:cubicBezTo>
                    <a:pt x="12" y="17"/>
                    <a:pt x="11" y="19"/>
                    <a:pt x="9" y="20"/>
                  </a:cubicBezTo>
                  <a:cubicBezTo>
                    <a:pt x="7" y="21"/>
                    <a:pt x="6" y="24"/>
                    <a:pt x="3" y="22"/>
                  </a:cubicBezTo>
                  <a:cubicBezTo>
                    <a:pt x="1" y="21"/>
                    <a:pt x="0" y="19"/>
                    <a:pt x="0" y="1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7" name="Freeform 74"/>
            <p:cNvSpPr/>
            <p:nvPr/>
          </p:nvSpPr>
          <p:spPr bwMode="auto">
            <a:xfrm>
              <a:off x="5915937" y="4486583"/>
              <a:ext cx="51687" cy="58488"/>
            </a:xfrm>
            <a:custGeom>
              <a:avLst/>
              <a:gdLst>
                <a:gd name="T0" fmla="*/ 25 w 26"/>
                <a:gd name="T1" fmla="*/ 23 h 29"/>
                <a:gd name="T2" fmla="*/ 25 w 26"/>
                <a:gd name="T3" fmla="*/ 27 h 29"/>
                <a:gd name="T4" fmla="*/ 22 w 26"/>
                <a:gd name="T5" fmla="*/ 29 h 29"/>
                <a:gd name="T6" fmla="*/ 18 w 26"/>
                <a:gd name="T7" fmla="*/ 27 h 29"/>
                <a:gd name="T8" fmla="*/ 6 w 26"/>
                <a:gd name="T9" fmla="*/ 12 h 29"/>
                <a:gd name="T10" fmla="*/ 5 w 26"/>
                <a:gd name="T11" fmla="*/ 11 h 29"/>
                <a:gd name="T12" fmla="*/ 3 w 26"/>
                <a:gd name="T13" fmla="*/ 3 h 29"/>
                <a:gd name="T14" fmla="*/ 9 w 26"/>
                <a:gd name="T15" fmla="*/ 5 h 29"/>
                <a:gd name="T16" fmla="*/ 22 w 26"/>
                <a:gd name="T17" fmla="*/ 16 h 29"/>
                <a:gd name="T18" fmla="*/ 25 w 26"/>
                <a:gd name="T19"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29">
                  <a:moveTo>
                    <a:pt x="25" y="23"/>
                  </a:moveTo>
                  <a:cubicBezTo>
                    <a:pt x="25" y="24"/>
                    <a:pt x="25" y="25"/>
                    <a:pt x="25" y="27"/>
                  </a:cubicBezTo>
                  <a:cubicBezTo>
                    <a:pt x="25" y="28"/>
                    <a:pt x="24" y="29"/>
                    <a:pt x="22" y="29"/>
                  </a:cubicBezTo>
                  <a:cubicBezTo>
                    <a:pt x="20" y="29"/>
                    <a:pt x="19" y="29"/>
                    <a:pt x="18" y="27"/>
                  </a:cubicBezTo>
                  <a:cubicBezTo>
                    <a:pt x="17" y="20"/>
                    <a:pt x="11" y="17"/>
                    <a:pt x="6" y="12"/>
                  </a:cubicBezTo>
                  <a:cubicBezTo>
                    <a:pt x="6" y="12"/>
                    <a:pt x="5" y="11"/>
                    <a:pt x="5" y="11"/>
                  </a:cubicBezTo>
                  <a:cubicBezTo>
                    <a:pt x="3" y="9"/>
                    <a:pt x="0" y="7"/>
                    <a:pt x="3" y="3"/>
                  </a:cubicBezTo>
                  <a:cubicBezTo>
                    <a:pt x="5" y="0"/>
                    <a:pt x="7" y="3"/>
                    <a:pt x="9" y="5"/>
                  </a:cubicBezTo>
                  <a:cubicBezTo>
                    <a:pt x="14" y="8"/>
                    <a:pt x="18" y="12"/>
                    <a:pt x="22" y="16"/>
                  </a:cubicBezTo>
                  <a:cubicBezTo>
                    <a:pt x="24" y="18"/>
                    <a:pt x="26" y="20"/>
                    <a:pt x="25" y="2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8" name="Freeform 75"/>
            <p:cNvSpPr/>
            <p:nvPr/>
          </p:nvSpPr>
          <p:spPr bwMode="auto">
            <a:xfrm>
              <a:off x="2329163" y="2780928"/>
              <a:ext cx="34004" cy="42166"/>
            </a:xfrm>
            <a:custGeom>
              <a:avLst/>
              <a:gdLst>
                <a:gd name="T0" fmla="*/ 16 w 17"/>
                <a:gd name="T1" fmla="*/ 11 h 21"/>
                <a:gd name="T2" fmla="*/ 9 w 17"/>
                <a:gd name="T3" fmla="*/ 20 h 21"/>
                <a:gd name="T4" fmla="*/ 0 w 17"/>
                <a:gd name="T5" fmla="*/ 9 h 21"/>
                <a:gd name="T6" fmla="*/ 10 w 17"/>
                <a:gd name="T7" fmla="*/ 1 h 21"/>
                <a:gd name="T8" fmla="*/ 16 w 17"/>
                <a:gd name="T9" fmla="*/ 11 h 21"/>
              </a:gdLst>
              <a:ahLst/>
              <a:cxnLst>
                <a:cxn ang="0">
                  <a:pos x="T0" y="T1"/>
                </a:cxn>
                <a:cxn ang="0">
                  <a:pos x="T2" y="T3"/>
                </a:cxn>
                <a:cxn ang="0">
                  <a:pos x="T4" y="T5"/>
                </a:cxn>
                <a:cxn ang="0">
                  <a:pos x="T6" y="T7"/>
                </a:cxn>
                <a:cxn ang="0">
                  <a:pos x="T8" y="T9"/>
                </a:cxn>
              </a:cxnLst>
              <a:rect l="0" t="0" r="r" b="b"/>
              <a:pathLst>
                <a:path w="17" h="21">
                  <a:moveTo>
                    <a:pt x="16" y="11"/>
                  </a:moveTo>
                  <a:cubicBezTo>
                    <a:pt x="16" y="17"/>
                    <a:pt x="13" y="21"/>
                    <a:pt x="9" y="20"/>
                  </a:cubicBezTo>
                  <a:cubicBezTo>
                    <a:pt x="5" y="20"/>
                    <a:pt x="0" y="13"/>
                    <a:pt x="0" y="9"/>
                  </a:cubicBezTo>
                  <a:cubicBezTo>
                    <a:pt x="0" y="5"/>
                    <a:pt x="6" y="0"/>
                    <a:pt x="10" y="1"/>
                  </a:cubicBezTo>
                  <a:cubicBezTo>
                    <a:pt x="13" y="1"/>
                    <a:pt x="17" y="7"/>
                    <a:pt x="16"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79" name="Freeform 76"/>
            <p:cNvSpPr/>
            <p:nvPr/>
          </p:nvSpPr>
          <p:spPr bwMode="auto">
            <a:xfrm>
              <a:off x="3639008" y="3696324"/>
              <a:ext cx="53046" cy="34005"/>
            </a:xfrm>
            <a:custGeom>
              <a:avLst/>
              <a:gdLst>
                <a:gd name="T0" fmla="*/ 10 w 26"/>
                <a:gd name="T1" fmla="*/ 17 h 17"/>
                <a:gd name="T2" fmla="*/ 3 w 26"/>
                <a:gd name="T3" fmla="*/ 14 h 17"/>
                <a:gd name="T4" fmla="*/ 5 w 26"/>
                <a:gd name="T5" fmla="*/ 5 h 17"/>
                <a:gd name="T6" fmla="*/ 18 w 26"/>
                <a:gd name="T7" fmla="*/ 1 h 17"/>
                <a:gd name="T8" fmla="*/ 23 w 26"/>
                <a:gd name="T9" fmla="*/ 1 h 17"/>
                <a:gd name="T10" fmla="*/ 25 w 26"/>
                <a:gd name="T11" fmla="*/ 5 h 17"/>
                <a:gd name="T12" fmla="*/ 11 w 26"/>
                <a:gd name="T13" fmla="*/ 17 h 17"/>
                <a:gd name="T14" fmla="*/ 10 w 26"/>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17">
                  <a:moveTo>
                    <a:pt x="10" y="17"/>
                  </a:moveTo>
                  <a:cubicBezTo>
                    <a:pt x="7" y="17"/>
                    <a:pt x="5" y="16"/>
                    <a:pt x="3" y="14"/>
                  </a:cubicBezTo>
                  <a:cubicBezTo>
                    <a:pt x="0" y="11"/>
                    <a:pt x="1" y="6"/>
                    <a:pt x="5" y="5"/>
                  </a:cubicBezTo>
                  <a:cubicBezTo>
                    <a:pt x="10" y="5"/>
                    <a:pt x="14" y="3"/>
                    <a:pt x="18" y="1"/>
                  </a:cubicBezTo>
                  <a:cubicBezTo>
                    <a:pt x="20" y="0"/>
                    <a:pt x="21" y="0"/>
                    <a:pt x="23" y="1"/>
                  </a:cubicBezTo>
                  <a:cubicBezTo>
                    <a:pt x="25" y="2"/>
                    <a:pt x="26" y="3"/>
                    <a:pt x="25" y="5"/>
                  </a:cubicBezTo>
                  <a:cubicBezTo>
                    <a:pt x="21" y="10"/>
                    <a:pt x="17" y="14"/>
                    <a:pt x="11" y="17"/>
                  </a:cubicBezTo>
                  <a:cubicBezTo>
                    <a:pt x="11" y="17"/>
                    <a:pt x="10" y="17"/>
                    <a:pt x="10" y="1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0" name="Freeform 77"/>
            <p:cNvSpPr/>
            <p:nvPr/>
          </p:nvSpPr>
          <p:spPr bwMode="auto">
            <a:xfrm>
              <a:off x="528294" y="2521135"/>
              <a:ext cx="42165" cy="48966"/>
            </a:xfrm>
            <a:custGeom>
              <a:avLst/>
              <a:gdLst>
                <a:gd name="T0" fmla="*/ 0 w 21"/>
                <a:gd name="T1" fmla="*/ 0 h 24"/>
                <a:gd name="T2" fmla="*/ 18 w 21"/>
                <a:gd name="T3" fmla="*/ 11 h 24"/>
                <a:gd name="T4" fmla="*/ 18 w 21"/>
                <a:gd name="T5" fmla="*/ 21 h 24"/>
                <a:gd name="T6" fmla="*/ 9 w 21"/>
                <a:gd name="T7" fmla="*/ 19 h 24"/>
                <a:gd name="T8" fmla="*/ 0 w 21"/>
                <a:gd name="T9" fmla="*/ 0 h 24"/>
              </a:gdLst>
              <a:ahLst/>
              <a:cxnLst>
                <a:cxn ang="0">
                  <a:pos x="T0" y="T1"/>
                </a:cxn>
                <a:cxn ang="0">
                  <a:pos x="T2" y="T3"/>
                </a:cxn>
                <a:cxn ang="0">
                  <a:pos x="T4" y="T5"/>
                </a:cxn>
                <a:cxn ang="0">
                  <a:pos x="T6" y="T7"/>
                </a:cxn>
                <a:cxn ang="0">
                  <a:pos x="T8" y="T9"/>
                </a:cxn>
              </a:cxnLst>
              <a:rect l="0" t="0" r="r" b="b"/>
              <a:pathLst>
                <a:path w="21" h="24">
                  <a:moveTo>
                    <a:pt x="0" y="0"/>
                  </a:moveTo>
                  <a:cubicBezTo>
                    <a:pt x="8" y="3"/>
                    <a:pt x="13" y="7"/>
                    <a:pt x="18" y="11"/>
                  </a:cubicBezTo>
                  <a:cubicBezTo>
                    <a:pt x="21" y="14"/>
                    <a:pt x="21" y="19"/>
                    <a:pt x="18" y="21"/>
                  </a:cubicBezTo>
                  <a:cubicBezTo>
                    <a:pt x="15" y="24"/>
                    <a:pt x="11" y="23"/>
                    <a:pt x="9" y="19"/>
                  </a:cubicBezTo>
                  <a:cubicBezTo>
                    <a:pt x="6" y="14"/>
                    <a:pt x="2" y="8"/>
                    <a:pt x="0"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1" name="Freeform 78"/>
            <p:cNvSpPr/>
            <p:nvPr/>
          </p:nvSpPr>
          <p:spPr bwMode="auto">
            <a:xfrm>
              <a:off x="1654517" y="2293986"/>
              <a:ext cx="50326" cy="24483"/>
            </a:xfrm>
            <a:custGeom>
              <a:avLst/>
              <a:gdLst>
                <a:gd name="T0" fmla="*/ 10 w 25"/>
                <a:gd name="T1" fmla="*/ 11 h 12"/>
                <a:gd name="T2" fmla="*/ 4 w 25"/>
                <a:gd name="T3" fmla="*/ 11 h 12"/>
                <a:gd name="T4" fmla="*/ 0 w 25"/>
                <a:gd name="T5" fmla="*/ 8 h 12"/>
                <a:gd name="T6" fmla="*/ 2 w 25"/>
                <a:gd name="T7" fmla="*/ 4 h 12"/>
                <a:gd name="T8" fmla="*/ 23 w 25"/>
                <a:gd name="T9" fmla="*/ 3 h 12"/>
                <a:gd name="T10" fmla="*/ 25 w 25"/>
                <a:gd name="T11" fmla="*/ 7 h 12"/>
                <a:gd name="T12" fmla="*/ 22 w 25"/>
                <a:gd name="T13" fmla="*/ 10 h 12"/>
                <a:gd name="T14" fmla="*/ 10 w 25"/>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12">
                  <a:moveTo>
                    <a:pt x="10" y="11"/>
                  </a:moveTo>
                  <a:cubicBezTo>
                    <a:pt x="8" y="11"/>
                    <a:pt x="6" y="12"/>
                    <a:pt x="4" y="11"/>
                  </a:cubicBezTo>
                  <a:cubicBezTo>
                    <a:pt x="2" y="11"/>
                    <a:pt x="1" y="10"/>
                    <a:pt x="0" y="8"/>
                  </a:cubicBezTo>
                  <a:cubicBezTo>
                    <a:pt x="0" y="6"/>
                    <a:pt x="1" y="5"/>
                    <a:pt x="2" y="4"/>
                  </a:cubicBezTo>
                  <a:cubicBezTo>
                    <a:pt x="7" y="1"/>
                    <a:pt x="19" y="0"/>
                    <a:pt x="23" y="3"/>
                  </a:cubicBezTo>
                  <a:cubicBezTo>
                    <a:pt x="24" y="4"/>
                    <a:pt x="25" y="5"/>
                    <a:pt x="25" y="7"/>
                  </a:cubicBezTo>
                  <a:cubicBezTo>
                    <a:pt x="25" y="9"/>
                    <a:pt x="24" y="10"/>
                    <a:pt x="22" y="10"/>
                  </a:cubicBezTo>
                  <a:cubicBezTo>
                    <a:pt x="18" y="11"/>
                    <a:pt x="14" y="11"/>
                    <a:pt x="10"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2" name="Freeform 79"/>
            <p:cNvSpPr/>
            <p:nvPr/>
          </p:nvSpPr>
          <p:spPr bwMode="auto">
            <a:xfrm>
              <a:off x="2111535" y="5542076"/>
              <a:ext cx="44885" cy="38085"/>
            </a:xfrm>
            <a:custGeom>
              <a:avLst/>
              <a:gdLst>
                <a:gd name="T0" fmla="*/ 3 w 22"/>
                <a:gd name="T1" fmla="*/ 19 h 19"/>
                <a:gd name="T2" fmla="*/ 0 w 22"/>
                <a:gd name="T3" fmla="*/ 17 h 19"/>
                <a:gd name="T4" fmla="*/ 0 w 22"/>
                <a:gd name="T5" fmla="*/ 15 h 19"/>
                <a:gd name="T6" fmla="*/ 10 w 22"/>
                <a:gd name="T7" fmla="*/ 1 h 19"/>
                <a:gd name="T8" fmla="*/ 12 w 22"/>
                <a:gd name="T9" fmla="*/ 0 h 19"/>
                <a:gd name="T10" fmla="*/ 20 w 22"/>
                <a:gd name="T11" fmla="*/ 4 h 19"/>
                <a:gd name="T12" fmla="*/ 19 w 22"/>
                <a:gd name="T13" fmla="*/ 10 h 19"/>
                <a:gd name="T14" fmla="*/ 3 w 22"/>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19">
                  <a:moveTo>
                    <a:pt x="3" y="19"/>
                  </a:moveTo>
                  <a:cubicBezTo>
                    <a:pt x="2" y="19"/>
                    <a:pt x="1" y="19"/>
                    <a:pt x="0" y="17"/>
                  </a:cubicBezTo>
                  <a:cubicBezTo>
                    <a:pt x="0" y="16"/>
                    <a:pt x="0" y="15"/>
                    <a:pt x="0" y="15"/>
                  </a:cubicBezTo>
                  <a:cubicBezTo>
                    <a:pt x="4" y="11"/>
                    <a:pt x="8" y="7"/>
                    <a:pt x="10" y="1"/>
                  </a:cubicBezTo>
                  <a:cubicBezTo>
                    <a:pt x="10" y="1"/>
                    <a:pt x="11" y="0"/>
                    <a:pt x="12" y="0"/>
                  </a:cubicBezTo>
                  <a:cubicBezTo>
                    <a:pt x="15" y="0"/>
                    <a:pt x="18" y="2"/>
                    <a:pt x="20" y="4"/>
                  </a:cubicBezTo>
                  <a:cubicBezTo>
                    <a:pt x="22" y="6"/>
                    <a:pt x="20" y="8"/>
                    <a:pt x="19" y="10"/>
                  </a:cubicBezTo>
                  <a:cubicBezTo>
                    <a:pt x="15" y="16"/>
                    <a:pt x="9" y="17"/>
                    <a:pt x="3" y="1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3" name="Freeform 80"/>
            <p:cNvSpPr/>
            <p:nvPr/>
          </p:nvSpPr>
          <p:spPr bwMode="auto">
            <a:xfrm>
              <a:off x="3857997" y="2385118"/>
              <a:ext cx="34004" cy="42166"/>
            </a:xfrm>
            <a:custGeom>
              <a:avLst/>
              <a:gdLst>
                <a:gd name="T0" fmla="*/ 17 w 17"/>
                <a:gd name="T1" fmla="*/ 9 h 21"/>
                <a:gd name="T2" fmla="*/ 15 w 17"/>
                <a:gd name="T3" fmla="*/ 16 h 21"/>
                <a:gd name="T4" fmla="*/ 8 w 17"/>
                <a:gd name="T5" fmla="*/ 21 h 21"/>
                <a:gd name="T6" fmla="*/ 4 w 17"/>
                <a:gd name="T7" fmla="*/ 15 h 21"/>
                <a:gd name="T8" fmla="*/ 4 w 17"/>
                <a:gd name="T9" fmla="*/ 5 h 21"/>
                <a:gd name="T10" fmla="*/ 12 w 17"/>
                <a:gd name="T11" fmla="*/ 2 h 21"/>
                <a:gd name="T12" fmla="*/ 17 w 17"/>
                <a:gd name="T13" fmla="*/ 9 h 21"/>
              </a:gdLst>
              <a:ahLst/>
              <a:cxnLst>
                <a:cxn ang="0">
                  <a:pos x="T0" y="T1"/>
                </a:cxn>
                <a:cxn ang="0">
                  <a:pos x="T2" y="T3"/>
                </a:cxn>
                <a:cxn ang="0">
                  <a:pos x="T4" y="T5"/>
                </a:cxn>
                <a:cxn ang="0">
                  <a:pos x="T6" y="T7"/>
                </a:cxn>
                <a:cxn ang="0">
                  <a:pos x="T8" y="T9"/>
                </a:cxn>
                <a:cxn ang="0">
                  <a:pos x="T10" y="T11"/>
                </a:cxn>
                <a:cxn ang="0">
                  <a:pos x="T12" y="T13"/>
                </a:cxn>
              </a:cxnLst>
              <a:rect l="0" t="0" r="r" b="b"/>
              <a:pathLst>
                <a:path w="17" h="21">
                  <a:moveTo>
                    <a:pt x="17" y="9"/>
                  </a:moveTo>
                  <a:cubicBezTo>
                    <a:pt x="17" y="12"/>
                    <a:pt x="16" y="14"/>
                    <a:pt x="15" y="16"/>
                  </a:cubicBezTo>
                  <a:cubicBezTo>
                    <a:pt x="13" y="18"/>
                    <a:pt x="11" y="21"/>
                    <a:pt x="8" y="21"/>
                  </a:cubicBezTo>
                  <a:cubicBezTo>
                    <a:pt x="4" y="21"/>
                    <a:pt x="5" y="17"/>
                    <a:pt x="4" y="15"/>
                  </a:cubicBezTo>
                  <a:cubicBezTo>
                    <a:pt x="3" y="11"/>
                    <a:pt x="0" y="8"/>
                    <a:pt x="4" y="5"/>
                  </a:cubicBezTo>
                  <a:cubicBezTo>
                    <a:pt x="6" y="2"/>
                    <a:pt x="9" y="0"/>
                    <a:pt x="12" y="2"/>
                  </a:cubicBezTo>
                  <a:cubicBezTo>
                    <a:pt x="16" y="3"/>
                    <a:pt x="16" y="6"/>
                    <a:pt x="17"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4" name="Freeform 81"/>
            <p:cNvSpPr/>
            <p:nvPr/>
          </p:nvSpPr>
          <p:spPr bwMode="auto">
            <a:xfrm>
              <a:off x="5401792" y="4145180"/>
              <a:ext cx="25843" cy="42166"/>
            </a:xfrm>
            <a:custGeom>
              <a:avLst/>
              <a:gdLst>
                <a:gd name="T0" fmla="*/ 0 w 13"/>
                <a:gd name="T1" fmla="*/ 9 h 21"/>
                <a:gd name="T2" fmla="*/ 0 w 13"/>
                <a:gd name="T3" fmla="*/ 4 h 21"/>
                <a:gd name="T4" fmla="*/ 5 w 13"/>
                <a:gd name="T5" fmla="*/ 0 h 21"/>
                <a:gd name="T6" fmla="*/ 10 w 13"/>
                <a:gd name="T7" fmla="*/ 2 h 21"/>
                <a:gd name="T8" fmla="*/ 8 w 13"/>
                <a:gd name="T9" fmla="*/ 20 h 21"/>
                <a:gd name="T10" fmla="*/ 2 w 13"/>
                <a:gd name="T11" fmla="*/ 19 h 21"/>
                <a:gd name="T12" fmla="*/ 0 w 13"/>
                <a:gd name="T13" fmla="*/ 9 h 21"/>
              </a:gdLst>
              <a:ahLst/>
              <a:cxnLst>
                <a:cxn ang="0">
                  <a:pos x="T0" y="T1"/>
                </a:cxn>
                <a:cxn ang="0">
                  <a:pos x="T2" y="T3"/>
                </a:cxn>
                <a:cxn ang="0">
                  <a:pos x="T4" y="T5"/>
                </a:cxn>
                <a:cxn ang="0">
                  <a:pos x="T6" y="T7"/>
                </a:cxn>
                <a:cxn ang="0">
                  <a:pos x="T8" y="T9"/>
                </a:cxn>
                <a:cxn ang="0">
                  <a:pos x="T10" y="T11"/>
                </a:cxn>
                <a:cxn ang="0">
                  <a:pos x="T12" y="T13"/>
                </a:cxn>
              </a:cxnLst>
              <a:rect l="0" t="0" r="r" b="b"/>
              <a:pathLst>
                <a:path w="13" h="21">
                  <a:moveTo>
                    <a:pt x="0" y="9"/>
                  </a:moveTo>
                  <a:cubicBezTo>
                    <a:pt x="0" y="7"/>
                    <a:pt x="0" y="6"/>
                    <a:pt x="0" y="4"/>
                  </a:cubicBezTo>
                  <a:cubicBezTo>
                    <a:pt x="1" y="1"/>
                    <a:pt x="2" y="0"/>
                    <a:pt x="5" y="0"/>
                  </a:cubicBezTo>
                  <a:cubicBezTo>
                    <a:pt x="7" y="0"/>
                    <a:pt x="9" y="0"/>
                    <a:pt x="10" y="2"/>
                  </a:cubicBezTo>
                  <a:cubicBezTo>
                    <a:pt x="13" y="7"/>
                    <a:pt x="12" y="16"/>
                    <a:pt x="8" y="20"/>
                  </a:cubicBezTo>
                  <a:cubicBezTo>
                    <a:pt x="5" y="21"/>
                    <a:pt x="4" y="21"/>
                    <a:pt x="2" y="19"/>
                  </a:cubicBezTo>
                  <a:cubicBezTo>
                    <a:pt x="0" y="16"/>
                    <a:pt x="0" y="13"/>
                    <a:pt x="0"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5" name="Freeform 82"/>
            <p:cNvSpPr/>
            <p:nvPr/>
          </p:nvSpPr>
          <p:spPr bwMode="auto">
            <a:xfrm>
              <a:off x="3819912" y="2406881"/>
              <a:ext cx="38085" cy="28564"/>
            </a:xfrm>
            <a:custGeom>
              <a:avLst/>
              <a:gdLst>
                <a:gd name="T0" fmla="*/ 8 w 19"/>
                <a:gd name="T1" fmla="*/ 0 h 14"/>
                <a:gd name="T2" fmla="*/ 14 w 19"/>
                <a:gd name="T3" fmla="*/ 1 h 14"/>
                <a:gd name="T4" fmla="*/ 19 w 19"/>
                <a:gd name="T5" fmla="*/ 9 h 14"/>
                <a:gd name="T6" fmla="*/ 12 w 19"/>
                <a:gd name="T7" fmla="*/ 14 h 14"/>
                <a:gd name="T8" fmla="*/ 7 w 19"/>
                <a:gd name="T9" fmla="*/ 14 h 14"/>
                <a:gd name="T10" fmla="*/ 1 w 19"/>
                <a:gd name="T11" fmla="*/ 4 h 14"/>
                <a:gd name="T12" fmla="*/ 8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8" y="0"/>
                  </a:moveTo>
                  <a:cubicBezTo>
                    <a:pt x="10" y="0"/>
                    <a:pt x="12" y="0"/>
                    <a:pt x="14" y="1"/>
                  </a:cubicBezTo>
                  <a:cubicBezTo>
                    <a:pt x="17" y="3"/>
                    <a:pt x="19" y="6"/>
                    <a:pt x="19" y="9"/>
                  </a:cubicBezTo>
                  <a:cubicBezTo>
                    <a:pt x="18" y="13"/>
                    <a:pt x="15" y="13"/>
                    <a:pt x="12" y="14"/>
                  </a:cubicBezTo>
                  <a:cubicBezTo>
                    <a:pt x="10" y="14"/>
                    <a:pt x="8" y="14"/>
                    <a:pt x="7" y="14"/>
                  </a:cubicBezTo>
                  <a:cubicBezTo>
                    <a:pt x="3" y="13"/>
                    <a:pt x="0" y="7"/>
                    <a:pt x="1" y="4"/>
                  </a:cubicBezTo>
                  <a:cubicBezTo>
                    <a:pt x="2" y="1"/>
                    <a:pt x="5" y="1"/>
                    <a:pt x="8"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6" name="Freeform 83"/>
            <p:cNvSpPr/>
            <p:nvPr/>
          </p:nvSpPr>
          <p:spPr bwMode="auto">
            <a:xfrm>
              <a:off x="3500271" y="3697683"/>
              <a:ext cx="53046" cy="27203"/>
            </a:xfrm>
            <a:custGeom>
              <a:avLst/>
              <a:gdLst>
                <a:gd name="T0" fmla="*/ 13 w 26"/>
                <a:gd name="T1" fmla="*/ 12 h 13"/>
                <a:gd name="T2" fmla="*/ 3 w 26"/>
                <a:gd name="T3" fmla="*/ 9 h 13"/>
                <a:gd name="T4" fmla="*/ 1 w 26"/>
                <a:gd name="T5" fmla="*/ 3 h 13"/>
                <a:gd name="T6" fmla="*/ 7 w 26"/>
                <a:gd name="T7" fmla="*/ 1 h 13"/>
                <a:gd name="T8" fmla="*/ 22 w 26"/>
                <a:gd name="T9" fmla="*/ 4 h 13"/>
                <a:gd name="T10" fmla="*/ 25 w 26"/>
                <a:gd name="T11" fmla="*/ 8 h 13"/>
                <a:gd name="T12" fmla="*/ 18 w 26"/>
                <a:gd name="T13" fmla="*/ 12 h 13"/>
                <a:gd name="T14" fmla="*/ 13 w 26"/>
                <a:gd name="T15" fmla="*/ 12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13">
                  <a:moveTo>
                    <a:pt x="13" y="12"/>
                  </a:moveTo>
                  <a:cubicBezTo>
                    <a:pt x="9" y="13"/>
                    <a:pt x="5" y="12"/>
                    <a:pt x="3" y="9"/>
                  </a:cubicBezTo>
                  <a:cubicBezTo>
                    <a:pt x="2" y="7"/>
                    <a:pt x="0" y="5"/>
                    <a:pt x="1" y="3"/>
                  </a:cubicBezTo>
                  <a:cubicBezTo>
                    <a:pt x="3" y="1"/>
                    <a:pt x="5" y="0"/>
                    <a:pt x="7" y="1"/>
                  </a:cubicBezTo>
                  <a:cubicBezTo>
                    <a:pt x="12" y="4"/>
                    <a:pt x="17" y="4"/>
                    <a:pt x="22" y="4"/>
                  </a:cubicBezTo>
                  <a:cubicBezTo>
                    <a:pt x="25" y="3"/>
                    <a:pt x="26" y="6"/>
                    <a:pt x="25" y="8"/>
                  </a:cubicBezTo>
                  <a:cubicBezTo>
                    <a:pt x="23" y="11"/>
                    <a:pt x="21" y="12"/>
                    <a:pt x="18" y="12"/>
                  </a:cubicBezTo>
                  <a:cubicBezTo>
                    <a:pt x="16" y="12"/>
                    <a:pt x="14" y="12"/>
                    <a:pt x="13"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7" name="Freeform 84"/>
            <p:cNvSpPr/>
            <p:nvPr/>
          </p:nvSpPr>
          <p:spPr bwMode="auto">
            <a:xfrm>
              <a:off x="1812297" y="2489851"/>
              <a:ext cx="44885" cy="29924"/>
            </a:xfrm>
            <a:custGeom>
              <a:avLst/>
              <a:gdLst>
                <a:gd name="T0" fmla="*/ 7 w 22"/>
                <a:gd name="T1" fmla="*/ 0 h 15"/>
                <a:gd name="T2" fmla="*/ 17 w 22"/>
                <a:gd name="T3" fmla="*/ 4 h 15"/>
                <a:gd name="T4" fmla="*/ 21 w 22"/>
                <a:gd name="T5" fmla="*/ 9 h 15"/>
                <a:gd name="T6" fmla="*/ 14 w 22"/>
                <a:gd name="T7" fmla="*/ 14 h 15"/>
                <a:gd name="T8" fmla="*/ 3 w 22"/>
                <a:gd name="T9" fmla="*/ 10 h 15"/>
                <a:gd name="T10" fmla="*/ 1 w 22"/>
                <a:gd name="T11" fmla="*/ 5 h 15"/>
                <a:gd name="T12" fmla="*/ 7 w 2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7" y="0"/>
                  </a:moveTo>
                  <a:cubicBezTo>
                    <a:pt x="10" y="1"/>
                    <a:pt x="14" y="3"/>
                    <a:pt x="17" y="4"/>
                  </a:cubicBezTo>
                  <a:cubicBezTo>
                    <a:pt x="19" y="5"/>
                    <a:pt x="22" y="6"/>
                    <a:pt x="21" y="9"/>
                  </a:cubicBezTo>
                  <a:cubicBezTo>
                    <a:pt x="20" y="12"/>
                    <a:pt x="17" y="15"/>
                    <a:pt x="14" y="14"/>
                  </a:cubicBezTo>
                  <a:cubicBezTo>
                    <a:pt x="10" y="13"/>
                    <a:pt x="6" y="11"/>
                    <a:pt x="3" y="10"/>
                  </a:cubicBezTo>
                  <a:cubicBezTo>
                    <a:pt x="1" y="9"/>
                    <a:pt x="0" y="7"/>
                    <a:pt x="1" y="5"/>
                  </a:cubicBezTo>
                  <a:cubicBezTo>
                    <a:pt x="2" y="2"/>
                    <a:pt x="3" y="0"/>
                    <a:pt x="7"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8" name="Freeform 85"/>
            <p:cNvSpPr/>
            <p:nvPr/>
          </p:nvSpPr>
          <p:spPr bwMode="auto">
            <a:xfrm>
              <a:off x="5411314" y="4113896"/>
              <a:ext cx="32644" cy="40805"/>
            </a:xfrm>
            <a:custGeom>
              <a:avLst/>
              <a:gdLst>
                <a:gd name="T0" fmla="*/ 16 w 16"/>
                <a:gd name="T1" fmla="*/ 12 h 20"/>
                <a:gd name="T2" fmla="*/ 13 w 16"/>
                <a:gd name="T3" fmla="*/ 19 h 20"/>
                <a:gd name="T4" fmla="*/ 7 w 16"/>
                <a:gd name="T5" fmla="*/ 15 h 20"/>
                <a:gd name="T6" fmla="*/ 2 w 16"/>
                <a:gd name="T7" fmla="*/ 7 h 20"/>
                <a:gd name="T8" fmla="*/ 5 w 16"/>
                <a:gd name="T9" fmla="*/ 1 h 20"/>
                <a:gd name="T10" fmla="*/ 15 w 16"/>
                <a:gd name="T11" fmla="*/ 7 h 20"/>
                <a:gd name="T12" fmla="*/ 16 w 16"/>
                <a:gd name="T13" fmla="*/ 12 h 20"/>
              </a:gdLst>
              <a:ahLst/>
              <a:cxnLst>
                <a:cxn ang="0">
                  <a:pos x="T0" y="T1"/>
                </a:cxn>
                <a:cxn ang="0">
                  <a:pos x="T2" y="T3"/>
                </a:cxn>
                <a:cxn ang="0">
                  <a:pos x="T4" y="T5"/>
                </a:cxn>
                <a:cxn ang="0">
                  <a:pos x="T6" y="T7"/>
                </a:cxn>
                <a:cxn ang="0">
                  <a:pos x="T8" y="T9"/>
                </a:cxn>
                <a:cxn ang="0">
                  <a:pos x="T10" y="T11"/>
                </a:cxn>
                <a:cxn ang="0">
                  <a:pos x="T12" y="T13"/>
                </a:cxn>
              </a:cxnLst>
              <a:rect l="0" t="0" r="r" b="b"/>
              <a:pathLst>
                <a:path w="16" h="20">
                  <a:moveTo>
                    <a:pt x="16" y="12"/>
                  </a:moveTo>
                  <a:cubicBezTo>
                    <a:pt x="16" y="15"/>
                    <a:pt x="16" y="18"/>
                    <a:pt x="13" y="19"/>
                  </a:cubicBezTo>
                  <a:cubicBezTo>
                    <a:pt x="9" y="20"/>
                    <a:pt x="8" y="18"/>
                    <a:pt x="7" y="15"/>
                  </a:cubicBezTo>
                  <a:cubicBezTo>
                    <a:pt x="5" y="12"/>
                    <a:pt x="4" y="9"/>
                    <a:pt x="2" y="7"/>
                  </a:cubicBezTo>
                  <a:cubicBezTo>
                    <a:pt x="0" y="3"/>
                    <a:pt x="1" y="1"/>
                    <a:pt x="5" y="1"/>
                  </a:cubicBezTo>
                  <a:cubicBezTo>
                    <a:pt x="9" y="0"/>
                    <a:pt x="14" y="3"/>
                    <a:pt x="15" y="7"/>
                  </a:cubicBezTo>
                  <a:cubicBezTo>
                    <a:pt x="16" y="9"/>
                    <a:pt x="16" y="11"/>
                    <a:pt x="16"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89" name="Freeform 86"/>
            <p:cNvSpPr/>
            <p:nvPr/>
          </p:nvSpPr>
          <p:spPr bwMode="auto">
            <a:xfrm>
              <a:off x="5328343" y="4607639"/>
              <a:ext cx="53046" cy="21763"/>
            </a:xfrm>
            <a:custGeom>
              <a:avLst/>
              <a:gdLst>
                <a:gd name="T0" fmla="*/ 14 w 26"/>
                <a:gd name="T1" fmla="*/ 11 h 11"/>
                <a:gd name="T2" fmla="*/ 5 w 26"/>
                <a:gd name="T3" fmla="*/ 10 h 11"/>
                <a:gd name="T4" fmla="*/ 1 w 26"/>
                <a:gd name="T5" fmla="*/ 6 h 11"/>
                <a:gd name="T6" fmla="*/ 6 w 26"/>
                <a:gd name="T7" fmla="*/ 1 h 11"/>
                <a:gd name="T8" fmla="*/ 19 w 26"/>
                <a:gd name="T9" fmla="*/ 1 h 11"/>
                <a:gd name="T10" fmla="*/ 22 w 26"/>
                <a:gd name="T11" fmla="*/ 1 h 11"/>
                <a:gd name="T12" fmla="*/ 26 w 26"/>
                <a:gd name="T13" fmla="*/ 4 h 11"/>
                <a:gd name="T14" fmla="*/ 23 w 26"/>
                <a:gd name="T15" fmla="*/ 7 h 11"/>
                <a:gd name="T16" fmla="*/ 14 w 26"/>
                <a:gd name="T17"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11">
                  <a:moveTo>
                    <a:pt x="14" y="11"/>
                  </a:moveTo>
                  <a:cubicBezTo>
                    <a:pt x="10" y="11"/>
                    <a:pt x="8" y="10"/>
                    <a:pt x="5" y="10"/>
                  </a:cubicBezTo>
                  <a:cubicBezTo>
                    <a:pt x="3" y="10"/>
                    <a:pt x="0" y="9"/>
                    <a:pt x="1" y="6"/>
                  </a:cubicBezTo>
                  <a:cubicBezTo>
                    <a:pt x="1" y="4"/>
                    <a:pt x="3" y="0"/>
                    <a:pt x="6" y="1"/>
                  </a:cubicBezTo>
                  <a:cubicBezTo>
                    <a:pt x="11" y="3"/>
                    <a:pt x="15" y="2"/>
                    <a:pt x="19" y="1"/>
                  </a:cubicBezTo>
                  <a:cubicBezTo>
                    <a:pt x="20" y="1"/>
                    <a:pt x="21" y="1"/>
                    <a:pt x="22" y="1"/>
                  </a:cubicBezTo>
                  <a:cubicBezTo>
                    <a:pt x="24" y="2"/>
                    <a:pt x="26" y="2"/>
                    <a:pt x="26" y="4"/>
                  </a:cubicBezTo>
                  <a:cubicBezTo>
                    <a:pt x="26" y="6"/>
                    <a:pt x="25" y="6"/>
                    <a:pt x="23" y="7"/>
                  </a:cubicBezTo>
                  <a:cubicBezTo>
                    <a:pt x="20" y="9"/>
                    <a:pt x="17" y="11"/>
                    <a:pt x="14"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0" name="Freeform 87"/>
            <p:cNvSpPr/>
            <p:nvPr/>
          </p:nvSpPr>
          <p:spPr bwMode="auto">
            <a:xfrm>
              <a:off x="5982586" y="4554592"/>
              <a:ext cx="31284" cy="44886"/>
            </a:xfrm>
            <a:custGeom>
              <a:avLst/>
              <a:gdLst>
                <a:gd name="T0" fmla="*/ 16 w 16"/>
                <a:gd name="T1" fmla="*/ 16 h 22"/>
                <a:gd name="T2" fmla="*/ 13 w 16"/>
                <a:gd name="T3" fmla="*/ 21 h 22"/>
                <a:gd name="T4" fmla="*/ 9 w 16"/>
                <a:gd name="T5" fmla="*/ 20 h 22"/>
                <a:gd name="T6" fmla="*/ 1 w 16"/>
                <a:gd name="T7" fmla="*/ 5 h 22"/>
                <a:gd name="T8" fmla="*/ 6 w 16"/>
                <a:gd name="T9" fmla="*/ 2 h 22"/>
                <a:gd name="T10" fmla="*/ 16 w 16"/>
                <a:gd name="T11" fmla="*/ 16 h 22"/>
              </a:gdLst>
              <a:ahLst/>
              <a:cxnLst>
                <a:cxn ang="0">
                  <a:pos x="T0" y="T1"/>
                </a:cxn>
                <a:cxn ang="0">
                  <a:pos x="T2" y="T3"/>
                </a:cxn>
                <a:cxn ang="0">
                  <a:pos x="T4" y="T5"/>
                </a:cxn>
                <a:cxn ang="0">
                  <a:pos x="T6" y="T7"/>
                </a:cxn>
                <a:cxn ang="0">
                  <a:pos x="T8" y="T9"/>
                </a:cxn>
                <a:cxn ang="0">
                  <a:pos x="T10" y="T11"/>
                </a:cxn>
              </a:cxnLst>
              <a:rect l="0" t="0" r="r" b="b"/>
              <a:pathLst>
                <a:path w="16" h="22">
                  <a:moveTo>
                    <a:pt x="16" y="16"/>
                  </a:moveTo>
                  <a:cubicBezTo>
                    <a:pt x="16" y="18"/>
                    <a:pt x="15" y="20"/>
                    <a:pt x="13" y="21"/>
                  </a:cubicBezTo>
                  <a:cubicBezTo>
                    <a:pt x="12" y="22"/>
                    <a:pt x="10" y="21"/>
                    <a:pt x="9" y="20"/>
                  </a:cubicBezTo>
                  <a:cubicBezTo>
                    <a:pt x="4" y="16"/>
                    <a:pt x="2" y="11"/>
                    <a:pt x="1" y="5"/>
                  </a:cubicBezTo>
                  <a:cubicBezTo>
                    <a:pt x="0" y="2"/>
                    <a:pt x="3" y="0"/>
                    <a:pt x="6" y="2"/>
                  </a:cubicBezTo>
                  <a:cubicBezTo>
                    <a:pt x="11" y="5"/>
                    <a:pt x="15" y="10"/>
                    <a:pt x="16" y="1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1" name="Freeform 88"/>
            <p:cNvSpPr/>
            <p:nvPr/>
          </p:nvSpPr>
          <p:spPr bwMode="auto">
            <a:xfrm>
              <a:off x="346031" y="2910144"/>
              <a:ext cx="42165" cy="29924"/>
            </a:xfrm>
            <a:custGeom>
              <a:avLst/>
              <a:gdLst>
                <a:gd name="T0" fmla="*/ 5 w 21"/>
                <a:gd name="T1" fmla="*/ 15 h 15"/>
                <a:gd name="T2" fmla="*/ 2 w 21"/>
                <a:gd name="T3" fmla="*/ 13 h 15"/>
                <a:gd name="T4" fmla="*/ 2 w 21"/>
                <a:gd name="T5" fmla="*/ 7 h 15"/>
                <a:gd name="T6" fmla="*/ 15 w 21"/>
                <a:gd name="T7" fmla="*/ 0 h 15"/>
                <a:gd name="T8" fmla="*/ 20 w 21"/>
                <a:gd name="T9" fmla="*/ 4 h 15"/>
                <a:gd name="T10" fmla="*/ 18 w 21"/>
                <a:gd name="T11" fmla="*/ 8 h 15"/>
                <a:gd name="T12" fmla="*/ 7 w 21"/>
                <a:gd name="T13" fmla="*/ 15 h 15"/>
                <a:gd name="T14" fmla="*/ 5 w 21"/>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5">
                  <a:moveTo>
                    <a:pt x="5" y="15"/>
                  </a:moveTo>
                  <a:cubicBezTo>
                    <a:pt x="3" y="15"/>
                    <a:pt x="2" y="14"/>
                    <a:pt x="2" y="13"/>
                  </a:cubicBezTo>
                  <a:cubicBezTo>
                    <a:pt x="1" y="11"/>
                    <a:pt x="0" y="8"/>
                    <a:pt x="2" y="7"/>
                  </a:cubicBezTo>
                  <a:cubicBezTo>
                    <a:pt x="6" y="3"/>
                    <a:pt x="10" y="1"/>
                    <a:pt x="15" y="0"/>
                  </a:cubicBezTo>
                  <a:cubicBezTo>
                    <a:pt x="18" y="0"/>
                    <a:pt x="19" y="2"/>
                    <a:pt x="20" y="4"/>
                  </a:cubicBezTo>
                  <a:cubicBezTo>
                    <a:pt x="21" y="6"/>
                    <a:pt x="19" y="8"/>
                    <a:pt x="18" y="8"/>
                  </a:cubicBezTo>
                  <a:cubicBezTo>
                    <a:pt x="14" y="10"/>
                    <a:pt x="10" y="12"/>
                    <a:pt x="7" y="15"/>
                  </a:cubicBezTo>
                  <a:cubicBezTo>
                    <a:pt x="6" y="15"/>
                    <a:pt x="5" y="15"/>
                    <a:pt x="5" y="1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2" name="Freeform 89"/>
            <p:cNvSpPr/>
            <p:nvPr/>
          </p:nvSpPr>
          <p:spPr bwMode="auto">
            <a:xfrm>
              <a:off x="5575894" y="3233865"/>
              <a:ext cx="32644" cy="39445"/>
            </a:xfrm>
            <a:custGeom>
              <a:avLst/>
              <a:gdLst>
                <a:gd name="T0" fmla="*/ 0 w 16"/>
                <a:gd name="T1" fmla="*/ 14 h 20"/>
                <a:gd name="T2" fmla="*/ 8 w 16"/>
                <a:gd name="T3" fmla="*/ 2 h 20"/>
                <a:gd name="T4" fmla="*/ 14 w 16"/>
                <a:gd name="T5" fmla="*/ 3 h 20"/>
                <a:gd name="T6" fmla="*/ 15 w 16"/>
                <a:gd name="T7" fmla="*/ 7 h 20"/>
                <a:gd name="T8" fmla="*/ 6 w 16"/>
                <a:gd name="T9" fmla="*/ 18 h 20"/>
                <a:gd name="T10" fmla="*/ 1 w 16"/>
                <a:gd name="T11" fmla="*/ 19 h 20"/>
                <a:gd name="T12" fmla="*/ 0 w 16"/>
                <a:gd name="T13" fmla="*/ 14 h 20"/>
              </a:gdLst>
              <a:ahLst/>
              <a:cxnLst>
                <a:cxn ang="0">
                  <a:pos x="T0" y="T1"/>
                </a:cxn>
                <a:cxn ang="0">
                  <a:pos x="T2" y="T3"/>
                </a:cxn>
                <a:cxn ang="0">
                  <a:pos x="T4" y="T5"/>
                </a:cxn>
                <a:cxn ang="0">
                  <a:pos x="T6" y="T7"/>
                </a:cxn>
                <a:cxn ang="0">
                  <a:pos x="T8" y="T9"/>
                </a:cxn>
                <a:cxn ang="0">
                  <a:pos x="T10" y="T11"/>
                </a:cxn>
                <a:cxn ang="0">
                  <a:pos x="T12" y="T13"/>
                </a:cxn>
              </a:cxnLst>
              <a:rect l="0" t="0" r="r" b="b"/>
              <a:pathLst>
                <a:path w="16" h="20">
                  <a:moveTo>
                    <a:pt x="0" y="14"/>
                  </a:moveTo>
                  <a:cubicBezTo>
                    <a:pt x="1" y="9"/>
                    <a:pt x="4" y="5"/>
                    <a:pt x="8" y="2"/>
                  </a:cubicBezTo>
                  <a:cubicBezTo>
                    <a:pt x="10" y="0"/>
                    <a:pt x="12" y="1"/>
                    <a:pt x="14" y="3"/>
                  </a:cubicBezTo>
                  <a:cubicBezTo>
                    <a:pt x="16" y="4"/>
                    <a:pt x="16" y="6"/>
                    <a:pt x="15" y="7"/>
                  </a:cubicBezTo>
                  <a:cubicBezTo>
                    <a:pt x="12" y="11"/>
                    <a:pt x="10" y="15"/>
                    <a:pt x="6" y="18"/>
                  </a:cubicBezTo>
                  <a:cubicBezTo>
                    <a:pt x="5" y="20"/>
                    <a:pt x="3" y="20"/>
                    <a:pt x="1" y="19"/>
                  </a:cubicBezTo>
                  <a:cubicBezTo>
                    <a:pt x="0" y="18"/>
                    <a:pt x="0" y="16"/>
                    <a:pt x="0" y="1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3" name="Freeform 90"/>
            <p:cNvSpPr/>
            <p:nvPr/>
          </p:nvSpPr>
          <p:spPr bwMode="auto">
            <a:xfrm>
              <a:off x="1634114" y="4028205"/>
              <a:ext cx="38085" cy="24483"/>
            </a:xfrm>
            <a:custGeom>
              <a:avLst/>
              <a:gdLst>
                <a:gd name="T0" fmla="*/ 10 w 19"/>
                <a:gd name="T1" fmla="*/ 12 h 12"/>
                <a:gd name="T2" fmla="*/ 0 w 19"/>
                <a:gd name="T3" fmla="*/ 5 h 12"/>
                <a:gd name="T4" fmla="*/ 10 w 19"/>
                <a:gd name="T5" fmla="*/ 0 h 12"/>
                <a:gd name="T6" fmla="*/ 19 w 19"/>
                <a:gd name="T7" fmla="*/ 5 h 12"/>
                <a:gd name="T8" fmla="*/ 10 w 19"/>
                <a:gd name="T9" fmla="*/ 12 h 12"/>
              </a:gdLst>
              <a:ahLst/>
              <a:cxnLst>
                <a:cxn ang="0">
                  <a:pos x="T0" y="T1"/>
                </a:cxn>
                <a:cxn ang="0">
                  <a:pos x="T2" y="T3"/>
                </a:cxn>
                <a:cxn ang="0">
                  <a:pos x="T4" y="T5"/>
                </a:cxn>
                <a:cxn ang="0">
                  <a:pos x="T6" y="T7"/>
                </a:cxn>
                <a:cxn ang="0">
                  <a:pos x="T8" y="T9"/>
                </a:cxn>
              </a:cxnLst>
              <a:rect l="0" t="0" r="r" b="b"/>
              <a:pathLst>
                <a:path w="19" h="12">
                  <a:moveTo>
                    <a:pt x="10" y="12"/>
                  </a:moveTo>
                  <a:cubicBezTo>
                    <a:pt x="6" y="12"/>
                    <a:pt x="1" y="8"/>
                    <a:pt x="0" y="5"/>
                  </a:cubicBezTo>
                  <a:cubicBezTo>
                    <a:pt x="0" y="3"/>
                    <a:pt x="4" y="0"/>
                    <a:pt x="10" y="0"/>
                  </a:cubicBezTo>
                  <a:cubicBezTo>
                    <a:pt x="14" y="0"/>
                    <a:pt x="19" y="3"/>
                    <a:pt x="19" y="5"/>
                  </a:cubicBezTo>
                  <a:cubicBezTo>
                    <a:pt x="19" y="9"/>
                    <a:pt x="14" y="12"/>
                    <a:pt x="10"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4" name="Freeform 91"/>
            <p:cNvSpPr/>
            <p:nvPr/>
          </p:nvSpPr>
          <p:spPr bwMode="auto">
            <a:xfrm>
              <a:off x="5635742" y="3080165"/>
              <a:ext cx="24483" cy="39445"/>
            </a:xfrm>
            <a:custGeom>
              <a:avLst/>
              <a:gdLst>
                <a:gd name="T0" fmla="*/ 0 w 12"/>
                <a:gd name="T1" fmla="*/ 9 h 19"/>
                <a:gd name="T2" fmla="*/ 1 w 12"/>
                <a:gd name="T3" fmla="*/ 4 h 19"/>
                <a:gd name="T4" fmla="*/ 8 w 12"/>
                <a:gd name="T5" fmla="*/ 2 h 19"/>
                <a:gd name="T6" fmla="*/ 11 w 12"/>
                <a:gd name="T7" fmla="*/ 10 h 19"/>
                <a:gd name="T8" fmla="*/ 6 w 12"/>
                <a:gd name="T9" fmla="*/ 18 h 19"/>
                <a:gd name="T10" fmla="*/ 2 w 12"/>
                <a:gd name="T11" fmla="*/ 16 h 19"/>
                <a:gd name="T12" fmla="*/ 0 w 12"/>
                <a:gd name="T13" fmla="*/ 9 h 19"/>
              </a:gdLst>
              <a:ahLst/>
              <a:cxnLst>
                <a:cxn ang="0">
                  <a:pos x="T0" y="T1"/>
                </a:cxn>
                <a:cxn ang="0">
                  <a:pos x="T2" y="T3"/>
                </a:cxn>
                <a:cxn ang="0">
                  <a:pos x="T4" y="T5"/>
                </a:cxn>
                <a:cxn ang="0">
                  <a:pos x="T6" y="T7"/>
                </a:cxn>
                <a:cxn ang="0">
                  <a:pos x="T8" y="T9"/>
                </a:cxn>
                <a:cxn ang="0">
                  <a:pos x="T10" y="T11"/>
                </a:cxn>
                <a:cxn ang="0">
                  <a:pos x="T12" y="T13"/>
                </a:cxn>
              </a:cxnLst>
              <a:rect l="0" t="0" r="r" b="b"/>
              <a:pathLst>
                <a:path w="12" h="19">
                  <a:moveTo>
                    <a:pt x="0" y="9"/>
                  </a:moveTo>
                  <a:cubicBezTo>
                    <a:pt x="1" y="8"/>
                    <a:pt x="1" y="6"/>
                    <a:pt x="1" y="4"/>
                  </a:cubicBezTo>
                  <a:cubicBezTo>
                    <a:pt x="2" y="2"/>
                    <a:pt x="6" y="0"/>
                    <a:pt x="8" y="2"/>
                  </a:cubicBezTo>
                  <a:cubicBezTo>
                    <a:pt x="12" y="4"/>
                    <a:pt x="11" y="7"/>
                    <a:pt x="11" y="10"/>
                  </a:cubicBezTo>
                  <a:cubicBezTo>
                    <a:pt x="11" y="14"/>
                    <a:pt x="10" y="17"/>
                    <a:pt x="6" y="18"/>
                  </a:cubicBezTo>
                  <a:cubicBezTo>
                    <a:pt x="4" y="19"/>
                    <a:pt x="2" y="18"/>
                    <a:pt x="2" y="16"/>
                  </a:cubicBezTo>
                  <a:cubicBezTo>
                    <a:pt x="1" y="14"/>
                    <a:pt x="1" y="12"/>
                    <a:pt x="0"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5" name="Freeform 92"/>
            <p:cNvSpPr/>
            <p:nvPr/>
          </p:nvSpPr>
          <p:spPr bwMode="auto">
            <a:xfrm>
              <a:off x="1839500" y="4029565"/>
              <a:ext cx="35364" cy="27203"/>
            </a:xfrm>
            <a:custGeom>
              <a:avLst/>
              <a:gdLst>
                <a:gd name="T0" fmla="*/ 12 w 18"/>
                <a:gd name="T1" fmla="*/ 12 h 13"/>
                <a:gd name="T2" fmla="*/ 3 w 18"/>
                <a:gd name="T3" fmla="*/ 10 h 13"/>
                <a:gd name="T4" fmla="*/ 3 w 18"/>
                <a:gd name="T5" fmla="*/ 3 h 13"/>
                <a:gd name="T6" fmla="*/ 16 w 18"/>
                <a:gd name="T7" fmla="*/ 3 h 13"/>
                <a:gd name="T8" fmla="*/ 17 w 18"/>
                <a:gd name="T9" fmla="*/ 9 h 13"/>
                <a:gd name="T10" fmla="*/ 12 w 18"/>
                <a:gd name="T11" fmla="*/ 12 h 13"/>
              </a:gdLst>
              <a:ahLst/>
              <a:cxnLst>
                <a:cxn ang="0">
                  <a:pos x="T0" y="T1"/>
                </a:cxn>
                <a:cxn ang="0">
                  <a:pos x="T2" y="T3"/>
                </a:cxn>
                <a:cxn ang="0">
                  <a:pos x="T4" y="T5"/>
                </a:cxn>
                <a:cxn ang="0">
                  <a:pos x="T6" y="T7"/>
                </a:cxn>
                <a:cxn ang="0">
                  <a:pos x="T8" y="T9"/>
                </a:cxn>
                <a:cxn ang="0">
                  <a:pos x="T10" y="T11"/>
                </a:cxn>
              </a:cxnLst>
              <a:rect l="0" t="0" r="r" b="b"/>
              <a:pathLst>
                <a:path w="18" h="13">
                  <a:moveTo>
                    <a:pt x="12" y="12"/>
                  </a:moveTo>
                  <a:cubicBezTo>
                    <a:pt x="9" y="11"/>
                    <a:pt x="6" y="12"/>
                    <a:pt x="3" y="10"/>
                  </a:cubicBezTo>
                  <a:cubicBezTo>
                    <a:pt x="0" y="8"/>
                    <a:pt x="0" y="5"/>
                    <a:pt x="3" y="3"/>
                  </a:cubicBezTo>
                  <a:cubicBezTo>
                    <a:pt x="6" y="0"/>
                    <a:pt x="12" y="0"/>
                    <a:pt x="16" y="3"/>
                  </a:cubicBezTo>
                  <a:cubicBezTo>
                    <a:pt x="18" y="5"/>
                    <a:pt x="18" y="7"/>
                    <a:pt x="17" y="9"/>
                  </a:cubicBezTo>
                  <a:cubicBezTo>
                    <a:pt x="17" y="12"/>
                    <a:pt x="15" y="13"/>
                    <a:pt x="12"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6" name="Freeform 93"/>
            <p:cNvSpPr/>
            <p:nvPr/>
          </p:nvSpPr>
          <p:spPr bwMode="auto">
            <a:xfrm>
              <a:off x="1929272" y="4192786"/>
              <a:ext cx="28563" cy="34005"/>
            </a:xfrm>
            <a:custGeom>
              <a:avLst/>
              <a:gdLst>
                <a:gd name="T0" fmla="*/ 14 w 14"/>
                <a:gd name="T1" fmla="*/ 8 h 17"/>
                <a:gd name="T2" fmla="*/ 13 w 14"/>
                <a:gd name="T3" fmla="*/ 11 h 17"/>
                <a:gd name="T4" fmla="*/ 7 w 14"/>
                <a:gd name="T5" fmla="*/ 16 h 17"/>
                <a:gd name="T6" fmla="*/ 0 w 14"/>
                <a:gd name="T7" fmla="*/ 9 h 17"/>
                <a:gd name="T8" fmla="*/ 3 w 14"/>
                <a:gd name="T9" fmla="*/ 4 h 17"/>
                <a:gd name="T10" fmla="*/ 12 w 14"/>
                <a:gd name="T11" fmla="*/ 2 h 17"/>
                <a:gd name="T12" fmla="*/ 14 w 14"/>
                <a:gd name="T13" fmla="*/ 8 h 17"/>
              </a:gdLst>
              <a:ahLst/>
              <a:cxnLst>
                <a:cxn ang="0">
                  <a:pos x="T0" y="T1"/>
                </a:cxn>
                <a:cxn ang="0">
                  <a:pos x="T2" y="T3"/>
                </a:cxn>
                <a:cxn ang="0">
                  <a:pos x="T4" y="T5"/>
                </a:cxn>
                <a:cxn ang="0">
                  <a:pos x="T6" y="T7"/>
                </a:cxn>
                <a:cxn ang="0">
                  <a:pos x="T8" y="T9"/>
                </a:cxn>
                <a:cxn ang="0">
                  <a:pos x="T10" y="T11"/>
                </a:cxn>
                <a:cxn ang="0">
                  <a:pos x="T12" y="T13"/>
                </a:cxn>
              </a:cxnLst>
              <a:rect l="0" t="0" r="r" b="b"/>
              <a:pathLst>
                <a:path w="14" h="17">
                  <a:moveTo>
                    <a:pt x="14" y="8"/>
                  </a:moveTo>
                  <a:cubicBezTo>
                    <a:pt x="13" y="8"/>
                    <a:pt x="13" y="10"/>
                    <a:pt x="13" y="11"/>
                  </a:cubicBezTo>
                  <a:cubicBezTo>
                    <a:pt x="12" y="13"/>
                    <a:pt x="11" y="17"/>
                    <a:pt x="7" y="16"/>
                  </a:cubicBezTo>
                  <a:cubicBezTo>
                    <a:pt x="4" y="16"/>
                    <a:pt x="1" y="13"/>
                    <a:pt x="0" y="9"/>
                  </a:cubicBezTo>
                  <a:cubicBezTo>
                    <a:pt x="0" y="7"/>
                    <a:pt x="1" y="5"/>
                    <a:pt x="3" y="4"/>
                  </a:cubicBezTo>
                  <a:cubicBezTo>
                    <a:pt x="6" y="3"/>
                    <a:pt x="8" y="0"/>
                    <a:pt x="12" y="2"/>
                  </a:cubicBezTo>
                  <a:cubicBezTo>
                    <a:pt x="14" y="3"/>
                    <a:pt x="14" y="5"/>
                    <a:pt x="14"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7" name="Freeform 94"/>
            <p:cNvSpPr/>
            <p:nvPr/>
          </p:nvSpPr>
          <p:spPr bwMode="auto">
            <a:xfrm>
              <a:off x="4056582" y="4154701"/>
              <a:ext cx="42165" cy="24483"/>
            </a:xfrm>
            <a:custGeom>
              <a:avLst/>
              <a:gdLst>
                <a:gd name="T0" fmla="*/ 14 w 21"/>
                <a:gd name="T1" fmla="*/ 0 h 12"/>
                <a:gd name="T2" fmla="*/ 19 w 21"/>
                <a:gd name="T3" fmla="*/ 3 h 12"/>
                <a:gd name="T4" fmla="*/ 16 w 21"/>
                <a:gd name="T5" fmla="*/ 8 h 12"/>
                <a:gd name="T6" fmla="*/ 10 w 21"/>
                <a:gd name="T7" fmla="*/ 11 h 12"/>
                <a:gd name="T8" fmla="*/ 5 w 21"/>
                <a:gd name="T9" fmla="*/ 11 h 12"/>
                <a:gd name="T10" fmla="*/ 1 w 21"/>
                <a:gd name="T11" fmla="*/ 4 h 12"/>
                <a:gd name="T12" fmla="*/ 7 w 21"/>
                <a:gd name="T13" fmla="*/ 2 h 12"/>
                <a:gd name="T14" fmla="*/ 14 w 21"/>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2">
                  <a:moveTo>
                    <a:pt x="14" y="0"/>
                  </a:moveTo>
                  <a:cubicBezTo>
                    <a:pt x="16" y="0"/>
                    <a:pt x="19" y="1"/>
                    <a:pt x="19" y="3"/>
                  </a:cubicBezTo>
                  <a:cubicBezTo>
                    <a:pt x="21" y="6"/>
                    <a:pt x="18" y="7"/>
                    <a:pt x="16" y="8"/>
                  </a:cubicBezTo>
                  <a:cubicBezTo>
                    <a:pt x="14" y="9"/>
                    <a:pt x="12" y="10"/>
                    <a:pt x="10" y="11"/>
                  </a:cubicBezTo>
                  <a:cubicBezTo>
                    <a:pt x="8" y="12"/>
                    <a:pt x="6" y="12"/>
                    <a:pt x="5" y="11"/>
                  </a:cubicBezTo>
                  <a:cubicBezTo>
                    <a:pt x="3" y="9"/>
                    <a:pt x="0" y="7"/>
                    <a:pt x="1" y="4"/>
                  </a:cubicBezTo>
                  <a:cubicBezTo>
                    <a:pt x="1" y="2"/>
                    <a:pt x="5" y="2"/>
                    <a:pt x="7" y="2"/>
                  </a:cubicBezTo>
                  <a:cubicBezTo>
                    <a:pt x="9" y="1"/>
                    <a:pt x="11" y="0"/>
                    <a:pt x="14"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8" name="Freeform 95"/>
            <p:cNvSpPr/>
            <p:nvPr/>
          </p:nvSpPr>
          <p:spPr bwMode="auto">
            <a:xfrm>
              <a:off x="5609899" y="3191699"/>
              <a:ext cx="25843" cy="38085"/>
            </a:xfrm>
            <a:custGeom>
              <a:avLst/>
              <a:gdLst>
                <a:gd name="T0" fmla="*/ 0 w 13"/>
                <a:gd name="T1" fmla="*/ 14 h 19"/>
                <a:gd name="T2" fmla="*/ 7 w 13"/>
                <a:gd name="T3" fmla="*/ 1 h 19"/>
                <a:gd name="T4" fmla="*/ 12 w 13"/>
                <a:gd name="T5" fmla="*/ 1 h 19"/>
                <a:gd name="T6" fmla="*/ 12 w 13"/>
                <a:gd name="T7" fmla="*/ 5 h 19"/>
                <a:gd name="T8" fmla="*/ 6 w 13"/>
                <a:gd name="T9" fmla="*/ 17 h 19"/>
                <a:gd name="T10" fmla="*/ 1 w 13"/>
                <a:gd name="T11" fmla="*/ 18 h 19"/>
                <a:gd name="T12" fmla="*/ 0 w 13"/>
                <a:gd name="T13" fmla="*/ 14 h 19"/>
              </a:gdLst>
              <a:ahLst/>
              <a:cxnLst>
                <a:cxn ang="0">
                  <a:pos x="T0" y="T1"/>
                </a:cxn>
                <a:cxn ang="0">
                  <a:pos x="T2" y="T3"/>
                </a:cxn>
                <a:cxn ang="0">
                  <a:pos x="T4" y="T5"/>
                </a:cxn>
                <a:cxn ang="0">
                  <a:pos x="T6" y="T7"/>
                </a:cxn>
                <a:cxn ang="0">
                  <a:pos x="T8" y="T9"/>
                </a:cxn>
                <a:cxn ang="0">
                  <a:pos x="T10" y="T11"/>
                </a:cxn>
                <a:cxn ang="0">
                  <a:pos x="T12" y="T13"/>
                </a:cxn>
              </a:cxnLst>
              <a:rect l="0" t="0" r="r" b="b"/>
              <a:pathLst>
                <a:path w="13" h="19">
                  <a:moveTo>
                    <a:pt x="0" y="14"/>
                  </a:moveTo>
                  <a:cubicBezTo>
                    <a:pt x="0" y="8"/>
                    <a:pt x="3" y="3"/>
                    <a:pt x="7" y="1"/>
                  </a:cubicBezTo>
                  <a:cubicBezTo>
                    <a:pt x="9" y="1"/>
                    <a:pt x="11" y="0"/>
                    <a:pt x="12" y="1"/>
                  </a:cubicBezTo>
                  <a:cubicBezTo>
                    <a:pt x="13" y="2"/>
                    <a:pt x="13" y="4"/>
                    <a:pt x="12" y="5"/>
                  </a:cubicBezTo>
                  <a:cubicBezTo>
                    <a:pt x="11" y="9"/>
                    <a:pt x="9" y="14"/>
                    <a:pt x="6" y="17"/>
                  </a:cubicBezTo>
                  <a:cubicBezTo>
                    <a:pt x="4" y="18"/>
                    <a:pt x="3" y="19"/>
                    <a:pt x="1" y="18"/>
                  </a:cubicBezTo>
                  <a:cubicBezTo>
                    <a:pt x="0" y="17"/>
                    <a:pt x="0" y="15"/>
                    <a:pt x="0" y="1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99" name="Freeform 96"/>
            <p:cNvSpPr/>
            <p:nvPr/>
          </p:nvSpPr>
          <p:spPr bwMode="auto">
            <a:xfrm>
              <a:off x="1802775" y="5329889"/>
              <a:ext cx="20402" cy="39445"/>
            </a:xfrm>
            <a:custGeom>
              <a:avLst/>
              <a:gdLst>
                <a:gd name="T0" fmla="*/ 10 w 10"/>
                <a:gd name="T1" fmla="*/ 10 h 20"/>
                <a:gd name="T2" fmla="*/ 8 w 10"/>
                <a:gd name="T3" fmla="*/ 17 h 20"/>
                <a:gd name="T4" fmla="*/ 3 w 10"/>
                <a:gd name="T5" fmla="*/ 18 h 20"/>
                <a:gd name="T6" fmla="*/ 2 w 10"/>
                <a:gd name="T7" fmla="*/ 4 h 20"/>
                <a:gd name="T8" fmla="*/ 6 w 10"/>
                <a:gd name="T9" fmla="*/ 1 h 20"/>
                <a:gd name="T10" fmla="*/ 10 w 10"/>
                <a:gd name="T11" fmla="*/ 5 h 20"/>
                <a:gd name="T12" fmla="*/ 10 w 10"/>
                <a:gd name="T13" fmla="*/ 10 h 20"/>
              </a:gdLst>
              <a:ahLst/>
              <a:cxnLst>
                <a:cxn ang="0">
                  <a:pos x="T0" y="T1"/>
                </a:cxn>
                <a:cxn ang="0">
                  <a:pos x="T2" y="T3"/>
                </a:cxn>
                <a:cxn ang="0">
                  <a:pos x="T4" y="T5"/>
                </a:cxn>
                <a:cxn ang="0">
                  <a:pos x="T6" y="T7"/>
                </a:cxn>
                <a:cxn ang="0">
                  <a:pos x="T8" y="T9"/>
                </a:cxn>
                <a:cxn ang="0">
                  <a:pos x="T10" y="T11"/>
                </a:cxn>
                <a:cxn ang="0">
                  <a:pos x="T12" y="T13"/>
                </a:cxn>
              </a:cxnLst>
              <a:rect l="0" t="0" r="r" b="b"/>
              <a:pathLst>
                <a:path w="10" h="20">
                  <a:moveTo>
                    <a:pt x="10" y="10"/>
                  </a:moveTo>
                  <a:cubicBezTo>
                    <a:pt x="10" y="12"/>
                    <a:pt x="10" y="15"/>
                    <a:pt x="8" y="17"/>
                  </a:cubicBezTo>
                  <a:cubicBezTo>
                    <a:pt x="7" y="20"/>
                    <a:pt x="4" y="20"/>
                    <a:pt x="3" y="18"/>
                  </a:cubicBezTo>
                  <a:cubicBezTo>
                    <a:pt x="0" y="15"/>
                    <a:pt x="0" y="7"/>
                    <a:pt x="2" y="4"/>
                  </a:cubicBezTo>
                  <a:cubicBezTo>
                    <a:pt x="3" y="2"/>
                    <a:pt x="4" y="0"/>
                    <a:pt x="6" y="1"/>
                  </a:cubicBezTo>
                  <a:cubicBezTo>
                    <a:pt x="9" y="1"/>
                    <a:pt x="10" y="3"/>
                    <a:pt x="10" y="5"/>
                  </a:cubicBezTo>
                  <a:cubicBezTo>
                    <a:pt x="10" y="6"/>
                    <a:pt x="10" y="8"/>
                    <a:pt x="10" y="1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0" name="Freeform 97"/>
            <p:cNvSpPr/>
            <p:nvPr/>
          </p:nvSpPr>
          <p:spPr bwMode="auto">
            <a:xfrm>
              <a:off x="2080251" y="5546157"/>
              <a:ext cx="38085" cy="28564"/>
            </a:xfrm>
            <a:custGeom>
              <a:avLst/>
              <a:gdLst>
                <a:gd name="T0" fmla="*/ 13 w 19"/>
                <a:gd name="T1" fmla="*/ 0 h 14"/>
                <a:gd name="T2" fmla="*/ 18 w 19"/>
                <a:gd name="T3" fmla="*/ 2 h 14"/>
                <a:gd name="T4" fmla="*/ 16 w 19"/>
                <a:gd name="T5" fmla="*/ 7 h 14"/>
                <a:gd name="T6" fmla="*/ 11 w 19"/>
                <a:gd name="T7" fmla="*/ 12 h 14"/>
                <a:gd name="T8" fmla="*/ 5 w 19"/>
                <a:gd name="T9" fmla="*/ 12 h 14"/>
                <a:gd name="T10" fmla="*/ 5 w 19"/>
                <a:gd name="T11" fmla="*/ 3 h 14"/>
                <a:gd name="T12" fmla="*/ 13 w 19"/>
                <a:gd name="T13" fmla="*/ 0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13" y="0"/>
                  </a:moveTo>
                  <a:cubicBezTo>
                    <a:pt x="15" y="0"/>
                    <a:pt x="17" y="0"/>
                    <a:pt x="18" y="2"/>
                  </a:cubicBezTo>
                  <a:cubicBezTo>
                    <a:pt x="19" y="4"/>
                    <a:pt x="17" y="6"/>
                    <a:pt x="16" y="7"/>
                  </a:cubicBezTo>
                  <a:cubicBezTo>
                    <a:pt x="14" y="9"/>
                    <a:pt x="13" y="10"/>
                    <a:pt x="11" y="12"/>
                  </a:cubicBezTo>
                  <a:cubicBezTo>
                    <a:pt x="9" y="14"/>
                    <a:pt x="7" y="14"/>
                    <a:pt x="5" y="12"/>
                  </a:cubicBezTo>
                  <a:cubicBezTo>
                    <a:pt x="0" y="8"/>
                    <a:pt x="0" y="6"/>
                    <a:pt x="5" y="3"/>
                  </a:cubicBezTo>
                  <a:cubicBezTo>
                    <a:pt x="8" y="1"/>
                    <a:pt x="10" y="0"/>
                    <a:pt x="13"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1" name="Freeform 98"/>
            <p:cNvSpPr/>
            <p:nvPr/>
          </p:nvSpPr>
          <p:spPr bwMode="auto">
            <a:xfrm>
              <a:off x="6054675" y="4623961"/>
              <a:ext cx="27203" cy="34005"/>
            </a:xfrm>
            <a:custGeom>
              <a:avLst/>
              <a:gdLst>
                <a:gd name="T0" fmla="*/ 3 w 14"/>
                <a:gd name="T1" fmla="*/ 0 h 17"/>
                <a:gd name="T2" fmla="*/ 14 w 14"/>
                <a:gd name="T3" fmla="*/ 10 h 17"/>
                <a:gd name="T4" fmla="*/ 11 w 14"/>
                <a:gd name="T5" fmla="*/ 16 h 17"/>
                <a:gd name="T6" fmla="*/ 6 w 14"/>
                <a:gd name="T7" fmla="*/ 14 h 17"/>
                <a:gd name="T8" fmla="*/ 0 w 14"/>
                <a:gd name="T9" fmla="*/ 3 h 17"/>
                <a:gd name="T10" fmla="*/ 3 w 14"/>
                <a:gd name="T11" fmla="*/ 0 h 17"/>
              </a:gdLst>
              <a:ahLst/>
              <a:cxnLst>
                <a:cxn ang="0">
                  <a:pos x="T0" y="T1"/>
                </a:cxn>
                <a:cxn ang="0">
                  <a:pos x="T2" y="T3"/>
                </a:cxn>
                <a:cxn ang="0">
                  <a:pos x="T4" y="T5"/>
                </a:cxn>
                <a:cxn ang="0">
                  <a:pos x="T6" y="T7"/>
                </a:cxn>
                <a:cxn ang="0">
                  <a:pos x="T8" y="T9"/>
                </a:cxn>
                <a:cxn ang="0">
                  <a:pos x="T10" y="T11"/>
                </a:cxn>
              </a:cxnLst>
              <a:rect l="0" t="0" r="r" b="b"/>
              <a:pathLst>
                <a:path w="14" h="17">
                  <a:moveTo>
                    <a:pt x="3" y="0"/>
                  </a:moveTo>
                  <a:cubicBezTo>
                    <a:pt x="8" y="0"/>
                    <a:pt x="14" y="5"/>
                    <a:pt x="14" y="10"/>
                  </a:cubicBezTo>
                  <a:cubicBezTo>
                    <a:pt x="14" y="12"/>
                    <a:pt x="13" y="15"/>
                    <a:pt x="11" y="16"/>
                  </a:cubicBezTo>
                  <a:cubicBezTo>
                    <a:pt x="9" y="17"/>
                    <a:pt x="8" y="15"/>
                    <a:pt x="6" y="14"/>
                  </a:cubicBezTo>
                  <a:cubicBezTo>
                    <a:pt x="3" y="11"/>
                    <a:pt x="1" y="7"/>
                    <a:pt x="0" y="3"/>
                  </a:cubicBezTo>
                  <a:cubicBezTo>
                    <a:pt x="0" y="1"/>
                    <a:pt x="0" y="0"/>
                    <a:pt x="3"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2" name="Freeform 99"/>
            <p:cNvSpPr/>
            <p:nvPr/>
          </p:nvSpPr>
          <p:spPr bwMode="auto">
            <a:xfrm>
              <a:off x="1684441" y="3881307"/>
              <a:ext cx="29924" cy="34005"/>
            </a:xfrm>
            <a:custGeom>
              <a:avLst/>
              <a:gdLst>
                <a:gd name="T0" fmla="*/ 4 w 15"/>
                <a:gd name="T1" fmla="*/ 0 h 17"/>
                <a:gd name="T2" fmla="*/ 6 w 15"/>
                <a:gd name="T3" fmla="*/ 1 h 17"/>
                <a:gd name="T4" fmla="*/ 14 w 15"/>
                <a:gd name="T5" fmla="*/ 13 h 17"/>
                <a:gd name="T6" fmla="*/ 11 w 15"/>
                <a:gd name="T7" fmla="*/ 16 h 17"/>
                <a:gd name="T8" fmla="*/ 1 w 15"/>
                <a:gd name="T9" fmla="*/ 4 h 17"/>
                <a:gd name="T10" fmla="*/ 4 w 15"/>
                <a:gd name="T11" fmla="*/ 0 h 17"/>
              </a:gdLst>
              <a:ahLst/>
              <a:cxnLst>
                <a:cxn ang="0">
                  <a:pos x="T0" y="T1"/>
                </a:cxn>
                <a:cxn ang="0">
                  <a:pos x="T2" y="T3"/>
                </a:cxn>
                <a:cxn ang="0">
                  <a:pos x="T4" y="T5"/>
                </a:cxn>
                <a:cxn ang="0">
                  <a:pos x="T6" y="T7"/>
                </a:cxn>
                <a:cxn ang="0">
                  <a:pos x="T8" y="T9"/>
                </a:cxn>
                <a:cxn ang="0">
                  <a:pos x="T10" y="T11"/>
                </a:cxn>
              </a:cxnLst>
              <a:rect l="0" t="0" r="r" b="b"/>
              <a:pathLst>
                <a:path w="15" h="17">
                  <a:moveTo>
                    <a:pt x="4" y="0"/>
                  </a:moveTo>
                  <a:cubicBezTo>
                    <a:pt x="5" y="0"/>
                    <a:pt x="6" y="0"/>
                    <a:pt x="6" y="1"/>
                  </a:cubicBezTo>
                  <a:cubicBezTo>
                    <a:pt x="9" y="5"/>
                    <a:pt x="13" y="8"/>
                    <a:pt x="14" y="13"/>
                  </a:cubicBezTo>
                  <a:cubicBezTo>
                    <a:pt x="15" y="15"/>
                    <a:pt x="14" y="17"/>
                    <a:pt x="11" y="16"/>
                  </a:cubicBezTo>
                  <a:cubicBezTo>
                    <a:pt x="5" y="15"/>
                    <a:pt x="0" y="10"/>
                    <a:pt x="1" y="4"/>
                  </a:cubicBezTo>
                  <a:cubicBezTo>
                    <a:pt x="1" y="2"/>
                    <a:pt x="2" y="1"/>
                    <a:pt x="4"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3" name="Freeform 100"/>
            <p:cNvSpPr/>
            <p:nvPr/>
          </p:nvSpPr>
          <p:spPr bwMode="auto">
            <a:xfrm>
              <a:off x="1668119" y="3844582"/>
              <a:ext cx="32644" cy="31284"/>
            </a:xfrm>
            <a:custGeom>
              <a:avLst/>
              <a:gdLst>
                <a:gd name="T0" fmla="*/ 5 w 16"/>
                <a:gd name="T1" fmla="*/ 0 h 15"/>
                <a:gd name="T2" fmla="*/ 12 w 16"/>
                <a:gd name="T3" fmla="*/ 3 h 15"/>
                <a:gd name="T4" fmla="*/ 15 w 16"/>
                <a:gd name="T5" fmla="*/ 9 h 15"/>
                <a:gd name="T6" fmla="*/ 11 w 16"/>
                <a:gd name="T7" fmla="*/ 14 h 15"/>
                <a:gd name="T8" fmla="*/ 5 w 16"/>
                <a:gd name="T9" fmla="*/ 10 h 15"/>
                <a:gd name="T10" fmla="*/ 3 w 16"/>
                <a:gd name="T11" fmla="*/ 7 h 15"/>
                <a:gd name="T12" fmla="*/ 1 w 16"/>
                <a:gd name="T13" fmla="*/ 3 h 15"/>
                <a:gd name="T14" fmla="*/ 5 w 16"/>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5">
                  <a:moveTo>
                    <a:pt x="5" y="0"/>
                  </a:moveTo>
                  <a:cubicBezTo>
                    <a:pt x="8" y="1"/>
                    <a:pt x="10" y="2"/>
                    <a:pt x="12" y="3"/>
                  </a:cubicBezTo>
                  <a:cubicBezTo>
                    <a:pt x="15" y="4"/>
                    <a:pt x="16" y="6"/>
                    <a:pt x="15" y="9"/>
                  </a:cubicBezTo>
                  <a:cubicBezTo>
                    <a:pt x="14" y="11"/>
                    <a:pt x="14" y="14"/>
                    <a:pt x="11" y="14"/>
                  </a:cubicBezTo>
                  <a:cubicBezTo>
                    <a:pt x="8" y="15"/>
                    <a:pt x="6" y="13"/>
                    <a:pt x="5" y="10"/>
                  </a:cubicBezTo>
                  <a:cubicBezTo>
                    <a:pt x="5" y="9"/>
                    <a:pt x="4" y="7"/>
                    <a:pt x="3" y="7"/>
                  </a:cubicBezTo>
                  <a:cubicBezTo>
                    <a:pt x="1" y="6"/>
                    <a:pt x="0" y="5"/>
                    <a:pt x="1" y="3"/>
                  </a:cubicBezTo>
                  <a:cubicBezTo>
                    <a:pt x="2" y="1"/>
                    <a:pt x="3" y="0"/>
                    <a:pt x="5"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4" name="Freeform 101"/>
            <p:cNvSpPr/>
            <p:nvPr/>
          </p:nvSpPr>
          <p:spPr bwMode="auto">
            <a:xfrm>
              <a:off x="3230957" y="3545344"/>
              <a:ext cx="21763" cy="34005"/>
            </a:xfrm>
            <a:custGeom>
              <a:avLst/>
              <a:gdLst>
                <a:gd name="T0" fmla="*/ 11 w 11"/>
                <a:gd name="T1" fmla="*/ 8 h 17"/>
                <a:gd name="T2" fmla="*/ 10 w 11"/>
                <a:gd name="T3" fmla="*/ 12 h 17"/>
                <a:gd name="T4" fmla="*/ 6 w 11"/>
                <a:gd name="T5" fmla="*/ 16 h 17"/>
                <a:gd name="T6" fmla="*/ 0 w 11"/>
                <a:gd name="T7" fmla="*/ 11 h 17"/>
                <a:gd name="T8" fmla="*/ 1 w 11"/>
                <a:gd name="T9" fmla="*/ 5 h 17"/>
                <a:gd name="T10" fmla="*/ 8 w 11"/>
                <a:gd name="T11" fmla="*/ 1 h 17"/>
                <a:gd name="T12" fmla="*/ 11 w 11"/>
                <a:gd name="T13" fmla="*/ 8 h 17"/>
              </a:gdLst>
              <a:ahLst/>
              <a:cxnLst>
                <a:cxn ang="0">
                  <a:pos x="T0" y="T1"/>
                </a:cxn>
                <a:cxn ang="0">
                  <a:pos x="T2" y="T3"/>
                </a:cxn>
                <a:cxn ang="0">
                  <a:pos x="T4" y="T5"/>
                </a:cxn>
                <a:cxn ang="0">
                  <a:pos x="T6" y="T7"/>
                </a:cxn>
                <a:cxn ang="0">
                  <a:pos x="T8" y="T9"/>
                </a:cxn>
                <a:cxn ang="0">
                  <a:pos x="T10" y="T11"/>
                </a:cxn>
                <a:cxn ang="0">
                  <a:pos x="T12" y="T13"/>
                </a:cxn>
              </a:cxnLst>
              <a:rect l="0" t="0" r="r" b="b"/>
              <a:pathLst>
                <a:path w="11" h="17">
                  <a:moveTo>
                    <a:pt x="11" y="8"/>
                  </a:moveTo>
                  <a:cubicBezTo>
                    <a:pt x="10" y="9"/>
                    <a:pt x="10" y="10"/>
                    <a:pt x="10" y="12"/>
                  </a:cubicBezTo>
                  <a:cubicBezTo>
                    <a:pt x="9" y="14"/>
                    <a:pt x="9" y="17"/>
                    <a:pt x="6" y="16"/>
                  </a:cubicBezTo>
                  <a:cubicBezTo>
                    <a:pt x="3" y="16"/>
                    <a:pt x="0" y="14"/>
                    <a:pt x="0" y="11"/>
                  </a:cubicBezTo>
                  <a:cubicBezTo>
                    <a:pt x="0" y="9"/>
                    <a:pt x="0" y="7"/>
                    <a:pt x="1" y="5"/>
                  </a:cubicBezTo>
                  <a:cubicBezTo>
                    <a:pt x="3" y="3"/>
                    <a:pt x="5" y="0"/>
                    <a:pt x="8" y="1"/>
                  </a:cubicBezTo>
                  <a:cubicBezTo>
                    <a:pt x="11" y="2"/>
                    <a:pt x="10" y="5"/>
                    <a:pt x="11"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5" name="Freeform 102"/>
            <p:cNvSpPr/>
            <p:nvPr/>
          </p:nvSpPr>
          <p:spPr bwMode="auto">
            <a:xfrm>
              <a:off x="6085959" y="4647083"/>
              <a:ext cx="27203" cy="36725"/>
            </a:xfrm>
            <a:custGeom>
              <a:avLst/>
              <a:gdLst>
                <a:gd name="T0" fmla="*/ 0 w 13"/>
                <a:gd name="T1" fmla="*/ 4 h 18"/>
                <a:gd name="T2" fmla="*/ 4 w 13"/>
                <a:gd name="T3" fmla="*/ 2 h 18"/>
                <a:gd name="T4" fmla="*/ 10 w 13"/>
                <a:gd name="T5" fmla="*/ 6 h 18"/>
                <a:gd name="T6" fmla="*/ 9 w 13"/>
                <a:gd name="T7" fmla="*/ 17 h 18"/>
                <a:gd name="T8" fmla="*/ 5 w 13"/>
                <a:gd name="T9" fmla="*/ 15 h 18"/>
                <a:gd name="T10" fmla="*/ 0 w 13"/>
                <a:gd name="T11" fmla="*/ 4 h 18"/>
              </a:gdLst>
              <a:ahLst/>
              <a:cxnLst>
                <a:cxn ang="0">
                  <a:pos x="T0" y="T1"/>
                </a:cxn>
                <a:cxn ang="0">
                  <a:pos x="T2" y="T3"/>
                </a:cxn>
                <a:cxn ang="0">
                  <a:pos x="T4" y="T5"/>
                </a:cxn>
                <a:cxn ang="0">
                  <a:pos x="T6" y="T7"/>
                </a:cxn>
                <a:cxn ang="0">
                  <a:pos x="T8" y="T9"/>
                </a:cxn>
                <a:cxn ang="0">
                  <a:pos x="T10" y="T11"/>
                </a:cxn>
              </a:cxnLst>
              <a:rect l="0" t="0" r="r" b="b"/>
              <a:pathLst>
                <a:path w="13" h="18">
                  <a:moveTo>
                    <a:pt x="0" y="4"/>
                  </a:moveTo>
                  <a:cubicBezTo>
                    <a:pt x="0" y="2"/>
                    <a:pt x="1" y="0"/>
                    <a:pt x="4" y="2"/>
                  </a:cubicBezTo>
                  <a:cubicBezTo>
                    <a:pt x="6" y="3"/>
                    <a:pt x="8" y="5"/>
                    <a:pt x="10" y="6"/>
                  </a:cubicBezTo>
                  <a:cubicBezTo>
                    <a:pt x="13" y="9"/>
                    <a:pt x="12" y="14"/>
                    <a:pt x="9" y="17"/>
                  </a:cubicBezTo>
                  <a:cubicBezTo>
                    <a:pt x="7" y="18"/>
                    <a:pt x="6" y="17"/>
                    <a:pt x="5" y="15"/>
                  </a:cubicBezTo>
                  <a:cubicBezTo>
                    <a:pt x="2" y="12"/>
                    <a:pt x="1" y="8"/>
                    <a:pt x="0" y="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6" name="Freeform 103"/>
            <p:cNvSpPr/>
            <p:nvPr/>
          </p:nvSpPr>
          <p:spPr bwMode="auto">
            <a:xfrm>
              <a:off x="4131391" y="4819825"/>
              <a:ext cx="28563" cy="31284"/>
            </a:xfrm>
            <a:custGeom>
              <a:avLst/>
              <a:gdLst>
                <a:gd name="T0" fmla="*/ 4 w 14"/>
                <a:gd name="T1" fmla="*/ 15 h 15"/>
                <a:gd name="T2" fmla="*/ 2 w 14"/>
                <a:gd name="T3" fmla="*/ 13 h 15"/>
                <a:gd name="T4" fmla="*/ 6 w 14"/>
                <a:gd name="T5" fmla="*/ 2 h 15"/>
                <a:gd name="T6" fmla="*/ 13 w 14"/>
                <a:gd name="T7" fmla="*/ 4 h 15"/>
                <a:gd name="T8" fmla="*/ 12 w 14"/>
                <a:gd name="T9" fmla="*/ 9 h 15"/>
                <a:gd name="T10" fmla="*/ 4 w 14"/>
                <a:gd name="T11" fmla="*/ 15 h 15"/>
              </a:gdLst>
              <a:ahLst/>
              <a:cxnLst>
                <a:cxn ang="0">
                  <a:pos x="T0" y="T1"/>
                </a:cxn>
                <a:cxn ang="0">
                  <a:pos x="T2" y="T3"/>
                </a:cxn>
                <a:cxn ang="0">
                  <a:pos x="T4" y="T5"/>
                </a:cxn>
                <a:cxn ang="0">
                  <a:pos x="T6" y="T7"/>
                </a:cxn>
                <a:cxn ang="0">
                  <a:pos x="T8" y="T9"/>
                </a:cxn>
                <a:cxn ang="0">
                  <a:pos x="T10" y="T11"/>
                </a:cxn>
              </a:cxnLst>
              <a:rect l="0" t="0" r="r" b="b"/>
              <a:pathLst>
                <a:path w="14" h="15">
                  <a:moveTo>
                    <a:pt x="4" y="15"/>
                  </a:moveTo>
                  <a:cubicBezTo>
                    <a:pt x="3" y="15"/>
                    <a:pt x="2" y="14"/>
                    <a:pt x="2" y="13"/>
                  </a:cubicBezTo>
                  <a:cubicBezTo>
                    <a:pt x="0" y="9"/>
                    <a:pt x="2" y="4"/>
                    <a:pt x="6" y="2"/>
                  </a:cubicBezTo>
                  <a:cubicBezTo>
                    <a:pt x="9" y="0"/>
                    <a:pt x="11" y="3"/>
                    <a:pt x="13" y="4"/>
                  </a:cubicBezTo>
                  <a:cubicBezTo>
                    <a:pt x="14" y="6"/>
                    <a:pt x="14" y="8"/>
                    <a:pt x="12" y="9"/>
                  </a:cubicBezTo>
                  <a:cubicBezTo>
                    <a:pt x="10" y="12"/>
                    <a:pt x="7" y="14"/>
                    <a:pt x="4" y="1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7" name="Freeform 104"/>
            <p:cNvSpPr/>
            <p:nvPr/>
          </p:nvSpPr>
          <p:spPr bwMode="auto">
            <a:xfrm>
              <a:off x="5643903" y="3044801"/>
              <a:ext cx="27203" cy="29924"/>
            </a:xfrm>
            <a:custGeom>
              <a:avLst/>
              <a:gdLst>
                <a:gd name="T0" fmla="*/ 1 w 13"/>
                <a:gd name="T1" fmla="*/ 9 h 15"/>
                <a:gd name="T2" fmla="*/ 4 w 13"/>
                <a:gd name="T3" fmla="*/ 2 h 15"/>
                <a:gd name="T4" fmla="*/ 10 w 13"/>
                <a:gd name="T5" fmla="*/ 1 h 15"/>
                <a:gd name="T6" fmla="*/ 11 w 13"/>
                <a:gd name="T7" fmla="*/ 7 h 15"/>
                <a:gd name="T8" fmla="*/ 8 w 13"/>
                <a:gd name="T9" fmla="*/ 12 h 15"/>
                <a:gd name="T10" fmla="*/ 3 w 13"/>
                <a:gd name="T11" fmla="*/ 14 h 15"/>
                <a:gd name="T12" fmla="*/ 1 w 13"/>
                <a:gd name="T13" fmla="*/ 9 h 15"/>
              </a:gdLst>
              <a:ahLst/>
              <a:cxnLst>
                <a:cxn ang="0">
                  <a:pos x="T0" y="T1"/>
                </a:cxn>
                <a:cxn ang="0">
                  <a:pos x="T2" y="T3"/>
                </a:cxn>
                <a:cxn ang="0">
                  <a:pos x="T4" y="T5"/>
                </a:cxn>
                <a:cxn ang="0">
                  <a:pos x="T6" y="T7"/>
                </a:cxn>
                <a:cxn ang="0">
                  <a:pos x="T8" y="T9"/>
                </a:cxn>
                <a:cxn ang="0">
                  <a:pos x="T10" y="T11"/>
                </a:cxn>
                <a:cxn ang="0">
                  <a:pos x="T12" y="T13"/>
                </a:cxn>
              </a:cxnLst>
              <a:rect l="0" t="0" r="r" b="b"/>
              <a:pathLst>
                <a:path w="13" h="15">
                  <a:moveTo>
                    <a:pt x="1" y="9"/>
                  </a:moveTo>
                  <a:cubicBezTo>
                    <a:pt x="1" y="6"/>
                    <a:pt x="2" y="4"/>
                    <a:pt x="4" y="2"/>
                  </a:cubicBezTo>
                  <a:cubicBezTo>
                    <a:pt x="6" y="0"/>
                    <a:pt x="8" y="0"/>
                    <a:pt x="10" y="1"/>
                  </a:cubicBezTo>
                  <a:cubicBezTo>
                    <a:pt x="13" y="3"/>
                    <a:pt x="12" y="5"/>
                    <a:pt x="11" y="7"/>
                  </a:cubicBezTo>
                  <a:cubicBezTo>
                    <a:pt x="10" y="9"/>
                    <a:pt x="9" y="10"/>
                    <a:pt x="8" y="12"/>
                  </a:cubicBezTo>
                  <a:cubicBezTo>
                    <a:pt x="7" y="14"/>
                    <a:pt x="5" y="15"/>
                    <a:pt x="3" y="14"/>
                  </a:cubicBezTo>
                  <a:cubicBezTo>
                    <a:pt x="0" y="13"/>
                    <a:pt x="1" y="11"/>
                    <a:pt x="1"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8" name="Freeform 105"/>
            <p:cNvSpPr/>
            <p:nvPr/>
          </p:nvSpPr>
          <p:spPr bwMode="auto">
            <a:xfrm>
              <a:off x="3255440" y="3227064"/>
              <a:ext cx="24483" cy="24483"/>
            </a:xfrm>
            <a:custGeom>
              <a:avLst/>
              <a:gdLst>
                <a:gd name="T0" fmla="*/ 7 w 12"/>
                <a:gd name="T1" fmla="*/ 12 h 12"/>
                <a:gd name="T2" fmla="*/ 0 w 12"/>
                <a:gd name="T3" fmla="*/ 7 h 12"/>
                <a:gd name="T4" fmla="*/ 6 w 12"/>
                <a:gd name="T5" fmla="*/ 0 h 12"/>
                <a:gd name="T6" fmla="*/ 12 w 12"/>
                <a:gd name="T7" fmla="*/ 7 h 12"/>
                <a:gd name="T8" fmla="*/ 7 w 12"/>
                <a:gd name="T9" fmla="*/ 12 h 12"/>
              </a:gdLst>
              <a:ahLst/>
              <a:cxnLst>
                <a:cxn ang="0">
                  <a:pos x="T0" y="T1"/>
                </a:cxn>
                <a:cxn ang="0">
                  <a:pos x="T2" y="T3"/>
                </a:cxn>
                <a:cxn ang="0">
                  <a:pos x="T4" y="T5"/>
                </a:cxn>
                <a:cxn ang="0">
                  <a:pos x="T6" y="T7"/>
                </a:cxn>
                <a:cxn ang="0">
                  <a:pos x="T8" y="T9"/>
                </a:cxn>
              </a:cxnLst>
              <a:rect l="0" t="0" r="r" b="b"/>
              <a:pathLst>
                <a:path w="12" h="12">
                  <a:moveTo>
                    <a:pt x="7" y="12"/>
                  </a:moveTo>
                  <a:cubicBezTo>
                    <a:pt x="2" y="12"/>
                    <a:pt x="0" y="11"/>
                    <a:pt x="0" y="7"/>
                  </a:cubicBezTo>
                  <a:cubicBezTo>
                    <a:pt x="0" y="4"/>
                    <a:pt x="3" y="0"/>
                    <a:pt x="6" y="0"/>
                  </a:cubicBezTo>
                  <a:cubicBezTo>
                    <a:pt x="9" y="0"/>
                    <a:pt x="12" y="3"/>
                    <a:pt x="12" y="7"/>
                  </a:cubicBezTo>
                  <a:cubicBezTo>
                    <a:pt x="12" y="11"/>
                    <a:pt x="11" y="12"/>
                    <a:pt x="7" y="12"/>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09" name="Freeform 106"/>
            <p:cNvSpPr/>
            <p:nvPr/>
          </p:nvSpPr>
          <p:spPr bwMode="auto">
            <a:xfrm>
              <a:off x="1651797" y="3889468"/>
              <a:ext cx="21763" cy="28564"/>
            </a:xfrm>
            <a:custGeom>
              <a:avLst/>
              <a:gdLst>
                <a:gd name="T0" fmla="*/ 0 w 11"/>
                <a:gd name="T1" fmla="*/ 5 h 14"/>
                <a:gd name="T2" fmla="*/ 3 w 11"/>
                <a:gd name="T3" fmla="*/ 0 h 14"/>
                <a:gd name="T4" fmla="*/ 7 w 11"/>
                <a:gd name="T5" fmla="*/ 3 h 14"/>
                <a:gd name="T6" fmla="*/ 8 w 11"/>
                <a:gd name="T7" fmla="*/ 3 h 14"/>
                <a:gd name="T8" fmla="*/ 9 w 11"/>
                <a:gd name="T9" fmla="*/ 12 h 14"/>
                <a:gd name="T10" fmla="*/ 5 w 11"/>
                <a:gd name="T11" fmla="*/ 13 h 14"/>
                <a:gd name="T12" fmla="*/ 0 w 11"/>
                <a:gd name="T13" fmla="*/ 5 h 14"/>
              </a:gdLst>
              <a:ahLst/>
              <a:cxnLst>
                <a:cxn ang="0">
                  <a:pos x="T0" y="T1"/>
                </a:cxn>
                <a:cxn ang="0">
                  <a:pos x="T2" y="T3"/>
                </a:cxn>
                <a:cxn ang="0">
                  <a:pos x="T4" y="T5"/>
                </a:cxn>
                <a:cxn ang="0">
                  <a:pos x="T6" y="T7"/>
                </a:cxn>
                <a:cxn ang="0">
                  <a:pos x="T8" y="T9"/>
                </a:cxn>
                <a:cxn ang="0">
                  <a:pos x="T10" y="T11"/>
                </a:cxn>
                <a:cxn ang="0">
                  <a:pos x="T12" y="T13"/>
                </a:cxn>
              </a:cxnLst>
              <a:rect l="0" t="0" r="r" b="b"/>
              <a:pathLst>
                <a:path w="11" h="14">
                  <a:moveTo>
                    <a:pt x="0" y="5"/>
                  </a:moveTo>
                  <a:cubicBezTo>
                    <a:pt x="0" y="3"/>
                    <a:pt x="0" y="1"/>
                    <a:pt x="3" y="0"/>
                  </a:cubicBezTo>
                  <a:cubicBezTo>
                    <a:pt x="5" y="0"/>
                    <a:pt x="6" y="1"/>
                    <a:pt x="7" y="3"/>
                  </a:cubicBezTo>
                  <a:cubicBezTo>
                    <a:pt x="7" y="3"/>
                    <a:pt x="8" y="3"/>
                    <a:pt x="8" y="3"/>
                  </a:cubicBezTo>
                  <a:cubicBezTo>
                    <a:pt x="10" y="6"/>
                    <a:pt x="11" y="9"/>
                    <a:pt x="9" y="12"/>
                  </a:cubicBezTo>
                  <a:cubicBezTo>
                    <a:pt x="8" y="13"/>
                    <a:pt x="7" y="14"/>
                    <a:pt x="5" y="13"/>
                  </a:cubicBezTo>
                  <a:cubicBezTo>
                    <a:pt x="2" y="12"/>
                    <a:pt x="0" y="9"/>
                    <a:pt x="0"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0" name="Freeform 107"/>
            <p:cNvSpPr/>
            <p:nvPr/>
          </p:nvSpPr>
          <p:spPr bwMode="auto">
            <a:xfrm>
              <a:off x="5292978" y="4600837"/>
              <a:ext cx="24483" cy="20403"/>
            </a:xfrm>
            <a:custGeom>
              <a:avLst/>
              <a:gdLst>
                <a:gd name="T0" fmla="*/ 7 w 12"/>
                <a:gd name="T1" fmla="*/ 10 h 10"/>
                <a:gd name="T2" fmla="*/ 0 w 12"/>
                <a:gd name="T3" fmla="*/ 4 h 10"/>
                <a:gd name="T4" fmla="*/ 5 w 12"/>
                <a:gd name="T5" fmla="*/ 0 h 10"/>
                <a:gd name="T6" fmla="*/ 12 w 12"/>
                <a:gd name="T7" fmla="*/ 5 h 10"/>
                <a:gd name="T8" fmla="*/ 7 w 12"/>
                <a:gd name="T9" fmla="*/ 10 h 10"/>
              </a:gdLst>
              <a:ahLst/>
              <a:cxnLst>
                <a:cxn ang="0">
                  <a:pos x="T0" y="T1"/>
                </a:cxn>
                <a:cxn ang="0">
                  <a:pos x="T2" y="T3"/>
                </a:cxn>
                <a:cxn ang="0">
                  <a:pos x="T4" y="T5"/>
                </a:cxn>
                <a:cxn ang="0">
                  <a:pos x="T6" y="T7"/>
                </a:cxn>
                <a:cxn ang="0">
                  <a:pos x="T8" y="T9"/>
                </a:cxn>
              </a:cxnLst>
              <a:rect l="0" t="0" r="r" b="b"/>
              <a:pathLst>
                <a:path w="12" h="10">
                  <a:moveTo>
                    <a:pt x="7" y="10"/>
                  </a:moveTo>
                  <a:cubicBezTo>
                    <a:pt x="3" y="10"/>
                    <a:pt x="0" y="8"/>
                    <a:pt x="0" y="4"/>
                  </a:cubicBezTo>
                  <a:cubicBezTo>
                    <a:pt x="0" y="1"/>
                    <a:pt x="2" y="0"/>
                    <a:pt x="5" y="0"/>
                  </a:cubicBezTo>
                  <a:cubicBezTo>
                    <a:pt x="8" y="0"/>
                    <a:pt x="12" y="2"/>
                    <a:pt x="12" y="5"/>
                  </a:cubicBezTo>
                  <a:cubicBezTo>
                    <a:pt x="12" y="8"/>
                    <a:pt x="10" y="10"/>
                    <a:pt x="7" y="1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1" name="Freeform 108"/>
            <p:cNvSpPr/>
            <p:nvPr/>
          </p:nvSpPr>
          <p:spPr bwMode="auto">
            <a:xfrm>
              <a:off x="4127311" y="4524668"/>
              <a:ext cx="21763" cy="24483"/>
            </a:xfrm>
            <a:custGeom>
              <a:avLst/>
              <a:gdLst>
                <a:gd name="T0" fmla="*/ 11 w 11"/>
                <a:gd name="T1" fmla="*/ 6 h 12"/>
                <a:gd name="T2" fmla="*/ 7 w 11"/>
                <a:gd name="T3" fmla="*/ 12 h 12"/>
                <a:gd name="T4" fmla="*/ 0 w 11"/>
                <a:gd name="T5" fmla="*/ 6 h 12"/>
                <a:gd name="T6" fmla="*/ 6 w 11"/>
                <a:gd name="T7" fmla="*/ 0 h 12"/>
                <a:gd name="T8" fmla="*/ 11 w 11"/>
                <a:gd name="T9" fmla="*/ 6 h 12"/>
              </a:gdLst>
              <a:ahLst/>
              <a:cxnLst>
                <a:cxn ang="0">
                  <a:pos x="T0" y="T1"/>
                </a:cxn>
                <a:cxn ang="0">
                  <a:pos x="T2" y="T3"/>
                </a:cxn>
                <a:cxn ang="0">
                  <a:pos x="T4" y="T5"/>
                </a:cxn>
                <a:cxn ang="0">
                  <a:pos x="T6" y="T7"/>
                </a:cxn>
                <a:cxn ang="0">
                  <a:pos x="T8" y="T9"/>
                </a:cxn>
              </a:cxnLst>
              <a:rect l="0" t="0" r="r" b="b"/>
              <a:pathLst>
                <a:path w="11" h="12">
                  <a:moveTo>
                    <a:pt x="11" y="6"/>
                  </a:moveTo>
                  <a:cubicBezTo>
                    <a:pt x="11" y="10"/>
                    <a:pt x="10" y="12"/>
                    <a:pt x="7" y="12"/>
                  </a:cubicBezTo>
                  <a:cubicBezTo>
                    <a:pt x="4" y="12"/>
                    <a:pt x="0" y="9"/>
                    <a:pt x="0" y="6"/>
                  </a:cubicBezTo>
                  <a:cubicBezTo>
                    <a:pt x="0" y="4"/>
                    <a:pt x="3" y="1"/>
                    <a:pt x="6" y="0"/>
                  </a:cubicBezTo>
                  <a:cubicBezTo>
                    <a:pt x="9" y="0"/>
                    <a:pt x="11" y="2"/>
                    <a:pt x="11" y="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2" name="Freeform 109"/>
            <p:cNvSpPr/>
            <p:nvPr/>
          </p:nvSpPr>
          <p:spPr bwMode="auto">
            <a:xfrm>
              <a:off x="4090586" y="4842948"/>
              <a:ext cx="27203" cy="21763"/>
            </a:xfrm>
            <a:custGeom>
              <a:avLst/>
              <a:gdLst>
                <a:gd name="T0" fmla="*/ 13 w 13"/>
                <a:gd name="T1" fmla="*/ 6 h 11"/>
                <a:gd name="T2" fmla="*/ 4 w 13"/>
                <a:gd name="T3" fmla="*/ 11 h 11"/>
                <a:gd name="T4" fmla="*/ 0 w 13"/>
                <a:gd name="T5" fmla="*/ 6 h 11"/>
                <a:gd name="T6" fmla="*/ 7 w 13"/>
                <a:gd name="T7" fmla="*/ 1 h 11"/>
                <a:gd name="T8" fmla="*/ 13 w 13"/>
                <a:gd name="T9" fmla="*/ 6 h 11"/>
              </a:gdLst>
              <a:ahLst/>
              <a:cxnLst>
                <a:cxn ang="0">
                  <a:pos x="T0" y="T1"/>
                </a:cxn>
                <a:cxn ang="0">
                  <a:pos x="T2" y="T3"/>
                </a:cxn>
                <a:cxn ang="0">
                  <a:pos x="T4" y="T5"/>
                </a:cxn>
                <a:cxn ang="0">
                  <a:pos x="T6" y="T7"/>
                </a:cxn>
                <a:cxn ang="0">
                  <a:pos x="T8" y="T9"/>
                </a:cxn>
              </a:cxnLst>
              <a:rect l="0" t="0" r="r" b="b"/>
              <a:pathLst>
                <a:path w="13" h="11">
                  <a:moveTo>
                    <a:pt x="13" y="6"/>
                  </a:moveTo>
                  <a:cubicBezTo>
                    <a:pt x="13" y="8"/>
                    <a:pt x="8" y="11"/>
                    <a:pt x="4" y="11"/>
                  </a:cubicBezTo>
                  <a:cubicBezTo>
                    <a:pt x="1" y="10"/>
                    <a:pt x="0" y="9"/>
                    <a:pt x="0" y="6"/>
                  </a:cubicBezTo>
                  <a:cubicBezTo>
                    <a:pt x="0" y="2"/>
                    <a:pt x="3" y="0"/>
                    <a:pt x="7" y="1"/>
                  </a:cubicBezTo>
                  <a:cubicBezTo>
                    <a:pt x="10" y="1"/>
                    <a:pt x="13" y="4"/>
                    <a:pt x="13" y="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3" name="Freeform 110"/>
            <p:cNvSpPr/>
            <p:nvPr/>
          </p:nvSpPr>
          <p:spPr bwMode="auto">
            <a:xfrm>
              <a:off x="5726874" y="2853017"/>
              <a:ext cx="28563" cy="27203"/>
            </a:xfrm>
            <a:custGeom>
              <a:avLst/>
              <a:gdLst>
                <a:gd name="T0" fmla="*/ 4 w 14"/>
                <a:gd name="T1" fmla="*/ 0 h 13"/>
                <a:gd name="T2" fmla="*/ 14 w 14"/>
                <a:gd name="T3" fmla="*/ 10 h 13"/>
                <a:gd name="T4" fmla="*/ 10 w 14"/>
                <a:gd name="T5" fmla="*/ 13 h 13"/>
                <a:gd name="T6" fmla="*/ 1 w 14"/>
                <a:gd name="T7" fmla="*/ 5 h 13"/>
                <a:gd name="T8" fmla="*/ 1 w 14"/>
                <a:gd name="T9" fmla="*/ 2 h 13"/>
                <a:gd name="T10" fmla="*/ 4 w 14"/>
                <a:gd name="T11" fmla="*/ 0 h 13"/>
              </a:gdLst>
              <a:ahLst/>
              <a:cxnLst>
                <a:cxn ang="0">
                  <a:pos x="T0" y="T1"/>
                </a:cxn>
                <a:cxn ang="0">
                  <a:pos x="T2" y="T3"/>
                </a:cxn>
                <a:cxn ang="0">
                  <a:pos x="T4" y="T5"/>
                </a:cxn>
                <a:cxn ang="0">
                  <a:pos x="T6" y="T7"/>
                </a:cxn>
                <a:cxn ang="0">
                  <a:pos x="T8" y="T9"/>
                </a:cxn>
                <a:cxn ang="0">
                  <a:pos x="T10" y="T11"/>
                </a:cxn>
              </a:cxnLst>
              <a:rect l="0" t="0" r="r" b="b"/>
              <a:pathLst>
                <a:path w="14" h="13">
                  <a:moveTo>
                    <a:pt x="4" y="0"/>
                  </a:moveTo>
                  <a:cubicBezTo>
                    <a:pt x="7" y="0"/>
                    <a:pt x="14" y="7"/>
                    <a:pt x="14" y="10"/>
                  </a:cubicBezTo>
                  <a:cubicBezTo>
                    <a:pt x="14" y="12"/>
                    <a:pt x="12" y="13"/>
                    <a:pt x="10" y="13"/>
                  </a:cubicBezTo>
                  <a:cubicBezTo>
                    <a:pt x="6" y="11"/>
                    <a:pt x="3" y="9"/>
                    <a:pt x="1" y="5"/>
                  </a:cubicBezTo>
                  <a:cubicBezTo>
                    <a:pt x="0" y="4"/>
                    <a:pt x="0" y="3"/>
                    <a:pt x="1" y="2"/>
                  </a:cubicBezTo>
                  <a:cubicBezTo>
                    <a:pt x="2" y="1"/>
                    <a:pt x="3" y="0"/>
                    <a:pt x="4"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4" name="Freeform 111"/>
            <p:cNvSpPr/>
            <p:nvPr/>
          </p:nvSpPr>
          <p:spPr bwMode="auto">
            <a:xfrm>
              <a:off x="6022031" y="4595397"/>
              <a:ext cx="21763" cy="24483"/>
            </a:xfrm>
            <a:custGeom>
              <a:avLst/>
              <a:gdLst>
                <a:gd name="T0" fmla="*/ 0 w 11"/>
                <a:gd name="T1" fmla="*/ 4 h 12"/>
                <a:gd name="T2" fmla="*/ 3 w 11"/>
                <a:gd name="T3" fmla="*/ 0 h 12"/>
                <a:gd name="T4" fmla="*/ 11 w 11"/>
                <a:gd name="T5" fmla="*/ 8 h 12"/>
                <a:gd name="T6" fmla="*/ 6 w 11"/>
                <a:gd name="T7" fmla="*/ 12 h 12"/>
                <a:gd name="T8" fmla="*/ 0 w 11"/>
                <a:gd name="T9" fmla="*/ 4 h 12"/>
              </a:gdLst>
              <a:ahLst/>
              <a:cxnLst>
                <a:cxn ang="0">
                  <a:pos x="T0" y="T1"/>
                </a:cxn>
                <a:cxn ang="0">
                  <a:pos x="T2" y="T3"/>
                </a:cxn>
                <a:cxn ang="0">
                  <a:pos x="T4" y="T5"/>
                </a:cxn>
                <a:cxn ang="0">
                  <a:pos x="T6" y="T7"/>
                </a:cxn>
                <a:cxn ang="0">
                  <a:pos x="T8" y="T9"/>
                </a:cxn>
              </a:cxnLst>
              <a:rect l="0" t="0" r="r" b="b"/>
              <a:pathLst>
                <a:path w="11" h="12">
                  <a:moveTo>
                    <a:pt x="0" y="4"/>
                  </a:moveTo>
                  <a:cubicBezTo>
                    <a:pt x="0" y="2"/>
                    <a:pt x="0" y="0"/>
                    <a:pt x="3" y="0"/>
                  </a:cubicBezTo>
                  <a:cubicBezTo>
                    <a:pt x="7" y="0"/>
                    <a:pt x="10" y="4"/>
                    <a:pt x="11" y="8"/>
                  </a:cubicBezTo>
                  <a:cubicBezTo>
                    <a:pt x="11" y="11"/>
                    <a:pt x="9" y="12"/>
                    <a:pt x="6" y="12"/>
                  </a:cubicBezTo>
                  <a:cubicBezTo>
                    <a:pt x="3" y="12"/>
                    <a:pt x="0" y="8"/>
                    <a:pt x="0" y="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5" name="Freeform 112"/>
            <p:cNvSpPr/>
            <p:nvPr/>
          </p:nvSpPr>
          <p:spPr bwMode="auto">
            <a:xfrm>
              <a:off x="3369694" y="3167216"/>
              <a:ext cx="21763" cy="28564"/>
            </a:xfrm>
            <a:custGeom>
              <a:avLst/>
              <a:gdLst>
                <a:gd name="T0" fmla="*/ 4 w 11"/>
                <a:gd name="T1" fmla="*/ 13 h 14"/>
                <a:gd name="T2" fmla="*/ 0 w 11"/>
                <a:gd name="T3" fmla="*/ 7 h 14"/>
                <a:gd name="T4" fmla="*/ 7 w 11"/>
                <a:gd name="T5" fmla="*/ 0 h 14"/>
                <a:gd name="T6" fmla="*/ 10 w 11"/>
                <a:gd name="T7" fmla="*/ 7 h 14"/>
                <a:gd name="T8" fmla="*/ 4 w 11"/>
                <a:gd name="T9" fmla="*/ 13 h 14"/>
              </a:gdLst>
              <a:ahLst/>
              <a:cxnLst>
                <a:cxn ang="0">
                  <a:pos x="T0" y="T1"/>
                </a:cxn>
                <a:cxn ang="0">
                  <a:pos x="T2" y="T3"/>
                </a:cxn>
                <a:cxn ang="0">
                  <a:pos x="T4" y="T5"/>
                </a:cxn>
                <a:cxn ang="0">
                  <a:pos x="T6" y="T7"/>
                </a:cxn>
                <a:cxn ang="0">
                  <a:pos x="T8" y="T9"/>
                </a:cxn>
              </a:cxnLst>
              <a:rect l="0" t="0" r="r" b="b"/>
              <a:pathLst>
                <a:path w="11" h="14">
                  <a:moveTo>
                    <a:pt x="4" y="13"/>
                  </a:moveTo>
                  <a:cubicBezTo>
                    <a:pt x="1" y="12"/>
                    <a:pt x="0" y="9"/>
                    <a:pt x="0" y="7"/>
                  </a:cubicBezTo>
                  <a:cubicBezTo>
                    <a:pt x="0" y="4"/>
                    <a:pt x="4" y="0"/>
                    <a:pt x="7" y="0"/>
                  </a:cubicBezTo>
                  <a:cubicBezTo>
                    <a:pt x="10" y="1"/>
                    <a:pt x="10" y="4"/>
                    <a:pt x="10" y="7"/>
                  </a:cubicBezTo>
                  <a:cubicBezTo>
                    <a:pt x="11" y="9"/>
                    <a:pt x="6" y="14"/>
                    <a:pt x="4" y="1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6" name="Freeform 113"/>
            <p:cNvSpPr/>
            <p:nvPr/>
          </p:nvSpPr>
          <p:spPr bwMode="auto">
            <a:xfrm>
              <a:off x="5252173" y="4608998"/>
              <a:ext cx="29924" cy="20403"/>
            </a:xfrm>
            <a:custGeom>
              <a:avLst/>
              <a:gdLst>
                <a:gd name="T0" fmla="*/ 7 w 15"/>
                <a:gd name="T1" fmla="*/ 9 h 10"/>
                <a:gd name="T2" fmla="*/ 1 w 15"/>
                <a:gd name="T3" fmla="*/ 5 h 10"/>
                <a:gd name="T4" fmla="*/ 7 w 15"/>
                <a:gd name="T5" fmla="*/ 0 h 10"/>
                <a:gd name="T6" fmla="*/ 15 w 15"/>
                <a:gd name="T7" fmla="*/ 5 h 10"/>
                <a:gd name="T8" fmla="*/ 7 w 15"/>
                <a:gd name="T9" fmla="*/ 9 h 10"/>
              </a:gdLst>
              <a:ahLst/>
              <a:cxnLst>
                <a:cxn ang="0">
                  <a:pos x="T0" y="T1"/>
                </a:cxn>
                <a:cxn ang="0">
                  <a:pos x="T2" y="T3"/>
                </a:cxn>
                <a:cxn ang="0">
                  <a:pos x="T4" y="T5"/>
                </a:cxn>
                <a:cxn ang="0">
                  <a:pos x="T6" y="T7"/>
                </a:cxn>
                <a:cxn ang="0">
                  <a:pos x="T8" y="T9"/>
                </a:cxn>
              </a:cxnLst>
              <a:rect l="0" t="0" r="r" b="b"/>
              <a:pathLst>
                <a:path w="15" h="10">
                  <a:moveTo>
                    <a:pt x="7" y="9"/>
                  </a:moveTo>
                  <a:cubicBezTo>
                    <a:pt x="4" y="10"/>
                    <a:pt x="2" y="8"/>
                    <a:pt x="1" y="5"/>
                  </a:cubicBezTo>
                  <a:cubicBezTo>
                    <a:pt x="0" y="3"/>
                    <a:pt x="4" y="0"/>
                    <a:pt x="7" y="0"/>
                  </a:cubicBezTo>
                  <a:cubicBezTo>
                    <a:pt x="10" y="0"/>
                    <a:pt x="15" y="3"/>
                    <a:pt x="15" y="5"/>
                  </a:cubicBezTo>
                  <a:cubicBezTo>
                    <a:pt x="15" y="6"/>
                    <a:pt x="11" y="9"/>
                    <a:pt x="7"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7" name="Freeform 114"/>
            <p:cNvSpPr/>
            <p:nvPr/>
          </p:nvSpPr>
          <p:spPr bwMode="auto">
            <a:xfrm>
              <a:off x="6026112" y="4630761"/>
              <a:ext cx="21763" cy="31284"/>
            </a:xfrm>
            <a:custGeom>
              <a:avLst/>
              <a:gdLst>
                <a:gd name="T0" fmla="*/ 11 w 11"/>
                <a:gd name="T1" fmla="*/ 11 h 15"/>
                <a:gd name="T2" fmla="*/ 6 w 11"/>
                <a:gd name="T3" fmla="*/ 14 h 15"/>
                <a:gd name="T4" fmla="*/ 0 w 11"/>
                <a:gd name="T5" fmla="*/ 5 h 15"/>
                <a:gd name="T6" fmla="*/ 3 w 11"/>
                <a:gd name="T7" fmla="*/ 1 h 15"/>
                <a:gd name="T8" fmla="*/ 7 w 11"/>
                <a:gd name="T9" fmla="*/ 3 h 15"/>
                <a:gd name="T10" fmla="*/ 11 w 11"/>
                <a:gd name="T11" fmla="*/ 11 h 15"/>
              </a:gdLst>
              <a:ahLst/>
              <a:cxnLst>
                <a:cxn ang="0">
                  <a:pos x="T0" y="T1"/>
                </a:cxn>
                <a:cxn ang="0">
                  <a:pos x="T2" y="T3"/>
                </a:cxn>
                <a:cxn ang="0">
                  <a:pos x="T4" y="T5"/>
                </a:cxn>
                <a:cxn ang="0">
                  <a:pos x="T6" y="T7"/>
                </a:cxn>
                <a:cxn ang="0">
                  <a:pos x="T8" y="T9"/>
                </a:cxn>
                <a:cxn ang="0">
                  <a:pos x="T10" y="T11"/>
                </a:cxn>
              </a:cxnLst>
              <a:rect l="0" t="0" r="r" b="b"/>
              <a:pathLst>
                <a:path w="11" h="15">
                  <a:moveTo>
                    <a:pt x="11" y="11"/>
                  </a:moveTo>
                  <a:cubicBezTo>
                    <a:pt x="11" y="14"/>
                    <a:pt x="9" y="15"/>
                    <a:pt x="6" y="14"/>
                  </a:cubicBezTo>
                  <a:cubicBezTo>
                    <a:pt x="4" y="13"/>
                    <a:pt x="0" y="8"/>
                    <a:pt x="0" y="5"/>
                  </a:cubicBezTo>
                  <a:cubicBezTo>
                    <a:pt x="1" y="3"/>
                    <a:pt x="2" y="2"/>
                    <a:pt x="3" y="1"/>
                  </a:cubicBezTo>
                  <a:cubicBezTo>
                    <a:pt x="5" y="0"/>
                    <a:pt x="6" y="1"/>
                    <a:pt x="7" y="3"/>
                  </a:cubicBezTo>
                  <a:cubicBezTo>
                    <a:pt x="9" y="5"/>
                    <a:pt x="11" y="8"/>
                    <a:pt x="11" y="11"/>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8" name="Freeform 115"/>
            <p:cNvSpPr/>
            <p:nvPr/>
          </p:nvSpPr>
          <p:spPr bwMode="auto">
            <a:xfrm>
              <a:off x="4117789" y="4490664"/>
              <a:ext cx="23123" cy="25844"/>
            </a:xfrm>
            <a:custGeom>
              <a:avLst/>
              <a:gdLst>
                <a:gd name="T0" fmla="*/ 12 w 12"/>
                <a:gd name="T1" fmla="*/ 10 h 13"/>
                <a:gd name="T2" fmla="*/ 11 w 12"/>
                <a:gd name="T3" fmla="*/ 12 h 13"/>
                <a:gd name="T4" fmla="*/ 5 w 12"/>
                <a:gd name="T5" fmla="*/ 12 h 13"/>
                <a:gd name="T6" fmla="*/ 1 w 12"/>
                <a:gd name="T7" fmla="*/ 4 h 13"/>
                <a:gd name="T8" fmla="*/ 6 w 12"/>
                <a:gd name="T9" fmla="*/ 1 h 13"/>
                <a:gd name="T10" fmla="*/ 8 w 12"/>
                <a:gd name="T11" fmla="*/ 1 h 13"/>
                <a:gd name="T12" fmla="*/ 12 w 12"/>
                <a:gd name="T13" fmla="*/ 10 h 13"/>
              </a:gdLst>
              <a:ahLst/>
              <a:cxnLst>
                <a:cxn ang="0">
                  <a:pos x="T0" y="T1"/>
                </a:cxn>
                <a:cxn ang="0">
                  <a:pos x="T2" y="T3"/>
                </a:cxn>
                <a:cxn ang="0">
                  <a:pos x="T4" y="T5"/>
                </a:cxn>
                <a:cxn ang="0">
                  <a:pos x="T6" y="T7"/>
                </a:cxn>
                <a:cxn ang="0">
                  <a:pos x="T8" y="T9"/>
                </a:cxn>
                <a:cxn ang="0">
                  <a:pos x="T10" y="T11"/>
                </a:cxn>
                <a:cxn ang="0">
                  <a:pos x="T12" y="T13"/>
                </a:cxn>
              </a:cxnLst>
              <a:rect l="0" t="0" r="r" b="b"/>
              <a:pathLst>
                <a:path w="12" h="13">
                  <a:moveTo>
                    <a:pt x="12" y="10"/>
                  </a:moveTo>
                  <a:cubicBezTo>
                    <a:pt x="12" y="11"/>
                    <a:pt x="12" y="11"/>
                    <a:pt x="11" y="12"/>
                  </a:cubicBezTo>
                  <a:cubicBezTo>
                    <a:pt x="9" y="13"/>
                    <a:pt x="7" y="13"/>
                    <a:pt x="5" y="12"/>
                  </a:cubicBezTo>
                  <a:cubicBezTo>
                    <a:pt x="3" y="10"/>
                    <a:pt x="0" y="7"/>
                    <a:pt x="1" y="4"/>
                  </a:cubicBezTo>
                  <a:cubicBezTo>
                    <a:pt x="2" y="2"/>
                    <a:pt x="4" y="1"/>
                    <a:pt x="6" y="1"/>
                  </a:cubicBezTo>
                  <a:cubicBezTo>
                    <a:pt x="7" y="0"/>
                    <a:pt x="8" y="1"/>
                    <a:pt x="8" y="1"/>
                  </a:cubicBezTo>
                  <a:cubicBezTo>
                    <a:pt x="10" y="4"/>
                    <a:pt x="11" y="7"/>
                    <a:pt x="12" y="1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19" name="Freeform 116"/>
            <p:cNvSpPr/>
            <p:nvPr/>
          </p:nvSpPr>
          <p:spPr bwMode="auto">
            <a:xfrm>
              <a:off x="5313381" y="4634842"/>
              <a:ext cx="27203" cy="23123"/>
            </a:xfrm>
            <a:custGeom>
              <a:avLst/>
              <a:gdLst>
                <a:gd name="T0" fmla="*/ 6 w 14"/>
                <a:gd name="T1" fmla="*/ 0 h 11"/>
                <a:gd name="T2" fmla="*/ 12 w 14"/>
                <a:gd name="T3" fmla="*/ 4 h 11"/>
                <a:gd name="T4" fmla="*/ 13 w 14"/>
                <a:gd name="T5" fmla="*/ 9 h 11"/>
                <a:gd name="T6" fmla="*/ 7 w 14"/>
                <a:gd name="T7" fmla="*/ 10 h 11"/>
                <a:gd name="T8" fmla="*/ 2 w 14"/>
                <a:gd name="T9" fmla="*/ 6 h 11"/>
                <a:gd name="T10" fmla="*/ 0 w 14"/>
                <a:gd name="T11" fmla="*/ 2 h 11"/>
                <a:gd name="T12" fmla="*/ 6 w 14"/>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14" h="11">
                  <a:moveTo>
                    <a:pt x="6" y="0"/>
                  </a:moveTo>
                  <a:cubicBezTo>
                    <a:pt x="8" y="0"/>
                    <a:pt x="10" y="2"/>
                    <a:pt x="12" y="4"/>
                  </a:cubicBezTo>
                  <a:cubicBezTo>
                    <a:pt x="13" y="6"/>
                    <a:pt x="14" y="7"/>
                    <a:pt x="13" y="9"/>
                  </a:cubicBezTo>
                  <a:cubicBezTo>
                    <a:pt x="11" y="11"/>
                    <a:pt x="9" y="10"/>
                    <a:pt x="7" y="10"/>
                  </a:cubicBezTo>
                  <a:cubicBezTo>
                    <a:pt x="5" y="9"/>
                    <a:pt x="4" y="8"/>
                    <a:pt x="2" y="6"/>
                  </a:cubicBezTo>
                  <a:cubicBezTo>
                    <a:pt x="1" y="5"/>
                    <a:pt x="0" y="4"/>
                    <a:pt x="0" y="2"/>
                  </a:cubicBezTo>
                  <a:cubicBezTo>
                    <a:pt x="1" y="0"/>
                    <a:pt x="3" y="0"/>
                    <a:pt x="6"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0" name="Freeform 117"/>
            <p:cNvSpPr/>
            <p:nvPr/>
          </p:nvSpPr>
          <p:spPr bwMode="auto">
            <a:xfrm>
              <a:off x="5869691" y="2903343"/>
              <a:ext cx="27203" cy="20403"/>
            </a:xfrm>
            <a:custGeom>
              <a:avLst/>
              <a:gdLst>
                <a:gd name="T0" fmla="*/ 6 w 14"/>
                <a:gd name="T1" fmla="*/ 0 h 10"/>
                <a:gd name="T2" fmla="*/ 9 w 14"/>
                <a:gd name="T3" fmla="*/ 1 h 10"/>
                <a:gd name="T4" fmla="*/ 14 w 14"/>
                <a:gd name="T5" fmla="*/ 4 h 10"/>
                <a:gd name="T6" fmla="*/ 12 w 14"/>
                <a:gd name="T7" fmla="*/ 8 h 10"/>
                <a:gd name="T8" fmla="*/ 4 w 14"/>
                <a:gd name="T9" fmla="*/ 8 h 10"/>
                <a:gd name="T10" fmla="*/ 2 w 14"/>
                <a:gd name="T11" fmla="*/ 6 h 10"/>
                <a:gd name="T12" fmla="*/ 6 w 14"/>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4" h="10">
                  <a:moveTo>
                    <a:pt x="6" y="0"/>
                  </a:moveTo>
                  <a:cubicBezTo>
                    <a:pt x="7" y="0"/>
                    <a:pt x="8" y="0"/>
                    <a:pt x="9" y="1"/>
                  </a:cubicBezTo>
                  <a:cubicBezTo>
                    <a:pt x="11" y="1"/>
                    <a:pt x="13" y="1"/>
                    <a:pt x="14" y="4"/>
                  </a:cubicBezTo>
                  <a:cubicBezTo>
                    <a:pt x="14" y="6"/>
                    <a:pt x="14" y="8"/>
                    <a:pt x="12" y="8"/>
                  </a:cubicBezTo>
                  <a:cubicBezTo>
                    <a:pt x="9" y="9"/>
                    <a:pt x="7" y="10"/>
                    <a:pt x="4" y="8"/>
                  </a:cubicBezTo>
                  <a:cubicBezTo>
                    <a:pt x="3" y="7"/>
                    <a:pt x="3" y="6"/>
                    <a:pt x="2" y="6"/>
                  </a:cubicBezTo>
                  <a:cubicBezTo>
                    <a:pt x="0" y="2"/>
                    <a:pt x="1" y="0"/>
                    <a:pt x="6"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1" name="Freeform 118"/>
            <p:cNvSpPr/>
            <p:nvPr/>
          </p:nvSpPr>
          <p:spPr bwMode="auto">
            <a:xfrm>
              <a:off x="3237758" y="4343765"/>
              <a:ext cx="19042" cy="21763"/>
            </a:xfrm>
            <a:custGeom>
              <a:avLst/>
              <a:gdLst>
                <a:gd name="T0" fmla="*/ 10 w 10"/>
                <a:gd name="T1" fmla="*/ 5 h 11"/>
                <a:gd name="T2" fmla="*/ 4 w 10"/>
                <a:gd name="T3" fmla="*/ 11 h 11"/>
                <a:gd name="T4" fmla="*/ 0 w 10"/>
                <a:gd name="T5" fmla="*/ 6 h 11"/>
                <a:gd name="T6" fmla="*/ 5 w 10"/>
                <a:gd name="T7" fmla="*/ 0 h 11"/>
                <a:gd name="T8" fmla="*/ 10 w 10"/>
                <a:gd name="T9" fmla="*/ 5 h 11"/>
              </a:gdLst>
              <a:ahLst/>
              <a:cxnLst>
                <a:cxn ang="0">
                  <a:pos x="T0" y="T1"/>
                </a:cxn>
                <a:cxn ang="0">
                  <a:pos x="T2" y="T3"/>
                </a:cxn>
                <a:cxn ang="0">
                  <a:pos x="T4" y="T5"/>
                </a:cxn>
                <a:cxn ang="0">
                  <a:pos x="T6" y="T7"/>
                </a:cxn>
                <a:cxn ang="0">
                  <a:pos x="T8" y="T9"/>
                </a:cxn>
              </a:cxnLst>
              <a:rect l="0" t="0" r="r" b="b"/>
              <a:pathLst>
                <a:path w="10" h="11">
                  <a:moveTo>
                    <a:pt x="10" y="5"/>
                  </a:moveTo>
                  <a:cubicBezTo>
                    <a:pt x="10" y="8"/>
                    <a:pt x="7" y="11"/>
                    <a:pt x="4" y="11"/>
                  </a:cubicBezTo>
                  <a:cubicBezTo>
                    <a:pt x="1" y="10"/>
                    <a:pt x="0" y="9"/>
                    <a:pt x="0" y="6"/>
                  </a:cubicBezTo>
                  <a:cubicBezTo>
                    <a:pt x="0" y="2"/>
                    <a:pt x="2" y="0"/>
                    <a:pt x="5" y="0"/>
                  </a:cubicBezTo>
                  <a:cubicBezTo>
                    <a:pt x="8" y="0"/>
                    <a:pt x="9" y="2"/>
                    <a:pt x="10"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2" name="Freeform 119"/>
            <p:cNvSpPr/>
            <p:nvPr/>
          </p:nvSpPr>
          <p:spPr bwMode="auto">
            <a:xfrm>
              <a:off x="3124863" y="3611993"/>
              <a:ext cx="24483" cy="17683"/>
            </a:xfrm>
            <a:custGeom>
              <a:avLst/>
              <a:gdLst>
                <a:gd name="T0" fmla="*/ 12 w 12"/>
                <a:gd name="T1" fmla="*/ 4 h 9"/>
                <a:gd name="T2" fmla="*/ 5 w 12"/>
                <a:gd name="T3" fmla="*/ 9 h 9"/>
                <a:gd name="T4" fmla="*/ 0 w 12"/>
                <a:gd name="T5" fmla="*/ 4 h 9"/>
                <a:gd name="T6" fmla="*/ 6 w 12"/>
                <a:gd name="T7" fmla="*/ 0 h 9"/>
                <a:gd name="T8" fmla="*/ 12 w 12"/>
                <a:gd name="T9" fmla="*/ 4 h 9"/>
              </a:gdLst>
              <a:ahLst/>
              <a:cxnLst>
                <a:cxn ang="0">
                  <a:pos x="T0" y="T1"/>
                </a:cxn>
                <a:cxn ang="0">
                  <a:pos x="T2" y="T3"/>
                </a:cxn>
                <a:cxn ang="0">
                  <a:pos x="T4" y="T5"/>
                </a:cxn>
                <a:cxn ang="0">
                  <a:pos x="T6" y="T7"/>
                </a:cxn>
                <a:cxn ang="0">
                  <a:pos x="T8" y="T9"/>
                </a:cxn>
              </a:cxnLst>
              <a:rect l="0" t="0" r="r" b="b"/>
              <a:pathLst>
                <a:path w="12" h="9">
                  <a:moveTo>
                    <a:pt x="12" y="4"/>
                  </a:moveTo>
                  <a:cubicBezTo>
                    <a:pt x="12" y="7"/>
                    <a:pt x="8" y="9"/>
                    <a:pt x="5" y="9"/>
                  </a:cubicBezTo>
                  <a:cubicBezTo>
                    <a:pt x="2" y="9"/>
                    <a:pt x="0" y="7"/>
                    <a:pt x="0" y="4"/>
                  </a:cubicBezTo>
                  <a:cubicBezTo>
                    <a:pt x="0" y="2"/>
                    <a:pt x="3" y="0"/>
                    <a:pt x="6" y="0"/>
                  </a:cubicBezTo>
                  <a:cubicBezTo>
                    <a:pt x="9" y="1"/>
                    <a:pt x="11" y="2"/>
                    <a:pt x="12" y="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3" name="Freeform 120"/>
            <p:cNvSpPr/>
            <p:nvPr/>
          </p:nvSpPr>
          <p:spPr bwMode="auto">
            <a:xfrm>
              <a:off x="6094120" y="4693329"/>
              <a:ext cx="21763" cy="24483"/>
            </a:xfrm>
            <a:custGeom>
              <a:avLst/>
              <a:gdLst>
                <a:gd name="T0" fmla="*/ 4 w 11"/>
                <a:gd name="T1" fmla="*/ 0 h 12"/>
                <a:gd name="T2" fmla="*/ 9 w 11"/>
                <a:gd name="T3" fmla="*/ 3 h 12"/>
                <a:gd name="T4" fmla="*/ 10 w 11"/>
                <a:gd name="T5" fmla="*/ 10 h 12"/>
                <a:gd name="T6" fmla="*/ 6 w 11"/>
                <a:gd name="T7" fmla="*/ 11 h 12"/>
                <a:gd name="T8" fmla="*/ 1 w 11"/>
                <a:gd name="T9" fmla="*/ 3 h 12"/>
                <a:gd name="T10" fmla="*/ 4 w 11"/>
                <a:gd name="T11" fmla="*/ 0 h 12"/>
              </a:gdLst>
              <a:ahLst/>
              <a:cxnLst>
                <a:cxn ang="0">
                  <a:pos x="T0" y="T1"/>
                </a:cxn>
                <a:cxn ang="0">
                  <a:pos x="T2" y="T3"/>
                </a:cxn>
                <a:cxn ang="0">
                  <a:pos x="T4" y="T5"/>
                </a:cxn>
                <a:cxn ang="0">
                  <a:pos x="T6" y="T7"/>
                </a:cxn>
                <a:cxn ang="0">
                  <a:pos x="T8" y="T9"/>
                </a:cxn>
                <a:cxn ang="0">
                  <a:pos x="T10" y="T11"/>
                </a:cxn>
              </a:cxnLst>
              <a:rect l="0" t="0" r="r" b="b"/>
              <a:pathLst>
                <a:path w="11" h="12">
                  <a:moveTo>
                    <a:pt x="4" y="0"/>
                  </a:moveTo>
                  <a:cubicBezTo>
                    <a:pt x="6" y="0"/>
                    <a:pt x="8" y="1"/>
                    <a:pt x="9" y="3"/>
                  </a:cubicBezTo>
                  <a:cubicBezTo>
                    <a:pt x="10" y="5"/>
                    <a:pt x="11" y="8"/>
                    <a:pt x="10" y="10"/>
                  </a:cubicBezTo>
                  <a:cubicBezTo>
                    <a:pt x="9" y="12"/>
                    <a:pt x="8" y="12"/>
                    <a:pt x="6" y="11"/>
                  </a:cubicBezTo>
                  <a:cubicBezTo>
                    <a:pt x="4" y="10"/>
                    <a:pt x="0" y="5"/>
                    <a:pt x="1" y="3"/>
                  </a:cubicBezTo>
                  <a:cubicBezTo>
                    <a:pt x="1" y="1"/>
                    <a:pt x="2" y="0"/>
                    <a:pt x="4"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4" name="Freeform 121"/>
            <p:cNvSpPr/>
            <p:nvPr/>
          </p:nvSpPr>
          <p:spPr bwMode="auto">
            <a:xfrm>
              <a:off x="2648803" y="4137019"/>
              <a:ext cx="21763" cy="21763"/>
            </a:xfrm>
            <a:custGeom>
              <a:avLst/>
              <a:gdLst>
                <a:gd name="T0" fmla="*/ 11 w 11"/>
                <a:gd name="T1" fmla="*/ 8 h 11"/>
                <a:gd name="T2" fmla="*/ 7 w 11"/>
                <a:gd name="T3" fmla="*/ 11 h 11"/>
                <a:gd name="T4" fmla="*/ 0 w 11"/>
                <a:gd name="T5" fmla="*/ 3 h 11"/>
                <a:gd name="T6" fmla="*/ 5 w 11"/>
                <a:gd name="T7" fmla="*/ 0 h 11"/>
                <a:gd name="T8" fmla="*/ 11 w 11"/>
                <a:gd name="T9" fmla="*/ 8 h 11"/>
              </a:gdLst>
              <a:ahLst/>
              <a:cxnLst>
                <a:cxn ang="0">
                  <a:pos x="T0" y="T1"/>
                </a:cxn>
                <a:cxn ang="0">
                  <a:pos x="T2" y="T3"/>
                </a:cxn>
                <a:cxn ang="0">
                  <a:pos x="T4" y="T5"/>
                </a:cxn>
                <a:cxn ang="0">
                  <a:pos x="T6" y="T7"/>
                </a:cxn>
                <a:cxn ang="0">
                  <a:pos x="T8" y="T9"/>
                </a:cxn>
              </a:cxnLst>
              <a:rect l="0" t="0" r="r" b="b"/>
              <a:pathLst>
                <a:path w="11" h="11">
                  <a:moveTo>
                    <a:pt x="11" y="8"/>
                  </a:moveTo>
                  <a:cubicBezTo>
                    <a:pt x="10" y="10"/>
                    <a:pt x="9" y="11"/>
                    <a:pt x="7" y="11"/>
                  </a:cubicBezTo>
                  <a:cubicBezTo>
                    <a:pt x="4" y="11"/>
                    <a:pt x="0" y="6"/>
                    <a:pt x="0" y="3"/>
                  </a:cubicBezTo>
                  <a:cubicBezTo>
                    <a:pt x="1" y="1"/>
                    <a:pt x="3" y="0"/>
                    <a:pt x="5" y="0"/>
                  </a:cubicBezTo>
                  <a:cubicBezTo>
                    <a:pt x="7" y="0"/>
                    <a:pt x="11" y="5"/>
                    <a:pt x="11"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5" name="Freeform 122"/>
            <p:cNvSpPr/>
            <p:nvPr/>
          </p:nvSpPr>
          <p:spPr bwMode="auto">
            <a:xfrm>
              <a:off x="4433349" y="4301600"/>
              <a:ext cx="17682" cy="24483"/>
            </a:xfrm>
            <a:custGeom>
              <a:avLst/>
              <a:gdLst>
                <a:gd name="T0" fmla="*/ 9 w 9"/>
                <a:gd name="T1" fmla="*/ 7 h 12"/>
                <a:gd name="T2" fmla="*/ 6 w 9"/>
                <a:gd name="T3" fmla="*/ 12 h 12"/>
                <a:gd name="T4" fmla="*/ 0 w 9"/>
                <a:gd name="T5" fmla="*/ 3 h 12"/>
                <a:gd name="T6" fmla="*/ 4 w 9"/>
                <a:gd name="T7" fmla="*/ 1 h 12"/>
                <a:gd name="T8" fmla="*/ 9 w 9"/>
                <a:gd name="T9" fmla="*/ 7 h 12"/>
              </a:gdLst>
              <a:ahLst/>
              <a:cxnLst>
                <a:cxn ang="0">
                  <a:pos x="T0" y="T1"/>
                </a:cxn>
                <a:cxn ang="0">
                  <a:pos x="T2" y="T3"/>
                </a:cxn>
                <a:cxn ang="0">
                  <a:pos x="T4" y="T5"/>
                </a:cxn>
                <a:cxn ang="0">
                  <a:pos x="T6" y="T7"/>
                </a:cxn>
                <a:cxn ang="0">
                  <a:pos x="T8" y="T9"/>
                </a:cxn>
              </a:cxnLst>
              <a:rect l="0" t="0" r="r" b="b"/>
              <a:pathLst>
                <a:path w="9" h="12">
                  <a:moveTo>
                    <a:pt x="9" y="7"/>
                  </a:moveTo>
                  <a:cubicBezTo>
                    <a:pt x="9" y="9"/>
                    <a:pt x="9" y="12"/>
                    <a:pt x="6" y="12"/>
                  </a:cubicBezTo>
                  <a:cubicBezTo>
                    <a:pt x="2" y="11"/>
                    <a:pt x="0" y="8"/>
                    <a:pt x="0" y="3"/>
                  </a:cubicBezTo>
                  <a:cubicBezTo>
                    <a:pt x="1" y="1"/>
                    <a:pt x="2" y="0"/>
                    <a:pt x="4" y="1"/>
                  </a:cubicBezTo>
                  <a:cubicBezTo>
                    <a:pt x="8" y="1"/>
                    <a:pt x="9" y="3"/>
                    <a:pt x="9" y="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6" name="Freeform 123"/>
            <p:cNvSpPr/>
            <p:nvPr/>
          </p:nvSpPr>
          <p:spPr bwMode="auto">
            <a:xfrm>
              <a:off x="4444230" y="4339684"/>
              <a:ext cx="20402" cy="25844"/>
            </a:xfrm>
            <a:custGeom>
              <a:avLst/>
              <a:gdLst>
                <a:gd name="T0" fmla="*/ 0 w 10"/>
                <a:gd name="T1" fmla="*/ 6 h 13"/>
                <a:gd name="T2" fmla="*/ 3 w 10"/>
                <a:gd name="T3" fmla="*/ 1 h 13"/>
                <a:gd name="T4" fmla="*/ 9 w 10"/>
                <a:gd name="T5" fmla="*/ 7 h 13"/>
                <a:gd name="T6" fmla="*/ 5 w 10"/>
                <a:gd name="T7" fmla="*/ 12 h 13"/>
                <a:gd name="T8" fmla="*/ 0 w 10"/>
                <a:gd name="T9" fmla="*/ 6 h 13"/>
              </a:gdLst>
              <a:ahLst/>
              <a:cxnLst>
                <a:cxn ang="0">
                  <a:pos x="T0" y="T1"/>
                </a:cxn>
                <a:cxn ang="0">
                  <a:pos x="T2" y="T3"/>
                </a:cxn>
                <a:cxn ang="0">
                  <a:pos x="T4" y="T5"/>
                </a:cxn>
                <a:cxn ang="0">
                  <a:pos x="T6" y="T7"/>
                </a:cxn>
                <a:cxn ang="0">
                  <a:pos x="T8" y="T9"/>
                </a:cxn>
              </a:cxnLst>
              <a:rect l="0" t="0" r="r" b="b"/>
              <a:pathLst>
                <a:path w="10" h="13">
                  <a:moveTo>
                    <a:pt x="0" y="6"/>
                  </a:moveTo>
                  <a:cubicBezTo>
                    <a:pt x="1" y="4"/>
                    <a:pt x="0" y="1"/>
                    <a:pt x="3" y="1"/>
                  </a:cubicBezTo>
                  <a:cubicBezTo>
                    <a:pt x="6" y="0"/>
                    <a:pt x="10" y="4"/>
                    <a:pt x="9" y="7"/>
                  </a:cubicBezTo>
                  <a:cubicBezTo>
                    <a:pt x="9" y="9"/>
                    <a:pt x="8" y="12"/>
                    <a:pt x="5" y="12"/>
                  </a:cubicBezTo>
                  <a:cubicBezTo>
                    <a:pt x="2" y="13"/>
                    <a:pt x="0" y="10"/>
                    <a:pt x="0" y="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7" name="Freeform 124"/>
            <p:cNvSpPr/>
            <p:nvPr/>
          </p:nvSpPr>
          <p:spPr bwMode="auto">
            <a:xfrm>
              <a:off x="1702123" y="3927553"/>
              <a:ext cx="21763" cy="21763"/>
            </a:xfrm>
            <a:custGeom>
              <a:avLst/>
              <a:gdLst>
                <a:gd name="T0" fmla="*/ 11 w 11"/>
                <a:gd name="T1" fmla="*/ 7 h 11"/>
                <a:gd name="T2" fmla="*/ 7 w 11"/>
                <a:gd name="T3" fmla="*/ 11 h 11"/>
                <a:gd name="T4" fmla="*/ 1 w 11"/>
                <a:gd name="T5" fmla="*/ 2 h 11"/>
                <a:gd name="T6" fmla="*/ 4 w 11"/>
                <a:gd name="T7" fmla="*/ 0 h 11"/>
                <a:gd name="T8" fmla="*/ 11 w 11"/>
                <a:gd name="T9" fmla="*/ 7 h 11"/>
              </a:gdLst>
              <a:ahLst/>
              <a:cxnLst>
                <a:cxn ang="0">
                  <a:pos x="T0" y="T1"/>
                </a:cxn>
                <a:cxn ang="0">
                  <a:pos x="T2" y="T3"/>
                </a:cxn>
                <a:cxn ang="0">
                  <a:pos x="T4" y="T5"/>
                </a:cxn>
                <a:cxn ang="0">
                  <a:pos x="T6" y="T7"/>
                </a:cxn>
                <a:cxn ang="0">
                  <a:pos x="T8" y="T9"/>
                </a:cxn>
              </a:cxnLst>
              <a:rect l="0" t="0" r="r" b="b"/>
              <a:pathLst>
                <a:path w="11" h="11">
                  <a:moveTo>
                    <a:pt x="11" y="7"/>
                  </a:moveTo>
                  <a:cubicBezTo>
                    <a:pt x="10" y="9"/>
                    <a:pt x="9" y="10"/>
                    <a:pt x="7" y="11"/>
                  </a:cubicBezTo>
                  <a:cubicBezTo>
                    <a:pt x="4" y="11"/>
                    <a:pt x="0" y="6"/>
                    <a:pt x="1" y="2"/>
                  </a:cubicBezTo>
                  <a:cubicBezTo>
                    <a:pt x="1" y="0"/>
                    <a:pt x="2" y="0"/>
                    <a:pt x="4" y="0"/>
                  </a:cubicBezTo>
                  <a:cubicBezTo>
                    <a:pt x="8" y="0"/>
                    <a:pt x="11" y="3"/>
                    <a:pt x="11" y="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8" name="Freeform 125"/>
            <p:cNvSpPr/>
            <p:nvPr/>
          </p:nvSpPr>
          <p:spPr bwMode="auto">
            <a:xfrm>
              <a:off x="5763598" y="2863898"/>
              <a:ext cx="25843" cy="20403"/>
            </a:xfrm>
            <a:custGeom>
              <a:avLst/>
              <a:gdLst>
                <a:gd name="T0" fmla="*/ 13 w 13"/>
                <a:gd name="T1" fmla="*/ 6 h 10"/>
                <a:gd name="T2" fmla="*/ 11 w 13"/>
                <a:gd name="T3" fmla="*/ 8 h 10"/>
                <a:gd name="T4" fmla="*/ 0 w 13"/>
                <a:gd name="T5" fmla="*/ 3 h 10"/>
                <a:gd name="T6" fmla="*/ 2 w 13"/>
                <a:gd name="T7" fmla="*/ 0 h 10"/>
                <a:gd name="T8" fmla="*/ 12 w 13"/>
                <a:gd name="T9" fmla="*/ 4 h 10"/>
                <a:gd name="T10" fmla="*/ 13 w 13"/>
                <a:gd name="T11" fmla="*/ 6 h 10"/>
              </a:gdLst>
              <a:ahLst/>
              <a:cxnLst>
                <a:cxn ang="0">
                  <a:pos x="T0" y="T1"/>
                </a:cxn>
                <a:cxn ang="0">
                  <a:pos x="T2" y="T3"/>
                </a:cxn>
                <a:cxn ang="0">
                  <a:pos x="T4" y="T5"/>
                </a:cxn>
                <a:cxn ang="0">
                  <a:pos x="T6" y="T7"/>
                </a:cxn>
                <a:cxn ang="0">
                  <a:pos x="T8" y="T9"/>
                </a:cxn>
                <a:cxn ang="0">
                  <a:pos x="T10" y="T11"/>
                </a:cxn>
              </a:cxnLst>
              <a:rect l="0" t="0" r="r" b="b"/>
              <a:pathLst>
                <a:path w="13" h="10">
                  <a:moveTo>
                    <a:pt x="13" y="6"/>
                  </a:moveTo>
                  <a:cubicBezTo>
                    <a:pt x="12" y="7"/>
                    <a:pt x="12" y="8"/>
                    <a:pt x="11" y="8"/>
                  </a:cubicBezTo>
                  <a:cubicBezTo>
                    <a:pt x="8" y="10"/>
                    <a:pt x="0" y="7"/>
                    <a:pt x="0" y="3"/>
                  </a:cubicBezTo>
                  <a:cubicBezTo>
                    <a:pt x="0" y="2"/>
                    <a:pt x="1" y="0"/>
                    <a:pt x="2" y="0"/>
                  </a:cubicBezTo>
                  <a:cubicBezTo>
                    <a:pt x="6" y="0"/>
                    <a:pt x="9" y="2"/>
                    <a:pt x="12" y="4"/>
                  </a:cubicBezTo>
                  <a:cubicBezTo>
                    <a:pt x="12" y="5"/>
                    <a:pt x="12" y="6"/>
                    <a:pt x="13" y="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29" name="Freeform 126"/>
            <p:cNvSpPr/>
            <p:nvPr/>
          </p:nvSpPr>
          <p:spPr bwMode="auto">
            <a:xfrm>
              <a:off x="3331609" y="3700404"/>
              <a:ext cx="17682" cy="20403"/>
            </a:xfrm>
            <a:custGeom>
              <a:avLst/>
              <a:gdLst>
                <a:gd name="T0" fmla="*/ 9 w 9"/>
                <a:gd name="T1" fmla="*/ 5 h 10"/>
                <a:gd name="T2" fmla="*/ 5 w 9"/>
                <a:gd name="T3" fmla="*/ 10 h 10"/>
                <a:gd name="T4" fmla="*/ 0 w 9"/>
                <a:gd name="T5" fmla="*/ 5 h 10"/>
                <a:gd name="T6" fmla="*/ 5 w 9"/>
                <a:gd name="T7" fmla="*/ 0 h 10"/>
                <a:gd name="T8" fmla="*/ 9 w 9"/>
                <a:gd name="T9" fmla="*/ 5 h 10"/>
              </a:gdLst>
              <a:ahLst/>
              <a:cxnLst>
                <a:cxn ang="0">
                  <a:pos x="T0" y="T1"/>
                </a:cxn>
                <a:cxn ang="0">
                  <a:pos x="T2" y="T3"/>
                </a:cxn>
                <a:cxn ang="0">
                  <a:pos x="T4" y="T5"/>
                </a:cxn>
                <a:cxn ang="0">
                  <a:pos x="T6" y="T7"/>
                </a:cxn>
                <a:cxn ang="0">
                  <a:pos x="T8" y="T9"/>
                </a:cxn>
              </a:cxnLst>
              <a:rect l="0" t="0" r="r" b="b"/>
              <a:pathLst>
                <a:path w="9" h="10">
                  <a:moveTo>
                    <a:pt x="9" y="5"/>
                  </a:moveTo>
                  <a:cubicBezTo>
                    <a:pt x="9" y="9"/>
                    <a:pt x="8" y="10"/>
                    <a:pt x="5" y="10"/>
                  </a:cubicBezTo>
                  <a:cubicBezTo>
                    <a:pt x="2" y="10"/>
                    <a:pt x="0" y="8"/>
                    <a:pt x="0" y="5"/>
                  </a:cubicBezTo>
                  <a:cubicBezTo>
                    <a:pt x="0" y="2"/>
                    <a:pt x="2" y="0"/>
                    <a:pt x="5" y="0"/>
                  </a:cubicBezTo>
                  <a:cubicBezTo>
                    <a:pt x="7" y="0"/>
                    <a:pt x="9" y="3"/>
                    <a:pt x="9"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0" name="Freeform 127"/>
            <p:cNvSpPr/>
            <p:nvPr/>
          </p:nvSpPr>
          <p:spPr bwMode="auto">
            <a:xfrm>
              <a:off x="396357" y="2901983"/>
              <a:ext cx="17682" cy="21763"/>
            </a:xfrm>
            <a:custGeom>
              <a:avLst/>
              <a:gdLst>
                <a:gd name="T0" fmla="*/ 0 w 9"/>
                <a:gd name="T1" fmla="*/ 5 h 11"/>
                <a:gd name="T2" fmla="*/ 4 w 9"/>
                <a:gd name="T3" fmla="*/ 0 h 11"/>
                <a:gd name="T4" fmla="*/ 9 w 9"/>
                <a:gd name="T5" fmla="*/ 6 h 11"/>
                <a:gd name="T6" fmla="*/ 3 w 9"/>
                <a:gd name="T7" fmla="*/ 10 h 11"/>
                <a:gd name="T8" fmla="*/ 0 w 9"/>
                <a:gd name="T9" fmla="*/ 5 h 11"/>
              </a:gdLst>
              <a:ahLst/>
              <a:cxnLst>
                <a:cxn ang="0">
                  <a:pos x="T0" y="T1"/>
                </a:cxn>
                <a:cxn ang="0">
                  <a:pos x="T2" y="T3"/>
                </a:cxn>
                <a:cxn ang="0">
                  <a:pos x="T4" y="T5"/>
                </a:cxn>
                <a:cxn ang="0">
                  <a:pos x="T6" y="T7"/>
                </a:cxn>
                <a:cxn ang="0">
                  <a:pos x="T8" y="T9"/>
                </a:cxn>
              </a:cxnLst>
              <a:rect l="0" t="0" r="r" b="b"/>
              <a:pathLst>
                <a:path w="9" h="11">
                  <a:moveTo>
                    <a:pt x="0" y="5"/>
                  </a:moveTo>
                  <a:cubicBezTo>
                    <a:pt x="1" y="3"/>
                    <a:pt x="1" y="0"/>
                    <a:pt x="4" y="0"/>
                  </a:cubicBezTo>
                  <a:cubicBezTo>
                    <a:pt x="7" y="1"/>
                    <a:pt x="9" y="4"/>
                    <a:pt x="9" y="6"/>
                  </a:cubicBezTo>
                  <a:cubicBezTo>
                    <a:pt x="9" y="9"/>
                    <a:pt x="6" y="11"/>
                    <a:pt x="3" y="10"/>
                  </a:cubicBezTo>
                  <a:cubicBezTo>
                    <a:pt x="0" y="9"/>
                    <a:pt x="0" y="7"/>
                    <a:pt x="0"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1" name="Freeform 128"/>
            <p:cNvSpPr/>
            <p:nvPr/>
          </p:nvSpPr>
          <p:spPr bwMode="auto">
            <a:xfrm>
              <a:off x="2749455" y="3844582"/>
              <a:ext cx="19042" cy="23123"/>
            </a:xfrm>
            <a:custGeom>
              <a:avLst/>
              <a:gdLst>
                <a:gd name="T0" fmla="*/ 10 w 10"/>
                <a:gd name="T1" fmla="*/ 4 h 11"/>
                <a:gd name="T2" fmla="*/ 6 w 10"/>
                <a:gd name="T3" fmla="*/ 11 h 11"/>
                <a:gd name="T4" fmla="*/ 0 w 10"/>
                <a:gd name="T5" fmla="*/ 6 h 11"/>
                <a:gd name="T6" fmla="*/ 6 w 10"/>
                <a:gd name="T7" fmla="*/ 1 h 11"/>
                <a:gd name="T8" fmla="*/ 10 w 10"/>
                <a:gd name="T9" fmla="*/ 4 h 11"/>
              </a:gdLst>
              <a:ahLst/>
              <a:cxnLst>
                <a:cxn ang="0">
                  <a:pos x="T0" y="T1"/>
                </a:cxn>
                <a:cxn ang="0">
                  <a:pos x="T2" y="T3"/>
                </a:cxn>
                <a:cxn ang="0">
                  <a:pos x="T4" y="T5"/>
                </a:cxn>
                <a:cxn ang="0">
                  <a:pos x="T6" y="T7"/>
                </a:cxn>
                <a:cxn ang="0">
                  <a:pos x="T8" y="T9"/>
                </a:cxn>
              </a:cxnLst>
              <a:rect l="0" t="0" r="r" b="b"/>
              <a:pathLst>
                <a:path w="10" h="11">
                  <a:moveTo>
                    <a:pt x="10" y="4"/>
                  </a:moveTo>
                  <a:cubicBezTo>
                    <a:pt x="10" y="7"/>
                    <a:pt x="8" y="11"/>
                    <a:pt x="6" y="11"/>
                  </a:cubicBezTo>
                  <a:cubicBezTo>
                    <a:pt x="3" y="10"/>
                    <a:pt x="1" y="9"/>
                    <a:pt x="0" y="6"/>
                  </a:cubicBezTo>
                  <a:cubicBezTo>
                    <a:pt x="0" y="4"/>
                    <a:pt x="3" y="0"/>
                    <a:pt x="6" y="1"/>
                  </a:cubicBezTo>
                  <a:cubicBezTo>
                    <a:pt x="8" y="1"/>
                    <a:pt x="10" y="1"/>
                    <a:pt x="10" y="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2" name="Freeform 129"/>
            <p:cNvSpPr/>
            <p:nvPr/>
          </p:nvSpPr>
          <p:spPr bwMode="auto">
            <a:xfrm>
              <a:off x="6062836" y="4721893"/>
              <a:ext cx="19042" cy="21763"/>
            </a:xfrm>
            <a:custGeom>
              <a:avLst/>
              <a:gdLst>
                <a:gd name="T0" fmla="*/ 10 w 10"/>
                <a:gd name="T1" fmla="*/ 7 h 11"/>
                <a:gd name="T2" fmla="*/ 7 w 10"/>
                <a:gd name="T3" fmla="*/ 11 h 11"/>
                <a:gd name="T4" fmla="*/ 0 w 10"/>
                <a:gd name="T5" fmla="*/ 5 h 11"/>
                <a:gd name="T6" fmla="*/ 4 w 10"/>
                <a:gd name="T7" fmla="*/ 1 h 11"/>
                <a:gd name="T8" fmla="*/ 10 w 10"/>
                <a:gd name="T9" fmla="*/ 7 h 11"/>
              </a:gdLst>
              <a:ahLst/>
              <a:cxnLst>
                <a:cxn ang="0">
                  <a:pos x="T0" y="T1"/>
                </a:cxn>
                <a:cxn ang="0">
                  <a:pos x="T2" y="T3"/>
                </a:cxn>
                <a:cxn ang="0">
                  <a:pos x="T4" y="T5"/>
                </a:cxn>
                <a:cxn ang="0">
                  <a:pos x="T6" y="T7"/>
                </a:cxn>
                <a:cxn ang="0">
                  <a:pos x="T8" y="T9"/>
                </a:cxn>
              </a:cxnLst>
              <a:rect l="0" t="0" r="r" b="b"/>
              <a:pathLst>
                <a:path w="10" h="11">
                  <a:moveTo>
                    <a:pt x="10" y="7"/>
                  </a:moveTo>
                  <a:cubicBezTo>
                    <a:pt x="10" y="10"/>
                    <a:pt x="9" y="11"/>
                    <a:pt x="7" y="11"/>
                  </a:cubicBezTo>
                  <a:cubicBezTo>
                    <a:pt x="4" y="11"/>
                    <a:pt x="1" y="8"/>
                    <a:pt x="0" y="5"/>
                  </a:cubicBezTo>
                  <a:cubicBezTo>
                    <a:pt x="0" y="2"/>
                    <a:pt x="2" y="1"/>
                    <a:pt x="4" y="1"/>
                  </a:cubicBezTo>
                  <a:cubicBezTo>
                    <a:pt x="7" y="0"/>
                    <a:pt x="10" y="4"/>
                    <a:pt x="10" y="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3" name="Freeform 130"/>
            <p:cNvSpPr/>
            <p:nvPr/>
          </p:nvSpPr>
          <p:spPr bwMode="auto">
            <a:xfrm>
              <a:off x="2595756" y="3632395"/>
              <a:ext cx="19042" cy="25844"/>
            </a:xfrm>
            <a:custGeom>
              <a:avLst/>
              <a:gdLst>
                <a:gd name="T0" fmla="*/ 9 w 9"/>
                <a:gd name="T1" fmla="*/ 8 h 13"/>
                <a:gd name="T2" fmla="*/ 5 w 9"/>
                <a:gd name="T3" fmla="*/ 12 h 13"/>
                <a:gd name="T4" fmla="*/ 0 w 9"/>
                <a:gd name="T5" fmla="*/ 6 h 13"/>
                <a:gd name="T6" fmla="*/ 4 w 9"/>
                <a:gd name="T7" fmla="*/ 1 h 13"/>
                <a:gd name="T8" fmla="*/ 9 w 9"/>
                <a:gd name="T9" fmla="*/ 8 h 13"/>
              </a:gdLst>
              <a:ahLst/>
              <a:cxnLst>
                <a:cxn ang="0">
                  <a:pos x="T0" y="T1"/>
                </a:cxn>
                <a:cxn ang="0">
                  <a:pos x="T2" y="T3"/>
                </a:cxn>
                <a:cxn ang="0">
                  <a:pos x="T4" y="T5"/>
                </a:cxn>
                <a:cxn ang="0">
                  <a:pos x="T6" y="T7"/>
                </a:cxn>
                <a:cxn ang="0">
                  <a:pos x="T8" y="T9"/>
                </a:cxn>
              </a:cxnLst>
              <a:rect l="0" t="0" r="r" b="b"/>
              <a:pathLst>
                <a:path w="9" h="13">
                  <a:moveTo>
                    <a:pt x="9" y="8"/>
                  </a:moveTo>
                  <a:cubicBezTo>
                    <a:pt x="9" y="10"/>
                    <a:pt x="7" y="12"/>
                    <a:pt x="5" y="12"/>
                  </a:cubicBezTo>
                  <a:cubicBezTo>
                    <a:pt x="3" y="13"/>
                    <a:pt x="0" y="9"/>
                    <a:pt x="0" y="6"/>
                  </a:cubicBezTo>
                  <a:cubicBezTo>
                    <a:pt x="1" y="4"/>
                    <a:pt x="1" y="1"/>
                    <a:pt x="4" y="1"/>
                  </a:cubicBezTo>
                  <a:cubicBezTo>
                    <a:pt x="6" y="0"/>
                    <a:pt x="9" y="6"/>
                    <a:pt x="9"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4" name="Freeform 131"/>
            <p:cNvSpPr/>
            <p:nvPr/>
          </p:nvSpPr>
          <p:spPr bwMode="auto">
            <a:xfrm>
              <a:off x="3911043" y="4634842"/>
              <a:ext cx="21763" cy="19042"/>
            </a:xfrm>
            <a:custGeom>
              <a:avLst/>
              <a:gdLst>
                <a:gd name="T0" fmla="*/ 11 w 11"/>
                <a:gd name="T1" fmla="*/ 3 h 9"/>
                <a:gd name="T2" fmla="*/ 5 w 11"/>
                <a:gd name="T3" fmla="*/ 8 h 9"/>
                <a:gd name="T4" fmla="*/ 0 w 11"/>
                <a:gd name="T5" fmla="*/ 3 h 9"/>
                <a:gd name="T6" fmla="*/ 7 w 11"/>
                <a:gd name="T7" fmla="*/ 0 h 9"/>
                <a:gd name="T8" fmla="*/ 11 w 11"/>
                <a:gd name="T9" fmla="*/ 3 h 9"/>
              </a:gdLst>
              <a:ahLst/>
              <a:cxnLst>
                <a:cxn ang="0">
                  <a:pos x="T0" y="T1"/>
                </a:cxn>
                <a:cxn ang="0">
                  <a:pos x="T2" y="T3"/>
                </a:cxn>
                <a:cxn ang="0">
                  <a:pos x="T4" y="T5"/>
                </a:cxn>
                <a:cxn ang="0">
                  <a:pos x="T6" y="T7"/>
                </a:cxn>
                <a:cxn ang="0">
                  <a:pos x="T8" y="T9"/>
                </a:cxn>
              </a:cxnLst>
              <a:rect l="0" t="0" r="r" b="b"/>
              <a:pathLst>
                <a:path w="11" h="9">
                  <a:moveTo>
                    <a:pt x="11" y="3"/>
                  </a:moveTo>
                  <a:cubicBezTo>
                    <a:pt x="11" y="7"/>
                    <a:pt x="8" y="9"/>
                    <a:pt x="5" y="8"/>
                  </a:cubicBezTo>
                  <a:cubicBezTo>
                    <a:pt x="2" y="8"/>
                    <a:pt x="0" y="6"/>
                    <a:pt x="0" y="3"/>
                  </a:cubicBezTo>
                  <a:cubicBezTo>
                    <a:pt x="1" y="0"/>
                    <a:pt x="4" y="0"/>
                    <a:pt x="7" y="0"/>
                  </a:cubicBezTo>
                  <a:cubicBezTo>
                    <a:pt x="9" y="0"/>
                    <a:pt x="11" y="1"/>
                    <a:pt x="11" y="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5" name="Freeform 132"/>
            <p:cNvSpPr/>
            <p:nvPr/>
          </p:nvSpPr>
          <p:spPr bwMode="auto">
            <a:xfrm>
              <a:off x="1666758" y="3918031"/>
              <a:ext cx="19042" cy="21763"/>
            </a:xfrm>
            <a:custGeom>
              <a:avLst/>
              <a:gdLst>
                <a:gd name="T0" fmla="*/ 10 w 10"/>
                <a:gd name="T1" fmla="*/ 6 h 11"/>
                <a:gd name="T2" fmla="*/ 7 w 10"/>
                <a:gd name="T3" fmla="*/ 11 h 11"/>
                <a:gd name="T4" fmla="*/ 1 w 10"/>
                <a:gd name="T5" fmla="*/ 5 h 11"/>
                <a:gd name="T6" fmla="*/ 6 w 10"/>
                <a:gd name="T7" fmla="*/ 0 h 11"/>
                <a:gd name="T8" fmla="*/ 10 w 10"/>
                <a:gd name="T9" fmla="*/ 6 h 11"/>
              </a:gdLst>
              <a:ahLst/>
              <a:cxnLst>
                <a:cxn ang="0">
                  <a:pos x="T0" y="T1"/>
                </a:cxn>
                <a:cxn ang="0">
                  <a:pos x="T2" y="T3"/>
                </a:cxn>
                <a:cxn ang="0">
                  <a:pos x="T4" y="T5"/>
                </a:cxn>
                <a:cxn ang="0">
                  <a:pos x="T6" y="T7"/>
                </a:cxn>
                <a:cxn ang="0">
                  <a:pos x="T8" y="T9"/>
                </a:cxn>
              </a:cxnLst>
              <a:rect l="0" t="0" r="r" b="b"/>
              <a:pathLst>
                <a:path w="10" h="11">
                  <a:moveTo>
                    <a:pt x="10" y="6"/>
                  </a:moveTo>
                  <a:cubicBezTo>
                    <a:pt x="10" y="8"/>
                    <a:pt x="9" y="11"/>
                    <a:pt x="7" y="11"/>
                  </a:cubicBezTo>
                  <a:cubicBezTo>
                    <a:pt x="3" y="11"/>
                    <a:pt x="2" y="7"/>
                    <a:pt x="1" y="5"/>
                  </a:cubicBezTo>
                  <a:cubicBezTo>
                    <a:pt x="0" y="3"/>
                    <a:pt x="3" y="0"/>
                    <a:pt x="6" y="0"/>
                  </a:cubicBezTo>
                  <a:cubicBezTo>
                    <a:pt x="9" y="1"/>
                    <a:pt x="9" y="4"/>
                    <a:pt x="10" y="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6" name="Freeform 133"/>
            <p:cNvSpPr/>
            <p:nvPr/>
          </p:nvSpPr>
          <p:spPr bwMode="auto">
            <a:xfrm>
              <a:off x="2669206" y="4116616"/>
              <a:ext cx="19042" cy="17683"/>
            </a:xfrm>
            <a:custGeom>
              <a:avLst/>
              <a:gdLst>
                <a:gd name="T0" fmla="*/ 5 w 10"/>
                <a:gd name="T1" fmla="*/ 9 h 9"/>
                <a:gd name="T2" fmla="*/ 0 w 10"/>
                <a:gd name="T3" fmla="*/ 5 h 9"/>
                <a:gd name="T4" fmla="*/ 4 w 10"/>
                <a:gd name="T5" fmla="*/ 0 h 9"/>
                <a:gd name="T6" fmla="*/ 10 w 10"/>
                <a:gd name="T7" fmla="*/ 5 h 9"/>
                <a:gd name="T8" fmla="*/ 5 w 10"/>
                <a:gd name="T9" fmla="*/ 9 h 9"/>
              </a:gdLst>
              <a:ahLst/>
              <a:cxnLst>
                <a:cxn ang="0">
                  <a:pos x="T0" y="T1"/>
                </a:cxn>
                <a:cxn ang="0">
                  <a:pos x="T2" y="T3"/>
                </a:cxn>
                <a:cxn ang="0">
                  <a:pos x="T4" y="T5"/>
                </a:cxn>
                <a:cxn ang="0">
                  <a:pos x="T6" y="T7"/>
                </a:cxn>
                <a:cxn ang="0">
                  <a:pos x="T8" y="T9"/>
                </a:cxn>
              </a:cxnLst>
              <a:rect l="0" t="0" r="r" b="b"/>
              <a:pathLst>
                <a:path w="10" h="9">
                  <a:moveTo>
                    <a:pt x="5" y="9"/>
                  </a:moveTo>
                  <a:cubicBezTo>
                    <a:pt x="2" y="9"/>
                    <a:pt x="1" y="7"/>
                    <a:pt x="0" y="5"/>
                  </a:cubicBezTo>
                  <a:cubicBezTo>
                    <a:pt x="0" y="2"/>
                    <a:pt x="2" y="0"/>
                    <a:pt x="4" y="0"/>
                  </a:cubicBezTo>
                  <a:cubicBezTo>
                    <a:pt x="6" y="0"/>
                    <a:pt x="10" y="4"/>
                    <a:pt x="10" y="5"/>
                  </a:cubicBezTo>
                  <a:cubicBezTo>
                    <a:pt x="10" y="8"/>
                    <a:pt x="7" y="8"/>
                    <a:pt x="5" y="9"/>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7" name="Freeform 134"/>
            <p:cNvSpPr/>
            <p:nvPr/>
          </p:nvSpPr>
          <p:spPr bwMode="auto">
            <a:xfrm>
              <a:off x="3422741" y="3146814"/>
              <a:ext cx="21763" cy="19042"/>
            </a:xfrm>
            <a:custGeom>
              <a:avLst/>
              <a:gdLst>
                <a:gd name="T0" fmla="*/ 11 w 11"/>
                <a:gd name="T1" fmla="*/ 4 h 9"/>
                <a:gd name="T2" fmla="*/ 6 w 11"/>
                <a:gd name="T3" fmla="*/ 9 h 9"/>
                <a:gd name="T4" fmla="*/ 1 w 11"/>
                <a:gd name="T5" fmla="*/ 5 h 9"/>
                <a:gd name="T6" fmla="*/ 5 w 11"/>
                <a:gd name="T7" fmla="*/ 1 h 9"/>
                <a:gd name="T8" fmla="*/ 11 w 11"/>
                <a:gd name="T9" fmla="*/ 4 h 9"/>
              </a:gdLst>
              <a:ahLst/>
              <a:cxnLst>
                <a:cxn ang="0">
                  <a:pos x="T0" y="T1"/>
                </a:cxn>
                <a:cxn ang="0">
                  <a:pos x="T2" y="T3"/>
                </a:cxn>
                <a:cxn ang="0">
                  <a:pos x="T4" y="T5"/>
                </a:cxn>
                <a:cxn ang="0">
                  <a:pos x="T6" y="T7"/>
                </a:cxn>
                <a:cxn ang="0">
                  <a:pos x="T8" y="T9"/>
                </a:cxn>
              </a:cxnLst>
              <a:rect l="0" t="0" r="r" b="b"/>
              <a:pathLst>
                <a:path w="11" h="9">
                  <a:moveTo>
                    <a:pt x="11" y="4"/>
                  </a:moveTo>
                  <a:cubicBezTo>
                    <a:pt x="10" y="7"/>
                    <a:pt x="9" y="8"/>
                    <a:pt x="6" y="9"/>
                  </a:cubicBezTo>
                  <a:cubicBezTo>
                    <a:pt x="3" y="9"/>
                    <a:pt x="0" y="7"/>
                    <a:pt x="1" y="5"/>
                  </a:cubicBezTo>
                  <a:cubicBezTo>
                    <a:pt x="1" y="2"/>
                    <a:pt x="3" y="1"/>
                    <a:pt x="5" y="1"/>
                  </a:cubicBezTo>
                  <a:cubicBezTo>
                    <a:pt x="8" y="0"/>
                    <a:pt x="10" y="1"/>
                    <a:pt x="11" y="4"/>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8" name="Freeform 135"/>
            <p:cNvSpPr/>
            <p:nvPr/>
          </p:nvSpPr>
          <p:spPr bwMode="auto">
            <a:xfrm>
              <a:off x="2586235" y="3605192"/>
              <a:ext cx="21763" cy="16322"/>
            </a:xfrm>
            <a:custGeom>
              <a:avLst/>
              <a:gdLst>
                <a:gd name="T0" fmla="*/ 4 w 11"/>
                <a:gd name="T1" fmla="*/ 8 h 8"/>
                <a:gd name="T2" fmla="*/ 0 w 11"/>
                <a:gd name="T3" fmla="*/ 4 h 8"/>
                <a:gd name="T4" fmla="*/ 4 w 11"/>
                <a:gd name="T5" fmla="*/ 0 h 8"/>
                <a:gd name="T6" fmla="*/ 11 w 11"/>
                <a:gd name="T7" fmla="*/ 5 h 8"/>
                <a:gd name="T8" fmla="*/ 4 w 11"/>
                <a:gd name="T9" fmla="*/ 8 h 8"/>
              </a:gdLst>
              <a:ahLst/>
              <a:cxnLst>
                <a:cxn ang="0">
                  <a:pos x="T0" y="T1"/>
                </a:cxn>
                <a:cxn ang="0">
                  <a:pos x="T2" y="T3"/>
                </a:cxn>
                <a:cxn ang="0">
                  <a:pos x="T4" y="T5"/>
                </a:cxn>
                <a:cxn ang="0">
                  <a:pos x="T6" y="T7"/>
                </a:cxn>
                <a:cxn ang="0">
                  <a:pos x="T8" y="T9"/>
                </a:cxn>
              </a:cxnLst>
              <a:rect l="0" t="0" r="r" b="b"/>
              <a:pathLst>
                <a:path w="11" h="8">
                  <a:moveTo>
                    <a:pt x="4" y="8"/>
                  </a:moveTo>
                  <a:cubicBezTo>
                    <a:pt x="3" y="8"/>
                    <a:pt x="0" y="7"/>
                    <a:pt x="0" y="4"/>
                  </a:cubicBezTo>
                  <a:cubicBezTo>
                    <a:pt x="0" y="2"/>
                    <a:pt x="2" y="1"/>
                    <a:pt x="4" y="0"/>
                  </a:cubicBezTo>
                  <a:cubicBezTo>
                    <a:pt x="6" y="0"/>
                    <a:pt x="11" y="3"/>
                    <a:pt x="11" y="5"/>
                  </a:cubicBezTo>
                  <a:cubicBezTo>
                    <a:pt x="11" y="7"/>
                    <a:pt x="9" y="8"/>
                    <a:pt x="4"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39" name="Freeform 136"/>
            <p:cNvSpPr/>
            <p:nvPr/>
          </p:nvSpPr>
          <p:spPr bwMode="auto">
            <a:xfrm>
              <a:off x="1938793" y="4124777"/>
              <a:ext cx="19042" cy="20403"/>
            </a:xfrm>
            <a:custGeom>
              <a:avLst/>
              <a:gdLst>
                <a:gd name="T0" fmla="*/ 5 w 9"/>
                <a:gd name="T1" fmla="*/ 10 h 10"/>
                <a:gd name="T2" fmla="*/ 0 w 9"/>
                <a:gd name="T3" fmla="*/ 5 h 10"/>
                <a:gd name="T4" fmla="*/ 3 w 9"/>
                <a:gd name="T5" fmla="*/ 0 h 10"/>
                <a:gd name="T6" fmla="*/ 9 w 9"/>
                <a:gd name="T7" fmla="*/ 6 h 10"/>
                <a:gd name="T8" fmla="*/ 5 w 9"/>
                <a:gd name="T9" fmla="*/ 10 h 10"/>
              </a:gdLst>
              <a:ahLst/>
              <a:cxnLst>
                <a:cxn ang="0">
                  <a:pos x="T0" y="T1"/>
                </a:cxn>
                <a:cxn ang="0">
                  <a:pos x="T2" y="T3"/>
                </a:cxn>
                <a:cxn ang="0">
                  <a:pos x="T4" y="T5"/>
                </a:cxn>
                <a:cxn ang="0">
                  <a:pos x="T6" y="T7"/>
                </a:cxn>
                <a:cxn ang="0">
                  <a:pos x="T8" y="T9"/>
                </a:cxn>
              </a:cxnLst>
              <a:rect l="0" t="0" r="r" b="b"/>
              <a:pathLst>
                <a:path w="9" h="10">
                  <a:moveTo>
                    <a:pt x="5" y="10"/>
                  </a:moveTo>
                  <a:cubicBezTo>
                    <a:pt x="2" y="9"/>
                    <a:pt x="0" y="8"/>
                    <a:pt x="0" y="5"/>
                  </a:cubicBezTo>
                  <a:cubicBezTo>
                    <a:pt x="0" y="3"/>
                    <a:pt x="1" y="0"/>
                    <a:pt x="3" y="0"/>
                  </a:cubicBezTo>
                  <a:cubicBezTo>
                    <a:pt x="5" y="0"/>
                    <a:pt x="9" y="4"/>
                    <a:pt x="9" y="6"/>
                  </a:cubicBezTo>
                  <a:cubicBezTo>
                    <a:pt x="9" y="9"/>
                    <a:pt x="7" y="9"/>
                    <a:pt x="5" y="1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0" name="Freeform 137"/>
            <p:cNvSpPr/>
            <p:nvPr/>
          </p:nvSpPr>
          <p:spPr bwMode="auto">
            <a:xfrm>
              <a:off x="1919750" y="4064930"/>
              <a:ext cx="14961" cy="21763"/>
            </a:xfrm>
            <a:custGeom>
              <a:avLst/>
              <a:gdLst>
                <a:gd name="T0" fmla="*/ 3 w 8"/>
                <a:gd name="T1" fmla="*/ 0 h 11"/>
                <a:gd name="T2" fmla="*/ 8 w 8"/>
                <a:gd name="T3" fmla="*/ 6 h 11"/>
                <a:gd name="T4" fmla="*/ 5 w 8"/>
                <a:gd name="T5" fmla="*/ 11 h 11"/>
                <a:gd name="T6" fmla="*/ 0 w 8"/>
                <a:gd name="T7" fmla="*/ 6 h 11"/>
                <a:gd name="T8" fmla="*/ 3 w 8"/>
                <a:gd name="T9" fmla="*/ 0 h 11"/>
              </a:gdLst>
              <a:ahLst/>
              <a:cxnLst>
                <a:cxn ang="0">
                  <a:pos x="T0" y="T1"/>
                </a:cxn>
                <a:cxn ang="0">
                  <a:pos x="T2" y="T3"/>
                </a:cxn>
                <a:cxn ang="0">
                  <a:pos x="T4" y="T5"/>
                </a:cxn>
                <a:cxn ang="0">
                  <a:pos x="T6" y="T7"/>
                </a:cxn>
                <a:cxn ang="0">
                  <a:pos x="T8" y="T9"/>
                </a:cxn>
              </a:cxnLst>
              <a:rect l="0" t="0" r="r" b="b"/>
              <a:pathLst>
                <a:path w="8" h="11">
                  <a:moveTo>
                    <a:pt x="3" y="0"/>
                  </a:moveTo>
                  <a:cubicBezTo>
                    <a:pt x="5" y="0"/>
                    <a:pt x="8" y="4"/>
                    <a:pt x="8" y="6"/>
                  </a:cubicBezTo>
                  <a:cubicBezTo>
                    <a:pt x="8" y="9"/>
                    <a:pt x="7" y="10"/>
                    <a:pt x="5" y="11"/>
                  </a:cubicBezTo>
                  <a:cubicBezTo>
                    <a:pt x="2" y="11"/>
                    <a:pt x="0" y="8"/>
                    <a:pt x="0" y="6"/>
                  </a:cubicBezTo>
                  <a:cubicBezTo>
                    <a:pt x="0" y="3"/>
                    <a:pt x="1" y="1"/>
                    <a:pt x="3"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1" name="Freeform 138"/>
            <p:cNvSpPr/>
            <p:nvPr/>
          </p:nvSpPr>
          <p:spPr bwMode="auto">
            <a:xfrm>
              <a:off x="2775299" y="3739849"/>
              <a:ext cx="20402" cy="20403"/>
            </a:xfrm>
            <a:custGeom>
              <a:avLst/>
              <a:gdLst>
                <a:gd name="T0" fmla="*/ 10 w 10"/>
                <a:gd name="T1" fmla="*/ 7 h 10"/>
                <a:gd name="T2" fmla="*/ 5 w 10"/>
                <a:gd name="T3" fmla="*/ 10 h 10"/>
                <a:gd name="T4" fmla="*/ 1 w 10"/>
                <a:gd name="T5" fmla="*/ 5 h 10"/>
                <a:gd name="T6" fmla="*/ 4 w 10"/>
                <a:gd name="T7" fmla="*/ 1 h 10"/>
                <a:gd name="T8" fmla="*/ 10 w 10"/>
                <a:gd name="T9" fmla="*/ 7 h 10"/>
              </a:gdLst>
              <a:ahLst/>
              <a:cxnLst>
                <a:cxn ang="0">
                  <a:pos x="T0" y="T1"/>
                </a:cxn>
                <a:cxn ang="0">
                  <a:pos x="T2" y="T3"/>
                </a:cxn>
                <a:cxn ang="0">
                  <a:pos x="T4" y="T5"/>
                </a:cxn>
                <a:cxn ang="0">
                  <a:pos x="T6" y="T7"/>
                </a:cxn>
                <a:cxn ang="0">
                  <a:pos x="T8" y="T9"/>
                </a:cxn>
              </a:cxnLst>
              <a:rect l="0" t="0" r="r" b="b"/>
              <a:pathLst>
                <a:path w="10" h="10">
                  <a:moveTo>
                    <a:pt x="10" y="7"/>
                  </a:moveTo>
                  <a:cubicBezTo>
                    <a:pt x="9" y="9"/>
                    <a:pt x="7" y="10"/>
                    <a:pt x="5" y="10"/>
                  </a:cubicBezTo>
                  <a:cubicBezTo>
                    <a:pt x="3" y="10"/>
                    <a:pt x="0" y="7"/>
                    <a:pt x="1" y="5"/>
                  </a:cubicBezTo>
                  <a:cubicBezTo>
                    <a:pt x="1" y="3"/>
                    <a:pt x="2" y="1"/>
                    <a:pt x="4" y="1"/>
                  </a:cubicBezTo>
                  <a:cubicBezTo>
                    <a:pt x="6" y="0"/>
                    <a:pt x="10" y="4"/>
                    <a:pt x="10" y="7"/>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2" name="Freeform 139"/>
            <p:cNvSpPr/>
            <p:nvPr/>
          </p:nvSpPr>
          <p:spPr bwMode="auto">
            <a:xfrm>
              <a:off x="2538629" y="3611993"/>
              <a:ext cx="19042" cy="17683"/>
            </a:xfrm>
            <a:custGeom>
              <a:avLst/>
              <a:gdLst>
                <a:gd name="T0" fmla="*/ 10 w 10"/>
                <a:gd name="T1" fmla="*/ 5 h 9"/>
                <a:gd name="T2" fmla="*/ 7 w 10"/>
                <a:gd name="T3" fmla="*/ 9 h 9"/>
                <a:gd name="T4" fmla="*/ 1 w 10"/>
                <a:gd name="T5" fmla="*/ 5 h 9"/>
                <a:gd name="T6" fmla="*/ 5 w 10"/>
                <a:gd name="T7" fmla="*/ 0 h 9"/>
                <a:gd name="T8" fmla="*/ 10 w 10"/>
                <a:gd name="T9" fmla="*/ 5 h 9"/>
              </a:gdLst>
              <a:ahLst/>
              <a:cxnLst>
                <a:cxn ang="0">
                  <a:pos x="T0" y="T1"/>
                </a:cxn>
                <a:cxn ang="0">
                  <a:pos x="T2" y="T3"/>
                </a:cxn>
                <a:cxn ang="0">
                  <a:pos x="T4" y="T5"/>
                </a:cxn>
                <a:cxn ang="0">
                  <a:pos x="T6" y="T7"/>
                </a:cxn>
                <a:cxn ang="0">
                  <a:pos x="T8" y="T9"/>
                </a:cxn>
              </a:cxnLst>
              <a:rect l="0" t="0" r="r" b="b"/>
              <a:pathLst>
                <a:path w="10" h="9">
                  <a:moveTo>
                    <a:pt x="10" y="5"/>
                  </a:moveTo>
                  <a:cubicBezTo>
                    <a:pt x="10" y="7"/>
                    <a:pt x="10" y="9"/>
                    <a:pt x="7" y="9"/>
                  </a:cubicBezTo>
                  <a:cubicBezTo>
                    <a:pt x="5" y="9"/>
                    <a:pt x="0" y="7"/>
                    <a:pt x="1" y="5"/>
                  </a:cubicBezTo>
                  <a:cubicBezTo>
                    <a:pt x="1" y="2"/>
                    <a:pt x="2" y="0"/>
                    <a:pt x="5" y="0"/>
                  </a:cubicBezTo>
                  <a:cubicBezTo>
                    <a:pt x="7" y="0"/>
                    <a:pt x="10" y="2"/>
                    <a:pt x="10"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3" name="Freeform 140"/>
            <p:cNvSpPr/>
            <p:nvPr/>
          </p:nvSpPr>
          <p:spPr bwMode="auto">
            <a:xfrm>
              <a:off x="2642002" y="3659598"/>
              <a:ext cx="20402" cy="19042"/>
            </a:xfrm>
            <a:custGeom>
              <a:avLst/>
              <a:gdLst>
                <a:gd name="T0" fmla="*/ 10 w 10"/>
                <a:gd name="T1" fmla="*/ 3 h 9"/>
                <a:gd name="T2" fmla="*/ 4 w 10"/>
                <a:gd name="T3" fmla="*/ 8 h 9"/>
                <a:gd name="T4" fmla="*/ 0 w 10"/>
                <a:gd name="T5" fmla="*/ 5 h 9"/>
                <a:gd name="T6" fmla="*/ 3 w 10"/>
                <a:gd name="T7" fmla="*/ 0 h 9"/>
                <a:gd name="T8" fmla="*/ 10 w 10"/>
                <a:gd name="T9" fmla="*/ 3 h 9"/>
              </a:gdLst>
              <a:ahLst/>
              <a:cxnLst>
                <a:cxn ang="0">
                  <a:pos x="T0" y="T1"/>
                </a:cxn>
                <a:cxn ang="0">
                  <a:pos x="T2" y="T3"/>
                </a:cxn>
                <a:cxn ang="0">
                  <a:pos x="T4" y="T5"/>
                </a:cxn>
                <a:cxn ang="0">
                  <a:pos x="T6" y="T7"/>
                </a:cxn>
                <a:cxn ang="0">
                  <a:pos x="T8" y="T9"/>
                </a:cxn>
              </a:cxnLst>
              <a:rect l="0" t="0" r="r" b="b"/>
              <a:pathLst>
                <a:path w="10" h="9">
                  <a:moveTo>
                    <a:pt x="10" y="3"/>
                  </a:moveTo>
                  <a:cubicBezTo>
                    <a:pt x="9" y="6"/>
                    <a:pt x="7" y="7"/>
                    <a:pt x="4" y="8"/>
                  </a:cubicBezTo>
                  <a:cubicBezTo>
                    <a:pt x="2" y="9"/>
                    <a:pt x="0" y="7"/>
                    <a:pt x="0" y="5"/>
                  </a:cubicBezTo>
                  <a:cubicBezTo>
                    <a:pt x="0" y="3"/>
                    <a:pt x="1" y="0"/>
                    <a:pt x="3" y="0"/>
                  </a:cubicBezTo>
                  <a:cubicBezTo>
                    <a:pt x="6" y="0"/>
                    <a:pt x="9" y="1"/>
                    <a:pt x="10" y="3"/>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4" name="Freeform 141"/>
            <p:cNvSpPr/>
            <p:nvPr/>
          </p:nvSpPr>
          <p:spPr bwMode="auto">
            <a:xfrm>
              <a:off x="1934713" y="4149260"/>
              <a:ext cx="20402" cy="19042"/>
            </a:xfrm>
            <a:custGeom>
              <a:avLst/>
              <a:gdLst>
                <a:gd name="T0" fmla="*/ 5 w 10"/>
                <a:gd name="T1" fmla="*/ 10 h 10"/>
                <a:gd name="T2" fmla="*/ 1 w 10"/>
                <a:gd name="T3" fmla="*/ 4 h 10"/>
                <a:gd name="T4" fmla="*/ 5 w 10"/>
                <a:gd name="T5" fmla="*/ 1 h 10"/>
                <a:gd name="T6" fmla="*/ 9 w 10"/>
                <a:gd name="T7" fmla="*/ 6 h 10"/>
                <a:gd name="T8" fmla="*/ 5 w 10"/>
                <a:gd name="T9" fmla="*/ 10 h 10"/>
              </a:gdLst>
              <a:ahLst/>
              <a:cxnLst>
                <a:cxn ang="0">
                  <a:pos x="T0" y="T1"/>
                </a:cxn>
                <a:cxn ang="0">
                  <a:pos x="T2" y="T3"/>
                </a:cxn>
                <a:cxn ang="0">
                  <a:pos x="T4" y="T5"/>
                </a:cxn>
                <a:cxn ang="0">
                  <a:pos x="T6" y="T7"/>
                </a:cxn>
                <a:cxn ang="0">
                  <a:pos x="T8" y="T9"/>
                </a:cxn>
              </a:cxnLst>
              <a:rect l="0" t="0" r="r" b="b"/>
              <a:pathLst>
                <a:path w="10" h="10">
                  <a:moveTo>
                    <a:pt x="5" y="10"/>
                  </a:moveTo>
                  <a:cubicBezTo>
                    <a:pt x="3" y="10"/>
                    <a:pt x="0" y="6"/>
                    <a:pt x="1" y="4"/>
                  </a:cubicBezTo>
                  <a:cubicBezTo>
                    <a:pt x="1" y="2"/>
                    <a:pt x="3" y="0"/>
                    <a:pt x="5" y="1"/>
                  </a:cubicBezTo>
                  <a:cubicBezTo>
                    <a:pt x="8" y="1"/>
                    <a:pt x="10" y="4"/>
                    <a:pt x="9" y="6"/>
                  </a:cubicBezTo>
                  <a:cubicBezTo>
                    <a:pt x="9" y="9"/>
                    <a:pt x="7" y="10"/>
                    <a:pt x="5" y="1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5" name="Freeform 142"/>
            <p:cNvSpPr/>
            <p:nvPr/>
          </p:nvSpPr>
          <p:spPr bwMode="auto">
            <a:xfrm>
              <a:off x="3930085" y="4655244"/>
              <a:ext cx="19042" cy="16322"/>
            </a:xfrm>
            <a:custGeom>
              <a:avLst/>
              <a:gdLst>
                <a:gd name="T0" fmla="*/ 4 w 9"/>
                <a:gd name="T1" fmla="*/ 8 h 8"/>
                <a:gd name="T2" fmla="*/ 0 w 9"/>
                <a:gd name="T3" fmla="*/ 3 h 8"/>
                <a:gd name="T4" fmla="*/ 6 w 9"/>
                <a:gd name="T5" fmla="*/ 0 h 8"/>
                <a:gd name="T6" fmla="*/ 9 w 9"/>
                <a:gd name="T7" fmla="*/ 3 h 8"/>
                <a:gd name="T8" fmla="*/ 4 w 9"/>
                <a:gd name="T9" fmla="*/ 8 h 8"/>
              </a:gdLst>
              <a:ahLst/>
              <a:cxnLst>
                <a:cxn ang="0">
                  <a:pos x="T0" y="T1"/>
                </a:cxn>
                <a:cxn ang="0">
                  <a:pos x="T2" y="T3"/>
                </a:cxn>
                <a:cxn ang="0">
                  <a:pos x="T4" y="T5"/>
                </a:cxn>
                <a:cxn ang="0">
                  <a:pos x="T6" y="T7"/>
                </a:cxn>
                <a:cxn ang="0">
                  <a:pos x="T8" y="T9"/>
                </a:cxn>
              </a:cxnLst>
              <a:rect l="0" t="0" r="r" b="b"/>
              <a:pathLst>
                <a:path w="9" h="8">
                  <a:moveTo>
                    <a:pt x="4" y="8"/>
                  </a:moveTo>
                  <a:cubicBezTo>
                    <a:pt x="1" y="8"/>
                    <a:pt x="0" y="6"/>
                    <a:pt x="0" y="3"/>
                  </a:cubicBezTo>
                  <a:cubicBezTo>
                    <a:pt x="0" y="0"/>
                    <a:pt x="3" y="0"/>
                    <a:pt x="6" y="0"/>
                  </a:cubicBezTo>
                  <a:cubicBezTo>
                    <a:pt x="8" y="0"/>
                    <a:pt x="9" y="1"/>
                    <a:pt x="9" y="3"/>
                  </a:cubicBezTo>
                  <a:cubicBezTo>
                    <a:pt x="8" y="5"/>
                    <a:pt x="8" y="8"/>
                    <a:pt x="4" y="8"/>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6" name="Freeform 143"/>
            <p:cNvSpPr/>
            <p:nvPr/>
          </p:nvSpPr>
          <p:spPr bwMode="auto">
            <a:xfrm>
              <a:off x="2779379" y="3856824"/>
              <a:ext cx="17682" cy="16322"/>
            </a:xfrm>
            <a:custGeom>
              <a:avLst/>
              <a:gdLst>
                <a:gd name="T0" fmla="*/ 9 w 9"/>
                <a:gd name="T1" fmla="*/ 5 h 8"/>
                <a:gd name="T2" fmla="*/ 6 w 9"/>
                <a:gd name="T3" fmla="*/ 8 h 8"/>
                <a:gd name="T4" fmla="*/ 0 w 9"/>
                <a:gd name="T5" fmla="*/ 3 h 8"/>
                <a:gd name="T6" fmla="*/ 4 w 9"/>
                <a:gd name="T7" fmla="*/ 0 h 8"/>
                <a:gd name="T8" fmla="*/ 9 w 9"/>
                <a:gd name="T9" fmla="*/ 5 h 8"/>
              </a:gdLst>
              <a:ahLst/>
              <a:cxnLst>
                <a:cxn ang="0">
                  <a:pos x="T0" y="T1"/>
                </a:cxn>
                <a:cxn ang="0">
                  <a:pos x="T2" y="T3"/>
                </a:cxn>
                <a:cxn ang="0">
                  <a:pos x="T4" y="T5"/>
                </a:cxn>
                <a:cxn ang="0">
                  <a:pos x="T6" y="T7"/>
                </a:cxn>
                <a:cxn ang="0">
                  <a:pos x="T8" y="T9"/>
                </a:cxn>
              </a:cxnLst>
              <a:rect l="0" t="0" r="r" b="b"/>
              <a:pathLst>
                <a:path w="9" h="8">
                  <a:moveTo>
                    <a:pt x="9" y="5"/>
                  </a:moveTo>
                  <a:cubicBezTo>
                    <a:pt x="9" y="7"/>
                    <a:pt x="8" y="8"/>
                    <a:pt x="6" y="8"/>
                  </a:cubicBezTo>
                  <a:cubicBezTo>
                    <a:pt x="3" y="8"/>
                    <a:pt x="0" y="6"/>
                    <a:pt x="0" y="3"/>
                  </a:cubicBezTo>
                  <a:cubicBezTo>
                    <a:pt x="0" y="1"/>
                    <a:pt x="2" y="0"/>
                    <a:pt x="4" y="0"/>
                  </a:cubicBezTo>
                  <a:cubicBezTo>
                    <a:pt x="8" y="0"/>
                    <a:pt x="9" y="2"/>
                    <a:pt x="9"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7" name="Freeform 144"/>
            <p:cNvSpPr/>
            <p:nvPr/>
          </p:nvSpPr>
          <p:spPr bwMode="auto">
            <a:xfrm>
              <a:off x="2635201" y="4100294"/>
              <a:ext cx="19042" cy="16322"/>
            </a:xfrm>
            <a:custGeom>
              <a:avLst/>
              <a:gdLst>
                <a:gd name="T0" fmla="*/ 10 w 10"/>
                <a:gd name="T1" fmla="*/ 5 h 8"/>
                <a:gd name="T2" fmla="*/ 5 w 10"/>
                <a:gd name="T3" fmla="*/ 8 h 8"/>
                <a:gd name="T4" fmla="*/ 0 w 10"/>
                <a:gd name="T5" fmla="*/ 5 h 8"/>
                <a:gd name="T6" fmla="*/ 6 w 10"/>
                <a:gd name="T7" fmla="*/ 0 h 8"/>
                <a:gd name="T8" fmla="*/ 10 w 10"/>
                <a:gd name="T9" fmla="*/ 5 h 8"/>
              </a:gdLst>
              <a:ahLst/>
              <a:cxnLst>
                <a:cxn ang="0">
                  <a:pos x="T0" y="T1"/>
                </a:cxn>
                <a:cxn ang="0">
                  <a:pos x="T2" y="T3"/>
                </a:cxn>
                <a:cxn ang="0">
                  <a:pos x="T4" y="T5"/>
                </a:cxn>
                <a:cxn ang="0">
                  <a:pos x="T6" y="T7"/>
                </a:cxn>
                <a:cxn ang="0">
                  <a:pos x="T8" y="T9"/>
                </a:cxn>
              </a:cxnLst>
              <a:rect l="0" t="0" r="r" b="b"/>
              <a:pathLst>
                <a:path w="10" h="8">
                  <a:moveTo>
                    <a:pt x="10" y="5"/>
                  </a:moveTo>
                  <a:cubicBezTo>
                    <a:pt x="9" y="7"/>
                    <a:pt x="7" y="8"/>
                    <a:pt x="5" y="8"/>
                  </a:cubicBezTo>
                  <a:cubicBezTo>
                    <a:pt x="2" y="8"/>
                    <a:pt x="1" y="7"/>
                    <a:pt x="0" y="5"/>
                  </a:cubicBezTo>
                  <a:cubicBezTo>
                    <a:pt x="0" y="3"/>
                    <a:pt x="3" y="0"/>
                    <a:pt x="6" y="0"/>
                  </a:cubicBezTo>
                  <a:cubicBezTo>
                    <a:pt x="8" y="1"/>
                    <a:pt x="9" y="2"/>
                    <a:pt x="10"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8" name="Freeform 145"/>
            <p:cNvSpPr/>
            <p:nvPr/>
          </p:nvSpPr>
          <p:spPr bwMode="auto">
            <a:xfrm>
              <a:off x="4071543" y="4553232"/>
              <a:ext cx="17682" cy="17683"/>
            </a:xfrm>
            <a:custGeom>
              <a:avLst/>
              <a:gdLst>
                <a:gd name="T0" fmla="*/ 9 w 9"/>
                <a:gd name="T1" fmla="*/ 5 h 9"/>
                <a:gd name="T2" fmla="*/ 5 w 9"/>
                <a:gd name="T3" fmla="*/ 9 h 9"/>
                <a:gd name="T4" fmla="*/ 0 w 9"/>
                <a:gd name="T5" fmla="*/ 3 h 9"/>
                <a:gd name="T6" fmla="*/ 3 w 9"/>
                <a:gd name="T7" fmla="*/ 0 h 9"/>
                <a:gd name="T8" fmla="*/ 9 w 9"/>
                <a:gd name="T9" fmla="*/ 5 h 9"/>
              </a:gdLst>
              <a:ahLst/>
              <a:cxnLst>
                <a:cxn ang="0">
                  <a:pos x="T0" y="T1"/>
                </a:cxn>
                <a:cxn ang="0">
                  <a:pos x="T2" y="T3"/>
                </a:cxn>
                <a:cxn ang="0">
                  <a:pos x="T4" y="T5"/>
                </a:cxn>
                <a:cxn ang="0">
                  <a:pos x="T6" y="T7"/>
                </a:cxn>
                <a:cxn ang="0">
                  <a:pos x="T8" y="T9"/>
                </a:cxn>
              </a:cxnLst>
              <a:rect l="0" t="0" r="r" b="b"/>
              <a:pathLst>
                <a:path w="9" h="9">
                  <a:moveTo>
                    <a:pt x="9" y="5"/>
                  </a:moveTo>
                  <a:cubicBezTo>
                    <a:pt x="9" y="7"/>
                    <a:pt x="8" y="8"/>
                    <a:pt x="5" y="9"/>
                  </a:cubicBezTo>
                  <a:cubicBezTo>
                    <a:pt x="3" y="9"/>
                    <a:pt x="0" y="6"/>
                    <a:pt x="0" y="3"/>
                  </a:cubicBezTo>
                  <a:cubicBezTo>
                    <a:pt x="0" y="1"/>
                    <a:pt x="1" y="0"/>
                    <a:pt x="3" y="0"/>
                  </a:cubicBezTo>
                  <a:cubicBezTo>
                    <a:pt x="5" y="0"/>
                    <a:pt x="9" y="3"/>
                    <a:pt x="9" y="5"/>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49" name="Freeform 146"/>
            <p:cNvSpPr/>
            <p:nvPr/>
          </p:nvSpPr>
          <p:spPr bwMode="auto">
            <a:xfrm>
              <a:off x="1937433" y="4098934"/>
              <a:ext cx="16322" cy="17683"/>
            </a:xfrm>
            <a:custGeom>
              <a:avLst/>
              <a:gdLst>
                <a:gd name="T0" fmla="*/ 8 w 8"/>
                <a:gd name="T1" fmla="*/ 6 h 9"/>
                <a:gd name="T2" fmla="*/ 5 w 8"/>
                <a:gd name="T3" fmla="*/ 9 h 9"/>
                <a:gd name="T4" fmla="*/ 0 w 8"/>
                <a:gd name="T5" fmla="*/ 3 h 9"/>
                <a:gd name="T6" fmla="*/ 4 w 8"/>
                <a:gd name="T7" fmla="*/ 0 h 9"/>
                <a:gd name="T8" fmla="*/ 8 w 8"/>
                <a:gd name="T9" fmla="*/ 6 h 9"/>
              </a:gdLst>
              <a:ahLst/>
              <a:cxnLst>
                <a:cxn ang="0">
                  <a:pos x="T0" y="T1"/>
                </a:cxn>
                <a:cxn ang="0">
                  <a:pos x="T2" y="T3"/>
                </a:cxn>
                <a:cxn ang="0">
                  <a:pos x="T4" y="T5"/>
                </a:cxn>
                <a:cxn ang="0">
                  <a:pos x="T6" y="T7"/>
                </a:cxn>
                <a:cxn ang="0">
                  <a:pos x="T8" y="T9"/>
                </a:cxn>
              </a:cxnLst>
              <a:rect l="0" t="0" r="r" b="b"/>
              <a:pathLst>
                <a:path w="8" h="9">
                  <a:moveTo>
                    <a:pt x="8" y="6"/>
                  </a:moveTo>
                  <a:cubicBezTo>
                    <a:pt x="8" y="8"/>
                    <a:pt x="6" y="9"/>
                    <a:pt x="5" y="9"/>
                  </a:cubicBezTo>
                  <a:cubicBezTo>
                    <a:pt x="2" y="9"/>
                    <a:pt x="0" y="6"/>
                    <a:pt x="0" y="3"/>
                  </a:cubicBezTo>
                  <a:cubicBezTo>
                    <a:pt x="1" y="1"/>
                    <a:pt x="2" y="0"/>
                    <a:pt x="4" y="0"/>
                  </a:cubicBezTo>
                  <a:cubicBezTo>
                    <a:pt x="6" y="0"/>
                    <a:pt x="8" y="4"/>
                    <a:pt x="8" y="6"/>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sp>
          <p:nvSpPr>
            <p:cNvPr id="150" name="Freeform 147"/>
            <p:cNvSpPr/>
            <p:nvPr/>
          </p:nvSpPr>
          <p:spPr bwMode="auto">
            <a:xfrm>
              <a:off x="3214635" y="4384570"/>
              <a:ext cx="16322" cy="14962"/>
            </a:xfrm>
            <a:custGeom>
              <a:avLst/>
              <a:gdLst>
                <a:gd name="T0" fmla="*/ 5 w 8"/>
                <a:gd name="T1" fmla="*/ 0 h 8"/>
                <a:gd name="T2" fmla="*/ 8 w 8"/>
                <a:gd name="T3" fmla="*/ 4 h 8"/>
                <a:gd name="T4" fmla="*/ 4 w 8"/>
                <a:gd name="T5" fmla="*/ 8 h 8"/>
                <a:gd name="T6" fmla="*/ 0 w 8"/>
                <a:gd name="T7" fmla="*/ 3 h 8"/>
                <a:gd name="T8" fmla="*/ 5 w 8"/>
                <a:gd name="T9" fmla="*/ 0 h 8"/>
              </a:gdLst>
              <a:ahLst/>
              <a:cxnLst>
                <a:cxn ang="0">
                  <a:pos x="T0" y="T1"/>
                </a:cxn>
                <a:cxn ang="0">
                  <a:pos x="T2" y="T3"/>
                </a:cxn>
                <a:cxn ang="0">
                  <a:pos x="T4" y="T5"/>
                </a:cxn>
                <a:cxn ang="0">
                  <a:pos x="T6" y="T7"/>
                </a:cxn>
                <a:cxn ang="0">
                  <a:pos x="T8" y="T9"/>
                </a:cxn>
              </a:cxnLst>
              <a:rect l="0" t="0" r="r" b="b"/>
              <a:pathLst>
                <a:path w="8" h="8">
                  <a:moveTo>
                    <a:pt x="5" y="0"/>
                  </a:moveTo>
                  <a:cubicBezTo>
                    <a:pt x="6" y="0"/>
                    <a:pt x="8" y="2"/>
                    <a:pt x="8" y="4"/>
                  </a:cubicBezTo>
                  <a:cubicBezTo>
                    <a:pt x="8" y="6"/>
                    <a:pt x="6" y="8"/>
                    <a:pt x="4" y="8"/>
                  </a:cubicBezTo>
                  <a:cubicBezTo>
                    <a:pt x="2" y="8"/>
                    <a:pt x="0" y="5"/>
                    <a:pt x="0" y="3"/>
                  </a:cubicBezTo>
                  <a:cubicBezTo>
                    <a:pt x="0" y="1"/>
                    <a:pt x="2" y="0"/>
                    <a:pt x="5" y="0"/>
                  </a:cubicBezTo>
                  <a:close/>
                </a:path>
              </a:pathLst>
            </a:custGeom>
            <a:solidFill>
              <a:schemeClr val="bg1">
                <a:lumMod val="75000"/>
              </a:schemeClr>
            </a:solidFill>
            <a:ln>
              <a:noFill/>
            </a:ln>
          </p:spPr>
          <p:txBody>
            <a:bodyPr vert="horz" wrap="square" lIns="91440" tIns="45720" rIns="91440" bIns="45720" numCol="1" anchor="t" anchorCtr="0" compatLnSpc="1"/>
            <a:lstStyle/>
            <a:p>
              <a:endParaRPr lang="en-US">
                <a:solidFill>
                  <a:prstClr val="black"/>
                </a:solidFill>
              </a:endParaRPr>
            </a:p>
          </p:txBody>
        </p:sp>
      </p:grpSp>
      <p:grpSp>
        <p:nvGrpSpPr>
          <p:cNvPr id="152" name="组合 151"/>
          <p:cNvGrpSpPr/>
          <p:nvPr/>
        </p:nvGrpSpPr>
        <p:grpSpPr>
          <a:xfrm>
            <a:off x="5252173" y="2141647"/>
            <a:ext cx="6495679" cy="798421"/>
            <a:chOff x="5286356" y="1799816"/>
            <a:chExt cx="6495679" cy="798421"/>
          </a:xfrm>
        </p:grpSpPr>
        <p:cxnSp>
          <p:nvCxnSpPr>
            <p:cNvPr id="153" name="直接连接符 152"/>
            <p:cNvCxnSpPr/>
            <p:nvPr/>
          </p:nvCxnSpPr>
          <p:spPr>
            <a:xfrm>
              <a:off x="5286356" y="2202427"/>
              <a:ext cx="264164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54" name="MH_Text_1"/>
            <p:cNvSpPr txBox="1"/>
            <p:nvPr>
              <p:custDataLst>
                <p:tags r:id="rId5"/>
              </p:custDataLst>
            </p:nvPr>
          </p:nvSpPr>
          <p:spPr>
            <a:xfrm>
              <a:off x="8810822" y="2139097"/>
              <a:ext cx="2971213" cy="447595"/>
            </a:xfrm>
            <a:prstGeom prst="rect">
              <a:avLst/>
            </a:prstGeom>
            <a:noFill/>
          </p:spPr>
          <p:txBody>
            <a:bodyPr wrap="square" rtlCol="0">
              <a:noAutofit/>
            </a:bodyPr>
            <a:lstStyle/>
            <a:p>
              <a:pPr>
                <a:lnSpc>
                  <a:spcPct val="150000"/>
                </a:lnSpc>
              </a:pPr>
              <a:r>
                <a:rPr lang="zh-CN" altLang="en-US" sz="1000" dirty="0">
                  <a:solidFill>
                    <a:prstClr val="black"/>
                  </a:solidFill>
                  <a:latin typeface="微软雅黑" panose="020B0503020204020204" pitchFamily="34" charset="-122"/>
                  <a:ea typeface="微软雅黑" panose="020B0503020204020204" pitchFamily="34" charset="-122"/>
                </a:rPr>
                <a:t>请在此处输入您的文本内容如需修改请点击此处进行编辑请在此处输入</a:t>
              </a:r>
            </a:p>
          </p:txBody>
        </p:sp>
        <p:sp>
          <p:nvSpPr>
            <p:cNvPr id="155" name="MH_SubTitle_1"/>
            <p:cNvSpPr txBox="1"/>
            <p:nvPr>
              <p:custDataLst>
                <p:tags r:id="rId6"/>
              </p:custDataLst>
            </p:nvPr>
          </p:nvSpPr>
          <p:spPr>
            <a:xfrm>
              <a:off x="8810822" y="1803290"/>
              <a:ext cx="2662525" cy="398488"/>
            </a:xfrm>
            <a:prstGeom prst="rect">
              <a:avLst/>
            </a:prstGeom>
            <a:noFill/>
          </p:spPr>
          <p:txBody>
            <a:bodyPr wrap="square" rtlCol="0" anchor="ctr" anchorCtr="0">
              <a:noAutofit/>
            </a:bodyPr>
            <a:lstStyle/>
            <a:p>
              <a:r>
                <a:rPr lang="zh-CN" altLang="en-US" sz="1600" b="1" dirty="0">
                  <a:solidFill>
                    <a:prstClr val="black"/>
                  </a:solidFill>
                  <a:latin typeface="微软雅黑" panose="020B0503020204020204" pitchFamily="34" charset="-122"/>
                  <a:ea typeface="微软雅黑" panose="020B0503020204020204" pitchFamily="34" charset="-122"/>
                </a:rPr>
                <a:t>此处输入标题</a:t>
              </a:r>
            </a:p>
          </p:txBody>
        </p:sp>
        <p:sp>
          <p:nvSpPr>
            <p:cNvPr id="156" name="椭圆 155"/>
            <p:cNvSpPr/>
            <p:nvPr/>
          </p:nvSpPr>
          <p:spPr>
            <a:xfrm>
              <a:off x="7756404" y="1799816"/>
              <a:ext cx="798421" cy="79842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57" name="bird-home-with-small-hole_17041"/>
            <p:cNvSpPr>
              <a:spLocks noChangeAspect="1"/>
            </p:cNvSpPr>
            <p:nvPr/>
          </p:nvSpPr>
          <p:spPr bwMode="auto">
            <a:xfrm>
              <a:off x="7909021" y="1934379"/>
              <a:ext cx="493186" cy="455380"/>
            </a:xfrm>
            <a:custGeom>
              <a:avLst/>
              <a:gdLst>
                <a:gd name="T0" fmla="*/ 444 w 4838"/>
                <a:gd name="T1" fmla="*/ 2435 h 4475"/>
                <a:gd name="T2" fmla="*/ 545 w 4838"/>
                <a:gd name="T3" fmla="*/ 2334 h 4475"/>
                <a:gd name="T4" fmla="*/ 844 w 4838"/>
                <a:gd name="T5" fmla="*/ 4324 h 4475"/>
                <a:gd name="T6" fmla="*/ 998 w 4838"/>
                <a:gd name="T7" fmla="*/ 4475 h 4475"/>
                <a:gd name="T8" fmla="*/ 3891 w 4838"/>
                <a:gd name="T9" fmla="*/ 4475 h 4475"/>
                <a:gd name="T10" fmla="*/ 4045 w 4838"/>
                <a:gd name="T11" fmla="*/ 4324 h 4475"/>
                <a:gd name="T12" fmla="*/ 4337 w 4838"/>
                <a:gd name="T13" fmla="*/ 2381 h 4475"/>
                <a:gd name="T14" fmla="*/ 4396 w 4838"/>
                <a:gd name="T15" fmla="*/ 2438 h 4475"/>
                <a:gd name="T16" fmla="*/ 4567 w 4838"/>
                <a:gd name="T17" fmla="*/ 2507 h 4475"/>
                <a:gd name="T18" fmla="*/ 4743 w 4838"/>
                <a:gd name="T19" fmla="*/ 2432 h 4475"/>
                <a:gd name="T20" fmla="*/ 4738 w 4838"/>
                <a:gd name="T21" fmla="*/ 2084 h 4475"/>
                <a:gd name="T22" fmla="*/ 2735 w 4838"/>
                <a:gd name="T23" fmla="*/ 144 h 4475"/>
                <a:gd name="T24" fmla="*/ 2387 w 4838"/>
                <a:gd name="T25" fmla="*/ 0 h 4475"/>
                <a:gd name="T26" fmla="*/ 2039 w 4838"/>
                <a:gd name="T27" fmla="*/ 144 h 4475"/>
                <a:gd name="T28" fmla="*/ 96 w 4838"/>
                <a:gd name="T29" fmla="*/ 2087 h 4475"/>
                <a:gd name="T30" fmla="*/ 96 w 4838"/>
                <a:gd name="T31" fmla="*/ 2435 h 4475"/>
                <a:gd name="T32" fmla="*/ 444 w 4838"/>
                <a:gd name="T33" fmla="*/ 2435 h 4475"/>
                <a:gd name="T34" fmla="*/ 2442 w 4838"/>
                <a:gd name="T35" fmla="*/ 3464 h 4475"/>
                <a:gd name="T36" fmla="*/ 1834 w 4838"/>
                <a:gd name="T37" fmla="*/ 2856 h 4475"/>
                <a:gd name="T38" fmla="*/ 2442 w 4838"/>
                <a:gd name="T39" fmla="*/ 2248 h 4475"/>
                <a:gd name="T40" fmla="*/ 3050 w 4838"/>
                <a:gd name="T41" fmla="*/ 2856 h 4475"/>
                <a:gd name="T42" fmla="*/ 2442 w 4838"/>
                <a:gd name="T43" fmla="*/ 3464 h 4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38" h="4475">
                  <a:moveTo>
                    <a:pt x="444" y="2435"/>
                  </a:moveTo>
                  <a:lnTo>
                    <a:pt x="545" y="2334"/>
                  </a:lnTo>
                  <a:lnTo>
                    <a:pt x="844" y="4324"/>
                  </a:lnTo>
                  <a:cubicBezTo>
                    <a:pt x="844" y="4407"/>
                    <a:pt x="913" y="4475"/>
                    <a:pt x="998" y="4475"/>
                  </a:cubicBezTo>
                  <a:lnTo>
                    <a:pt x="3891" y="4475"/>
                  </a:lnTo>
                  <a:cubicBezTo>
                    <a:pt x="3976" y="4475"/>
                    <a:pt x="4045" y="4407"/>
                    <a:pt x="4045" y="4324"/>
                  </a:cubicBezTo>
                  <a:lnTo>
                    <a:pt x="4337" y="2381"/>
                  </a:lnTo>
                  <a:lnTo>
                    <a:pt x="4396" y="2438"/>
                  </a:lnTo>
                  <a:cubicBezTo>
                    <a:pt x="4443" y="2484"/>
                    <a:pt x="4505" y="2507"/>
                    <a:pt x="4567" y="2507"/>
                  </a:cubicBezTo>
                  <a:cubicBezTo>
                    <a:pt x="4631" y="2507"/>
                    <a:pt x="4695" y="2482"/>
                    <a:pt x="4743" y="2432"/>
                  </a:cubicBezTo>
                  <a:cubicBezTo>
                    <a:pt x="4838" y="2334"/>
                    <a:pt x="4835" y="2179"/>
                    <a:pt x="4738" y="2084"/>
                  </a:cubicBezTo>
                  <a:lnTo>
                    <a:pt x="2735" y="144"/>
                  </a:lnTo>
                  <a:cubicBezTo>
                    <a:pt x="2642" y="51"/>
                    <a:pt x="2518" y="0"/>
                    <a:pt x="2387" y="0"/>
                  </a:cubicBezTo>
                  <a:cubicBezTo>
                    <a:pt x="2256" y="0"/>
                    <a:pt x="2132" y="51"/>
                    <a:pt x="2039" y="144"/>
                  </a:cubicBezTo>
                  <a:lnTo>
                    <a:pt x="96" y="2087"/>
                  </a:lnTo>
                  <a:cubicBezTo>
                    <a:pt x="0" y="2183"/>
                    <a:pt x="0" y="2339"/>
                    <a:pt x="96" y="2435"/>
                  </a:cubicBezTo>
                  <a:cubicBezTo>
                    <a:pt x="192" y="2531"/>
                    <a:pt x="348" y="2531"/>
                    <a:pt x="444" y="2435"/>
                  </a:cubicBezTo>
                  <a:close/>
                  <a:moveTo>
                    <a:pt x="2442" y="3464"/>
                  </a:moveTo>
                  <a:cubicBezTo>
                    <a:pt x="2106" y="3464"/>
                    <a:pt x="1834" y="3191"/>
                    <a:pt x="1834" y="2856"/>
                  </a:cubicBezTo>
                  <a:cubicBezTo>
                    <a:pt x="1834" y="2520"/>
                    <a:pt x="2106" y="2248"/>
                    <a:pt x="2442" y="2248"/>
                  </a:cubicBezTo>
                  <a:cubicBezTo>
                    <a:pt x="2778" y="2248"/>
                    <a:pt x="3050" y="2520"/>
                    <a:pt x="3050" y="2856"/>
                  </a:cubicBezTo>
                  <a:cubicBezTo>
                    <a:pt x="3050" y="3191"/>
                    <a:pt x="2778" y="3464"/>
                    <a:pt x="2442" y="3464"/>
                  </a:cubicBezTo>
                  <a:close/>
                </a:path>
              </a:pathLst>
            </a:custGeom>
            <a:solidFill>
              <a:schemeClr val="bg1"/>
            </a:solidFill>
            <a:ln>
              <a:noFill/>
            </a:ln>
          </p:spPr>
        </p:sp>
      </p:grpSp>
      <p:grpSp>
        <p:nvGrpSpPr>
          <p:cNvPr id="4" name="组合 3"/>
          <p:cNvGrpSpPr/>
          <p:nvPr/>
        </p:nvGrpSpPr>
        <p:grpSpPr>
          <a:xfrm>
            <a:off x="5252173" y="3399020"/>
            <a:ext cx="5392821" cy="798421"/>
            <a:chOff x="5252173" y="3399020"/>
            <a:chExt cx="5392821" cy="798421"/>
          </a:xfrm>
        </p:grpSpPr>
        <p:sp>
          <p:nvSpPr>
            <p:cNvPr id="151" name="MH_Text_1"/>
            <p:cNvSpPr txBox="1"/>
            <p:nvPr>
              <p:custDataLst>
                <p:tags r:id="rId3"/>
              </p:custDataLst>
            </p:nvPr>
          </p:nvSpPr>
          <p:spPr>
            <a:xfrm>
              <a:off x="7673781" y="3733003"/>
              <a:ext cx="2971213" cy="447595"/>
            </a:xfrm>
            <a:prstGeom prst="rect">
              <a:avLst/>
            </a:prstGeom>
            <a:noFill/>
          </p:spPr>
          <p:txBody>
            <a:bodyPr wrap="square" rtlCol="0">
              <a:noAutofit/>
            </a:bodyPr>
            <a:lstStyle/>
            <a:p>
              <a:pPr>
                <a:lnSpc>
                  <a:spcPct val="150000"/>
                </a:lnSpc>
              </a:pPr>
              <a:r>
                <a:rPr lang="zh-CN" altLang="en-US" sz="1000" dirty="0">
                  <a:solidFill>
                    <a:prstClr val="black"/>
                  </a:solidFill>
                  <a:latin typeface="微软雅黑" panose="020B0503020204020204" pitchFamily="34" charset="-122"/>
                  <a:ea typeface="微软雅黑" panose="020B0503020204020204" pitchFamily="34" charset="-122"/>
                </a:rPr>
                <a:t>请在此处输入您的文本内容如需修改请点击此处进行编辑请在此处输入</a:t>
              </a:r>
            </a:p>
          </p:txBody>
        </p:sp>
        <p:cxnSp>
          <p:nvCxnSpPr>
            <p:cNvPr id="159" name="直接连接符 158"/>
            <p:cNvCxnSpPr/>
            <p:nvPr/>
          </p:nvCxnSpPr>
          <p:spPr>
            <a:xfrm>
              <a:off x="5252173" y="3800038"/>
              <a:ext cx="2057873"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60" name="MH_SubTitle_1"/>
            <p:cNvSpPr txBox="1"/>
            <p:nvPr>
              <p:custDataLst>
                <p:tags r:id="rId4"/>
              </p:custDataLst>
            </p:nvPr>
          </p:nvSpPr>
          <p:spPr>
            <a:xfrm>
              <a:off x="7673781" y="3428629"/>
              <a:ext cx="2662525" cy="398488"/>
            </a:xfrm>
            <a:prstGeom prst="rect">
              <a:avLst/>
            </a:prstGeom>
            <a:noFill/>
          </p:spPr>
          <p:txBody>
            <a:bodyPr wrap="square" rtlCol="0" anchor="ctr" anchorCtr="0">
              <a:noAutofit/>
            </a:bodyPr>
            <a:lstStyle/>
            <a:p>
              <a:r>
                <a:rPr lang="zh-CN" altLang="en-US" sz="1600" b="1" dirty="0">
                  <a:solidFill>
                    <a:prstClr val="black"/>
                  </a:solidFill>
                  <a:latin typeface="微软雅黑" panose="020B0503020204020204" pitchFamily="34" charset="-122"/>
                  <a:ea typeface="微软雅黑" panose="020B0503020204020204" pitchFamily="34" charset="-122"/>
                </a:rPr>
                <a:t>此处输入标题</a:t>
              </a:r>
            </a:p>
          </p:txBody>
        </p:sp>
        <p:sp>
          <p:nvSpPr>
            <p:cNvPr id="161" name="椭圆 160"/>
            <p:cNvSpPr/>
            <p:nvPr/>
          </p:nvSpPr>
          <p:spPr>
            <a:xfrm>
              <a:off x="6705473" y="3399020"/>
              <a:ext cx="798421" cy="798421"/>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62" name="bird-home-with-small-hole_17041"/>
            <p:cNvSpPr>
              <a:spLocks noChangeAspect="1"/>
            </p:cNvSpPr>
            <p:nvPr/>
          </p:nvSpPr>
          <p:spPr bwMode="auto">
            <a:xfrm>
              <a:off x="6849488" y="3627873"/>
              <a:ext cx="493186" cy="317931"/>
            </a:xfrm>
            <a:custGeom>
              <a:avLst/>
              <a:gdLst>
                <a:gd name="connsiteX0" fmla="*/ 89048 w 605663"/>
                <a:gd name="connsiteY0" fmla="*/ 283958 h 390439"/>
                <a:gd name="connsiteX1" fmla="*/ 81503 w 605663"/>
                <a:gd name="connsiteY1" fmla="*/ 291493 h 390439"/>
                <a:gd name="connsiteX2" fmla="*/ 81503 w 605663"/>
                <a:gd name="connsiteY2" fmla="*/ 314494 h 390439"/>
                <a:gd name="connsiteX3" fmla="*/ 89048 w 605663"/>
                <a:gd name="connsiteY3" fmla="*/ 322128 h 390439"/>
                <a:gd name="connsiteX4" fmla="*/ 205792 w 605663"/>
                <a:gd name="connsiteY4" fmla="*/ 322128 h 390439"/>
                <a:gd name="connsiteX5" fmla="*/ 213337 w 605663"/>
                <a:gd name="connsiteY5" fmla="*/ 314494 h 390439"/>
                <a:gd name="connsiteX6" fmla="*/ 213337 w 605663"/>
                <a:gd name="connsiteY6" fmla="*/ 291493 h 390439"/>
                <a:gd name="connsiteX7" fmla="*/ 205792 w 605663"/>
                <a:gd name="connsiteY7" fmla="*/ 283958 h 390439"/>
                <a:gd name="connsiteX8" fmla="*/ 468766 w 605663"/>
                <a:gd name="connsiteY8" fmla="*/ 226850 h 390439"/>
                <a:gd name="connsiteX9" fmla="*/ 434517 w 605663"/>
                <a:gd name="connsiteY9" fmla="*/ 261055 h 390439"/>
                <a:gd name="connsiteX10" fmla="*/ 434517 w 605663"/>
                <a:gd name="connsiteY10" fmla="*/ 293773 h 390439"/>
                <a:gd name="connsiteX11" fmla="*/ 468766 w 605663"/>
                <a:gd name="connsiteY11" fmla="*/ 327978 h 390439"/>
                <a:gd name="connsiteX12" fmla="*/ 501526 w 605663"/>
                <a:gd name="connsiteY12" fmla="*/ 327978 h 390439"/>
                <a:gd name="connsiteX13" fmla="*/ 535775 w 605663"/>
                <a:gd name="connsiteY13" fmla="*/ 293773 h 390439"/>
                <a:gd name="connsiteX14" fmla="*/ 535775 w 605663"/>
                <a:gd name="connsiteY14" fmla="*/ 261055 h 390439"/>
                <a:gd name="connsiteX15" fmla="*/ 501526 w 605663"/>
                <a:gd name="connsiteY15" fmla="*/ 226850 h 390439"/>
                <a:gd name="connsiteX16" fmla="*/ 0 w 605663"/>
                <a:gd name="connsiteY16" fmla="*/ 164488 h 390439"/>
                <a:gd name="connsiteX17" fmla="*/ 605663 w 605663"/>
                <a:gd name="connsiteY17" fmla="*/ 164488 h 390439"/>
                <a:gd name="connsiteX18" fmla="*/ 605663 w 605663"/>
                <a:gd name="connsiteY18" fmla="*/ 334422 h 390439"/>
                <a:gd name="connsiteX19" fmla="*/ 549574 w 605663"/>
                <a:gd name="connsiteY19" fmla="*/ 390439 h 390439"/>
                <a:gd name="connsiteX20" fmla="*/ 56089 w 605663"/>
                <a:gd name="connsiteY20" fmla="*/ 390439 h 390439"/>
                <a:gd name="connsiteX21" fmla="*/ 0 w 605663"/>
                <a:gd name="connsiteY21" fmla="*/ 334422 h 390439"/>
                <a:gd name="connsiteX22" fmla="*/ 56089 w 605663"/>
                <a:gd name="connsiteY22" fmla="*/ 0 h 390439"/>
                <a:gd name="connsiteX23" fmla="*/ 549574 w 605663"/>
                <a:gd name="connsiteY23" fmla="*/ 0 h 390439"/>
                <a:gd name="connsiteX24" fmla="*/ 605663 w 605663"/>
                <a:gd name="connsiteY24" fmla="*/ 56005 h 390439"/>
                <a:gd name="connsiteX25" fmla="*/ 605663 w 605663"/>
                <a:gd name="connsiteY25" fmla="*/ 105072 h 390439"/>
                <a:gd name="connsiteX26" fmla="*/ 0 w 605663"/>
                <a:gd name="connsiteY26" fmla="*/ 105072 h 390439"/>
                <a:gd name="connsiteX27" fmla="*/ 0 w 605663"/>
                <a:gd name="connsiteY27" fmla="*/ 56005 h 390439"/>
                <a:gd name="connsiteX28" fmla="*/ 56089 w 605663"/>
                <a:gd name="connsiteY28" fmla="*/ 0 h 390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05663" h="390439">
                  <a:moveTo>
                    <a:pt x="89048" y="283958"/>
                  </a:moveTo>
                  <a:cubicBezTo>
                    <a:pt x="84878" y="283958"/>
                    <a:pt x="81503" y="287328"/>
                    <a:pt x="81503" y="291493"/>
                  </a:cubicBezTo>
                  <a:lnTo>
                    <a:pt x="81503" y="314494"/>
                  </a:lnTo>
                  <a:cubicBezTo>
                    <a:pt x="81503" y="318658"/>
                    <a:pt x="84878" y="322128"/>
                    <a:pt x="89048" y="322128"/>
                  </a:cubicBezTo>
                  <a:lnTo>
                    <a:pt x="205792" y="322128"/>
                  </a:lnTo>
                  <a:cubicBezTo>
                    <a:pt x="209962" y="322128"/>
                    <a:pt x="213337" y="318658"/>
                    <a:pt x="213337" y="314494"/>
                  </a:cubicBezTo>
                  <a:lnTo>
                    <a:pt x="213337" y="291493"/>
                  </a:lnTo>
                  <a:cubicBezTo>
                    <a:pt x="213337" y="287328"/>
                    <a:pt x="209962" y="283958"/>
                    <a:pt x="205792" y="283958"/>
                  </a:cubicBezTo>
                  <a:close/>
                  <a:moveTo>
                    <a:pt x="468766" y="226850"/>
                  </a:moveTo>
                  <a:cubicBezTo>
                    <a:pt x="449805" y="226850"/>
                    <a:pt x="434517" y="242218"/>
                    <a:pt x="434517" y="261055"/>
                  </a:cubicBezTo>
                  <a:lnTo>
                    <a:pt x="434517" y="293773"/>
                  </a:lnTo>
                  <a:cubicBezTo>
                    <a:pt x="434517" y="312709"/>
                    <a:pt x="449805" y="327978"/>
                    <a:pt x="468766" y="327978"/>
                  </a:cubicBezTo>
                  <a:lnTo>
                    <a:pt x="501526" y="327978"/>
                  </a:lnTo>
                  <a:cubicBezTo>
                    <a:pt x="520388" y="327978"/>
                    <a:pt x="535775" y="312709"/>
                    <a:pt x="535775" y="293773"/>
                  </a:cubicBezTo>
                  <a:lnTo>
                    <a:pt x="535775" y="261055"/>
                  </a:lnTo>
                  <a:cubicBezTo>
                    <a:pt x="535775" y="242218"/>
                    <a:pt x="520388" y="226850"/>
                    <a:pt x="501526" y="226850"/>
                  </a:cubicBezTo>
                  <a:close/>
                  <a:moveTo>
                    <a:pt x="0" y="164488"/>
                  </a:moveTo>
                  <a:lnTo>
                    <a:pt x="605663" y="164488"/>
                  </a:lnTo>
                  <a:lnTo>
                    <a:pt x="605663" y="334422"/>
                  </a:lnTo>
                  <a:cubicBezTo>
                    <a:pt x="605663" y="365355"/>
                    <a:pt x="580547" y="390439"/>
                    <a:pt x="549574" y="390439"/>
                  </a:cubicBezTo>
                  <a:lnTo>
                    <a:pt x="56089" y="390439"/>
                  </a:lnTo>
                  <a:cubicBezTo>
                    <a:pt x="25116" y="390439"/>
                    <a:pt x="0" y="365355"/>
                    <a:pt x="0" y="334422"/>
                  </a:cubicBezTo>
                  <a:close/>
                  <a:moveTo>
                    <a:pt x="56089" y="0"/>
                  </a:moveTo>
                  <a:lnTo>
                    <a:pt x="549574" y="0"/>
                  </a:lnTo>
                  <a:cubicBezTo>
                    <a:pt x="580547" y="0"/>
                    <a:pt x="605663" y="25079"/>
                    <a:pt x="605663" y="56005"/>
                  </a:cubicBezTo>
                  <a:lnTo>
                    <a:pt x="605663" y="105072"/>
                  </a:lnTo>
                  <a:lnTo>
                    <a:pt x="0" y="105072"/>
                  </a:lnTo>
                  <a:lnTo>
                    <a:pt x="0" y="56005"/>
                  </a:lnTo>
                  <a:cubicBezTo>
                    <a:pt x="0" y="25079"/>
                    <a:pt x="25116" y="0"/>
                    <a:pt x="56089" y="0"/>
                  </a:cubicBezTo>
                  <a:close/>
                </a:path>
              </a:pathLst>
            </a:custGeom>
            <a:solidFill>
              <a:schemeClr val="bg1"/>
            </a:solidFill>
            <a:ln>
              <a:noFill/>
            </a:ln>
          </p:spPr>
          <p:txBody>
            <a:bodyPr/>
            <a:lstStyle/>
            <a:p>
              <a:endParaRPr lang="zh-CN" altLang="en-US">
                <a:solidFill>
                  <a:prstClr val="black"/>
                </a:solidFill>
              </a:endParaRPr>
            </a:p>
          </p:txBody>
        </p:sp>
      </p:grpSp>
      <p:grpSp>
        <p:nvGrpSpPr>
          <p:cNvPr id="163" name="组合 162"/>
          <p:cNvGrpSpPr/>
          <p:nvPr/>
        </p:nvGrpSpPr>
        <p:grpSpPr>
          <a:xfrm>
            <a:off x="5261227" y="4590340"/>
            <a:ext cx="6495679" cy="798421"/>
            <a:chOff x="5286356" y="3804029"/>
            <a:chExt cx="6495679" cy="798421"/>
          </a:xfrm>
        </p:grpSpPr>
        <p:cxnSp>
          <p:nvCxnSpPr>
            <p:cNvPr id="164" name="直接连接符 163"/>
            <p:cNvCxnSpPr/>
            <p:nvPr/>
          </p:nvCxnSpPr>
          <p:spPr>
            <a:xfrm>
              <a:off x="5286356" y="4278450"/>
              <a:ext cx="264164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65" name="MH_Text_1"/>
            <p:cNvSpPr txBox="1"/>
            <p:nvPr>
              <p:custDataLst>
                <p:tags r:id="rId1"/>
              </p:custDataLst>
            </p:nvPr>
          </p:nvSpPr>
          <p:spPr>
            <a:xfrm>
              <a:off x="8810822" y="4141305"/>
              <a:ext cx="2971213" cy="447595"/>
            </a:xfrm>
            <a:prstGeom prst="rect">
              <a:avLst/>
            </a:prstGeom>
            <a:noFill/>
          </p:spPr>
          <p:txBody>
            <a:bodyPr wrap="square" rtlCol="0">
              <a:noAutofit/>
            </a:bodyPr>
            <a:lstStyle/>
            <a:p>
              <a:pPr>
                <a:lnSpc>
                  <a:spcPct val="150000"/>
                </a:lnSpc>
              </a:pPr>
              <a:r>
                <a:rPr lang="zh-CN" altLang="en-US" sz="1000" dirty="0">
                  <a:solidFill>
                    <a:prstClr val="black"/>
                  </a:solidFill>
                  <a:latin typeface="微软雅黑" panose="020B0503020204020204" pitchFamily="34" charset="-122"/>
                  <a:ea typeface="微软雅黑" panose="020B0503020204020204" pitchFamily="34" charset="-122"/>
                </a:rPr>
                <a:t>请在此处输入您的文本内容如需修改请点击此处进行编辑请在此处输入</a:t>
              </a:r>
            </a:p>
          </p:txBody>
        </p:sp>
        <p:sp>
          <p:nvSpPr>
            <p:cNvPr id="166" name="MH_SubTitle_1"/>
            <p:cNvSpPr txBox="1"/>
            <p:nvPr>
              <p:custDataLst>
                <p:tags r:id="rId2"/>
              </p:custDataLst>
            </p:nvPr>
          </p:nvSpPr>
          <p:spPr>
            <a:xfrm>
              <a:off x="8810822" y="3804734"/>
              <a:ext cx="2662525" cy="398488"/>
            </a:xfrm>
            <a:prstGeom prst="rect">
              <a:avLst/>
            </a:prstGeom>
            <a:noFill/>
          </p:spPr>
          <p:txBody>
            <a:bodyPr wrap="square" rtlCol="0" anchor="ctr" anchorCtr="0">
              <a:noAutofit/>
            </a:bodyPr>
            <a:lstStyle/>
            <a:p>
              <a:r>
                <a:rPr lang="zh-CN" altLang="en-US" sz="1600" b="1" dirty="0">
                  <a:solidFill>
                    <a:prstClr val="black"/>
                  </a:solidFill>
                  <a:latin typeface="微软雅黑" panose="020B0503020204020204" pitchFamily="34" charset="-122"/>
                  <a:ea typeface="微软雅黑" panose="020B0503020204020204" pitchFamily="34" charset="-122"/>
                </a:rPr>
                <a:t>此处输入标题</a:t>
              </a:r>
            </a:p>
          </p:txBody>
        </p:sp>
        <p:sp>
          <p:nvSpPr>
            <p:cNvPr id="167" name="椭圆 166"/>
            <p:cNvSpPr/>
            <p:nvPr/>
          </p:nvSpPr>
          <p:spPr>
            <a:xfrm>
              <a:off x="7756404" y="3804029"/>
              <a:ext cx="798421" cy="798421"/>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68" name="bird-home-with-small-hole_17041"/>
            <p:cNvSpPr>
              <a:spLocks noChangeAspect="1"/>
            </p:cNvSpPr>
            <p:nvPr/>
          </p:nvSpPr>
          <p:spPr bwMode="auto">
            <a:xfrm>
              <a:off x="7965630" y="4001962"/>
              <a:ext cx="362949" cy="434198"/>
            </a:xfrm>
            <a:custGeom>
              <a:avLst/>
              <a:gdLst>
                <a:gd name="connsiteX0" fmla="*/ 295234 w 508283"/>
                <a:gd name="connsiteY0" fmla="*/ 327353 h 608062"/>
                <a:gd name="connsiteX1" fmla="*/ 317262 w 508283"/>
                <a:gd name="connsiteY1" fmla="*/ 357393 h 608062"/>
                <a:gd name="connsiteX2" fmla="*/ 295234 w 508283"/>
                <a:gd name="connsiteY2" fmla="*/ 387969 h 608062"/>
                <a:gd name="connsiteX3" fmla="*/ 277181 w 508283"/>
                <a:gd name="connsiteY3" fmla="*/ 373164 h 608062"/>
                <a:gd name="connsiteX4" fmla="*/ 277181 w 508283"/>
                <a:gd name="connsiteY4" fmla="*/ 342802 h 608062"/>
                <a:gd name="connsiteX5" fmla="*/ 295234 w 508283"/>
                <a:gd name="connsiteY5" fmla="*/ 327353 h 608062"/>
                <a:gd name="connsiteX6" fmla="*/ 130681 w 508283"/>
                <a:gd name="connsiteY6" fmla="*/ 297010 h 608062"/>
                <a:gd name="connsiteX7" fmla="*/ 143671 w 508283"/>
                <a:gd name="connsiteY7" fmla="*/ 342031 h 608062"/>
                <a:gd name="connsiteX8" fmla="*/ 118550 w 508283"/>
                <a:gd name="connsiteY8" fmla="*/ 342031 h 608062"/>
                <a:gd name="connsiteX9" fmla="*/ 102603 w 508283"/>
                <a:gd name="connsiteY9" fmla="*/ 242387 h 608062"/>
                <a:gd name="connsiteX10" fmla="*/ 46354 w 508283"/>
                <a:gd name="connsiteY10" fmla="*/ 426030 h 608062"/>
                <a:gd name="connsiteX11" fmla="*/ 97656 w 508283"/>
                <a:gd name="connsiteY11" fmla="*/ 426030 h 608062"/>
                <a:gd name="connsiteX12" fmla="*/ 110132 w 508283"/>
                <a:gd name="connsiteY12" fmla="*/ 381462 h 608062"/>
                <a:gd name="connsiteX13" fmla="*/ 152399 w 508283"/>
                <a:gd name="connsiteY13" fmla="*/ 381462 h 608062"/>
                <a:gd name="connsiteX14" fmla="*/ 165735 w 508283"/>
                <a:gd name="connsiteY14" fmla="*/ 426030 h 608062"/>
                <a:gd name="connsiteX15" fmla="*/ 218650 w 508283"/>
                <a:gd name="connsiteY15" fmla="*/ 426030 h 608062"/>
                <a:gd name="connsiteX16" fmla="*/ 161541 w 508283"/>
                <a:gd name="connsiteY16" fmla="*/ 242387 h 608062"/>
                <a:gd name="connsiteX17" fmla="*/ 227254 w 508283"/>
                <a:gd name="connsiteY17" fmla="*/ 233044 h 608062"/>
                <a:gd name="connsiteX18" fmla="*/ 227147 w 508283"/>
                <a:gd name="connsiteY18" fmla="*/ 426030 h 608062"/>
                <a:gd name="connsiteX19" fmla="*/ 269091 w 508283"/>
                <a:gd name="connsiteY19" fmla="*/ 426030 h 608062"/>
                <a:gd name="connsiteX20" fmla="*/ 269952 w 508283"/>
                <a:gd name="connsiteY20" fmla="*/ 415935 h 608062"/>
                <a:gd name="connsiteX21" fmla="*/ 304475 w 508283"/>
                <a:gd name="connsiteY21" fmla="*/ 428930 h 608062"/>
                <a:gd name="connsiteX22" fmla="*/ 347926 w 508283"/>
                <a:gd name="connsiteY22" fmla="*/ 410351 h 608062"/>
                <a:gd name="connsiteX23" fmla="*/ 367285 w 508283"/>
                <a:gd name="connsiteY23" fmla="*/ 355902 h 608062"/>
                <a:gd name="connsiteX24" fmla="*/ 348356 w 508283"/>
                <a:gd name="connsiteY24" fmla="*/ 302850 h 608062"/>
                <a:gd name="connsiteX25" fmla="*/ 310175 w 508283"/>
                <a:gd name="connsiteY25" fmla="*/ 287170 h 608062"/>
                <a:gd name="connsiteX26" fmla="*/ 276512 w 508283"/>
                <a:gd name="connsiteY26" fmla="*/ 297910 h 608062"/>
                <a:gd name="connsiteX27" fmla="*/ 276512 w 508283"/>
                <a:gd name="connsiteY27" fmla="*/ 233044 h 608062"/>
                <a:gd name="connsiteX28" fmla="*/ 75823 w 508283"/>
                <a:gd name="connsiteY28" fmla="*/ 42957 h 608062"/>
                <a:gd name="connsiteX29" fmla="*/ 52377 w 508283"/>
                <a:gd name="connsiteY29" fmla="*/ 77753 h 608062"/>
                <a:gd name="connsiteX30" fmla="*/ 428051 w 508283"/>
                <a:gd name="connsiteY30" fmla="*/ 77753 h 608062"/>
                <a:gd name="connsiteX31" fmla="*/ 428051 w 508283"/>
                <a:gd name="connsiteY31" fmla="*/ 554580 h 608062"/>
                <a:gd name="connsiteX32" fmla="*/ 465263 w 508283"/>
                <a:gd name="connsiteY32" fmla="*/ 526228 h 608062"/>
                <a:gd name="connsiteX33" fmla="*/ 465263 w 508283"/>
                <a:gd name="connsiteY33" fmla="*/ 42957 h 608062"/>
                <a:gd name="connsiteX34" fmla="*/ 53023 w 508283"/>
                <a:gd name="connsiteY34" fmla="*/ 0 h 608062"/>
                <a:gd name="connsiteX35" fmla="*/ 508283 w 508283"/>
                <a:gd name="connsiteY35" fmla="*/ 0 h 608062"/>
                <a:gd name="connsiteX36" fmla="*/ 508283 w 508283"/>
                <a:gd name="connsiteY36" fmla="*/ 547385 h 608062"/>
                <a:gd name="connsiteX37" fmla="*/ 429449 w 508283"/>
                <a:gd name="connsiteY37" fmla="*/ 607632 h 608062"/>
                <a:gd name="connsiteX38" fmla="*/ 428051 w 508283"/>
                <a:gd name="connsiteY38" fmla="*/ 607525 h 608062"/>
                <a:gd name="connsiteX39" fmla="*/ 428051 w 508283"/>
                <a:gd name="connsiteY39" fmla="*/ 608062 h 608062"/>
                <a:gd name="connsiteX40" fmla="*/ 108 w 508283"/>
                <a:gd name="connsiteY40" fmla="*/ 608062 h 608062"/>
                <a:gd name="connsiteX41" fmla="*/ 108 w 508283"/>
                <a:gd name="connsiteY41" fmla="*/ 567789 h 608062"/>
                <a:gd name="connsiteX42" fmla="*/ 0 w 508283"/>
                <a:gd name="connsiteY42" fmla="*/ 567789 h 608062"/>
                <a:gd name="connsiteX43" fmla="*/ 108 w 508283"/>
                <a:gd name="connsiteY43" fmla="*/ 77753 h 608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508283" h="608062">
                  <a:moveTo>
                    <a:pt x="295234" y="327353"/>
                  </a:moveTo>
                  <a:cubicBezTo>
                    <a:pt x="315650" y="327353"/>
                    <a:pt x="317262" y="350312"/>
                    <a:pt x="317262" y="357393"/>
                  </a:cubicBezTo>
                  <a:cubicBezTo>
                    <a:pt x="317262" y="376811"/>
                    <a:pt x="309203" y="387969"/>
                    <a:pt x="295234" y="387969"/>
                  </a:cubicBezTo>
                  <a:cubicBezTo>
                    <a:pt x="286530" y="387969"/>
                    <a:pt x="279330" y="381961"/>
                    <a:pt x="277181" y="373164"/>
                  </a:cubicBezTo>
                  <a:lnTo>
                    <a:pt x="277181" y="342802"/>
                  </a:lnTo>
                  <a:cubicBezTo>
                    <a:pt x="279223" y="333897"/>
                    <a:pt x="286745" y="327353"/>
                    <a:pt x="295234" y="327353"/>
                  </a:cubicBezTo>
                  <a:close/>
                  <a:moveTo>
                    <a:pt x="130681" y="297010"/>
                  </a:moveTo>
                  <a:lnTo>
                    <a:pt x="143671" y="342031"/>
                  </a:lnTo>
                  <a:lnTo>
                    <a:pt x="118550" y="342031"/>
                  </a:lnTo>
                  <a:close/>
                  <a:moveTo>
                    <a:pt x="102603" y="242387"/>
                  </a:moveTo>
                  <a:lnTo>
                    <a:pt x="46354" y="426030"/>
                  </a:lnTo>
                  <a:lnTo>
                    <a:pt x="97656" y="426030"/>
                  </a:lnTo>
                  <a:lnTo>
                    <a:pt x="110132" y="381462"/>
                  </a:lnTo>
                  <a:lnTo>
                    <a:pt x="152399" y="381462"/>
                  </a:lnTo>
                  <a:lnTo>
                    <a:pt x="165735" y="426030"/>
                  </a:lnTo>
                  <a:lnTo>
                    <a:pt x="218650" y="426030"/>
                  </a:lnTo>
                  <a:lnTo>
                    <a:pt x="161541" y="242387"/>
                  </a:lnTo>
                  <a:close/>
                  <a:moveTo>
                    <a:pt x="227254" y="233044"/>
                  </a:moveTo>
                  <a:lnTo>
                    <a:pt x="227147" y="426030"/>
                  </a:lnTo>
                  <a:lnTo>
                    <a:pt x="269091" y="426030"/>
                  </a:lnTo>
                  <a:lnTo>
                    <a:pt x="269952" y="415935"/>
                  </a:lnTo>
                  <a:cubicBezTo>
                    <a:pt x="278771" y="424419"/>
                    <a:pt x="290494" y="428930"/>
                    <a:pt x="304475" y="428930"/>
                  </a:cubicBezTo>
                  <a:cubicBezTo>
                    <a:pt x="321038" y="428930"/>
                    <a:pt x="336418" y="422271"/>
                    <a:pt x="347926" y="410351"/>
                  </a:cubicBezTo>
                  <a:cubicBezTo>
                    <a:pt x="360617" y="397034"/>
                    <a:pt x="367285" y="378240"/>
                    <a:pt x="367285" y="355902"/>
                  </a:cubicBezTo>
                  <a:cubicBezTo>
                    <a:pt x="367500" y="334101"/>
                    <a:pt x="360724" y="315307"/>
                    <a:pt x="348356" y="302850"/>
                  </a:cubicBezTo>
                  <a:cubicBezTo>
                    <a:pt x="338139" y="292540"/>
                    <a:pt x="324910" y="287170"/>
                    <a:pt x="310175" y="287170"/>
                  </a:cubicBezTo>
                  <a:cubicBezTo>
                    <a:pt x="296839" y="287170"/>
                    <a:pt x="285224" y="290929"/>
                    <a:pt x="276512" y="297910"/>
                  </a:cubicBezTo>
                  <a:lnTo>
                    <a:pt x="276512" y="233044"/>
                  </a:lnTo>
                  <a:close/>
                  <a:moveTo>
                    <a:pt x="75823" y="42957"/>
                  </a:moveTo>
                  <a:lnTo>
                    <a:pt x="52377" y="77753"/>
                  </a:lnTo>
                  <a:lnTo>
                    <a:pt x="428051" y="77753"/>
                  </a:lnTo>
                  <a:lnTo>
                    <a:pt x="428051" y="554580"/>
                  </a:lnTo>
                  <a:lnTo>
                    <a:pt x="465263" y="526228"/>
                  </a:lnTo>
                  <a:lnTo>
                    <a:pt x="465263" y="42957"/>
                  </a:lnTo>
                  <a:close/>
                  <a:moveTo>
                    <a:pt x="53023" y="0"/>
                  </a:moveTo>
                  <a:lnTo>
                    <a:pt x="508283" y="0"/>
                  </a:lnTo>
                  <a:lnTo>
                    <a:pt x="508283" y="547385"/>
                  </a:lnTo>
                  <a:lnTo>
                    <a:pt x="429449" y="607632"/>
                  </a:lnTo>
                  <a:lnTo>
                    <a:pt x="428051" y="607525"/>
                  </a:lnTo>
                  <a:lnTo>
                    <a:pt x="428051" y="608062"/>
                  </a:lnTo>
                  <a:lnTo>
                    <a:pt x="108" y="608062"/>
                  </a:lnTo>
                  <a:lnTo>
                    <a:pt x="108" y="567789"/>
                  </a:lnTo>
                  <a:lnTo>
                    <a:pt x="0" y="567789"/>
                  </a:lnTo>
                  <a:lnTo>
                    <a:pt x="108" y="77753"/>
                  </a:lnTo>
                  <a:close/>
                </a:path>
              </a:pathLst>
            </a:custGeom>
            <a:solidFill>
              <a:schemeClr val="bg1"/>
            </a:solidFill>
            <a:ln>
              <a:noFill/>
            </a:ln>
          </p:spPr>
          <p:txBody>
            <a:bodyPr/>
            <a:lstStyle/>
            <a:p>
              <a:endParaRPr lang="zh-CN" altLang="en-US">
                <a:solidFill>
                  <a:prstClr val="black"/>
                </a:solidFill>
              </a:endParaRPr>
            </a:p>
          </p:txBody>
        </p:sp>
      </p:grpSp>
      <p:grpSp>
        <p:nvGrpSpPr>
          <p:cNvPr id="169" name="组合 168"/>
          <p:cNvGrpSpPr/>
          <p:nvPr/>
        </p:nvGrpSpPr>
        <p:grpSpPr>
          <a:xfrm>
            <a:off x="146218" y="167055"/>
            <a:ext cx="4943955" cy="479604"/>
            <a:chOff x="103489" y="55959"/>
            <a:chExt cx="4943955" cy="479604"/>
          </a:xfrm>
        </p:grpSpPr>
        <p:grpSp>
          <p:nvGrpSpPr>
            <p:cNvPr id="170" name="组合 169"/>
            <p:cNvGrpSpPr/>
            <p:nvPr/>
          </p:nvGrpSpPr>
          <p:grpSpPr>
            <a:xfrm>
              <a:off x="103489" y="90501"/>
              <a:ext cx="4943955" cy="400110"/>
              <a:chOff x="163309" y="124684"/>
              <a:chExt cx="4943955" cy="400110"/>
            </a:xfrm>
          </p:grpSpPr>
          <p:grpSp>
            <p:nvGrpSpPr>
              <p:cNvPr id="174" name="组合 173"/>
              <p:cNvGrpSpPr/>
              <p:nvPr/>
            </p:nvGrpSpPr>
            <p:grpSpPr>
              <a:xfrm>
                <a:off x="163309" y="153824"/>
                <a:ext cx="383622" cy="341832"/>
                <a:chOff x="8033984" y="1938334"/>
                <a:chExt cx="3284115" cy="3284115"/>
              </a:xfrm>
            </p:grpSpPr>
            <p:sp>
              <p:nvSpPr>
                <p:cNvPr id="176" name="椭圆 175"/>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177" name="椭圆 176"/>
                <p:cNvSpPr/>
                <p:nvPr/>
              </p:nvSpPr>
              <p:spPr>
                <a:xfrm>
                  <a:off x="8033984" y="1938334"/>
                  <a:ext cx="3284115"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175" name="矩形 174"/>
              <p:cNvSpPr/>
              <p:nvPr/>
            </p:nvSpPr>
            <p:spPr>
              <a:xfrm>
                <a:off x="634565" y="124684"/>
                <a:ext cx="4472699" cy="400110"/>
              </a:xfrm>
              <a:prstGeom prst="rect">
                <a:avLst/>
              </a:prstGeom>
            </p:spPr>
            <p:txBody>
              <a:bodyPr wrap="none">
                <a:spAutoFit/>
              </a:bodyPr>
              <a:lstStyle/>
              <a:p>
                <a:r>
                  <a:rPr lang="zh-CN" altLang="en-US" sz="2000" b="1" dirty="0">
                    <a:solidFill>
                      <a:prstClr val="black"/>
                    </a:solidFill>
                    <a:latin typeface="微软雅黑" panose="020B0503020204020204" pitchFamily="34" charset="-122"/>
                    <a:ea typeface="微软雅黑" panose="020B0503020204020204" pitchFamily="34" charset="-122"/>
                  </a:rPr>
                  <a:t>请在此处输入您的标题 </a:t>
                </a:r>
                <a:r>
                  <a:rPr lang="en-US" altLang="zh-CN" sz="900" i="1" dirty="0">
                    <a:solidFill>
                      <a:prstClr val="black"/>
                    </a:solidFill>
                    <a:latin typeface="微软雅黑" panose="020B0503020204020204" pitchFamily="34" charset="-122"/>
                    <a:ea typeface="微软雅黑" panose="020B0503020204020204" pitchFamily="34" charset="-122"/>
                  </a:rPr>
                  <a:t>Please enter your title here</a:t>
                </a:r>
                <a:endParaRPr lang="zh-CN" altLang="en-US" sz="900" b="1" i="1" dirty="0">
                  <a:solidFill>
                    <a:prstClr val="black"/>
                  </a:solidFill>
                  <a:latin typeface="微软雅黑" panose="020B0503020204020204" pitchFamily="34" charset="-122"/>
                  <a:ea typeface="微软雅黑" panose="020B0503020204020204" pitchFamily="34" charset="-122"/>
                </a:endParaRPr>
              </a:p>
            </p:txBody>
          </p:sp>
        </p:grpSp>
        <p:sp>
          <p:nvSpPr>
            <p:cNvPr id="171" name="椭圆 170"/>
            <p:cNvSpPr/>
            <p:nvPr/>
          </p:nvSpPr>
          <p:spPr>
            <a:xfrm>
              <a:off x="153867"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72" name="椭圆 171"/>
            <p:cNvSpPr/>
            <p:nvPr/>
          </p:nvSpPr>
          <p:spPr>
            <a:xfrm>
              <a:off x="506423" y="262988"/>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173" name="椭圆 172"/>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52"/>
                                        </p:tgtEl>
                                        <p:attrNameLst>
                                          <p:attrName>style.visibility</p:attrName>
                                        </p:attrNameLst>
                                      </p:cBhvr>
                                      <p:to>
                                        <p:strVal val="visible"/>
                                      </p:to>
                                    </p:set>
                                    <p:animEffect transition="in" filter="wipe(left)">
                                      <p:cBhvr>
                                        <p:cTn id="11" dur="500"/>
                                        <p:tgtEl>
                                          <p:spTgt spid="152"/>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3"/>
                                        </p:tgtEl>
                                        <p:attrNameLst>
                                          <p:attrName>style.visibility</p:attrName>
                                        </p:attrNameLst>
                                      </p:cBhvr>
                                      <p:to>
                                        <p:strVal val="visible"/>
                                      </p:to>
                                    </p:set>
                                    <p:animEffect transition="in" filter="wipe(left)">
                                      <p:cBhvr>
                                        <p:cTn id="19" dur="5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custDataLst>
              <p:tags r:id="rId1"/>
            </p:custDataLst>
          </p:nvPr>
        </p:nvGrpSpPr>
        <p:grpSpPr>
          <a:xfrm>
            <a:off x="548402" y="694194"/>
            <a:ext cx="2443618" cy="707886"/>
            <a:chOff x="1374112" y="1995890"/>
            <a:chExt cx="2443618" cy="707886"/>
          </a:xfrm>
        </p:grpSpPr>
        <p:sp>
          <p:nvSpPr>
            <p:cNvPr id="38" name="矩形 37"/>
            <p:cNvSpPr/>
            <p:nvPr>
              <p:custDataLst>
                <p:tags r:id="rId11"/>
              </p:custDataLst>
            </p:nvPr>
          </p:nvSpPr>
          <p:spPr>
            <a:xfrm>
              <a:off x="2190361" y="2088223"/>
              <a:ext cx="1627369" cy="523220"/>
            </a:xfrm>
            <a:prstGeom prst="rect">
              <a:avLst/>
            </a:prstGeom>
          </p:spPr>
          <p:txBody>
            <a:bodyPr wrap="none">
              <a:spAutoFit/>
            </a:bodyPr>
            <a:lstStyle/>
            <a:p>
              <a:pPr algn="l"/>
              <a:r>
                <a:rPr lang="zh-CN" altLang="en-US" sz="2800" b="1" dirty="0">
                  <a:solidFill>
                    <a:srgbClr val="C00000"/>
                  </a:solidFill>
                  <a:latin typeface="微软雅黑" panose="020B0503020204020204" pitchFamily="34" charset="-122"/>
                  <a:ea typeface="微软雅黑" panose="020B0503020204020204" pitchFamily="34" charset="-122"/>
                </a:rPr>
                <a:t>课题简介</a:t>
              </a:r>
              <a:endParaRPr lang="en-US" altLang="zh-CN" sz="2800" b="1" dirty="0">
                <a:solidFill>
                  <a:srgbClr val="C00000"/>
                </a:solidFill>
                <a:latin typeface="微软雅黑" panose="020B0503020204020204" pitchFamily="34" charset="-122"/>
                <a:ea typeface="微软雅黑" panose="020B0503020204020204" pitchFamily="34" charset="-122"/>
              </a:endParaRPr>
            </a:p>
          </p:txBody>
        </p:sp>
        <p:sp>
          <p:nvSpPr>
            <p:cNvPr id="39" name="矩形 38"/>
            <p:cNvSpPr/>
            <p:nvPr>
              <p:custDataLst>
                <p:tags r:id="rId12"/>
              </p:custDataLst>
            </p:nvPr>
          </p:nvSpPr>
          <p:spPr>
            <a:xfrm>
              <a:off x="1374112" y="1995890"/>
              <a:ext cx="816249" cy="707886"/>
            </a:xfrm>
            <a:prstGeom prst="rect">
              <a:avLst/>
            </a:prstGeom>
          </p:spPr>
          <p:txBody>
            <a:bodyPr wrap="none">
              <a:spAutoFit/>
            </a:bodyPr>
            <a:lstStyle/>
            <a:p>
              <a:r>
                <a:rPr lang="en-US" altLang="zh-CN" sz="4000" b="1" dirty="0">
                  <a:solidFill>
                    <a:srgbClr val="C00000"/>
                  </a:solidFill>
                  <a:latin typeface="微软雅黑" panose="020B0503020204020204" pitchFamily="34" charset="-122"/>
                  <a:ea typeface="微软雅黑" panose="020B0503020204020204" pitchFamily="34" charset="-122"/>
                </a:rPr>
                <a:t>01</a:t>
              </a:r>
            </a:p>
          </p:txBody>
        </p:sp>
      </p:grpSp>
      <p:grpSp>
        <p:nvGrpSpPr>
          <p:cNvPr id="41" name="组合 40"/>
          <p:cNvGrpSpPr/>
          <p:nvPr>
            <p:custDataLst>
              <p:tags r:id="rId2"/>
            </p:custDataLst>
          </p:nvPr>
        </p:nvGrpSpPr>
        <p:grpSpPr>
          <a:xfrm>
            <a:off x="548402" y="1920748"/>
            <a:ext cx="6043962" cy="707886"/>
            <a:chOff x="1374112" y="1995890"/>
            <a:chExt cx="6043962" cy="707886"/>
          </a:xfrm>
        </p:grpSpPr>
        <p:sp>
          <p:nvSpPr>
            <p:cNvPr id="42" name="矩形 41"/>
            <p:cNvSpPr/>
            <p:nvPr>
              <p:custDataLst>
                <p:tags r:id="rId9"/>
              </p:custDataLst>
            </p:nvPr>
          </p:nvSpPr>
          <p:spPr>
            <a:xfrm>
              <a:off x="2190361" y="2088223"/>
              <a:ext cx="5227713" cy="523220"/>
            </a:xfrm>
            <a:prstGeom prst="rect">
              <a:avLst/>
            </a:prstGeom>
          </p:spPr>
          <p:txBody>
            <a:bodyPr wrap="none">
              <a:spAutoFit/>
            </a:bodyPr>
            <a:lstStyle/>
            <a:p>
              <a:r>
                <a:rPr lang="zh-CN" altLang="en-US"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从相对论量子力学角度看自旋</a:t>
              </a:r>
              <a:endParaRPr lang="zh-CN" altLang="en-US" sz="2800"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3" name="矩形 42"/>
            <p:cNvSpPr/>
            <p:nvPr>
              <p:custDataLst>
                <p:tags r:id="rId10"/>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02</a:t>
              </a:r>
              <a:endParaRPr lang="zh-CN" altLang="en-US" sz="4000" dirty="0">
                <a:solidFill>
                  <a:schemeClr val="tx1">
                    <a:lumMod val="65000"/>
                    <a:lumOff val="35000"/>
                  </a:schemeClr>
                </a:solidFill>
              </a:endParaRPr>
            </a:p>
          </p:txBody>
        </p:sp>
      </p:grpSp>
      <p:grpSp>
        <p:nvGrpSpPr>
          <p:cNvPr id="44" name="组合 43"/>
          <p:cNvGrpSpPr/>
          <p:nvPr>
            <p:custDataLst>
              <p:tags r:id="rId3"/>
            </p:custDataLst>
          </p:nvPr>
        </p:nvGrpSpPr>
        <p:grpSpPr>
          <a:xfrm>
            <a:off x="548402" y="3157303"/>
            <a:ext cx="7434996" cy="707886"/>
            <a:chOff x="1374112" y="1995890"/>
            <a:chExt cx="7434996" cy="707886"/>
          </a:xfrm>
        </p:grpSpPr>
        <p:sp>
          <p:nvSpPr>
            <p:cNvPr id="45" name="矩形 44"/>
            <p:cNvSpPr/>
            <p:nvPr>
              <p:custDataLst>
                <p:tags r:id="rId7"/>
              </p:custDataLst>
            </p:nvPr>
          </p:nvSpPr>
          <p:spPr>
            <a:xfrm>
              <a:off x="2190087" y="2087965"/>
              <a:ext cx="6619021" cy="523220"/>
            </a:xfrm>
            <a:prstGeom prst="rect">
              <a:avLst/>
            </a:prstGeom>
          </p:spPr>
          <p:txBody>
            <a:bodyPr wrap="square">
              <a:spAutoFit/>
            </a:bodyPr>
            <a:lstStyle/>
            <a:p>
              <a:r>
                <a:rPr lang="en-US" altLang="zh-CN" sz="2800" b="1" spc="225" dirty="0" err="1">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Rarita</a:t>
              </a:r>
              <a:r>
                <a:rPr lang="en-US" altLang="zh-CN"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-Schwinger Fields</a:t>
              </a:r>
              <a:r>
                <a:rPr lang="zh-CN" altLang="en-US"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及其结构</a:t>
              </a:r>
              <a:endPar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6" name="矩形 45"/>
            <p:cNvSpPr/>
            <p:nvPr>
              <p:custDataLst>
                <p:tags r:id="rId8"/>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03</a:t>
              </a:r>
              <a:endParaRPr lang="zh-CN" altLang="en-US" sz="4000" dirty="0">
                <a:solidFill>
                  <a:schemeClr val="tx1">
                    <a:lumMod val="65000"/>
                    <a:lumOff val="35000"/>
                  </a:schemeClr>
                </a:solidFill>
              </a:endParaRPr>
            </a:p>
          </p:txBody>
        </p:sp>
      </p:grpSp>
      <p:grpSp>
        <p:nvGrpSpPr>
          <p:cNvPr id="47" name="组合 46"/>
          <p:cNvGrpSpPr/>
          <p:nvPr>
            <p:custDataLst>
              <p:tags r:id="rId4"/>
            </p:custDataLst>
          </p:nvPr>
        </p:nvGrpSpPr>
        <p:grpSpPr>
          <a:xfrm>
            <a:off x="548402" y="4645467"/>
            <a:ext cx="4526495" cy="707886"/>
            <a:chOff x="1374112" y="1995890"/>
            <a:chExt cx="4526495" cy="707886"/>
          </a:xfrm>
        </p:grpSpPr>
        <p:sp>
          <p:nvSpPr>
            <p:cNvPr id="48" name="矩形 47"/>
            <p:cNvSpPr/>
            <p:nvPr>
              <p:custDataLst>
                <p:tags r:id="rId5"/>
              </p:custDataLst>
            </p:nvPr>
          </p:nvSpPr>
          <p:spPr>
            <a:xfrm>
              <a:off x="2190361" y="2088223"/>
              <a:ext cx="3710246" cy="523220"/>
            </a:xfrm>
            <a:prstGeom prst="rect">
              <a:avLst/>
            </a:prstGeom>
          </p:spPr>
          <p:txBody>
            <a:bodyPr wrap="none">
              <a:spAutoFit/>
            </a:bodyPr>
            <a:lstStyle/>
            <a:p>
              <a:r>
                <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rPr>
                <a:t>Velo-Zwanziger</a:t>
              </a:r>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问题</a:t>
              </a:r>
              <a:endParaRPr lang="zh-CN" altLang="en-US" sz="2800"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9" name="矩形 48"/>
            <p:cNvSpPr/>
            <p:nvPr>
              <p:custDataLst>
                <p:tags r:id="rId6"/>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04</a:t>
              </a:r>
              <a:endParaRPr lang="zh-CN" altLang="en-US" sz="4000" dirty="0">
                <a:solidFill>
                  <a:schemeClr val="tx1">
                    <a:lumMod val="65000"/>
                    <a:lumOff val="35000"/>
                  </a:schemeClr>
                </a:solidFill>
              </a:endParaRPr>
            </a:p>
          </p:txBody>
        </p:sp>
      </p:grpSp>
      <p:grpSp>
        <p:nvGrpSpPr>
          <p:cNvPr id="53" name="组合 52"/>
          <p:cNvGrpSpPr/>
          <p:nvPr/>
        </p:nvGrpSpPr>
        <p:grpSpPr>
          <a:xfrm>
            <a:off x="7983398" y="1938334"/>
            <a:ext cx="3697058" cy="3779509"/>
            <a:chOff x="8129370" y="2128162"/>
            <a:chExt cx="3697058" cy="3779509"/>
          </a:xfrm>
        </p:grpSpPr>
        <p:grpSp>
          <p:nvGrpSpPr>
            <p:cNvPr id="32" name="组合 31"/>
            <p:cNvGrpSpPr/>
            <p:nvPr/>
          </p:nvGrpSpPr>
          <p:grpSpPr>
            <a:xfrm>
              <a:off x="8179956" y="2128162"/>
              <a:ext cx="3284115" cy="3284115"/>
              <a:chOff x="4198223" y="1984373"/>
              <a:chExt cx="3284115" cy="3284115"/>
            </a:xfrm>
          </p:grpSpPr>
          <p:grpSp>
            <p:nvGrpSpPr>
              <p:cNvPr id="27" name="组合 26"/>
              <p:cNvGrpSpPr/>
              <p:nvPr/>
            </p:nvGrpSpPr>
            <p:grpSpPr>
              <a:xfrm>
                <a:off x="4198223" y="1984373"/>
                <a:ext cx="3284115" cy="3284115"/>
                <a:chOff x="4121311" y="1975828"/>
                <a:chExt cx="3284115" cy="3284115"/>
              </a:xfrm>
            </p:grpSpPr>
            <p:sp>
              <p:nvSpPr>
                <p:cNvPr id="25" name="椭圆 24"/>
                <p:cNvSpPr/>
                <p:nvPr/>
              </p:nvSpPr>
              <p:spPr>
                <a:xfrm>
                  <a:off x="4652451" y="2506968"/>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6" name="椭圆 25"/>
                <p:cNvSpPr/>
                <p:nvPr/>
              </p:nvSpPr>
              <p:spPr>
                <a:xfrm>
                  <a:off x="4121311" y="1975828"/>
                  <a:ext cx="3284115" cy="3284115"/>
                </a:xfrm>
                <a:prstGeom prst="ellipse">
                  <a:avLst/>
                </a:prstGeom>
                <a:no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grpSp>
            <p:nvGrpSpPr>
              <p:cNvPr id="31" name="组合 30"/>
              <p:cNvGrpSpPr/>
              <p:nvPr/>
            </p:nvGrpSpPr>
            <p:grpSpPr>
              <a:xfrm>
                <a:off x="5055450" y="3079275"/>
                <a:ext cx="1569660" cy="1094310"/>
                <a:chOff x="5055450" y="3056326"/>
                <a:chExt cx="1569660" cy="1094310"/>
              </a:xfrm>
            </p:grpSpPr>
            <p:sp>
              <p:nvSpPr>
                <p:cNvPr id="29" name="矩形 28"/>
                <p:cNvSpPr/>
                <p:nvPr/>
              </p:nvSpPr>
              <p:spPr>
                <a:xfrm>
                  <a:off x="5055450" y="3056326"/>
                  <a:ext cx="1569660" cy="923330"/>
                </a:xfrm>
                <a:prstGeom prst="rect">
                  <a:avLst/>
                </a:prstGeom>
              </p:spPr>
              <p:txBody>
                <a:bodyPr wrap="none">
                  <a:spAutoFit/>
                </a:bodyPr>
                <a:lstStyle/>
                <a:p>
                  <a:pPr algn="ctr"/>
                  <a:r>
                    <a:rPr lang="zh-CN" altLang="zh-CN" sz="5400" b="1" dirty="0">
                      <a:solidFill>
                        <a:prstClr val="white"/>
                      </a:solidFill>
                      <a:latin typeface="微软雅黑" panose="020B0503020204020204" pitchFamily="34" charset="-122"/>
                      <a:ea typeface="微软雅黑" panose="020B0503020204020204" pitchFamily="34" charset="-122"/>
                    </a:rPr>
                    <a:t>目录</a:t>
                  </a:r>
                  <a:endParaRPr lang="en-US" altLang="zh-CN" sz="5400" b="1" dirty="0">
                    <a:solidFill>
                      <a:prstClr val="white"/>
                    </a:solidFill>
                    <a:latin typeface="微软雅黑" panose="020B0503020204020204" pitchFamily="34" charset="-122"/>
                    <a:ea typeface="微软雅黑" panose="020B0503020204020204" pitchFamily="34" charset="-122"/>
                  </a:endParaRPr>
                </a:p>
              </p:txBody>
            </p:sp>
            <p:sp>
              <p:nvSpPr>
                <p:cNvPr id="30" name="矩形 29"/>
                <p:cNvSpPr/>
                <p:nvPr/>
              </p:nvSpPr>
              <p:spPr>
                <a:xfrm>
                  <a:off x="5055450" y="3842859"/>
                  <a:ext cx="1490629" cy="307777"/>
                </a:xfrm>
                <a:prstGeom prst="rect">
                  <a:avLst/>
                </a:prstGeom>
              </p:spPr>
              <p:txBody>
                <a:bodyPr wrap="square">
                  <a:spAutoFit/>
                </a:bodyPr>
                <a:lstStyle/>
                <a:p>
                  <a:pPr algn="dist"/>
                  <a:r>
                    <a:rPr lang="en-US" altLang="zh-CN" sz="1400" b="1" i="1" dirty="0">
                      <a:solidFill>
                        <a:prstClr val="white"/>
                      </a:solidFill>
                      <a:latin typeface="微软雅黑" panose="020B0503020204020204" pitchFamily="34" charset="-122"/>
                      <a:ea typeface="微软雅黑" panose="020B0503020204020204" pitchFamily="34" charset="-122"/>
                    </a:rPr>
                    <a:t>Content</a:t>
                  </a:r>
                  <a:endParaRPr lang="en-US" altLang="zh-CN" sz="2000" b="1" i="1" dirty="0">
                    <a:solidFill>
                      <a:prstClr val="white"/>
                    </a:solidFill>
                    <a:latin typeface="微软雅黑" panose="020B0503020204020204" pitchFamily="34" charset="-122"/>
                    <a:ea typeface="微软雅黑" panose="020B0503020204020204" pitchFamily="34" charset="-122"/>
                  </a:endParaRPr>
                </a:p>
              </p:txBody>
            </p:sp>
          </p:grpSp>
        </p:grpSp>
        <p:sp>
          <p:nvSpPr>
            <p:cNvPr id="50" name="椭圆 49"/>
            <p:cNvSpPr/>
            <p:nvPr/>
          </p:nvSpPr>
          <p:spPr>
            <a:xfrm>
              <a:off x="11464070" y="2570750"/>
              <a:ext cx="362358" cy="359023"/>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51" name="椭圆 50"/>
            <p:cNvSpPr/>
            <p:nvPr/>
          </p:nvSpPr>
          <p:spPr>
            <a:xfrm>
              <a:off x="9565179" y="5477037"/>
              <a:ext cx="434635" cy="430634"/>
            </a:xfrm>
            <a:prstGeom prst="ellipse">
              <a:avLst/>
            </a:prstGeom>
            <a:solidFill>
              <a:srgbClr val="C0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字魂58号-创中黑" panose="00000500000000000000" pitchFamily="2" charset="-122"/>
                <a:ea typeface="字魂58号-创中黑" panose="00000500000000000000" pitchFamily="2" charset="-122"/>
              </a:endParaRPr>
            </a:p>
          </p:txBody>
        </p:sp>
        <p:sp>
          <p:nvSpPr>
            <p:cNvPr id="52" name="椭圆 51"/>
            <p:cNvSpPr/>
            <p:nvPr/>
          </p:nvSpPr>
          <p:spPr>
            <a:xfrm>
              <a:off x="8129370" y="2274480"/>
              <a:ext cx="174931" cy="173320"/>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pic>
        <p:nvPicPr>
          <p:cNvPr id="4" name="图片 3"/>
          <p:cNvPicPr/>
          <p:nvPr/>
        </p:nvPicPr>
        <p:blipFill>
          <a:blip r:embed="rId15"/>
          <a:srcRect l="6667" t="12219" r="6776" b="1333"/>
          <a:stretch>
            <a:fillRect/>
          </a:stretch>
        </p:blipFill>
        <p:spPr>
          <a:xfrm>
            <a:off x="10594975" y="104775"/>
            <a:ext cx="1421130" cy="1419860"/>
          </a:xfrm>
          <a:prstGeom prst="ellipse">
            <a:avLst/>
          </a:prstGeom>
        </p:spPr>
      </p:pic>
      <p:sp>
        <p:nvSpPr>
          <p:cNvPr id="2" name="object 6">
            <a:extLst>
              <a:ext uri="{FF2B5EF4-FFF2-40B4-BE49-F238E27FC236}">
                <a16:creationId xmlns:a16="http://schemas.microsoft.com/office/drawing/2014/main" id="{E4B40EB5-ED31-9BE8-C7AF-427FEB08D0C4}"/>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2</a:t>
            </a:fld>
            <a:endParaRPr lang="zh-CN" altLang="en-US" sz="3200" b="1" spc="-20" dirty="0">
              <a:solidFill>
                <a:schemeClr val="tx1">
                  <a:lumMod val="65000"/>
                  <a:lumOff val="3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p:cTn id="7" dur="1000" fill="hold"/>
                                        <p:tgtEl>
                                          <p:spTgt spid="53"/>
                                        </p:tgtEl>
                                        <p:attrNameLst>
                                          <p:attrName>ppt_w</p:attrName>
                                        </p:attrNameLst>
                                      </p:cBhvr>
                                      <p:tavLst>
                                        <p:tav tm="0">
                                          <p:val>
                                            <p:fltVal val="0"/>
                                          </p:val>
                                        </p:tav>
                                        <p:tav tm="100000">
                                          <p:val>
                                            <p:strVal val="#ppt_w"/>
                                          </p:val>
                                        </p:tav>
                                      </p:tavLst>
                                    </p:anim>
                                    <p:anim calcmode="lin" valueType="num">
                                      <p:cBhvr>
                                        <p:cTn id="8" dur="1000" fill="hold"/>
                                        <p:tgtEl>
                                          <p:spTgt spid="53"/>
                                        </p:tgtEl>
                                        <p:attrNameLst>
                                          <p:attrName>ppt_h</p:attrName>
                                        </p:attrNameLst>
                                      </p:cBhvr>
                                      <p:tavLst>
                                        <p:tav tm="0">
                                          <p:val>
                                            <p:fltVal val="0"/>
                                          </p:val>
                                        </p:tav>
                                        <p:tav tm="100000">
                                          <p:val>
                                            <p:strVal val="#ppt_h"/>
                                          </p:val>
                                        </p:tav>
                                      </p:tavLst>
                                    </p:anim>
                                    <p:anim calcmode="lin" valueType="num">
                                      <p:cBhvr>
                                        <p:cTn id="9" dur="1000" fill="hold"/>
                                        <p:tgtEl>
                                          <p:spTgt spid="53"/>
                                        </p:tgtEl>
                                        <p:attrNameLst>
                                          <p:attrName>style.rotation</p:attrName>
                                        </p:attrNameLst>
                                      </p:cBhvr>
                                      <p:tavLst>
                                        <p:tav tm="0">
                                          <p:val>
                                            <p:fltVal val="90"/>
                                          </p:val>
                                        </p:tav>
                                        <p:tav tm="100000">
                                          <p:val>
                                            <p:fltVal val="0"/>
                                          </p:val>
                                        </p:tav>
                                      </p:tavLst>
                                    </p:anim>
                                    <p:animEffect transition="in" filter="fade">
                                      <p:cBhvr>
                                        <p:cTn id="10" dur="1000"/>
                                        <p:tgtEl>
                                          <p:spTgt spid="53"/>
                                        </p:tgtEl>
                                      </p:cBhvr>
                                    </p:animEffect>
                                  </p:childTnLst>
                                </p:cTn>
                              </p:par>
                            </p:childTnLst>
                          </p:cTn>
                        </p:par>
                        <p:par>
                          <p:cTn id="11" fill="hold">
                            <p:stCondLst>
                              <p:cond delay="1000"/>
                            </p:stCondLst>
                            <p:childTnLst>
                              <p:par>
                                <p:cTn id="12" presetID="2" presetClass="entr" presetSubtype="4" fill="hold" nodeType="afterEffect">
                                  <p:stCondLst>
                                    <p:cond delay="0"/>
                                  </p:stCondLst>
                                  <p:childTnLst>
                                    <p:set>
                                      <p:cBhvr>
                                        <p:cTn id="13" dur="1" fill="hold">
                                          <p:stCondLst>
                                            <p:cond delay="0"/>
                                          </p:stCondLst>
                                        </p:cTn>
                                        <p:tgtEl>
                                          <p:spTgt spid="40"/>
                                        </p:tgtEl>
                                        <p:attrNameLst>
                                          <p:attrName>style.visibility</p:attrName>
                                        </p:attrNameLst>
                                      </p:cBhvr>
                                      <p:to>
                                        <p:strVal val="visible"/>
                                      </p:to>
                                    </p:set>
                                    <p:anim calcmode="lin" valueType="num">
                                      <p:cBhvr additive="base">
                                        <p:cTn id="14" dur="500" fill="hold"/>
                                        <p:tgtEl>
                                          <p:spTgt spid="40"/>
                                        </p:tgtEl>
                                        <p:attrNameLst>
                                          <p:attrName>ppt_x</p:attrName>
                                        </p:attrNameLst>
                                      </p:cBhvr>
                                      <p:tavLst>
                                        <p:tav tm="0">
                                          <p:val>
                                            <p:strVal val="#ppt_x"/>
                                          </p:val>
                                        </p:tav>
                                        <p:tav tm="100000">
                                          <p:val>
                                            <p:strVal val="#ppt_x"/>
                                          </p:val>
                                        </p:tav>
                                      </p:tavLst>
                                    </p:anim>
                                    <p:anim calcmode="lin" valueType="num">
                                      <p:cBhvr additive="base">
                                        <p:cTn id="15" dur="500" fill="hold"/>
                                        <p:tgtEl>
                                          <p:spTgt spid="40"/>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 calcmode="lin" valueType="num">
                                      <p:cBhvr additive="base">
                                        <p:cTn id="18" dur="500" fill="hold"/>
                                        <p:tgtEl>
                                          <p:spTgt spid="41"/>
                                        </p:tgtEl>
                                        <p:attrNameLst>
                                          <p:attrName>ppt_x</p:attrName>
                                        </p:attrNameLst>
                                      </p:cBhvr>
                                      <p:tavLst>
                                        <p:tav tm="0">
                                          <p:val>
                                            <p:strVal val="#ppt_x"/>
                                          </p:val>
                                        </p:tav>
                                        <p:tav tm="100000">
                                          <p:val>
                                            <p:strVal val="#ppt_x"/>
                                          </p:val>
                                        </p:tav>
                                      </p:tavLst>
                                    </p:anim>
                                    <p:anim calcmode="lin" valueType="num">
                                      <p:cBhvr additive="base">
                                        <p:cTn id="19" dur="500" fill="hold"/>
                                        <p:tgtEl>
                                          <p:spTgt spid="41"/>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4"/>
                                        </p:tgtEl>
                                        <p:attrNameLst>
                                          <p:attrName>style.visibility</p:attrName>
                                        </p:attrNameLst>
                                      </p:cBhvr>
                                      <p:to>
                                        <p:strVal val="visible"/>
                                      </p:to>
                                    </p:set>
                                    <p:anim calcmode="lin" valueType="num">
                                      <p:cBhvr additive="base">
                                        <p:cTn id="22" dur="500" fill="hold"/>
                                        <p:tgtEl>
                                          <p:spTgt spid="44"/>
                                        </p:tgtEl>
                                        <p:attrNameLst>
                                          <p:attrName>ppt_x</p:attrName>
                                        </p:attrNameLst>
                                      </p:cBhvr>
                                      <p:tavLst>
                                        <p:tav tm="0">
                                          <p:val>
                                            <p:strVal val="#ppt_x"/>
                                          </p:val>
                                        </p:tav>
                                        <p:tav tm="100000">
                                          <p:val>
                                            <p:strVal val="#ppt_x"/>
                                          </p:val>
                                        </p:tav>
                                      </p:tavLst>
                                    </p:anim>
                                    <p:anim calcmode="lin" valueType="num">
                                      <p:cBhvr additive="base">
                                        <p:cTn id="23" dur="500" fill="hold"/>
                                        <p:tgtEl>
                                          <p:spTgt spid="44"/>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47"/>
                                        </p:tgtEl>
                                        <p:attrNameLst>
                                          <p:attrName>style.visibility</p:attrName>
                                        </p:attrNameLst>
                                      </p:cBhvr>
                                      <p:to>
                                        <p:strVal val="visible"/>
                                      </p:to>
                                    </p:set>
                                    <p:anim calcmode="lin" valueType="num">
                                      <p:cBhvr additive="base">
                                        <p:cTn id="26" dur="500" fill="hold"/>
                                        <p:tgtEl>
                                          <p:spTgt spid="47"/>
                                        </p:tgtEl>
                                        <p:attrNameLst>
                                          <p:attrName>ppt_x</p:attrName>
                                        </p:attrNameLst>
                                      </p:cBhvr>
                                      <p:tavLst>
                                        <p:tav tm="0">
                                          <p:val>
                                            <p:strVal val="#ppt_x"/>
                                          </p:val>
                                        </p:tav>
                                        <p:tav tm="100000">
                                          <p:val>
                                            <p:strVal val="#ppt_x"/>
                                          </p:val>
                                        </p:tav>
                                      </p:tavLst>
                                    </p:anim>
                                    <p:anim calcmode="lin" valueType="num">
                                      <p:cBhvr additive="base">
                                        <p:cTn id="27"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221617" y="197485"/>
            <a:ext cx="5196359" cy="825502"/>
            <a:chOff x="103490" y="55959"/>
            <a:chExt cx="3367125" cy="479604"/>
          </a:xfrm>
        </p:grpSpPr>
        <p:grpSp>
          <p:nvGrpSpPr>
            <p:cNvPr id="8" name="组合 7"/>
            <p:cNvGrpSpPr/>
            <p:nvPr/>
          </p:nvGrpSpPr>
          <p:grpSpPr>
            <a:xfrm>
              <a:off x="103490" y="119520"/>
              <a:ext cx="3367125" cy="341952"/>
              <a:chOff x="163310" y="153703"/>
              <a:chExt cx="3367145" cy="341953"/>
            </a:xfrm>
          </p:grpSpPr>
          <p:grpSp>
            <p:nvGrpSpPr>
              <p:cNvPr id="6" name="组合 5"/>
              <p:cNvGrpSpPr/>
              <p:nvPr/>
            </p:nvGrpSpPr>
            <p:grpSpPr>
              <a:xfrm>
                <a:off x="163310" y="153824"/>
                <a:ext cx="383622" cy="341832"/>
                <a:chOff x="8034010" y="1938334"/>
                <a:chExt cx="3284122" cy="3284115"/>
              </a:xfrm>
            </p:grpSpPr>
            <p:sp>
              <p:nvSpPr>
                <p:cNvPr id="4" name="椭圆 3"/>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5" name="椭圆 4"/>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7" name="矩形 6"/>
              <p:cNvSpPr/>
              <p:nvPr/>
            </p:nvSpPr>
            <p:spPr>
              <a:xfrm>
                <a:off x="652713" y="153703"/>
                <a:ext cx="2877742" cy="303984"/>
              </a:xfrm>
              <a:prstGeom prst="rect">
                <a:avLst/>
              </a:prstGeom>
            </p:spPr>
            <p:txBody>
              <a:bodyPr wrap="square">
                <a:spAutoFit/>
              </a:bodyPr>
              <a:lstStyle/>
              <a:p>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课题简介</a:t>
                </a:r>
                <a:endPar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
          <p:nvSpPr>
            <p:cNvPr id="9" name="椭圆 8"/>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2" name="椭圆 11"/>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13" name="椭圆 12"/>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pic>
        <p:nvPicPr>
          <p:cNvPr id="2" name="图片 1"/>
          <p:cNvPicPr/>
          <p:nvPr/>
        </p:nvPicPr>
        <p:blipFill>
          <a:blip r:embed="rId3"/>
          <a:srcRect l="6667" t="12219" r="6776" b="1333"/>
          <a:stretch>
            <a:fillRect/>
          </a:stretch>
        </p:blipFill>
        <p:spPr>
          <a:xfrm>
            <a:off x="10594975" y="104775"/>
            <a:ext cx="1421130" cy="1419860"/>
          </a:xfrm>
          <a:prstGeom prst="ellipse">
            <a:avLst/>
          </a:prstGeom>
        </p:spPr>
      </p:pic>
      <p:sp>
        <p:nvSpPr>
          <p:cNvPr id="3" name="文本框 2">
            <a:extLst>
              <a:ext uri="{FF2B5EF4-FFF2-40B4-BE49-F238E27FC236}">
                <a16:creationId xmlns:a16="http://schemas.microsoft.com/office/drawing/2014/main" id="{E9A76950-F517-F230-DD3E-1736046011BF}"/>
              </a:ext>
            </a:extLst>
          </p:cNvPr>
          <p:cNvSpPr txBox="1"/>
          <p:nvPr/>
        </p:nvSpPr>
        <p:spPr>
          <a:xfrm>
            <a:off x="279546" y="1040588"/>
            <a:ext cx="11676573" cy="3539430"/>
          </a:xfrm>
          <a:prstGeom prst="rect">
            <a:avLst/>
          </a:prstGeom>
          <a:noFill/>
        </p:spPr>
        <p:txBody>
          <a:bodyPr wrap="square" rtlCol="0">
            <a:spAutoFit/>
          </a:bodyPr>
          <a:lstStyle/>
          <a:p>
            <a:r>
              <a:rPr lang="en-US" altLang="zh-CN" sz="2800" b="1" dirty="0">
                <a:solidFill>
                  <a:schemeClr val="tx1">
                    <a:lumMod val="65000"/>
                    <a:lumOff val="35000"/>
                  </a:schemeClr>
                </a:solidFill>
                <a:latin typeface="Times New Roman" panose="02020603050405020304" pitchFamily="18" charset="0"/>
                <a:cs typeface="Times New Roman" panose="02020603050405020304" pitchFamily="18" charset="0"/>
              </a:rPr>
              <a:t>The Spin-3/2 field (historically associated with the Delta baryon) is described by the </a:t>
            </a:r>
            <a:r>
              <a:rPr lang="en-US" altLang="zh-CN" sz="2800" b="1" dirty="0" err="1">
                <a:solidFill>
                  <a:schemeClr val="tx1">
                    <a:lumMod val="65000"/>
                    <a:lumOff val="35000"/>
                  </a:schemeClr>
                </a:solidFill>
                <a:latin typeface="Times New Roman" panose="02020603050405020304" pitchFamily="18" charset="0"/>
                <a:cs typeface="Times New Roman" panose="02020603050405020304" pitchFamily="18" charset="0"/>
              </a:rPr>
              <a:t>Rarita</a:t>
            </a:r>
            <a:r>
              <a:rPr lang="en-US" altLang="zh-CN" sz="2800" b="1" dirty="0">
                <a:solidFill>
                  <a:schemeClr val="tx1">
                    <a:lumMod val="65000"/>
                    <a:lumOff val="35000"/>
                  </a:schemeClr>
                </a:solidFill>
                <a:latin typeface="Times New Roman" panose="02020603050405020304" pitchFamily="18" charset="0"/>
                <a:cs typeface="Times New Roman" panose="02020603050405020304" pitchFamily="18" charset="0"/>
              </a:rPr>
              <a:t>-Schwinger equation. However, this theory hides a famous pathology: as discovered by Velo and Zwanziger, simply coupling a massive Spin-3/2 particle to electromagnetism can lead to super-luminal propagation, violating causality.</a:t>
            </a:r>
          </a:p>
          <a:p>
            <a:endParaRPr lang="en-US" altLang="zh-CN" sz="2800" b="1" dirty="0">
              <a:latin typeface="Times New Roman" panose="02020603050405020304" pitchFamily="18" charset="0"/>
              <a:cs typeface="Times New Roman" panose="02020603050405020304" pitchFamily="18" charset="0"/>
            </a:endParaRPr>
          </a:p>
          <a:p>
            <a:r>
              <a:rPr lang="zh-CN" altLang="en-US" sz="2800" b="1" dirty="0">
                <a:solidFill>
                  <a:srgbClr val="C00000"/>
                </a:solidFill>
                <a:latin typeface="Times New Roman" panose="02020603050405020304" pitchFamily="18" charset="0"/>
                <a:cs typeface="Times New Roman" panose="02020603050405020304" pitchFamily="18" charset="0"/>
              </a:rPr>
              <a:t>自旋</a:t>
            </a:r>
            <a:r>
              <a:rPr lang="en-US" altLang="zh-CN" sz="2800" b="1" dirty="0">
                <a:solidFill>
                  <a:srgbClr val="C00000"/>
                </a:solidFill>
                <a:latin typeface="Times New Roman" panose="02020603050405020304" pitchFamily="18" charset="0"/>
                <a:cs typeface="Times New Roman" panose="02020603050405020304" pitchFamily="18" charset="0"/>
              </a:rPr>
              <a:t>3/2</a:t>
            </a:r>
            <a:r>
              <a:rPr lang="zh-CN" altLang="en-US" sz="2800" b="1" dirty="0">
                <a:solidFill>
                  <a:srgbClr val="C00000"/>
                </a:solidFill>
                <a:latin typeface="Times New Roman" panose="02020603050405020304" pitchFamily="18" charset="0"/>
                <a:cs typeface="Times New Roman" panose="02020603050405020304" pitchFamily="18" charset="0"/>
              </a:rPr>
              <a:t>场用</a:t>
            </a:r>
            <a:r>
              <a:rPr lang="en-US" altLang="zh-CN" sz="2800" b="1" dirty="0" err="1">
                <a:solidFill>
                  <a:srgbClr val="C00000"/>
                </a:solidFill>
                <a:latin typeface="Times New Roman" panose="02020603050405020304" pitchFamily="18" charset="0"/>
                <a:cs typeface="Times New Roman" panose="02020603050405020304" pitchFamily="18" charset="0"/>
              </a:rPr>
              <a:t>Rarita</a:t>
            </a:r>
            <a:r>
              <a:rPr lang="en-US" altLang="zh-CN" sz="2800" b="1" dirty="0">
                <a:solidFill>
                  <a:srgbClr val="C00000"/>
                </a:solidFill>
                <a:latin typeface="Times New Roman" panose="02020603050405020304" pitchFamily="18" charset="0"/>
                <a:cs typeface="Times New Roman" panose="02020603050405020304" pitchFamily="18" charset="0"/>
              </a:rPr>
              <a:t>-Schwinger equation</a:t>
            </a:r>
            <a:r>
              <a:rPr lang="zh-CN" altLang="en-US" sz="2800" b="1" dirty="0">
                <a:solidFill>
                  <a:srgbClr val="C00000"/>
                </a:solidFill>
                <a:latin typeface="Times New Roman" panose="02020603050405020304" pitchFamily="18" charset="0"/>
                <a:cs typeface="Times New Roman" panose="02020603050405020304" pitchFamily="18" charset="0"/>
              </a:rPr>
              <a:t>描述。但</a:t>
            </a:r>
            <a:r>
              <a:rPr lang="en-US" altLang="zh-CN" sz="2800" b="1" dirty="0">
                <a:solidFill>
                  <a:srgbClr val="C00000"/>
                </a:solidFill>
                <a:latin typeface="Times New Roman" panose="02020603050405020304" pitchFamily="18" charset="0"/>
                <a:cs typeface="Times New Roman" panose="02020603050405020304" pitchFamily="18" charset="0"/>
              </a:rPr>
              <a:t>Velo and Zwanziger</a:t>
            </a:r>
            <a:r>
              <a:rPr lang="zh-CN" altLang="en-US" sz="2800" b="1" dirty="0">
                <a:solidFill>
                  <a:srgbClr val="C00000"/>
                </a:solidFill>
                <a:latin typeface="Times New Roman" panose="02020603050405020304" pitchFamily="18" charset="0"/>
                <a:cs typeface="Times New Roman" panose="02020603050405020304" pitchFamily="18" charset="0"/>
              </a:rPr>
              <a:t>发现，若将电磁场耦合进场方程中，会导致超光速传播，从而违背因果律。</a:t>
            </a:r>
            <a:endParaRPr lang="en-US" altLang="zh-CN" sz="2800" b="1" dirty="0">
              <a:solidFill>
                <a:srgbClr val="C00000"/>
              </a:solidFill>
              <a:latin typeface="Times New Roman" panose="02020603050405020304" pitchFamily="18" charset="0"/>
              <a:cs typeface="Times New Roman" panose="02020603050405020304" pitchFamily="18" charset="0"/>
            </a:endParaRPr>
          </a:p>
        </p:txBody>
      </p:sp>
      <p:sp>
        <p:nvSpPr>
          <p:cNvPr id="17" name="文本框 16">
            <a:extLst>
              <a:ext uri="{FF2B5EF4-FFF2-40B4-BE49-F238E27FC236}">
                <a16:creationId xmlns:a16="http://schemas.microsoft.com/office/drawing/2014/main" id="{0ABB6672-3E71-239A-1B7D-4FBE9C8E413E}"/>
              </a:ext>
            </a:extLst>
          </p:cNvPr>
          <p:cNvSpPr txBox="1"/>
          <p:nvPr/>
        </p:nvSpPr>
        <p:spPr>
          <a:xfrm>
            <a:off x="717888" y="4971880"/>
            <a:ext cx="6488751" cy="1569660"/>
          </a:xfrm>
          <a:prstGeom prst="rect">
            <a:avLst/>
          </a:prstGeom>
          <a:noFill/>
        </p:spPr>
        <p:txBody>
          <a:bodyPr wrap="square" rtlCol="0">
            <a:spAutoFit/>
          </a:bodyPr>
          <a:lstStyle/>
          <a:p>
            <a:pPr marL="457200" indent="-457200">
              <a:buFont typeface="Wingdings" panose="05000000000000000000" pitchFamily="2" charset="2"/>
              <a:buChar char="ü"/>
            </a:pPr>
            <a:r>
              <a:rPr lang="zh-CN" altLang="en-US" sz="2400" b="1" dirty="0">
                <a:latin typeface="Times New Roman" panose="02020603050405020304" pitchFamily="18" charset="0"/>
                <a:cs typeface="Times New Roman" panose="02020603050405020304" pitchFamily="18" charset="0"/>
              </a:rPr>
              <a:t>如何理解自旋？</a:t>
            </a:r>
            <a:endParaRPr lang="en-US" altLang="zh-CN" sz="24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en-US" altLang="zh-CN" sz="2400" b="1" dirty="0" err="1">
                <a:latin typeface="Times New Roman" panose="02020603050405020304" pitchFamily="18" charset="0"/>
                <a:cs typeface="Times New Roman" panose="02020603050405020304" pitchFamily="18" charset="0"/>
              </a:rPr>
              <a:t>Rarita</a:t>
            </a:r>
            <a:r>
              <a:rPr lang="en-US" altLang="zh-CN" sz="2400" b="1" dirty="0">
                <a:latin typeface="Times New Roman" panose="02020603050405020304" pitchFamily="18" charset="0"/>
                <a:cs typeface="Times New Roman" panose="02020603050405020304" pitchFamily="18" charset="0"/>
              </a:rPr>
              <a:t>-Schwinger equation</a:t>
            </a:r>
            <a:r>
              <a:rPr lang="zh-CN" altLang="en-US" sz="2400" b="1" dirty="0">
                <a:latin typeface="Times New Roman" panose="02020603050405020304" pitchFamily="18" charset="0"/>
                <a:cs typeface="Times New Roman" panose="02020603050405020304" pitchFamily="18" charset="0"/>
              </a:rPr>
              <a:t>的结构是什么？</a:t>
            </a:r>
            <a:endParaRPr lang="en-US" altLang="zh-CN" sz="24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zh-CN" altLang="en-US" sz="2400" b="1" dirty="0">
                <a:latin typeface="Times New Roman" panose="02020603050405020304" pitchFamily="18" charset="0"/>
                <a:cs typeface="Times New Roman" panose="02020603050405020304" pitchFamily="18" charset="0"/>
              </a:rPr>
              <a:t>电磁场是怎么耦合的？</a:t>
            </a:r>
            <a:endParaRPr lang="en-US" altLang="zh-CN" sz="24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zh-CN" altLang="en-US" sz="2400" b="1" dirty="0">
                <a:latin typeface="Times New Roman" panose="02020603050405020304" pitchFamily="18" charset="0"/>
                <a:cs typeface="Times New Roman" panose="02020603050405020304" pitchFamily="18" charset="0"/>
              </a:rPr>
              <a:t>超光速传播是怎么产生的？</a:t>
            </a:r>
            <a:endParaRPr lang="en-US" altLang="zh-CN" sz="2400" b="1" dirty="0">
              <a:latin typeface="Times New Roman" panose="02020603050405020304" pitchFamily="18" charset="0"/>
              <a:cs typeface="Times New Roman" panose="02020603050405020304" pitchFamily="18" charset="0"/>
            </a:endParaRPr>
          </a:p>
        </p:txBody>
      </p:sp>
      <p:sp>
        <p:nvSpPr>
          <p:cNvPr id="19" name="object 6">
            <a:extLst>
              <a:ext uri="{FF2B5EF4-FFF2-40B4-BE49-F238E27FC236}">
                <a16:creationId xmlns:a16="http://schemas.microsoft.com/office/drawing/2014/main" id="{EE068B22-2B01-C691-F430-7FBACD1A7481}"/>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3</a:t>
            </a:fld>
            <a:endParaRPr lang="zh-CN" altLang="en-US" sz="3200" b="1" spc="-20" dirty="0">
              <a:solidFill>
                <a:schemeClr val="tx1">
                  <a:lumMod val="65000"/>
                  <a:lumOff val="3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B6D3D-F3A1-CE17-55FD-9F9131809AD6}"/>
            </a:ext>
          </a:extLst>
        </p:cNvPr>
        <p:cNvGrpSpPr/>
        <p:nvPr/>
      </p:nvGrpSpPr>
      <p:grpSpPr>
        <a:xfrm>
          <a:off x="0" y="0"/>
          <a:ext cx="0" cy="0"/>
          <a:chOff x="0" y="0"/>
          <a:chExt cx="0" cy="0"/>
        </a:xfrm>
      </p:grpSpPr>
      <p:grpSp>
        <p:nvGrpSpPr>
          <p:cNvPr id="40" name="组合 39">
            <a:extLst>
              <a:ext uri="{FF2B5EF4-FFF2-40B4-BE49-F238E27FC236}">
                <a16:creationId xmlns:a16="http://schemas.microsoft.com/office/drawing/2014/main" id="{8E60DC19-30BB-FA9F-1107-648F00B2C2BE}"/>
              </a:ext>
            </a:extLst>
          </p:cNvPr>
          <p:cNvGrpSpPr/>
          <p:nvPr>
            <p:custDataLst>
              <p:tags r:id="rId1"/>
            </p:custDataLst>
          </p:nvPr>
        </p:nvGrpSpPr>
        <p:grpSpPr>
          <a:xfrm>
            <a:off x="548402" y="694194"/>
            <a:ext cx="2443618" cy="707886"/>
            <a:chOff x="1374112" y="1995890"/>
            <a:chExt cx="2443618" cy="707886"/>
          </a:xfrm>
        </p:grpSpPr>
        <p:sp>
          <p:nvSpPr>
            <p:cNvPr id="38" name="矩形 37">
              <a:extLst>
                <a:ext uri="{FF2B5EF4-FFF2-40B4-BE49-F238E27FC236}">
                  <a16:creationId xmlns:a16="http://schemas.microsoft.com/office/drawing/2014/main" id="{F64BC98E-69FF-64A6-FF9E-FFFCFDA05D36}"/>
                </a:ext>
              </a:extLst>
            </p:cNvPr>
            <p:cNvSpPr/>
            <p:nvPr>
              <p:custDataLst>
                <p:tags r:id="rId11"/>
              </p:custDataLst>
            </p:nvPr>
          </p:nvSpPr>
          <p:spPr>
            <a:xfrm>
              <a:off x="2190361" y="2088223"/>
              <a:ext cx="1627369" cy="523220"/>
            </a:xfrm>
            <a:prstGeom prst="rect">
              <a:avLst/>
            </a:prstGeom>
          </p:spPr>
          <p:txBody>
            <a:bodyPr wrap="none">
              <a:spAutoFit/>
            </a:bodyPr>
            <a:lstStyle/>
            <a:p>
              <a:pPr algn="l"/>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课题简介</a:t>
              </a:r>
              <a:endPar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39" name="矩形 38">
              <a:extLst>
                <a:ext uri="{FF2B5EF4-FFF2-40B4-BE49-F238E27FC236}">
                  <a16:creationId xmlns:a16="http://schemas.microsoft.com/office/drawing/2014/main" id="{5727F30C-29FD-AA6A-E248-361BF1593377}"/>
                </a:ext>
              </a:extLst>
            </p:cNvPr>
            <p:cNvSpPr/>
            <p:nvPr>
              <p:custDataLst>
                <p:tags r:id="rId12"/>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01</a:t>
              </a:r>
            </a:p>
          </p:txBody>
        </p:sp>
      </p:grpSp>
      <p:grpSp>
        <p:nvGrpSpPr>
          <p:cNvPr id="41" name="组合 40">
            <a:extLst>
              <a:ext uri="{FF2B5EF4-FFF2-40B4-BE49-F238E27FC236}">
                <a16:creationId xmlns:a16="http://schemas.microsoft.com/office/drawing/2014/main" id="{99DFCB58-730B-BFF6-78EA-E38344A7E494}"/>
              </a:ext>
            </a:extLst>
          </p:cNvPr>
          <p:cNvGrpSpPr/>
          <p:nvPr>
            <p:custDataLst>
              <p:tags r:id="rId2"/>
            </p:custDataLst>
          </p:nvPr>
        </p:nvGrpSpPr>
        <p:grpSpPr>
          <a:xfrm>
            <a:off x="548402" y="1920748"/>
            <a:ext cx="6043962" cy="707886"/>
            <a:chOff x="1374112" y="1995890"/>
            <a:chExt cx="6043962" cy="707886"/>
          </a:xfrm>
        </p:grpSpPr>
        <p:sp>
          <p:nvSpPr>
            <p:cNvPr id="42" name="矩形 41">
              <a:extLst>
                <a:ext uri="{FF2B5EF4-FFF2-40B4-BE49-F238E27FC236}">
                  <a16:creationId xmlns:a16="http://schemas.microsoft.com/office/drawing/2014/main" id="{50E87FDE-EEAE-EF70-8D0D-31A0126BC94E}"/>
                </a:ext>
              </a:extLst>
            </p:cNvPr>
            <p:cNvSpPr/>
            <p:nvPr>
              <p:custDataLst>
                <p:tags r:id="rId9"/>
              </p:custDataLst>
            </p:nvPr>
          </p:nvSpPr>
          <p:spPr>
            <a:xfrm>
              <a:off x="2190361" y="2088223"/>
              <a:ext cx="5227713" cy="523220"/>
            </a:xfrm>
            <a:prstGeom prst="rect">
              <a:avLst/>
            </a:prstGeom>
          </p:spPr>
          <p:txBody>
            <a:bodyPr wrap="none">
              <a:spAutoFit/>
            </a:bodyPr>
            <a:lstStyle/>
            <a:p>
              <a:r>
                <a:rPr lang="zh-CN" altLang="en-US" sz="2800" b="1" spc="225" dirty="0">
                  <a:solidFill>
                    <a:srgbClr val="C00000"/>
                  </a:solidFill>
                  <a:latin typeface="微软雅黑" panose="020B0503020204020204" pitchFamily="34" charset="-122"/>
                  <a:ea typeface="微软雅黑" panose="020B0503020204020204" pitchFamily="34" charset="-122"/>
                  <a:cs typeface="+mn-ea"/>
                  <a:sym typeface="+mn-lt"/>
                </a:rPr>
                <a:t>从相对论量子力学角度看自旋</a:t>
              </a:r>
              <a:endParaRPr lang="zh-CN" altLang="en-US" sz="2800" b="1" i="1" dirty="0">
                <a:solidFill>
                  <a:srgbClr val="C00000"/>
                </a:solidFill>
                <a:latin typeface="微软雅黑" panose="020B0503020204020204" pitchFamily="34" charset="-122"/>
                <a:ea typeface="微软雅黑" panose="020B0503020204020204" pitchFamily="34" charset="-122"/>
              </a:endParaRPr>
            </a:p>
          </p:txBody>
        </p:sp>
        <p:sp>
          <p:nvSpPr>
            <p:cNvPr id="43" name="矩形 42">
              <a:extLst>
                <a:ext uri="{FF2B5EF4-FFF2-40B4-BE49-F238E27FC236}">
                  <a16:creationId xmlns:a16="http://schemas.microsoft.com/office/drawing/2014/main" id="{F9DFB509-9321-3D50-7F60-5A850FEC28C3}"/>
                </a:ext>
              </a:extLst>
            </p:cNvPr>
            <p:cNvSpPr/>
            <p:nvPr>
              <p:custDataLst>
                <p:tags r:id="rId10"/>
              </p:custDataLst>
            </p:nvPr>
          </p:nvSpPr>
          <p:spPr>
            <a:xfrm>
              <a:off x="1374112" y="1995890"/>
              <a:ext cx="816249" cy="707886"/>
            </a:xfrm>
            <a:prstGeom prst="rect">
              <a:avLst/>
            </a:prstGeom>
          </p:spPr>
          <p:txBody>
            <a:bodyPr wrap="none">
              <a:spAutoFit/>
            </a:bodyPr>
            <a:lstStyle/>
            <a:p>
              <a:r>
                <a:rPr lang="en-US" altLang="zh-CN" sz="4000" b="1" dirty="0">
                  <a:solidFill>
                    <a:srgbClr val="C00000"/>
                  </a:solidFill>
                  <a:latin typeface="微软雅黑" panose="020B0503020204020204" pitchFamily="34" charset="-122"/>
                  <a:ea typeface="微软雅黑" panose="020B0503020204020204" pitchFamily="34" charset="-122"/>
                </a:rPr>
                <a:t>02</a:t>
              </a:r>
              <a:endParaRPr lang="zh-CN" altLang="en-US" sz="4000" dirty="0">
                <a:solidFill>
                  <a:srgbClr val="C00000"/>
                </a:solidFill>
              </a:endParaRPr>
            </a:p>
          </p:txBody>
        </p:sp>
      </p:grpSp>
      <p:grpSp>
        <p:nvGrpSpPr>
          <p:cNvPr id="44" name="组合 43">
            <a:extLst>
              <a:ext uri="{FF2B5EF4-FFF2-40B4-BE49-F238E27FC236}">
                <a16:creationId xmlns:a16="http://schemas.microsoft.com/office/drawing/2014/main" id="{39321E7E-7EFA-91F2-2167-234BAFED35BB}"/>
              </a:ext>
            </a:extLst>
          </p:cNvPr>
          <p:cNvGrpSpPr/>
          <p:nvPr>
            <p:custDataLst>
              <p:tags r:id="rId3"/>
            </p:custDataLst>
          </p:nvPr>
        </p:nvGrpSpPr>
        <p:grpSpPr>
          <a:xfrm>
            <a:off x="548402" y="3157303"/>
            <a:ext cx="7434996" cy="707886"/>
            <a:chOff x="1374112" y="1995890"/>
            <a:chExt cx="7434996" cy="707886"/>
          </a:xfrm>
        </p:grpSpPr>
        <p:sp>
          <p:nvSpPr>
            <p:cNvPr id="45" name="矩形 44">
              <a:extLst>
                <a:ext uri="{FF2B5EF4-FFF2-40B4-BE49-F238E27FC236}">
                  <a16:creationId xmlns:a16="http://schemas.microsoft.com/office/drawing/2014/main" id="{DE8E22A4-5CD5-0B4C-35D6-5448D3DE648E}"/>
                </a:ext>
              </a:extLst>
            </p:cNvPr>
            <p:cNvSpPr/>
            <p:nvPr>
              <p:custDataLst>
                <p:tags r:id="rId7"/>
              </p:custDataLst>
            </p:nvPr>
          </p:nvSpPr>
          <p:spPr>
            <a:xfrm>
              <a:off x="2190087" y="2087965"/>
              <a:ext cx="6619021" cy="523220"/>
            </a:xfrm>
            <a:prstGeom prst="rect">
              <a:avLst/>
            </a:prstGeom>
          </p:spPr>
          <p:txBody>
            <a:bodyPr wrap="square">
              <a:spAutoFit/>
            </a:bodyPr>
            <a:lstStyle/>
            <a:p>
              <a:r>
                <a:rPr lang="en-US" altLang="zh-CN" sz="2800" b="1" spc="225" dirty="0" err="1">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Rarita</a:t>
              </a:r>
              <a:r>
                <a:rPr lang="en-US" altLang="zh-CN"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-Schwinger Fields</a:t>
              </a:r>
              <a:r>
                <a:rPr lang="zh-CN" altLang="en-US"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及其结构</a:t>
              </a:r>
              <a:endPar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6" name="矩形 45">
              <a:extLst>
                <a:ext uri="{FF2B5EF4-FFF2-40B4-BE49-F238E27FC236}">
                  <a16:creationId xmlns:a16="http://schemas.microsoft.com/office/drawing/2014/main" id="{F35243D5-8632-8E32-2E48-7A80173379B5}"/>
                </a:ext>
              </a:extLst>
            </p:cNvPr>
            <p:cNvSpPr/>
            <p:nvPr>
              <p:custDataLst>
                <p:tags r:id="rId8"/>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03</a:t>
              </a:r>
              <a:endParaRPr lang="zh-CN" altLang="en-US" sz="4000" dirty="0">
                <a:solidFill>
                  <a:schemeClr val="tx1">
                    <a:lumMod val="65000"/>
                    <a:lumOff val="35000"/>
                  </a:schemeClr>
                </a:solidFill>
              </a:endParaRPr>
            </a:p>
          </p:txBody>
        </p:sp>
      </p:grpSp>
      <p:grpSp>
        <p:nvGrpSpPr>
          <p:cNvPr id="47" name="组合 46">
            <a:extLst>
              <a:ext uri="{FF2B5EF4-FFF2-40B4-BE49-F238E27FC236}">
                <a16:creationId xmlns:a16="http://schemas.microsoft.com/office/drawing/2014/main" id="{46BD5317-FA85-92E1-66AD-8A1B1E43F38F}"/>
              </a:ext>
            </a:extLst>
          </p:cNvPr>
          <p:cNvGrpSpPr/>
          <p:nvPr>
            <p:custDataLst>
              <p:tags r:id="rId4"/>
            </p:custDataLst>
          </p:nvPr>
        </p:nvGrpSpPr>
        <p:grpSpPr>
          <a:xfrm>
            <a:off x="548402" y="4645467"/>
            <a:ext cx="4526495" cy="707886"/>
            <a:chOff x="1374112" y="1995890"/>
            <a:chExt cx="4526495" cy="707886"/>
          </a:xfrm>
        </p:grpSpPr>
        <p:sp>
          <p:nvSpPr>
            <p:cNvPr id="48" name="矩形 47">
              <a:extLst>
                <a:ext uri="{FF2B5EF4-FFF2-40B4-BE49-F238E27FC236}">
                  <a16:creationId xmlns:a16="http://schemas.microsoft.com/office/drawing/2014/main" id="{28A4A12F-21BA-0FC1-634B-3A76268746D8}"/>
                </a:ext>
              </a:extLst>
            </p:cNvPr>
            <p:cNvSpPr/>
            <p:nvPr>
              <p:custDataLst>
                <p:tags r:id="rId5"/>
              </p:custDataLst>
            </p:nvPr>
          </p:nvSpPr>
          <p:spPr>
            <a:xfrm>
              <a:off x="2190361" y="2088223"/>
              <a:ext cx="3710246" cy="523220"/>
            </a:xfrm>
            <a:prstGeom prst="rect">
              <a:avLst/>
            </a:prstGeom>
          </p:spPr>
          <p:txBody>
            <a:bodyPr wrap="none">
              <a:spAutoFit/>
            </a:bodyPr>
            <a:lstStyle/>
            <a:p>
              <a:r>
                <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rPr>
                <a:t>Velo-Zwanziger</a:t>
              </a:r>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问题</a:t>
              </a:r>
              <a:endParaRPr lang="zh-CN" altLang="en-US" sz="2800"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9" name="矩形 48">
              <a:extLst>
                <a:ext uri="{FF2B5EF4-FFF2-40B4-BE49-F238E27FC236}">
                  <a16:creationId xmlns:a16="http://schemas.microsoft.com/office/drawing/2014/main" id="{0E9803DA-000E-BA8B-3A36-CF550DF844B4}"/>
                </a:ext>
              </a:extLst>
            </p:cNvPr>
            <p:cNvSpPr/>
            <p:nvPr>
              <p:custDataLst>
                <p:tags r:id="rId6"/>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04</a:t>
              </a:r>
              <a:endParaRPr lang="zh-CN" altLang="en-US" sz="4000" dirty="0">
                <a:solidFill>
                  <a:schemeClr val="tx1">
                    <a:lumMod val="65000"/>
                    <a:lumOff val="35000"/>
                  </a:schemeClr>
                </a:solidFill>
              </a:endParaRPr>
            </a:p>
          </p:txBody>
        </p:sp>
      </p:grpSp>
      <p:grpSp>
        <p:nvGrpSpPr>
          <p:cNvPr id="53" name="组合 52">
            <a:extLst>
              <a:ext uri="{FF2B5EF4-FFF2-40B4-BE49-F238E27FC236}">
                <a16:creationId xmlns:a16="http://schemas.microsoft.com/office/drawing/2014/main" id="{3D1ED9DD-DB03-BBF8-6A99-7B216B9B0777}"/>
              </a:ext>
            </a:extLst>
          </p:cNvPr>
          <p:cNvGrpSpPr/>
          <p:nvPr/>
        </p:nvGrpSpPr>
        <p:grpSpPr>
          <a:xfrm>
            <a:off x="7983398" y="1938334"/>
            <a:ext cx="3697058" cy="3779509"/>
            <a:chOff x="8129370" y="2128162"/>
            <a:chExt cx="3697058" cy="3779509"/>
          </a:xfrm>
        </p:grpSpPr>
        <p:grpSp>
          <p:nvGrpSpPr>
            <p:cNvPr id="32" name="组合 31">
              <a:extLst>
                <a:ext uri="{FF2B5EF4-FFF2-40B4-BE49-F238E27FC236}">
                  <a16:creationId xmlns:a16="http://schemas.microsoft.com/office/drawing/2014/main" id="{5003057C-AFA6-6824-80EE-5272E128D5FA}"/>
                </a:ext>
              </a:extLst>
            </p:cNvPr>
            <p:cNvGrpSpPr/>
            <p:nvPr/>
          </p:nvGrpSpPr>
          <p:grpSpPr>
            <a:xfrm>
              <a:off x="8179956" y="2128162"/>
              <a:ext cx="3284115" cy="3284115"/>
              <a:chOff x="4198223" y="1984373"/>
              <a:chExt cx="3284115" cy="3284115"/>
            </a:xfrm>
          </p:grpSpPr>
          <p:grpSp>
            <p:nvGrpSpPr>
              <p:cNvPr id="27" name="组合 26">
                <a:extLst>
                  <a:ext uri="{FF2B5EF4-FFF2-40B4-BE49-F238E27FC236}">
                    <a16:creationId xmlns:a16="http://schemas.microsoft.com/office/drawing/2014/main" id="{A17894CF-E42A-7447-B5A1-0F636737854C}"/>
                  </a:ext>
                </a:extLst>
              </p:cNvPr>
              <p:cNvGrpSpPr/>
              <p:nvPr/>
            </p:nvGrpSpPr>
            <p:grpSpPr>
              <a:xfrm>
                <a:off x="4198223" y="1984373"/>
                <a:ext cx="3284115" cy="3284115"/>
                <a:chOff x="4121311" y="1975828"/>
                <a:chExt cx="3284115" cy="3284115"/>
              </a:xfrm>
            </p:grpSpPr>
            <p:sp>
              <p:nvSpPr>
                <p:cNvPr id="25" name="椭圆 24">
                  <a:extLst>
                    <a:ext uri="{FF2B5EF4-FFF2-40B4-BE49-F238E27FC236}">
                      <a16:creationId xmlns:a16="http://schemas.microsoft.com/office/drawing/2014/main" id="{784F2AAB-8407-24A3-FD9A-8E5CA5ABBD90}"/>
                    </a:ext>
                  </a:extLst>
                </p:cNvPr>
                <p:cNvSpPr/>
                <p:nvPr/>
              </p:nvSpPr>
              <p:spPr>
                <a:xfrm>
                  <a:off x="4652451" y="2506968"/>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6" name="椭圆 25">
                  <a:extLst>
                    <a:ext uri="{FF2B5EF4-FFF2-40B4-BE49-F238E27FC236}">
                      <a16:creationId xmlns:a16="http://schemas.microsoft.com/office/drawing/2014/main" id="{475029D3-E98A-7A2B-D19C-B05B7A0D340C}"/>
                    </a:ext>
                  </a:extLst>
                </p:cNvPr>
                <p:cNvSpPr/>
                <p:nvPr/>
              </p:nvSpPr>
              <p:spPr>
                <a:xfrm>
                  <a:off x="4121311" y="1975828"/>
                  <a:ext cx="3284115" cy="3284115"/>
                </a:xfrm>
                <a:prstGeom prst="ellipse">
                  <a:avLst/>
                </a:prstGeom>
                <a:no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grpSp>
            <p:nvGrpSpPr>
              <p:cNvPr id="31" name="组合 30">
                <a:extLst>
                  <a:ext uri="{FF2B5EF4-FFF2-40B4-BE49-F238E27FC236}">
                    <a16:creationId xmlns:a16="http://schemas.microsoft.com/office/drawing/2014/main" id="{1D579E0B-011F-0DB7-C990-3D3E72B223EE}"/>
                  </a:ext>
                </a:extLst>
              </p:cNvPr>
              <p:cNvGrpSpPr/>
              <p:nvPr/>
            </p:nvGrpSpPr>
            <p:grpSpPr>
              <a:xfrm>
                <a:off x="5055450" y="3079275"/>
                <a:ext cx="1569660" cy="1094310"/>
                <a:chOff x="5055450" y="3056326"/>
                <a:chExt cx="1569660" cy="1094310"/>
              </a:xfrm>
            </p:grpSpPr>
            <p:sp>
              <p:nvSpPr>
                <p:cNvPr id="29" name="矩形 28">
                  <a:extLst>
                    <a:ext uri="{FF2B5EF4-FFF2-40B4-BE49-F238E27FC236}">
                      <a16:creationId xmlns:a16="http://schemas.microsoft.com/office/drawing/2014/main" id="{750A0516-4366-2125-B3C9-AF298AEBCB7C}"/>
                    </a:ext>
                  </a:extLst>
                </p:cNvPr>
                <p:cNvSpPr/>
                <p:nvPr/>
              </p:nvSpPr>
              <p:spPr>
                <a:xfrm>
                  <a:off x="5055450" y="3056326"/>
                  <a:ext cx="1569660" cy="923330"/>
                </a:xfrm>
                <a:prstGeom prst="rect">
                  <a:avLst/>
                </a:prstGeom>
              </p:spPr>
              <p:txBody>
                <a:bodyPr wrap="none">
                  <a:spAutoFit/>
                </a:bodyPr>
                <a:lstStyle/>
                <a:p>
                  <a:pPr algn="ctr"/>
                  <a:r>
                    <a:rPr lang="zh-CN" altLang="zh-CN" sz="5400" b="1" dirty="0">
                      <a:solidFill>
                        <a:prstClr val="white"/>
                      </a:solidFill>
                      <a:latin typeface="微软雅黑" panose="020B0503020204020204" pitchFamily="34" charset="-122"/>
                      <a:ea typeface="微软雅黑" panose="020B0503020204020204" pitchFamily="34" charset="-122"/>
                    </a:rPr>
                    <a:t>目录</a:t>
                  </a:r>
                  <a:endParaRPr lang="en-US" altLang="zh-CN" sz="5400" b="1" dirty="0">
                    <a:solidFill>
                      <a:prstClr val="white"/>
                    </a:solidFill>
                    <a:latin typeface="微软雅黑" panose="020B0503020204020204" pitchFamily="34" charset="-122"/>
                    <a:ea typeface="微软雅黑" panose="020B0503020204020204" pitchFamily="34" charset="-122"/>
                  </a:endParaRPr>
                </a:p>
              </p:txBody>
            </p:sp>
            <p:sp>
              <p:nvSpPr>
                <p:cNvPr id="30" name="矩形 29">
                  <a:extLst>
                    <a:ext uri="{FF2B5EF4-FFF2-40B4-BE49-F238E27FC236}">
                      <a16:creationId xmlns:a16="http://schemas.microsoft.com/office/drawing/2014/main" id="{B73FB0DF-6D1E-F9A4-1F26-6E4FB73CF886}"/>
                    </a:ext>
                  </a:extLst>
                </p:cNvPr>
                <p:cNvSpPr/>
                <p:nvPr/>
              </p:nvSpPr>
              <p:spPr>
                <a:xfrm>
                  <a:off x="5055450" y="3842859"/>
                  <a:ext cx="1490629" cy="307777"/>
                </a:xfrm>
                <a:prstGeom prst="rect">
                  <a:avLst/>
                </a:prstGeom>
              </p:spPr>
              <p:txBody>
                <a:bodyPr wrap="square">
                  <a:spAutoFit/>
                </a:bodyPr>
                <a:lstStyle/>
                <a:p>
                  <a:pPr algn="dist"/>
                  <a:r>
                    <a:rPr lang="en-US" altLang="zh-CN" sz="1400" b="1" i="1" dirty="0">
                      <a:solidFill>
                        <a:prstClr val="white"/>
                      </a:solidFill>
                      <a:latin typeface="微软雅黑" panose="020B0503020204020204" pitchFamily="34" charset="-122"/>
                      <a:ea typeface="微软雅黑" panose="020B0503020204020204" pitchFamily="34" charset="-122"/>
                    </a:rPr>
                    <a:t>Content</a:t>
                  </a:r>
                  <a:endParaRPr lang="en-US" altLang="zh-CN" sz="2000" b="1" i="1" dirty="0">
                    <a:solidFill>
                      <a:prstClr val="white"/>
                    </a:solidFill>
                    <a:latin typeface="微软雅黑" panose="020B0503020204020204" pitchFamily="34" charset="-122"/>
                    <a:ea typeface="微软雅黑" panose="020B0503020204020204" pitchFamily="34" charset="-122"/>
                  </a:endParaRPr>
                </a:p>
              </p:txBody>
            </p:sp>
          </p:grpSp>
        </p:grpSp>
        <p:sp>
          <p:nvSpPr>
            <p:cNvPr id="50" name="椭圆 49">
              <a:extLst>
                <a:ext uri="{FF2B5EF4-FFF2-40B4-BE49-F238E27FC236}">
                  <a16:creationId xmlns:a16="http://schemas.microsoft.com/office/drawing/2014/main" id="{AB819BFD-C517-0683-2C18-45B2A1ACAC1A}"/>
                </a:ext>
              </a:extLst>
            </p:cNvPr>
            <p:cNvSpPr/>
            <p:nvPr/>
          </p:nvSpPr>
          <p:spPr>
            <a:xfrm>
              <a:off x="11464070" y="2570750"/>
              <a:ext cx="362358" cy="359023"/>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51" name="椭圆 50">
              <a:extLst>
                <a:ext uri="{FF2B5EF4-FFF2-40B4-BE49-F238E27FC236}">
                  <a16:creationId xmlns:a16="http://schemas.microsoft.com/office/drawing/2014/main" id="{96DAF85D-BF26-C4D7-F249-4B4FFCD0B821}"/>
                </a:ext>
              </a:extLst>
            </p:cNvPr>
            <p:cNvSpPr/>
            <p:nvPr/>
          </p:nvSpPr>
          <p:spPr>
            <a:xfrm>
              <a:off x="9565179" y="5477037"/>
              <a:ext cx="434635" cy="430634"/>
            </a:xfrm>
            <a:prstGeom prst="ellipse">
              <a:avLst/>
            </a:prstGeom>
            <a:solidFill>
              <a:srgbClr val="C0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字魂58号-创中黑" panose="00000500000000000000" pitchFamily="2" charset="-122"/>
                <a:ea typeface="字魂58号-创中黑" panose="00000500000000000000" pitchFamily="2" charset="-122"/>
              </a:endParaRPr>
            </a:p>
          </p:txBody>
        </p:sp>
        <p:sp>
          <p:nvSpPr>
            <p:cNvPr id="52" name="椭圆 51">
              <a:extLst>
                <a:ext uri="{FF2B5EF4-FFF2-40B4-BE49-F238E27FC236}">
                  <a16:creationId xmlns:a16="http://schemas.microsoft.com/office/drawing/2014/main" id="{3E12FC2F-D435-BAED-9924-E8B9EADE0FEC}"/>
                </a:ext>
              </a:extLst>
            </p:cNvPr>
            <p:cNvSpPr/>
            <p:nvPr/>
          </p:nvSpPr>
          <p:spPr>
            <a:xfrm>
              <a:off x="8129370" y="2274480"/>
              <a:ext cx="174931" cy="173320"/>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pic>
        <p:nvPicPr>
          <p:cNvPr id="4" name="图片 3">
            <a:extLst>
              <a:ext uri="{FF2B5EF4-FFF2-40B4-BE49-F238E27FC236}">
                <a16:creationId xmlns:a16="http://schemas.microsoft.com/office/drawing/2014/main" id="{4B5090B0-C17D-1A0A-4A41-CBC08C8CC6BE}"/>
              </a:ext>
            </a:extLst>
          </p:cNvPr>
          <p:cNvPicPr/>
          <p:nvPr/>
        </p:nvPicPr>
        <p:blipFill>
          <a:blip r:embed="rId15"/>
          <a:srcRect l="6667" t="12219" r="6776" b="1333"/>
          <a:stretch>
            <a:fillRect/>
          </a:stretch>
        </p:blipFill>
        <p:spPr>
          <a:xfrm>
            <a:off x="10594975" y="104775"/>
            <a:ext cx="1421130" cy="1419860"/>
          </a:xfrm>
          <a:prstGeom prst="ellipse">
            <a:avLst/>
          </a:prstGeom>
        </p:spPr>
      </p:pic>
      <p:sp>
        <p:nvSpPr>
          <p:cNvPr id="2" name="object 6">
            <a:extLst>
              <a:ext uri="{FF2B5EF4-FFF2-40B4-BE49-F238E27FC236}">
                <a16:creationId xmlns:a16="http://schemas.microsoft.com/office/drawing/2014/main" id="{EA239F74-14B3-9592-5067-2F0882C77C39}"/>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4</a:t>
            </a:fld>
            <a:endParaRPr lang="zh-CN" altLang="en-US" sz="3200" b="1" spc="-20" dirty="0">
              <a:solidFill>
                <a:schemeClr val="tx1">
                  <a:lumMod val="65000"/>
                  <a:lumOff val="35000"/>
                </a:schemeClr>
              </a:solidFill>
            </a:endParaRPr>
          </a:p>
        </p:txBody>
      </p:sp>
    </p:spTree>
    <p:extLst>
      <p:ext uri="{BB962C8B-B14F-4D97-AF65-F5344CB8AC3E}">
        <p14:creationId xmlns:p14="http://schemas.microsoft.com/office/powerpoint/2010/main" val="87903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p:cTn id="7" dur="1000" fill="hold"/>
                                        <p:tgtEl>
                                          <p:spTgt spid="53"/>
                                        </p:tgtEl>
                                        <p:attrNameLst>
                                          <p:attrName>ppt_w</p:attrName>
                                        </p:attrNameLst>
                                      </p:cBhvr>
                                      <p:tavLst>
                                        <p:tav tm="0">
                                          <p:val>
                                            <p:fltVal val="0"/>
                                          </p:val>
                                        </p:tav>
                                        <p:tav tm="100000">
                                          <p:val>
                                            <p:strVal val="#ppt_w"/>
                                          </p:val>
                                        </p:tav>
                                      </p:tavLst>
                                    </p:anim>
                                    <p:anim calcmode="lin" valueType="num">
                                      <p:cBhvr>
                                        <p:cTn id="8" dur="1000" fill="hold"/>
                                        <p:tgtEl>
                                          <p:spTgt spid="53"/>
                                        </p:tgtEl>
                                        <p:attrNameLst>
                                          <p:attrName>ppt_h</p:attrName>
                                        </p:attrNameLst>
                                      </p:cBhvr>
                                      <p:tavLst>
                                        <p:tav tm="0">
                                          <p:val>
                                            <p:fltVal val="0"/>
                                          </p:val>
                                        </p:tav>
                                        <p:tav tm="100000">
                                          <p:val>
                                            <p:strVal val="#ppt_h"/>
                                          </p:val>
                                        </p:tav>
                                      </p:tavLst>
                                    </p:anim>
                                    <p:anim calcmode="lin" valueType="num">
                                      <p:cBhvr>
                                        <p:cTn id="9" dur="1000" fill="hold"/>
                                        <p:tgtEl>
                                          <p:spTgt spid="53"/>
                                        </p:tgtEl>
                                        <p:attrNameLst>
                                          <p:attrName>style.rotation</p:attrName>
                                        </p:attrNameLst>
                                      </p:cBhvr>
                                      <p:tavLst>
                                        <p:tav tm="0">
                                          <p:val>
                                            <p:fltVal val="90"/>
                                          </p:val>
                                        </p:tav>
                                        <p:tav tm="100000">
                                          <p:val>
                                            <p:fltVal val="0"/>
                                          </p:val>
                                        </p:tav>
                                      </p:tavLst>
                                    </p:anim>
                                    <p:animEffect transition="in" filter="fade">
                                      <p:cBhvr>
                                        <p:cTn id="10" dur="1000"/>
                                        <p:tgtEl>
                                          <p:spTgt spid="53"/>
                                        </p:tgtEl>
                                      </p:cBhvr>
                                    </p:animEffect>
                                  </p:childTnLst>
                                </p:cTn>
                              </p:par>
                            </p:childTnLst>
                          </p:cTn>
                        </p:par>
                        <p:par>
                          <p:cTn id="11" fill="hold">
                            <p:stCondLst>
                              <p:cond delay="1000"/>
                            </p:stCondLst>
                            <p:childTnLst>
                              <p:par>
                                <p:cTn id="12" presetID="2" presetClass="entr" presetSubtype="4" fill="hold" nodeType="afterEffect">
                                  <p:stCondLst>
                                    <p:cond delay="0"/>
                                  </p:stCondLst>
                                  <p:childTnLst>
                                    <p:set>
                                      <p:cBhvr>
                                        <p:cTn id="13" dur="1" fill="hold">
                                          <p:stCondLst>
                                            <p:cond delay="0"/>
                                          </p:stCondLst>
                                        </p:cTn>
                                        <p:tgtEl>
                                          <p:spTgt spid="40"/>
                                        </p:tgtEl>
                                        <p:attrNameLst>
                                          <p:attrName>style.visibility</p:attrName>
                                        </p:attrNameLst>
                                      </p:cBhvr>
                                      <p:to>
                                        <p:strVal val="visible"/>
                                      </p:to>
                                    </p:set>
                                    <p:anim calcmode="lin" valueType="num">
                                      <p:cBhvr additive="base">
                                        <p:cTn id="14" dur="500" fill="hold"/>
                                        <p:tgtEl>
                                          <p:spTgt spid="40"/>
                                        </p:tgtEl>
                                        <p:attrNameLst>
                                          <p:attrName>ppt_x</p:attrName>
                                        </p:attrNameLst>
                                      </p:cBhvr>
                                      <p:tavLst>
                                        <p:tav tm="0">
                                          <p:val>
                                            <p:strVal val="#ppt_x"/>
                                          </p:val>
                                        </p:tav>
                                        <p:tav tm="100000">
                                          <p:val>
                                            <p:strVal val="#ppt_x"/>
                                          </p:val>
                                        </p:tav>
                                      </p:tavLst>
                                    </p:anim>
                                    <p:anim calcmode="lin" valueType="num">
                                      <p:cBhvr additive="base">
                                        <p:cTn id="15" dur="500" fill="hold"/>
                                        <p:tgtEl>
                                          <p:spTgt spid="40"/>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 calcmode="lin" valueType="num">
                                      <p:cBhvr additive="base">
                                        <p:cTn id="18" dur="500" fill="hold"/>
                                        <p:tgtEl>
                                          <p:spTgt spid="41"/>
                                        </p:tgtEl>
                                        <p:attrNameLst>
                                          <p:attrName>ppt_x</p:attrName>
                                        </p:attrNameLst>
                                      </p:cBhvr>
                                      <p:tavLst>
                                        <p:tav tm="0">
                                          <p:val>
                                            <p:strVal val="#ppt_x"/>
                                          </p:val>
                                        </p:tav>
                                        <p:tav tm="100000">
                                          <p:val>
                                            <p:strVal val="#ppt_x"/>
                                          </p:val>
                                        </p:tav>
                                      </p:tavLst>
                                    </p:anim>
                                    <p:anim calcmode="lin" valueType="num">
                                      <p:cBhvr additive="base">
                                        <p:cTn id="19" dur="500" fill="hold"/>
                                        <p:tgtEl>
                                          <p:spTgt spid="41"/>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4"/>
                                        </p:tgtEl>
                                        <p:attrNameLst>
                                          <p:attrName>style.visibility</p:attrName>
                                        </p:attrNameLst>
                                      </p:cBhvr>
                                      <p:to>
                                        <p:strVal val="visible"/>
                                      </p:to>
                                    </p:set>
                                    <p:anim calcmode="lin" valueType="num">
                                      <p:cBhvr additive="base">
                                        <p:cTn id="22" dur="500" fill="hold"/>
                                        <p:tgtEl>
                                          <p:spTgt spid="44"/>
                                        </p:tgtEl>
                                        <p:attrNameLst>
                                          <p:attrName>ppt_x</p:attrName>
                                        </p:attrNameLst>
                                      </p:cBhvr>
                                      <p:tavLst>
                                        <p:tav tm="0">
                                          <p:val>
                                            <p:strVal val="#ppt_x"/>
                                          </p:val>
                                        </p:tav>
                                        <p:tav tm="100000">
                                          <p:val>
                                            <p:strVal val="#ppt_x"/>
                                          </p:val>
                                        </p:tav>
                                      </p:tavLst>
                                    </p:anim>
                                    <p:anim calcmode="lin" valueType="num">
                                      <p:cBhvr additive="base">
                                        <p:cTn id="23" dur="500" fill="hold"/>
                                        <p:tgtEl>
                                          <p:spTgt spid="44"/>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47"/>
                                        </p:tgtEl>
                                        <p:attrNameLst>
                                          <p:attrName>style.visibility</p:attrName>
                                        </p:attrNameLst>
                                      </p:cBhvr>
                                      <p:to>
                                        <p:strVal val="visible"/>
                                      </p:to>
                                    </p:set>
                                    <p:anim calcmode="lin" valueType="num">
                                      <p:cBhvr additive="base">
                                        <p:cTn id="26" dur="500" fill="hold"/>
                                        <p:tgtEl>
                                          <p:spTgt spid="47"/>
                                        </p:tgtEl>
                                        <p:attrNameLst>
                                          <p:attrName>ppt_x</p:attrName>
                                        </p:attrNameLst>
                                      </p:cBhvr>
                                      <p:tavLst>
                                        <p:tav tm="0">
                                          <p:val>
                                            <p:strVal val="#ppt_x"/>
                                          </p:val>
                                        </p:tav>
                                        <p:tav tm="100000">
                                          <p:val>
                                            <p:strVal val="#ppt_x"/>
                                          </p:val>
                                        </p:tav>
                                      </p:tavLst>
                                    </p:anim>
                                    <p:anim calcmode="lin" valueType="num">
                                      <p:cBhvr additive="base">
                                        <p:cTn id="27"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FAB2D-208E-4713-1677-8ECDAC0F6695}"/>
            </a:ext>
          </a:extLst>
        </p:cNvPr>
        <p:cNvGrpSpPr/>
        <p:nvPr/>
      </p:nvGrpSpPr>
      <p:grpSpPr>
        <a:xfrm>
          <a:off x="0" y="0"/>
          <a:ext cx="0" cy="0"/>
          <a:chOff x="0" y="0"/>
          <a:chExt cx="0" cy="0"/>
        </a:xfrm>
      </p:grpSpPr>
      <p:pic>
        <p:nvPicPr>
          <p:cNvPr id="2" name="图片 1">
            <a:extLst>
              <a:ext uri="{FF2B5EF4-FFF2-40B4-BE49-F238E27FC236}">
                <a16:creationId xmlns:a16="http://schemas.microsoft.com/office/drawing/2014/main" id="{D80506C3-4E92-86A7-EF87-8E35504C2F80}"/>
              </a:ext>
            </a:extLst>
          </p:cNvPr>
          <p:cNvPicPr/>
          <p:nvPr/>
        </p:nvPicPr>
        <p:blipFill>
          <a:blip r:embed="rId3"/>
          <a:srcRect l="6667" t="12219" r="6776" b="1333"/>
          <a:stretch>
            <a:fillRect/>
          </a:stretch>
        </p:blipFill>
        <p:spPr>
          <a:xfrm>
            <a:off x="10594975" y="104775"/>
            <a:ext cx="1421130" cy="1419860"/>
          </a:xfrm>
          <a:prstGeom prst="ellipse">
            <a:avLst/>
          </a:prstGeom>
        </p:spPr>
      </p:pic>
      <mc:AlternateContent xmlns:mc="http://schemas.openxmlformats.org/markup-compatibility/2006">
        <mc:Choice xmlns:a14="http://schemas.microsoft.com/office/drawing/2010/main" Requires="a14">
          <p:sp>
            <p:nvSpPr>
              <p:cNvPr id="3" name="文本框 2">
                <a:extLst>
                  <a:ext uri="{FF2B5EF4-FFF2-40B4-BE49-F238E27FC236}">
                    <a16:creationId xmlns:a16="http://schemas.microsoft.com/office/drawing/2014/main" id="{03294FF6-50F9-75F1-0C1F-195E9E3F4F53}"/>
                  </a:ext>
                </a:extLst>
              </p:cNvPr>
              <p:cNvSpPr txBox="1"/>
              <p:nvPr/>
            </p:nvSpPr>
            <p:spPr>
              <a:xfrm>
                <a:off x="337177" y="1022987"/>
                <a:ext cx="11676573" cy="5711115"/>
              </a:xfrm>
              <a:prstGeom prst="rect">
                <a:avLst/>
              </a:prstGeom>
              <a:noFill/>
            </p:spPr>
            <p:txBody>
              <a:bodyPr wrap="square" rtlCol="0">
                <a:spAutoFit/>
              </a:bodyPr>
              <a:lstStyle/>
              <a:p>
                <a:r>
                  <a:rPr lang="zh-CN" altLang="en-US" sz="2800" b="1" dirty="0">
                    <a:latin typeface="Times New Roman" panose="02020603050405020304" pitchFamily="18" charset="0"/>
                    <a:cs typeface="Times New Roman" panose="02020603050405020304" pitchFamily="18" charset="0"/>
                  </a:rPr>
                  <a:t>考虑一个自由粒子的薛定谔方程</a:t>
                </a:r>
                <a:endParaRPr lang="en-US" altLang="zh-CN" sz="2800" b="1" dirty="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en-US" altLang="zh-CN" sz="2800" b="0" i="1" smtClean="0">
                          <a:latin typeface="Cambria Math" panose="02040503050406030204" pitchFamily="18" charset="0"/>
                          <a:cs typeface="Times New Roman" panose="02020603050405020304" pitchFamily="18" charset="0"/>
                        </a:rPr>
                        <m:t>𝑖</m:t>
                      </m:r>
                      <m:r>
                        <a:rPr lang="en-US" altLang="zh-CN" sz="2800" b="0" i="1" smtClean="0">
                          <a:latin typeface="Cambria Math" panose="02040503050406030204" pitchFamily="18" charset="0"/>
                          <a:cs typeface="Times New Roman" panose="02020603050405020304" pitchFamily="18" charset="0"/>
                        </a:rPr>
                        <m:t>ℏ</m:t>
                      </m:r>
                      <m:f>
                        <m:fPr>
                          <m:ctrlPr>
                            <a:rPr lang="en-US" altLang="zh-CN" sz="2800" i="1" smtClean="0">
                              <a:latin typeface="Cambria Math" panose="02040503050406030204" pitchFamily="18" charset="0"/>
                              <a:cs typeface="Times New Roman" panose="02020603050405020304" pitchFamily="18" charset="0"/>
                            </a:rPr>
                          </m:ctrlPr>
                        </m:fPr>
                        <m:num>
                          <m:r>
                            <a:rPr lang="en-US" altLang="zh-CN" sz="2800" b="0" i="1" smtClean="0">
                              <a:latin typeface="Cambria Math" panose="02040503050406030204" pitchFamily="18" charset="0"/>
                              <a:cs typeface="Times New Roman" panose="02020603050405020304" pitchFamily="18" charset="0"/>
                            </a:rPr>
                            <m:t>𝜕𝜓</m:t>
                          </m:r>
                          <m:r>
                            <a:rPr lang="en-US" altLang="zh-CN" sz="2800" b="0" i="1" smtClean="0">
                              <a:latin typeface="Cambria Math" panose="02040503050406030204" pitchFamily="18" charset="0"/>
                              <a:cs typeface="Times New Roman" panose="02020603050405020304" pitchFamily="18" charset="0"/>
                            </a:rPr>
                            <m:t>(</m:t>
                          </m:r>
                          <m:r>
                            <a:rPr lang="en-US" altLang="zh-CN" sz="2800" b="1" i="1" smtClean="0">
                              <a:latin typeface="Cambria Math" panose="02040503050406030204" pitchFamily="18" charset="0"/>
                              <a:cs typeface="Times New Roman" panose="02020603050405020304" pitchFamily="18" charset="0"/>
                            </a:rPr>
                            <m:t>𝒙</m:t>
                          </m:r>
                          <m:r>
                            <a:rPr lang="en-US" altLang="zh-CN" sz="2800" b="0" i="1" smtClean="0">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𝑡</m:t>
                          </m:r>
                          <m:r>
                            <a:rPr lang="en-US" altLang="zh-CN" sz="2800" b="0" i="1" smtClean="0">
                              <a:latin typeface="Cambria Math" panose="02040503050406030204" pitchFamily="18" charset="0"/>
                              <a:cs typeface="Times New Roman" panose="02020603050405020304" pitchFamily="18" charset="0"/>
                            </a:rPr>
                            <m:t>)</m:t>
                          </m:r>
                        </m:num>
                        <m:den>
                          <m:r>
                            <a:rPr lang="en-US" altLang="zh-CN" sz="2800" b="0" i="1" smtClean="0">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𝑡</m:t>
                          </m:r>
                        </m:den>
                      </m:f>
                      <m:r>
                        <a:rPr lang="en-US" altLang="zh-CN" sz="2800" b="0" i="1" smtClean="0">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𝐻</m:t>
                      </m:r>
                      <m:r>
                        <a:rPr lang="en-US" altLang="zh-CN" sz="2800" i="1">
                          <a:latin typeface="Cambria Math" panose="02040503050406030204" pitchFamily="18" charset="0"/>
                          <a:cs typeface="Times New Roman" panose="02020603050405020304" pitchFamily="18" charset="0"/>
                        </a:rPr>
                        <m:t>𝜓</m:t>
                      </m:r>
                      <m:r>
                        <a:rPr lang="en-US" altLang="zh-CN" sz="2800" i="1">
                          <a:latin typeface="Cambria Math" panose="02040503050406030204" pitchFamily="18" charset="0"/>
                          <a:cs typeface="Times New Roman" panose="02020603050405020304" pitchFamily="18" charset="0"/>
                        </a:rPr>
                        <m:t>(</m:t>
                      </m:r>
                      <m:r>
                        <a:rPr lang="en-US" altLang="zh-CN" sz="2800" b="1" i="1">
                          <a:latin typeface="Cambria Math" panose="02040503050406030204" pitchFamily="18" charset="0"/>
                          <a:cs typeface="Times New Roman" panose="02020603050405020304" pitchFamily="18" charset="0"/>
                        </a:rPr>
                        <m:t>𝒙</m:t>
                      </m:r>
                      <m:r>
                        <a:rPr lang="en-US" altLang="zh-CN" sz="2800" b="0" i="1" smtClean="0">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𝑡</m:t>
                      </m:r>
                      <m:r>
                        <a:rPr lang="en-US" altLang="zh-CN" sz="2800" b="1" i="1" smtClean="0">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m:t>
                      </m:r>
                      <m:f>
                        <m:fPr>
                          <m:ctrlPr>
                            <a:rPr lang="en-US" altLang="zh-CN" sz="2800" b="0" i="1" smtClean="0">
                              <a:latin typeface="Cambria Math" panose="02040503050406030204" pitchFamily="18" charset="0"/>
                              <a:cs typeface="Times New Roman" panose="02020603050405020304" pitchFamily="18" charset="0"/>
                            </a:rPr>
                          </m:ctrlPr>
                        </m:fPr>
                        <m:num>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b="0" i="1" smtClean="0">
                                  <a:latin typeface="Cambria Math" panose="02040503050406030204" pitchFamily="18" charset="0"/>
                                  <a:cs typeface="Times New Roman" panose="02020603050405020304" pitchFamily="18" charset="0"/>
                                </a:rPr>
                                <m:t>ℏ</m:t>
                              </m:r>
                            </m:e>
                            <m:sup>
                              <m:r>
                                <a:rPr lang="en-US" altLang="zh-CN" sz="2800" b="0" i="1" smtClean="0">
                                  <a:latin typeface="Cambria Math" panose="02040503050406030204" pitchFamily="18" charset="0"/>
                                  <a:cs typeface="Times New Roman" panose="02020603050405020304" pitchFamily="18" charset="0"/>
                                </a:rPr>
                                <m:t>2</m:t>
                              </m:r>
                            </m:sup>
                          </m:sSup>
                        </m:num>
                        <m:den>
                          <m:r>
                            <a:rPr lang="en-US" altLang="zh-CN" sz="2800" b="0" i="1" smtClean="0">
                              <a:latin typeface="Cambria Math" panose="02040503050406030204" pitchFamily="18" charset="0"/>
                              <a:cs typeface="Times New Roman" panose="02020603050405020304" pitchFamily="18" charset="0"/>
                            </a:rPr>
                            <m:t>2</m:t>
                          </m:r>
                          <m:r>
                            <a:rPr lang="en-US" altLang="zh-CN" sz="2800" b="0" i="1" smtClean="0">
                              <a:latin typeface="Cambria Math" panose="02040503050406030204" pitchFamily="18" charset="0"/>
                              <a:cs typeface="Times New Roman" panose="02020603050405020304" pitchFamily="18" charset="0"/>
                            </a:rPr>
                            <m:t>𝑚</m:t>
                          </m:r>
                        </m:den>
                      </m:f>
                      <m:sSup>
                        <m:sSupPr>
                          <m:ctrlPr>
                            <a:rPr lang="en-US" altLang="zh-CN" sz="2800" b="0" i="1" smtClean="0">
                              <a:latin typeface="Cambria Math" panose="02040503050406030204" pitchFamily="18" charset="0"/>
                              <a:cs typeface="Times New Roman" panose="02020603050405020304" pitchFamily="18" charset="0"/>
                            </a:rPr>
                          </m:ctrlPr>
                        </m:sSupPr>
                        <m:e>
                          <m:r>
                            <m:rPr>
                              <m:sty m:val="p"/>
                            </m:rPr>
                            <a:rPr lang="en-US" altLang="zh-CN" sz="2800" b="0" i="0" smtClean="0">
                              <a:latin typeface="Cambria Math" panose="02040503050406030204" pitchFamily="18" charset="0"/>
                              <a:cs typeface="Times New Roman" panose="02020603050405020304" pitchFamily="18" charset="0"/>
                            </a:rPr>
                            <m:t>∇</m:t>
                          </m:r>
                        </m:e>
                        <m:sup>
                          <m:r>
                            <a:rPr lang="en-US" altLang="zh-CN" sz="2800" b="0" i="1" smtClean="0">
                              <a:latin typeface="Cambria Math" panose="02040503050406030204" pitchFamily="18" charset="0"/>
                              <a:cs typeface="Times New Roman" panose="02020603050405020304" pitchFamily="18" charset="0"/>
                            </a:rPr>
                            <m:t>2</m:t>
                          </m:r>
                        </m:sup>
                      </m:sSup>
                      <m:r>
                        <a:rPr lang="en-US" altLang="zh-CN" sz="2800" b="0" i="1" smtClean="0">
                          <a:latin typeface="Cambria Math" panose="02040503050406030204" pitchFamily="18" charset="0"/>
                          <a:cs typeface="Times New Roman" panose="02020603050405020304" pitchFamily="18" charset="0"/>
                        </a:rPr>
                        <m:t>𝜓</m:t>
                      </m:r>
                      <m:r>
                        <a:rPr lang="en-US" altLang="zh-CN" sz="2800" b="0" i="1" smtClean="0">
                          <a:latin typeface="Cambria Math" panose="02040503050406030204" pitchFamily="18" charset="0"/>
                          <a:cs typeface="Times New Roman" panose="02020603050405020304" pitchFamily="18" charset="0"/>
                        </a:rPr>
                        <m:t>(</m:t>
                      </m:r>
                      <m:r>
                        <a:rPr lang="en-US" altLang="zh-CN" sz="2800" b="1" i="1" smtClean="0">
                          <a:latin typeface="Cambria Math" panose="02040503050406030204" pitchFamily="18" charset="0"/>
                          <a:cs typeface="Times New Roman" panose="02020603050405020304" pitchFamily="18" charset="0"/>
                        </a:rPr>
                        <m:t>𝒙</m:t>
                      </m:r>
                      <m:r>
                        <a:rPr lang="en-US" altLang="zh-CN" sz="2800" b="0" i="1" smtClean="0">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𝑡</m:t>
                      </m:r>
                      <m:r>
                        <a:rPr lang="en-US" altLang="zh-CN" sz="2800" b="0" i="1" smtClean="0">
                          <a:latin typeface="Cambria Math" panose="02040503050406030204" pitchFamily="18" charset="0"/>
                          <a:cs typeface="Times New Roman" panose="02020603050405020304" pitchFamily="18" charset="0"/>
                        </a:rPr>
                        <m:t>)</m:t>
                      </m:r>
                    </m:oMath>
                  </m:oMathPara>
                </a14:m>
                <a:endParaRPr lang="en-US" altLang="zh-CN"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zh-CN" altLang="en-US" sz="2800" b="1" dirty="0">
                    <a:solidFill>
                      <a:srgbClr val="C00000"/>
                    </a:solidFill>
                    <a:latin typeface="Times New Roman" panose="02020603050405020304" pitchFamily="18" charset="0"/>
                    <a:cs typeface="Times New Roman" panose="02020603050405020304" pitchFamily="18" charset="0"/>
                  </a:rPr>
                  <a:t>时间和空间不对等，和相对论不兼容！</a:t>
                </a:r>
                <a:endParaRPr lang="en-US" altLang="zh-CN" sz="2800" b="1" dirty="0">
                  <a:solidFill>
                    <a:srgbClr val="C00000"/>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zh-CN" altLang="en-US" sz="2800" b="1" dirty="0">
                    <a:latin typeface="Times New Roman" panose="02020603050405020304" pitchFamily="18" charset="0"/>
                    <a:cs typeface="Times New Roman" panose="02020603050405020304" pitchFamily="18" charset="0"/>
                  </a:rPr>
                  <a:t>假如将能动量关系替换为相对论形式</a:t>
                </a:r>
                <a:r>
                  <a:rPr lang="en-US" altLang="zh-CN" sz="2800" b="1" dirty="0">
                    <a:cs typeface="Times New Roman" panose="02020603050405020304" pitchFamily="18" charset="0"/>
                  </a:rPr>
                  <a:t> </a:t>
                </a:r>
                <a14:m>
                  <m:oMath xmlns:m="http://schemas.openxmlformats.org/officeDocument/2006/math">
                    <m:r>
                      <a:rPr lang="en-US" altLang="zh-CN" sz="2800" i="1">
                        <a:latin typeface="Cambria Math" panose="02040503050406030204" pitchFamily="18" charset="0"/>
                        <a:cs typeface="Times New Roman" panose="02020603050405020304" pitchFamily="18" charset="0"/>
                      </a:rPr>
                      <m:t>𝐻</m:t>
                    </m:r>
                    <m:r>
                      <a:rPr lang="en-US" altLang="zh-CN" sz="2800" i="1">
                        <a:latin typeface="Cambria Math" panose="02040503050406030204" pitchFamily="18" charset="0"/>
                        <a:cs typeface="Times New Roman" panose="02020603050405020304" pitchFamily="18" charset="0"/>
                      </a:rPr>
                      <m:t>=+</m:t>
                    </m:r>
                    <m:rad>
                      <m:radPr>
                        <m:degHide m:val="on"/>
                        <m:ctrlPr>
                          <a:rPr lang="en-US" altLang="zh-CN" sz="2800" i="1">
                            <a:latin typeface="Cambria Math" panose="02040503050406030204" pitchFamily="18" charset="0"/>
                            <a:cs typeface="Times New Roman" panose="02020603050405020304" pitchFamily="18" charset="0"/>
                          </a:rPr>
                        </m:ctrlPr>
                      </m:radPr>
                      <m:deg/>
                      <m:e>
                        <m:sSup>
                          <m:sSupPr>
                            <m:ctrlPr>
                              <a:rPr lang="en-US" altLang="zh-CN" sz="2800" i="1">
                                <a:latin typeface="Cambria Math" panose="02040503050406030204" pitchFamily="18" charset="0"/>
                                <a:cs typeface="Times New Roman" panose="02020603050405020304" pitchFamily="18" charset="0"/>
                              </a:rPr>
                            </m:ctrlPr>
                          </m:sSupPr>
                          <m:e>
                            <m:r>
                              <a:rPr lang="en-US" altLang="zh-CN" sz="2800" b="1" i="1">
                                <a:latin typeface="Cambria Math" panose="02040503050406030204" pitchFamily="18" charset="0"/>
                                <a:cs typeface="Times New Roman" panose="02020603050405020304" pitchFamily="18" charset="0"/>
                              </a:rPr>
                              <m:t>𝑷</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2</m:t>
                            </m:r>
                          </m:sup>
                        </m:sSup>
                        <m:r>
                          <a:rPr lang="en-US" altLang="zh-CN" sz="2800" i="1">
                            <a:latin typeface="Cambria Math" panose="02040503050406030204" pitchFamily="18" charset="0"/>
                            <a:cs typeface="Times New Roman" panose="02020603050405020304" pitchFamily="18" charset="0"/>
                          </a:rPr>
                          <m:t>+</m:t>
                        </m:r>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𝑚</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4</m:t>
                            </m:r>
                          </m:sup>
                        </m:sSup>
                      </m:e>
                    </m:rad>
                  </m:oMath>
                </a14:m>
                <a:r>
                  <a:rPr lang="zh-CN" altLang="en-US" sz="2800" b="1" dirty="0">
                    <a:latin typeface="Times New Roman" panose="02020603050405020304" pitchFamily="18" charset="0"/>
                    <a:cs typeface="Times New Roman" panose="02020603050405020304" pitchFamily="18" charset="0"/>
                  </a:rPr>
                  <a:t>呢？</a:t>
                </a:r>
                <a:endParaRPr lang="en-US" altLang="zh-CN" sz="2800" dirty="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en-US" altLang="zh-CN" sz="2800" i="1">
                          <a:latin typeface="Cambria Math" panose="02040503050406030204" pitchFamily="18" charset="0"/>
                          <a:cs typeface="Times New Roman" panose="02020603050405020304" pitchFamily="18" charset="0"/>
                        </a:rPr>
                        <m:t>𝑖</m:t>
                      </m:r>
                      <m:r>
                        <a:rPr lang="en-US" altLang="zh-CN" sz="2800" i="1">
                          <a:latin typeface="Cambria Math" panose="02040503050406030204" pitchFamily="18" charset="0"/>
                          <a:cs typeface="Times New Roman" panose="02020603050405020304" pitchFamily="18" charset="0"/>
                        </a:rPr>
                        <m:t>ℏ</m:t>
                      </m:r>
                      <m:f>
                        <m:fPr>
                          <m:ctrlPr>
                            <a:rPr lang="en-US" altLang="zh-CN" sz="2800" i="1">
                              <a:latin typeface="Cambria Math" panose="02040503050406030204" pitchFamily="18" charset="0"/>
                              <a:cs typeface="Times New Roman" panose="02020603050405020304" pitchFamily="18" charset="0"/>
                            </a:rPr>
                          </m:ctrlPr>
                        </m:fPr>
                        <m:num>
                          <m:r>
                            <a:rPr lang="en-US" altLang="zh-CN" sz="2800" i="1">
                              <a:latin typeface="Cambria Math" panose="02040503050406030204" pitchFamily="18" charset="0"/>
                              <a:cs typeface="Times New Roman" panose="02020603050405020304" pitchFamily="18" charset="0"/>
                            </a:rPr>
                            <m:t>𝜕𝜓</m:t>
                          </m:r>
                          <m:r>
                            <a:rPr lang="en-US" altLang="zh-CN" sz="2800" i="1">
                              <a:latin typeface="Cambria Math" panose="02040503050406030204" pitchFamily="18" charset="0"/>
                              <a:cs typeface="Times New Roman" panose="02020603050405020304" pitchFamily="18" charset="0"/>
                            </a:rPr>
                            <m:t>(</m:t>
                          </m:r>
                          <m:r>
                            <a:rPr lang="en-US" altLang="zh-CN" sz="2800" b="1" i="1">
                              <a:latin typeface="Cambria Math" panose="02040503050406030204" pitchFamily="18" charset="0"/>
                              <a:cs typeface="Times New Roman" panose="02020603050405020304" pitchFamily="18" charset="0"/>
                            </a:rPr>
                            <m:t>𝒙</m:t>
                          </m:r>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r>
                            <a:rPr lang="en-US" altLang="zh-CN" sz="2800" i="1">
                              <a:latin typeface="Cambria Math" panose="02040503050406030204" pitchFamily="18" charset="0"/>
                              <a:cs typeface="Times New Roman" panose="02020603050405020304" pitchFamily="18" charset="0"/>
                            </a:rPr>
                            <m:t>)</m:t>
                          </m:r>
                        </m:num>
                        <m:den>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den>
                      </m:f>
                      <m:r>
                        <a:rPr lang="en-US" altLang="zh-CN" sz="2800" b="0" i="1" smtClean="0">
                          <a:latin typeface="Cambria Math" panose="02040503050406030204" pitchFamily="18" charset="0"/>
                          <a:cs typeface="Times New Roman" panose="02020603050405020304" pitchFamily="18" charset="0"/>
                        </a:rPr>
                        <m:t>=</m:t>
                      </m:r>
                      <m:rad>
                        <m:radPr>
                          <m:degHide m:val="on"/>
                          <m:ctrlPr>
                            <a:rPr lang="en-US" altLang="zh-CN" sz="2800" b="0" i="1" smtClean="0">
                              <a:latin typeface="Cambria Math" panose="02040503050406030204" pitchFamily="18" charset="0"/>
                              <a:cs typeface="Times New Roman" panose="02020603050405020304" pitchFamily="18" charset="0"/>
                            </a:rPr>
                          </m:ctrlPr>
                        </m:radPr>
                        <m:deg/>
                        <m:e>
                          <m:r>
                            <a:rPr lang="en-US" altLang="zh-CN" sz="2800" b="0" i="1" smtClean="0">
                              <a:latin typeface="Cambria Math" panose="02040503050406030204" pitchFamily="18" charset="0"/>
                              <a:cs typeface="Times New Roman" panose="02020603050405020304" pitchFamily="18" charset="0"/>
                            </a:rPr>
                            <m:t>−</m:t>
                          </m:r>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b="0" i="1" smtClean="0">
                                  <a:latin typeface="Cambria Math" panose="02040503050406030204" pitchFamily="18" charset="0"/>
                                  <a:cs typeface="Times New Roman" panose="02020603050405020304" pitchFamily="18" charset="0"/>
                                </a:rPr>
                                <m:t>ℏ</m:t>
                              </m:r>
                            </m:e>
                            <m:sup>
                              <m:r>
                                <a:rPr lang="en-US" altLang="zh-CN" sz="2800" b="0" i="1" smtClean="0">
                                  <a:latin typeface="Cambria Math" panose="02040503050406030204" pitchFamily="18" charset="0"/>
                                  <a:cs typeface="Times New Roman" panose="02020603050405020304" pitchFamily="18" charset="0"/>
                                </a:rPr>
                                <m:t>2</m:t>
                              </m:r>
                            </m:sup>
                          </m:sSup>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b="0" i="1" smtClean="0">
                                  <a:latin typeface="Cambria Math" panose="02040503050406030204" pitchFamily="18" charset="0"/>
                                  <a:cs typeface="Times New Roman" panose="02020603050405020304" pitchFamily="18" charset="0"/>
                                </a:rPr>
                                <m:t>𝑐</m:t>
                              </m:r>
                            </m:e>
                            <m:sup>
                              <m:r>
                                <a:rPr lang="en-US" altLang="zh-CN" sz="2800" b="0" i="1" smtClean="0">
                                  <a:latin typeface="Cambria Math" panose="02040503050406030204" pitchFamily="18" charset="0"/>
                                  <a:cs typeface="Times New Roman" panose="02020603050405020304" pitchFamily="18" charset="0"/>
                                </a:rPr>
                                <m:t>2</m:t>
                              </m:r>
                            </m:sup>
                          </m:sSup>
                          <m:sSup>
                            <m:sSupPr>
                              <m:ctrlPr>
                                <a:rPr lang="en-US" altLang="zh-CN" sz="2800" b="0" i="1" smtClean="0">
                                  <a:latin typeface="Cambria Math" panose="02040503050406030204" pitchFamily="18" charset="0"/>
                                  <a:cs typeface="Times New Roman" panose="02020603050405020304" pitchFamily="18" charset="0"/>
                                </a:rPr>
                              </m:ctrlPr>
                            </m:sSupPr>
                            <m:e>
                              <m:r>
                                <m:rPr>
                                  <m:sty m:val="p"/>
                                </m:rPr>
                                <a:rPr lang="en-US" altLang="zh-CN" sz="2800" b="0" i="0" smtClean="0">
                                  <a:latin typeface="Cambria Math" panose="02040503050406030204" pitchFamily="18" charset="0"/>
                                  <a:cs typeface="Times New Roman" panose="02020603050405020304" pitchFamily="18" charset="0"/>
                                </a:rPr>
                                <m:t>∇</m:t>
                              </m:r>
                            </m:e>
                            <m:sup>
                              <m:r>
                                <a:rPr lang="en-US" altLang="zh-CN" sz="2800" b="0" i="1" smtClean="0">
                                  <a:latin typeface="Cambria Math" panose="02040503050406030204" pitchFamily="18" charset="0"/>
                                  <a:cs typeface="Times New Roman" panose="02020603050405020304" pitchFamily="18" charset="0"/>
                                </a:rPr>
                                <m:t>2</m:t>
                              </m:r>
                            </m:sup>
                          </m:sSup>
                          <m:r>
                            <a:rPr lang="en-US" altLang="zh-CN" sz="2800" b="0" i="1" smtClean="0">
                              <a:latin typeface="Cambria Math" panose="02040503050406030204" pitchFamily="18" charset="0"/>
                              <a:cs typeface="Times New Roman" panose="02020603050405020304" pitchFamily="18" charset="0"/>
                            </a:rPr>
                            <m:t>+</m:t>
                          </m:r>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b="0" i="1" smtClean="0">
                                  <a:latin typeface="Cambria Math" panose="02040503050406030204" pitchFamily="18" charset="0"/>
                                  <a:cs typeface="Times New Roman" panose="02020603050405020304" pitchFamily="18" charset="0"/>
                                </a:rPr>
                                <m:t>𝑚</m:t>
                              </m:r>
                            </m:e>
                            <m:sup>
                              <m:r>
                                <a:rPr lang="en-US" altLang="zh-CN" sz="2800" b="0" i="1" smtClean="0">
                                  <a:latin typeface="Cambria Math" panose="02040503050406030204" pitchFamily="18" charset="0"/>
                                  <a:cs typeface="Times New Roman" panose="02020603050405020304" pitchFamily="18" charset="0"/>
                                </a:rPr>
                                <m:t>2</m:t>
                              </m:r>
                            </m:sup>
                          </m:sSup>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b="0" i="1" smtClean="0">
                                  <a:latin typeface="Cambria Math" panose="02040503050406030204" pitchFamily="18" charset="0"/>
                                  <a:cs typeface="Times New Roman" panose="02020603050405020304" pitchFamily="18" charset="0"/>
                                </a:rPr>
                                <m:t>𝑐</m:t>
                              </m:r>
                            </m:e>
                            <m:sup>
                              <m:r>
                                <a:rPr lang="en-US" altLang="zh-CN" sz="2800" b="0" i="1" smtClean="0">
                                  <a:latin typeface="Cambria Math" panose="02040503050406030204" pitchFamily="18" charset="0"/>
                                  <a:cs typeface="Times New Roman" panose="02020603050405020304" pitchFamily="18" charset="0"/>
                                </a:rPr>
                                <m:t>4</m:t>
                              </m:r>
                            </m:sup>
                          </m:sSup>
                        </m:e>
                      </m:rad>
                      <m:r>
                        <a:rPr lang="en-US" altLang="zh-CN" sz="2800" i="1">
                          <a:latin typeface="Cambria Math" panose="02040503050406030204" pitchFamily="18" charset="0"/>
                          <a:cs typeface="Times New Roman" panose="02020603050405020304" pitchFamily="18" charset="0"/>
                        </a:rPr>
                        <m:t>𝜓</m:t>
                      </m:r>
                      <m:r>
                        <a:rPr lang="en-US" altLang="zh-CN" sz="2800" i="1">
                          <a:latin typeface="Cambria Math" panose="02040503050406030204" pitchFamily="18" charset="0"/>
                          <a:cs typeface="Times New Roman" panose="02020603050405020304" pitchFamily="18" charset="0"/>
                        </a:rPr>
                        <m:t>(</m:t>
                      </m:r>
                      <m:r>
                        <a:rPr lang="en-US" altLang="zh-CN" sz="2800" b="1" i="1">
                          <a:latin typeface="Cambria Math" panose="02040503050406030204" pitchFamily="18" charset="0"/>
                          <a:cs typeface="Times New Roman" panose="02020603050405020304" pitchFamily="18" charset="0"/>
                        </a:rPr>
                        <m:t>𝒙</m:t>
                      </m:r>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r>
                        <a:rPr lang="en-US" altLang="zh-CN" sz="2800" i="1">
                          <a:latin typeface="Cambria Math" panose="02040503050406030204" pitchFamily="18" charset="0"/>
                          <a:cs typeface="Times New Roman" panose="02020603050405020304" pitchFamily="18" charset="0"/>
                        </a:rPr>
                        <m:t>)</m:t>
                      </m:r>
                    </m:oMath>
                  </m:oMathPara>
                </a14:m>
                <a:endParaRPr lang="en-US" altLang="zh-CN" sz="2800" dirty="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zh-CN" altLang="en-US" sz="2800" b="1" dirty="0">
                    <a:latin typeface="Times New Roman" panose="02020603050405020304" pitchFamily="18" charset="0"/>
                    <a:cs typeface="Times New Roman" panose="02020603050405020304" pitchFamily="18" charset="0"/>
                  </a:rPr>
                  <a:t>时间和空间依然不对等！</a:t>
                </a:r>
                <a:endParaRPr lang="en-US" altLang="zh-CN" sz="28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zh-CN" altLang="en-US" sz="2800" b="1" dirty="0">
                    <a:latin typeface="Times New Roman" panose="02020603050405020304" pitchFamily="18" charset="0"/>
                    <a:cs typeface="Times New Roman" panose="02020603050405020304" pitchFamily="18" charset="0"/>
                  </a:rPr>
                  <a:t>方案一：对算子进行平方</a:t>
                </a:r>
                <a:endParaRPr lang="en-US" altLang="zh-CN" sz="2800" b="1" dirty="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en-US" altLang="zh-CN" sz="2800" b="0" i="1" smtClean="0">
                          <a:latin typeface="Cambria Math" panose="02040503050406030204" pitchFamily="18" charset="0"/>
                          <a:cs typeface="Times New Roman" panose="02020603050405020304" pitchFamily="18" charset="0"/>
                        </a:rPr>
                        <m:t>−</m:t>
                      </m:r>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ℏ</m:t>
                          </m:r>
                        </m:e>
                        <m:sup>
                          <m:r>
                            <a:rPr lang="en-US" altLang="zh-CN" sz="2800" b="0" i="1" smtClean="0">
                              <a:latin typeface="Cambria Math" panose="02040503050406030204" pitchFamily="18" charset="0"/>
                              <a:cs typeface="Times New Roman" panose="02020603050405020304" pitchFamily="18" charset="0"/>
                            </a:rPr>
                            <m:t>2</m:t>
                          </m:r>
                        </m:sup>
                      </m:sSup>
                      <m:f>
                        <m:fPr>
                          <m:ctrlPr>
                            <a:rPr lang="en-US" altLang="zh-CN" sz="2800" i="1">
                              <a:latin typeface="Cambria Math" panose="02040503050406030204" pitchFamily="18" charset="0"/>
                              <a:cs typeface="Times New Roman" panose="02020603050405020304" pitchFamily="18" charset="0"/>
                            </a:rPr>
                          </m:ctrlPr>
                        </m:fPr>
                        <m:num>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m:t>
                              </m:r>
                            </m:e>
                            <m:sup>
                              <m:r>
                                <a:rPr lang="en-US" altLang="zh-CN" sz="2800" b="0" i="1" smtClean="0">
                                  <a:latin typeface="Cambria Math" panose="02040503050406030204" pitchFamily="18" charset="0"/>
                                  <a:cs typeface="Times New Roman" panose="02020603050405020304" pitchFamily="18" charset="0"/>
                                </a:rPr>
                                <m:t>2</m:t>
                              </m:r>
                            </m:sup>
                          </m:sSup>
                          <m:r>
                            <a:rPr lang="en-US" altLang="zh-CN" sz="2800" i="1">
                              <a:latin typeface="Cambria Math" panose="02040503050406030204" pitchFamily="18" charset="0"/>
                              <a:cs typeface="Times New Roman" panose="02020603050405020304" pitchFamily="18" charset="0"/>
                            </a:rPr>
                            <m:t>𝜓</m:t>
                          </m:r>
                          <m:d>
                            <m:dPr>
                              <m:ctrlPr>
                                <a:rPr lang="en-US" altLang="zh-CN" sz="2800" i="1">
                                  <a:latin typeface="Cambria Math" panose="02040503050406030204" pitchFamily="18" charset="0"/>
                                  <a:cs typeface="Times New Roman" panose="02020603050405020304" pitchFamily="18" charset="0"/>
                                </a:rPr>
                              </m:ctrlPr>
                            </m:dPr>
                            <m:e>
                              <m:r>
                                <a:rPr lang="en-US" altLang="zh-CN" sz="2800" b="1" i="1">
                                  <a:latin typeface="Cambria Math" panose="02040503050406030204" pitchFamily="18" charset="0"/>
                                  <a:cs typeface="Times New Roman" panose="02020603050405020304" pitchFamily="18" charset="0"/>
                                </a:rPr>
                                <m:t>𝒙</m:t>
                              </m:r>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e>
                          </m:d>
                        </m:num>
                        <m:den>
                          <m:r>
                            <a:rPr lang="en-US" altLang="zh-CN" sz="2800" i="1">
                              <a:latin typeface="Cambria Math" panose="02040503050406030204" pitchFamily="18" charset="0"/>
                              <a:cs typeface="Times New Roman" panose="02020603050405020304" pitchFamily="18" charset="0"/>
                            </a:rPr>
                            <m:t>𝜕</m:t>
                          </m:r>
                          <m:sSup>
                            <m:sSupPr>
                              <m:ctrlPr>
                                <a:rPr lang="en-US" altLang="zh-CN" sz="2800" b="0" i="1" smtClean="0">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𝑡</m:t>
                              </m:r>
                            </m:e>
                            <m:sup>
                              <m:r>
                                <a:rPr lang="en-US" altLang="zh-CN" sz="2800" b="0" i="1" smtClean="0">
                                  <a:latin typeface="Cambria Math" panose="02040503050406030204" pitchFamily="18" charset="0"/>
                                  <a:cs typeface="Times New Roman" panose="02020603050405020304" pitchFamily="18" charset="0"/>
                                </a:rPr>
                                <m:t>2</m:t>
                              </m:r>
                            </m:sup>
                          </m:sSup>
                        </m:den>
                      </m:f>
                      <m:r>
                        <a:rPr lang="en-US" altLang="zh-CN" sz="2800" i="1">
                          <a:latin typeface="Cambria Math" panose="02040503050406030204" pitchFamily="18" charset="0"/>
                          <a:cs typeface="Times New Roman" panose="02020603050405020304" pitchFamily="18" charset="0"/>
                        </a:rPr>
                        <m:t>=</m:t>
                      </m:r>
                      <m:r>
                        <a:rPr lang="en-US" altLang="zh-CN" sz="2800" b="0" i="1" smtClean="0">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m:t>
                      </m:r>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ℏ</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m:rPr>
                              <m:sty m:val="p"/>
                            </m:rPr>
                            <a:rPr lang="en-US" altLang="zh-CN" sz="2800">
                              <a:latin typeface="Cambria Math" panose="02040503050406030204" pitchFamily="18" charset="0"/>
                              <a:cs typeface="Times New Roman" panose="02020603050405020304" pitchFamily="18" charset="0"/>
                            </a:rPr>
                            <m:t>∇</m:t>
                          </m:r>
                        </m:e>
                        <m:sup>
                          <m:r>
                            <a:rPr lang="en-US" altLang="zh-CN" sz="2800" i="1">
                              <a:latin typeface="Cambria Math" panose="02040503050406030204" pitchFamily="18" charset="0"/>
                              <a:cs typeface="Times New Roman" panose="02020603050405020304" pitchFamily="18" charset="0"/>
                            </a:rPr>
                            <m:t>2</m:t>
                          </m:r>
                        </m:sup>
                      </m:sSup>
                      <m:r>
                        <a:rPr lang="en-US" altLang="zh-CN" sz="2800" i="1">
                          <a:latin typeface="Cambria Math" panose="02040503050406030204" pitchFamily="18" charset="0"/>
                          <a:cs typeface="Times New Roman" panose="02020603050405020304" pitchFamily="18" charset="0"/>
                        </a:rPr>
                        <m:t>+</m:t>
                      </m:r>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𝑚</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4</m:t>
                          </m:r>
                        </m:sup>
                      </m:sSup>
                      <m:r>
                        <a:rPr lang="en-US" altLang="zh-CN" sz="2800" b="0" i="1" smtClean="0">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𝜓</m:t>
                      </m:r>
                      <m:r>
                        <a:rPr lang="en-US" altLang="zh-CN" sz="2800" i="1">
                          <a:latin typeface="Cambria Math" panose="02040503050406030204" pitchFamily="18" charset="0"/>
                          <a:cs typeface="Times New Roman" panose="02020603050405020304" pitchFamily="18" charset="0"/>
                        </a:rPr>
                        <m:t>(</m:t>
                      </m:r>
                      <m:r>
                        <a:rPr lang="en-US" altLang="zh-CN" sz="2800" b="1" i="1">
                          <a:latin typeface="Cambria Math" panose="02040503050406030204" pitchFamily="18" charset="0"/>
                          <a:cs typeface="Times New Roman" panose="02020603050405020304" pitchFamily="18" charset="0"/>
                        </a:rPr>
                        <m:t>𝒙</m:t>
                      </m:r>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r>
                        <a:rPr lang="en-US" altLang="zh-CN" sz="2800" i="1">
                          <a:latin typeface="Cambria Math" panose="02040503050406030204" pitchFamily="18" charset="0"/>
                          <a:cs typeface="Times New Roman" panose="02020603050405020304" pitchFamily="18" charset="0"/>
                        </a:rPr>
                        <m:t>)</m:t>
                      </m:r>
                    </m:oMath>
                  </m:oMathPara>
                </a14:m>
                <a:endParaRPr lang="en-US" altLang="zh-CN" sz="2800" dirty="0">
                  <a:latin typeface="Times New Roman" panose="02020603050405020304" pitchFamily="18" charset="0"/>
                  <a:cs typeface="Times New Roman" panose="02020603050405020304" pitchFamily="18" charset="0"/>
                </a:endParaRPr>
              </a:p>
              <a:p>
                <a:r>
                  <a:rPr lang="en-US" altLang="zh-CN" sz="2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Klein-Gordon equation</a:t>
                </a:r>
                <a:r>
                  <a:rPr lang="zh-CN" altLang="en-US" sz="2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2800" b="1" dirty="0">
                    <a:solidFill>
                      <a:srgbClr val="C00000"/>
                    </a:solidFill>
                    <a:latin typeface="+mn-ea"/>
                    <a:cs typeface="Times New Roman" panose="02020603050405020304" pitchFamily="18" charset="0"/>
                  </a:rPr>
                  <a:t>用于描述自旋为</a:t>
                </a:r>
                <a:r>
                  <a:rPr lang="en-US" altLang="zh-CN" sz="2800" b="1" dirty="0">
                    <a:solidFill>
                      <a:srgbClr val="C00000"/>
                    </a:solidFill>
                    <a:latin typeface="+mn-ea"/>
                    <a:cs typeface="Times New Roman" panose="02020603050405020304" pitchFamily="18" charset="0"/>
                  </a:rPr>
                  <a:t>0</a:t>
                </a:r>
                <a:r>
                  <a:rPr lang="zh-CN" altLang="en-US" sz="2800" b="1" dirty="0">
                    <a:solidFill>
                      <a:srgbClr val="C00000"/>
                    </a:solidFill>
                    <a:latin typeface="+mn-ea"/>
                    <a:cs typeface="Times New Roman" panose="02020603050405020304" pitchFamily="18" charset="0"/>
                  </a:rPr>
                  <a:t>的粒子</a:t>
                </a:r>
                <a:endParaRPr lang="en-US" altLang="zh-CN" sz="2800" b="1" dirty="0">
                  <a:solidFill>
                    <a:srgbClr val="C00000"/>
                  </a:solidFill>
                  <a:latin typeface="+mn-ea"/>
                  <a:cs typeface="Times New Roman" panose="02020603050405020304" pitchFamily="18" charset="0"/>
                </a:endParaRPr>
              </a:p>
            </p:txBody>
          </p:sp>
        </mc:Choice>
        <mc:Fallback>
          <p:sp>
            <p:nvSpPr>
              <p:cNvPr id="3" name="文本框 2">
                <a:extLst>
                  <a:ext uri="{FF2B5EF4-FFF2-40B4-BE49-F238E27FC236}">
                    <a16:creationId xmlns:a16="http://schemas.microsoft.com/office/drawing/2014/main" id="{03294FF6-50F9-75F1-0C1F-195E9E3F4F53}"/>
                  </a:ext>
                </a:extLst>
              </p:cNvPr>
              <p:cNvSpPr txBox="1">
                <a:spLocks noRot="1" noChangeAspect="1" noMove="1" noResize="1" noEditPoints="1" noAdjustHandles="1" noChangeArrowheads="1" noChangeShapeType="1" noTextEdit="1"/>
              </p:cNvSpPr>
              <p:nvPr/>
            </p:nvSpPr>
            <p:spPr>
              <a:xfrm>
                <a:off x="337177" y="1022987"/>
                <a:ext cx="11676573" cy="5711115"/>
              </a:xfrm>
              <a:prstGeom prst="rect">
                <a:avLst/>
              </a:prstGeom>
              <a:blipFill>
                <a:blip r:embed="rId4"/>
                <a:stretch>
                  <a:fillRect l="-1044" t="-1174" b="-2028"/>
                </a:stretch>
              </a:blipFill>
            </p:spPr>
            <p:txBody>
              <a:bodyPr/>
              <a:lstStyle/>
              <a:p>
                <a:r>
                  <a:rPr lang="zh-CN" altLang="en-US">
                    <a:noFill/>
                  </a:rPr>
                  <a:t> </a:t>
                </a:r>
              </a:p>
            </p:txBody>
          </p:sp>
        </mc:Fallback>
      </mc:AlternateContent>
      <p:sp>
        <p:nvSpPr>
          <p:cNvPr id="10" name="object 6">
            <a:extLst>
              <a:ext uri="{FF2B5EF4-FFF2-40B4-BE49-F238E27FC236}">
                <a16:creationId xmlns:a16="http://schemas.microsoft.com/office/drawing/2014/main" id="{D65C14AA-853A-544D-8459-B9079B43CA32}"/>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5</a:t>
            </a:fld>
            <a:endParaRPr lang="zh-CN" altLang="en-US" sz="3200" b="1" spc="-20" dirty="0">
              <a:solidFill>
                <a:schemeClr val="tx1">
                  <a:lumMod val="65000"/>
                  <a:lumOff val="35000"/>
                </a:schemeClr>
              </a:solidFill>
            </a:endParaRPr>
          </a:p>
        </p:txBody>
      </p:sp>
      <p:grpSp>
        <p:nvGrpSpPr>
          <p:cNvPr id="11" name="组合 10">
            <a:extLst>
              <a:ext uri="{FF2B5EF4-FFF2-40B4-BE49-F238E27FC236}">
                <a16:creationId xmlns:a16="http://schemas.microsoft.com/office/drawing/2014/main" id="{E733FE14-F286-1F5E-48B5-45697F86A2BF}"/>
              </a:ext>
            </a:extLst>
          </p:cNvPr>
          <p:cNvGrpSpPr/>
          <p:nvPr/>
        </p:nvGrpSpPr>
        <p:grpSpPr>
          <a:xfrm>
            <a:off x="221617" y="197485"/>
            <a:ext cx="7777828" cy="825502"/>
            <a:chOff x="221617" y="197485"/>
            <a:chExt cx="7777828" cy="825502"/>
          </a:xfrm>
        </p:grpSpPr>
        <p:grpSp>
          <p:nvGrpSpPr>
            <p:cNvPr id="14" name="组合 13">
              <a:extLst>
                <a:ext uri="{FF2B5EF4-FFF2-40B4-BE49-F238E27FC236}">
                  <a16:creationId xmlns:a16="http://schemas.microsoft.com/office/drawing/2014/main" id="{EA0CF4B9-1ABD-135D-8936-C16587710EE7}"/>
                </a:ext>
              </a:extLst>
            </p:cNvPr>
            <p:cNvGrpSpPr/>
            <p:nvPr/>
          </p:nvGrpSpPr>
          <p:grpSpPr>
            <a:xfrm>
              <a:off x="221617" y="197485"/>
              <a:ext cx="7777828" cy="825502"/>
              <a:chOff x="103490" y="55959"/>
              <a:chExt cx="5039860" cy="479604"/>
            </a:xfrm>
          </p:grpSpPr>
          <p:grpSp>
            <p:nvGrpSpPr>
              <p:cNvPr id="17" name="组合 16">
                <a:extLst>
                  <a:ext uri="{FF2B5EF4-FFF2-40B4-BE49-F238E27FC236}">
                    <a16:creationId xmlns:a16="http://schemas.microsoft.com/office/drawing/2014/main" id="{08D99385-AD3B-69F6-B82D-598C19B34D56}"/>
                  </a:ext>
                </a:extLst>
              </p:cNvPr>
              <p:cNvGrpSpPr/>
              <p:nvPr/>
            </p:nvGrpSpPr>
            <p:grpSpPr>
              <a:xfrm>
                <a:off x="103490" y="55959"/>
                <a:ext cx="5039860" cy="405513"/>
                <a:chOff x="163310" y="90142"/>
                <a:chExt cx="5039889" cy="405514"/>
              </a:xfrm>
            </p:grpSpPr>
            <p:grpSp>
              <p:nvGrpSpPr>
                <p:cNvPr id="21" name="组合 20">
                  <a:extLst>
                    <a:ext uri="{FF2B5EF4-FFF2-40B4-BE49-F238E27FC236}">
                      <a16:creationId xmlns:a16="http://schemas.microsoft.com/office/drawing/2014/main" id="{945BA0FB-20C0-0DC6-BA5A-68BD5DA510E8}"/>
                    </a:ext>
                  </a:extLst>
                </p:cNvPr>
                <p:cNvGrpSpPr/>
                <p:nvPr/>
              </p:nvGrpSpPr>
              <p:grpSpPr>
                <a:xfrm>
                  <a:off x="163310" y="153824"/>
                  <a:ext cx="383622" cy="341832"/>
                  <a:chOff x="8034010" y="1938334"/>
                  <a:chExt cx="3284122" cy="3284115"/>
                </a:xfrm>
              </p:grpSpPr>
              <p:sp>
                <p:nvSpPr>
                  <p:cNvPr id="23" name="椭圆 22">
                    <a:extLst>
                      <a:ext uri="{FF2B5EF4-FFF2-40B4-BE49-F238E27FC236}">
                        <a16:creationId xmlns:a16="http://schemas.microsoft.com/office/drawing/2014/main" id="{CCCD1B24-FB44-7428-E480-9CF34E2EC60E}"/>
                      </a:ext>
                    </a:extLst>
                  </p:cNvPr>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4" name="椭圆 23">
                    <a:extLst>
                      <a:ext uri="{FF2B5EF4-FFF2-40B4-BE49-F238E27FC236}">
                        <a16:creationId xmlns:a16="http://schemas.microsoft.com/office/drawing/2014/main" id="{1C4D6741-D401-A628-7BB2-1E5E4AF6A7DC}"/>
                      </a:ext>
                    </a:extLst>
                  </p:cNvPr>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22" name="矩形 21">
                  <a:extLst>
                    <a:ext uri="{FF2B5EF4-FFF2-40B4-BE49-F238E27FC236}">
                      <a16:creationId xmlns:a16="http://schemas.microsoft.com/office/drawing/2014/main" id="{AC8BFA6D-5D15-DD9C-56CC-CD958C7E8056}"/>
                    </a:ext>
                  </a:extLst>
                </p:cNvPr>
                <p:cNvSpPr/>
                <p:nvPr/>
              </p:nvSpPr>
              <p:spPr>
                <a:xfrm>
                  <a:off x="664804" y="90142"/>
                  <a:ext cx="4538395" cy="303984"/>
                </a:xfrm>
                <a:prstGeom prst="rect">
                  <a:avLst/>
                </a:prstGeom>
              </p:spPr>
              <p:txBody>
                <a:bodyPr wrap="square">
                  <a:spAutoFit/>
                </a:bodyPr>
                <a:lstStyle/>
                <a:p>
                  <a:r>
                    <a:rPr lang="zh-CN" altLang="en-US" sz="2800" b="1" spc="225" dirty="0">
                      <a:latin typeface="微软雅黑" panose="020B0503020204020204" pitchFamily="34" charset="-122"/>
                      <a:ea typeface="微软雅黑" panose="020B0503020204020204" pitchFamily="34" charset="-122"/>
                      <a:cs typeface="+mn-ea"/>
                      <a:sym typeface="+mn-lt"/>
                    </a:rPr>
                    <a:t>薛定谔方程和相对论的冲突</a:t>
                  </a:r>
                  <a:endParaRPr lang="zh-CN" altLang="en-US" sz="2800" b="1" dirty="0">
                    <a:latin typeface="微软雅黑" panose="020B0503020204020204" pitchFamily="34" charset="-122"/>
                    <a:ea typeface="微软雅黑" panose="020B0503020204020204" pitchFamily="34" charset="-122"/>
                  </a:endParaRPr>
                </a:p>
              </p:txBody>
            </p:sp>
          </p:grpSp>
          <p:sp>
            <p:nvSpPr>
              <p:cNvPr id="18" name="椭圆 17">
                <a:extLst>
                  <a:ext uri="{FF2B5EF4-FFF2-40B4-BE49-F238E27FC236}">
                    <a16:creationId xmlns:a16="http://schemas.microsoft.com/office/drawing/2014/main" id="{78F3BFEE-C1B7-DA49-2B57-24B236A38FAA}"/>
                  </a:ext>
                </a:extLst>
              </p:cNvPr>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9" name="椭圆 18">
                <a:extLst>
                  <a:ext uri="{FF2B5EF4-FFF2-40B4-BE49-F238E27FC236}">
                    <a16:creationId xmlns:a16="http://schemas.microsoft.com/office/drawing/2014/main" id="{A6D3A9AB-3EB6-99BA-4C67-A967B00CF834}"/>
                  </a:ext>
                </a:extLst>
              </p:cNvPr>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20" name="椭圆 19">
                <a:extLst>
                  <a:ext uri="{FF2B5EF4-FFF2-40B4-BE49-F238E27FC236}">
                    <a16:creationId xmlns:a16="http://schemas.microsoft.com/office/drawing/2014/main" id="{E45C8CA2-D338-F031-FF03-94553739DCB3}"/>
                  </a:ext>
                </a:extLst>
              </p:cNvPr>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
          <p:nvSpPr>
            <p:cNvPr id="16" name="矩形 15">
              <a:extLst>
                <a:ext uri="{FF2B5EF4-FFF2-40B4-BE49-F238E27FC236}">
                  <a16:creationId xmlns:a16="http://schemas.microsoft.com/office/drawing/2014/main" id="{1F741FB4-B252-D7C9-2463-92E2C6C097F5}"/>
                </a:ext>
              </a:extLst>
            </p:cNvPr>
            <p:cNvSpPr/>
            <p:nvPr/>
          </p:nvSpPr>
          <p:spPr>
            <a:xfrm>
              <a:off x="995550" y="648726"/>
              <a:ext cx="7003895" cy="369332"/>
            </a:xfrm>
            <a:prstGeom prst="rect">
              <a:avLst/>
            </a:prstGeom>
          </p:spPr>
          <p:txBody>
            <a:bodyPr wrap="square">
              <a:spAutoFit/>
            </a:bodyPr>
            <a:lstStyle/>
            <a:p>
              <a:r>
                <a:rPr lang="zh-CN" altLang="en-US"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从相对论量子力学角度看自旋</a:t>
              </a:r>
              <a:endParaRPr lang="zh-CN" altLang="en-US"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709690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144ED-7D3B-6ADA-9A12-B188A9D62834}"/>
            </a:ext>
          </a:extLst>
        </p:cNvPr>
        <p:cNvGrpSpPr/>
        <p:nvPr/>
      </p:nvGrpSpPr>
      <p:grpSpPr>
        <a:xfrm>
          <a:off x="0" y="0"/>
          <a:ext cx="0" cy="0"/>
          <a:chOff x="0" y="0"/>
          <a:chExt cx="0" cy="0"/>
        </a:xfrm>
      </p:grpSpPr>
      <p:pic>
        <p:nvPicPr>
          <p:cNvPr id="2" name="图片 1">
            <a:extLst>
              <a:ext uri="{FF2B5EF4-FFF2-40B4-BE49-F238E27FC236}">
                <a16:creationId xmlns:a16="http://schemas.microsoft.com/office/drawing/2014/main" id="{F02C9317-3996-B597-F637-F5DDBC2E91A2}"/>
              </a:ext>
            </a:extLst>
          </p:cNvPr>
          <p:cNvPicPr/>
          <p:nvPr/>
        </p:nvPicPr>
        <p:blipFill>
          <a:blip r:embed="rId3"/>
          <a:srcRect l="6667" t="12219" r="6776" b="1333"/>
          <a:stretch>
            <a:fillRect/>
          </a:stretch>
        </p:blipFill>
        <p:spPr>
          <a:xfrm>
            <a:off x="10594975" y="104775"/>
            <a:ext cx="1421130" cy="1419860"/>
          </a:xfrm>
          <a:prstGeom prst="ellipse">
            <a:avLst/>
          </a:prstGeom>
        </p:spPr>
      </p:pic>
      <mc:AlternateContent xmlns:mc="http://schemas.openxmlformats.org/markup-compatibility/2006" xmlns:a14="http://schemas.microsoft.com/office/drawing/2010/main">
        <mc:Choice Requires="a14">
          <p:sp>
            <p:nvSpPr>
              <p:cNvPr id="3" name="文本框 2">
                <a:extLst>
                  <a:ext uri="{FF2B5EF4-FFF2-40B4-BE49-F238E27FC236}">
                    <a16:creationId xmlns:a16="http://schemas.microsoft.com/office/drawing/2014/main" id="{007CEB32-0C24-FE13-923E-CC5B7D1E5188}"/>
                  </a:ext>
                </a:extLst>
              </p:cNvPr>
              <p:cNvSpPr txBox="1"/>
              <p:nvPr/>
            </p:nvSpPr>
            <p:spPr>
              <a:xfrm>
                <a:off x="402470" y="1047590"/>
                <a:ext cx="10603679" cy="6402650"/>
              </a:xfrm>
              <a:prstGeom prst="rect">
                <a:avLst/>
              </a:prstGeom>
              <a:noFill/>
            </p:spPr>
            <p:txBody>
              <a:bodyPr wrap="square" rtlCol="0">
                <a:spAutoFit/>
              </a:bodyPr>
              <a:lstStyle/>
              <a:p>
                <a:pPr algn="ctr"/>
                <a14:m>
                  <m:oMath xmlns:m="http://schemas.openxmlformats.org/officeDocument/2006/math">
                    <m:r>
                      <a:rPr lang="en-US" altLang="zh-CN" sz="2800" i="1" smtClean="0">
                        <a:latin typeface="Cambria Math" panose="02040503050406030204" pitchFamily="18" charset="0"/>
                        <a:cs typeface="Times New Roman" panose="02020603050405020304" pitchFamily="18" charset="0"/>
                      </a:rPr>
                      <m:t>𝑖</m:t>
                    </m:r>
                    <m:r>
                      <a:rPr lang="en-US" altLang="zh-CN" sz="2800" i="1" smtClean="0">
                        <a:latin typeface="Cambria Math" panose="02040503050406030204" pitchFamily="18" charset="0"/>
                        <a:cs typeface="Times New Roman" panose="02020603050405020304" pitchFamily="18" charset="0"/>
                      </a:rPr>
                      <m:t>ℏ</m:t>
                    </m:r>
                    <m:f>
                      <m:fPr>
                        <m:ctrlPr>
                          <a:rPr lang="en-US" altLang="zh-CN" sz="2800" i="1">
                            <a:latin typeface="Cambria Math" panose="02040503050406030204" pitchFamily="18" charset="0"/>
                            <a:cs typeface="Times New Roman" panose="02020603050405020304" pitchFamily="18" charset="0"/>
                          </a:rPr>
                        </m:ctrlPr>
                      </m:fPr>
                      <m:num>
                        <m:r>
                          <a:rPr lang="en-US" altLang="zh-CN" sz="2800" i="1">
                            <a:latin typeface="Cambria Math" panose="02040503050406030204" pitchFamily="18" charset="0"/>
                            <a:cs typeface="Times New Roman" panose="02020603050405020304" pitchFamily="18" charset="0"/>
                          </a:rPr>
                          <m:t>𝜕𝜓</m:t>
                        </m:r>
                        <m:r>
                          <a:rPr lang="en-US" altLang="zh-CN" sz="2800" i="1">
                            <a:latin typeface="Cambria Math" panose="02040503050406030204" pitchFamily="18" charset="0"/>
                            <a:cs typeface="Times New Roman" panose="02020603050405020304" pitchFamily="18" charset="0"/>
                          </a:rPr>
                          <m:t>(</m:t>
                        </m:r>
                        <m:r>
                          <a:rPr lang="en-US" altLang="zh-CN" sz="2800" b="1" i="1">
                            <a:latin typeface="Cambria Math" panose="02040503050406030204" pitchFamily="18" charset="0"/>
                            <a:cs typeface="Times New Roman" panose="02020603050405020304" pitchFamily="18" charset="0"/>
                          </a:rPr>
                          <m:t>𝒙</m:t>
                        </m:r>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r>
                          <a:rPr lang="en-US" altLang="zh-CN" sz="2800" i="1">
                            <a:latin typeface="Cambria Math" panose="02040503050406030204" pitchFamily="18" charset="0"/>
                            <a:cs typeface="Times New Roman" panose="02020603050405020304" pitchFamily="18" charset="0"/>
                          </a:rPr>
                          <m:t>)</m:t>
                        </m:r>
                      </m:num>
                      <m:den>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den>
                    </m:f>
                    <m:r>
                      <a:rPr lang="en-US" altLang="zh-CN" sz="2800" i="1">
                        <a:latin typeface="Cambria Math" panose="02040503050406030204" pitchFamily="18" charset="0"/>
                        <a:cs typeface="Times New Roman" panose="02020603050405020304" pitchFamily="18" charset="0"/>
                      </a:rPr>
                      <m:t>=</m:t>
                    </m:r>
                    <m:rad>
                      <m:radPr>
                        <m:degHide m:val="on"/>
                        <m:ctrlPr>
                          <a:rPr lang="en-US" altLang="zh-CN" sz="2800" i="1">
                            <a:latin typeface="Cambria Math" panose="02040503050406030204" pitchFamily="18" charset="0"/>
                            <a:cs typeface="Times New Roman" panose="02020603050405020304" pitchFamily="18" charset="0"/>
                          </a:rPr>
                        </m:ctrlPr>
                      </m:radPr>
                      <m:deg/>
                      <m:e>
                        <m:r>
                          <a:rPr lang="en-US" altLang="zh-CN" sz="2800" i="1">
                            <a:latin typeface="Cambria Math" panose="02040503050406030204" pitchFamily="18" charset="0"/>
                            <a:cs typeface="Times New Roman" panose="02020603050405020304" pitchFamily="18" charset="0"/>
                          </a:rPr>
                          <m:t>−</m:t>
                        </m:r>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ℏ</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m:rPr>
                                <m:sty m:val="p"/>
                              </m:rPr>
                              <a:rPr lang="en-US" altLang="zh-CN" sz="2800">
                                <a:latin typeface="Cambria Math" panose="02040503050406030204" pitchFamily="18" charset="0"/>
                                <a:cs typeface="Times New Roman" panose="02020603050405020304" pitchFamily="18" charset="0"/>
                              </a:rPr>
                              <m:t>∇</m:t>
                            </m:r>
                          </m:e>
                          <m:sup>
                            <m:r>
                              <a:rPr lang="en-US" altLang="zh-CN" sz="2800" i="1">
                                <a:latin typeface="Cambria Math" panose="02040503050406030204" pitchFamily="18" charset="0"/>
                                <a:cs typeface="Times New Roman" panose="02020603050405020304" pitchFamily="18" charset="0"/>
                              </a:rPr>
                              <m:t>2</m:t>
                            </m:r>
                          </m:sup>
                        </m:sSup>
                        <m:r>
                          <a:rPr lang="en-US" altLang="zh-CN" sz="2800" i="1">
                            <a:latin typeface="Cambria Math" panose="02040503050406030204" pitchFamily="18" charset="0"/>
                            <a:cs typeface="Times New Roman" panose="02020603050405020304" pitchFamily="18" charset="0"/>
                          </a:rPr>
                          <m:t>+</m:t>
                        </m:r>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𝑚</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4</m:t>
                            </m:r>
                          </m:sup>
                        </m:sSup>
                      </m:e>
                    </m:rad>
                    <m:r>
                      <a:rPr lang="en-US" altLang="zh-CN" sz="2800" i="1">
                        <a:latin typeface="Cambria Math" panose="02040503050406030204" pitchFamily="18" charset="0"/>
                        <a:cs typeface="Times New Roman" panose="02020603050405020304" pitchFamily="18" charset="0"/>
                      </a:rPr>
                      <m:t>𝜓</m:t>
                    </m:r>
                    <m:d>
                      <m:dPr>
                        <m:ctrlPr>
                          <a:rPr lang="en-US" altLang="zh-CN" sz="2800" i="1">
                            <a:latin typeface="Cambria Math" panose="02040503050406030204" pitchFamily="18" charset="0"/>
                            <a:cs typeface="Times New Roman" panose="02020603050405020304" pitchFamily="18" charset="0"/>
                          </a:rPr>
                        </m:ctrlPr>
                      </m:dPr>
                      <m:e>
                        <m:r>
                          <a:rPr lang="en-US" altLang="zh-CN" sz="2800" b="1" i="1">
                            <a:latin typeface="Cambria Math" panose="02040503050406030204" pitchFamily="18" charset="0"/>
                            <a:cs typeface="Times New Roman" panose="02020603050405020304" pitchFamily="18" charset="0"/>
                          </a:rPr>
                          <m:t>𝒙</m:t>
                        </m:r>
                        <m:r>
                          <a:rPr lang="en-US" altLang="zh-CN" sz="2800" i="1">
                            <a:latin typeface="Cambria Math" panose="02040503050406030204" pitchFamily="18" charset="0"/>
                            <a:cs typeface="Times New Roman" panose="02020603050405020304" pitchFamily="18" charset="0"/>
                          </a:rPr>
                          <m:t>,</m:t>
                        </m:r>
                        <m:r>
                          <a:rPr lang="en-US" altLang="zh-CN" sz="2800" i="1">
                            <a:latin typeface="Cambria Math" panose="02040503050406030204" pitchFamily="18" charset="0"/>
                            <a:cs typeface="Times New Roman" panose="02020603050405020304" pitchFamily="18" charset="0"/>
                          </a:rPr>
                          <m:t>𝑡</m:t>
                        </m:r>
                      </m:e>
                    </m:d>
                  </m:oMath>
                </a14:m>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  </a:t>
                </a:r>
                <a14:m>
                  <m:oMath xmlns:m="http://schemas.openxmlformats.org/officeDocument/2006/math">
                    <m:r>
                      <a:rPr lang="en-US" altLang="zh-CN" sz="2800" i="1">
                        <a:latin typeface="Cambria Math" panose="02040503050406030204" pitchFamily="18" charset="0"/>
                        <a:cs typeface="Times New Roman" panose="02020603050405020304" pitchFamily="18" charset="0"/>
                      </a:rPr>
                      <m:t>𝐻</m:t>
                    </m:r>
                    <m:r>
                      <a:rPr lang="en-US" altLang="zh-CN" sz="2800" i="1">
                        <a:latin typeface="Cambria Math" panose="02040503050406030204" pitchFamily="18" charset="0"/>
                        <a:cs typeface="Times New Roman" panose="02020603050405020304" pitchFamily="18" charset="0"/>
                      </a:rPr>
                      <m:t>=</m:t>
                    </m:r>
                    <m:rad>
                      <m:radPr>
                        <m:degHide m:val="on"/>
                        <m:ctrlPr>
                          <a:rPr lang="en-US" altLang="zh-CN" sz="2800" i="1">
                            <a:latin typeface="Cambria Math" panose="02040503050406030204" pitchFamily="18" charset="0"/>
                            <a:cs typeface="Times New Roman" panose="02020603050405020304" pitchFamily="18" charset="0"/>
                          </a:rPr>
                        </m:ctrlPr>
                      </m:radPr>
                      <m:deg/>
                      <m:e>
                        <m:sSup>
                          <m:sSupPr>
                            <m:ctrlPr>
                              <a:rPr lang="en-US" altLang="zh-CN" sz="2800" i="1">
                                <a:latin typeface="Cambria Math" panose="02040503050406030204" pitchFamily="18" charset="0"/>
                                <a:cs typeface="Times New Roman" panose="02020603050405020304" pitchFamily="18" charset="0"/>
                              </a:rPr>
                            </m:ctrlPr>
                          </m:sSupPr>
                          <m:e>
                            <m:r>
                              <a:rPr lang="en-US" altLang="zh-CN" sz="2800" b="1" i="1">
                                <a:latin typeface="Cambria Math" panose="02040503050406030204" pitchFamily="18" charset="0"/>
                                <a:cs typeface="Times New Roman" panose="02020603050405020304" pitchFamily="18" charset="0"/>
                              </a:rPr>
                              <m:t>𝑷</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2</m:t>
                            </m:r>
                          </m:sup>
                        </m:sSup>
                        <m:r>
                          <a:rPr lang="en-US" altLang="zh-CN" sz="2800" i="1">
                            <a:latin typeface="Cambria Math" panose="02040503050406030204" pitchFamily="18" charset="0"/>
                            <a:cs typeface="Times New Roman" panose="02020603050405020304" pitchFamily="18" charset="0"/>
                          </a:rPr>
                          <m:t>+</m:t>
                        </m:r>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𝑚</m:t>
                            </m:r>
                          </m:e>
                          <m:sup>
                            <m:r>
                              <a:rPr lang="en-US" altLang="zh-CN" sz="2800" i="1">
                                <a:latin typeface="Cambria Math" panose="02040503050406030204" pitchFamily="18" charset="0"/>
                                <a:cs typeface="Times New Roman" panose="02020603050405020304" pitchFamily="18" charset="0"/>
                              </a:rPr>
                              <m:t>2</m:t>
                            </m:r>
                          </m:sup>
                        </m:sSup>
                        <m:sSup>
                          <m:sSupPr>
                            <m:ctrlPr>
                              <a:rPr lang="en-US" altLang="zh-CN" sz="2800" i="1">
                                <a:latin typeface="Cambria Math" panose="02040503050406030204" pitchFamily="18" charset="0"/>
                                <a:cs typeface="Times New Roman" panose="02020603050405020304" pitchFamily="18" charset="0"/>
                              </a:rPr>
                            </m:ctrlPr>
                          </m:sSupPr>
                          <m:e>
                            <m:r>
                              <a:rPr lang="en-US" altLang="zh-CN" sz="2800" i="1">
                                <a:latin typeface="Cambria Math" panose="02040503050406030204" pitchFamily="18" charset="0"/>
                                <a:cs typeface="Times New Roman" panose="02020603050405020304" pitchFamily="18" charset="0"/>
                              </a:rPr>
                              <m:t>𝑐</m:t>
                            </m:r>
                          </m:e>
                          <m:sup>
                            <m:r>
                              <a:rPr lang="en-US" altLang="zh-CN" sz="2800" i="1">
                                <a:latin typeface="Cambria Math" panose="02040503050406030204" pitchFamily="18" charset="0"/>
                                <a:cs typeface="Times New Roman" panose="02020603050405020304" pitchFamily="18" charset="0"/>
                              </a:rPr>
                              <m:t>4</m:t>
                            </m:r>
                          </m:sup>
                        </m:sSup>
                      </m:e>
                    </m:rad>
                  </m:oMath>
                </a14:m>
                <a:endParaRPr lang="en-US" altLang="zh-CN" sz="2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zh-CN" altLang="en-US" sz="2400" b="1" dirty="0">
                    <a:solidFill>
                      <a:srgbClr val="C00000"/>
                    </a:solidFill>
                    <a:latin typeface="Times New Roman" panose="02020603050405020304" pitchFamily="18" charset="0"/>
                    <a:cs typeface="Times New Roman" panose="02020603050405020304" pitchFamily="18" charset="0"/>
                  </a:rPr>
                  <a:t>能否对根号下的部分进行线性展开从而得到时空对等的形式？</a:t>
                </a:r>
                <a:endParaRPr lang="en-US" altLang="zh-CN" sz="2400" b="1" dirty="0">
                  <a:solidFill>
                    <a:srgbClr val="C00000"/>
                  </a:solidFill>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Dirac</a:t>
                </a:r>
                <a:r>
                  <a:rPr lang="zh-CN" altLang="en-US" sz="2400" b="1" dirty="0">
                    <a:latin typeface="Times New Roman" panose="02020603050405020304" pitchFamily="18" charset="0"/>
                    <a:cs typeface="Times New Roman" panose="02020603050405020304" pitchFamily="18" charset="0"/>
                  </a:rPr>
                  <a:t>假设</a:t>
                </a:r>
                <a14:m>
                  <m:oMath xmlns:m="http://schemas.openxmlformats.org/officeDocument/2006/math">
                    <m:r>
                      <a:rPr lang="en-US" altLang="zh-CN" sz="2400" b="0" i="1" smtClean="0">
                        <a:solidFill>
                          <a:srgbClr val="C00000"/>
                        </a:solidFill>
                        <a:latin typeface="Cambria Math" panose="02040503050406030204" pitchFamily="18" charset="0"/>
                        <a:cs typeface="Times New Roman" panose="02020603050405020304" pitchFamily="18" charset="0"/>
                      </a:rPr>
                      <m:t>𝐻</m:t>
                    </m:r>
                    <m:r>
                      <a:rPr lang="en-US" altLang="zh-CN" sz="2400" b="0" i="1" smtClean="0">
                        <a:solidFill>
                          <a:srgbClr val="C00000"/>
                        </a:solidFill>
                        <a:latin typeface="Cambria Math" panose="02040503050406030204" pitchFamily="18" charset="0"/>
                        <a:cs typeface="Times New Roman" panose="02020603050405020304" pitchFamily="18" charset="0"/>
                      </a:rPr>
                      <m:t>=</m:t>
                    </m:r>
                    <m:r>
                      <a:rPr lang="en-US" altLang="zh-CN" sz="2400" b="0" i="1" smtClean="0">
                        <a:solidFill>
                          <a:srgbClr val="C00000"/>
                        </a:solidFill>
                        <a:latin typeface="Cambria Math" panose="02040503050406030204" pitchFamily="18" charset="0"/>
                        <a:cs typeface="Times New Roman" panose="02020603050405020304" pitchFamily="18" charset="0"/>
                      </a:rPr>
                      <m:t>𝑐</m:t>
                    </m:r>
                    <m:r>
                      <a:rPr lang="en-US" altLang="zh-CN" sz="2400" b="1" i="1" smtClean="0">
                        <a:solidFill>
                          <a:srgbClr val="C00000"/>
                        </a:solidFill>
                        <a:latin typeface="Cambria Math" panose="02040503050406030204" pitchFamily="18" charset="0"/>
                        <a:cs typeface="Times New Roman" panose="02020603050405020304" pitchFamily="18" charset="0"/>
                      </a:rPr>
                      <m:t>𝜶</m:t>
                    </m:r>
                    <m:r>
                      <a:rPr lang="en-US" altLang="zh-CN" sz="2400" b="0" i="1" smtClean="0">
                        <a:solidFill>
                          <a:srgbClr val="C00000"/>
                        </a:solidFill>
                        <a:latin typeface="Cambria Math" panose="02040503050406030204" pitchFamily="18" charset="0"/>
                        <a:cs typeface="Times New Roman" panose="02020603050405020304" pitchFamily="18" charset="0"/>
                      </a:rPr>
                      <m:t>⋅</m:t>
                    </m:r>
                    <m:r>
                      <a:rPr lang="en-US" altLang="zh-CN" sz="2400" b="1" i="1" smtClean="0">
                        <a:solidFill>
                          <a:srgbClr val="C00000"/>
                        </a:solidFill>
                        <a:latin typeface="Cambria Math" panose="02040503050406030204" pitchFamily="18" charset="0"/>
                        <a:cs typeface="Times New Roman" panose="02020603050405020304" pitchFamily="18" charset="0"/>
                      </a:rPr>
                      <m:t>𝑷</m:t>
                    </m:r>
                    <m:r>
                      <a:rPr lang="en-US" altLang="zh-CN" sz="2400" b="0" i="1" smtClean="0">
                        <a:solidFill>
                          <a:srgbClr val="C00000"/>
                        </a:solidFill>
                        <a:latin typeface="Cambria Math" panose="02040503050406030204" pitchFamily="18" charset="0"/>
                        <a:cs typeface="Times New Roman" panose="02020603050405020304" pitchFamily="18" charset="0"/>
                      </a:rPr>
                      <m:t>+</m:t>
                    </m:r>
                    <m:r>
                      <a:rPr lang="en-US" altLang="zh-CN" sz="2400" b="0" i="1" smtClean="0">
                        <a:solidFill>
                          <a:srgbClr val="C00000"/>
                        </a:solidFill>
                        <a:latin typeface="Cambria Math" panose="02040503050406030204" pitchFamily="18" charset="0"/>
                        <a:cs typeface="Times New Roman" panose="02020603050405020304" pitchFamily="18" charset="0"/>
                      </a:rPr>
                      <m:t>𝑚</m:t>
                    </m:r>
                    <m:sSup>
                      <m:sSupPr>
                        <m:ctrlPr>
                          <a:rPr lang="en-US" altLang="zh-CN" sz="2400" b="0" i="1" smtClean="0">
                            <a:solidFill>
                              <a:srgbClr val="C00000"/>
                            </a:solidFill>
                            <a:latin typeface="Cambria Math" panose="02040503050406030204" pitchFamily="18" charset="0"/>
                            <a:cs typeface="Times New Roman" panose="02020603050405020304" pitchFamily="18" charset="0"/>
                          </a:rPr>
                        </m:ctrlPr>
                      </m:sSupPr>
                      <m:e>
                        <m:r>
                          <a:rPr lang="en-US" altLang="zh-CN" sz="2400" b="0" i="1" smtClean="0">
                            <a:solidFill>
                              <a:srgbClr val="C00000"/>
                            </a:solidFill>
                            <a:latin typeface="Cambria Math" panose="02040503050406030204" pitchFamily="18" charset="0"/>
                            <a:cs typeface="Times New Roman" panose="02020603050405020304" pitchFamily="18" charset="0"/>
                          </a:rPr>
                          <m:t>𝑐</m:t>
                        </m:r>
                      </m:e>
                      <m:sup>
                        <m:r>
                          <a:rPr lang="en-US" altLang="zh-CN" sz="2400" b="0" i="1" smtClean="0">
                            <a:solidFill>
                              <a:srgbClr val="C00000"/>
                            </a:solidFill>
                            <a:latin typeface="Cambria Math" panose="02040503050406030204" pitchFamily="18" charset="0"/>
                            <a:cs typeface="Times New Roman" panose="02020603050405020304" pitchFamily="18" charset="0"/>
                          </a:rPr>
                          <m:t>2</m:t>
                        </m:r>
                      </m:sup>
                    </m:sSup>
                    <m:r>
                      <a:rPr lang="en-US" altLang="zh-CN" sz="2400" b="0" i="1" smtClean="0">
                        <a:solidFill>
                          <a:srgbClr val="C00000"/>
                        </a:solidFill>
                        <a:latin typeface="Cambria Math" panose="02040503050406030204" pitchFamily="18" charset="0"/>
                        <a:cs typeface="Times New Roman" panose="02020603050405020304" pitchFamily="18" charset="0"/>
                      </a:rPr>
                      <m:t>𝛽</m:t>
                    </m:r>
                  </m:oMath>
                </a14:m>
                <a:r>
                  <a:rPr lang="zh-CN" altLang="en-US" sz="2400" dirty="0">
                    <a:latin typeface="Times New Roman" panose="02020603050405020304" pitchFamily="18" charset="0"/>
                    <a:cs typeface="Times New Roman" panose="02020603050405020304" pitchFamily="18" charset="0"/>
                  </a:rPr>
                  <a:t>，</a:t>
                </a:r>
                <a:r>
                  <a:rPr lang="zh-CN" altLang="en-US" sz="2400" b="1" dirty="0">
                    <a:latin typeface="Times New Roman" panose="02020603050405020304" pitchFamily="18" charset="0"/>
                    <a:cs typeface="Times New Roman" panose="02020603050405020304" pitchFamily="18" charset="0"/>
                  </a:rPr>
                  <a:t>则有</a:t>
                </a:r>
                <a:endParaRPr lang="en-US" altLang="zh-CN" sz="2400" b="1" dirty="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en-US" altLang="zh-CN" sz="2400" i="1">
                          <a:latin typeface="Cambria Math" panose="02040503050406030204" pitchFamily="18" charset="0"/>
                          <a:cs typeface="Times New Roman" panose="02020603050405020304" pitchFamily="18" charset="0"/>
                        </a:rPr>
                        <m:t>𝑖</m:t>
                      </m:r>
                      <m:r>
                        <a:rPr lang="en-US" altLang="zh-CN" sz="2400" i="1">
                          <a:latin typeface="Cambria Math" panose="02040503050406030204" pitchFamily="18" charset="0"/>
                          <a:cs typeface="Times New Roman" panose="02020603050405020304" pitchFamily="18" charset="0"/>
                        </a:rPr>
                        <m:t>ℏ</m:t>
                      </m:r>
                      <m:f>
                        <m:fPr>
                          <m:ctrlPr>
                            <a:rPr lang="en-US" altLang="zh-CN" sz="2400" i="1">
                              <a:latin typeface="Cambria Math" panose="02040503050406030204" pitchFamily="18" charset="0"/>
                              <a:cs typeface="Times New Roman" panose="02020603050405020304" pitchFamily="18" charset="0"/>
                            </a:rPr>
                          </m:ctrlPr>
                        </m:fPr>
                        <m:num>
                          <m:r>
                            <a:rPr lang="en-US" altLang="zh-CN" sz="2400" i="1">
                              <a:latin typeface="Cambria Math" panose="02040503050406030204" pitchFamily="18" charset="0"/>
                              <a:cs typeface="Times New Roman" panose="02020603050405020304" pitchFamily="18" charset="0"/>
                            </a:rPr>
                            <m:t>𝜕𝜓</m:t>
                          </m:r>
                          <m:r>
                            <a:rPr lang="en-US" altLang="zh-CN" sz="2400" i="1">
                              <a:latin typeface="Cambria Math" panose="02040503050406030204" pitchFamily="18" charset="0"/>
                              <a:cs typeface="Times New Roman" panose="02020603050405020304" pitchFamily="18" charset="0"/>
                            </a:rPr>
                            <m:t>(</m:t>
                          </m:r>
                          <m:r>
                            <a:rPr lang="en-US" altLang="zh-CN" sz="2400" b="1" i="1">
                              <a:latin typeface="Cambria Math" panose="02040503050406030204" pitchFamily="18" charset="0"/>
                              <a:cs typeface="Times New Roman" panose="02020603050405020304" pitchFamily="18" charset="0"/>
                            </a:rPr>
                            <m:t>𝒙</m:t>
                          </m:r>
                          <m:r>
                            <a:rPr lang="en-US" altLang="zh-CN" sz="2400" i="1">
                              <a:latin typeface="Cambria Math" panose="02040503050406030204" pitchFamily="18" charset="0"/>
                              <a:cs typeface="Times New Roman" panose="02020603050405020304" pitchFamily="18" charset="0"/>
                            </a:rPr>
                            <m:t>,</m:t>
                          </m:r>
                          <m:r>
                            <a:rPr lang="en-US" altLang="zh-CN" sz="2400" i="1">
                              <a:latin typeface="Cambria Math" panose="02040503050406030204" pitchFamily="18" charset="0"/>
                              <a:cs typeface="Times New Roman" panose="02020603050405020304" pitchFamily="18" charset="0"/>
                            </a:rPr>
                            <m:t>𝑡</m:t>
                          </m:r>
                          <m:r>
                            <a:rPr lang="en-US" altLang="zh-CN" sz="2400" i="1">
                              <a:latin typeface="Cambria Math" panose="02040503050406030204" pitchFamily="18" charset="0"/>
                              <a:cs typeface="Times New Roman" panose="02020603050405020304" pitchFamily="18" charset="0"/>
                            </a:rPr>
                            <m:t>)</m:t>
                          </m:r>
                        </m:num>
                        <m:den>
                          <m:r>
                            <a:rPr lang="en-US" altLang="zh-CN" sz="2400" i="1">
                              <a:latin typeface="Cambria Math" panose="02040503050406030204" pitchFamily="18" charset="0"/>
                              <a:cs typeface="Times New Roman" panose="02020603050405020304" pitchFamily="18" charset="0"/>
                            </a:rPr>
                            <m:t>𝜕</m:t>
                          </m:r>
                          <m:r>
                            <a:rPr lang="en-US" altLang="zh-CN" sz="2400" i="1">
                              <a:latin typeface="Cambria Math" panose="02040503050406030204" pitchFamily="18" charset="0"/>
                              <a:cs typeface="Times New Roman" panose="02020603050405020304" pitchFamily="18" charset="0"/>
                            </a:rPr>
                            <m:t>𝑡</m:t>
                          </m:r>
                        </m:den>
                      </m:f>
                      <m:r>
                        <a:rPr lang="en-US" altLang="zh-CN" sz="2400" i="1">
                          <a:latin typeface="Cambria Math" panose="02040503050406030204" pitchFamily="18" charset="0"/>
                          <a:cs typeface="Times New Roman" panose="02020603050405020304" pitchFamily="18" charset="0"/>
                        </a:rPr>
                        <m:t>=</m:t>
                      </m:r>
                      <m:r>
                        <a:rPr lang="en-US" altLang="zh-CN" sz="2400" b="0" i="1" smtClean="0">
                          <a:latin typeface="Cambria Math" panose="02040503050406030204" pitchFamily="18" charset="0"/>
                          <a:cs typeface="Times New Roman" panose="02020603050405020304" pitchFamily="18" charset="0"/>
                        </a:rPr>
                        <m:t>−</m:t>
                      </m:r>
                      <m:r>
                        <a:rPr lang="en-US" altLang="zh-CN" sz="2400" b="0" i="1" smtClean="0">
                          <a:latin typeface="Cambria Math" panose="02040503050406030204" pitchFamily="18" charset="0"/>
                          <a:cs typeface="Times New Roman" panose="02020603050405020304" pitchFamily="18" charset="0"/>
                        </a:rPr>
                        <m:t>𝑖</m:t>
                      </m:r>
                      <m:r>
                        <a:rPr lang="en-US" altLang="zh-CN" sz="2400" b="0" i="1" smtClean="0">
                          <a:latin typeface="Cambria Math" panose="02040503050406030204" pitchFamily="18" charset="0"/>
                          <a:cs typeface="Times New Roman" panose="02020603050405020304" pitchFamily="18" charset="0"/>
                        </a:rPr>
                        <m:t>ℏ</m:t>
                      </m:r>
                      <m:r>
                        <a:rPr lang="en-US" altLang="zh-CN" sz="2400" b="0" i="1" smtClean="0">
                          <a:latin typeface="Cambria Math" panose="02040503050406030204" pitchFamily="18" charset="0"/>
                          <a:cs typeface="Times New Roman" panose="02020603050405020304" pitchFamily="18" charset="0"/>
                        </a:rPr>
                        <m:t>𝑐</m:t>
                      </m:r>
                      <m:nary>
                        <m:naryPr>
                          <m:chr m:val="∑"/>
                          <m:ctrlPr>
                            <a:rPr lang="en-US" altLang="zh-CN" sz="2400" b="0" i="1" smtClean="0">
                              <a:latin typeface="Cambria Math" panose="02040503050406030204" pitchFamily="18" charset="0"/>
                              <a:cs typeface="Times New Roman" panose="02020603050405020304" pitchFamily="18" charset="0"/>
                            </a:rPr>
                          </m:ctrlPr>
                        </m:naryPr>
                        <m:sub>
                          <m:r>
                            <m:rPr>
                              <m:brk m:alnAt="23"/>
                            </m:rPr>
                            <a:rPr lang="en-US" altLang="zh-CN" sz="2400" b="0" i="1" smtClean="0">
                              <a:latin typeface="Cambria Math" panose="02040503050406030204" pitchFamily="18" charset="0"/>
                              <a:cs typeface="Times New Roman" panose="02020603050405020304" pitchFamily="18" charset="0"/>
                            </a:rPr>
                            <m:t>𝑘</m:t>
                          </m:r>
                          <m:r>
                            <a:rPr lang="en-US" altLang="zh-CN" sz="2400" b="0" i="1" smtClean="0">
                              <a:latin typeface="Cambria Math" panose="02040503050406030204" pitchFamily="18" charset="0"/>
                              <a:cs typeface="Times New Roman" panose="02020603050405020304" pitchFamily="18" charset="0"/>
                            </a:rPr>
                            <m:t>=</m:t>
                          </m:r>
                          <m:r>
                            <a:rPr lang="en-US" altLang="zh-CN" sz="2400" b="0" i="1" smtClean="0">
                              <a:latin typeface="Cambria Math" panose="02040503050406030204" pitchFamily="18" charset="0"/>
                              <a:cs typeface="Times New Roman" panose="02020603050405020304" pitchFamily="18" charset="0"/>
                            </a:rPr>
                            <m:t>1</m:t>
                          </m:r>
                        </m:sub>
                        <m:sup>
                          <m:r>
                            <a:rPr lang="en-US" altLang="zh-CN" sz="2400" b="0" i="1" smtClean="0">
                              <a:latin typeface="Cambria Math" panose="02040503050406030204" pitchFamily="18" charset="0"/>
                              <a:cs typeface="Times New Roman" panose="02020603050405020304" pitchFamily="18" charset="0"/>
                            </a:rPr>
                            <m:t>3</m:t>
                          </m:r>
                        </m:sup>
                        <m:e>
                          <m:sSub>
                            <m:sSubPr>
                              <m:ctrlPr>
                                <a:rPr lang="en-US" altLang="zh-CN" sz="2400" b="0" i="1" smtClean="0">
                                  <a:latin typeface="Cambria Math" panose="02040503050406030204" pitchFamily="18" charset="0"/>
                                  <a:cs typeface="Times New Roman" panose="02020603050405020304" pitchFamily="18" charset="0"/>
                                </a:rPr>
                              </m:ctrlPr>
                            </m:sSubPr>
                            <m:e>
                              <m:r>
                                <a:rPr lang="en-US" altLang="zh-CN" sz="2400" b="0" i="1" smtClean="0">
                                  <a:latin typeface="Cambria Math" panose="02040503050406030204" pitchFamily="18" charset="0"/>
                                  <a:cs typeface="Times New Roman" panose="02020603050405020304" pitchFamily="18" charset="0"/>
                                </a:rPr>
                                <m:t>𝛼</m:t>
                              </m:r>
                            </m:e>
                            <m:sub>
                              <m:r>
                                <a:rPr lang="en-US" altLang="zh-CN" sz="2400" b="0" i="1" smtClean="0">
                                  <a:latin typeface="Cambria Math" panose="02040503050406030204" pitchFamily="18" charset="0"/>
                                  <a:cs typeface="Times New Roman" panose="02020603050405020304" pitchFamily="18" charset="0"/>
                                </a:rPr>
                                <m:t>𝑘</m:t>
                              </m:r>
                            </m:sub>
                          </m:sSub>
                          <m:f>
                            <m:fPr>
                              <m:ctrlPr>
                                <a:rPr lang="en-US" altLang="zh-CN" sz="2400" b="0" i="1" smtClean="0">
                                  <a:latin typeface="Cambria Math" panose="02040503050406030204" pitchFamily="18" charset="0"/>
                                  <a:cs typeface="Times New Roman" panose="02020603050405020304" pitchFamily="18" charset="0"/>
                                </a:rPr>
                              </m:ctrlPr>
                            </m:fPr>
                            <m:num>
                              <m:r>
                                <a:rPr lang="en-US" altLang="zh-CN" sz="2400" b="0" i="1" smtClean="0">
                                  <a:latin typeface="Cambria Math" panose="02040503050406030204" pitchFamily="18" charset="0"/>
                                  <a:cs typeface="Times New Roman" panose="02020603050405020304" pitchFamily="18" charset="0"/>
                                </a:rPr>
                                <m:t>𝜕𝜓</m:t>
                              </m:r>
                            </m:num>
                            <m:den>
                              <m:r>
                                <a:rPr lang="en-US" altLang="zh-CN" sz="2400" b="0" i="1" smtClean="0">
                                  <a:latin typeface="Cambria Math" panose="02040503050406030204" pitchFamily="18" charset="0"/>
                                  <a:cs typeface="Times New Roman" panose="02020603050405020304" pitchFamily="18" charset="0"/>
                                </a:rPr>
                                <m:t>𝜕</m:t>
                              </m:r>
                              <m:sSub>
                                <m:sSubPr>
                                  <m:ctrlPr>
                                    <a:rPr lang="en-US" altLang="zh-CN" sz="2400" b="0" i="1" smtClean="0">
                                      <a:latin typeface="Cambria Math" panose="02040503050406030204" pitchFamily="18" charset="0"/>
                                      <a:cs typeface="Times New Roman" panose="02020603050405020304" pitchFamily="18" charset="0"/>
                                    </a:rPr>
                                  </m:ctrlPr>
                                </m:sSubPr>
                                <m:e>
                                  <m:r>
                                    <a:rPr lang="en-US" altLang="zh-CN" sz="2400" b="0" i="1" smtClean="0">
                                      <a:latin typeface="Cambria Math" panose="02040503050406030204" pitchFamily="18" charset="0"/>
                                      <a:cs typeface="Times New Roman" panose="02020603050405020304" pitchFamily="18" charset="0"/>
                                    </a:rPr>
                                    <m:t>𝑥</m:t>
                                  </m:r>
                                </m:e>
                                <m:sub>
                                  <m:r>
                                    <a:rPr lang="en-US" altLang="zh-CN" sz="2400" b="0" i="1" smtClean="0">
                                      <a:latin typeface="Cambria Math" panose="02040503050406030204" pitchFamily="18" charset="0"/>
                                      <a:cs typeface="Times New Roman" panose="02020603050405020304" pitchFamily="18" charset="0"/>
                                    </a:rPr>
                                    <m:t>𝑘</m:t>
                                  </m:r>
                                </m:sub>
                              </m:sSub>
                            </m:den>
                          </m:f>
                        </m:e>
                      </m:nary>
                      <m:r>
                        <a:rPr lang="en-US" altLang="zh-CN" sz="2400" b="0" i="1" smtClean="0">
                          <a:latin typeface="Cambria Math" panose="02040503050406030204" pitchFamily="18" charset="0"/>
                          <a:cs typeface="Times New Roman" panose="02020603050405020304" pitchFamily="18" charset="0"/>
                        </a:rPr>
                        <m:t>+</m:t>
                      </m:r>
                      <m:r>
                        <a:rPr lang="en-US" altLang="zh-CN" sz="2400" i="1">
                          <a:latin typeface="Cambria Math" panose="02040503050406030204" pitchFamily="18" charset="0"/>
                          <a:cs typeface="Times New Roman" panose="02020603050405020304" pitchFamily="18" charset="0"/>
                        </a:rPr>
                        <m:t>𝑚</m:t>
                      </m:r>
                      <m:sSup>
                        <m:sSupPr>
                          <m:ctrlPr>
                            <a:rPr lang="en-US" altLang="zh-CN" sz="2400" i="1">
                              <a:latin typeface="Cambria Math" panose="02040503050406030204" pitchFamily="18" charset="0"/>
                              <a:cs typeface="Times New Roman" panose="02020603050405020304" pitchFamily="18" charset="0"/>
                            </a:rPr>
                          </m:ctrlPr>
                        </m:sSupPr>
                        <m:e>
                          <m:r>
                            <a:rPr lang="en-US" altLang="zh-CN" sz="2400" i="1">
                              <a:latin typeface="Cambria Math" panose="02040503050406030204" pitchFamily="18" charset="0"/>
                              <a:cs typeface="Times New Roman" panose="02020603050405020304" pitchFamily="18" charset="0"/>
                            </a:rPr>
                            <m:t>𝑐</m:t>
                          </m:r>
                        </m:e>
                        <m:sup>
                          <m:r>
                            <a:rPr lang="en-US" altLang="zh-CN" sz="2400" i="1">
                              <a:latin typeface="Cambria Math" panose="02040503050406030204" pitchFamily="18" charset="0"/>
                              <a:cs typeface="Times New Roman" panose="02020603050405020304" pitchFamily="18" charset="0"/>
                            </a:rPr>
                            <m:t>2</m:t>
                          </m:r>
                        </m:sup>
                      </m:sSup>
                      <m:r>
                        <a:rPr lang="en-US" altLang="zh-CN" sz="2400" i="1">
                          <a:latin typeface="Cambria Math" panose="02040503050406030204" pitchFamily="18" charset="0"/>
                          <a:cs typeface="Times New Roman" panose="02020603050405020304" pitchFamily="18" charset="0"/>
                        </a:rPr>
                        <m:t>𝛽</m:t>
                      </m:r>
                    </m:oMath>
                  </m:oMathPara>
                </a14:m>
                <a:endParaRPr lang="en-US" altLang="zh-CN" sz="2400" dirty="0">
                  <a:latin typeface="Times New Roman" panose="02020603050405020304" pitchFamily="18" charset="0"/>
                  <a:cs typeface="Times New Roman" panose="02020603050405020304" pitchFamily="18" charset="0"/>
                </a:endParaRPr>
              </a:p>
              <a:p>
                <a:endParaRPr lang="en-US" altLang="zh-CN" sz="2400" b="0" dirty="0">
                  <a:latin typeface="Times New Roman" panose="02020603050405020304" pitchFamily="18" charset="0"/>
                  <a:cs typeface="Times New Roman" panose="02020603050405020304" pitchFamily="18" charset="0"/>
                </a:endParaRPr>
              </a:p>
              <a:p>
                <a:r>
                  <a:rPr lang="zh-CN" altLang="en-US" sz="2400" b="1" dirty="0">
                    <a:latin typeface="Times New Roman" panose="02020603050405020304" pitchFamily="18" charset="0"/>
                    <a:cs typeface="Times New Roman" panose="02020603050405020304" pitchFamily="18" charset="0"/>
                  </a:rPr>
                  <a:t>时空坐标的变化不应改变哈密顿量，但</a:t>
                </a:r>
                <a14:m>
                  <m:oMath xmlns:m="http://schemas.openxmlformats.org/officeDocument/2006/math">
                    <m:sSub>
                      <m:sSubPr>
                        <m:ctrlPr>
                          <a:rPr lang="en-US" altLang="zh-CN" sz="2400" b="1" i="1" smtClean="0">
                            <a:latin typeface="Cambria Math" panose="02040503050406030204" pitchFamily="18" charset="0"/>
                            <a:cs typeface="Times New Roman" panose="02020603050405020304" pitchFamily="18" charset="0"/>
                          </a:rPr>
                        </m:ctrlPr>
                      </m:sSubPr>
                      <m:e>
                        <m:r>
                          <a:rPr lang="en-US" altLang="zh-CN" sz="2400" b="1" i="1" smtClean="0">
                            <a:latin typeface="Cambria Math" panose="02040503050406030204" pitchFamily="18" charset="0"/>
                            <a:cs typeface="Times New Roman" panose="02020603050405020304" pitchFamily="18" charset="0"/>
                          </a:rPr>
                          <m:t>𝜶</m:t>
                        </m:r>
                      </m:e>
                      <m:sub>
                        <m:r>
                          <a:rPr lang="en-US" altLang="zh-CN" sz="2400" b="1" i="1" smtClean="0">
                            <a:latin typeface="Cambria Math" panose="02040503050406030204" pitchFamily="18" charset="0"/>
                            <a:cs typeface="Times New Roman" panose="02020603050405020304" pitchFamily="18" charset="0"/>
                          </a:rPr>
                          <m:t>𝒌</m:t>
                        </m:r>
                      </m:sub>
                    </m:sSub>
                    <m:r>
                      <a:rPr lang="en-US" altLang="zh-CN" sz="2400" b="1" i="1" smtClean="0">
                        <a:latin typeface="Cambria Math" panose="02040503050406030204" pitchFamily="18" charset="0"/>
                        <a:cs typeface="Times New Roman" panose="02020603050405020304" pitchFamily="18" charset="0"/>
                      </a:rPr>
                      <m:t>,</m:t>
                    </m:r>
                    <m:r>
                      <a:rPr lang="en-US" altLang="zh-CN" sz="2400" b="1" i="1" smtClean="0">
                        <a:latin typeface="Cambria Math" panose="02040503050406030204" pitchFamily="18" charset="0"/>
                        <a:cs typeface="Times New Roman" panose="02020603050405020304" pitchFamily="18" charset="0"/>
                      </a:rPr>
                      <m:t>𝜷</m:t>
                    </m:r>
                  </m:oMath>
                </a14:m>
                <a:r>
                  <a:rPr lang="zh-CN" altLang="en-US" sz="2400" b="1" dirty="0">
                    <a:latin typeface="Times New Roman" panose="02020603050405020304" pitchFamily="18" charset="0"/>
                    <a:cs typeface="Times New Roman" panose="02020603050405020304" pitchFamily="18" charset="0"/>
                  </a:rPr>
                  <a:t>又不能是简单的标量</a:t>
                </a:r>
                <a:endParaRPr lang="en-US" altLang="zh-CN" sz="2400" b="1"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ü"/>
                </a:pPr>
                <a:r>
                  <a:rPr lang="zh-CN" altLang="en-US" sz="2400" b="1" dirty="0">
                    <a:solidFill>
                      <a:srgbClr val="C00000"/>
                    </a:solidFill>
                    <a:latin typeface="Times New Roman" panose="02020603050405020304" pitchFamily="18" charset="0"/>
                    <a:cs typeface="Times New Roman" panose="02020603050405020304" pitchFamily="18" charset="0"/>
                  </a:rPr>
                  <a:t>需要引入新的自由度</a:t>
                </a:r>
                <a:r>
                  <a:rPr lang="en-US" altLang="zh-CN" sz="2400" b="1" dirty="0">
                    <a:solidFill>
                      <a:srgbClr val="C00000"/>
                    </a:solidFill>
                    <a:latin typeface="Times New Roman" panose="02020603050405020304" pitchFamily="18" charset="0"/>
                    <a:cs typeface="Times New Roman" panose="02020603050405020304" pitchFamily="18" charset="0"/>
                  </a:rPr>
                  <a:t>——</a:t>
                </a:r>
                <a:r>
                  <a:rPr lang="zh-CN" altLang="en-US" sz="2400" b="1" dirty="0">
                    <a:solidFill>
                      <a:srgbClr val="C00000"/>
                    </a:solidFill>
                    <a:latin typeface="Times New Roman" panose="02020603050405020304" pitchFamily="18" charset="0"/>
                    <a:cs typeface="Times New Roman" panose="02020603050405020304" pitchFamily="18" charset="0"/>
                  </a:rPr>
                  <a:t>自旋自由度！</a:t>
                </a:r>
                <a14:m>
                  <m:oMath xmlns:m="http://schemas.openxmlformats.org/officeDocument/2006/math">
                    <m:sSub>
                      <m:sSubPr>
                        <m:ctrlPr>
                          <a:rPr lang="en-US" altLang="zh-CN" sz="2400" i="1">
                            <a:solidFill>
                              <a:srgbClr val="C00000"/>
                            </a:solidFill>
                            <a:latin typeface="Cambria Math" panose="02040503050406030204" pitchFamily="18" charset="0"/>
                            <a:cs typeface="Times New Roman" panose="02020603050405020304" pitchFamily="18" charset="0"/>
                          </a:rPr>
                        </m:ctrlPr>
                      </m:sSubPr>
                      <m:e>
                        <m:r>
                          <a:rPr lang="en-US" altLang="zh-CN" sz="2400" i="1">
                            <a:solidFill>
                              <a:srgbClr val="C00000"/>
                            </a:solidFill>
                            <a:latin typeface="Cambria Math" panose="02040503050406030204" pitchFamily="18" charset="0"/>
                            <a:cs typeface="Times New Roman" panose="02020603050405020304" pitchFamily="18" charset="0"/>
                          </a:rPr>
                          <m:t>𝛼</m:t>
                        </m:r>
                      </m:e>
                      <m:sub>
                        <m:r>
                          <a:rPr lang="en-US" altLang="zh-CN" sz="2400" i="1">
                            <a:solidFill>
                              <a:srgbClr val="C00000"/>
                            </a:solidFill>
                            <a:latin typeface="Cambria Math" panose="02040503050406030204" pitchFamily="18" charset="0"/>
                            <a:cs typeface="Times New Roman" panose="02020603050405020304" pitchFamily="18" charset="0"/>
                          </a:rPr>
                          <m:t>𝑘</m:t>
                        </m:r>
                      </m:sub>
                    </m:sSub>
                  </m:oMath>
                </a14:m>
                <a:r>
                  <a:rPr lang="zh-CN" altLang="en-US" sz="2400" b="1" dirty="0">
                    <a:solidFill>
                      <a:srgbClr val="C00000"/>
                    </a:solidFill>
                    <a:latin typeface="Times New Roman" panose="02020603050405020304" pitchFamily="18" charset="0"/>
                    <a:cs typeface="Times New Roman" panose="02020603050405020304" pitchFamily="18" charset="0"/>
                  </a:rPr>
                  <a:t>和</a:t>
                </a:r>
                <a14:m>
                  <m:oMath xmlns:m="http://schemas.openxmlformats.org/officeDocument/2006/math">
                    <m:r>
                      <a:rPr lang="en-US" altLang="zh-CN" sz="2400" i="1">
                        <a:solidFill>
                          <a:srgbClr val="C00000"/>
                        </a:solidFill>
                        <a:latin typeface="Cambria Math" panose="02040503050406030204" pitchFamily="18" charset="0"/>
                        <a:cs typeface="Times New Roman" panose="02020603050405020304" pitchFamily="18" charset="0"/>
                      </a:rPr>
                      <m:t>𝛽</m:t>
                    </m:r>
                  </m:oMath>
                </a14:m>
                <a:r>
                  <a:rPr lang="zh-CN" altLang="en-US" sz="2400" b="1" dirty="0">
                    <a:solidFill>
                      <a:srgbClr val="C00000"/>
                    </a:solidFill>
                    <a:latin typeface="Times New Roman" panose="02020603050405020304" pitchFamily="18" charset="0"/>
                    <a:cs typeface="Times New Roman" panose="02020603050405020304" pitchFamily="18" charset="0"/>
                  </a:rPr>
                  <a:t>作用在这些新的自由度上</a:t>
                </a:r>
                <a:endParaRPr lang="en-US" altLang="zh-CN" sz="2400" b="1" dirty="0">
                  <a:solidFill>
                    <a:srgbClr val="C0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14:m>
                  <m:oMath xmlns:m="http://schemas.openxmlformats.org/officeDocument/2006/math">
                    <m:r>
                      <a:rPr lang="en-US" altLang="zh-CN" sz="2400" b="0" i="1" smtClean="0">
                        <a:latin typeface="Cambria Math" panose="02040503050406030204" pitchFamily="18" charset="0"/>
                        <a:cs typeface="Times New Roman" panose="02020603050405020304" pitchFamily="18" charset="0"/>
                      </a:rPr>
                      <m:t>𝜓</m:t>
                    </m:r>
                    <m:r>
                      <a:rPr lang="en-US" altLang="zh-CN" sz="2400" b="0" i="1" smtClean="0">
                        <a:latin typeface="Cambria Math" panose="02040503050406030204" pitchFamily="18" charset="0"/>
                        <a:cs typeface="Times New Roman" panose="02020603050405020304" pitchFamily="18" charset="0"/>
                      </a:rPr>
                      <m:t>=</m:t>
                    </m:r>
                    <m:d>
                      <m:dPr>
                        <m:ctrlPr>
                          <a:rPr lang="en-US" altLang="zh-CN" sz="2400" i="1" smtClean="0">
                            <a:latin typeface="Cambria Math" panose="02040503050406030204" pitchFamily="18" charset="0"/>
                            <a:cs typeface="Times New Roman" panose="02020603050405020304" pitchFamily="18" charset="0"/>
                          </a:rPr>
                        </m:ctrlPr>
                      </m:dPr>
                      <m:e>
                        <m:m>
                          <m:mPr>
                            <m:mcs>
                              <m:mc>
                                <m:mcPr>
                                  <m:count m:val="1"/>
                                  <m:mcJc m:val="center"/>
                                </m:mcPr>
                              </m:mc>
                            </m:mcs>
                            <m:ctrlPr>
                              <a:rPr lang="en-US" altLang="zh-CN" sz="2400" i="1" smtClean="0">
                                <a:latin typeface="Cambria Math" panose="02040503050406030204" pitchFamily="18" charset="0"/>
                                <a:cs typeface="Times New Roman" panose="02020603050405020304" pitchFamily="18" charset="0"/>
                              </a:rPr>
                            </m:ctrlPr>
                          </m:mPr>
                          <m:mr>
                            <m:e>
                              <m:m>
                                <m:mPr>
                                  <m:mcs>
                                    <m:mc>
                                      <m:mcPr>
                                        <m:count m:val="1"/>
                                        <m:mcJc m:val="center"/>
                                      </m:mcPr>
                                    </m:mc>
                                  </m:mcs>
                                  <m:ctrlPr>
                                    <a:rPr lang="en-US" altLang="zh-CN" sz="2400" i="1" smtClean="0">
                                      <a:latin typeface="Cambria Math" panose="02040503050406030204" pitchFamily="18" charset="0"/>
                                      <a:cs typeface="Times New Roman" panose="02020603050405020304" pitchFamily="18" charset="0"/>
                                    </a:rPr>
                                  </m:ctrlPr>
                                </m:mPr>
                                <m:mr>
                                  <m:e>
                                    <m:sSub>
                                      <m:sSubPr>
                                        <m:ctrlPr>
                                          <a:rPr lang="en-US" altLang="zh-CN" sz="2400" i="1" smtClean="0">
                                            <a:latin typeface="Cambria Math" panose="02040503050406030204" pitchFamily="18" charset="0"/>
                                            <a:cs typeface="Times New Roman" panose="02020603050405020304" pitchFamily="18" charset="0"/>
                                          </a:rPr>
                                        </m:ctrlPr>
                                      </m:sSubPr>
                                      <m:e>
                                        <m:r>
                                          <a:rPr lang="en-US" altLang="zh-CN" sz="2400" b="0" i="1" smtClean="0">
                                            <a:latin typeface="Cambria Math" panose="02040503050406030204" pitchFamily="18" charset="0"/>
                                            <a:cs typeface="Times New Roman" panose="02020603050405020304" pitchFamily="18" charset="0"/>
                                          </a:rPr>
                                          <m:t>𝜓</m:t>
                                        </m:r>
                                      </m:e>
                                      <m:sub>
                                        <m:r>
                                          <a:rPr lang="en-US" altLang="zh-CN" sz="2400" b="0" i="1" smtClean="0">
                                            <a:latin typeface="Cambria Math" panose="02040503050406030204" pitchFamily="18" charset="0"/>
                                            <a:cs typeface="Times New Roman" panose="02020603050405020304" pitchFamily="18" charset="0"/>
                                          </a:rPr>
                                          <m:t>1</m:t>
                                        </m:r>
                                      </m:sub>
                                    </m:sSub>
                                  </m:e>
                                </m:mr>
                                <m:mr>
                                  <m:e>
                                    <m:r>
                                      <m:rPr>
                                        <m:brk m:alnAt="7"/>
                                      </m:rPr>
                                      <a:rPr lang="en-US" altLang="zh-CN" sz="2400" b="0" i="1" smtClean="0">
                                        <a:latin typeface="Cambria Math" panose="02040503050406030204" pitchFamily="18" charset="0"/>
                                        <a:cs typeface="Times New Roman" panose="02020603050405020304" pitchFamily="18" charset="0"/>
                                      </a:rPr>
                                      <m:t>⋅</m:t>
                                    </m:r>
                                    <m:r>
                                      <a:rPr lang="en-US" altLang="zh-CN" sz="2400" b="0" i="1" smtClean="0">
                                        <a:latin typeface="Cambria Math" panose="02040503050406030204" pitchFamily="18" charset="0"/>
                                        <a:cs typeface="Times New Roman" panose="02020603050405020304" pitchFamily="18" charset="0"/>
                                      </a:rPr>
                                      <m:t>⋅⋅</m:t>
                                    </m:r>
                                  </m:e>
                                </m:mr>
                              </m:m>
                            </m:e>
                          </m:mr>
                          <m:mr>
                            <m:e>
                              <m:sSub>
                                <m:sSubPr>
                                  <m:ctrlPr>
                                    <a:rPr lang="en-US" altLang="zh-CN" sz="2400" i="1" smtClean="0">
                                      <a:latin typeface="Cambria Math" panose="02040503050406030204" pitchFamily="18" charset="0"/>
                                      <a:cs typeface="Times New Roman" panose="02020603050405020304" pitchFamily="18" charset="0"/>
                                    </a:rPr>
                                  </m:ctrlPr>
                                </m:sSubPr>
                                <m:e>
                                  <m:r>
                                    <a:rPr lang="en-US" altLang="zh-CN" sz="2400" b="0" i="1" smtClean="0">
                                      <a:latin typeface="Cambria Math" panose="02040503050406030204" pitchFamily="18" charset="0"/>
                                      <a:cs typeface="Times New Roman" panose="02020603050405020304" pitchFamily="18" charset="0"/>
                                    </a:rPr>
                                    <m:t>𝜓</m:t>
                                  </m:r>
                                </m:e>
                                <m:sub>
                                  <m:r>
                                    <a:rPr lang="en-US" altLang="zh-CN" sz="2400" b="0" i="1" smtClean="0">
                                      <a:latin typeface="Cambria Math" panose="02040503050406030204" pitchFamily="18" charset="0"/>
                                      <a:cs typeface="Times New Roman" panose="02020603050405020304" pitchFamily="18" charset="0"/>
                                    </a:rPr>
                                    <m:t>𝑁</m:t>
                                  </m:r>
                                </m:sub>
                              </m:sSub>
                            </m:e>
                          </m:mr>
                        </m:m>
                      </m:e>
                    </m:d>
                  </m:oMath>
                </a14:m>
                <a:r>
                  <a:rPr lang="zh-CN" altLang="en-US" sz="2400" b="1" dirty="0">
                    <a:latin typeface="Times New Roman" panose="02020603050405020304" pitchFamily="18" charset="0"/>
                    <a:cs typeface="Times New Roman" panose="02020603050405020304" pitchFamily="18" charset="0"/>
                  </a:rPr>
                  <a:t>称为旋量</a:t>
                </a:r>
                <a:r>
                  <a:rPr lang="en-US" altLang="zh-CN" sz="2400" b="1" dirty="0">
                    <a:latin typeface="Times New Roman" panose="02020603050405020304" pitchFamily="18" charset="0"/>
                    <a:cs typeface="Times New Roman" panose="02020603050405020304" pitchFamily="18" charset="0"/>
                  </a:rPr>
                  <a:t>(Spinor) </a:t>
                </a:r>
              </a:p>
              <a:p>
                <a:r>
                  <a:rPr lang="zh-CN" altLang="en-US" sz="2400" b="1" dirty="0">
                    <a:latin typeface="Times New Roman" panose="02020603050405020304" pitchFamily="18" charset="0"/>
                    <a:cs typeface="Times New Roman" panose="02020603050405020304" pitchFamily="18" charset="0"/>
                  </a:rPr>
                  <a:t>进一步求解发现</a:t>
                </a:r>
                <a14:m>
                  <m:oMath xmlns:m="http://schemas.openxmlformats.org/officeDocument/2006/math">
                    <m:r>
                      <a:rPr lang="en-US" altLang="zh-CN" sz="2400" b="1" i="1">
                        <a:latin typeface="Cambria Math" panose="02040503050406030204" pitchFamily="18" charset="0"/>
                        <a:cs typeface="Times New Roman" panose="02020603050405020304" pitchFamily="18" charset="0"/>
                      </a:rPr>
                      <m:t>𝑵</m:t>
                    </m:r>
                    <m:r>
                      <a:rPr lang="en-US" altLang="zh-CN" sz="2400" b="1" i="1">
                        <a:latin typeface="Cambria Math" panose="02040503050406030204" pitchFamily="18" charset="0"/>
                        <a:ea typeface="Cambria Math" panose="02040503050406030204" pitchFamily="18" charset="0"/>
                        <a:cs typeface="Times New Roman" panose="02020603050405020304" pitchFamily="18" charset="0"/>
                      </a:rPr>
                      <m:t>≥</m:t>
                    </m:r>
                    <m:r>
                      <a:rPr lang="en-US" altLang="zh-CN" sz="2400" b="1" i="1">
                        <a:latin typeface="Cambria Math" panose="02040503050406030204" pitchFamily="18" charset="0"/>
                        <a:ea typeface="Cambria Math" panose="02040503050406030204" pitchFamily="18" charset="0"/>
                        <a:cs typeface="Times New Roman" panose="02020603050405020304" pitchFamily="18" charset="0"/>
                      </a:rPr>
                      <m:t>𝟒</m:t>
                    </m:r>
                  </m:oMath>
                </a14:m>
                <a:r>
                  <a:rPr lang="zh-CN" altLang="en-US" sz="2400" b="1" dirty="0">
                    <a:latin typeface="Times New Roman" panose="02020603050405020304" pitchFamily="18" charset="0"/>
                    <a:cs typeface="Times New Roman" panose="02020603050405020304" pitchFamily="18" charset="0"/>
                  </a:rPr>
                  <a:t>，此时</a:t>
                </a:r>
                <a14:m>
                  <m:oMath xmlns:m="http://schemas.openxmlformats.org/officeDocument/2006/math">
                    <m:r>
                      <a:rPr lang="en-US" altLang="zh-CN" sz="2400" i="1">
                        <a:latin typeface="Cambria Math" panose="02040503050406030204" pitchFamily="18" charset="0"/>
                        <a:cs typeface="Times New Roman" panose="02020603050405020304" pitchFamily="18" charset="0"/>
                      </a:rPr>
                      <m:t>𝜓</m:t>
                    </m:r>
                    <m:r>
                      <a:rPr lang="en-US" altLang="zh-CN" sz="2400" i="1">
                        <a:latin typeface="Cambria Math" panose="02040503050406030204" pitchFamily="18" charset="0"/>
                        <a:cs typeface="Times New Roman" panose="02020603050405020304" pitchFamily="18" charset="0"/>
                      </a:rPr>
                      <m:t>=</m:t>
                    </m:r>
                    <m:d>
                      <m:dPr>
                        <m:ctrlPr>
                          <a:rPr lang="en-US" altLang="zh-CN" sz="2400" i="1">
                            <a:latin typeface="Cambria Math" panose="02040503050406030204" pitchFamily="18" charset="0"/>
                            <a:cs typeface="Times New Roman" panose="02020603050405020304" pitchFamily="18" charset="0"/>
                          </a:rPr>
                        </m:ctrlPr>
                      </m:dPr>
                      <m:e>
                        <m:m>
                          <m:mPr>
                            <m:mcs>
                              <m:mc>
                                <m:mcPr>
                                  <m:count m:val="1"/>
                                  <m:mcJc m:val="center"/>
                                </m:mcPr>
                              </m:mc>
                            </m:mcs>
                            <m:ctrlPr>
                              <a:rPr lang="en-US" altLang="zh-CN" sz="2400" i="1">
                                <a:latin typeface="Cambria Math" panose="02040503050406030204" pitchFamily="18" charset="0"/>
                                <a:cs typeface="Times New Roman" panose="02020603050405020304" pitchFamily="18" charset="0"/>
                              </a:rPr>
                            </m:ctrlPr>
                          </m:mPr>
                          <m:mr>
                            <m:e>
                              <m:sSub>
                                <m:sSubPr>
                                  <m:ctrlPr>
                                    <a:rPr lang="en-US" altLang="zh-CN" sz="2400" i="1">
                                      <a:latin typeface="Cambria Math" panose="02040503050406030204" pitchFamily="18" charset="0"/>
                                      <a:cs typeface="Times New Roman" panose="02020603050405020304" pitchFamily="18" charset="0"/>
                                    </a:rPr>
                                  </m:ctrlPr>
                                </m:sSubPr>
                                <m:e>
                                  <m:r>
                                    <a:rPr lang="en-US" altLang="zh-CN" sz="2400" i="1">
                                      <a:latin typeface="Cambria Math" panose="02040503050406030204" pitchFamily="18" charset="0"/>
                                      <a:cs typeface="Times New Roman" panose="02020603050405020304" pitchFamily="18" charset="0"/>
                                    </a:rPr>
                                    <m:t>𝜓</m:t>
                                  </m:r>
                                </m:e>
                                <m:sub>
                                  <m:r>
                                    <a:rPr lang="en-US" altLang="zh-CN" sz="2400" i="1">
                                      <a:latin typeface="Cambria Math" panose="02040503050406030204" pitchFamily="18" charset="0"/>
                                      <a:cs typeface="Times New Roman" panose="02020603050405020304" pitchFamily="18" charset="0"/>
                                    </a:rPr>
                                    <m:t>+</m:t>
                                  </m:r>
                                </m:sub>
                              </m:sSub>
                            </m:e>
                          </m:mr>
                          <m:mr>
                            <m:e>
                              <m:sSub>
                                <m:sSubPr>
                                  <m:ctrlPr>
                                    <a:rPr lang="en-US" altLang="zh-CN" sz="2400" i="1">
                                      <a:latin typeface="Cambria Math" panose="02040503050406030204" pitchFamily="18" charset="0"/>
                                      <a:cs typeface="Times New Roman" panose="02020603050405020304" pitchFamily="18" charset="0"/>
                                    </a:rPr>
                                  </m:ctrlPr>
                                </m:sSubPr>
                                <m:e>
                                  <m:r>
                                    <a:rPr lang="en-US" altLang="zh-CN" sz="2400" i="1">
                                      <a:latin typeface="Cambria Math" panose="02040503050406030204" pitchFamily="18" charset="0"/>
                                      <a:cs typeface="Times New Roman" panose="02020603050405020304" pitchFamily="18" charset="0"/>
                                    </a:rPr>
                                    <m:t>𝜓</m:t>
                                  </m:r>
                                </m:e>
                                <m:sub>
                                  <m:r>
                                    <a:rPr lang="en-US" altLang="zh-CN" sz="2400" i="1">
                                      <a:latin typeface="Cambria Math" panose="02040503050406030204" pitchFamily="18" charset="0"/>
                                      <a:cs typeface="Times New Roman" panose="02020603050405020304" pitchFamily="18" charset="0"/>
                                    </a:rPr>
                                    <m:t>−</m:t>
                                  </m:r>
                                </m:sub>
                              </m:sSub>
                            </m:e>
                          </m:mr>
                        </m:m>
                      </m:e>
                    </m:d>
                  </m:oMath>
                </a14:m>
                <a:r>
                  <a:rPr lang="zh-CN" altLang="en-US" sz="2400" b="1" dirty="0">
                    <a:latin typeface="Times New Roman" panose="02020603050405020304" pitchFamily="18" charset="0"/>
                    <a:cs typeface="Times New Roman" panose="02020603050405020304" pitchFamily="18" charset="0"/>
                  </a:rPr>
                  <a:t>，其中</a:t>
                </a:r>
                <a14:m>
                  <m:oMath xmlns:m="http://schemas.openxmlformats.org/officeDocument/2006/math">
                    <m:sSub>
                      <m:sSubPr>
                        <m:ctrlPr>
                          <a:rPr lang="en-US" altLang="zh-CN" sz="2400" i="1">
                            <a:latin typeface="Cambria Math" panose="02040503050406030204" pitchFamily="18" charset="0"/>
                            <a:cs typeface="Times New Roman" panose="02020603050405020304" pitchFamily="18" charset="0"/>
                          </a:rPr>
                        </m:ctrlPr>
                      </m:sSubPr>
                      <m:e>
                        <m:r>
                          <a:rPr lang="en-US" altLang="zh-CN" sz="2400" i="1">
                            <a:latin typeface="Cambria Math" panose="02040503050406030204" pitchFamily="18" charset="0"/>
                            <a:cs typeface="Times New Roman" panose="02020603050405020304" pitchFamily="18" charset="0"/>
                          </a:rPr>
                          <m:t>𝜓</m:t>
                        </m:r>
                      </m:e>
                      <m:sub>
                        <m:r>
                          <a:rPr lang="en-US" altLang="zh-CN" sz="2400" i="1">
                            <a:latin typeface="Cambria Math" panose="02040503050406030204" pitchFamily="18" charset="0"/>
                            <a:cs typeface="Times New Roman" panose="02020603050405020304" pitchFamily="18" charset="0"/>
                          </a:rPr>
                          <m:t>+</m:t>
                        </m:r>
                      </m:sub>
                    </m:sSub>
                  </m:oMath>
                </a14:m>
                <a:r>
                  <a:rPr lang="zh-CN" altLang="en-US" sz="2400" b="1" dirty="0">
                    <a:latin typeface="Times New Roman" panose="02020603050405020304" pitchFamily="18" charset="0"/>
                    <a:cs typeface="Times New Roman" panose="02020603050405020304" pitchFamily="18" charset="0"/>
                  </a:rPr>
                  <a:t>对应正粒子，</a:t>
                </a:r>
                <a:r>
                  <a:rPr lang="en-US" altLang="zh-CN" sz="2400" b="1" dirty="0">
                    <a:cs typeface="Times New Roman" panose="02020603050405020304" pitchFamily="18" charset="0"/>
                  </a:rPr>
                  <a:t> </a:t>
                </a:r>
                <a14:m>
                  <m:oMath xmlns:m="http://schemas.openxmlformats.org/officeDocument/2006/math">
                    <m:sSub>
                      <m:sSubPr>
                        <m:ctrlPr>
                          <a:rPr lang="en-US" altLang="zh-CN" sz="2400" i="1">
                            <a:latin typeface="Cambria Math" panose="02040503050406030204" pitchFamily="18" charset="0"/>
                            <a:cs typeface="Times New Roman" panose="02020603050405020304" pitchFamily="18" charset="0"/>
                          </a:rPr>
                        </m:ctrlPr>
                      </m:sSubPr>
                      <m:e>
                        <m:r>
                          <a:rPr lang="en-US" altLang="zh-CN" sz="2400" i="1">
                            <a:latin typeface="Cambria Math" panose="02040503050406030204" pitchFamily="18" charset="0"/>
                            <a:cs typeface="Times New Roman" panose="02020603050405020304" pitchFamily="18" charset="0"/>
                          </a:rPr>
                          <m:t>𝜓</m:t>
                        </m:r>
                      </m:e>
                      <m:sub>
                        <m:r>
                          <a:rPr lang="en-US" altLang="zh-CN" sz="2400" i="1">
                            <a:latin typeface="Cambria Math" panose="02040503050406030204" pitchFamily="18" charset="0"/>
                            <a:cs typeface="Times New Roman" panose="02020603050405020304" pitchFamily="18" charset="0"/>
                          </a:rPr>
                          <m:t>−</m:t>
                        </m:r>
                      </m:sub>
                    </m:sSub>
                  </m:oMath>
                </a14:m>
                <a:r>
                  <a:rPr lang="zh-CN" altLang="en-US" sz="2400" b="1" dirty="0">
                    <a:latin typeface="Times New Roman" panose="02020603050405020304" pitchFamily="18" charset="0"/>
                    <a:cs typeface="Times New Roman" panose="02020603050405020304" pitchFamily="18" charset="0"/>
                  </a:rPr>
                  <a:t>对应反粒子</a:t>
                </a:r>
                <a:endParaRPr lang="en-US" altLang="zh-CN" sz="2400" b="1" dirty="0">
                  <a:latin typeface="Times New Roman" panose="02020603050405020304" pitchFamily="18" charset="0"/>
                  <a:cs typeface="Times New Roman" panose="02020603050405020304" pitchFamily="18" charset="0"/>
                </a:endParaRPr>
              </a:p>
              <a:p>
                <a:r>
                  <a:rPr lang="zh-CN" altLang="en-US" sz="2400" b="1" dirty="0">
                    <a:latin typeface="Times New Roman" panose="02020603050405020304" pitchFamily="18" charset="0"/>
                    <a:cs typeface="Times New Roman" panose="02020603050405020304" pitchFamily="18" charset="0"/>
                  </a:rPr>
                  <a:t>即</a:t>
                </a:r>
                <a:r>
                  <a:rPr lang="zh-CN" altLang="en-US" sz="2400" b="1" dirty="0">
                    <a:solidFill>
                      <a:srgbClr val="C00000"/>
                    </a:solidFill>
                    <a:latin typeface="Times New Roman" panose="02020603050405020304" pitchFamily="18" charset="0"/>
                    <a:cs typeface="Times New Roman" panose="02020603050405020304" pitchFamily="18" charset="0"/>
                  </a:rPr>
                  <a:t>自旋</a:t>
                </a:r>
                <a:r>
                  <a:rPr lang="en-US" altLang="zh-CN" sz="2400" b="1" dirty="0">
                    <a:solidFill>
                      <a:srgbClr val="C00000"/>
                    </a:solidFill>
                    <a:latin typeface="Times New Roman" panose="02020603050405020304" pitchFamily="18" charset="0"/>
                    <a:cs typeface="Times New Roman" panose="02020603050405020304" pitchFamily="18" charset="0"/>
                  </a:rPr>
                  <a:t>1/2</a:t>
                </a:r>
                <a:r>
                  <a:rPr lang="zh-CN" altLang="en-US" sz="2400" b="1" dirty="0">
                    <a:solidFill>
                      <a:srgbClr val="C00000"/>
                    </a:solidFill>
                    <a:latin typeface="Times New Roman" panose="02020603050405020304" pitchFamily="18" charset="0"/>
                    <a:cs typeface="Times New Roman" panose="02020603050405020304" pitchFamily="18" charset="0"/>
                  </a:rPr>
                  <a:t>粒子有</a:t>
                </a:r>
                <a:r>
                  <a:rPr lang="en-US" altLang="zh-CN" sz="2400" b="1" dirty="0">
                    <a:solidFill>
                      <a:srgbClr val="C00000"/>
                    </a:solidFill>
                    <a:latin typeface="Times New Roman" panose="02020603050405020304" pitchFamily="18" charset="0"/>
                    <a:cs typeface="Times New Roman" panose="02020603050405020304" pitchFamily="18" charset="0"/>
                  </a:rPr>
                  <a:t>4</a:t>
                </a:r>
                <a:r>
                  <a:rPr lang="zh-CN" altLang="en-US" sz="2400" b="1" dirty="0">
                    <a:solidFill>
                      <a:srgbClr val="C00000"/>
                    </a:solidFill>
                    <a:latin typeface="Times New Roman" panose="02020603050405020304" pitchFamily="18" charset="0"/>
                    <a:cs typeface="Times New Roman" panose="02020603050405020304" pitchFamily="18" charset="0"/>
                  </a:rPr>
                  <a:t>个自由度，其中</a:t>
                </a:r>
                <a:r>
                  <a:rPr lang="en-US" altLang="zh-CN" sz="2400" b="1" dirty="0">
                    <a:solidFill>
                      <a:srgbClr val="C00000"/>
                    </a:solidFill>
                    <a:latin typeface="Times New Roman" panose="02020603050405020304" pitchFamily="18" charset="0"/>
                    <a:cs typeface="Times New Roman" panose="02020603050405020304" pitchFamily="18" charset="0"/>
                  </a:rPr>
                  <a:t>2</a:t>
                </a:r>
                <a:r>
                  <a:rPr lang="zh-CN" altLang="en-US" sz="2400" b="1" dirty="0">
                    <a:solidFill>
                      <a:srgbClr val="C00000"/>
                    </a:solidFill>
                    <a:latin typeface="Times New Roman" panose="02020603050405020304" pitchFamily="18" charset="0"/>
                    <a:cs typeface="Times New Roman" panose="02020603050405020304" pitchFamily="18" charset="0"/>
                  </a:rPr>
                  <a:t>个对应正粒子，</a:t>
                </a:r>
                <a:r>
                  <a:rPr lang="en-US" altLang="zh-CN" sz="2400" b="1" dirty="0">
                    <a:solidFill>
                      <a:srgbClr val="C00000"/>
                    </a:solidFill>
                    <a:latin typeface="Times New Roman" panose="02020603050405020304" pitchFamily="18" charset="0"/>
                    <a:cs typeface="Times New Roman" panose="02020603050405020304" pitchFamily="18" charset="0"/>
                  </a:rPr>
                  <a:t>2</a:t>
                </a:r>
                <a:r>
                  <a:rPr lang="zh-CN" altLang="en-US" sz="2400" b="1" dirty="0">
                    <a:solidFill>
                      <a:srgbClr val="C00000"/>
                    </a:solidFill>
                    <a:latin typeface="Times New Roman" panose="02020603050405020304" pitchFamily="18" charset="0"/>
                    <a:cs typeface="Times New Roman" panose="02020603050405020304" pitchFamily="18" charset="0"/>
                  </a:rPr>
                  <a:t>个对应反粒子</a:t>
                </a:r>
                <a:endParaRPr lang="en-US" altLang="zh-CN" sz="2400" b="1" dirty="0">
                  <a:solidFill>
                    <a:srgbClr val="C00000"/>
                  </a:solidFill>
                  <a:latin typeface="Times New Roman" panose="02020603050405020304" pitchFamily="18" charset="0"/>
                  <a:cs typeface="Times New Roman" panose="02020603050405020304" pitchFamily="18" charset="0"/>
                </a:endParaRPr>
              </a:p>
              <a:p>
                <a:endParaRPr lang="en-US" altLang="zh-CN" sz="2400" b="1" dirty="0">
                  <a:latin typeface="Times New Roman" panose="02020603050405020304" pitchFamily="18" charset="0"/>
                  <a:cs typeface="Times New Roman" panose="02020603050405020304" pitchFamily="18" charset="0"/>
                </a:endParaRPr>
              </a:p>
              <a:p>
                <a:endParaRPr lang="en-US" altLang="zh-CN" sz="2400" b="1" dirty="0">
                  <a:latin typeface="Times New Roman" panose="02020603050405020304" pitchFamily="18" charset="0"/>
                  <a:cs typeface="Times New Roman" panose="02020603050405020304" pitchFamily="18" charset="0"/>
                </a:endParaRPr>
              </a:p>
            </p:txBody>
          </p:sp>
        </mc:Choice>
        <mc:Fallback xmlns="">
          <p:sp>
            <p:nvSpPr>
              <p:cNvPr id="3" name="文本框 2">
                <a:extLst>
                  <a:ext uri="{FF2B5EF4-FFF2-40B4-BE49-F238E27FC236}">
                    <a16:creationId xmlns:a16="http://schemas.microsoft.com/office/drawing/2014/main" id="{007CEB32-0C24-FE13-923E-CC5B7D1E5188}"/>
                  </a:ext>
                </a:extLst>
              </p:cNvPr>
              <p:cNvSpPr txBox="1">
                <a:spLocks noRot="1" noChangeAspect="1" noMove="1" noResize="1" noEditPoints="1" noAdjustHandles="1" noChangeArrowheads="1" noChangeShapeType="1" noTextEdit="1"/>
              </p:cNvSpPr>
              <p:nvPr/>
            </p:nvSpPr>
            <p:spPr>
              <a:xfrm>
                <a:off x="402470" y="1047590"/>
                <a:ext cx="10603679" cy="6402650"/>
              </a:xfrm>
              <a:prstGeom prst="rect">
                <a:avLst/>
              </a:prstGeom>
              <a:blipFill>
                <a:blip r:embed="rId4"/>
                <a:stretch>
                  <a:fillRect l="-863"/>
                </a:stretch>
              </a:blipFill>
            </p:spPr>
            <p:txBody>
              <a:bodyPr/>
              <a:lstStyle/>
              <a:p>
                <a:r>
                  <a:rPr lang="zh-CN" altLang="en-US">
                    <a:noFill/>
                  </a:rPr>
                  <a:t> </a:t>
                </a:r>
              </a:p>
            </p:txBody>
          </p:sp>
        </mc:Fallback>
      </mc:AlternateContent>
      <p:sp>
        <p:nvSpPr>
          <p:cNvPr id="10" name="object 6">
            <a:extLst>
              <a:ext uri="{FF2B5EF4-FFF2-40B4-BE49-F238E27FC236}">
                <a16:creationId xmlns:a16="http://schemas.microsoft.com/office/drawing/2014/main" id="{1441AE57-74AB-9D59-120C-5E447F1C3098}"/>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6</a:t>
            </a:fld>
            <a:endParaRPr lang="zh-CN" altLang="en-US" sz="3200" b="1" spc="-20" dirty="0">
              <a:solidFill>
                <a:schemeClr val="tx1">
                  <a:lumMod val="65000"/>
                  <a:lumOff val="35000"/>
                </a:schemeClr>
              </a:solidFill>
            </a:endParaRPr>
          </a:p>
        </p:txBody>
      </p:sp>
      <p:grpSp>
        <p:nvGrpSpPr>
          <p:cNvPr id="11" name="组合 10">
            <a:extLst>
              <a:ext uri="{FF2B5EF4-FFF2-40B4-BE49-F238E27FC236}">
                <a16:creationId xmlns:a16="http://schemas.microsoft.com/office/drawing/2014/main" id="{E600C22F-6BC3-B5C9-5D70-BC6230AC7EED}"/>
              </a:ext>
            </a:extLst>
          </p:cNvPr>
          <p:cNvGrpSpPr/>
          <p:nvPr/>
        </p:nvGrpSpPr>
        <p:grpSpPr>
          <a:xfrm>
            <a:off x="221617" y="197485"/>
            <a:ext cx="7777828" cy="825502"/>
            <a:chOff x="221617" y="197485"/>
            <a:chExt cx="7777828" cy="825502"/>
          </a:xfrm>
        </p:grpSpPr>
        <p:grpSp>
          <p:nvGrpSpPr>
            <p:cNvPr id="14" name="组合 13">
              <a:extLst>
                <a:ext uri="{FF2B5EF4-FFF2-40B4-BE49-F238E27FC236}">
                  <a16:creationId xmlns:a16="http://schemas.microsoft.com/office/drawing/2014/main" id="{8344598A-41DE-6A12-4B02-E134EEE29E8E}"/>
                </a:ext>
              </a:extLst>
            </p:cNvPr>
            <p:cNvGrpSpPr/>
            <p:nvPr/>
          </p:nvGrpSpPr>
          <p:grpSpPr>
            <a:xfrm>
              <a:off x="221617" y="197485"/>
              <a:ext cx="7777828" cy="825502"/>
              <a:chOff x="103490" y="55959"/>
              <a:chExt cx="5039860" cy="479604"/>
            </a:xfrm>
          </p:grpSpPr>
          <p:grpSp>
            <p:nvGrpSpPr>
              <p:cNvPr id="17" name="组合 16">
                <a:extLst>
                  <a:ext uri="{FF2B5EF4-FFF2-40B4-BE49-F238E27FC236}">
                    <a16:creationId xmlns:a16="http://schemas.microsoft.com/office/drawing/2014/main" id="{7DED8025-F02C-9848-EB84-6F169E6CA017}"/>
                  </a:ext>
                </a:extLst>
              </p:cNvPr>
              <p:cNvGrpSpPr/>
              <p:nvPr/>
            </p:nvGrpSpPr>
            <p:grpSpPr>
              <a:xfrm>
                <a:off x="103490" y="55959"/>
                <a:ext cx="5039860" cy="405513"/>
                <a:chOff x="163310" y="90142"/>
                <a:chExt cx="5039889" cy="405514"/>
              </a:xfrm>
            </p:grpSpPr>
            <p:grpSp>
              <p:nvGrpSpPr>
                <p:cNvPr id="21" name="组合 20">
                  <a:extLst>
                    <a:ext uri="{FF2B5EF4-FFF2-40B4-BE49-F238E27FC236}">
                      <a16:creationId xmlns:a16="http://schemas.microsoft.com/office/drawing/2014/main" id="{4562D532-F6B7-ABE6-8640-4A387AAC9A25}"/>
                    </a:ext>
                  </a:extLst>
                </p:cNvPr>
                <p:cNvGrpSpPr/>
                <p:nvPr/>
              </p:nvGrpSpPr>
              <p:grpSpPr>
                <a:xfrm>
                  <a:off x="163310" y="153824"/>
                  <a:ext cx="383622" cy="341832"/>
                  <a:chOff x="8034010" y="1938334"/>
                  <a:chExt cx="3284122" cy="3284115"/>
                </a:xfrm>
              </p:grpSpPr>
              <p:sp>
                <p:nvSpPr>
                  <p:cNvPr id="23" name="椭圆 22">
                    <a:extLst>
                      <a:ext uri="{FF2B5EF4-FFF2-40B4-BE49-F238E27FC236}">
                        <a16:creationId xmlns:a16="http://schemas.microsoft.com/office/drawing/2014/main" id="{BB432808-9631-C78E-C201-12E52C7A06D5}"/>
                      </a:ext>
                    </a:extLst>
                  </p:cNvPr>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4" name="椭圆 23">
                    <a:extLst>
                      <a:ext uri="{FF2B5EF4-FFF2-40B4-BE49-F238E27FC236}">
                        <a16:creationId xmlns:a16="http://schemas.microsoft.com/office/drawing/2014/main" id="{003BB1CC-40CA-B518-CDE9-631493C670BA}"/>
                      </a:ext>
                    </a:extLst>
                  </p:cNvPr>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22" name="矩形 21">
                  <a:extLst>
                    <a:ext uri="{FF2B5EF4-FFF2-40B4-BE49-F238E27FC236}">
                      <a16:creationId xmlns:a16="http://schemas.microsoft.com/office/drawing/2014/main" id="{561AB668-6CC6-57DE-AE49-768DFF1ECEC6}"/>
                    </a:ext>
                  </a:extLst>
                </p:cNvPr>
                <p:cNvSpPr/>
                <p:nvPr/>
              </p:nvSpPr>
              <p:spPr>
                <a:xfrm>
                  <a:off x="664804" y="90142"/>
                  <a:ext cx="4538395" cy="303984"/>
                </a:xfrm>
                <a:prstGeom prst="rect">
                  <a:avLst/>
                </a:prstGeom>
              </p:spPr>
              <p:txBody>
                <a:bodyPr wrap="square">
                  <a:spAutoFit/>
                </a:bodyPr>
                <a:lstStyle/>
                <a:p>
                  <a:r>
                    <a:rPr lang="en-US" altLang="zh-CN" sz="2800" b="1" spc="225" dirty="0">
                      <a:latin typeface="微软雅黑" panose="020B0503020204020204" pitchFamily="34" charset="-122"/>
                      <a:ea typeface="微软雅黑" panose="020B0503020204020204" pitchFamily="34" charset="-122"/>
                      <a:cs typeface="+mn-ea"/>
                      <a:sym typeface="+mn-lt"/>
                    </a:rPr>
                    <a:t>Dirac Equation</a:t>
                  </a:r>
                  <a:endParaRPr lang="zh-CN" altLang="en-US" sz="2800" b="1" dirty="0">
                    <a:latin typeface="微软雅黑" panose="020B0503020204020204" pitchFamily="34" charset="-122"/>
                    <a:ea typeface="微软雅黑" panose="020B0503020204020204" pitchFamily="34" charset="-122"/>
                  </a:endParaRPr>
                </a:p>
              </p:txBody>
            </p:sp>
          </p:grpSp>
          <p:sp>
            <p:nvSpPr>
              <p:cNvPr id="18" name="椭圆 17">
                <a:extLst>
                  <a:ext uri="{FF2B5EF4-FFF2-40B4-BE49-F238E27FC236}">
                    <a16:creationId xmlns:a16="http://schemas.microsoft.com/office/drawing/2014/main" id="{D0281893-4FA9-D81E-DC1A-80364411E813}"/>
                  </a:ext>
                </a:extLst>
              </p:cNvPr>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9" name="椭圆 18">
                <a:extLst>
                  <a:ext uri="{FF2B5EF4-FFF2-40B4-BE49-F238E27FC236}">
                    <a16:creationId xmlns:a16="http://schemas.microsoft.com/office/drawing/2014/main" id="{CB944834-2762-95DD-707C-14671651E6EA}"/>
                  </a:ext>
                </a:extLst>
              </p:cNvPr>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20" name="椭圆 19">
                <a:extLst>
                  <a:ext uri="{FF2B5EF4-FFF2-40B4-BE49-F238E27FC236}">
                    <a16:creationId xmlns:a16="http://schemas.microsoft.com/office/drawing/2014/main" id="{8F6E1204-9C9B-A669-711F-FCA80A07FF29}"/>
                  </a:ext>
                </a:extLst>
              </p:cNvPr>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
          <p:nvSpPr>
            <p:cNvPr id="16" name="矩形 15">
              <a:extLst>
                <a:ext uri="{FF2B5EF4-FFF2-40B4-BE49-F238E27FC236}">
                  <a16:creationId xmlns:a16="http://schemas.microsoft.com/office/drawing/2014/main" id="{8F88634C-14DF-0B45-6F31-7D51323AAB55}"/>
                </a:ext>
              </a:extLst>
            </p:cNvPr>
            <p:cNvSpPr/>
            <p:nvPr/>
          </p:nvSpPr>
          <p:spPr>
            <a:xfrm>
              <a:off x="995550" y="648726"/>
              <a:ext cx="7003895" cy="369332"/>
            </a:xfrm>
            <a:prstGeom prst="rect">
              <a:avLst/>
            </a:prstGeom>
          </p:spPr>
          <p:txBody>
            <a:bodyPr wrap="square">
              <a:spAutoFit/>
            </a:bodyPr>
            <a:lstStyle/>
            <a:p>
              <a:r>
                <a:rPr lang="zh-CN" altLang="en-US"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从相对论量子力学角度看自旋</a:t>
              </a:r>
              <a:endParaRPr lang="zh-CN" altLang="en-US"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465158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7CB48-399B-B089-D061-E9FC3F4A63C3}"/>
            </a:ext>
          </a:extLst>
        </p:cNvPr>
        <p:cNvGrpSpPr/>
        <p:nvPr/>
      </p:nvGrpSpPr>
      <p:grpSpPr>
        <a:xfrm>
          <a:off x="0" y="0"/>
          <a:ext cx="0" cy="0"/>
          <a:chOff x="0" y="0"/>
          <a:chExt cx="0" cy="0"/>
        </a:xfrm>
      </p:grpSpPr>
      <p:grpSp>
        <p:nvGrpSpPr>
          <p:cNvPr id="40" name="组合 39">
            <a:extLst>
              <a:ext uri="{FF2B5EF4-FFF2-40B4-BE49-F238E27FC236}">
                <a16:creationId xmlns:a16="http://schemas.microsoft.com/office/drawing/2014/main" id="{321B5973-9128-B473-34D6-CC31A45422D5}"/>
              </a:ext>
            </a:extLst>
          </p:cNvPr>
          <p:cNvGrpSpPr/>
          <p:nvPr>
            <p:custDataLst>
              <p:tags r:id="rId1"/>
            </p:custDataLst>
          </p:nvPr>
        </p:nvGrpSpPr>
        <p:grpSpPr>
          <a:xfrm>
            <a:off x="548402" y="694194"/>
            <a:ext cx="2443618" cy="707886"/>
            <a:chOff x="1374112" y="1995890"/>
            <a:chExt cx="2443618" cy="707886"/>
          </a:xfrm>
        </p:grpSpPr>
        <p:sp>
          <p:nvSpPr>
            <p:cNvPr id="38" name="矩形 37">
              <a:extLst>
                <a:ext uri="{FF2B5EF4-FFF2-40B4-BE49-F238E27FC236}">
                  <a16:creationId xmlns:a16="http://schemas.microsoft.com/office/drawing/2014/main" id="{DCB945B3-8C70-11A1-3FDA-1B90BE0F3F39}"/>
                </a:ext>
              </a:extLst>
            </p:cNvPr>
            <p:cNvSpPr/>
            <p:nvPr>
              <p:custDataLst>
                <p:tags r:id="rId11"/>
              </p:custDataLst>
            </p:nvPr>
          </p:nvSpPr>
          <p:spPr>
            <a:xfrm>
              <a:off x="2190361" y="2088223"/>
              <a:ext cx="1627369" cy="523220"/>
            </a:xfrm>
            <a:prstGeom prst="rect">
              <a:avLst/>
            </a:prstGeom>
          </p:spPr>
          <p:txBody>
            <a:bodyPr wrap="none">
              <a:spAutoFit/>
            </a:bodyPr>
            <a:lstStyle/>
            <a:p>
              <a:pPr algn="l"/>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课题简介</a:t>
              </a:r>
              <a:endPar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39" name="矩形 38">
              <a:extLst>
                <a:ext uri="{FF2B5EF4-FFF2-40B4-BE49-F238E27FC236}">
                  <a16:creationId xmlns:a16="http://schemas.microsoft.com/office/drawing/2014/main" id="{CA2D2865-6FBE-3255-60DA-335B8013ABB4}"/>
                </a:ext>
              </a:extLst>
            </p:cNvPr>
            <p:cNvSpPr/>
            <p:nvPr>
              <p:custDataLst>
                <p:tags r:id="rId12"/>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01</a:t>
              </a:r>
            </a:p>
          </p:txBody>
        </p:sp>
      </p:grpSp>
      <p:grpSp>
        <p:nvGrpSpPr>
          <p:cNvPr id="41" name="组合 40">
            <a:extLst>
              <a:ext uri="{FF2B5EF4-FFF2-40B4-BE49-F238E27FC236}">
                <a16:creationId xmlns:a16="http://schemas.microsoft.com/office/drawing/2014/main" id="{EB10959F-189A-78B2-8441-E51B9487254F}"/>
              </a:ext>
            </a:extLst>
          </p:cNvPr>
          <p:cNvGrpSpPr/>
          <p:nvPr>
            <p:custDataLst>
              <p:tags r:id="rId2"/>
            </p:custDataLst>
          </p:nvPr>
        </p:nvGrpSpPr>
        <p:grpSpPr>
          <a:xfrm>
            <a:off x="548402" y="1920748"/>
            <a:ext cx="6043962" cy="707886"/>
            <a:chOff x="1374112" y="1995890"/>
            <a:chExt cx="6043962" cy="707886"/>
          </a:xfrm>
        </p:grpSpPr>
        <p:sp>
          <p:nvSpPr>
            <p:cNvPr id="42" name="矩形 41">
              <a:extLst>
                <a:ext uri="{FF2B5EF4-FFF2-40B4-BE49-F238E27FC236}">
                  <a16:creationId xmlns:a16="http://schemas.microsoft.com/office/drawing/2014/main" id="{F3805862-BFA4-EB40-FA19-BF6BD9A44F20}"/>
                </a:ext>
              </a:extLst>
            </p:cNvPr>
            <p:cNvSpPr/>
            <p:nvPr>
              <p:custDataLst>
                <p:tags r:id="rId9"/>
              </p:custDataLst>
            </p:nvPr>
          </p:nvSpPr>
          <p:spPr>
            <a:xfrm>
              <a:off x="2190361" y="2088223"/>
              <a:ext cx="5227713" cy="523220"/>
            </a:xfrm>
            <a:prstGeom prst="rect">
              <a:avLst/>
            </a:prstGeom>
          </p:spPr>
          <p:txBody>
            <a:bodyPr wrap="none">
              <a:spAutoFit/>
            </a:bodyPr>
            <a:lstStyle/>
            <a:p>
              <a:r>
                <a:rPr lang="zh-CN" altLang="en-US" sz="2800"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从相对论量子力学角度看自旋</a:t>
              </a:r>
              <a:endParaRPr lang="zh-CN" altLang="en-US" sz="2800"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3" name="矩形 42">
              <a:extLst>
                <a:ext uri="{FF2B5EF4-FFF2-40B4-BE49-F238E27FC236}">
                  <a16:creationId xmlns:a16="http://schemas.microsoft.com/office/drawing/2014/main" id="{C06AE608-246E-E90E-D43F-06A341FE965F}"/>
                </a:ext>
              </a:extLst>
            </p:cNvPr>
            <p:cNvSpPr/>
            <p:nvPr>
              <p:custDataLst>
                <p:tags r:id="rId10"/>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02</a:t>
              </a:r>
              <a:endParaRPr lang="zh-CN" altLang="en-US" sz="4000" dirty="0">
                <a:solidFill>
                  <a:schemeClr val="tx1">
                    <a:lumMod val="65000"/>
                    <a:lumOff val="35000"/>
                  </a:schemeClr>
                </a:solidFill>
              </a:endParaRPr>
            </a:p>
          </p:txBody>
        </p:sp>
      </p:grpSp>
      <p:grpSp>
        <p:nvGrpSpPr>
          <p:cNvPr id="44" name="组合 43">
            <a:extLst>
              <a:ext uri="{FF2B5EF4-FFF2-40B4-BE49-F238E27FC236}">
                <a16:creationId xmlns:a16="http://schemas.microsoft.com/office/drawing/2014/main" id="{A7F73D1A-4405-F43B-EBDE-E492B30E73A1}"/>
              </a:ext>
            </a:extLst>
          </p:cNvPr>
          <p:cNvGrpSpPr/>
          <p:nvPr>
            <p:custDataLst>
              <p:tags r:id="rId3"/>
            </p:custDataLst>
          </p:nvPr>
        </p:nvGrpSpPr>
        <p:grpSpPr>
          <a:xfrm>
            <a:off x="548402" y="3157303"/>
            <a:ext cx="7434996" cy="707886"/>
            <a:chOff x="1374112" y="1995890"/>
            <a:chExt cx="7434996" cy="707886"/>
          </a:xfrm>
        </p:grpSpPr>
        <p:sp>
          <p:nvSpPr>
            <p:cNvPr id="45" name="矩形 44">
              <a:extLst>
                <a:ext uri="{FF2B5EF4-FFF2-40B4-BE49-F238E27FC236}">
                  <a16:creationId xmlns:a16="http://schemas.microsoft.com/office/drawing/2014/main" id="{3BF76CDC-3EB5-7D67-DD15-F9D88F08050C}"/>
                </a:ext>
              </a:extLst>
            </p:cNvPr>
            <p:cNvSpPr/>
            <p:nvPr>
              <p:custDataLst>
                <p:tags r:id="rId7"/>
              </p:custDataLst>
            </p:nvPr>
          </p:nvSpPr>
          <p:spPr>
            <a:xfrm>
              <a:off x="2190087" y="2087965"/>
              <a:ext cx="6619021" cy="523220"/>
            </a:xfrm>
            <a:prstGeom prst="rect">
              <a:avLst/>
            </a:prstGeom>
          </p:spPr>
          <p:txBody>
            <a:bodyPr wrap="square">
              <a:spAutoFit/>
            </a:bodyPr>
            <a:lstStyle/>
            <a:p>
              <a:r>
                <a:rPr lang="en-US" altLang="zh-CN" sz="2800" b="1" spc="225" dirty="0" err="1">
                  <a:solidFill>
                    <a:srgbClr val="C00000"/>
                  </a:solidFill>
                  <a:latin typeface="微软雅黑" panose="020B0503020204020204" pitchFamily="34" charset="-122"/>
                  <a:ea typeface="微软雅黑" panose="020B0503020204020204" pitchFamily="34" charset="-122"/>
                  <a:cs typeface="+mn-ea"/>
                  <a:sym typeface="+mn-lt"/>
                </a:rPr>
                <a:t>Rarita</a:t>
              </a:r>
              <a:r>
                <a:rPr lang="en-US" altLang="zh-CN" sz="2800" b="1" spc="225" dirty="0">
                  <a:solidFill>
                    <a:srgbClr val="C00000"/>
                  </a:solidFill>
                  <a:latin typeface="微软雅黑" panose="020B0503020204020204" pitchFamily="34" charset="-122"/>
                  <a:ea typeface="微软雅黑" panose="020B0503020204020204" pitchFamily="34" charset="-122"/>
                  <a:cs typeface="+mn-ea"/>
                  <a:sym typeface="+mn-lt"/>
                </a:rPr>
                <a:t>-Schwinger Fields</a:t>
              </a:r>
              <a:r>
                <a:rPr lang="zh-CN" altLang="en-US" sz="2800" b="1" spc="225" dirty="0">
                  <a:solidFill>
                    <a:srgbClr val="C00000"/>
                  </a:solidFill>
                  <a:latin typeface="微软雅黑" panose="020B0503020204020204" pitchFamily="34" charset="-122"/>
                  <a:ea typeface="微软雅黑" panose="020B0503020204020204" pitchFamily="34" charset="-122"/>
                  <a:cs typeface="+mn-ea"/>
                  <a:sym typeface="+mn-lt"/>
                </a:rPr>
                <a:t>及其结构</a:t>
              </a:r>
              <a:endParaRPr lang="zh-CN" altLang="en-US" sz="2800" b="1" dirty="0">
                <a:solidFill>
                  <a:srgbClr val="C00000"/>
                </a:solidFill>
                <a:latin typeface="微软雅黑" panose="020B0503020204020204" pitchFamily="34" charset="-122"/>
                <a:ea typeface="微软雅黑" panose="020B0503020204020204" pitchFamily="34" charset="-122"/>
              </a:endParaRPr>
            </a:p>
          </p:txBody>
        </p:sp>
        <p:sp>
          <p:nvSpPr>
            <p:cNvPr id="46" name="矩形 45">
              <a:extLst>
                <a:ext uri="{FF2B5EF4-FFF2-40B4-BE49-F238E27FC236}">
                  <a16:creationId xmlns:a16="http://schemas.microsoft.com/office/drawing/2014/main" id="{C0CC0014-D611-176F-324F-34D679E3078A}"/>
                </a:ext>
              </a:extLst>
            </p:cNvPr>
            <p:cNvSpPr/>
            <p:nvPr>
              <p:custDataLst>
                <p:tags r:id="rId8"/>
              </p:custDataLst>
            </p:nvPr>
          </p:nvSpPr>
          <p:spPr>
            <a:xfrm>
              <a:off x="1374112" y="1995890"/>
              <a:ext cx="816249" cy="707886"/>
            </a:xfrm>
            <a:prstGeom prst="rect">
              <a:avLst/>
            </a:prstGeom>
          </p:spPr>
          <p:txBody>
            <a:bodyPr wrap="none">
              <a:spAutoFit/>
            </a:bodyPr>
            <a:lstStyle/>
            <a:p>
              <a:r>
                <a:rPr lang="en-US" altLang="zh-CN" sz="4000" b="1" dirty="0">
                  <a:solidFill>
                    <a:srgbClr val="C00000"/>
                  </a:solidFill>
                  <a:latin typeface="微软雅黑" panose="020B0503020204020204" pitchFamily="34" charset="-122"/>
                  <a:ea typeface="微软雅黑" panose="020B0503020204020204" pitchFamily="34" charset="-122"/>
                </a:rPr>
                <a:t>03</a:t>
              </a:r>
              <a:endParaRPr lang="zh-CN" altLang="en-US" sz="4000" dirty="0">
                <a:solidFill>
                  <a:srgbClr val="C00000"/>
                </a:solidFill>
              </a:endParaRPr>
            </a:p>
          </p:txBody>
        </p:sp>
      </p:grpSp>
      <p:grpSp>
        <p:nvGrpSpPr>
          <p:cNvPr id="47" name="组合 46">
            <a:extLst>
              <a:ext uri="{FF2B5EF4-FFF2-40B4-BE49-F238E27FC236}">
                <a16:creationId xmlns:a16="http://schemas.microsoft.com/office/drawing/2014/main" id="{6FEBB1D6-7A48-2C83-A27B-3E932EE8CFBA}"/>
              </a:ext>
            </a:extLst>
          </p:cNvPr>
          <p:cNvGrpSpPr/>
          <p:nvPr>
            <p:custDataLst>
              <p:tags r:id="rId4"/>
            </p:custDataLst>
          </p:nvPr>
        </p:nvGrpSpPr>
        <p:grpSpPr>
          <a:xfrm>
            <a:off x="548402" y="4645467"/>
            <a:ext cx="4526495" cy="707886"/>
            <a:chOff x="1374112" y="1995890"/>
            <a:chExt cx="4526495" cy="707886"/>
          </a:xfrm>
        </p:grpSpPr>
        <p:sp>
          <p:nvSpPr>
            <p:cNvPr id="48" name="矩形 47">
              <a:extLst>
                <a:ext uri="{FF2B5EF4-FFF2-40B4-BE49-F238E27FC236}">
                  <a16:creationId xmlns:a16="http://schemas.microsoft.com/office/drawing/2014/main" id="{043C3F7E-C84E-09FD-20AD-2E0E6DD61992}"/>
                </a:ext>
              </a:extLst>
            </p:cNvPr>
            <p:cNvSpPr/>
            <p:nvPr>
              <p:custDataLst>
                <p:tags r:id="rId5"/>
              </p:custDataLst>
            </p:nvPr>
          </p:nvSpPr>
          <p:spPr>
            <a:xfrm>
              <a:off x="2190361" y="2088223"/>
              <a:ext cx="3710246" cy="523220"/>
            </a:xfrm>
            <a:prstGeom prst="rect">
              <a:avLst/>
            </a:prstGeom>
          </p:spPr>
          <p:txBody>
            <a:bodyPr wrap="none">
              <a:spAutoFit/>
            </a:bodyPr>
            <a:lstStyle/>
            <a:p>
              <a:r>
                <a:rPr lang="en-US" altLang="zh-CN" sz="2800" b="1" dirty="0">
                  <a:solidFill>
                    <a:schemeClr val="tx1">
                      <a:lumMod val="65000"/>
                      <a:lumOff val="35000"/>
                    </a:schemeClr>
                  </a:solidFill>
                  <a:latin typeface="微软雅黑" panose="020B0503020204020204" pitchFamily="34" charset="-122"/>
                  <a:ea typeface="微软雅黑" panose="020B0503020204020204" pitchFamily="34" charset="-122"/>
                </a:rPr>
                <a:t>Velo-Zwanziger</a:t>
              </a:r>
              <a:r>
                <a:rPr lang="zh-CN" altLang="en-US" sz="2800" b="1" dirty="0">
                  <a:solidFill>
                    <a:schemeClr val="tx1">
                      <a:lumMod val="65000"/>
                      <a:lumOff val="35000"/>
                    </a:schemeClr>
                  </a:solidFill>
                  <a:latin typeface="微软雅黑" panose="020B0503020204020204" pitchFamily="34" charset="-122"/>
                  <a:ea typeface="微软雅黑" panose="020B0503020204020204" pitchFamily="34" charset="-122"/>
                </a:rPr>
                <a:t>问题</a:t>
              </a:r>
              <a:endParaRPr lang="zh-CN" altLang="en-US" sz="2800" b="1" i="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49" name="矩形 48">
              <a:extLst>
                <a:ext uri="{FF2B5EF4-FFF2-40B4-BE49-F238E27FC236}">
                  <a16:creationId xmlns:a16="http://schemas.microsoft.com/office/drawing/2014/main" id="{12B2297B-853E-6709-452D-2B9640E965FB}"/>
                </a:ext>
              </a:extLst>
            </p:cNvPr>
            <p:cNvSpPr/>
            <p:nvPr>
              <p:custDataLst>
                <p:tags r:id="rId6"/>
              </p:custDataLst>
            </p:nvPr>
          </p:nvSpPr>
          <p:spPr>
            <a:xfrm>
              <a:off x="1374112" y="1995890"/>
              <a:ext cx="816249" cy="707886"/>
            </a:xfrm>
            <a:prstGeom prst="rect">
              <a:avLst/>
            </a:prstGeom>
          </p:spPr>
          <p:txBody>
            <a:bodyPr wrap="none">
              <a:spAutoFit/>
            </a:bodyPr>
            <a:lstStyle/>
            <a:p>
              <a:r>
                <a:rPr lang="en-US" altLang="zh-CN" sz="4000" b="1" dirty="0">
                  <a:solidFill>
                    <a:schemeClr val="tx1">
                      <a:lumMod val="65000"/>
                      <a:lumOff val="35000"/>
                    </a:schemeClr>
                  </a:solidFill>
                  <a:latin typeface="微软雅黑" panose="020B0503020204020204" pitchFamily="34" charset="-122"/>
                  <a:ea typeface="微软雅黑" panose="020B0503020204020204" pitchFamily="34" charset="-122"/>
                </a:rPr>
                <a:t>04</a:t>
              </a:r>
              <a:endParaRPr lang="zh-CN" altLang="en-US" sz="4000" dirty="0">
                <a:solidFill>
                  <a:schemeClr val="tx1">
                    <a:lumMod val="65000"/>
                    <a:lumOff val="35000"/>
                  </a:schemeClr>
                </a:solidFill>
              </a:endParaRPr>
            </a:p>
          </p:txBody>
        </p:sp>
      </p:grpSp>
      <p:grpSp>
        <p:nvGrpSpPr>
          <p:cNvPr id="53" name="组合 52">
            <a:extLst>
              <a:ext uri="{FF2B5EF4-FFF2-40B4-BE49-F238E27FC236}">
                <a16:creationId xmlns:a16="http://schemas.microsoft.com/office/drawing/2014/main" id="{4713E3C1-218D-2316-465B-D8C9420487D8}"/>
              </a:ext>
            </a:extLst>
          </p:cNvPr>
          <p:cNvGrpSpPr/>
          <p:nvPr/>
        </p:nvGrpSpPr>
        <p:grpSpPr>
          <a:xfrm>
            <a:off x="7983398" y="1938334"/>
            <a:ext cx="3697058" cy="3779509"/>
            <a:chOff x="8129370" y="2128162"/>
            <a:chExt cx="3697058" cy="3779509"/>
          </a:xfrm>
        </p:grpSpPr>
        <p:grpSp>
          <p:nvGrpSpPr>
            <p:cNvPr id="32" name="组合 31">
              <a:extLst>
                <a:ext uri="{FF2B5EF4-FFF2-40B4-BE49-F238E27FC236}">
                  <a16:creationId xmlns:a16="http://schemas.microsoft.com/office/drawing/2014/main" id="{61A2A755-F74C-B471-DE42-8B363A97C09D}"/>
                </a:ext>
              </a:extLst>
            </p:cNvPr>
            <p:cNvGrpSpPr/>
            <p:nvPr/>
          </p:nvGrpSpPr>
          <p:grpSpPr>
            <a:xfrm>
              <a:off x="8179956" y="2128162"/>
              <a:ext cx="3284115" cy="3284115"/>
              <a:chOff x="4198223" y="1984373"/>
              <a:chExt cx="3284115" cy="3284115"/>
            </a:xfrm>
          </p:grpSpPr>
          <p:grpSp>
            <p:nvGrpSpPr>
              <p:cNvPr id="27" name="组合 26">
                <a:extLst>
                  <a:ext uri="{FF2B5EF4-FFF2-40B4-BE49-F238E27FC236}">
                    <a16:creationId xmlns:a16="http://schemas.microsoft.com/office/drawing/2014/main" id="{3E73371E-0605-1B65-65F7-20EFEF8FB2F0}"/>
                  </a:ext>
                </a:extLst>
              </p:cNvPr>
              <p:cNvGrpSpPr/>
              <p:nvPr/>
            </p:nvGrpSpPr>
            <p:grpSpPr>
              <a:xfrm>
                <a:off x="4198223" y="1984373"/>
                <a:ext cx="3284115" cy="3284115"/>
                <a:chOff x="4121311" y="1975828"/>
                <a:chExt cx="3284115" cy="3284115"/>
              </a:xfrm>
            </p:grpSpPr>
            <p:sp>
              <p:nvSpPr>
                <p:cNvPr id="25" name="椭圆 24">
                  <a:extLst>
                    <a:ext uri="{FF2B5EF4-FFF2-40B4-BE49-F238E27FC236}">
                      <a16:creationId xmlns:a16="http://schemas.microsoft.com/office/drawing/2014/main" id="{AF51FCCD-4A76-34DF-93B0-64811A25C1DA}"/>
                    </a:ext>
                  </a:extLst>
                </p:cNvPr>
                <p:cNvSpPr/>
                <p:nvPr/>
              </p:nvSpPr>
              <p:spPr>
                <a:xfrm>
                  <a:off x="4652451" y="2506968"/>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26" name="椭圆 25">
                  <a:extLst>
                    <a:ext uri="{FF2B5EF4-FFF2-40B4-BE49-F238E27FC236}">
                      <a16:creationId xmlns:a16="http://schemas.microsoft.com/office/drawing/2014/main" id="{BBA43D1A-750B-9ED2-2EB3-AE6735D6C69C}"/>
                    </a:ext>
                  </a:extLst>
                </p:cNvPr>
                <p:cNvSpPr/>
                <p:nvPr/>
              </p:nvSpPr>
              <p:spPr>
                <a:xfrm>
                  <a:off x="4121311" y="1975828"/>
                  <a:ext cx="3284115" cy="3284115"/>
                </a:xfrm>
                <a:prstGeom prst="ellipse">
                  <a:avLst/>
                </a:prstGeom>
                <a:no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grpSp>
            <p:nvGrpSpPr>
              <p:cNvPr id="31" name="组合 30">
                <a:extLst>
                  <a:ext uri="{FF2B5EF4-FFF2-40B4-BE49-F238E27FC236}">
                    <a16:creationId xmlns:a16="http://schemas.microsoft.com/office/drawing/2014/main" id="{D3365EC3-B8CA-D82A-9DFD-4149AA6EF6A4}"/>
                  </a:ext>
                </a:extLst>
              </p:cNvPr>
              <p:cNvGrpSpPr/>
              <p:nvPr/>
            </p:nvGrpSpPr>
            <p:grpSpPr>
              <a:xfrm>
                <a:off x="5055450" y="3079275"/>
                <a:ext cx="1569660" cy="1094310"/>
                <a:chOff x="5055450" y="3056326"/>
                <a:chExt cx="1569660" cy="1094310"/>
              </a:xfrm>
            </p:grpSpPr>
            <p:sp>
              <p:nvSpPr>
                <p:cNvPr id="29" name="矩形 28">
                  <a:extLst>
                    <a:ext uri="{FF2B5EF4-FFF2-40B4-BE49-F238E27FC236}">
                      <a16:creationId xmlns:a16="http://schemas.microsoft.com/office/drawing/2014/main" id="{20DF8581-D91A-5B43-D6BB-5504E873B8BF}"/>
                    </a:ext>
                  </a:extLst>
                </p:cNvPr>
                <p:cNvSpPr/>
                <p:nvPr/>
              </p:nvSpPr>
              <p:spPr>
                <a:xfrm>
                  <a:off x="5055450" y="3056326"/>
                  <a:ext cx="1569660" cy="923330"/>
                </a:xfrm>
                <a:prstGeom prst="rect">
                  <a:avLst/>
                </a:prstGeom>
              </p:spPr>
              <p:txBody>
                <a:bodyPr wrap="none">
                  <a:spAutoFit/>
                </a:bodyPr>
                <a:lstStyle/>
                <a:p>
                  <a:pPr algn="ctr"/>
                  <a:r>
                    <a:rPr lang="zh-CN" altLang="zh-CN" sz="5400" b="1" dirty="0">
                      <a:solidFill>
                        <a:prstClr val="white"/>
                      </a:solidFill>
                      <a:latin typeface="微软雅黑" panose="020B0503020204020204" pitchFamily="34" charset="-122"/>
                      <a:ea typeface="微软雅黑" panose="020B0503020204020204" pitchFamily="34" charset="-122"/>
                    </a:rPr>
                    <a:t>目录</a:t>
                  </a:r>
                  <a:endParaRPr lang="en-US" altLang="zh-CN" sz="5400" b="1" dirty="0">
                    <a:solidFill>
                      <a:prstClr val="white"/>
                    </a:solidFill>
                    <a:latin typeface="微软雅黑" panose="020B0503020204020204" pitchFamily="34" charset="-122"/>
                    <a:ea typeface="微软雅黑" panose="020B0503020204020204" pitchFamily="34" charset="-122"/>
                  </a:endParaRPr>
                </a:p>
              </p:txBody>
            </p:sp>
            <p:sp>
              <p:nvSpPr>
                <p:cNvPr id="30" name="矩形 29">
                  <a:extLst>
                    <a:ext uri="{FF2B5EF4-FFF2-40B4-BE49-F238E27FC236}">
                      <a16:creationId xmlns:a16="http://schemas.microsoft.com/office/drawing/2014/main" id="{A7322160-E4C0-6EA2-5D2E-5D8D96F66433}"/>
                    </a:ext>
                  </a:extLst>
                </p:cNvPr>
                <p:cNvSpPr/>
                <p:nvPr/>
              </p:nvSpPr>
              <p:spPr>
                <a:xfrm>
                  <a:off x="5055450" y="3842859"/>
                  <a:ext cx="1490629" cy="307777"/>
                </a:xfrm>
                <a:prstGeom prst="rect">
                  <a:avLst/>
                </a:prstGeom>
              </p:spPr>
              <p:txBody>
                <a:bodyPr wrap="square">
                  <a:spAutoFit/>
                </a:bodyPr>
                <a:lstStyle/>
                <a:p>
                  <a:pPr algn="dist"/>
                  <a:r>
                    <a:rPr lang="en-US" altLang="zh-CN" sz="1400" b="1" i="1" dirty="0">
                      <a:solidFill>
                        <a:prstClr val="white"/>
                      </a:solidFill>
                      <a:latin typeface="微软雅黑" panose="020B0503020204020204" pitchFamily="34" charset="-122"/>
                      <a:ea typeface="微软雅黑" panose="020B0503020204020204" pitchFamily="34" charset="-122"/>
                    </a:rPr>
                    <a:t>Content</a:t>
                  </a:r>
                  <a:endParaRPr lang="en-US" altLang="zh-CN" sz="2000" b="1" i="1" dirty="0">
                    <a:solidFill>
                      <a:prstClr val="white"/>
                    </a:solidFill>
                    <a:latin typeface="微软雅黑" panose="020B0503020204020204" pitchFamily="34" charset="-122"/>
                    <a:ea typeface="微软雅黑" panose="020B0503020204020204" pitchFamily="34" charset="-122"/>
                  </a:endParaRPr>
                </a:p>
              </p:txBody>
            </p:sp>
          </p:grpSp>
        </p:grpSp>
        <p:sp>
          <p:nvSpPr>
            <p:cNvPr id="50" name="椭圆 49">
              <a:extLst>
                <a:ext uri="{FF2B5EF4-FFF2-40B4-BE49-F238E27FC236}">
                  <a16:creationId xmlns:a16="http://schemas.microsoft.com/office/drawing/2014/main" id="{BC76253A-5CA2-A56F-FA51-8734B59C8683}"/>
                </a:ext>
              </a:extLst>
            </p:cNvPr>
            <p:cNvSpPr/>
            <p:nvPr/>
          </p:nvSpPr>
          <p:spPr>
            <a:xfrm>
              <a:off x="11464070" y="2570750"/>
              <a:ext cx="362358" cy="359023"/>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51" name="椭圆 50">
              <a:extLst>
                <a:ext uri="{FF2B5EF4-FFF2-40B4-BE49-F238E27FC236}">
                  <a16:creationId xmlns:a16="http://schemas.microsoft.com/office/drawing/2014/main" id="{D4FC708B-6E6F-24DC-E110-6BC00D36A2BA}"/>
                </a:ext>
              </a:extLst>
            </p:cNvPr>
            <p:cNvSpPr/>
            <p:nvPr/>
          </p:nvSpPr>
          <p:spPr>
            <a:xfrm>
              <a:off x="9565179" y="5477037"/>
              <a:ext cx="434635" cy="430634"/>
            </a:xfrm>
            <a:prstGeom prst="ellipse">
              <a:avLst/>
            </a:prstGeom>
            <a:solidFill>
              <a:srgbClr val="C00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字魂58号-创中黑" panose="00000500000000000000" pitchFamily="2" charset="-122"/>
                <a:ea typeface="字魂58号-创中黑" panose="00000500000000000000" pitchFamily="2" charset="-122"/>
              </a:endParaRPr>
            </a:p>
          </p:txBody>
        </p:sp>
        <p:sp>
          <p:nvSpPr>
            <p:cNvPr id="52" name="椭圆 51">
              <a:extLst>
                <a:ext uri="{FF2B5EF4-FFF2-40B4-BE49-F238E27FC236}">
                  <a16:creationId xmlns:a16="http://schemas.microsoft.com/office/drawing/2014/main" id="{F309C4F4-01E4-E4EF-1EF4-C43055610A1E}"/>
                </a:ext>
              </a:extLst>
            </p:cNvPr>
            <p:cNvSpPr/>
            <p:nvPr/>
          </p:nvSpPr>
          <p:spPr>
            <a:xfrm>
              <a:off x="8129370" y="2274480"/>
              <a:ext cx="174931" cy="173320"/>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pic>
        <p:nvPicPr>
          <p:cNvPr id="4" name="图片 3">
            <a:extLst>
              <a:ext uri="{FF2B5EF4-FFF2-40B4-BE49-F238E27FC236}">
                <a16:creationId xmlns:a16="http://schemas.microsoft.com/office/drawing/2014/main" id="{99302969-568C-0088-42D8-06EC6CF9C2A7}"/>
              </a:ext>
            </a:extLst>
          </p:cNvPr>
          <p:cNvPicPr/>
          <p:nvPr/>
        </p:nvPicPr>
        <p:blipFill>
          <a:blip r:embed="rId15"/>
          <a:srcRect l="6667" t="12219" r="6776" b="1333"/>
          <a:stretch>
            <a:fillRect/>
          </a:stretch>
        </p:blipFill>
        <p:spPr>
          <a:xfrm>
            <a:off x="10594975" y="104775"/>
            <a:ext cx="1421130" cy="1419860"/>
          </a:xfrm>
          <a:prstGeom prst="ellipse">
            <a:avLst/>
          </a:prstGeom>
        </p:spPr>
      </p:pic>
      <p:sp>
        <p:nvSpPr>
          <p:cNvPr id="2" name="object 6">
            <a:extLst>
              <a:ext uri="{FF2B5EF4-FFF2-40B4-BE49-F238E27FC236}">
                <a16:creationId xmlns:a16="http://schemas.microsoft.com/office/drawing/2014/main" id="{B09D417D-BA0E-951F-FD51-C6AD3D35D4E7}"/>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7</a:t>
            </a:fld>
            <a:endParaRPr lang="zh-CN" altLang="en-US" sz="3200" b="1" spc="-20" dirty="0">
              <a:solidFill>
                <a:schemeClr val="tx1">
                  <a:lumMod val="65000"/>
                  <a:lumOff val="35000"/>
                </a:schemeClr>
              </a:solidFill>
            </a:endParaRPr>
          </a:p>
        </p:txBody>
      </p:sp>
    </p:spTree>
    <p:extLst>
      <p:ext uri="{BB962C8B-B14F-4D97-AF65-F5344CB8AC3E}">
        <p14:creationId xmlns:p14="http://schemas.microsoft.com/office/powerpoint/2010/main" val="386367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p:cTn id="7" dur="1000" fill="hold"/>
                                        <p:tgtEl>
                                          <p:spTgt spid="53"/>
                                        </p:tgtEl>
                                        <p:attrNameLst>
                                          <p:attrName>ppt_w</p:attrName>
                                        </p:attrNameLst>
                                      </p:cBhvr>
                                      <p:tavLst>
                                        <p:tav tm="0">
                                          <p:val>
                                            <p:fltVal val="0"/>
                                          </p:val>
                                        </p:tav>
                                        <p:tav tm="100000">
                                          <p:val>
                                            <p:strVal val="#ppt_w"/>
                                          </p:val>
                                        </p:tav>
                                      </p:tavLst>
                                    </p:anim>
                                    <p:anim calcmode="lin" valueType="num">
                                      <p:cBhvr>
                                        <p:cTn id="8" dur="1000" fill="hold"/>
                                        <p:tgtEl>
                                          <p:spTgt spid="53"/>
                                        </p:tgtEl>
                                        <p:attrNameLst>
                                          <p:attrName>ppt_h</p:attrName>
                                        </p:attrNameLst>
                                      </p:cBhvr>
                                      <p:tavLst>
                                        <p:tav tm="0">
                                          <p:val>
                                            <p:fltVal val="0"/>
                                          </p:val>
                                        </p:tav>
                                        <p:tav tm="100000">
                                          <p:val>
                                            <p:strVal val="#ppt_h"/>
                                          </p:val>
                                        </p:tav>
                                      </p:tavLst>
                                    </p:anim>
                                    <p:anim calcmode="lin" valueType="num">
                                      <p:cBhvr>
                                        <p:cTn id="9" dur="1000" fill="hold"/>
                                        <p:tgtEl>
                                          <p:spTgt spid="53"/>
                                        </p:tgtEl>
                                        <p:attrNameLst>
                                          <p:attrName>style.rotation</p:attrName>
                                        </p:attrNameLst>
                                      </p:cBhvr>
                                      <p:tavLst>
                                        <p:tav tm="0">
                                          <p:val>
                                            <p:fltVal val="90"/>
                                          </p:val>
                                        </p:tav>
                                        <p:tav tm="100000">
                                          <p:val>
                                            <p:fltVal val="0"/>
                                          </p:val>
                                        </p:tav>
                                      </p:tavLst>
                                    </p:anim>
                                    <p:animEffect transition="in" filter="fade">
                                      <p:cBhvr>
                                        <p:cTn id="10" dur="1000"/>
                                        <p:tgtEl>
                                          <p:spTgt spid="53"/>
                                        </p:tgtEl>
                                      </p:cBhvr>
                                    </p:animEffect>
                                  </p:childTnLst>
                                </p:cTn>
                              </p:par>
                            </p:childTnLst>
                          </p:cTn>
                        </p:par>
                        <p:par>
                          <p:cTn id="11" fill="hold">
                            <p:stCondLst>
                              <p:cond delay="1000"/>
                            </p:stCondLst>
                            <p:childTnLst>
                              <p:par>
                                <p:cTn id="12" presetID="2" presetClass="entr" presetSubtype="4" fill="hold" nodeType="afterEffect">
                                  <p:stCondLst>
                                    <p:cond delay="0"/>
                                  </p:stCondLst>
                                  <p:childTnLst>
                                    <p:set>
                                      <p:cBhvr>
                                        <p:cTn id="13" dur="1" fill="hold">
                                          <p:stCondLst>
                                            <p:cond delay="0"/>
                                          </p:stCondLst>
                                        </p:cTn>
                                        <p:tgtEl>
                                          <p:spTgt spid="40"/>
                                        </p:tgtEl>
                                        <p:attrNameLst>
                                          <p:attrName>style.visibility</p:attrName>
                                        </p:attrNameLst>
                                      </p:cBhvr>
                                      <p:to>
                                        <p:strVal val="visible"/>
                                      </p:to>
                                    </p:set>
                                    <p:anim calcmode="lin" valueType="num">
                                      <p:cBhvr additive="base">
                                        <p:cTn id="14" dur="500" fill="hold"/>
                                        <p:tgtEl>
                                          <p:spTgt spid="40"/>
                                        </p:tgtEl>
                                        <p:attrNameLst>
                                          <p:attrName>ppt_x</p:attrName>
                                        </p:attrNameLst>
                                      </p:cBhvr>
                                      <p:tavLst>
                                        <p:tav tm="0">
                                          <p:val>
                                            <p:strVal val="#ppt_x"/>
                                          </p:val>
                                        </p:tav>
                                        <p:tav tm="100000">
                                          <p:val>
                                            <p:strVal val="#ppt_x"/>
                                          </p:val>
                                        </p:tav>
                                      </p:tavLst>
                                    </p:anim>
                                    <p:anim calcmode="lin" valueType="num">
                                      <p:cBhvr additive="base">
                                        <p:cTn id="15" dur="500" fill="hold"/>
                                        <p:tgtEl>
                                          <p:spTgt spid="40"/>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 calcmode="lin" valueType="num">
                                      <p:cBhvr additive="base">
                                        <p:cTn id="18" dur="500" fill="hold"/>
                                        <p:tgtEl>
                                          <p:spTgt spid="41"/>
                                        </p:tgtEl>
                                        <p:attrNameLst>
                                          <p:attrName>ppt_x</p:attrName>
                                        </p:attrNameLst>
                                      </p:cBhvr>
                                      <p:tavLst>
                                        <p:tav tm="0">
                                          <p:val>
                                            <p:strVal val="#ppt_x"/>
                                          </p:val>
                                        </p:tav>
                                        <p:tav tm="100000">
                                          <p:val>
                                            <p:strVal val="#ppt_x"/>
                                          </p:val>
                                        </p:tav>
                                      </p:tavLst>
                                    </p:anim>
                                    <p:anim calcmode="lin" valueType="num">
                                      <p:cBhvr additive="base">
                                        <p:cTn id="19" dur="500" fill="hold"/>
                                        <p:tgtEl>
                                          <p:spTgt spid="41"/>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4"/>
                                        </p:tgtEl>
                                        <p:attrNameLst>
                                          <p:attrName>style.visibility</p:attrName>
                                        </p:attrNameLst>
                                      </p:cBhvr>
                                      <p:to>
                                        <p:strVal val="visible"/>
                                      </p:to>
                                    </p:set>
                                    <p:anim calcmode="lin" valueType="num">
                                      <p:cBhvr additive="base">
                                        <p:cTn id="22" dur="500" fill="hold"/>
                                        <p:tgtEl>
                                          <p:spTgt spid="44"/>
                                        </p:tgtEl>
                                        <p:attrNameLst>
                                          <p:attrName>ppt_x</p:attrName>
                                        </p:attrNameLst>
                                      </p:cBhvr>
                                      <p:tavLst>
                                        <p:tav tm="0">
                                          <p:val>
                                            <p:strVal val="#ppt_x"/>
                                          </p:val>
                                        </p:tav>
                                        <p:tav tm="100000">
                                          <p:val>
                                            <p:strVal val="#ppt_x"/>
                                          </p:val>
                                        </p:tav>
                                      </p:tavLst>
                                    </p:anim>
                                    <p:anim calcmode="lin" valueType="num">
                                      <p:cBhvr additive="base">
                                        <p:cTn id="23" dur="500" fill="hold"/>
                                        <p:tgtEl>
                                          <p:spTgt spid="44"/>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47"/>
                                        </p:tgtEl>
                                        <p:attrNameLst>
                                          <p:attrName>style.visibility</p:attrName>
                                        </p:attrNameLst>
                                      </p:cBhvr>
                                      <p:to>
                                        <p:strVal val="visible"/>
                                      </p:to>
                                    </p:set>
                                    <p:anim calcmode="lin" valueType="num">
                                      <p:cBhvr additive="base">
                                        <p:cTn id="26" dur="500" fill="hold"/>
                                        <p:tgtEl>
                                          <p:spTgt spid="47"/>
                                        </p:tgtEl>
                                        <p:attrNameLst>
                                          <p:attrName>ppt_x</p:attrName>
                                        </p:attrNameLst>
                                      </p:cBhvr>
                                      <p:tavLst>
                                        <p:tav tm="0">
                                          <p:val>
                                            <p:strVal val="#ppt_x"/>
                                          </p:val>
                                        </p:tav>
                                        <p:tav tm="100000">
                                          <p:val>
                                            <p:strVal val="#ppt_x"/>
                                          </p:val>
                                        </p:tav>
                                      </p:tavLst>
                                    </p:anim>
                                    <p:anim calcmode="lin" valueType="num">
                                      <p:cBhvr additive="base">
                                        <p:cTn id="27"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22B58-0BEF-A5C3-C3E9-B4CA402A48B6}"/>
            </a:ext>
          </a:extLst>
        </p:cNvPr>
        <p:cNvGrpSpPr/>
        <p:nvPr/>
      </p:nvGrpSpPr>
      <p:grpSpPr>
        <a:xfrm>
          <a:off x="0" y="0"/>
          <a:ext cx="0" cy="0"/>
          <a:chOff x="0" y="0"/>
          <a:chExt cx="0" cy="0"/>
        </a:xfrm>
      </p:grpSpPr>
      <p:pic>
        <p:nvPicPr>
          <p:cNvPr id="2" name="图片 1">
            <a:extLst>
              <a:ext uri="{FF2B5EF4-FFF2-40B4-BE49-F238E27FC236}">
                <a16:creationId xmlns:a16="http://schemas.microsoft.com/office/drawing/2014/main" id="{A5DB2DB5-8B13-5AB2-6614-84969CCEBF50}"/>
              </a:ext>
            </a:extLst>
          </p:cNvPr>
          <p:cNvPicPr/>
          <p:nvPr/>
        </p:nvPicPr>
        <p:blipFill>
          <a:blip r:embed="rId3"/>
          <a:srcRect l="6667" t="12219" r="6776" b="1333"/>
          <a:stretch>
            <a:fillRect/>
          </a:stretch>
        </p:blipFill>
        <p:spPr>
          <a:xfrm>
            <a:off x="10594975" y="104775"/>
            <a:ext cx="1421130" cy="1419860"/>
          </a:xfrm>
          <a:prstGeom prst="ellipse">
            <a:avLst/>
          </a:prstGeom>
        </p:spPr>
      </p:pic>
      <p:sp>
        <p:nvSpPr>
          <p:cNvPr id="3" name="文本框 2">
            <a:extLst>
              <a:ext uri="{FF2B5EF4-FFF2-40B4-BE49-F238E27FC236}">
                <a16:creationId xmlns:a16="http://schemas.microsoft.com/office/drawing/2014/main" id="{A3FE6C17-740B-8744-0541-C1BB2BC64140}"/>
              </a:ext>
            </a:extLst>
          </p:cNvPr>
          <p:cNvSpPr txBox="1"/>
          <p:nvPr/>
        </p:nvSpPr>
        <p:spPr>
          <a:xfrm>
            <a:off x="333025" y="1159836"/>
            <a:ext cx="10261950" cy="461665"/>
          </a:xfrm>
          <a:prstGeom prst="rect">
            <a:avLst/>
          </a:prstGeom>
          <a:noFill/>
        </p:spPr>
        <p:txBody>
          <a:bodyPr wrap="square" rtlCol="0">
            <a:spAutoFit/>
          </a:bodyPr>
          <a:lstStyle/>
          <a:p>
            <a:r>
              <a:rPr lang="zh-CN" altLang="en-US" sz="2400" b="1" spc="225" dirty="0">
                <a:latin typeface="Times New Roman" panose="02020603050405020304" pitchFamily="18" charset="0"/>
                <a:cs typeface="Times New Roman" panose="02020603050405020304" pitchFamily="18" charset="0"/>
                <a:sym typeface="+mn-lt"/>
              </a:rPr>
              <a:t>构造</a:t>
            </a:r>
            <a:r>
              <a:rPr lang="en-US" altLang="zh-CN" sz="2400" b="1" spc="225" dirty="0" err="1">
                <a:latin typeface="Times New Roman" panose="02020603050405020304" pitchFamily="18" charset="0"/>
                <a:cs typeface="Times New Roman" panose="02020603050405020304" pitchFamily="18" charset="0"/>
                <a:sym typeface="+mn-lt"/>
              </a:rPr>
              <a:t>Rarita</a:t>
            </a:r>
            <a:r>
              <a:rPr lang="en-US" altLang="zh-CN" sz="2400" b="1" spc="225" dirty="0">
                <a:latin typeface="Times New Roman" panose="02020603050405020304" pitchFamily="18" charset="0"/>
                <a:cs typeface="Times New Roman" panose="02020603050405020304" pitchFamily="18" charset="0"/>
                <a:sym typeface="+mn-lt"/>
              </a:rPr>
              <a:t>-Schwinger Fields</a:t>
            </a:r>
            <a:r>
              <a:rPr lang="zh-CN" altLang="en-US" sz="2400" b="1" spc="225" dirty="0">
                <a:latin typeface="+mn-ea"/>
                <a:cs typeface="+mn-ea"/>
                <a:sym typeface="+mn-lt"/>
              </a:rPr>
              <a:t>的目的：</a:t>
            </a:r>
            <a:r>
              <a:rPr lang="zh-CN" altLang="en-US" sz="2400" b="1" spc="225" dirty="0">
                <a:solidFill>
                  <a:srgbClr val="C00000"/>
                </a:solidFill>
                <a:latin typeface="+mn-ea"/>
                <a:cs typeface="+mn-ea"/>
                <a:sym typeface="+mn-lt"/>
              </a:rPr>
              <a:t>描述自旋</a:t>
            </a:r>
            <a:r>
              <a:rPr lang="en-US" altLang="zh-CN" sz="2400" b="1" spc="225" dirty="0">
                <a:solidFill>
                  <a:srgbClr val="C00000"/>
                </a:solidFill>
                <a:latin typeface="+mn-ea"/>
                <a:cs typeface="+mn-ea"/>
                <a:sym typeface="+mn-lt"/>
              </a:rPr>
              <a:t>3/2</a:t>
            </a:r>
            <a:r>
              <a:rPr lang="zh-CN" altLang="en-US" sz="2400" b="1" spc="225" dirty="0">
                <a:solidFill>
                  <a:srgbClr val="C00000"/>
                </a:solidFill>
                <a:latin typeface="+mn-ea"/>
                <a:cs typeface="+mn-ea"/>
                <a:sym typeface="+mn-lt"/>
              </a:rPr>
              <a:t>的粒子</a:t>
            </a:r>
            <a:endParaRPr lang="en-US" altLang="zh-CN" sz="2400" b="1" spc="225" dirty="0">
              <a:solidFill>
                <a:srgbClr val="C00000"/>
              </a:solidFill>
              <a:latin typeface="+mn-ea"/>
              <a:cs typeface="+mn-ea"/>
              <a:sym typeface="+mn-lt"/>
            </a:endParaRPr>
          </a:p>
        </p:txBody>
      </p:sp>
      <p:sp>
        <p:nvSpPr>
          <p:cNvPr id="10" name="object 6">
            <a:extLst>
              <a:ext uri="{FF2B5EF4-FFF2-40B4-BE49-F238E27FC236}">
                <a16:creationId xmlns:a16="http://schemas.microsoft.com/office/drawing/2014/main" id="{EE2A2B8F-6FA0-2AAA-27D5-44AF5182BBF5}"/>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8</a:t>
            </a:fld>
            <a:endParaRPr lang="zh-CN" altLang="en-US" sz="3200" b="1" spc="-20" dirty="0">
              <a:solidFill>
                <a:schemeClr val="tx1">
                  <a:lumMod val="65000"/>
                  <a:lumOff val="35000"/>
                </a:schemeClr>
              </a:solidFill>
            </a:endParaRPr>
          </a:p>
        </p:txBody>
      </p:sp>
      <mc:AlternateContent xmlns:mc="http://schemas.openxmlformats.org/markup-compatibility/2006" xmlns:a14="http://schemas.microsoft.com/office/drawing/2010/main">
        <mc:Choice Requires="a14">
          <p:sp>
            <p:nvSpPr>
              <p:cNvPr id="20" name="文本框 19">
                <a:extLst>
                  <a:ext uri="{FF2B5EF4-FFF2-40B4-BE49-F238E27FC236}">
                    <a16:creationId xmlns:a16="http://schemas.microsoft.com/office/drawing/2014/main" id="{3F33E72F-D154-1CF2-D44C-158199736ACF}"/>
                  </a:ext>
                </a:extLst>
              </p:cNvPr>
              <p:cNvSpPr txBox="1"/>
              <p:nvPr/>
            </p:nvSpPr>
            <p:spPr>
              <a:xfrm>
                <a:off x="374995" y="1703787"/>
                <a:ext cx="10261950" cy="4763099"/>
              </a:xfrm>
              <a:prstGeom prst="rect">
                <a:avLst/>
              </a:prstGeom>
              <a:noFill/>
            </p:spPr>
            <p:txBody>
              <a:bodyPr wrap="square">
                <a:spAutoFit/>
              </a:bodyPr>
              <a:lstStyle/>
              <a:p>
                <a:r>
                  <a:rPr lang="en-US" altLang="zh-CN" sz="2400" b="1" spc="225" dirty="0">
                    <a:latin typeface="Times New Roman" panose="02020603050405020304" pitchFamily="18" charset="0"/>
                    <a:cs typeface="Times New Roman" panose="02020603050405020304" pitchFamily="18" charset="0"/>
                    <a:sym typeface="+mn-lt"/>
                  </a:rPr>
                  <a:t>Dirac</a:t>
                </a:r>
                <a:r>
                  <a:rPr lang="zh-CN" altLang="en-US" sz="2400" b="1" spc="225" dirty="0">
                    <a:cs typeface="Times New Roman" panose="02020603050405020304" pitchFamily="18" charset="0"/>
                    <a:sym typeface="+mn-lt"/>
                  </a:rPr>
                  <a:t>方程</a:t>
                </a:r>
                <a14:m>
                  <m:oMath xmlns:m="http://schemas.openxmlformats.org/officeDocument/2006/math">
                    <m:r>
                      <a:rPr lang="en-US" altLang="zh-CN" sz="2400" b="0" i="1" spc="225" dirty="0" smtClean="0">
                        <a:latin typeface="Cambria Math" panose="02040503050406030204" pitchFamily="18" charset="0"/>
                        <a:cs typeface="Times New Roman" panose="02020603050405020304" pitchFamily="18" charset="0"/>
                        <a:sym typeface="+mn-lt"/>
                      </a:rPr>
                      <m:t>𝜓</m:t>
                    </m:r>
                    <m:r>
                      <a:rPr lang="en-US" altLang="zh-CN" sz="2400" b="0" i="1" spc="225" dirty="0" smtClean="0">
                        <a:latin typeface="Cambria Math" panose="02040503050406030204" pitchFamily="18" charset="0"/>
                        <a:cs typeface="Times New Roman" panose="02020603050405020304" pitchFamily="18" charset="0"/>
                        <a:sym typeface="+mn-lt"/>
                      </a:rPr>
                      <m:t>(</m:t>
                    </m:r>
                    <m:r>
                      <a:rPr lang="en-US" altLang="zh-CN" sz="2400" b="0" i="1" spc="225" dirty="0" smtClean="0">
                        <a:latin typeface="Cambria Math" panose="02040503050406030204" pitchFamily="18" charset="0"/>
                        <a:cs typeface="Times New Roman" panose="02020603050405020304" pitchFamily="18" charset="0"/>
                        <a:sym typeface="+mn-lt"/>
                      </a:rPr>
                      <m:t>𝑥</m:t>
                    </m:r>
                    <m:r>
                      <a:rPr lang="en-US" altLang="zh-CN" sz="2400" b="0" i="1" spc="225" dirty="0" smtClean="0">
                        <a:latin typeface="Cambria Math" panose="02040503050406030204" pitchFamily="18" charset="0"/>
                        <a:cs typeface="Times New Roman" panose="02020603050405020304" pitchFamily="18" charset="0"/>
                        <a:sym typeface="+mn-lt"/>
                      </a:rPr>
                      <m:t>)=</m:t>
                    </m:r>
                    <m:d>
                      <m:dPr>
                        <m:ctrlPr>
                          <a:rPr lang="en-US" altLang="zh-CN" sz="2400" i="1" spc="225" dirty="0" smtClean="0">
                            <a:latin typeface="Cambria Math" panose="02040503050406030204" pitchFamily="18" charset="0"/>
                            <a:cs typeface="Times New Roman" panose="02020603050405020304" pitchFamily="18" charset="0"/>
                            <a:sym typeface="+mn-lt"/>
                          </a:rPr>
                        </m:ctrlPr>
                      </m:dPr>
                      <m:e>
                        <m:m>
                          <m:mPr>
                            <m:mcs>
                              <m:mc>
                                <m:mcPr>
                                  <m:count m:val="1"/>
                                  <m:mcJc m:val="center"/>
                                </m:mcPr>
                              </m:mc>
                            </m:mcs>
                            <m:ctrlPr>
                              <a:rPr lang="en-US" altLang="zh-CN" sz="2400" i="1" spc="225" dirty="0" smtClean="0">
                                <a:latin typeface="Cambria Math" panose="02040503050406030204" pitchFamily="18" charset="0"/>
                                <a:cs typeface="Times New Roman" panose="02020603050405020304" pitchFamily="18" charset="0"/>
                                <a:sym typeface="+mn-lt"/>
                              </a:rPr>
                            </m:ctrlPr>
                          </m:mPr>
                          <m:mr>
                            <m:e>
                              <m:m>
                                <m:mPr>
                                  <m:mcs>
                                    <m:mc>
                                      <m:mcPr>
                                        <m:count m:val="1"/>
                                        <m:mcJc m:val="center"/>
                                      </m:mcPr>
                                    </m:mc>
                                  </m:mcs>
                                  <m:ctrlPr>
                                    <a:rPr lang="en-US" altLang="zh-CN" sz="2400" i="1" spc="225" dirty="0" smtClean="0">
                                      <a:latin typeface="Cambria Math" panose="02040503050406030204" pitchFamily="18" charset="0"/>
                                      <a:cs typeface="Times New Roman" panose="02020603050405020304" pitchFamily="18" charset="0"/>
                                      <a:sym typeface="+mn-lt"/>
                                    </a:rPr>
                                  </m:ctrlPr>
                                </m:mPr>
                                <m:mr>
                                  <m:e>
                                    <m:sSub>
                                      <m:sSubPr>
                                        <m:ctrlPr>
                                          <a:rPr lang="en-US" altLang="zh-CN" sz="2400" i="1" spc="225" dirty="0" smtClean="0">
                                            <a:latin typeface="Cambria Math" panose="02040503050406030204" pitchFamily="18" charset="0"/>
                                            <a:cs typeface="Times New Roman" panose="02020603050405020304" pitchFamily="18" charset="0"/>
                                            <a:sym typeface="+mn-lt"/>
                                          </a:rPr>
                                        </m:ctrlPr>
                                      </m:sSubPr>
                                      <m:e>
                                        <m:r>
                                          <a:rPr lang="en-US" altLang="zh-CN" sz="2400" b="0" i="1" spc="225" dirty="0" smtClean="0">
                                            <a:latin typeface="Cambria Math" panose="02040503050406030204" pitchFamily="18" charset="0"/>
                                            <a:cs typeface="Times New Roman" panose="02020603050405020304" pitchFamily="18" charset="0"/>
                                            <a:sym typeface="+mn-lt"/>
                                          </a:rPr>
                                          <m:t>𝜓</m:t>
                                        </m:r>
                                      </m:e>
                                      <m:sub>
                                        <m:r>
                                          <a:rPr lang="en-US" altLang="zh-CN" sz="2400" b="0" i="1" spc="225" dirty="0" smtClean="0">
                                            <a:latin typeface="Cambria Math" panose="02040503050406030204" pitchFamily="18" charset="0"/>
                                            <a:cs typeface="Times New Roman" panose="02020603050405020304" pitchFamily="18" charset="0"/>
                                            <a:sym typeface="+mn-lt"/>
                                          </a:rPr>
                                          <m:t>1</m:t>
                                        </m:r>
                                      </m:sub>
                                    </m:sSub>
                                    <m:d>
                                      <m:dPr>
                                        <m:ctrlPr>
                                          <a:rPr lang="en-US" altLang="zh-CN" sz="2400" i="1" spc="225" dirty="0" smtClean="0">
                                            <a:latin typeface="Cambria Math" panose="02040503050406030204" pitchFamily="18" charset="0"/>
                                            <a:cs typeface="Times New Roman" panose="02020603050405020304" pitchFamily="18" charset="0"/>
                                            <a:sym typeface="+mn-lt"/>
                                          </a:rPr>
                                        </m:ctrlPr>
                                      </m:dPr>
                                      <m:e>
                                        <m:r>
                                          <a:rPr lang="en-US" altLang="zh-CN" sz="2400" b="0" i="1" spc="225" dirty="0" smtClean="0">
                                            <a:latin typeface="Cambria Math" panose="02040503050406030204" pitchFamily="18" charset="0"/>
                                            <a:cs typeface="Times New Roman" panose="02020603050405020304" pitchFamily="18" charset="0"/>
                                            <a:sym typeface="+mn-lt"/>
                                          </a:rPr>
                                          <m:t>𝑥</m:t>
                                        </m:r>
                                      </m:e>
                                    </m:d>
                                  </m:e>
                                </m:mr>
                                <m:mr>
                                  <m:e>
                                    <m:sSub>
                                      <m:sSubPr>
                                        <m:ctrlPr>
                                          <a:rPr lang="en-US" altLang="zh-CN" sz="2400" i="1" spc="225" dirty="0" smtClean="0">
                                            <a:latin typeface="Cambria Math" panose="02040503050406030204" pitchFamily="18" charset="0"/>
                                            <a:cs typeface="Times New Roman" panose="02020603050405020304" pitchFamily="18" charset="0"/>
                                            <a:sym typeface="+mn-lt"/>
                                          </a:rPr>
                                        </m:ctrlPr>
                                      </m:sSubPr>
                                      <m:e>
                                        <m:r>
                                          <m:rPr>
                                            <m:brk m:alnAt="7"/>
                                          </m:rPr>
                                          <a:rPr lang="en-US" altLang="zh-CN" sz="2400" b="0" i="1" spc="225" dirty="0" smtClean="0">
                                            <a:latin typeface="Cambria Math" panose="02040503050406030204" pitchFamily="18" charset="0"/>
                                            <a:cs typeface="Times New Roman" panose="02020603050405020304" pitchFamily="18" charset="0"/>
                                            <a:sym typeface="+mn-lt"/>
                                          </a:rPr>
                                          <m:t>𝜓</m:t>
                                        </m:r>
                                      </m:e>
                                      <m:sub>
                                        <m:r>
                                          <m:rPr>
                                            <m:brk m:alnAt="7"/>
                                          </m:rPr>
                                          <a:rPr lang="en-US" altLang="zh-CN" sz="2400" b="0" i="1" spc="225" dirty="0" smtClean="0">
                                            <a:latin typeface="Cambria Math" panose="02040503050406030204" pitchFamily="18" charset="0"/>
                                            <a:cs typeface="Times New Roman" panose="02020603050405020304" pitchFamily="18" charset="0"/>
                                            <a:sym typeface="+mn-lt"/>
                                          </a:rPr>
                                          <m:t>2</m:t>
                                        </m:r>
                                      </m:sub>
                                    </m:sSub>
                                    <m:r>
                                      <m:rPr>
                                        <m:brk m:alnAt="7"/>
                                      </m:rPr>
                                      <a:rPr lang="en-US" altLang="zh-CN" sz="2400" b="0" i="1" spc="225" dirty="0" smtClean="0">
                                        <a:latin typeface="Cambria Math" panose="02040503050406030204" pitchFamily="18" charset="0"/>
                                        <a:cs typeface="Times New Roman" panose="02020603050405020304" pitchFamily="18" charset="0"/>
                                        <a:sym typeface="+mn-lt"/>
                                      </a:rPr>
                                      <m:t>(</m:t>
                                    </m:r>
                                    <m:r>
                                      <a:rPr lang="en-US" altLang="zh-CN" sz="2400" b="0" i="1" spc="225" dirty="0" smtClean="0">
                                        <a:latin typeface="Cambria Math" panose="02040503050406030204" pitchFamily="18" charset="0"/>
                                        <a:cs typeface="Times New Roman" panose="02020603050405020304" pitchFamily="18" charset="0"/>
                                        <a:sym typeface="+mn-lt"/>
                                      </a:rPr>
                                      <m:t>𝑥</m:t>
                                    </m:r>
                                    <m:r>
                                      <a:rPr lang="en-US" altLang="zh-CN" sz="2400" b="0" i="1" spc="225" dirty="0" smtClean="0">
                                        <a:latin typeface="Cambria Math" panose="02040503050406030204" pitchFamily="18" charset="0"/>
                                        <a:cs typeface="Times New Roman" panose="02020603050405020304" pitchFamily="18" charset="0"/>
                                        <a:sym typeface="+mn-lt"/>
                                      </a:rPr>
                                      <m:t>)</m:t>
                                    </m:r>
                                  </m:e>
                                </m:mr>
                              </m:m>
                            </m:e>
                          </m:mr>
                          <m:mr>
                            <m:e>
                              <m:m>
                                <m:mPr>
                                  <m:mcs>
                                    <m:mc>
                                      <m:mcPr>
                                        <m:count m:val="1"/>
                                        <m:mcJc m:val="center"/>
                                      </m:mcPr>
                                    </m:mc>
                                  </m:mcs>
                                  <m:ctrlPr>
                                    <a:rPr lang="en-US" altLang="zh-CN" sz="2400" i="1" spc="225" dirty="0" smtClean="0">
                                      <a:latin typeface="Cambria Math" panose="02040503050406030204" pitchFamily="18" charset="0"/>
                                      <a:cs typeface="Times New Roman" panose="02020603050405020304" pitchFamily="18" charset="0"/>
                                      <a:sym typeface="+mn-lt"/>
                                    </a:rPr>
                                  </m:ctrlPr>
                                </m:mPr>
                                <m:mr>
                                  <m:e>
                                    <m:sSub>
                                      <m:sSubPr>
                                        <m:ctrlPr>
                                          <a:rPr lang="en-US" altLang="zh-CN" sz="2400" i="1" spc="225" dirty="0" smtClean="0">
                                            <a:latin typeface="Cambria Math" panose="02040503050406030204" pitchFamily="18" charset="0"/>
                                            <a:cs typeface="Times New Roman" panose="02020603050405020304" pitchFamily="18" charset="0"/>
                                            <a:sym typeface="+mn-lt"/>
                                          </a:rPr>
                                        </m:ctrlPr>
                                      </m:sSubPr>
                                      <m:e>
                                        <m:r>
                                          <a:rPr lang="en-US" altLang="zh-CN" sz="2400" b="0" i="1" spc="225" dirty="0" smtClean="0">
                                            <a:latin typeface="Cambria Math" panose="02040503050406030204" pitchFamily="18" charset="0"/>
                                            <a:cs typeface="Times New Roman" panose="02020603050405020304" pitchFamily="18" charset="0"/>
                                            <a:sym typeface="+mn-lt"/>
                                          </a:rPr>
                                          <m:t>𝜓</m:t>
                                        </m:r>
                                      </m:e>
                                      <m:sub>
                                        <m:r>
                                          <a:rPr lang="en-US" altLang="zh-CN" sz="2400" b="0" i="1" spc="225" dirty="0" smtClean="0">
                                            <a:latin typeface="Cambria Math" panose="02040503050406030204" pitchFamily="18" charset="0"/>
                                            <a:cs typeface="Times New Roman" panose="02020603050405020304" pitchFamily="18" charset="0"/>
                                            <a:sym typeface="+mn-lt"/>
                                          </a:rPr>
                                          <m:t>3</m:t>
                                        </m:r>
                                      </m:sub>
                                    </m:sSub>
                                    <m:r>
                                      <a:rPr lang="en-US" altLang="zh-CN" sz="2400" b="0" i="1" spc="225" dirty="0" smtClean="0">
                                        <a:latin typeface="Cambria Math" panose="02040503050406030204" pitchFamily="18" charset="0"/>
                                        <a:cs typeface="Times New Roman" panose="02020603050405020304" pitchFamily="18" charset="0"/>
                                        <a:sym typeface="+mn-lt"/>
                                      </a:rPr>
                                      <m:t>(</m:t>
                                    </m:r>
                                    <m:r>
                                      <a:rPr lang="en-US" altLang="zh-CN" sz="2400" b="0" i="1" spc="225" dirty="0" smtClean="0">
                                        <a:latin typeface="Cambria Math" panose="02040503050406030204" pitchFamily="18" charset="0"/>
                                        <a:cs typeface="Times New Roman" panose="02020603050405020304" pitchFamily="18" charset="0"/>
                                        <a:sym typeface="+mn-lt"/>
                                      </a:rPr>
                                      <m:t>𝑥</m:t>
                                    </m:r>
                                    <m:r>
                                      <a:rPr lang="en-US" altLang="zh-CN" sz="2400" b="0" i="1" spc="225" dirty="0" smtClean="0">
                                        <a:latin typeface="Cambria Math" panose="02040503050406030204" pitchFamily="18" charset="0"/>
                                        <a:cs typeface="Times New Roman" panose="02020603050405020304" pitchFamily="18" charset="0"/>
                                        <a:sym typeface="+mn-lt"/>
                                      </a:rPr>
                                      <m:t>)</m:t>
                                    </m:r>
                                  </m:e>
                                </m:mr>
                                <m:mr>
                                  <m:e>
                                    <m:sSub>
                                      <m:sSubPr>
                                        <m:ctrlPr>
                                          <a:rPr lang="en-US" altLang="zh-CN" sz="2400" i="1" spc="225" dirty="0" smtClean="0">
                                            <a:latin typeface="Cambria Math" panose="02040503050406030204" pitchFamily="18" charset="0"/>
                                            <a:cs typeface="Times New Roman" panose="02020603050405020304" pitchFamily="18" charset="0"/>
                                            <a:sym typeface="+mn-lt"/>
                                          </a:rPr>
                                        </m:ctrlPr>
                                      </m:sSubPr>
                                      <m:e>
                                        <m:r>
                                          <a:rPr lang="en-US" altLang="zh-CN" sz="2400" b="0" i="1" spc="225" dirty="0" smtClean="0">
                                            <a:latin typeface="Cambria Math" panose="02040503050406030204" pitchFamily="18" charset="0"/>
                                            <a:cs typeface="Times New Roman" panose="02020603050405020304" pitchFamily="18" charset="0"/>
                                            <a:sym typeface="+mn-lt"/>
                                          </a:rPr>
                                          <m:t>𝜓</m:t>
                                        </m:r>
                                      </m:e>
                                      <m:sub>
                                        <m:r>
                                          <a:rPr lang="en-US" altLang="zh-CN" sz="2400" b="0" i="1" spc="225" dirty="0" smtClean="0">
                                            <a:latin typeface="Cambria Math" panose="02040503050406030204" pitchFamily="18" charset="0"/>
                                            <a:cs typeface="Times New Roman" panose="02020603050405020304" pitchFamily="18" charset="0"/>
                                            <a:sym typeface="+mn-lt"/>
                                          </a:rPr>
                                          <m:t>4</m:t>
                                        </m:r>
                                      </m:sub>
                                    </m:sSub>
                                    <m:r>
                                      <a:rPr lang="en-US" altLang="zh-CN" sz="2400" b="0" i="1" spc="225" dirty="0" smtClean="0">
                                        <a:latin typeface="Cambria Math" panose="02040503050406030204" pitchFamily="18" charset="0"/>
                                        <a:cs typeface="Times New Roman" panose="02020603050405020304" pitchFamily="18" charset="0"/>
                                        <a:sym typeface="+mn-lt"/>
                                      </a:rPr>
                                      <m:t>(</m:t>
                                    </m:r>
                                    <m:r>
                                      <a:rPr lang="en-US" altLang="zh-CN" sz="2400" b="0" i="1" spc="225" dirty="0" smtClean="0">
                                        <a:latin typeface="Cambria Math" panose="02040503050406030204" pitchFamily="18" charset="0"/>
                                        <a:cs typeface="Times New Roman" panose="02020603050405020304" pitchFamily="18" charset="0"/>
                                        <a:sym typeface="+mn-lt"/>
                                      </a:rPr>
                                      <m:t>𝑥</m:t>
                                    </m:r>
                                    <m:r>
                                      <a:rPr lang="en-US" altLang="zh-CN" sz="2400" b="0" i="1" spc="225" dirty="0" smtClean="0">
                                        <a:latin typeface="Cambria Math" panose="02040503050406030204" pitchFamily="18" charset="0"/>
                                        <a:cs typeface="Times New Roman" panose="02020603050405020304" pitchFamily="18" charset="0"/>
                                        <a:sym typeface="+mn-lt"/>
                                      </a:rPr>
                                      <m:t>)</m:t>
                                    </m:r>
                                  </m:e>
                                </m:mr>
                              </m:m>
                            </m:e>
                          </m:mr>
                        </m:m>
                      </m:e>
                    </m:d>
                  </m:oMath>
                </a14:m>
                <a:r>
                  <a:rPr lang="en-US" altLang="zh-CN" sz="2400" b="1" dirty="0"/>
                  <a:t>,</a:t>
                </a:r>
                <a:r>
                  <a:rPr lang="zh-CN" altLang="en-US" sz="2400" b="1" dirty="0"/>
                  <a:t>其中</a:t>
                </a:r>
                <a14:m>
                  <m:oMath xmlns:m="http://schemas.openxmlformats.org/officeDocument/2006/math">
                    <m:r>
                      <a:rPr lang="en-US" altLang="zh-CN" sz="2400" b="0" i="1" smtClean="0">
                        <a:latin typeface="Cambria Math" panose="02040503050406030204" pitchFamily="18" charset="0"/>
                      </a:rPr>
                      <m:t>𝜓</m:t>
                    </m:r>
                  </m:oMath>
                </a14:m>
                <a:r>
                  <a:rPr lang="zh-CN" altLang="en-US" sz="2400" b="1" dirty="0"/>
                  <a:t>是个四分量旋量</a:t>
                </a:r>
                <a:endParaRPr lang="en-US" altLang="zh-CN" sz="2400" b="1" dirty="0"/>
              </a:p>
              <a:p>
                <a:r>
                  <a:rPr lang="en-US" altLang="zh-CN" sz="2400" b="1" spc="225" dirty="0" err="1">
                    <a:latin typeface="Times New Roman" panose="02020603050405020304" pitchFamily="18" charset="0"/>
                    <a:cs typeface="Times New Roman" panose="02020603050405020304" pitchFamily="18" charset="0"/>
                    <a:sym typeface="+mn-lt"/>
                  </a:rPr>
                  <a:t>Rarita</a:t>
                </a:r>
                <a:r>
                  <a:rPr lang="en-US" altLang="zh-CN" sz="2400" b="1" spc="225" dirty="0">
                    <a:latin typeface="Times New Roman" panose="02020603050405020304" pitchFamily="18" charset="0"/>
                    <a:cs typeface="Times New Roman" panose="02020603050405020304" pitchFamily="18" charset="0"/>
                    <a:sym typeface="+mn-lt"/>
                  </a:rPr>
                  <a:t>-Schwinger Field</a:t>
                </a:r>
                <a:r>
                  <a:rPr lang="zh-CN" altLang="en-US" sz="2400" b="1" spc="225" dirty="0">
                    <a:latin typeface="Times New Roman" panose="02020603050405020304" pitchFamily="18" charset="0"/>
                    <a:cs typeface="Times New Roman" panose="02020603050405020304" pitchFamily="18" charset="0"/>
                    <a:sym typeface="+mn-lt"/>
                  </a:rPr>
                  <a:t>：</a:t>
                </a:r>
                <a:r>
                  <a:rPr lang="zh-CN" altLang="en-US" sz="2400" b="1" spc="225" dirty="0">
                    <a:solidFill>
                      <a:srgbClr val="C00000"/>
                    </a:solidFill>
                    <a:latin typeface="Times New Roman" panose="02020603050405020304" pitchFamily="18" charset="0"/>
                    <a:cs typeface="Times New Roman" panose="02020603050405020304" pitchFamily="18" charset="0"/>
                    <a:sym typeface="+mn-lt"/>
                  </a:rPr>
                  <a:t>四个不同的时空分量各有一个</a:t>
                </a:r>
                <a14:m>
                  <m:oMath xmlns:m="http://schemas.openxmlformats.org/officeDocument/2006/math">
                    <m:sSub>
                      <m:sSubPr>
                        <m:ctrlPr>
                          <a:rPr lang="en-US" altLang="zh-CN" sz="2400" i="1" spc="225" smtClean="0">
                            <a:solidFill>
                              <a:srgbClr val="C00000"/>
                            </a:solidFill>
                            <a:latin typeface="Cambria Math" panose="02040503050406030204" pitchFamily="18" charset="0"/>
                            <a:cs typeface="Times New Roman" panose="02020603050405020304" pitchFamily="18" charset="0"/>
                            <a:sym typeface="+mn-lt"/>
                          </a:rPr>
                        </m:ctrlPr>
                      </m:sSubPr>
                      <m:e>
                        <m:r>
                          <a:rPr lang="en-US" altLang="zh-CN" sz="2400" b="0" i="1" spc="225" smtClean="0">
                            <a:solidFill>
                              <a:srgbClr val="C00000"/>
                            </a:solidFill>
                            <a:latin typeface="Cambria Math" panose="02040503050406030204" pitchFamily="18" charset="0"/>
                            <a:cs typeface="Times New Roman" panose="02020603050405020304" pitchFamily="18" charset="0"/>
                            <a:sym typeface="+mn-lt"/>
                          </a:rPr>
                          <m:t>𝜓</m:t>
                        </m:r>
                      </m:e>
                      <m:sub>
                        <m:r>
                          <a:rPr lang="en-US" altLang="zh-CN" sz="2400" b="0" i="1" spc="225" smtClean="0">
                            <a:solidFill>
                              <a:srgbClr val="C00000"/>
                            </a:solidFill>
                            <a:latin typeface="Cambria Math" panose="02040503050406030204" pitchFamily="18" charset="0"/>
                            <a:cs typeface="Times New Roman" panose="02020603050405020304" pitchFamily="18" charset="0"/>
                            <a:sym typeface="+mn-lt"/>
                          </a:rPr>
                          <m:t>𝜇</m:t>
                        </m:r>
                      </m:sub>
                    </m:sSub>
                  </m:oMath>
                </a14:m>
                <a:r>
                  <a:rPr lang="zh-CN" altLang="en-US" sz="2400" b="1" dirty="0">
                    <a:solidFill>
                      <a:srgbClr val="C00000"/>
                    </a:solidFill>
                  </a:rPr>
                  <a:t>，每个</a:t>
                </a:r>
                <a14:m>
                  <m:oMath xmlns:m="http://schemas.openxmlformats.org/officeDocument/2006/math">
                    <m:sSub>
                      <m:sSubPr>
                        <m:ctrlPr>
                          <a:rPr lang="en-US" altLang="zh-CN" sz="2400" i="1" spc="225">
                            <a:solidFill>
                              <a:srgbClr val="C00000"/>
                            </a:solidFill>
                            <a:latin typeface="Cambria Math" panose="02040503050406030204" pitchFamily="18" charset="0"/>
                            <a:cs typeface="Times New Roman" panose="02020603050405020304" pitchFamily="18" charset="0"/>
                            <a:sym typeface="+mn-lt"/>
                          </a:rPr>
                        </m:ctrlPr>
                      </m:sSubPr>
                      <m:e>
                        <m:r>
                          <a:rPr lang="en-US" altLang="zh-CN" sz="2400" b="0" i="1" spc="225">
                            <a:solidFill>
                              <a:srgbClr val="C00000"/>
                            </a:solidFill>
                            <a:latin typeface="Cambria Math" panose="02040503050406030204" pitchFamily="18" charset="0"/>
                            <a:cs typeface="Times New Roman" panose="02020603050405020304" pitchFamily="18" charset="0"/>
                            <a:sym typeface="+mn-lt"/>
                          </a:rPr>
                          <m:t>𝜓</m:t>
                        </m:r>
                      </m:e>
                      <m:sub>
                        <m:r>
                          <a:rPr lang="en-US" altLang="zh-CN" sz="2400" b="0" i="1" spc="225">
                            <a:solidFill>
                              <a:srgbClr val="C00000"/>
                            </a:solidFill>
                            <a:latin typeface="Cambria Math" panose="02040503050406030204" pitchFamily="18" charset="0"/>
                            <a:cs typeface="Times New Roman" panose="02020603050405020304" pitchFamily="18" charset="0"/>
                            <a:sym typeface="+mn-lt"/>
                          </a:rPr>
                          <m:t>𝜇</m:t>
                        </m:r>
                      </m:sub>
                    </m:sSub>
                  </m:oMath>
                </a14:m>
                <a:r>
                  <a:rPr lang="zh-CN" altLang="en-US" sz="2400" b="1" dirty="0">
                    <a:solidFill>
                      <a:srgbClr val="C00000"/>
                    </a:solidFill>
                  </a:rPr>
                  <a:t>都是一个四分量旋量</a:t>
                </a:r>
                <a:r>
                  <a:rPr lang="zh-CN" altLang="en-US" sz="2400" b="1" dirty="0"/>
                  <a:t>，</a:t>
                </a:r>
                <a14:m>
                  <m:oMath xmlns:m="http://schemas.openxmlformats.org/officeDocument/2006/math">
                    <m:r>
                      <a:rPr lang="en-US" altLang="zh-CN" sz="2400" b="0" i="1" smtClean="0">
                        <a:latin typeface="Cambria Math" panose="02040503050406030204" pitchFamily="18" charset="0"/>
                      </a:rPr>
                      <m:t>𝜇</m:t>
                    </m:r>
                    <m:r>
                      <a:rPr lang="en-US" altLang="zh-CN" sz="2400" b="0" i="1" smtClean="0">
                        <a:latin typeface="Cambria Math" panose="02040503050406030204" pitchFamily="18" charset="0"/>
                      </a:rPr>
                      <m:t>=0,1,2,3</m:t>
                    </m:r>
                  </m:oMath>
                </a14:m>
                <a:endParaRPr lang="en-US" altLang="zh-CN" sz="2400" dirty="0"/>
              </a:p>
              <a:p>
                <a:endParaRPr lang="en-US" altLang="zh-CN" sz="2400" b="1" dirty="0"/>
              </a:p>
              <a:p>
                <a:r>
                  <a:rPr lang="zh-CN" altLang="en-US" sz="2400" b="1" dirty="0"/>
                  <a:t>即</a:t>
                </a:r>
                <a14:m>
                  <m:oMath xmlns:m="http://schemas.openxmlformats.org/officeDocument/2006/math">
                    <m:r>
                      <a:rPr lang="en-US" altLang="zh-CN" sz="2400" b="0" i="1" smtClean="0">
                        <a:latin typeface="Cambria Math" panose="02040503050406030204" pitchFamily="18" charset="0"/>
                      </a:rPr>
                      <m:t>𝜓</m:t>
                    </m:r>
                    <m:r>
                      <a:rPr lang="en-US" altLang="zh-CN" sz="2400" b="0" i="1" smtClean="0">
                        <a:latin typeface="Cambria Math" panose="02040503050406030204" pitchFamily="18" charset="0"/>
                      </a:rPr>
                      <m:t>=</m:t>
                    </m:r>
                    <m:sSubSup>
                      <m:sSubSupPr>
                        <m:ctrlPr>
                          <a:rPr lang="en-US" altLang="zh-CN" sz="2400" i="1" smtClean="0">
                            <a:latin typeface="Cambria Math" panose="02040503050406030204" pitchFamily="18" charset="0"/>
                          </a:rPr>
                        </m:ctrlPr>
                      </m:sSubSupPr>
                      <m:e>
                        <m:r>
                          <a:rPr lang="en-US" altLang="zh-CN" sz="2400" b="0" i="1" smtClean="0">
                            <a:latin typeface="Cambria Math" panose="02040503050406030204" pitchFamily="18" charset="0"/>
                          </a:rPr>
                          <m:t>𝜓</m:t>
                        </m:r>
                      </m:e>
                      <m:sub>
                        <m:r>
                          <a:rPr lang="en-US" altLang="zh-CN" sz="2400" b="0" i="1" smtClean="0">
                            <a:latin typeface="Cambria Math" panose="02040503050406030204" pitchFamily="18" charset="0"/>
                          </a:rPr>
                          <m:t>𝜇</m:t>
                        </m:r>
                      </m:sub>
                      <m:sup>
                        <m:r>
                          <a:rPr lang="en-US" altLang="zh-CN" sz="2400" b="0" i="1" smtClean="0">
                            <a:latin typeface="Cambria Math" panose="02040503050406030204" pitchFamily="18" charset="0"/>
                          </a:rPr>
                          <m:t>𝛼</m:t>
                        </m:r>
                      </m:sup>
                    </m:sSubSup>
                    <m:r>
                      <a:rPr lang="en-US" altLang="zh-CN" sz="2400" b="0" i="1" smtClean="0">
                        <a:latin typeface="Cambria Math" panose="02040503050406030204" pitchFamily="18" charset="0"/>
                      </a:rPr>
                      <m:t>=</m:t>
                    </m:r>
                    <m:d>
                      <m:dPr>
                        <m:ctrlPr>
                          <a:rPr lang="en-US" altLang="zh-CN" sz="2400" i="1" smtClean="0">
                            <a:latin typeface="Cambria Math" panose="02040503050406030204" pitchFamily="18" charset="0"/>
                          </a:rPr>
                        </m:ctrlPr>
                      </m:dPr>
                      <m:e>
                        <m:m>
                          <m:mPr>
                            <m:mcs>
                              <m:mc>
                                <m:mcPr>
                                  <m:count m:val="1"/>
                                  <m:mcJc m:val="center"/>
                                </m:mcPr>
                              </m:mc>
                            </m:mcs>
                            <m:ctrlPr>
                              <a:rPr lang="en-US" altLang="zh-CN" sz="2400" i="1" smtClean="0">
                                <a:latin typeface="Cambria Math" panose="02040503050406030204" pitchFamily="18" charset="0"/>
                              </a:rPr>
                            </m:ctrlPr>
                          </m:mPr>
                          <m:mr>
                            <m:e>
                              <m:m>
                                <m:mPr>
                                  <m:mcs>
                                    <m:mc>
                                      <m:mcPr>
                                        <m:count m:val="1"/>
                                        <m:mcJc m:val="center"/>
                                      </m:mcPr>
                                    </m:mc>
                                  </m:mcs>
                                  <m:ctrlPr>
                                    <a:rPr lang="en-US" altLang="zh-CN" sz="2400" i="1" smtClean="0">
                                      <a:latin typeface="Cambria Math" panose="02040503050406030204" pitchFamily="18" charset="0"/>
                                    </a:rPr>
                                  </m:ctrlPr>
                                </m:mPr>
                                <m:mr>
                                  <m:e>
                                    <m:sSub>
                                      <m:sSubPr>
                                        <m:ctrlPr>
                                          <a:rPr lang="en-US" altLang="zh-CN" sz="2400" i="1" smtClean="0">
                                            <a:latin typeface="Cambria Math" panose="02040503050406030204" pitchFamily="18" charset="0"/>
                                          </a:rPr>
                                        </m:ctrlPr>
                                      </m:sSubPr>
                                      <m:e>
                                        <m:r>
                                          <a:rPr lang="en-US" altLang="zh-CN" sz="2400" b="0" i="1" smtClean="0">
                                            <a:latin typeface="Cambria Math" panose="02040503050406030204" pitchFamily="18" charset="0"/>
                                          </a:rPr>
                                          <m:t>𝜓</m:t>
                                        </m:r>
                                      </m:e>
                                      <m:sub>
                                        <m:r>
                                          <a:rPr lang="en-US" altLang="zh-CN" sz="2400" b="0" i="1" smtClean="0">
                                            <a:latin typeface="Cambria Math" panose="02040503050406030204" pitchFamily="18" charset="0"/>
                                          </a:rPr>
                                          <m:t>0</m:t>
                                        </m:r>
                                      </m:sub>
                                    </m:sSub>
                                  </m:e>
                                </m:mr>
                                <m:mr>
                                  <m:e>
                                    <m:sSub>
                                      <m:sSubPr>
                                        <m:ctrlPr>
                                          <a:rPr lang="en-US" altLang="zh-CN" sz="2400" i="1" smtClean="0">
                                            <a:latin typeface="Cambria Math" panose="02040503050406030204" pitchFamily="18" charset="0"/>
                                          </a:rPr>
                                        </m:ctrlPr>
                                      </m:sSubPr>
                                      <m:e>
                                        <m:r>
                                          <m:rPr>
                                            <m:brk m:alnAt="7"/>
                                          </m:rPr>
                                          <a:rPr lang="en-US" altLang="zh-CN" sz="2400" b="0" i="1" smtClean="0">
                                            <a:latin typeface="Cambria Math" panose="02040503050406030204" pitchFamily="18" charset="0"/>
                                          </a:rPr>
                                          <m:t>𝜓</m:t>
                                        </m:r>
                                      </m:e>
                                      <m:sub>
                                        <m:r>
                                          <m:rPr>
                                            <m:brk m:alnAt="7"/>
                                          </m:rPr>
                                          <a:rPr lang="en-US" altLang="zh-CN" sz="2400" b="0" i="1" smtClean="0">
                                            <a:latin typeface="Cambria Math" panose="02040503050406030204" pitchFamily="18" charset="0"/>
                                          </a:rPr>
                                          <m:t>1</m:t>
                                        </m:r>
                                      </m:sub>
                                    </m:sSub>
                                  </m:e>
                                </m:mr>
                              </m:m>
                            </m:e>
                          </m:mr>
                          <m:mr>
                            <m:e>
                              <m:m>
                                <m:mPr>
                                  <m:mcs>
                                    <m:mc>
                                      <m:mcPr>
                                        <m:count m:val="1"/>
                                        <m:mcJc m:val="center"/>
                                      </m:mcPr>
                                    </m:mc>
                                  </m:mcs>
                                  <m:ctrlPr>
                                    <a:rPr lang="en-US" altLang="zh-CN" sz="2400" i="1" smtClean="0">
                                      <a:latin typeface="Cambria Math" panose="02040503050406030204" pitchFamily="18" charset="0"/>
                                    </a:rPr>
                                  </m:ctrlPr>
                                </m:mPr>
                                <m:mr>
                                  <m:e>
                                    <m:sSub>
                                      <m:sSubPr>
                                        <m:ctrlPr>
                                          <a:rPr lang="en-US" altLang="zh-CN" sz="2400" i="1" smtClean="0">
                                            <a:latin typeface="Cambria Math" panose="02040503050406030204" pitchFamily="18" charset="0"/>
                                          </a:rPr>
                                        </m:ctrlPr>
                                      </m:sSubPr>
                                      <m:e>
                                        <m:r>
                                          <a:rPr lang="en-US" altLang="zh-CN" sz="2400" b="0" i="1" smtClean="0">
                                            <a:latin typeface="Cambria Math" panose="02040503050406030204" pitchFamily="18" charset="0"/>
                                          </a:rPr>
                                          <m:t>𝜓</m:t>
                                        </m:r>
                                      </m:e>
                                      <m:sub>
                                        <m:r>
                                          <a:rPr lang="en-US" altLang="zh-CN" sz="2400" b="0" i="1" smtClean="0">
                                            <a:latin typeface="Cambria Math" panose="02040503050406030204" pitchFamily="18" charset="0"/>
                                          </a:rPr>
                                          <m:t>2</m:t>
                                        </m:r>
                                      </m:sub>
                                    </m:sSub>
                                  </m:e>
                                </m:mr>
                                <m:mr>
                                  <m:e>
                                    <m:sSub>
                                      <m:sSubPr>
                                        <m:ctrlPr>
                                          <a:rPr lang="en-US" altLang="zh-CN" sz="2400" i="1" smtClean="0">
                                            <a:latin typeface="Cambria Math" panose="02040503050406030204" pitchFamily="18" charset="0"/>
                                          </a:rPr>
                                        </m:ctrlPr>
                                      </m:sSubPr>
                                      <m:e>
                                        <m:r>
                                          <a:rPr lang="en-US" altLang="zh-CN" sz="2400" b="0" i="1" smtClean="0">
                                            <a:latin typeface="Cambria Math" panose="02040503050406030204" pitchFamily="18" charset="0"/>
                                          </a:rPr>
                                          <m:t>𝜓</m:t>
                                        </m:r>
                                      </m:e>
                                      <m:sub>
                                        <m:r>
                                          <a:rPr lang="en-US" altLang="zh-CN" sz="2400" b="0" i="1" smtClean="0">
                                            <a:latin typeface="Cambria Math" panose="02040503050406030204" pitchFamily="18" charset="0"/>
                                          </a:rPr>
                                          <m:t>3</m:t>
                                        </m:r>
                                      </m:sub>
                                    </m:sSub>
                                  </m:e>
                                </m:mr>
                              </m:m>
                            </m:e>
                          </m:mr>
                        </m:m>
                      </m:e>
                    </m:d>
                    <m:r>
                      <a:rPr lang="en-US" altLang="zh-CN" sz="2400" b="0" i="1" smtClean="0">
                        <a:latin typeface="Cambria Math" panose="02040503050406030204" pitchFamily="18" charset="0"/>
                      </a:rPr>
                      <m:t>=</m:t>
                    </m:r>
                  </m:oMath>
                </a14:m>
                <a:r>
                  <a:rPr lang="en-US" altLang="zh-CN" sz="2400" dirty="0"/>
                  <a:t> </a:t>
                </a:r>
                <a14:m>
                  <m:oMath xmlns:m="http://schemas.openxmlformats.org/officeDocument/2006/math">
                    <m:d>
                      <m:dPr>
                        <m:ctrlPr>
                          <a:rPr lang="en-US" altLang="zh-CN" sz="2400" i="1">
                            <a:latin typeface="Cambria Math" panose="02040503050406030204" pitchFamily="18" charset="0"/>
                          </a:rPr>
                        </m:ctrlPr>
                      </m:dPr>
                      <m:e>
                        <m:m>
                          <m:mPr>
                            <m:mcs>
                              <m:mc>
                                <m:mcPr>
                                  <m:count m:val="1"/>
                                  <m:mcJc m:val="center"/>
                                </m:mcPr>
                              </m:mc>
                            </m:mcs>
                            <m:ctrlPr>
                              <a:rPr lang="en-US" altLang="zh-CN" sz="2400" i="1">
                                <a:latin typeface="Cambria Math" panose="02040503050406030204" pitchFamily="18" charset="0"/>
                              </a:rPr>
                            </m:ctrlPr>
                          </m:mPr>
                          <m:mr>
                            <m:e>
                              <m:m>
                                <m:mPr>
                                  <m:mcs>
                                    <m:mc>
                                      <m:mcPr>
                                        <m:count m:val="1"/>
                                        <m:mcJc m:val="center"/>
                                      </m:mcPr>
                                    </m:mc>
                                  </m:mcs>
                                  <m:ctrlPr>
                                    <a:rPr lang="en-US" altLang="zh-CN" sz="2400" i="1">
                                      <a:latin typeface="Cambria Math" panose="02040503050406030204" pitchFamily="18" charset="0"/>
                                    </a:rPr>
                                  </m:ctrlPr>
                                </m:mPr>
                                <m:mr>
                                  <m:e>
                                    <m:sSubSup>
                                      <m:sSubSupPr>
                                        <m:ctrlPr>
                                          <a:rPr lang="en-US" altLang="zh-CN" sz="2400" i="1">
                                            <a:latin typeface="Cambria Math" panose="02040503050406030204" pitchFamily="18" charset="0"/>
                                          </a:rPr>
                                        </m:ctrlPr>
                                      </m:sSubSupPr>
                                      <m:e>
                                        <m:r>
                                          <a:rPr lang="en-US" altLang="zh-CN" sz="2400" b="0" i="1">
                                            <a:latin typeface="Cambria Math" panose="02040503050406030204" pitchFamily="18" charset="0"/>
                                          </a:rPr>
                                          <m:t>𝜓</m:t>
                                        </m:r>
                                      </m:e>
                                      <m:sub>
                                        <m:r>
                                          <a:rPr lang="en-US" altLang="zh-CN" sz="2400" b="0" i="1" smtClean="0">
                                            <a:latin typeface="Cambria Math" panose="02040503050406030204" pitchFamily="18" charset="0"/>
                                          </a:rPr>
                                          <m:t>0</m:t>
                                        </m:r>
                                      </m:sub>
                                      <m:sup>
                                        <m:r>
                                          <a:rPr lang="en-US" altLang="zh-CN" sz="2400" b="0" i="1" smtClean="0">
                                            <a:latin typeface="Cambria Math" panose="02040503050406030204" pitchFamily="18" charset="0"/>
                                          </a:rPr>
                                          <m:t>1</m:t>
                                        </m:r>
                                      </m:sup>
                                    </m:sSubSup>
                                  </m:e>
                                </m:mr>
                                <m:mr>
                                  <m:e>
                                    <m:sSubSup>
                                      <m:sSubSupPr>
                                        <m:ctrlPr>
                                          <a:rPr lang="en-US" altLang="zh-CN" sz="2400" i="1">
                                            <a:latin typeface="Cambria Math" panose="02040503050406030204" pitchFamily="18" charset="0"/>
                                          </a:rPr>
                                        </m:ctrlPr>
                                      </m:sSubSupPr>
                                      <m:e>
                                        <m:r>
                                          <a:rPr lang="en-US" altLang="zh-CN" sz="2400" b="0" i="1">
                                            <a:latin typeface="Cambria Math" panose="02040503050406030204" pitchFamily="18" charset="0"/>
                                          </a:rPr>
                                          <m:t>𝜓</m:t>
                                        </m:r>
                                      </m:e>
                                      <m:sub>
                                        <m:r>
                                          <a:rPr lang="en-US" altLang="zh-CN" sz="2400" b="0" i="1" smtClean="0">
                                            <a:latin typeface="Cambria Math" panose="02040503050406030204" pitchFamily="18" charset="0"/>
                                          </a:rPr>
                                          <m:t>0</m:t>
                                        </m:r>
                                      </m:sub>
                                      <m:sup>
                                        <m:r>
                                          <a:rPr lang="en-US" altLang="zh-CN" sz="2400" b="0" i="1" smtClean="0">
                                            <a:latin typeface="Cambria Math" panose="02040503050406030204" pitchFamily="18" charset="0"/>
                                          </a:rPr>
                                          <m:t>2</m:t>
                                        </m:r>
                                      </m:sup>
                                    </m:sSubSup>
                                  </m:e>
                                </m:mr>
                              </m:m>
                            </m:e>
                          </m:mr>
                          <m:mr>
                            <m:e>
                              <m:m>
                                <m:mPr>
                                  <m:mcs>
                                    <m:mc>
                                      <m:mcPr>
                                        <m:count m:val="1"/>
                                        <m:mcJc m:val="center"/>
                                      </m:mcPr>
                                    </m:mc>
                                  </m:mcs>
                                  <m:ctrlPr>
                                    <a:rPr lang="en-US" altLang="zh-CN" sz="2400" i="1">
                                      <a:latin typeface="Cambria Math" panose="02040503050406030204" pitchFamily="18" charset="0"/>
                                    </a:rPr>
                                  </m:ctrlPr>
                                </m:mPr>
                                <m:mr>
                                  <m:e>
                                    <m:r>
                                      <a:rPr lang="en-US" altLang="zh-CN" sz="2400" b="0" i="1" smtClean="0">
                                        <a:latin typeface="Cambria Math" panose="02040503050406030204" pitchFamily="18" charset="0"/>
                                      </a:rPr>
                                      <m:t>⋅⋅⋅</m:t>
                                    </m:r>
                                  </m:e>
                                </m:mr>
                                <m:mr>
                                  <m:e>
                                    <m:sSubSup>
                                      <m:sSubSupPr>
                                        <m:ctrlPr>
                                          <a:rPr lang="en-US" altLang="zh-CN" sz="2400" i="1">
                                            <a:latin typeface="Cambria Math" panose="02040503050406030204" pitchFamily="18" charset="0"/>
                                          </a:rPr>
                                        </m:ctrlPr>
                                      </m:sSubSupPr>
                                      <m:e>
                                        <m:r>
                                          <a:rPr lang="en-US" altLang="zh-CN" sz="2400" b="0" i="1">
                                            <a:latin typeface="Cambria Math" panose="02040503050406030204" pitchFamily="18" charset="0"/>
                                          </a:rPr>
                                          <m:t>𝜓</m:t>
                                        </m:r>
                                      </m:e>
                                      <m:sub>
                                        <m:r>
                                          <a:rPr lang="en-US" altLang="zh-CN" sz="2400" b="0" i="1" smtClean="0">
                                            <a:latin typeface="Cambria Math" panose="02040503050406030204" pitchFamily="18" charset="0"/>
                                          </a:rPr>
                                          <m:t>0</m:t>
                                        </m:r>
                                      </m:sub>
                                      <m:sup>
                                        <m:r>
                                          <a:rPr lang="en-US" altLang="zh-CN" sz="2400" b="0" i="1" smtClean="0">
                                            <a:latin typeface="Cambria Math" panose="02040503050406030204" pitchFamily="18" charset="0"/>
                                          </a:rPr>
                                          <m:t>4</m:t>
                                        </m:r>
                                      </m:sup>
                                    </m:sSubSup>
                                  </m:e>
                                </m:mr>
                              </m:m>
                            </m:e>
                          </m:mr>
                        </m:m>
                      </m:e>
                    </m:d>
                    <m:r>
                      <a:rPr lang="en-US" altLang="zh-CN" sz="2400" b="1" i="1">
                        <a:latin typeface="Cambria Math" panose="02040503050406030204" pitchFamily="18" charset="0"/>
                      </a:rPr>
                      <m:t> </m:t>
                    </m:r>
                  </m:oMath>
                </a14:m>
                <a:r>
                  <a:rPr lang="zh-CN" altLang="en-US" sz="2400" b="1" dirty="0"/>
                  <a:t>，</a:t>
                </a:r>
                <a14:m>
                  <m:oMath xmlns:m="http://schemas.openxmlformats.org/officeDocument/2006/math">
                    <m:r>
                      <a:rPr lang="en-US" altLang="zh-CN" sz="2400" b="0" i="1" dirty="0" smtClean="0">
                        <a:latin typeface="Cambria Math" panose="02040503050406030204" pitchFamily="18" charset="0"/>
                      </a:rPr>
                      <m:t>𝜇</m:t>
                    </m:r>
                  </m:oMath>
                </a14:m>
                <a:r>
                  <a:rPr lang="zh-CN" altLang="en-US" sz="2400" b="1" dirty="0"/>
                  <a:t>为矢量指标，</a:t>
                </a:r>
                <a14:m>
                  <m:oMath xmlns:m="http://schemas.openxmlformats.org/officeDocument/2006/math">
                    <m:r>
                      <a:rPr lang="en-US" altLang="zh-CN" sz="2400" b="0" i="1" smtClean="0">
                        <a:latin typeface="Cambria Math" panose="02040503050406030204" pitchFamily="18" charset="0"/>
                      </a:rPr>
                      <m:t>𝛼</m:t>
                    </m:r>
                  </m:oMath>
                </a14:m>
                <a:r>
                  <a:rPr lang="zh-CN" altLang="en-US" sz="2400" b="1" dirty="0"/>
                  <a:t>为旋量指标</a:t>
                </a:r>
                <a:endParaRPr lang="en-US" altLang="zh-CN" sz="2400" b="1" dirty="0"/>
              </a:p>
              <a:p>
                <a:r>
                  <a:rPr lang="zh-CN" altLang="en-US" sz="2000" b="1" dirty="0">
                    <a:solidFill>
                      <a:schemeClr val="tx1"/>
                    </a:solidFill>
                  </a:rPr>
                  <a:t>注：这里的</a:t>
                </a:r>
                <a14:m>
                  <m:oMath xmlns:m="http://schemas.openxmlformats.org/officeDocument/2006/math">
                    <m:r>
                      <a:rPr lang="en-US" altLang="zh-CN" sz="2000" b="0" i="1" smtClean="0">
                        <a:solidFill>
                          <a:schemeClr val="tx1"/>
                        </a:solidFill>
                        <a:latin typeface="Cambria Math" panose="02040503050406030204" pitchFamily="18" charset="0"/>
                      </a:rPr>
                      <m:t>𝜓</m:t>
                    </m:r>
                  </m:oMath>
                </a14:m>
                <a:r>
                  <a:rPr lang="zh-CN" altLang="en-US" sz="2000" b="1" dirty="0">
                    <a:solidFill>
                      <a:schemeClr val="tx1"/>
                    </a:solidFill>
                  </a:rPr>
                  <a:t>不再表示单粒子波函数，而是代表一个场算符</a:t>
                </a:r>
                <a:endParaRPr lang="zh-CN" altLang="en-US" sz="2000" b="1" dirty="0">
                  <a:solidFill>
                    <a:srgbClr val="C00000"/>
                  </a:solidFill>
                </a:endParaRPr>
              </a:p>
            </p:txBody>
          </p:sp>
        </mc:Choice>
        <mc:Fallback xmlns="">
          <p:sp>
            <p:nvSpPr>
              <p:cNvPr id="20" name="文本框 19">
                <a:extLst>
                  <a:ext uri="{FF2B5EF4-FFF2-40B4-BE49-F238E27FC236}">
                    <a16:creationId xmlns:a16="http://schemas.microsoft.com/office/drawing/2014/main" id="{3F33E72F-D154-1CF2-D44C-158199736ACF}"/>
                  </a:ext>
                </a:extLst>
              </p:cNvPr>
              <p:cNvSpPr txBox="1">
                <a:spLocks noRot="1" noChangeAspect="1" noMove="1" noResize="1" noEditPoints="1" noAdjustHandles="1" noChangeArrowheads="1" noChangeShapeType="1" noTextEdit="1"/>
              </p:cNvSpPr>
              <p:nvPr/>
            </p:nvSpPr>
            <p:spPr>
              <a:xfrm>
                <a:off x="374995" y="1703787"/>
                <a:ext cx="10261950" cy="4763099"/>
              </a:xfrm>
              <a:prstGeom prst="rect">
                <a:avLst/>
              </a:prstGeom>
              <a:blipFill>
                <a:blip r:embed="rId4"/>
                <a:stretch>
                  <a:fillRect l="-951" b="-1279"/>
                </a:stretch>
              </a:blipFill>
            </p:spPr>
            <p:txBody>
              <a:bodyPr/>
              <a:lstStyle/>
              <a:p>
                <a:r>
                  <a:rPr lang="zh-CN" altLang="en-US">
                    <a:noFill/>
                  </a:rPr>
                  <a:t> </a:t>
                </a:r>
              </a:p>
            </p:txBody>
          </p:sp>
        </mc:Fallback>
      </mc:AlternateContent>
      <p:grpSp>
        <p:nvGrpSpPr>
          <p:cNvPr id="24" name="组合 23">
            <a:extLst>
              <a:ext uri="{FF2B5EF4-FFF2-40B4-BE49-F238E27FC236}">
                <a16:creationId xmlns:a16="http://schemas.microsoft.com/office/drawing/2014/main" id="{358E165F-9F5B-C82F-9191-A949FDBCA458}"/>
              </a:ext>
            </a:extLst>
          </p:cNvPr>
          <p:cNvGrpSpPr/>
          <p:nvPr/>
        </p:nvGrpSpPr>
        <p:grpSpPr>
          <a:xfrm>
            <a:off x="221617" y="197485"/>
            <a:ext cx="7777828" cy="825502"/>
            <a:chOff x="221617" y="197485"/>
            <a:chExt cx="7777828" cy="825502"/>
          </a:xfrm>
        </p:grpSpPr>
        <p:grpSp>
          <p:nvGrpSpPr>
            <p:cNvPr id="25" name="组合 24">
              <a:extLst>
                <a:ext uri="{FF2B5EF4-FFF2-40B4-BE49-F238E27FC236}">
                  <a16:creationId xmlns:a16="http://schemas.microsoft.com/office/drawing/2014/main" id="{F64FB3FA-EEC3-6633-BBE1-8BED36EB2891}"/>
                </a:ext>
              </a:extLst>
            </p:cNvPr>
            <p:cNvGrpSpPr/>
            <p:nvPr/>
          </p:nvGrpSpPr>
          <p:grpSpPr>
            <a:xfrm>
              <a:off x="221617" y="197485"/>
              <a:ext cx="7777828" cy="825502"/>
              <a:chOff x="103490" y="55959"/>
              <a:chExt cx="5039860" cy="479604"/>
            </a:xfrm>
          </p:grpSpPr>
          <p:grpSp>
            <p:nvGrpSpPr>
              <p:cNvPr id="27" name="组合 26">
                <a:extLst>
                  <a:ext uri="{FF2B5EF4-FFF2-40B4-BE49-F238E27FC236}">
                    <a16:creationId xmlns:a16="http://schemas.microsoft.com/office/drawing/2014/main" id="{DB29FACF-5C87-A5F8-C960-25B36B18FCD7}"/>
                  </a:ext>
                </a:extLst>
              </p:cNvPr>
              <p:cNvGrpSpPr/>
              <p:nvPr/>
            </p:nvGrpSpPr>
            <p:grpSpPr>
              <a:xfrm>
                <a:off x="103490" y="55959"/>
                <a:ext cx="5039860" cy="405513"/>
                <a:chOff x="163310" y="90142"/>
                <a:chExt cx="5039889" cy="405514"/>
              </a:xfrm>
            </p:grpSpPr>
            <p:grpSp>
              <p:nvGrpSpPr>
                <p:cNvPr id="31" name="组合 30">
                  <a:extLst>
                    <a:ext uri="{FF2B5EF4-FFF2-40B4-BE49-F238E27FC236}">
                      <a16:creationId xmlns:a16="http://schemas.microsoft.com/office/drawing/2014/main" id="{B82174B8-5AC7-6951-40A2-7AF8D1E19B80}"/>
                    </a:ext>
                  </a:extLst>
                </p:cNvPr>
                <p:cNvGrpSpPr/>
                <p:nvPr/>
              </p:nvGrpSpPr>
              <p:grpSpPr>
                <a:xfrm>
                  <a:off x="163310" y="153824"/>
                  <a:ext cx="383622" cy="341832"/>
                  <a:chOff x="8034010" y="1938334"/>
                  <a:chExt cx="3284122" cy="3284115"/>
                </a:xfrm>
              </p:grpSpPr>
              <p:sp>
                <p:nvSpPr>
                  <p:cNvPr id="33" name="椭圆 32">
                    <a:extLst>
                      <a:ext uri="{FF2B5EF4-FFF2-40B4-BE49-F238E27FC236}">
                        <a16:creationId xmlns:a16="http://schemas.microsoft.com/office/drawing/2014/main" id="{09FAE7D6-29C0-4015-F41B-7FA62E5AA328}"/>
                      </a:ext>
                    </a:extLst>
                  </p:cNvPr>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34" name="椭圆 33">
                    <a:extLst>
                      <a:ext uri="{FF2B5EF4-FFF2-40B4-BE49-F238E27FC236}">
                        <a16:creationId xmlns:a16="http://schemas.microsoft.com/office/drawing/2014/main" id="{3AACA204-8874-9B6D-7751-0C301D438EFC}"/>
                      </a:ext>
                    </a:extLst>
                  </p:cNvPr>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32" name="矩形 31">
                  <a:extLst>
                    <a:ext uri="{FF2B5EF4-FFF2-40B4-BE49-F238E27FC236}">
                      <a16:creationId xmlns:a16="http://schemas.microsoft.com/office/drawing/2014/main" id="{EA4513EE-26DA-52FA-67A4-0A050CABC981}"/>
                    </a:ext>
                  </a:extLst>
                </p:cNvPr>
                <p:cNvSpPr/>
                <p:nvPr/>
              </p:nvSpPr>
              <p:spPr>
                <a:xfrm>
                  <a:off x="664804" y="90142"/>
                  <a:ext cx="4538395" cy="303984"/>
                </a:xfrm>
                <a:prstGeom prst="rect">
                  <a:avLst/>
                </a:prstGeom>
              </p:spPr>
              <p:txBody>
                <a:bodyPr wrap="square">
                  <a:spAutoFit/>
                </a:bodyPr>
                <a:lstStyle/>
                <a:p>
                  <a:r>
                    <a:rPr lang="en-US" altLang="zh-CN" sz="2800" b="1" spc="225" dirty="0" err="1">
                      <a:latin typeface="微软雅黑" panose="020B0503020204020204" pitchFamily="34" charset="-122"/>
                      <a:ea typeface="微软雅黑" panose="020B0503020204020204" pitchFamily="34" charset="-122"/>
                      <a:cs typeface="+mn-ea"/>
                      <a:sym typeface="+mn-lt"/>
                    </a:rPr>
                    <a:t>Rarita</a:t>
                  </a:r>
                  <a:r>
                    <a:rPr lang="en-US" altLang="zh-CN" sz="2800" b="1" spc="225" dirty="0">
                      <a:latin typeface="微软雅黑" panose="020B0503020204020204" pitchFamily="34" charset="-122"/>
                      <a:ea typeface="微软雅黑" panose="020B0503020204020204" pitchFamily="34" charset="-122"/>
                      <a:cs typeface="+mn-ea"/>
                      <a:sym typeface="+mn-lt"/>
                    </a:rPr>
                    <a:t>-Schwinger Fields</a:t>
                  </a:r>
                  <a:r>
                    <a:rPr lang="zh-CN" altLang="en-US" sz="2800" b="1" spc="225" dirty="0">
                      <a:latin typeface="微软雅黑" panose="020B0503020204020204" pitchFamily="34" charset="-122"/>
                      <a:ea typeface="微软雅黑" panose="020B0503020204020204" pitchFamily="34" charset="-122"/>
                      <a:cs typeface="+mn-ea"/>
                      <a:sym typeface="+mn-lt"/>
                    </a:rPr>
                    <a:t>的分量</a:t>
                  </a:r>
                  <a:endParaRPr lang="zh-CN" altLang="en-US" sz="2800" b="1" dirty="0">
                    <a:latin typeface="微软雅黑" panose="020B0503020204020204" pitchFamily="34" charset="-122"/>
                    <a:ea typeface="微软雅黑" panose="020B0503020204020204" pitchFamily="34" charset="-122"/>
                  </a:endParaRPr>
                </a:p>
              </p:txBody>
            </p:sp>
          </p:grpSp>
          <p:sp>
            <p:nvSpPr>
              <p:cNvPr id="28" name="椭圆 27">
                <a:extLst>
                  <a:ext uri="{FF2B5EF4-FFF2-40B4-BE49-F238E27FC236}">
                    <a16:creationId xmlns:a16="http://schemas.microsoft.com/office/drawing/2014/main" id="{86FE2E2C-F8D7-615F-92DB-14723E636236}"/>
                  </a:ext>
                </a:extLst>
              </p:cNvPr>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29" name="椭圆 28">
                <a:extLst>
                  <a:ext uri="{FF2B5EF4-FFF2-40B4-BE49-F238E27FC236}">
                    <a16:creationId xmlns:a16="http://schemas.microsoft.com/office/drawing/2014/main" id="{98079058-22D9-B126-C83D-672986D064C3}"/>
                  </a:ext>
                </a:extLst>
              </p:cNvPr>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30" name="椭圆 29">
                <a:extLst>
                  <a:ext uri="{FF2B5EF4-FFF2-40B4-BE49-F238E27FC236}">
                    <a16:creationId xmlns:a16="http://schemas.microsoft.com/office/drawing/2014/main" id="{EAB86B9A-5C9E-33AA-7996-1B27D4C145D0}"/>
                  </a:ext>
                </a:extLst>
              </p:cNvPr>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
          <p:nvSpPr>
            <p:cNvPr id="26" name="矩形 25">
              <a:extLst>
                <a:ext uri="{FF2B5EF4-FFF2-40B4-BE49-F238E27FC236}">
                  <a16:creationId xmlns:a16="http://schemas.microsoft.com/office/drawing/2014/main" id="{EE1CB309-6041-8EEE-3D55-559280C1CE81}"/>
                </a:ext>
              </a:extLst>
            </p:cNvPr>
            <p:cNvSpPr/>
            <p:nvPr/>
          </p:nvSpPr>
          <p:spPr>
            <a:xfrm>
              <a:off x="995550" y="648726"/>
              <a:ext cx="7003895" cy="369332"/>
            </a:xfrm>
            <a:prstGeom prst="rect">
              <a:avLst/>
            </a:prstGeom>
          </p:spPr>
          <p:txBody>
            <a:bodyPr wrap="square">
              <a:spAutoFit/>
            </a:bodyPr>
            <a:lstStyle/>
            <a:p>
              <a:r>
                <a:rPr lang="en-US" altLang="zh-CN" b="1" spc="225" dirty="0" err="1">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Rarita</a:t>
              </a:r>
              <a:r>
                <a:rPr lang="en-US" altLang="zh-CN"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-Schwinger Fields</a:t>
              </a:r>
              <a:r>
                <a:rPr lang="zh-CN" altLang="en-US"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及其结构</a:t>
              </a:r>
              <a:endParaRPr lang="zh-CN" altLang="en-US"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135137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7DC5A-FEBB-92BF-1DC9-F85F538A938E}"/>
            </a:ext>
          </a:extLst>
        </p:cNvPr>
        <p:cNvGrpSpPr/>
        <p:nvPr/>
      </p:nvGrpSpPr>
      <p:grpSpPr>
        <a:xfrm>
          <a:off x="0" y="0"/>
          <a:ext cx="0" cy="0"/>
          <a:chOff x="0" y="0"/>
          <a:chExt cx="0" cy="0"/>
        </a:xfrm>
      </p:grpSpPr>
      <p:pic>
        <p:nvPicPr>
          <p:cNvPr id="2" name="图片 1">
            <a:extLst>
              <a:ext uri="{FF2B5EF4-FFF2-40B4-BE49-F238E27FC236}">
                <a16:creationId xmlns:a16="http://schemas.microsoft.com/office/drawing/2014/main" id="{15C9B852-BBB2-1465-9C49-14051917BF0E}"/>
              </a:ext>
            </a:extLst>
          </p:cNvPr>
          <p:cNvPicPr/>
          <p:nvPr/>
        </p:nvPicPr>
        <p:blipFill>
          <a:blip r:embed="rId3"/>
          <a:srcRect l="6667" t="12219" r="6776" b="1333"/>
          <a:stretch>
            <a:fillRect/>
          </a:stretch>
        </p:blipFill>
        <p:spPr>
          <a:xfrm>
            <a:off x="10594975" y="104775"/>
            <a:ext cx="1421130" cy="1419860"/>
          </a:xfrm>
          <a:prstGeom prst="ellipse">
            <a:avLst/>
          </a:prstGeom>
        </p:spPr>
      </p:pic>
      <p:sp>
        <p:nvSpPr>
          <p:cNvPr id="10" name="object 6">
            <a:extLst>
              <a:ext uri="{FF2B5EF4-FFF2-40B4-BE49-F238E27FC236}">
                <a16:creationId xmlns:a16="http://schemas.microsoft.com/office/drawing/2014/main" id="{5689F3E8-9088-722B-1FC1-CA44E151AEB8}"/>
              </a:ext>
            </a:extLst>
          </p:cNvPr>
          <p:cNvSpPr txBox="1">
            <a:spLocks/>
          </p:cNvSpPr>
          <p:nvPr/>
        </p:nvSpPr>
        <p:spPr>
          <a:xfrm>
            <a:off x="11680456" y="6494030"/>
            <a:ext cx="415899" cy="196144"/>
          </a:xfrm>
          <a:prstGeom prst="rect">
            <a:avLst/>
          </a:prstGeom>
        </p:spPr>
        <p:txBody>
          <a:bodyPr vert="horz" wrap="square" lIns="0" tIns="0" rIns="0" bIns="0"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7465">
              <a:lnSpc>
                <a:spcPts val="860"/>
              </a:lnSpc>
            </a:pPr>
            <a:fld id="{81D60167-4931-47E6-BA6A-407CBD079E47}" type="slidenum">
              <a:rPr lang="en-US" altLang="zh-CN" sz="3200" b="1" spc="-20" smtClean="0">
                <a:solidFill>
                  <a:schemeClr val="tx1">
                    <a:lumMod val="65000"/>
                    <a:lumOff val="35000"/>
                  </a:schemeClr>
                </a:solidFill>
              </a:rPr>
              <a:pPr marL="37465">
                <a:lnSpc>
                  <a:spcPts val="860"/>
                </a:lnSpc>
              </a:pPr>
              <a:t>9</a:t>
            </a:fld>
            <a:endParaRPr lang="zh-CN" altLang="en-US" sz="3200" b="1" spc="-20" dirty="0">
              <a:solidFill>
                <a:schemeClr val="tx1">
                  <a:lumMod val="65000"/>
                  <a:lumOff val="35000"/>
                </a:schemeClr>
              </a:solidFill>
            </a:endParaRPr>
          </a:p>
        </p:txBody>
      </p:sp>
      <mc:AlternateContent xmlns:mc="http://schemas.openxmlformats.org/markup-compatibility/2006">
        <mc:Choice xmlns:a14="http://schemas.microsoft.com/office/drawing/2010/main" Requires="a14">
          <p:sp>
            <p:nvSpPr>
              <p:cNvPr id="20" name="文本框 19">
                <a:extLst>
                  <a:ext uri="{FF2B5EF4-FFF2-40B4-BE49-F238E27FC236}">
                    <a16:creationId xmlns:a16="http://schemas.microsoft.com/office/drawing/2014/main" id="{0B731FDC-A2B6-4C77-3B5C-188D26EC2798}"/>
                  </a:ext>
                </a:extLst>
              </p:cNvPr>
              <p:cNvSpPr txBox="1"/>
              <p:nvPr/>
            </p:nvSpPr>
            <p:spPr>
              <a:xfrm>
                <a:off x="517624" y="1315586"/>
                <a:ext cx="10324821" cy="5265352"/>
              </a:xfrm>
              <a:prstGeom prst="rect">
                <a:avLst/>
              </a:prstGeom>
              <a:noFill/>
            </p:spPr>
            <p:txBody>
              <a:bodyPr wrap="square">
                <a:spAutoFit/>
              </a:bodyPr>
              <a:lstStyle/>
              <a:p>
                <a:r>
                  <a:rPr lang="zh-CN" altLang="en-US" sz="2400" b="1" spc="225" dirty="0">
                    <a:latin typeface="Times New Roman" panose="02020603050405020304" pitchFamily="18" charset="0"/>
                    <a:cs typeface="Times New Roman" panose="02020603050405020304" pitchFamily="18" charset="0"/>
                    <a:sym typeface="+mn-lt"/>
                  </a:rPr>
                  <a:t>运动方程：</a:t>
                </a:r>
                <a14:m>
                  <m:oMath xmlns:m="http://schemas.openxmlformats.org/officeDocument/2006/math">
                    <m:d>
                      <m:dPr>
                        <m:ctrlPr>
                          <a:rPr lang="en-US" altLang="zh-CN" sz="2400" i="1" spc="225" smtClean="0">
                            <a:latin typeface="Cambria Math" panose="02040503050406030204" pitchFamily="18" charset="0"/>
                            <a:cs typeface="Times New Roman" panose="02020603050405020304" pitchFamily="18" charset="0"/>
                            <a:sym typeface="+mn-lt"/>
                          </a:rPr>
                        </m:ctrlPr>
                      </m:dPr>
                      <m:e>
                        <m:r>
                          <a:rPr lang="en-US" altLang="zh-CN" sz="2400" b="0" i="1" spc="225" smtClean="0">
                            <a:latin typeface="Cambria Math" panose="02040503050406030204" pitchFamily="18" charset="0"/>
                            <a:cs typeface="Times New Roman" panose="02020603050405020304" pitchFamily="18" charset="0"/>
                            <a:sym typeface="+mn-lt"/>
                          </a:rPr>
                          <m:t>𝑖</m:t>
                        </m:r>
                        <m:sSup>
                          <m:sSupPr>
                            <m:ctrlPr>
                              <a:rPr lang="en-US" altLang="zh-CN" sz="2400" i="1" spc="225" smtClean="0">
                                <a:latin typeface="Cambria Math" panose="02040503050406030204" pitchFamily="18" charset="0"/>
                                <a:cs typeface="Times New Roman" panose="02020603050405020304" pitchFamily="18" charset="0"/>
                                <a:sym typeface="+mn-lt"/>
                              </a:rPr>
                            </m:ctrlPr>
                          </m:sSupPr>
                          <m:e>
                            <m:r>
                              <a:rPr lang="en-US" altLang="zh-CN" sz="2400" b="0" i="1" spc="225" smtClean="0">
                                <a:latin typeface="Cambria Math" panose="02040503050406030204" pitchFamily="18" charset="0"/>
                                <a:cs typeface="Times New Roman" panose="02020603050405020304" pitchFamily="18" charset="0"/>
                                <a:sym typeface="+mn-lt"/>
                              </a:rPr>
                              <m:t>𝛾</m:t>
                            </m:r>
                          </m:e>
                          <m:sup>
                            <m:r>
                              <a:rPr lang="en-US" altLang="zh-CN" sz="2400" b="0" i="1" spc="225" smtClean="0">
                                <a:latin typeface="Cambria Math" panose="02040503050406030204" pitchFamily="18" charset="0"/>
                                <a:cs typeface="Times New Roman" panose="02020603050405020304" pitchFamily="18" charset="0"/>
                                <a:sym typeface="+mn-lt"/>
                              </a:rPr>
                              <m:t>𝜈</m:t>
                            </m:r>
                          </m:sup>
                        </m:sSup>
                        <m:sSub>
                          <m:sSubPr>
                            <m:ctrlPr>
                              <a:rPr lang="en-US" altLang="zh-CN" sz="2400" i="1" spc="225" smtClean="0">
                                <a:latin typeface="Cambria Math" panose="02040503050406030204" pitchFamily="18" charset="0"/>
                                <a:cs typeface="Times New Roman" panose="02020603050405020304" pitchFamily="18" charset="0"/>
                                <a:sym typeface="+mn-lt"/>
                              </a:rPr>
                            </m:ctrlPr>
                          </m:sSubPr>
                          <m:e>
                            <m:r>
                              <a:rPr lang="en-US" altLang="zh-CN" sz="2400" b="0" i="1" spc="225" smtClean="0">
                                <a:latin typeface="Cambria Math" panose="02040503050406030204" pitchFamily="18" charset="0"/>
                                <a:cs typeface="Times New Roman" panose="02020603050405020304" pitchFamily="18" charset="0"/>
                                <a:sym typeface="+mn-lt"/>
                              </a:rPr>
                              <m:t>𝜕</m:t>
                            </m:r>
                          </m:e>
                          <m:sub>
                            <m:r>
                              <a:rPr lang="en-US" altLang="zh-CN" sz="2400" b="0" i="1" spc="225" smtClean="0">
                                <a:latin typeface="Cambria Math" panose="02040503050406030204" pitchFamily="18" charset="0"/>
                                <a:cs typeface="Times New Roman" panose="02020603050405020304" pitchFamily="18" charset="0"/>
                                <a:sym typeface="+mn-lt"/>
                              </a:rPr>
                              <m:t>𝜈</m:t>
                            </m:r>
                          </m:sub>
                        </m:sSub>
                        <m:r>
                          <a:rPr lang="en-US" altLang="zh-CN" sz="2400" b="0" i="1" spc="225" smtClean="0">
                            <a:latin typeface="Cambria Math" panose="02040503050406030204" pitchFamily="18" charset="0"/>
                            <a:cs typeface="Times New Roman" panose="02020603050405020304" pitchFamily="18" charset="0"/>
                            <a:sym typeface="+mn-lt"/>
                          </a:rPr>
                          <m:t>−</m:t>
                        </m:r>
                        <m:r>
                          <a:rPr lang="en-US" altLang="zh-CN" sz="2400" b="0" i="1" spc="225" smtClean="0">
                            <a:latin typeface="Cambria Math" panose="02040503050406030204" pitchFamily="18" charset="0"/>
                            <a:cs typeface="Times New Roman" panose="02020603050405020304" pitchFamily="18" charset="0"/>
                            <a:sym typeface="+mn-lt"/>
                          </a:rPr>
                          <m:t>𝑚</m:t>
                        </m:r>
                      </m:e>
                    </m:d>
                    <m:sSub>
                      <m:sSubPr>
                        <m:ctrlPr>
                          <a:rPr lang="en-US" altLang="zh-CN" sz="2400" i="1" spc="225" smtClean="0">
                            <a:latin typeface="Cambria Math" panose="02040503050406030204" pitchFamily="18" charset="0"/>
                            <a:cs typeface="Times New Roman" panose="02020603050405020304" pitchFamily="18" charset="0"/>
                            <a:sym typeface="+mn-lt"/>
                          </a:rPr>
                        </m:ctrlPr>
                      </m:sSubPr>
                      <m:e>
                        <m:r>
                          <a:rPr lang="en-US" altLang="zh-CN" sz="2400" b="0" i="1" spc="225" smtClean="0">
                            <a:latin typeface="Cambria Math" panose="02040503050406030204" pitchFamily="18" charset="0"/>
                            <a:cs typeface="Times New Roman" panose="02020603050405020304" pitchFamily="18" charset="0"/>
                            <a:sym typeface="+mn-lt"/>
                          </a:rPr>
                          <m:t>𝜓</m:t>
                        </m:r>
                      </m:e>
                      <m:sub>
                        <m:r>
                          <a:rPr lang="en-US" altLang="zh-CN" sz="2400" b="0" i="1" spc="225" smtClean="0">
                            <a:latin typeface="Cambria Math" panose="02040503050406030204" pitchFamily="18" charset="0"/>
                            <a:cs typeface="Times New Roman" panose="02020603050405020304" pitchFamily="18" charset="0"/>
                            <a:sym typeface="+mn-lt"/>
                          </a:rPr>
                          <m:t>𝜇</m:t>
                        </m:r>
                      </m:sub>
                    </m:sSub>
                    <m:r>
                      <a:rPr lang="en-US" altLang="zh-CN" sz="2400" b="0" i="1" spc="225" smtClean="0">
                        <a:latin typeface="Cambria Math" panose="02040503050406030204" pitchFamily="18" charset="0"/>
                        <a:cs typeface="Times New Roman" panose="02020603050405020304" pitchFamily="18" charset="0"/>
                        <a:sym typeface="+mn-lt"/>
                      </a:rPr>
                      <m:t>=0</m:t>
                    </m:r>
                  </m:oMath>
                </a14:m>
                <a:endParaRPr lang="en-US" altLang="zh-CN" sz="2400" spc="225" dirty="0">
                  <a:latin typeface="Times New Roman" panose="02020603050405020304" pitchFamily="18" charset="0"/>
                  <a:cs typeface="Times New Roman" panose="02020603050405020304" pitchFamily="18" charset="0"/>
                  <a:sym typeface="+mn-lt"/>
                </a:endParaRPr>
              </a:p>
              <a:p>
                <a:pPr marL="342900" indent="-342900">
                  <a:buFont typeface="Arial" panose="020B0604020202020204" pitchFamily="34" charset="0"/>
                  <a:buChar char="•"/>
                </a:pPr>
                <a:endParaRPr lang="en-US" altLang="zh-CN" sz="2400" b="1" spc="225" dirty="0">
                  <a:latin typeface="Times New Roman" panose="02020603050405020304" pitchFamily="18" charset="0"/>
                  <a:cs typeface="Times New Roman" panose="02020603050405020304" pitchFamily="18" charset="0"/>
                  <a:sym typeface="+mn-lt"/>
                </a:endParaRPr>
              </a:p>
              <a:p>
                <a:pPr marL="342900" indent="-342900">
                  <a:buFont typeface="Arial" panose="020B0604020202020204" pitchFamily="34" charset="0"/>
                  <a:buChar char="•"/>
                </a:pPr>
                <a:r>
                  <a:rPr lang="zh-CN" altLang="en-US" sz="2400" b="1" spc="225" dirty="0">
                    <a:latin typeface="Times New Roman" panose="02020603050405020304" pitchFamily="18" charset="0"/>
                    <a:cs typeface="Times New Roman" panose="02020603050405020304" pitchFamily="18" charset="0"/>
                    <a:sym typeface="+mn-lt"/>
                  </a:rPr>
                  <a:t>既然</a:t>
                </a:r>
                <a:r>
                  <a:rPr lang="en-US" altLang="zh-CN" sz="2400" b="1" spc="225" dirty="0" err="1">
                    <a:latin typeface="Times New Roman" panose="02020603050405020304" pitchFamily="18" charset="0"/>
                    <a:cs typeface="Times New Roman" panose="02020603050405020304" pitchFamily="18" charset="0"/>
                    <a:sym typeface="+mn-lt"/>
                  </a:rPr>
                  <a:t>Rarita</a:t>
                </a:r>
                <a:r>
                  <a:rPr lang="en-US" altLang="zh-CN" sz="2400" b="1" spc="225" dirty="0">
                    <a:latin typeface="Times New Roman" panose="02020603050405020304" pitchFamily="18" charset="0"/>
                    <a:cs typeface="Times New Roman" panose="02020603050405020304" pitchFamily="18" charset="0"/>
                    <a:sym typeface="+mn-lt"/>
                  </a:rPr>
                  <a:t>-Schwinger Fields</a:t>
                </a:r>
                <a:r>
                  <a:rPr lang="zh-CN" altLang="en-US" sz="2400" b="1" spc="225" dirty="0">
                    <a:latin typeface="Times New Roman" panose="02020603050405020304" pitchFamily="18" charset="0"/>
                    <a:cs typeface="Times New Roman" panose="02020603050405020304" pitchFamily="18" charset="0"/>
                    <a:sym typeface="+mn-lt"/>
                  </a:rPr>
                  <a:t>的</a:t>
                </a:r>
                <a14:m>
                  <m:oMath xmlns:m="http://schemas.openxmlformats.org/officeDocument/2006/math">
                    <m:r>
                      <a:rPr lang="en-US" altLang="zh-CN" sz="2400" b="1" i="1" spc="225" smtClean="0">
                        <a:latin typeface="Cambria Math" panose="02040503050406030204" pitchFamily="18" charset="0"/>
                        <a:cs typeface="Times New Roman" panose="02020603050405020304" pitchFamily="18" charset="0"/>
                        <a:sym typeface="+mn-lt"/>
                      </a:rPr>
                      <m:t>𝝍</m:t>
                    </m:r>
                  </m:oMath>
                </a14:m>
                <a:r>
                  <a:rPr lang="zh-CN" altLang="en-US" sz="2400" b="1" spc="225" dirty="0">
                    <a:latin typeface="Times New Roman" panose="02020603050405020304" pitchFamily="18" charset="0"/>
                    <a:cs typeface="Times New Roman" panose="02020603050405020304" pitchFamily="18" charset="0"/>
                    <a:sym typeface="+mn-lt"/>
                  </a:rPr>
                  <a:t>由四个与狄拉克方程中形式相同的旋量构成，那解中是否会包含自旋</a:t>
                </a:r>
                <a:r>
                  <a:rPr lang="en-US" altLang="zh-CN" sz="2400" b="1" spc="225" dirty="0">
                    <a:latin typeface="Times New Roman" panose="02020603050405020304" pitchFamily="18" charset="0"/>
                    <a:cs typeface="Times New Roman" panose="02020603050405020304" pitchFamily="18" charset="0"/>
                    <a:sym typeface="+mn-lt"/>
                  </a:rPr>
                  <a:t>1/2</a:t>
                </a:r>
                <a:r>
                  <a:rPr lang="zh-CN" altLang="en-US" sz="2400" b="1" spc="225" dirty="0">
                    <a:latin typeface="Times New Roman" panose="02020603050405020304" pitchFamily="18" charset="0"/>
                    <a:cs typeface="Times New Roman" panose="02020603050405020304" pitchFamily="18" charset="0"/>
                    <a:sym typeface="+mn-lt"/>
                  </a:rPr>
                  <a:t>的部分呢？</a:t>
                </a:r>
                <a:endParaRPr lang="en-US" altLang="zh-CN" sz="2400" b="1" spc="225" dirty="0">
                  <a:latin typeface="Times New Roman" panose="02020603050405020304" pitchFamily="18" charset="0"/>
                  <a:cs typeface="Times New Roman" panose="02020603050405020304" pitchFamily="18" charset="0"/>
                  <a:sym typeface="+mn-lt"/>
                </a:endParaRPr>
              </a:p>
              <a:p>
                <a:pPr marL="342900" indent="-342900">
                  <a:buFont typeface="Wingdings" panose="05000000000000000000" pitchFamily="2" charset="2"/>
                  <a:buChar char="ü"/>
                </a:pPr>
                <a:r>
                  <a:rPr lang="zh-CN" altLang="en-US" sz="2400" b="1" spc="225" dirty="0">
                    <a:solidFill>
                      <a:srgbClr val="C00000"/>
                    </a:solidFill>
                    <a:latin typeface="Times New Roman" panose="02020603050405020304" pitchFamily="18" charset="0"/>
                    <a:cs typeface="Times New Roman" panose="02020603050405020304" pitchFamily="18" charset="0"/>
                    <a:sym typeface="+mn-lt"/>
                  </a:rPr>
                  <a:t>是的！</a:t>
                </a:r>
                <a:endParaRPr lang="en-US" altLang="zh-CN" sz="2400" b="1" spc="225" dirty="0">
                  <a:solidFill>
                    <a:srgbClr val="C00000"/>
                  </a:solidFill>
                  <a:latin typeface="Times New Roman" panose="02020603050405020304" pitchFamily="18" charset="0"/>
                  <a:cs typeface="Times New Roman" panose="02020603050405020304" pitchFamily="18" charset="0"/>
                  <a:sym typeface="+mn-lt"/>
                </a:endParaRPr>
              </a:p>
              <a:p>
                <a:pPr marL="342900" indent="-342900">
                  <a:buFont typeface="Wingdings" panose="05000000000000000000" pitchFamily="2" charset="2"/>
                  <a:buChar char="ü"/>
                </a:pPr>
                <a:r>
                  <a:rPr lang="zh-CN" altLang="en-US" sz="2400" b="1" spc="225" dirty="0">
                    <a:solidFill>
                      <a:srgbClr val="C00000"/>
                    </a:solidFill>
                    <a:latin typeface="Times New Roman" panose="02020603050405020304" pitchFamily="18" charset="0"/>
                    <a:cs typeface="Times New Roman" panose="02020603050405020304" pitchFamily="18" charset="0"/>
                    <a:sym typeface="+mn-lt"/>
                  </a:rPr>
                  <a:t>引入</a:t>
                </a:r>
                <a14:m>
                  <m:oMath xmlns:m="http://schemas.openxmlformats.org/officeDocument/2006/math">
                    <m:r>
                      <a:rPr lang="en-US" altLang="zh-CN" sz="2400" b="1" i="1" spc="225" smtClean="0">
                        <a:solidFill>
                          <a:srgbClr val="C00000"/>
                        </a:solidFill>
                        <a:latin typeface="Cambria Math" panose="02040503050406030204" pitchFamily="18" charset="0"/>
                        <a:cs typeface="Times New Roman" panose="02020603050405020304" pitchFamily="18" charset="0"/>
                        <a:sym typeface="+mn-lt"/>
                      </a:rPr>
                      <m:t>𝜸</m:t>
                    </m:r>
                  </m:oMath>
                </a14:m>
                <a:r>
                  <a:rPr lang="zh-CN" altLang="en-US" sz="2400" b="1" dirty="0">
                    <a:solidFill>
                      <a:srgbClr val="C00000"/>
                    </a:solidFill>
                  </a:rPr>
                  <a:t>迹约束</a:t>
                </a:r>
                <a14:m>
                  <m:oMath xmlns:m="http://schemas.openxmlformats.org/officeDocument/2006/math">
                    <m:sSup>
                      <m:sSupPr>
                        <m:ctrlPr>
                          <a:rPr lang="en-US" altLang="zh-CN" sz="2400" i="1" smtClean="0">
                            <a:solidFill>
                              <a:srgbClr val="C00000"/>
                            </a:solidFill>
                            <a:latin typeface="Cambria Math" panose="02040503050406030204" pitchFamily="18" charset="0"/>
                          </a:rPr>
                        </m:ctrlPr>
                      </m:sSupPr>
                      <m:e>
                        <m:r>
                          <a:rPr lang="en-US" altLang="zh-CN" sz="2400" b="0" i="1" smtClean="0">
                            <a:solidFill>
                              <a:srgbClr val="C00000"/>
                            </a:solidFill>
                            <a:latin typeface="Cambria Math" panose="02040503050406030204" pitchFamily="18" charset="0"/>
                          </a:rPr>
                          <m:t>𝛾</m:t>
                        </m:r>
                      </m:e>
                      <m:sup>
                        <m:r>
                          <a:rPr lang="en-US" altLang="zh-CN" sz="2400" b="0" i="1" smtClean="0">
                            <a:solidFill>
                              <a:srgbClr val="C00000"/>
                            </a:solidFill>
                            <a:latin typeface="Cambria Math" panose="02040503050406030204" pitchFamily="18" charset="0"/>
                          </a:rPr>
                          <m:t>𝜇</m:t>
                        </m:r>
                      </m:sup>
                    </m:sSup>
                    <m:sSub>
                      <m:sSubPr>
                        <m:ctrlPr>
                          <a:rPr lang="en-US" altLang="zh-CN" sz="2400" i="1" smtClean="0">
                            <a:solidFill>
                              <a:srgbClr val="C00000"/>
                            </a:solidFill>
                            <a:latin typeface="Cambria Math" panose="02040503050406030204" pitchFamily="18" charset="0"/>
                          </a:rPr>
                        </m:ctrlPr>
                      </m:sSubPr>
                      <m:e>
                        <m:r>
                          <a:rPr lang="en-US" altLang="zh-CN" sz="2400" b="0" i="1" smtClean="0">
                            <a:solidFill>
                              <a:srgbClr val="C00000"/>
                            </a:solidFill>
                            <a:latin typeface="Cambria Math" panose="02040503050406030204" pitchFamily="18" charset="0"/>
                          </a:rPr>
                          <m:t>𝜓</m:t>
                        </m:r>
                      </m:e>
                      <m:sub>
                        <m:r>
                          <a:rPr lang="en-US" altLang="zh-CN" sz="2400" b="0" i="1" smtClean="0">
                            <a:solidFill>
                              <a:srgbClr val="C00000"/>
                            </a:solidFill>
                            <a:latin typeface="Cambria Math" panose="02040503050406030204" pitchFamily="18" charset="0"/>
                          </a:rPr>
                          <m:t>𝜇</m:t>
                        </m:r>
                      </m:sub>
                    </m:sSub>
                    <m:r>
                      <a:rPr lang="en-US" altLang="zh-CN" sz="2400" b="0" i="1" smtClean="0">
                        <a:solidFill>
                          <a:srgbClr val="C00000"/>
                        </a:solidFill>
                        <a:latin typeface="Cambria Math" panose="02040503050406030204" pitchFamily="18" charset="0"/>
                      </a:rPr>
                      <m:t>=0</m:t>
                    </m:r>
                  </m:oMath>
                </a14:m>
                <a:r>
                  <a:rPr lang="zh-CN" altLang="en-US" sz="2400" b="1" dirty="0">
                    <a:solidFill>
                      <a:srgbClr val="C00000"/>
                    </a:solidFill>
                  </a:rPr>
                  <a:t>提取出自旋</a:t>
                </a:r>
                <a:r>
                  <a:rPr lang="en-US" altLang="zh-CN" sz="2400" b="1" dirty="0">
                    <a:solidFill>
                      <a:srgbClr val="C00000"/>
                    </a:solidFill>
                    <a:latin typeface="Times New Roman" panose="02020603050405020304" pitchFamily="18" charset="0"/>
                    <a:cs typeface="Times New Roman" panose="02020603050405020304" pitchFamily="18" charset="0"/>
                  </a:rPr>
                  <a:t>3/2</a:t>
                </a:r>
                <a:r>
                  <a:rPr lang="zh-CN" altLang="en-US" sz="2400" b="1" dirty="0">
                    <a:solidFill>
                      <a:srgbClr val="C00000"/>
                    </a:solidFill>
                  </a:rPr>
                  <a:t>的部分</a:t>
                </a:r>
                <a:endParaRPr lang="en-US" altLang="zh-CN" sz="2400" b="1" dirty="0">
                  <a:solidFill>
                    <a:srgbClr val="C00000"/>
                  </a:solidFill>
                </a:endParaRPr>
              </a:p>
              <a:p>
                <a:endParaRPr lang="en-US" altLang="zh-CN" sz="2400" b="1" dirty="0">
                  <a:solidFill>
                    <a:srgbClr val="C00000"/>
                  </a:solidFill>
                </a:endParaRPr>
              </a:p>
              <a:p>
                <a:endParaRPr lang="en-US" altLang="zh-CN" sz="2400" b="1" dirty="0">
                  <a:solidFill>
                    <a:srgbClr val="C00000"/>
                  </a:solidFill>
                </a:endParaRPr>
              </a:p>
              <a:p>
                <a:pPr marL="342900" indent="-342900">
                  <a:buFont typeface="Arial" panose="020B0604020202020204" pitchFamily="34" charset="0"/>
                  <a:buChar char="•"/>
                </a:pPr>
                <a:r>
                  <a:rPr lang="zh-CN" altLang="en-US" sz="2400" b="1" dirty="0"/>
                  <a:t>自旋为</a:t>
                </a:r>
                <a:r>
                  <a:rPr lang="en-US" altLang="zh-CN" sz="2400" b="1" dirty="0">
                    <a:latin typeface="Times New Roman" panose="02020603050405020304" pitchFamily="18" charset="0"/>
                    <a:cs typeface="Times New Roman" panose="02020603050405020304" pitchFamily="18" charset="0"/>
                  </a:rPr>
                  <a:t>s</a:t>
                </a:r>
                <a:r>
                  <a:rPr lang="zh-CN" altLang="en-US" sz="2400" b="1" dirty="0"/>
                  <a:t>的粒子有</a:t>
                </a:r>
                <a:r>
                  <a:rPr lang="en-US" altLang="zh-CN" sz="2400" b="1" dirty="0">
                    <a:latin typeface="Times New Roman" panose="02020603050405020304" pitchFamily="18" charset="0"/>
                    <a:cs typeface="Times New Roman" panose="02020603050405020304" pitchFamily="18" charset="0"/>
                  </a:rPr>
                  <a:t>2s+1</a:t>
                </a:r>
                <a:r>
                  <a:rPr lang="zh-CN" altLang="en-US" sz="2400" b="1" dirty="0"/>
                  <a:t>个自由度。将正反粒子均纳入考虑，自旋</a:t>
                </a:r>
                <a:r>
                  <a:rPr lang="en-US" altLang="zh-CN" sz="2400" b="1" dirty="0">
                    <a:latin typeface="Times New Roman" panose="02020603050405020304" pitchFamily="18" charset="0"/>
                    <a:cs typeface="Times New Roman" panose="02020603050405020304" pitchFamily="18" charset="0"/>
                  </a:rPr>
                  <a:t>3/2</a:t>
                </a:r>
                <a:r>
                  <a:rPr lang="zh-CN" altLang="en-US" sz="2400" b="1" dirty="0"/>
                  <a:t>粒子：共</a:t>
                </a:r>
                <a:r>
                  <a:rPr lang="en-US" altLang="zh-CN" sz="2400" b="1" dirty="0">
                    <a:latin typeface="Times New Roman" panose="02020603050405020304" pitchFamily="18" charset="0"/>
                    <a:cs typeface="Times New Roman" panose="02020603050405020304" pitchFamily="18" charset="0"/>
                  </a:rPr>
                  <a:t>8</a:t>
                </a:r>
                <a:r>
                  <a:rPr lang="zh-CN" altLang="en-US" sz="2400" b="1" dirty="0"/>
                  <a:t>个自由度。自旋</a:t>
                </a:r>
                <a:r>
                  <a:rPr lang="en-US" altLang="zh-CN" sz="2400" b="1" dirty="0">
                    <a:latin typeface="Times New Roman" panose="02020603050405020304" pitchFamily="18" charset="0"/>
                    <a:cs typeface="Times New Roman" panose="02020603050405020304" pitchFamily="18" charset="0"/>
                  </a:rPr>
                  <a:t>1/2</a:t>
                </a:r>
                <a:r>
                  <a:rPr lang="zh-CN" altLang="en-US" sz="2400" b="1" dirty="0"/>
                  <a:t>粒子：共</a:t>
                </a:r>
                <a:r>
                  <a:rPr lang="en-US" altLang="zh-CN" sz="2400" b="1" dirty="0">
                    <a:latin typeface="Times New Roman" panose="02020603050405020304" pitchFamily="18" charset="0"/>
                    <a:cs typeface="Times New Roman" panose="02020603050405020304" pitchFamily="18" charset="0"/>
                  </a:rPr>
                  <a:t>4</a:t>
                </a:r>
                <a:r>
                  <a:rPr lang="zh-CN" altLang="en-US" sz="2400" b="1" dirty="0"/>
                  <a:t>个自由度</a:t>
                </a:r>
                <a:endParaRPr lang="en-US" altLang="zh-CN" sz="2400" b="1" dirty="0"/>
              </a:p>
              <a:p>
                <a:pPr marL="342900" indent="-342900">
                  <a:buFont typeface="Arial" panose="020B0604020202020204" pitchFamily="34" charset="0"/>
                  <a:buChar char="•"/>
                </a:pPr>
                <a:r>
                  <a:rPr lang="zh-CN" altLang="en-US" sz="2400" b="1" dirty="0"/>
                  <a:t>但</a:t>
                </a:r>
                <a:r>
                  <a:rPr lang="en-US" altLang="zh-CN" sz="2400" b="1" spc="225" dirty="0" err="1">
                    <a:latin typeface="Times New Roman" panose="02020603050405020304" pitchFamily="18" charset="0"/>
                    <a:cs typeface="Times New Roman" panose="02020603050405020304" pitchFamily="18" charset="0"/>
                    <a:sym typeface="+mn-lt"/>
                  </a:rPr>
                  <a:t>Rarita</a:t>
                </a:r>
                <a:r>
                  <a:rPr lang="en-US" altLang="zh-CN" sz="2400" b="1" spc="225" dirty="0">
                    <a:latin typeface="Times New Roman" panose="02020603050405020304" pitchFamily="18" charset="0"/>
                    <a:cs typeface="Times New Roman" panose="02020603050405020304" pitchFamily="18" charset="0"/>
                    <a:sym typeface="+mn-lt"/>
                  </a:rPr>
                  <a:t>-Schwinger Fields</a:t>
                </a:r>
                <a:r>
                  <a:rPr lang="zh-CN" altLang="en-US" sz="2400" b="1" spc="225" dirty="0">
                    <a:latin typeface="Times New Roman" panose="02020603050405020304" pitchFamily="18" charset="0"/>
                    <a:cs typeface="Times New Roman" panose="02020603050405020304" pitchFamily="18" charset="0"/>
                    <a:sym typeface="+mn-lt"/>
                  </a:rPr>
                  <a:t>共</a:t>
                </a:r>
                <a14:m>
                  <m:oMath xmlns:m="http://schemas.openxmlformats.org/officeDocument/2006/math">
                    <m:r>
                      <a:rPr lang="en-US" altLang="zh-CN" sz="2400" b="1" i="1" spc="225" smtClean="0">
                        <a:latin typeface="Cambria Math" panose="02040503050406030204" pitchFamily="18" charset="0"/>
                        <a:cs typeface="Times New Roman" panose="02020603050405020304" pitchFamily="18" charset="0"/>
                        <a:sym typeface="+mn-lt"/>
                      </a:rPr>
                      <m:t>𝟒</m:t>
                    </m:r>
                    <m:r>
                      <a:rPr lang="en-US" altLang="zh-CN" sz="2400" b="1" i="1" spc="225" smtClean="0">
                        <a:latin typeface="Cambria Math" panose="02040503050406030204" pitchFamily="18" charset="0"/>
                        <a:cs typeface="Times New Roman" panose="02020603050405020304" pitchFamily="18" charset="0"/>
                        <a:sym typeface="+mn-lt"/>
                      </a:rPr>
                      <m:t>×</m:t>
                    </m:r>
                    <m:r>
                      <a:rPr lang="en-US" altLang="zh-CN" sz="2400" b="1" i="1" spc="225" smtClean="0">
                        <a:latin typeface="Cambria Math" panose="02040503050406030204" pitchFamily="18" charset="0"/>
                        <a:cs typeface="Times New Roman" panose="02020603050405020304" pitchFamily="18" charset="0"/>
                        <a:sym typeface="+mn-lt"/>
                      </a:rPr>
                      <m:t>𝟒</m:t>
                    </m:r>
                    <m:r>
                      <a:rPr lang="en-US" altLang="zh-CN" sz="2400" b="1" i="1" spc="225" smtClean="0">
                        <a:latin typeface="Cambria Math" panose="02040503050406030204" pitchFamily="18" charset="0"/>
                        <a:cs typeface="Times New Roman" panose="02020603050405020304" pitchFamily="18" charset="0"/>
                        <a:sym typeface="+mn-lt"/>
                      </a:rPr>
                      <m:t>=</m:t>
                    </m:r>
                    <m:r>
                      <a:rPr lang="en-US" altLang="zh-CN" sz="2400" b="1" i="1" spc="225" smtClean="0">
                        <a:latin typeface="Cambria Math" panose="02040503050406030204" pitchFamily="18" charset="0"/>
                        <a:cs typeface="Times New Roman" panose="02020603050405020304" pitchFamily="18" charset="0"/>
                        <a:sym typeface="+mn-lt"/>
                      </a:rPr>
                      <m:t>𝟏𝟔</m:t>
                    </m:r>
                  </m:oMath>
                </a14:m>
                <a:r>
                  <a:rPr lang="zh-CN" altLang="en-US" sz="2400" b="1" dirty="0"/>
                  <a:t>个自由度！多了四个自由度！</a:t>
                </a:r>
                <a:endParaRPr lang="en-US" altLang="zh-CN" sz="2400" b="1" dirty="0">
                  <a:solidFill>
                    <a:srgbClr val="C00000"/>
                  </a:solidFill>
                </a:endParaRPr>
              </a:p>
              <a:p>
                <a:pPr marL="342900" indent="-342900">
                  <a:buFont typeface="Wingdings" panose="05000000000000000000" pitchFamily="2" charset="2"/>
                  <a:buChar char="ü"/>
                </a:pPr>
                <a:r>
                  <a:rPr lang="zh-CN" altLang="en-US" sz="2400" b="1" dirty="0">
                    <a:solidFill>
                      <a:srgbClr val="C00000"/>
                    </a:solidFill>
                  </a:rPr>
                  <a:t>还需要其他约束条件！</a:t>
                </a:r>
                <a:endParaRPr lang="en-US" altLang="zh-CN" sz="2400" b="1" dirty="0">
                  <a:solidFill>
                    <a:srgbClr val="C00000"/>
                  </a:solidFill>
                </a:endParaRPr>
              </a:p>
              <a:p>
                <a:pPr marL="342900" indent="-342900">
                  <a:buFont typeface="Wingdings" panose="05000000000000000000" pitchFamily="2" charset="2"/>
                  <a:buChar char="ü"/>
                </a:pPr>
                <a:r>
                  <a:rPr lang="zh-CN" altLang="en-US" sz="2400" b="1" dirty="0">
                    <a:solidFill>
                      <a:srgbClr val="C00000"/>
                    </a:solidFill>
                  </a:rPr>
                  <a:t>横场约束条件</a:t>
                </a:r>
                <a14:m>
                  <m:oMath xmlns:m="http://schemas.openxmlformats.org/officeDocument/2006/math">
                    <m:sSup>
                      <m:sSupPr>
                        <m:ctrlPr>
                          <a:rPr lang="en-US" altLang="zh-CN" sz="2800" i="1" smtClean="0">
                            <a:solidFill>
                              <a:srgbClr val="C00000"/>
                            </a:solidFill>
                            <a:latin typeface="Cambria Math" panose="02040503050406030204" pitchFamily="18" charset="0"/>
                          </a:rPr>
                        </m:ctrlPr>
                      </m:sSupPr>
                      <m:e>
                        <m:r>
                          <a:rPr lang="en-US" altLang="zh-CN" sz="2800" b="0" i="1" smtClean="0">
                            <a:solidFill>
                              <a:srgbClr val="C00000"/>
                            </a:solidFill>
                            <a:latin typeface="Cambria Math" panose="02040503050406030204" pitchFamily="18" charset="0"/>
                          </a:rPr>
                          <m:t>𝜕</m:t>
                        </m:r>
                      </m:e>
                      <m:sup>
                        <m:r>
                          <a:rPr lang="en-US" altLang="zh-CN" sz="2800" b="0" i="1" smtClean="0">
                            <a:solidFill>
                              <a:srgbClr val="C00000"/>
                            </a:solidFill>
                            <a:latin typeface="Cambria Math" panose="02040503050406030204" pitchFamily="18" charset="0"/>
                          </a:rPr>
                          <m:t>𝜇</m:t>
                        </m:r>
                      </m:sup>
                    </m:sSup>
                    <m:sSub>
                      <m:sSubPr>
                        <m:ctrlPr>
                          <a:rPr lang="en-US" altLang="zh-CN" sz="2800" i="1" smtClean="0">
                            <a:solidFill>
                              <a:srgbClr val="C00000"/>
                            </a:solidFill>
                            <a:latin typeface="Cambria Math" panose="02040503050406030204" pitchFamily="18" charset="0"/>
                          </a:rPr>
                        </m:ctrlPr>
                      </m:sSubPr>
                      <m:e>
                        <m:r>
                          <a:rPr lang="en-US" altLang="zh-CN" sz="2800" b="0" i="1" smtClean="0">
                            <a:solidFill>
                              <a:srgbClr val="C00000"/>
                            </a:solidFill>
                            <a:latin typeface="Cambria Math" panose="02040503050406030204" pitchFamily="18" charset="0"/>
                          </a:rPr>
                          <m:t>𝜓</m:t>
                        </m:r>
                      </m:e>
                      <m:sub>
                        <m:r>
                          <a:rPr lang="en-US" altLang="zh-CN" sz="2800" b="0" i="1" smtClean="0">
                            <a:solidFill>
                              <a:srgbClr val="C00000"/>
                            </a:solidFill>
                            <a:latin typeface="Cambria Math" panose="02040503050406030204" pitchFamily="18" charset="0"/>
                          </a:rPr>
                          <m:t>𝜇</m:t>
                        </m:r>
                      </m:sub>
                    </m:sSub>
                    <m:r>
                      <a:rPr lang="en-US" altLang="zh-CN" sz="2800" b="0" i="1" smtClean="0">
                        <a:solidFill>
                          <a:srgbClr val="C00000"/>
                        </a:solidFill>
                        <a:latin typeface="Cambria Math" panose="02040503050406030204" pitchFamily="18" charset="0"/>
                      </a:rPr>
                      <m:t>=</m:t>
                    </m:r>
                    <m:f>
                      <m:fPr>
                        <m:ctrlPr>
                          <a:rPr lang="en-US" altLang="zh-CN" sz="2800" i="1" smtClean="0">
                            <a:solidFill>
                              <a:srgbClr val="C00000"/>
                            </a:solidFill>
                            <a:latin typeface="Cambria Math" panose="02040503050406030204" pitchFamily="18" charset="0"/>
                          </a:rPr>
                        </m:ctrlPr>
                      </m:fPr>
                      <m:num>
                        <m:r>
                          <a:rPr lang="en-US" altLang="zh-CN" sz="2800" b="0" i="1" smtClean="0">
                            <a:solidFill>
                              <a:srgbClr val="C00000"/>
                            </a:solidFill>
                            <a:latin typeface="Cambria Math" panose="02040503050406030204" pitchFamily="18" charset="0"/>
                          </a:rPr>
                          <m:t>𝜕</m:t>
                        </m:r>
                        <m:sSub>
                          <m:sSubPr>
                            <m:ctrlPr>
                              <a:rPr lang="en-US" altLang="zh-CN" sz="2800" i="1" smtClean="0">
                                <a:solidFill>
                                  <a:srgbClr val="C00000"/>
                                </a:solidFill>
                                <a:latin typeface="Cambria Math" panose="02040503050406030204" pitchFamily="18" charset="0"/>
                              </a:rPr>
                            </m:ctrlPr>
                          </m:sSubPr>
                          <m:e>
                            <m:r>
                              <a:rPr lang="en-US" altLang="zh-CN" sz="2800" b="0" i="1" smtClean="0">
                                <a:solidFill>
                                  <a:srgbClr val="C00000"/>
                                </a:solidFill>
                                <a:latin typeface="Cambria Math" panose="02040503050406030204" pitchFamily="18" charset="0"/>
                              </a:rPr>
                              <m:t>𝜓</m:t>
                            </m:r>
                          </m:e>
                          <m:sub>
                            <m:r>
                              <a:rPr lang="en-US" altLang="zh-CN" sz="2800" b="0" i="1" smtClean="0">
                                <a:solidFill>
                                  <a:srgbClr val="C00000"/>
                                </a:solidFill>
                                <a:latin typeface="Cambria Math" panose="02040503050406030204" pitchFamily="18" charset="0"/>
                              </a:rPr>
                              <m:t>0</m:t>
                            </m:r>
                          </m:sub>
                        </m:sSub>
                      </m:num>
                      <m:den>
                        <m:r>
                          <a:rPr lang="en-US" altLang="zh-CN" sz="2800" b="0" i="1" smtClean="0">
                            <a:solidFill>
                              <a:srgbClr val="C00000"/>
                            </a:solidFill>
                            <a:latin typeface="Cambria Math" panose="02040503050406030204" pitchFamily="18" charset="0"/>
                          </a:rPr>
                          <m:t>𝜕</m:t>
                        </m:r>
                        <m:r>
                          <a:rPr lang="en-US" altLang="zh-CN" sz="2800" b="0" i="1" smtClean="0">
                            <a:solidFill>
                              <a:srgbClr val="C00000"/>
                            </a:solidFill>
                            <a:latin typeface="Cambria Math" panose="02040503050406030204" pitchFamily="18" charset="0"/>
                          </a:rPr>
                          <m:t>𝑡</m:t>
                        </m:r>
                      </m:den>
                    </m:f>
                    <m:r>
                      <a:rPr lang="en-US" altLang="zh-CN" sz="2800" b="0" i="1" smtClean="0">
                        <a:solidFill>
                          <a:srgbClr val="C00000"/>
                        </a:solidFill>
                        <a:latin typeface="Cambria Math" panose="02040503050406030204" pitchFamily="18" charset="0"/>
                      </a:rPr>
                      <m:t>−</m:t>
                    </m:r>
                    <m:f>
                      <m:fPr>
                        <m:ctrlPr>
                          <a:rPr lang="en-US" altLang="zh-CN" sz="2800" i="1" smtClean="0">
                            <a:solidFill>
                              <a:srgbClr val="C00000"/>
                            </a:solidFill>
                            <a:latin typeface="Cambria Math" panose="02040503050406030204" pitchFamily="18" charset="0"/>
                          </a:rPr>
                        </m:ctrlPr>
                      </m:fPr>
                      <m:num>
                        <m:r>
                          <a:rPr lang="en-US" altLang="zh-CN" sz="2800" b="0" i="1" smtClean="0">
                            <a:solidFill>
                              <a:srgbClr val="C00000"/>
                            </a:solidFill>
                            <a:latin typeface="Cambria Math" panose="02040503050406030204" pitchFamily="18" charset="0"/>
                          </a:rPr>
                          <m:t>𝜕</m:t>
                        </m:r>
                        <m:sSub>
                          <m:sSubPr>
                            <m:ctrlPr>
                              <a:rPr lang="en-US" altLang="zh-CN" sz="2800" i="1" smtClean="0">
                                <a:solidFill>
                                  <a:srgbClr val="C00000"/>
                                </a:solidFill>
                                <a:latin typeface="Cambria Math" panose="02040503050406030204" pitchFamily="18" charset="0"/>
                              </a:rPr>
                            </m:ctrlPr>
                          </m:sSubPr>
                          <m:e>
                            <m:r>
                              <a:rPr lang="en-US" altLang="zh-CN" sz="2800" b="0" i="1" smtClean="0">
                                <a:solidFill>
                                  <a:srgbClr val="C00000"/>
                                </a:solidFill>
                                <a:latin typeface="Cambria Math" panose="02040503050406030204" pitchFamily="18" charset="0"/>
                              </a:rPr>
                              <m:t>𝜓</m:t>
                            </m:r>
                          </m:e>
                          <m:sub>
                            <m:r>
                              <a:rPr lang="en-US" altLang="zh-CN" sz="2800" b="0" i="1" smtClean="0">
                                <a:solidFill>
                                  <a:srgbClr val="C00000"/>
                                </a:solidFill>
                                <a:latin typeface="Cambria Math" panose="02040503050406030204" pitchFamily="18" charset="0"/>
                              </a:rPr>
                              <m:t>1</m:t>
                            </m:r>
                          </m:sub>
                        </m:sSub>
                      </m:num>
                      <m:den>
                        <m:r>
                          <a:rPr lang="en-US" altLang="zh-CN" sz="2800" b="0" i="1" smtClean="0">
                            <a:solidFill>
                              <a:srgbClr val="C00000"/>
                            </a:solidFill>
                            <a:latin typeface="Cambria Math" panose="02040503050406030204" pitchFamily="18" charset="0"/>
                          </a:rPr>
                          <m:t>𝜕</m:t>
                        </m:r>
                        <m:r>
                          <a:rPr lang="en-US" altLang="zh-CN" sz="2800" b="0" i="1" smtClean="0">
                            <a:solidFill>
                              <a:srgbClr val="C00000"/>
                            </a:solidFill>
                            <a:latin typeface="Cambria Math" panose="02040503050406030204" pitchFamily="18" charset="0"/>
                          </a:rPr>
                          <m:t>𝑥</m:t>
                        </m:r>
                      </m:den>
                    </m:f>
                    <m:r>
                      <a:rPr lang="en-US" altLang="zh-CN" sz="2800" b="0" i="1" smtClean="0">
                        <a:solidFill>
                          <a:srgbClr val="C00000"/>
                        </a:solidFill>
                        <a:latin typeface="Cambria Math" panose="02040503050406030204" pitchFamily="18" charset="0"/>
                      </a:rPr>
                      <m:t>−</m:t>
                    </m:r>
                    <m:f>
                      <m:fPr>
                        <m:ctrlPr>
                          <a:rPr lang="en-US" altLang="zh-CN" sz="2800" i="1" smtClean="0">
                            <a:solidFill>
                              <a:srgbClr val="C00000"/>
                            </a:solidFill>
                            <a:latin typeface="Cambria Math" panose="02040503050406030204" pitchFamily="18" charset="0"/>
                          </a:rPr>
                        </m:ctrlPr>
                      </m:fPr>
                      <m:num>
                        <m:r>
                          <a:rPr lang="en-US" altLang="zh-CN" sz="2800" b="0" i="1" smtClean="0">
                            <a:solidFill>
                              <a:srgbClr val="C00000"/>
                            </a:solidFill>
                            <a:latin typeface="Cambria Math" panose="02040503050406030204" pitchFamily="18" charset="0"/>
                          </a:rPr>
                          <m:t>𝜕</m:t>
                        </m:r>
                        <m:sSub>
                          <m:sSubPr>
                            <m:ctrlPr>
                              <a:rPr lang="en-US" altLang="zh-CN" sz="2800" i="1" smtClean="0">
                                <a:solidFill>
                                  <a:srgbClr val="C00000"/>
                                </a:solidFill>
                                <a:latin typeface="Cambria Math" panose="02040503050406030204" pitchFamily="18" charset="0"/>
                              </a:rPr>
                            </m:ctrlPr>
                          </m:sSubPr>
                          <m:e>
                            <m:r>
                              <a:rPr lang="en-US" altLang="zh-CN" sz="2800" b="0" i="1" smtClean="0">
                                <a:solidFill>
                                  <a:srgbClr val="C00000"/>
                                </a:solidFill>
                                <a:latin typeface="Cambria Math" panose="02040503050406030204" pitchFamily="18" charset="0"/>
                              </a:rPr>
                              <m:t>𝜓</m:t>
                            </m:r>
                          </m:e>
                          <m:sub>
                            <m:r>
                              <a:rPr lang="en-US" altLang="zh-CN" sz="2800" b="0" i="1" smtClean="0">
                                <a:solidFill>
                                  <a:srgbClr val="C00000"/>
                                </a:solidFill>
                                <a:latin typeface="Cambria Math" panose="02040503050406030204" pitchFamily="18" charset="0"/>
                              </a:rPr>
                              <m:t>2</m:t>
                            </m:r>
                          </m:sub>
                        </m:sSub>
                      </m:num>
                      <m:den>
                        <m:r>
                          <a:rPr lang="en-US" altLang="zh-CN" sz="2800" b="0" i="1" smtClean="0">
                            <a:solidFill>
                              <a:srgbClr val="C00000"/>
                            </a:solidFill>
                            <a:latin typeface="Cambria Math" panose="02040503050406030204" pitchFamily="18" charset="0"/>
                          </a:rPr>
                          <m:t>𝜕</m:t>
                        </m:r>
                        <m:r>
                          <a:rPr lang="en-US" altLang="zh-CN" sz="2800" b="0" i="1" smtClean="0">
                            <a:solidFill>
                              <a:srgbClr val="C00000"/>
                            </a:solidFill>
                            <a:latin typeface="Cambria Math" panose="02040503050406030204" pitchFamily="18" charset="0"/>
                          </a:rPr>
                          <m:t>𝑦</m:t>
                        </m:r>
                      </m:den>
                    </m:f>
                    <m:r>
                      <a:rPr lang="en-US" altLang="zh-CN" sz="2800" b="0" i="1" smtClean="0">
                        <a:solidFill>
                          <a:srgbClr val="C00000"/>
                        </a:solidFill>
                        <a:latin typeface="Cambria Math" panose="02040503050406030204" pitchFamily="18" charset="0"/>
                      </a:rPr>
                      <m:t>−</m:t>
                    </m:r>
                    <m:f>
                      <m:fPr>
                        <m:ctrlPr>
                          <a:rPr lang="en-US" altLang="zh-CN" sz="2800" i="1" smtClean="0">
                            <a:solidFill>
                              <a:srgbClr val="C00000"/>
                            </a:solidFill>
                            <a:latin typeface="Cambria Math" panose="02040503050406030204" pitchFamily="18" charset="0"/>
                          </a:rPr>
                        </m:ctrlPr>
                      </m:fPr>
                      <m:num>
                        <m:r>
                          <a:rPr lang="en-US" altLang="zh-CN" sz="2800" b="0" i="1" smtClean="0">
                            <a:solidFill>
                              <a:srgbClr val="C00000"/>
                            </a:solidFill>
                            <a:latin typeface="Cambria Math" panose="02040503050406030204" pitchFamily="18" charset="0"/>
                          </a:rPr>
                          <m:t>𝜕</m:t>
                        </m:r>
                        <m:sSub>
                          <m:sSubPr>
                            <m:ctrlPr>
                              <a:rPr lang="en-US" altLang="zh-CN" sz="2800" i="1" smtClean="0">
                                <a:solidFill>
                                  <a:srgbClr val="C00000"/>
                                </a:solidFill>
                                <a:latin typeface="Cambria Math" panose="02040503050406030204" pitchFamily="18" charset="0"/>
                              </a:rPr>
                            </m:ctrlPr>
                          </m:sSubPr>
                          <m:e>
                            <m:r>
                              <a:rPr lang="en-US" altLang="zh-CN" sz="2800" b="0" i="1" smtClean="0">
                                <a:solidFill>
                                  <a:srgbClr val="C00000"/>
                                </a:solidFill>
                                <a:latin typeface="Cambria Math" panose="02040503050406030204" pitchFamily="18" charset="0"/>
                              </a:rPr>
                              <m:t>𝜓</m:t>
                            </m:r>
                          </m:e>
                          <m:sub>
                            <m:r>
                              <a:rPr lang="en-US" altLang="zh-CN" sz="2800" b="0" i="1" smtClean="0">
                                <a:solidFill>
                                  <a:srgbClr val="C00000"/>
                                </a:solidFill>
                                <a:latin typeface="Cambria Math" panose="02040503050406030204" pitchFamily="18" charset="0"/>
                              </a:rPr>
                              <m:t>3</m:t>
                            </m:r>
                          </m:sub>
                        </m:sSub>
                      </m:num>
                      <m:den>
                        <m:r>
                          <a:rPr lang="en-US" altLang="zh-CN" sz="2800" b="0" i="1" smtClean="0">
                            <a:solidFill>
                              <a:srgbClr val="C00000"/>
                            </a:solidFill>
                            <a:latin typeface="Cambria Math" panose="02040503050406030204" pitchFamily="18" charset="0"/>
                          </a:rPr>
                          <m:t>𝜕</m:t>
                        </m:r>
                        <m:r>
                          <a:rPr lang="en-US" altLang="zh-CN" sz="2800" b="0" i="1" smtClean="0">
                            <a:solidFill>
                              <a:srgbClr val="C00000"/>
                            </a:solidFill>
                            <a:latin typeface="Cambria Math" panose="02040503050406030204" pitchFamily="18" charset="0"/>
                          </a:rPr>
                          <m:t>𝑧</m:t>
                        </m:r>
                      </m:den>
                    </m:f>
                    <m:r>
                      <a:rPr lang="en-US" altLang="zh-CN" sz="2800" b="0" i="1" smtClean="0">
                        <a:solidFill>
                          <a:srgbClr val="C00000"/>
                        </a:solidFill>
                        <a:latin typeface="Cambria Math" panose="02040503050406030204" pitchFamily="18" charset="0"/>
                      </a:rPr>
                      <m:t>=0</m:t>
                    </m:r>
                  </m:oMath>
                </a14:m>
                <a:endParaRPr lang="en-US" altLang="zh-CN" sz="2400" dirty="0">
                  <a:solidFill>
                    <a:srgbClr val="C00000"/>
                  </a:solidFill>
                </a:endParaRPr>
              </a:p>
            </p:txBody>
          </p:sp>
        </mc:Choice>
        <mc:Fallback>
          <p:sp>
            <p:nvSpPr>
              <p:cNvPr id="20" name="文本框 19">
                <a:extLst>
                  <a:ext uri="{FF2B5EF4-FFF2-40B4-BE49-F238E27FC236}">
                    <a16:creationId xmlns:a16="http://schemas.microsoft.com/office/drawing/2014/main" id="{0B731FDC-A2B6-4C77-3B5C-188D26EC2798}"/>
                  </a:ext>
                </a:extLst>
              </p:cNvPr>
              <p:cNvSpPr txBox="1">
                <a:spLocks noRot="1" noChangeAspect="1" noMove="1" noResize="1" noEditPoints="1" noAdjustHandles="1" noChangeArrowheads="1" noChangeShapeType="1" noTextEdit="1"/>
              </p:cNvSpPr>
              <p:nvPr/>
            </p:nvSpPr>
            <p:spPr>
              <a:xfrm>
                <a:off x="517624" y="1315586"/>
                <a:ext cx="10324821" cy="5265352"/>
              </a:xfrm>
              <a:prstGeom prst="rect">
                <a:avLst/>
              </a:prstGeom>
              <a:blipFill>
                <a:blip r:embed="rId4"/>
                <a:stretch>
                  <a:fillRect l="-945" t="-694" r="-649" b="-5903"/>
                </a:stretch>
              </a:blipFill>
            </p:spPr>
            <p:txBody>
              <a:bodyPr/>
              <a:lstStyle/>
              <a:p>
                <a:r>
                  <a:rPr lang="zh-CN" altLang="en-US">
                    <a:noFill/>
                  </a:rPr>
                  <a:t> </a:t>
                </a:r>
              </a:p>
            </p:txBody>
          </p:sp>
        </mc:Fallback>
      </mc:AlternateContent>
      <p:grpSp>
        <p:nvGrpSpPr>
          <p:cNvPr id="3" name="组合 2">
            <a:extLst>
              <a:ext uri="{FF2B5EF4-FFF2-40B4-BE49-F238E27FC236}">
                <a16:creationId xmlns:a16="http://schemas.microsoft.com/office/drawing/2014/main" id="{917CD5D9-816E-4E25-32EB-8864E26B8FE3}"/>
              </a:ext>
            </a:extLst>
          </p:cNvPr>
          <p:cNvGrpSpPr/>
          <p:nvPr/>
        </p:nvGrpSpPr>
        <p:grpSpPr>
          <a:xfrm>
            <a:off x="221617" y="197485"/>
            <a:ext cx="7777828" cy="825502"/>
            <a:chOff x="221617" y="197485"/>
            <a:chExt cx="7777828" cy="825502"/>
          </a:xfrm>
        </p:grpSpPr>
        <p:grpSp>
          <p:nvGrpSpPr>
            <p:cNvPr id="15" name="组合 14">
              <a:extLst>
                <a:ext uri="{FF2B5EF4-FFF2-40B4-BE49-F238E27FC236}">
                  <a16:creationId xmlns:a16="http://schemas.microsoft.com/office/drawing/2014/main" id="{C39646F9-4010-F48F-82E6-6C64F601184C}"/>
                </a:ext>
              </a:extLst>
            </p:cNvPr>
            <p:cNvGrpSpPr/>
            <p:nvPr/>
          </p:nvGrpSpPr>
          <p:grpSpPr>
            <a:xfrm>
              <a:off x="221617" y="197485"/>
              <a:ext cx="7777828" cy="825502"/>
              <a:chOff x="103490" y="55959"/>
              <a:chExt cx="5039860" cy="479604"/>
            </a:xfrm>
          </p:grpSpPr>
          <p:grpSp>
            <p:nvGrpSpPr>
              <p:cNvPr id="8" name="组合 7">
                <a:extLst>
                  <a:ext uri="{FF2B5EF4-FFF2-40B4-BE49-F238E27FC236}">
                    <a16:creationId xmlns:a16="http://schemas.microsoft.com/office/drawing/2014/main" id="{B0C63763-BDA1-4AF7-BFA4-1D8F0E39AD44}"/>
                  </a:ext>
                </a:extLst>
              </p:cNvPr>
              <p:cNvGrpSpPr/>
              <p:nvPr/>
            </p:nvGrpSpPr>
            <p:grpSpPr>
              <a:xfrm>
                <a:off x="103490" y="55959"/>
                <a:ext cx="5039860" cy="405513"/>
                <a:chOff x="163310" y="90142"/>
                <a:chExt cx="5039889" cy="405514"/>
              </a:xfrm>
            </p:grpSpPr>
            <p:grpSp>
              <p:nvGrpSpPr>
                <p:cNvPr id="6" name="组合 5">
                  <a:extLst>
                    <a:ext uri="{FF2B5EF4-FFF2-40B4-BE49-F238E27FC236}">
                      <a16:creationId xmlns:a16="http://schemas.microsoft.com/office/drawing/2014/main" id="{836ABFE3-3A80-8709-354A-88ED5AE255DE}"/>
                    </a:ext>
                  </a:extLst>
                </p:cNvPr>
                <p:cNvGrpSpPr/>
                <p:nvPr/>
              </p:nvGrpSpPr>
              <p:grpSpPr>
                <a:xfrm>
                  <a:off x="163310" y="153824"/>
                  <a:ext cx="383622" cy="341832"/>
                  <a:chOff x="8034010" y="1938334"/>
                  <a:chExt cx="3284122" cy="3284115"/>
                </a:xfrm>
              </p:grpSpPr>
              <p:sp>
                <p:nvSpPr>
                  <p:cNvPr id="4" name="椭圆 3">
                    <a:extLst>
                      <a:ext uri="{FF2B5EF4-FFF2-40B4-BE49-F238E27FC236}">
                        <a16:creationId xmlns:a16="http://schemas.microsoft.com/office/drawing/2014/main" id="{C5BC3023-CCFA-8152-8316-86398BFF47CD}"/>
                      </a:ext>
                    </a:extLst>
                  </p:cNvPr>
                  <p:cNvSpPr/>
                  <p:nvPr/>
                </p:nvSpPr>
                <p:spPr>
                  <a:xfrm>
                    <a:off x="8565124" y="2469474"/>
                    <a:ext cx="2221834" cy="222183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sp>
                <p:nvSpPr>
                  <p:cNvPr id="5" name="椭圆 4">
                    <a:extLst>
                      <a:ext uri="{FF2B5EF4-FFF2-40B4-BE49-F238E27FC236}">
                        <a16:creationId xmlns:a16="http://schemas.microsoft.com/office/drawing/2014/main" id="{5E12D383-E3D2-827E-844C-8BE969E1C08E}"/>
                      </a:ext>
                    </a:extLst>
                  </p:cNvPr>
                  <p:cNvSpPr/>
                  <p:nvPr/>
                </p:nvSpPr>
                <p:spPr>
                  <a:xfrm>
                    <a:off x="8034010" y="1938334"/>
                    <a:ext cx="3284122" cy="3284115"/>
                  </a:xfrm>
                  <a:prstGeom prst="ellipse">
                    <a:avLst/>
                  </a:prstGeom>
                  <a:noFill/>
                  <a:ln w="190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prstClr val="white"/>
                      </a:solidFill>
                      <a:latin typeface="微软雅黑" panose="020B0503020204020204" pitchFamily="34" charset="-122"/>
                      <a:ea typeface="微软雅黑" panose="020B0503020204020204" pitchFamily="34" charset="-122"/>
                    </a:endParaRPr>
                  </a:p>
                </p:txBody>
              </p:sp>
            </p:grpSp>
            <p:sp>
              <p:nvSpPr>
                <p:cNvPr id="7" name="矩形 6">
                  <a:extLst>
                    <a:ext uri="{FF2B5EF4-FFF2-40B4-BE49-F238E27FC236}">
                      <a16:creationId xmlns:a16="http://schemas.microsoft.com/office/drawing/2014/main" id="{BA5FEE65-6E36-B86A-09AE-087E62F8BC5F}"/>
                    </a:ext>
                  </a:extLst>
                </p:cNvPr>
                <p:cNvSpPr/>
                <p:nvPr/>
              </p:nvSpPr>
              <p:spPr>
                <a:xfrm>
                  <a:off x="664804" y="90142"/>
                  <a:ext cx="4538395" cy="303984"/>
                </a:xfrm>
                <a:prstGeom prst="rect">
                  <a:avLst/>
                </a:prstGeom>
              </p:spPr>
              <p:txBody>
                <a:bodyPr wrap="square">
                  <a:spAutoFit/>
                </a:bodyPr>
                <a:lstStyle/>
                <a:p>
                  <a:r>
                    <a:rPr lang="en-US" altLang="zh-CN" sz="2800" b="1" spc="225" dirty="0" err="1">
                      <a:latin typeface="微软雅黑" panose="020B0503020204020204" pitchFamily="34" charset="-122"/>
                      <a:ea typeface="微软雅黑" panose="020B0503020204020204" pitchFamily="34" charset="-122"/>
                      <a:cs typeface="+mn-ea"/>
                      <a:sym typeface="+mn-lt"/>
                    </a:rPr>
                    <a:t>Rarita</a:t>
                  </a:r>
                  <a:r>
                    <a:rPr lang="en-US" altLang="zh-CN" sz="2800" b="1" spc="225" dirty="0">
                      <a:latin typeface="微软雅黑" panose="020B0503020204020204" pitchFamily="34" charset="-122"/>
                      <a:ea typeface="微软雅黑" panose="020B0503020204020204" pitchFamily="34" charset="-122"/>
                      <a:cs typeface="+mn-ea"/>
                      <a:sym typeface="+mn-lt"/>
                    </a:rPr>
                    <a:t>-Schwinger Fields</a:t>
                  </a:r>
                  <a:r>
                    <a:rPr lang="zh-CN" altLang="en-US" sz="2800" b="1" spc="225" dirty="0">
                      <a:latin typeface="微软雅黑" panose="020B0503020204020204" pitchFamily="34" charset="-122"/>
                      <a:ea typeface="微软雅黑" panose="020B0503020204020204" pitchFamily="34" charset="-122"/>
                      <a:cs typeface="+mn-ea"/>
                      <a:sym typeface="+mn-lt"/>
                    </a:rPr>
                    <a:t>的两大约束</a:t>
                  </a:r>
                  <a:endParaRPr lang="zh-CN" altLang="en-US" sz="2800" b="1" dirty="0">
                    <a:latin typeface="微软雅黑" panose="020B0503020204020204" pitchFamily="34" charset="-122"/>
                    <a:ea typeface="微软雅黑" panose="020B0503020204020204" pitchFamily="34" charset="-122"/>
                  </a:endParaRPr>
                </a:p>
              </p:txBody>
            </p:sp>
          </p:grpSp>
          <p:sp>
            <p:nvSpPr>
              <p:cNvPr id="9" name="椭圆 8">
                <a:extLst>
                  <a:ext uri="{FF2B5EF4-FFF2-40B4-BE49-F238E27FC236}">
                    <a16:creationId xmlns:a16="http://schemas.microsoft.com/office/drawing/2014/main" id="{26D9D6C9-EC8B-A73D-F686-33FFEBEFC4AC}"/>
                  </a:ext>
                </a:extLst>
              </p:cNvPr>
              <p:cNvSpPr/>
              <p:nvPr/>
            </p:nvSpPr>
            <p:spPr>
              <a:xfrm>
                <a:off x="153866" y="55959"/>
                <a:ext cx="49010" cy="55136"/>
              </a:xfrm>
              <a:prstGeom prst="ellipse">
                <a:avLst/>
              </a:prstGeom>
              <a:solidFill>
                <a:srgbClr val="292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sp>
            <p:nvSpPr>
              <p:cNvPr id="12" name="椭圆 11">
                <a:extLst>
                  <a:ext uri="{FF2B5EF4-FFF2-40B4-BE49-F238E27FC236}">
                    <a16:creationId xmlns:a16="http://schemas.microsoft.com/office/drawing/2014/main" id="{19F93239-3657-61D6-68EE-5E7527439E7A}"/>
                  </a:ext>
                </a:extLst>
              </p:cNvPr>
              <p:cNvSpPr/>
              <p:nvPr/>
            </p:nvSpPr>
            <p:spPr>
              <a:xfrm>
                <a:off x="506420" y="262987"/>
                <a:ext cx="49010" cy="55136"/>
              </a:xfrm>
              <a:prstGeom prst="ellipse">
                <a:avLst/>
              </a:prstGeom>
              <a:solidFill>
                <a:srgbClr val="E9AF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E9AFAF"/>
                  </a:solidFill>
                  <a:latin typeface="字魂58号-创中黑" panose="00000500000000000000" pitchFamily="2" charset="-122"/>
                  <a:ea typeface="字魂58号-创中黑" panose="00000500000000000000" pitchFamily="2" charset="-122"/>
                </a:endParaRPr>
              </a:p>
            </p:txBody>
          </p:sp>
          <p:sp>
            <p:nvSpPr>
              <p:cNvPr id="13" name="椭圆 12">
                <a:extLst>
                  <a:ext uri="{FF2B5EF4-FFF2-40B4-BE49-F238E27FC236}">
                    <a16:creationId xmlns:a16="http://schemas.microsoft.com/office/drawing/2014/main" id="{583DDA49-45AB-B4D9-A47C-903B777DEF8D}"/>
                  </a:ext>
                </a:extLst>
              </p:cNvPr>
              <p:cNvSpPr/>
              <p:nvPr/>
            </p:nvSpPr>
            <p:spPr>
              <a:xfrm>
                <a:off x="116522" y="480427"/>
                <a:ext cx="49010" cy="5513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prstClr val="white"/>
                  </a:solidFill>
                  <a:latin typeface="字魂58号-创中黑" panose="00000500000000000000" pitchFamily="2" charset="-122"/>
                  <a:ea typeface="字魂58号-创中黑" panose="00000500000000000000" pitchFamily="2" charset="-122"/>
                </a:endParaRPr>
              </a:p>
            </p:txBody>
          </p:sp>
        </p:grpSp>
        <p:sp>
          <p:nvSpPr>
            <p:cNvPr id="11" name="矩形 10">
              <a:extLst>
                <a:ext uri="{FF2B5EF4-FFF2-40B4-BE49-F238E27FC236}">
                  <a16:creationId xmlns:a16="http://schemas.microsoft.com/office/drawing/2014/main" id="{4F146C0E-7A8B-70DD-639D-CE5B55E97512}"/>
                </a:ext>
              </a:extLst>
            </p:cNvPr>
            <p:cNvSpPr/>
            <p:nvPr/>
          </p:nvSpPr>
          <p:spPr>
            <a:xfrm>
              <a:off x="995550" y="648726"/>
              <a:ext cx="7003895" cy="369332"/>
            </a:xfrm>
            <a:prstGeom prst="rect">
              <a:avLst/>
            </a:prstGeom>
          </p:spPr>
          <p:txBody>
            <a:bodyPr wrap="square">
              <a:spAutoFit/>
            </a:bodyPr>
            <a:lstStyle/>
            <a:p>
              <a:r>
                <a:rPr lang="en-US" altLang="zh-CN" b="1" spc="225" dirty="0" err="1">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Rarita</a:t>
              </a:r>
              <a:r>
                <a:rPr lang="en-US" altLang="zh-CN"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-Schwinger Fields</a:t>
              </a:r>
              <a:r>
                <a:rPr lang="zh-CN" altLang="en-US" b="1" spc="225"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及其结构</a:t>
              </a:r>
              <a:endParaRPr lang="zh-CN" altLang="en-US"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3381133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SOURCE_RECORD_KEY" val="{&quot;10&quot;:[21568878]}"/>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8.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0.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1.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2.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3.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4.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5.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6.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7.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8.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29.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0.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1.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2.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3.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4.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5.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6.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7.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8.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39.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0.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1.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2.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3.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4.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5.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6.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7.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8.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49.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50.xml><?xml version="1.0" encoding="utf-8"?>
<p:tagLst xmlns:a="http://schemas.openxmlformats.org/drawingml/2006/main" xmlns:r="http://schemas.openxmlformats.org/officeDocument/2006/relationships" xmlns:p="http://schemas.openxmlformats.org/presentationml/2006/main">
  <p:tag name="MH" val="20151107092138"/>
  <p:tag name="MH_LIBRARY" val="GRAPHIC"/>
  <p:tag name="MH_TYPE" val="Text"/>
  <p:tag name="MH_ORDER" val="1"/>
</p:tagLst>
</file>

<file path=ppt/tags/tag51.xml><?xml version="1.0" encoding="utf-8"?>
<p:tagLst xmlns:a="http://schemas.openxmlformats.org/drawingml/2006/main" xmlns:r="http://schemas.openxmlformats.org/officeDocument/2006/relationships" xmlns:p="http://schemas.openxmlformats.org/presentationml/2006/main">
  <p:tag name="MH" val="20151107092138"/>
  <p:tag name="MH_LIBRARY" val="GRAPHIC"/>
  <p:tag name="MH_TYPE" val="SubTitle"/>
  <p:tag name="MH_ORDER" val="1"/>
</p:tagLst>
</file>

<file path=ppt/tags/tag52.xml><?xml version="1.0" encoding="utf-8"?>
<p:tagLst xmlns:a="http://schemas.openxmlformats.org/drawingml/2006/main" xmlns:r="http://schemas.openxmlformats.org/officeDocument/2006/relationships" xmlns:p="http://schemas.openxmlformats.org/presentationml/2006/main">
  <p:tag name="MH" val="20151107092138"/>
  <p:tag name="MH_LIBRARY" val="GRAPHIC"/>
  <p:tag name="MH_TYPE" val="Text"/>
  <p:tag name="MH_ORDER" val="1"/>
</p:tagLst>
</file>

<file path=ppt/tags/tag53.xml><?xml version="1.0" encoding="utf-8"?>
<p:tagLst xmlns:a="http://schemas.openxmlformats.org/drawingml/2006/main" xmlns:r="http://schemas.openxmlformats.org/officeDocument/2006/relationships" xmlns:p="http://schemas.openxmlformats.org/presentationml/2006/main">
  <p:tag name="MH" val="20151107092138"/>
  <p:tag name="MH_LIBRARY" val="GRAPHIC"/>
  <p:tag name="MH_TYPE" val="SubTitle"/>
  <p:tag name="MH_ORDER" val="1"/>
</p:tagLst>
</file>

<file path=ppt/tags/tag54.xml><?xml version="1.0" encoding="utf-8"?>
<p:tagLst xmlns:a="http://schemas.openxmlformats.org/drawingml/2006/main" xmlns:r="http://schemas.openxmlformats.org/officeDocument/2006/relationships" xmlns:p="http://schemas.openxmlformats.org/presentationml/2006/main">
  <p:tag name="MH" val="20151107092138"/>
  <p:tag name="MH_LIBRARY" val="GRAPHIC"/>
  <p:tag name="MH_TYPE" val="Text"/>
  <p:tag name="MH_ORDER" val="1"/>
</p:tagLst>
</file>

<file path=ppt/tags/tag55.xml><?xml version="1.0" encoding="utf-8"?>
<p:tagLst xmlns:a="http://schemas.openxmlformats.org/drawingml/2006/main" xmlns:r="http://schemas.openxmlformats.org/officeDocument/2006/relationships" xmlns:p="http://schemas.openxmlformats.org/presentationml/2006/main">
  <p:tag name="MH" val="20151107092138"/>
  <p:tag name="MH_LIBRARY" val="GRAPHIC"/>
  <p:tag name="MH_TYPE" val="SubTitle"/>
  <p:tag name="MH_ORDER" val="1"/>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348.1129133858268,&quot;left&quot;:51.33125984251967,&quot;top&quot;:102.11094488188975,&quot;width&quot;:513.0114173228346}"/>
</p:tagLst>
</file>

<file path=ppt/theme/theme1.xml><?xml version="1.0" encoding="utf-8"?>
<a:theme xmlns:a="http://schemas.openxmlformats.org/drawingml/2006/main" name="Office 主题​​">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977</Words>
  <Application>Microsoft Office PowerPoint</Application>
  <PresentationFormat>宽屏</PresentationFormat>
  <Paragraphs>138</Paragraphs>
  <Slides>14</Slides>
  <Notes>14</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14</vt:i4>
      </vt:variant>
    </vt:vector>
  </HeadingPairs>
  <TitlesOfParts>
    <vt:vector size="25" baseType="lpstr">
      <vt:lpstr>等线</vt:lpstr>
      <vt:lpstr>等线 Light</vt:lpstr>
      <vt:lpstr>微软雅黑</vt:lpstr>
      <vt:lpstr>字魂58号-创中黑</vt:lpstr>
      <vt:lpstr>Arial</vt:lpstr>
      <vt:lpstr>Calibri</vt:lpstr>
      <vt:lpstr>Cambria Math</vt:lpstr>
      <vt:lpstr>Times New Roman</vt:lpstr>
      <vt:lpstr>Wingdings</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guoli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大 木子</dc:creator>
  <cp:lastModifiedBy>1808134840@qq.com</cp:lastModifiedBy>
  <cp:revision>92</cp:revision>
  <dcterms:created xsi:type="dcterms:W3CDTF">2019-12-02T06:42:00Z</dcterms:created>
  <dcterms:modified xsi:type="dcterms:W3CDTF">2026-04-09T14:36:51Z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KSOTemplateUUID">
    <vt:lpwstr>v1.0_mb_0wuL9QSxZ4B6nFu4fWGouw==</vt:lpwstr>
  </property>
  <property fmtid="{D5CDD505-2E9C-101B-9397-08002B2CF9AE}" pid="4" name="ICV">
    <vt:lpwstr>C6825DD902304496B925C166AE7263F5_11</vt:lpwstr>
  </property>
</Properties>
</file>