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  <p:sldId id="257" r:id="rId5"/>
    <p:sldId id="258" r:id="rId6"/>
    <p:sldId id="348" r:id="rId7"/>
    <p:sldId id="316" r:id="rId8"/>
    <p:sldId id="359" r:id="rId9"/>
    <p:sldId id="349" r:id="rId10"/>
    <p:sldId id="361" r:id="rId11"/>
    <p:sldId id="364" r:id="rId12"/>
    <p:sldId id="362" r:id="rId13"/>
    <p:sldId id="352" r:id="rId14"/>
    <p:sldId id="350" r:id="rId15"/>
    <p:sldId id="320" r:id="rId16"/>
    <p:sldId id="311" r:id="rId17"/>
    <p:sldId id="274" r:id="rId18"/>
  </p:sldIdLst>
  <p:sldSz cx="5765800" cy="3244850"/>
  <p:notesSz cx="5765800" cy="3244850"/>
  <p:custDataLst>
    <p:tags r:id="rId22"/>
  </p:custDataLst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25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76" d="100"/>
          <a:sy n="176" d="100"/>
        </p:scale>
        <p:origin x="456" y="72"/>
      </p:cViewPr>
      <p:guideLst>
        <p:guide orient="horz" pos="2880"/>
        <p:guide pos="225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2" Type="http://schemas.openxmlformats.org/officeDocument/2006/relationships/tags" Target="tags/tag1.xml"/><Relationship Id="rId21" Type="http://schemas.openxmlformats.org/officeDocument/2006/relationships/tableStyles" Target="tableStyles.xml"/><Relationship Id="rId20" Type="http://schemas.openxmlformats.org/officeDocument/2006/relationships/viewProps" Target="viewProps.xml"/><Relationship Id="rId2" Type="http://schemas.openxmlformats.org/officeDocument/2006/relationships/theme" Target="theme/theme1.xml"/><Relationship Id="rId19" Type="http://schemas.openxmlformats.org/officeDocument/2006/relationships/presProps" Target="presProps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9A6900-9FDC-4A50-A270-0A49303DDAB1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1DD66E-C5D8-4A09-A7D6-82E43C04660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r>
              <a:rPr lang="zh-CN" altLang="en-US"/>
              <a:t>昂鲁效应有什么应用</a:t>
            </a:r>
            <a:r>
              <a:rPr lang="zh-CN" altLang="en-US"/>
              <a:t>呢？</a:t>
            </a:r>
            <a:endParaRPr lang="zh-CN" altLang="en-US"/>
          </a:p>
          <a:p>
            <a:r>
              <a:rPr lang="zh-CN" altLang="en-US"/>
              <a:t>我们可以根据</a:t>
            </a:r>
            <a:r>
              <a:rPr lang="zh-CN" altLang="en-US"/>
              <a:t>昂鲁效应来理解霍金</a:t>
            </a:r>
            <a:r>
              <a:rPr lang="zh-CN" altLang="en-US"/>
              <a:t>辐射</a:t>
            </a:r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r>
              <a:rPr lang="zh-CN" altLang="en-US"/>
              <a:t>在广义相对论中，黑洞附近的强引力场的作用</a:t>
            </a:r>
            <a:r>
              <a:rPr lang="zh-CN" altLang="en-US"/>
              <a:t>效果可以等效为</a:t>
            </a:r>
            <a:r>
              <a:rPr lang="zh-CN" altLang="en-US"/>
              <a:t>加速度</a:t>
            </a:r>
            <a:endParaRPr lang="zh-CN" altLang="en-US"/>
          </a:p>
          <a:p>
            <a:r>
              <a:rPr lang="zh-CN" altLang="en-US"/>
              <a:t>因此，对于昂鲁效应，事件视界的产生是由于加速观察者的存在，而霍金辐射则是由于黑洞强引力场的</a:t>
            </a:r>
            <a:r>
              <a:rPr lang="zh-CN" altLang="en-US"/>
              <a:t>存在</a:t>
            </a:r>
            <a:endParaRPr lang="zh-CN" altLang="en-US"/>
          </a:p>
          <a:p>
            <a:r>
              <a:rPr lang="zh-CN" altLang="en-US"/>
              <a:t>它们的理论基础，对于昂鲁效应，是惯性系与非惯性系的量子场论，对于霍金辐射，则是弯曲时空的</a:t>
            </a:r>
            <a:r>
              <a:rPr lang="zh-CN" altLang="en-US"/>
              <a:t>量子场论</a:t>
            </a:r>
            <a:endParaRPr lang="zh-CN" altLang="en-US"/>
          </a:p>
          <a:p>
            <a:r>
              <a:rPr lang="zh-CN" altLang="en-US"/>
              <a:t>再通过克莱因</a:t>
            </a:r>
            <a:r>
              <a:rPr lang="en-US" altLang="zh-CN"/>
              <a:t>-</a:t>
            </a:r>
            <a:r>
              <a:rPr lang="zh-CN" altLang="en-US"/>
              <a:t>戈登方程、博戈留波夫系数的计算，</a:t>
            </a:r>
            <a:r>
              <a:rPr lang="zh-CN" altLang="en-US"/>
              <a:t>可以求出二者的</a:t>
            </a:r>
            <a:r>
              <a:rPr lang="zh-CN" altLang="en-US"/>
              <a:t>温度</a:t>
            </a:r>
            <a:endParaRPr lang="zh-CN" altLang="en-US"/>
          </a:p>
          <a:p>
            <a:r>
              <a:rPr lang="zh-CN" altLang="en-US"/>
              <a:t>所以，昂鲁效应对于理解霍金辐射有重要</a:t>
            </a:r>
            <a:r>
              <a:rPr lang="zh-CN" altLang="en-US"/>
              <a:t>意义</a:t>
            </a:r>
            <a:endParaRPr lang="zh-CN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r>
              <a:rPr lang="zh-CN" altLang="en-US"/>
              <a:t>这是我们的</a:t>
            </a:r>
            <a:r>
              <a:rPr lang="zh-CN" altLang="en-US"/>
              <a:t>参考文献</a:t>
            </a:r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r>
              <a:rPr lang="zh-CN" altLang="en-US"/>
              <a:t>昂鲁效应是指：加速运动的观察者会感受到</a:t>
            </a:r>
            <a:r>
              <a:rPr lang="en-US" altLang="zh-CN"/>
              <a:t>“</a:t>
            </a:r>
            <a:r>
              <a:rPr lang="zh-CN" altLang="en-US"/>
              <a:t>粒子热浴</a:t>
            </a:r>
            <a:r>
              <a:rPr lang="en-US" altLang="zh-CN"/>
              <a:t>”</a:t>
            </a:r>
            <a:r>
              <a:rPr lang="zh-CN" altLang="en-US"/>
              <a:t>，这是什么意思</a:t>
            </a:r>
            <a:r>
              <a:rPr lang="zh-CN" altLang="en-US"/>
              <a:t>呢？</a:t>
            </a:r>
            <a:endParaRPr lang="zh-CN" altLang="en-US"/>
          </a:p>
          <a:p>
            <a:r>
              <a:rPr lang="zh-CN" altLang="en-US"/>
              <a:t>首先来看一个惯性系中的观察者，他所处的时空是闵可夫斯基时空，里面没有粒子，温度为</a:t>
            </a:r>
            <a:r>
              <a:rPr lang="en-US" altLang="zh-CN"/>
              <a:t>0</a:t>
            </a:r>
            <a:r>
              <a:rPr lang="zh-CN" altLang="en-US"/>
              <a:t>，我们称为</a:t>
            </a:r>
            <a:r>
              <a:rPr lang="en-US" altLang="zh-CN"/>
              <a:t>Fock</a:t>
            </a:r>
            <a:r>
              <a:rPr lang="zh-CN" altLang="en-US"/>
              <a:t>真空</a:t>
            </a:r>
            <a:endParaRPr lang="zh-CN" altLang="en-US"/>
          </a:p>
          <a:p>
            <a:r>
              <a:rPr lang="zh-CN" altLang="en-US"/>
              <a:t>而一个处于加速运动的观察者，他所处的时空是林德勒时空，里面有粒子，并且温度不为</a:t>
            </a:r>
            <a:r>
              <a:rPr lang="en-US" altLang="zh-CN"/>
              <a:t>0</a:t>
            </a:r>
            <a:r>
              <a:rPr lang="zh-CN" altLang="en-US"/>
              <a:t>，具体而言，温度等于加速度除以</a:t>
            </a:r>
            <a:r>
              <a:rPr lang="en-US" altLang="zh-CN"/>
              <a:t>2</a:t>
            </a:r>
            <a:r>
              <a:rPr lang="en-US" altLang="zh-CN"/>
              <a:t>pi</a:t>
            </a:r>
            <a:endParaRPr lang="en-US" altLang="zh-CN"/>
          </a:p>
          <a:p>
            <a:r>
              <a:rPr lang="zh-CN" altLang="en-US"/>
              <a:t>这和相对论性时空坐标系的变换、量子场论、</a:t>
            </a:r>
            <a:r>
              <a:rPr lang="zh-CN" altLang="en-US"/>
              <a:t>热力学等有关</a:t>
            </a:r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r>
              <a:rPr lang="zh-CN" altLang="en-US"/>
              <a:t>我们以二维时空为例，写出二维闵可夫斯基时空的线元表达式，</a:t>
            </a:r>
            <a:endParaRPr lang="zh-CN" altLang="en-US"/>
          </a:p>
          <a:p>
            <a:r>
              <a:rPr lang="zh-CN" altLang="en-US"/>
              <a:t>假设林德勒时空中的观察者的加速度沿</a:t>
            </a:r>
            <a:r>
              <a:rPr lang="en-US" altLang="zh-CN"/>
              <a:t>x</a:t>
            </a:r>
            <a:r>
              <a:rPr lang="zh-CN" altLang="en-US"/>
              <a:t>方向，为</a:t>
            </a:r>
            <a:r>
              <a:rPr lang="en-US" altLang="zh-CN"/>
              <a:t>alpha</a:t>
            </a:r>
            <a:r>
              <a:rPr lang="zh-CN" altLang="en-US"/>
              <a:t>，通过坐标系变换，我们可以求出林德勒时空的</a:t>
            </a:r>
            <a:r>
              <a:rPr lang="zh-CN" altLang="en-US"/>
              <a:t>线元</a:t>
            </a:r>
            <a:endParaRPr lang="zh-CN" altLang="en-US"/>
          </a:p>
          <a:p>
            <a:r>
              <a:rPr lang="zh-CN" altLang="en-US"/>
              <a:t>可以看出，林德勒时空中时间</a:t>
            </a:r>
            <a:r>
              <a:rPr lang="en-US" altLang="zh-CN"/>
              <a:t>kesei</a:t>
            </a:r>
            <a:r>
              <a:rPr lang="zh-CN" altLang="en-US"/>
              <a:t>前的系数与坐标</a:t>
            </a:r>
            <a:r>
              <a:rPr lang="en-US" altLang="zh-CN"/>
              <a:t>yita</a:t>
            </a:r>
            <a:r>
              <a:rPr lang="zh-CN" altLang="en-US"/>
              <a:t>有关，因而存在一个事件视界，观察者接收的信号不能超过这个界限，我们称之为</a:t>
            </a:r>
            <a:r>
              <a:rPr lang="en-US" altLang="zh-CN"/>
              <a:t>“</a:t>
            </a:r>
            <a:r>
              <a:rPr lang="zh-CN" altLang="en-US"/>
              <a:t>林德勒视界</a:t>
            </a:r>
            <a:r>
              <a:rPr lang="en-US" altLang="zh-CN"/>
              <a:t>”</a:t>
            </a:r>
            <a:endParaRPr lang="en-US" altLang="zh-CN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r>
              <a:rPr lang="zh-CN" altLang="en-US"/>
              <a:t>我们以二维时空为例，写出二维闵可夫斯基时空的线元表达式，</a:t>
            </a:r>
            <a:endParaRPr lang="zh-CN" altLang="en-US"/>
          </a:p>
          <a:p>
            <a:r>
              <a:rPr lang="zh-CN" altLang="en-US"/>
              <a:t>假设林德勒时空中的观察者的加速度沿</a:t>
            </a:r>
            <a:r>
              <a:rPr lang="en-US" altLang="zh-CN"/>
              <a:t>x</a:t>
            </a:r>
            <a:r>
              <a:rPr lang="zh-CN" altLang="en-US"/>
              <a:t>方向，为</a:t>
            </a:r>
            <a:r>
              <a:rPr lang="en-US" altLang="zh-CN"/>
              <a:t>alpha</a:t>
            </a:r>
            <a:r>
              <a:rPr lang="zh-CN" altLang="en-US"/>
              <a:t>，通过坐标系变换，我们可以求出林德勒时空的</a:t>
            </a:r>
            <a:r>
              <a:rPr lang="zh-CN" altLang="en-US"/>
              <a:t>线元</a:t>
            </a:r>
            <a:endParaRPr lang="zh-CN" altLang="en-US"/>
          </a:p>
          <a:p>
            <a:r>
              <a:rPr lang="zh-CN" altLang="en-US"/>
              <a:t>可以看出，林德勒时空中时间</a:t>
            </a:r>
            <a:r>
              <a:rPr lang="en-US" altLang="zh-CN"/>
              <a:t>kesei</a:t>
            </a:r>
            <a:r>
              <a:rPr lang="zh-CN" altLang="en-US"/>
              <a:t>前的系数与坐标</a:t>
            </a:r>
            <a:r>
              <a:rPr lang="en-US" altLang="zh-CN"/>
              <a:t>yita</a:t>
            </a:r>
            <a:r>
              <a:rPr lang="zh-CN" altLang="en-US"/>
              <a:t>有关，因而存在一个事件视界，观察者接收的信号不能超过这个界限，我们称之为</a:t>
            </a:r>
            <a:r>
              <a:rPr lang="en-US" altLang="zh-CN"/>
              <a:t>“</a:t>
            </a:r>
            <a:r>
              <a:rPr lang="zh-CN" altLang="en-US"/>
              <a:t>林德勒视界</a:t>
            </a:r>
            <a:r>
              <a:rPr lang="en-US" altLang="zh-CN"/>
              <a:t>”</a:t>
            </a:r>
            <a:endParaRPr lang="en-US" altLang="zh-CN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r>
              <a:rPr lang="zh-CN" altLang="en-US"/>
              <a:t>类比上述过程，我们进行昂鲁效应的</a:t>
            </a:r>
            <a:r>
              <a:rPr lang="zh-CN" altLang="en-US"/>
              <a:t>计算</a:t>
            </a:r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r>
              <a:rPr lang="zh-CN" altLang="en-US"/>
              <a:t>我们以二维时空为例，写出二维闵可夫斯基时空的线元表达式，</a:t>
            </a:r>
            <a:endParaRPr lang="zh-CN" altLang="en-US"/>
          </a:p>
          <a:p>
            <a:r>
              <a:rPr lang="zh-CN" altLang="en-US"/>
              <a:t>假设林德勒时空中的观察者的加速度沿</a:t>
            </a:r>
            <a:r>
              <a:rPr lang="en-US" altLang="zh-CN"/>
              <a:t>x</a:t>
            </a:r>
            <a:r>
              <a:rPr lang="zh-CN" altLang="en-US"/>
              <a:t>方向，为</a:t>
            </a:r>
            <a:r>
              <a:rPr lang="en-US" altLang="zh-CN"/>
              <a:t>alpha</a:t>
            </a:r>
            <a:r>
              <a:rPr lang="zh-CN" altLang="en-US"/>
              <a:t>，通过坐标系变换，我们可以求出林德勒时空的</a:t>
            </a:r>
            <a:r>
              <a:rPr lang="zh-CN" altLang="en-US"/>
              <a:t>线元</a:t>
            </a:r>
            <a:endParaRPr lang="zh-CN" altLang="en-US"/>
          </a:p>
          <a:p>
            <a:r>
              <a:rPr lang="zh-CN" altLang="en-US"/>
              <a:t>可以看出，林德勒时空中时间</a:t>
            </a:r>
            <a:r>
              <a:rPr lang="en-US" altLang="zh-CN"/>
              <a:t>kesei</a:t>
            </a:r>
            <a:r>
              <a:rPr lang="zh-CN" altLang="en-US"/>
              <a:t>前的系数与坐标</a:t>
            </a:r>
            <a:r>
              <a:rPr lang="en-US" altLang="zh-CN"/>
              <a:t>yita</a:t>
            </a:r>
            <a:r>
              <a:rPr lang="zh-CN" altLang="en-US"/>
              <a:t>有关，因而存在一个事件视界，观察者接收的信号不能超过这个界限，我们称之为</a:t>
            </a:r>
            <a:r>
              <a:rPr lang="en-US" altLang="zh-CN"/>
              <a:t>“</a:t>
            </a:r>
            <a:r>
              <a:rPr lang="zh-CN" altLang="en-US"/>
              <a:t>林德勒视界</a:t>
            </a:r>
            <a:r>
              <a:rPr lang="en-US" altLang="zh-CN"/>
              <a:t>”</a:t>
            </a:r>
            <a:endParaRPr lang="en-US" altLang="zh-CN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r>
              <a:rPr lang="zh-CN" altLang="en-US"/>
              <a:t>在不同的时空下，克莱因</a:t>
            </a:r>
            <a:r>
              <a:rPr lang="en-US" altLang="zh-CN"/>
              <a:t>-</a:t>
            </a:r>
            <a:r>
              <a:rPr lang="zh-CN" altLang="en-US"/>
              <a:t>戈登方程</a:t>
            </a:r>
            <a:r>
              <a:rPr lang="zh-CN" altLang="en-US"/>
              <a:t>也不同</a:t>
            </a:r>
            <a:endParaRPr lang="zh-CN" altLang="en-US"/>
          </a:p>
          <a:p>
            <a:r>
              <a:rPr lang="zh-CN" altLang="en-US"/>
              <a:t>我们考虑二维无质量的标量场</a:t>
            </a:r>
            <a:r>
              <a:rPr lang="en-US" altLang="zh-CN"/>
              <a:t>phi</a:t>
            </a:r>
            <a:r>
              <a:rPr lang="zh-CN" altLang="en-US"/>
              <a:t>，分别写出闵可夫斯基时空和林德勒时空的克莱因</a:t>
            </a:r>
            <a:r>
              <a:rPr lang="en-US" altLang="zh-CN"/>
              <a:t>-</a:t>
            </a:r>
            <a:r>
              <a:rPr lang="zh-CN" altLang="en-US"/>
              <a:t>戈登</a:t>
            </a:r>
            <a:r>
              <a:rPr lang="zh-CN" altLang="en-US"/>
              <a:t>方程，</a:t>
            </a:r>
            <a:endParaRPr lang="zh-CN" altLang="en-US"/>
          </a:p>
          <a:p>
            <a:r>
              <a:rPr lang="zh-CN" altLang="en-US"/>
              <a:t>它们的解分别对应两组模式基，根据基的完备性，我们可以将林德勒时空的模式基，用闵可夫斯基时空的模式基线性表出，线性表出中的系数</a:t>
            </a:r>
            <a:r>
              <a:rPr lang="en-US" altLang="zh-CN"/>
              <a:t>alpha</a:t>
            </a:r>
            <a:r>
              <a:rPr lang="zh-CN" altLang="en-US"/>
              <a:t>、</a:t>
            </a:r>
            <a:r>
              <a:rPr lang="en-US" altLang="zh-CN"/>
              <a:t>beta</a:t>
            </a:r>
            <a:r>
              <a:rPr lang="zh-CN" altLang="en-US"/>
              <a:t>称为</a:t>
            </a:r>
            <a:r>
              <a:rPr lang="zh-CN" altLang="en-US"/>
              <a:t>博戈留波夫系数</a:t>
            </a:r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r>
              <a:rPr lang="zh-CN" altLang="en-US"/>
              <a:t>我们以二维时空为例，写出二维闵可夫斯基时空的线元表达式，</a:t>
            </a:r>
            <a:endParaRPr lang="zh-CN" altLang="en-US"/>
          </a:p>
          <a:p>
            <a:r>
              <a:rPr lang="zh-CN" altLang="en-US"/>
              <a:t>假设林德勒时空中的观察者的加速度沿</a:t>
            </a:r>
            <a:r>
              <a:rPr lang="en-US" altLang="zh-CN"/>
              <a:t>x</a:t>
            </a:r>
            <a:r>
              <a:rPr lang="zh-CN" altLang="en-US"/>
              <a:t>方向，为</a:t>
            </a:r>
            <a:r>
              <a:rPr lang="en-US" altLang="zh-CN"/>
              <a:t>alpha</a:t>
            </a:r>
            <a:r>
              <a:rPr lang="zh-CN" altLang="en-US"/>
              <a:t>，通过坐标系变换，我们可以求出林德勒时空的</a:t>
            </a:r>
            <a:r>
              <a:rPr lang="zh-CN" altLang="en-US"/>
              <a:t>线元</a:t>
            </a:r>
            <a:endParaRPr lang="zh-CN" altLang="en-US"/>
          </a:p>
          <a:p>
            <a:r>
              <a:rPr lang="zh-CN" altLang="en-US"/>
              <a:t>可以看出，林德勒时空中时间</a:t>
            </a:r>
            <a:r>
              <a:rPr lang="en-US" altLang="zh-CN"/>
              <a:t>kesei</a:t>
            </a:r>
            <a:r>
              <a:rPr lang="zh-CN" altLang="en-US"/>
              <a:t>前的系数与坐标</a:t>
            </a:r>
            <a:r>
              <a:rPr lang="en-US" altLang="zh-CN"/>
              <a:t>yita</a:t>
            </a:r>
            <a:r>
              <a:rPr lang="zh-CN" altLang="en-US"/>
              <a:t>有关，因而存在一个事件视界，观察者接收的信号不能超过这个界限，我们称之为</a:t>
            </a:r>
            <a:r>
              <a:rPr lang="en-US" altLang="zh-CN"/>
              <a:t>“</a:t>
            </a:r>
            <a:r>
              <a:rPr lang="zh-CN" altLang="en-US"/>
              <a:t>林德勒视界</a:t>
            </a:r>
            <a:r>
              <a:rPr lang="en-US" altLang="zh-CN"/>
              <a:t>”</a:t>
            </a:r>
            <a:endParaRPr lang="en-US" altLang="zh-CN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r>
              <a:rPr lang="zh-CN" altLang="en-US"/>
              <a:t>我们进行一个小结，根据林德勒时空与闵可夫斯基时空的坐标变换，林德勒时空出现事件视界，导致</a:t>
            </a:r>
            <a:r>
              <a:rPr lang="zh-CN" altLang="en-US" spc="-1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/>
                <a:sym typeface="+mn-ea"/>
              </a:rPr>
              <a:t>加速观察者无法接收来自另一侧的信息，</a:t>
            </a:r>
            <a:endParaRPr lang="zh-CN" altLang="en-US" spc="-1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/>
              <a:sym typeface="+mn-ea"/>
            </a:endParaRPr>
          </a:p>
          <a:p>
            <a:r>
              <a:rPr lang="zh-CN" altLang="en-US" spc="-1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/>
                <a:sym typeface="+mn-ea"/>
              </a:rPr>
              <a:t>从而计算出博戈留波夫系数不为</a:t>
            </a:r>
            <a:r>
              <a:rPr lang="en-US" altLang="zh-CN" spc="-1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/>
                <a:sym typeface="+mn-ea"/>
              </a:rPr>
              <a:t>0</a:t>
            </a:r>
            <a:r>
              <a:rPr lang="zh-CN" altLang="en-US" spc="-1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/>
                <a:sym typeface="+mn-ea"/>
              </a:rPr>
              <a:t>，也就是真空不等价，所以加速观察者观察闵可夫斯基真空出现</a:t>
            </a:r>
            <a:r>
              <a:rPr lang="en-US" altLang="zh-CN" spc="-1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/>
                <a:sym typeface="+mn-ea"/>
              </a:rPr>
              <a:t>“</a:t>
            </a:r>
            <a:r>
              <a:rPr lang="zh-CN" altLang="en-US" spc="-1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/>
                <a:sym typeface="+mn-ea"/>
              </a:rPr>
              <a:t>热浴</a:t>
            </a:r>
            <a:r>
              <a:rPr lang="en-US" altLang="zh-CN" spc="-1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/>
                <a:sym typeface="+mn-ea"/>
              </a:rPr>
              <a:t>”</a:t>
            </a:r>
            <a:endParaRPr lang="en-US" altLang="zh-CN" spc="-1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/>
            </a:endParaRPr>
          </a:p>
          <a:p>
            <a:endParaRPr lang="zh-CN" altLang="en-US" spc="-1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/>
              <a:sym typeface="+mn-ea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25"/>
            <a:ext cx="5760085" cy="3240405"/>
          </a:xfrm>
          <a:custGeom>
            <a:avLst/>
            <a:gdLst/>
            <a:ahLst/>
            <a:cxnLst/>
            <a:rect l="l" t="t" r="r" b="b"/>
            <a:pathLst>
              <a:path w="5760085" h="3240405">
                <a:moveTo>
                  <a:pt x="5759996" y="0"/>
                </a:moveTo>
                <a:lnTo>
                  <a:pt x="0" y="0"/>
                </a:lnTo>
                <a:lnTo>
                  <a:pt x="0" y="3239998"/>
                </a:lnTo>
                <a:lnTo>
                  <a:pt x="5759996" y="3239998"/>
                </a:lnTo>
                <a:lnTo>
                  <a:pt x="5759996" y="0"/>
                </a:lnTo>
                <a:close/>
              </a:path>
            </a:pathLst>
          </a:custGeom>
          <a:solidFill>
            <a:srgbClr val="034EA2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7" name="bg 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5579" y="0"/>
            <a:ext cx="518380" cy="633133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11771" y="1176094"/>
            <a:ext cx="4542256" cy="4032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1" i="0">
                <a:solidFill>
                  <a:srgbClr val="034EA2"/>
                </a:solidFill>
                <a:latin typeface="Calibri" panose="020F0502020204030204"/>
                <a:cs typeface="Calibri" panose="020F0502020204030204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00" b="0" i="0">
                <a:solidFill>
                  <a:srgbClr val="3F3F3F"/>
                </a:solidFill>
                <a:latin typeface="宋体" panose="02010600030101010101" pitchFamily="2" charset="-122"/>
                <a:cs typeface="宋体" panose="02010600030101010101" pitchFamily="2" charset="-122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3F3F3F"/>
                </a:solidFill>
                <a:latin typeface="Calibri" panose="020F0502020204030204"/>
                <a:cs typeface="Calibri" panose="020F0502020204030204"/>
              </a:defRPr>
            </a:lvl1pPr>
          </a:lstStyle>
          <a:p>
            <a:pPr marL="37465">
              <a:lnSpc>
                <a:spcPts val="860"/>
              </a:lnSpc>
            </a:pPr>
            <a:fld id="{81D60167-4931-47E6-BA6A-407CBD079E47}" type="slidenum">
              <a:rPr spc="-20" dirty="0"/>
            </a:fld>
            <a:r>
              <a:rPr spc="-20" dirty="0"/>
              <a:t>/19</a:t>
            </a:r>
            <a:endParaRPr spc="-2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034EA2"/>
                </a:solidFill>
                <a:latin typeface="Calibri" panose="020F0502020204030204"/>
                <a:cs typeface="Calibri" panose="020F0502020204030204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rgbClr val="3F3F3F"/>
                </a:solidFill>
                <a:latin typeface="宋体" panose="02010600030101010101" pitchFamily="2" charset="-122"/>
                <a:cs typeface="宋体" panose="02010600030101010101" pitchFamily="2" charset="-122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3F3F3F"/>
                </a:solidFill>
                <a:latin typeface="Calibri" panose="020F0502020204030204"/>
                <a:cs typeface="Calibri" panose="020F0502020204030204"/>
              </a:defRPr>
            </a:lvl1pPr>
          </a:lstStyle>
          <a:p>
            <a:pPr marL="37465">
              <a:lnSpc>
                <a:spcPts val="860"/>
              </a:lnSpc>
            </a:pPr>
            <a:fld id="{81D60167-4931-47E6-BA6A-407CBD079E47}" type="slidenum">
              <a:rPr spc="-20" dirty="0"/>
            </a:fld>
            <a:r>
              <a:rPr spc="-20" dirty="0"/>
              <a:t>/19</a:t>
            </a:r>
            <a:endParaRPr spc="-2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034EA2"/>
                </a:solidFill>
                <a:latin typeface="Calibri" panose="020F0502020204030204"/>
                <a:cs typeface="Calibri" panose="020F0502020204030204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3F3F3F"/>
                </a:solidFill>
                <a:latin typeface="Calibri" panose="020F0502020204030204"/>
                <a:cs typeface="Calibri" panose="020F0502020204030204"/>
              </a:defRPr>
            </a:lvl1pPr>
          </a:lstStyle>
          <a:p>
            <a:pPr marL="37465">
              <a:lnSpc>
                <a:spcPts val="860"/>
              </a:lnSpc>
            </a:pPr>
            <a:fld id="{81D60167-4931-47E6-BA6A-407CBD079E47}" type="slidenum">
              <a:rPr spc="-20" dirty="0"/>
            </a:fld>
            <a:r>
              <a:rPr spc="-20" dirty="0"/>
              <a:t>/19</a:t>
            </a:r>
            <a:endParaRPr spc="-2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034EA2"/>
                </a:solidFill>
                <a:latin typeface="Calibri" panose="020F0502020204030204"/>
                <a:cs typeface="Calibri" panose="020F0502020204030204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3F3F3F"/>
                </a:solidFill>
                <a:latin typeface="Calibri" panose="020F0502020204030204"/>
                <a:cs typeface="Calibri" panose="020F0502020204030204"/>
              </a:defRPr>
            </a:lvl1pPr>
          </a:lstStyle>
          <a:p>
            <a:pPr marL="37465">
              <a:lnSpc>
                <a:spcPts val="860"/>
              </a:lnSpc>
            </a:pPr>
            <a:fld id="{81D60167-4931-47E6-BA6A-407CBD079E47}" type="slidenum">
              <a:rPr spc="-20" dirty="0"/>
            </a:fld>
            <a:r>
              <a:rPr spc="-20" dirty="0"/>
              <a:t>/19</a:t>
            </a:r>
            <a:endParaRPr spc="-2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 showMasterSp="0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25"/>
            <a:ext cx="5760085" cy="3240405"/>
          </a:xfrm>
          <a:custGeom>
            <a:avLst/>
            <a:gdLst/>
            <a:ahLst/>
            <a:cxnLst/>
            <a:rect l="l" t="t" r="r" b="b"/>
            <a:pathLst>
              <a:path w="5760085" h="3240405">
                <a:moveTo>
                  <a:pt x="5759996" y="0"/>
                </a:moveTo>
                <a:lnTo>
                  <a:pt x="0" y="0"/>
                </a:lnTo>
                <a:lnTo>
                  <a:pt x="0" y="3239998"/>
                </a:lnTo>
                <a:lnTo>
                  <a:pt x="5759996" y="3239998"/>
                </a:lnTo>
                <a:lnTo>
                  <a:pt x="5759996" y="0"/>
                </a:lnTo>
                <a:close/>
              </a:path>
            </a:pathLst>
          </a:custGeom>
          <a:solidFill>
            <a:srgbClr val="034EA2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7" name="bg 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5579" y="0"/>
            <a:ext cx="518380" cy="633133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3F3F3F"/>
                </a:solidFill>
                <a:latin typeface="Calibri" panose="020F0502020204030204"/>
                <a:cs typeface="Calibri" panose="020F0502020204030204"/>
              </a:defRPr>
            </a:lvl1pPr>
          </a:lstStyle>
          <a:p>
            <a:pPr marL="37465">
              <a:lnSpc>
                <a:spcPts val="860"/>
              </a:lnSpc>
            </a:pPr>
            <a:fld id="{81D60167-4931-47E6-BA6A-407CBD079E47}" type="slidenum">
              <a:rPr spc="-20" dirty="0"/>
            </a:fld>
            <a:r>
              <a:rPr spc="-20" dirty="0"/>
              <a:t>/19</a:t>
            </a:r>
            <a:endParaRPr spc="-2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7" Type="http://schemas.openxmlformats.org/officeDocument/2006/relationships/theme" Target="../theme/theme1.xml"/><Relationship Id="rId6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345579" y="0"/>
            <a:ext cx="518380" cy="64419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67295" y="280603"/>
            <a:ext cx="1664335" cy="36983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1" i="0">
                <a:solidFill>
                  <a:srgbClr val="034EA2"/>
                </a:solidFill>
                <a:latin typeface="Calibri" panose="020F0502020204030204"/>
                <a:cs typeface="Calibri" panose="020F0502020204030204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21894" y="1040394"/>
            <a:ext cx="3133725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00" b="0" i="0">
                <a:solidFill>
                  <a:srgbClr val="3F3F3F"/>
                </a:solidFill>
                <a:latin typeface="宋体" panose="02010600030101010101" pitchFamily="2" charset="-122"/>
                <a:cs typeface="宋体" panose="02010600030101010101" pitchFamily="2" charset="-122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321894" y="3043408"/>
            <a:ext cx="271780" cy="127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00" b="0" i="0">
                <a:solidFill>
                  <a:srgbClr val="3F3F3F"/>
                </a:solidFill>
                <a:latin typeface="Calibri" panose="020F0502020204030204"/>
                <a:cs typeface="Calibri" panose="020F0502020204030204"/>
              </a:defRPr>
            </a:lvl1pPr>
          </a:lstStyle>
          <a:p>
            <a:pPr marL="37465">
              <a:lnSpc>
                <a:spcPts val="860"/>
              </a:lnSpc>
            </a:pPr>
            <a:fld id="{81D60167-4931-47E6-BA6A-407CBD079E47}" type="slidenum">
              <a:rPr spc="-20" dirty="0"/>
            </a:fld>
            <a:r>
              <a:rPr spc="-20" dirty="0"/>
              <a:t>/19</a:t>
            </a:r>
            <a:endParaRPr spc="-2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5.xml"/><Relationship Id="rId2" Type="http://schemas.openxmlformats.org/officeDocument/2006/relationships/image" Target="../media/image2.png"/><Relationship Id="rId1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8.x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5.png"/><Relationship Id="rId1" Type="http://schemas.openxmlformats.org/officeDocument/2006/relationships/image" Target="../media/image24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1.xml"/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image" Target="../media/image26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.x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4.xml"/><Relationship Id="rId6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6.xml"/><Relationship Id="rId6" Type="http://schemas.openxmlformats.org/officeDocument/2006/relationships/slideLayout" Target="../slideLayouts/slideLayout2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7.xml"/><Relationship Id="rId8" Type="http://schemas.openxmlformats.org/officeDocument/2006/relationships/slideLayout" Target="../slideLayouts/slideLayout2.xml"/><Relationship Id="rId7" Type="http://schemas.openxmlformats.org/officeDocument/2006/relationships/image" Target="../media/image23.png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Relationship Id="rId3" Type="http://schemas.openxmlformats.org/officeDocument/2006/relationships/image" Target="../media/image19.png"/><Relationship Id="rId2" Type="http://schemas.openxmlformats.org/officeDocument/2006/relationships/image" Target="../media/image15.png"/><Relationship Id="rId1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3231290" y="41"/>
            <a:ext cx="2534382" cy="3239998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5579" y="0"/>
            <a:ext cx="518380" cy="644194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864235" y="784225"/>
            <a:ext cx="1614805" cy="1290955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35"/>
              </a:spcBef>
            </a:pPr>
            <a:r>
              <a:rPr lang="en-US" sz="4000" b="1" dirty="0">
                <a:solidFill>
                  <a:srgbClr val="034EA2"/>
                </a:solidFill>
                <a:latin typeface="Calibri" panose="020F0502020204030204"/>
                <a:cs typeface="Calibri" panose="020F0502020204030204"/>
              </a:rPr>
              <a:t>Unruh</a:t>
            </a:r>
            <a:endParaRPr lang="en-US" sz="4000" b="1" dirty="0">
              <a:solidFill>
                <a:srgbClr val="034EA2"/>
              </a:solidFill>
              <a:latin typeface="Calibri" panose="020F0502020204030204"/>
              <a:cs typeface="Calibri" panose="020F0502020204030204"/>
            </a:endParaRPr>
          </a:p>
          <a:p>
            <a:pPr marL="12700">
              <a:lnSpc>
                <a:spcPct val="100000"/>
              </a:lnSpc>
              <a:spcBef>
                <a:spcPts val="235"/>
              </a:spcBef>
            </a:pPr>
            <a:r>
              <a:rPr lang="en-US" sz="4000" b="1" dirty="0">
                <a:solidFill>
                  <a:srgbClr val="034EA2"/>
                </a:solidFill>
                <a:latin typeface="Calibri" panose="020F0502020204030204"/>
                <a:cs typeface="Calibri" panose="020F0502020204030204"/>
              </a:rPr>
              <a:t>Effect</a:t>
            </a:r>
            <a:endParaRPr lang="en-US" altLang="en-US" sz="4000" dirty="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xfrm>
            <a:off x="321894" y="3043408"/>
            <a:ext cx="271780" cy="13394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7465">
              <a:lnSpc>
                <a:spcPts val="860"/>
              </a:lnSpc>
            </a:pPr>
            <a:fld id="{81D60167-4931-47E6-BA6A-407CBD079E47}" type="slidenum">
              <a:rPr sz="1400" spc="-20" smtClean="0"/>
            </a:fld>
            <a:endParaRPr sz="1400" spc="-20" dirty="0"/>
          </a:p>
        </p:txBody>
      </p:sp>
      <p:pic>
        <p:nvPicPr>
          <p:cNvPr id="4" name="object 3"/>
          <p:cNvPicPr/>
          <p:nvPr/>
        </p:nvPicPr>
        <p:blipFill>
          <a:blip r:embed="rId2" cstate="print"/>
          <a:srcRect b="76331"/>
          <a:stretch>
            <a:fillRect/>
          </a:stretch>
        </p:blipFill>
        <p:spPr>
          <a:xfrm>
            <a:off x="3644900" y="2559685"/>
            <a:ext cx="1163955" cy="373380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4000500" y="1927225"/>
            <a:ext cx="1481455" cy="9372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algn="ctr" rtl="0" eaLnBrk="1" fontAlgn="auto" latinLnBrk="0" hangingPunct="1">
              <a:buClrTx/>
              <a:buSzTx/>
              <a:buFontTx/>
              <a:buNone/>
            </a:pPr>
            <a:r>
              <a:rPr kumimoji="0" lang="zh-CN" altLang="en-US" sz="1100" b="0" i="0" u="none" strike="noStrike" kern="0" cap="none" spc="0" normalizeH="0" baseline="0" noProof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报告人：罗茜月</a:t>
            </a:r>
            <a:endParaRPr kumimoji="0" lang="zh-CN" altLang="en-US" sz="1100" b="0" i="0" u="none" strike="noStrike" kern="0" cap="none" spc="0" normalizeH="0" baseline="0" noProof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</a:endParaRPr>
          </a:p>
          <a:p>
            <a:pPr marL="0" marR="0" algn="ctr" rtl="0" eaLnBrk="1" fontAlgn="auto" latinLnBrk="0" hangingPunct="1">
              <a:buClrTx/>
              <a:buSzTx/>
              <a:buFontTx/>
              <a:buNone/>
            </a:pPr>
            <a:endParaRPr kumimoji="0" lang="zh-CN" altLang="en-US" sz="1100" b="0" i="0" u="none" strike="noStrike" kern="0" cap="none" spc="0" normalizeH="0" baseline="0" noProof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</a:endParaRPr>
          </a:p>
          <a:p>
            <a:pPr marL="0" marR="0" algn="ctr" rtl="0" eaLnBrk="1" fontAlgn="auto" latinLnBrk="0" hangingPunct="1">
              <a:buClrTx/>
              <a:buSzTx/>
              <a:buFontTx/>
              <a:buNone/>
            </a:pPr>
            <a:r>
              <a:rPr kumimoji="0" lang="zh-CN" altLang="en-US" sz="1100" b="0" i="0" u="none" strike="noStrike" kern="0" cap="none" spc="0" normalizeH="0" baseline="0" noProof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组员：林博文 罗茜月</a:t>
            </a:r>
            <a:endParaRPr lang="zh-CN" altLang="en-US" sz="11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endParaRPr kumimoji="0" lang="zh-CN" altLang="en-US" sz="1100" b="0" i="0" u="none" strike="noStrike" kern="0" cap="none" spc="0" normalizeH="0" baseline="0" noProof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</a:endParaRPr>
          </a:p>
          <a:p>
            <a:pPr algn="ctr"/>
            <a:r>
              <a:rPr kumimoji="0" lang="zh-CN" altLang="en-US" sz="1100" b="0" i="0" u="none" strike="noStrike" kern="0" cap="none" spc="0" normalizeH="0" baseline="0" noProof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复旦大学物理学系</a:t>
            </a:r>
            <a:endParaRPr kumimoji="0" lang="zh-CN" altLang="en-US" sz="1100" b="0" i="0" u="none" strike="noStrike" kern="0" cap="none" spc="0" normalizeH="0" baseline="0" noProof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</a:endParaRPr>
          </a:p>
        </p:txBody>
      </p:sp>
    </p:spTree>
  </p:cSld>
  <p:clrMapOvr>
    <a:masterClrMapping/>
  </p:clrMapOvr>
  <p:transition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77900" y="128270"/>
            <a:ext cx="3288665" cy="4375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ts val="1640"/>
              </a:lnSpc>
              <a:spcBef>
                <a:spcPts val="135"/>
              </a:spcBef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粒子热浴</a:t>
            </a:r>
            <a:b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/>
              </a:rPr>
            </a:br>
            <a:r>
              <a:rPr lang="en-US" altLang="zh-CN" sz="1000" b="0" spc="-10" dirty="0">
                <a:latin typeface="微软雅黑" panose="020B0503020204020204" pitchFamily="34" charset="-122"/>
                <a:ea typeface="微软雅黑" panose="020B0503020204020204" pitchFamily="34" charset="-122"/>
              </a:rPr>
              <a:t>3 </a:t>
            </a:r>
            <a:r>
              <a:rPr lang="zh-CN" altLang="en-US" sz="1000" b="0" spc="-1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昂鲁效应的</a:t>
            </a:r>
            <a:r>
              <a:rPr lang="zh-CN" altLang="en-US" sz="1000" b="0" spc="-1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产生</a:t>
            </a:r>
            <a:endParaRPr lang="zh-CN" altLang="en-US" sz="1000" b="0" spc="-10" dirty="0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xfrm>
            <a:off x="321894" y="3043408"/>
            <a:ext cx="271780" cy="13394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7465">
              <a:lnSpc>
                <a:spcPts val="860"/>
              </a:lnSpc>
            </a:pPr>
            <a:fld id="{81D60167-4931-47E6-BA6A-407CBD079E47}" type="slidenum">
              <a:rPr sz="1400" spc="-20" smtClean="0"/>
            </a:fld>
            <a:endParaRPr sz="1400" spc="-20" dirty="0"/>
          </a:p>
        </p:txBody>
      </p:sp>
      <p:sp>
        <p:nvSpPr>
          <p:cNvPr id="3" name="文本框 2"/>
          <p:cNvSpPr txBox="1"/>
          <p:nvPr/>
        </p:nvSpPr>
        <p:spPr>
          <a:xfrm>
            <a:off x="583058" y="1212215"/>
            <a:ext cx="1249680" cy="27559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1200" dirty="0"/>
              <a:t>博戈留波夫系数</a:t>
            </a:r>
            <a:endParaRPr lang="zh-CN" altLang="en-US" sz="1200" dirty="0"/>
          </a:p>
        </p:txBody>
      </p:sp>
      <p:sp>
        <p:nvSpPr>
          <p:cNvPr id="11" name="左大括号 10"/>
          <p:cNvSpPr/>
          <p:nvPr/>
        </p:nvSpPr>
        <p:spPr>
          <a:xfrm>
            <a:off x="1802130" y="1059815"/>
            <a:ext cx="209550" cy="609600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zh-CN" alt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文本框 12"/>
              <p:cNvSpPr txBox="1"/>
              <p:nvPr/>
            </p:nvSpPr>
            <p:spPr>
              <a:xfrm>
                <a:off x="2106866" y="983869"/>
                <a:ext cx="443230" cy="275590"/>
              </a:xfrm>
              <a:prstGeom prst="rect">
                <a:avLst/>
              </a:prstGeom>
              <a:noFill/>
            </p:spPr>
            <p:txBody>
              <a:bodyPr wrap="none" rtlCol="0" anchor="t">
                <a:spAutoFit/>
              </a:bodyPr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1200" i="1">
                          <a:latin typeface="Cambria Math" panose="02040503050406030204" pitchFamily="18" charset="0"/>
                          <a:cs typeface="Cambria Math" panose="02040503050406030204" pitchFamily="18" charset="0"/>
                        </a:rPr>
                        <m:t>=</m:t>
                      </m:r>
                      <m:r>
                        <m:rPr>
                          <m:brk/>
                        </m:rPr>
                        <a:rPr lang="en-US" altLang="zh-CN" sz="1200" i="1">
                          <a:latin typeface="Cambria Math" panose="02040503050406030204" pitchFamily="18" charset="0"/>
                          <a:cs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zh-CN" altLang="en-US" sz="1200"/>
              </a:p>
            </p:txBody>
          </p:sp>
        </mc:Choice>
        <mc:Fallback>
          <p:sp>
            <p:nvSpPr>
              <p:cNvPr id="13" name="文本框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06866" y="983869"/>
                <a:ext cx="443230" cy="275590"/>
              </a:xfrm>
              <a:prstGeom prst="rect">
                <a:avLst/>
              </a:prstGeom>
              <a:blipFill rotWithShape="1">
                <a:blip r:embed="rId1"/>
                <a:stretch>
                  <a:fillRect l="-129" t="-92" r="129" b="9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文本框 13"/>
              <p:cNvSpPr txBox="1"/>
              <p:nvPr/>
            </p:nvSpPr>
            <p:spPr>
              <a:xfrm>
                <a:off x="2106866" y="1488059"/>
                <a:ext cx="423545" cy="275590"/>
              </a:xfrm>
              <a:prstGeom prst="rect">
                <a:avLst/>
              </a:prstGeom>
              <a:noFill/>
            </p:spPr>
            <p:txBody>
              <a:bodyPr wrap="none" rtlCol="0" anchor="t">
                <a:spAutoFit/>
              </a:bodyPr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1200" i="1">
                          <a:latin typeface="Cambria Math" panose="02040503050406030204" pitchFamily="18" charset="0"/>
                          <a:cs typeface="Cambria Math" panose="02040503050406030204" pitchFamily="18" charset="0"/>
                        </a:rPr>
                        <m:t>≠</m:t>
                      </m:r>
                      <m:r>
                        <m:rPr>
                          <m:brk/>
                        </m:rPr>
                        <a:rPr lang="en-US" altLang="zh-CN" sz="1200" i="1">
                          <a:latin typeface="Cambria Math" panose="02040503050406030204" pitchFamily="18" charset="0"/>
                          <a:cs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zh-CN" altLang="en-US" sz="1200"/>
              </a:p>
            </p:txBody>
          </p:sp>
        </mc:Choice>
        <mc:Fallback>
          <p:sp>
            <p:nvSpPr>
              <p:cNvPr id="14" name="文本框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06866" y="1488059"/>
                <a:ext cx="423545" cy="275590"/>
              </a:xfrm>
              <a:prstGeom prst="rect">
                <a:avLst/>
              </a:prstGeom>
              <a:blipFill rotWithShape="1">
                <a:blip r:embed="rId2"/>
                <a:stretch>
                  <a:fillRect l="-135" t="-92" r="135" b="9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右箭头 15"/>
          <p:cNvSpPr/>
          <p:nvPr/>
        </p:nvSpPr>
        <p:spPr>
          <a:xfrm>
            <a:off x="2716530" y="1059815"/>
            <a:ext cx="152400" cy="76200"/>
          </a:xfrm>
          <a:prstGeom prst="rightArrow">
            <a:avLst/>
          </a:prstGeom>
          <a:ln w="12700"/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9" name="右箭头 18"/>
          <p:cNvSpPr/>
          <p:nvPr/>
        </p:nvSpPr>
        <p:spPr>
          <a:xfrm>
            <a:off x="2716530" y="1593850"/>
            <a:ext cx="152400" cy="76200"/>
          </a:xfrm>
          <a:prstGeom prst="rightArrow">
            <a:avLst/>
          </a:prstGeom>
          <a:ln w="12700"/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0" name="文本框 19"/>
          <p:cNvSpPr txBox="1"/>
          <p:nvPr/>
        </p:nvSpPr>
        <p:spPr>
          <a:xfrm>
            <a:off x="3035428" y="936625"/>
            <a:ext cx="792480" cy="27559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1200" dirty="0"/>
              <a:t>真空</a:t>
            </a:r>
            <a:r>
              <a:rPr lang="zh-CN" altLang="en-US" sz="1200" dirty="0"/>
              <a:t>等价</a:t>
            </a:r>
            <a:endParaRPr lang="zh-CN" altLang="en-US" sz="1200" dirty="0"/>
          </a:p>
        </p:txBody>
      </p:sp>
      <p:sp>
        <p:nvSpPr>
          <p:cNvPr id="21" name="文本框 20"/>
          <p:cNvSpPr txBox="1"/>
          <p:nvPr/>
        </p:nvSpPr>
        <p:spPr>
          <a:xfrm>
            <a:off x="3021458" y="1487805"/>
            <a:ext cx="944880" cy="27559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1200" dirty="0"/>
              <a:t>真空</a:t>
            </a:r>
            <a:r>
              <a:rPr lang="zh-CN" altLang="en-US" sz="1200" dirty="0"/>
              <a:t>不等价</a:t>
            </a:r>
            <a:endParaRPr lang="zh-CN" altLang="en-US" sz="1200" dirty="0"/>
          </a:p>
        </p:txBody>
      </p:sp>
      <p:sp>
        <p:nvSpPr>
          <p:cNvPr id="22" name="右箭头 21"/>
          <p:cNvSpPr/>
          <p:nvPr/>
        </p:nvSpPr>
        <p:spPr>
          <a:xfrm rot="5400000">
            <a:off x="3364865" y="1826260"/>
            <a:ext cx="167640" cy="217170"/>
          </a:xfrm>
          <a:prstGeom prst="rightArrow">
            <a:avLst/>
          </a:prstGeom>
          <a:ln w="12700"/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4" name="圆角矩形 23"/>
          <p:cNvSpPr/>
          <p:nvPr/>
        </p:nvSpPr>
        <p:spPr>
          <a:xfrm>
            <a:off x="2959100" y="2106295"/>
            <a:ext cx="986790" cy="29972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>
            <a:noAutofit/>
          </a:bodyPr>
          <a:p>
            <a:pPr algn="ctr"/>
            <a:r>
              <a:rPr lang="en-US" altLang="zh-CN" sz="1200" spc="-1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/>
              </a:rPr>
              <a:t>“</a:t>
            </a:r>
            <a:r>
              <a:rPr lang="zh-CN" altLang="en-US" sz="1200" spc="-1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/>
              </a:rPr>
              <a:t>粒子热浴</a:t>
            </a:r>
            <a:r>
              <a:rPr lang="en-US" altLang="zh-CN" sz="1200" spc="-1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/>
              </a:rPr>
              <a:t>”</a:t>
            </a:r>
            <a:endParaRPr lang="en-US" altLang="zh-CN" sz="1200" spc="-1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/>
            </a:endParaRPr>
          </a:p>
        </p:txBody>
      </p:sp>
      <p:sp>
        <p:nvSpPr>
          <p:cNvPr id="25" name="圆角矩形 24"/>
          <p:cNvSpPr/>
          <p:nvPr/>
        </p:nvSpPr>
        <p:spPr>
          <a:xfrm>
            <a:off x="2160905" y="2536825"/>
            <a:ext cx="2583815" cy="29972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>
            <a:noAutofit/>
          </a:bodyPr>
          <a:p>
            <a:pPr algn="ctr"/>
            <a:r>
              <a:rPr lang="zh-CN" altLang="en-US" sz="1200" spc="-1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/>
              </a:rPr>
              <a:t>粒子期望值不为</a:t>
            </a:r>
            <a:r>
              <a:rPr lang="en-US" altLang="zh-CN" sz="1200" spc="-1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/>
              </a:rPr>
              <a:t>0</a:t>
            </a:r>
            <a:r>
              <a:rPr lang="zh-CN" altLang="en-US" sz="1200" spc="-1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/>
              </a:rPr>
              <a:t>，温度不为</a:t>
            </a:r>
            <a:r>
              <a:rPr lang="en-US" altLang="zh-CN" sz="1200" spc="-1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/>
              </a:rPr>
              <a:t>0</a:t>
            </a:r>
            <a:endParaRPr lang="en-US" altLang="zh-CN" sz="1200" spc="-1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/>
            </a:endParaRPr>
          </a:p>
        </p:txBody>
      </p:sp>
    </p:spTree>
  </p:cSld>
  <p:clrMapOvr>
    <a:masterClrMapping/>
  </p:clrMapOvr>
  <p:transition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77899" y="128468"/>
            <a:ext cx="2362200" cy="4375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ts val="1640"/>
              </a:lnSpc>
              <a:spcBef>
                <a:spcPts val="135"/>
              </a:spcBef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小结</a:t>
            </a:r>
            <a:br>
              <a:rPr lang="en-US" sz="800" b="0" spc="-30" dirty="0">
                <a:latin typeface="Calibri" panose="020F0502020204030204"/>
                <a:cs typeface="Calibri" panose="020F0502020204030204"/>
              </a:rPr>
            </a:br>
            <a:r>
              <a:rPr lang="zh-CN" altLang="en-US" sz="1000" b="0" spc="-1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/>
              </a:rPr>
              <a:t>3 昂鲁效应的</a:t>
            </a:r>
            <a:r>
              <a:rPr lang="zh-CN" altLang="en-US" sz="1000" b="0" spc="-1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/>
              </a:rPr>
              <a:t>产生</a:t>
            </a:r>
            <a:endParaRPr lang="zh-CN" altLang="en-US" sz="1000" b="0" spc="-1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xfrm>
            <a:off x="321894" y="3043408"/>
            <a:ext cx="271780" cy="13394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7465">
              <a:lnSpc>
                <a:spcPts val="860"/>
              </a:lnSpc>
            </a:pPr>
            <a:fld id="{81D60167-4931-47E6-BA6A-407CBD079E47}" type="slidenum">
              <a:rPr sz="1400" spc="-20" smtClean="0"/>
            </a:fld>
            <a:endParaRPr sz="1400" spc="-20" dirty="0"/>
          </a:p>
        </p:txBody>
      </p:sp>
      <p:sp>
        <p:nvSpPr>
          <p:cNvPr id="22" name="圆角矩形 21"/>
          <p:cNvSpPr/>
          <p:nvPr/>
        </p:nvSpPr>
        <p:spPr>
          <a:xfrm>
            <a:off x="1435100" y="782955"/>
            <a:ext cx="2997835" cy="29972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>
            <a:noAutofit/>
          </a:bodyPr>
          <a:p>
            <a:pPr algn="ctr"/>
            <a:r>
              <a:rPr lang="zh-CN" altLang="en-US" sz="1200" spc="-1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/>
              </a:rPr>
              <a:t>林德勒时空与闵可夫斯基时空的</a:t>
            </a:r>
            <a:r>
              <a:rPr lang="zh-CN" altLang="en-US" sz="1200" spc="-1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/>
              </a:rPr>
              <a:t>坐标变换</a:t>
            </a:r>
            <a:endParaRPr lang="zh-CN" altLang="en-US" sz="1200" spc="-1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/>
            </a:endParaRPr>
          </a:p>
        </p:txBody>
      </p:sp>
      <p:sp>
        <p:nvSpPr>
          <p:cNvPr id="23" name="圆角矩形 22"/>
          <p:cNvSpPr/>
          <p:nvPr/>
        </p:nvSpPr>
        <p:spPr>
          <a:xfrm>
            <a:off x="1816100" y="1393825"/>
            <a:ext cx="2129790" cy="29972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>
            <a:noAutofit/>
          </a:bodyPr>
          <a:p>
            <a:pPr algn="ctr"/>
            <a:r>
              <a:rPr lang="zh-CN" altLang="en-US" sz="1200" spc="-1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/>
              </a:rPr>
              <a:t>对真空量子场的描述</a:t>
            </a:r>
            <a:r>
              <a:rPr lang="zh-CN" altLang="en-US" sz="1200" spc="-1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/>
              </a:rPr>
              <a:t>不同</a:t>
            </a:r>
            <a:endParaRPr lang="zh-CN" altLang="en-US" sz="1200" spc="-1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/>
            </a:endParaRPr>
          </a:p>
        </p:txBody>
      </p:sp>
      <p:sp>
        <p:nvSpPr>
          <p:cNvPr id="25" name="圆角矩形 24"/>
          <p:cNvSpPr/>
          <p:nvPr/>
        </p:nvSpPr>
        <p:spPr>
          <a:xfrm>
            <a:off x="1226185" y="2691765"/>
            <a:ext cx="3415665" cy="29972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>
            <a:noAutofit/>
          </a:bodyPr>
          <a:p>
            <a:pPr algn="ctr"/>
            <a:r>
              <a:rPr lang="zh-CN" altLang="en-US" sz="1200" spc="-1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/>
              </a:rPr>
              <a:t>加速观察者观察闵可夫斯基真空出现</a:t>
            </a:r>
            <a:r>
              <a:rPr lang="en-US" altLang="zh-CN" sz="1200" spc="-1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/>
              </a:rPr>
              <a:t>“</a:t>
            </a:r>
            <a:r>
              <a:rPr lang="zh-CN" altLang="en-US" sz="1200" spc="-1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/>
              </a:rPr>
              <a:t>热浴</a:t>
            </a:r>
            <a:r>
              <a:rPr lang="en-US" altLang="zh-CN" sz="1200" spc="-1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/>
              </a:rPr>
              <a:t>”</a:t>
            </a:r>
            <a:endParaRPr lang="en-US" altLang="zh-CN" sz="1200" spc="-1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/>
            </a:endParaRPr>
          </a:p>
        </p:txBody>
      </p:sp>
      <p:sp>
        <p:nvSpPr>
          <p:cNvPr id="26" name="下箭头 25"/>
          <p:cNvSpPr/>
          <p:nvPr/>
        </p:nvSpPr>
        <p:spPr>
          <a:xfrm>
            <a:off x="2730500" y="1149985"/>
            <a:ext cx="228600" cy="152400"/>
          </a:xfrm>
          <a:prstGeom prst="downArrow">
            <a:avLst/>
          </a:prstGeom>
          <a:ln w="12700"/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7" name="下箭头 26"/>
          <p:cNvSpPr/>
          <p:nvPr/>
        </p:nvSpPr>
        <p:spPr>
          <a:xfrm>
            <a:off x="2730500" y="1851025"/>
            <a:ext cx="228600" cy="152400"/>
          </a:xfrm>
          <a:prstGeom prst="downArrow">
            <a:avLst/>
          </a:prstGeom>
          <a:ln w="12700"/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8" name="下箭头 27"/>
          <p:cNvSpPr/>
          <p:nvPr/>
        </p:nvSpPr>
        <p:spPr>
          <a:xfrm>
            <a:off x="2768600" y="2460625"/>
            <a:ext cx="228600" cy="152400"/>
          </a:xfrm>
          <a:prstGeom prst="downArrow">
            <a:avLst/>
          </a:prstGeom>
          <a:ln w="12700"/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9" name="圆角矩形 28"/>
          <p:cNvSpPr/>
          <p:nvPr/>
        </p:nvSpPr>
        <p:spPr>
          <a:xfrm>
            <a:off x="1226185" y="2082165"/>
            <a:ext cx="3415665" cy="29972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>
            <a:noAutofit/>
          </a:bodyPr>
          <a:p>
            <a:pPr algn="ctr"/>
            <a:r>
              <a:rPr lang="zh-CN" altLang="en-US" sz="1200" spc="-1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/>
              </a:rPr>
              <a:t>博戈留波夫系数不为</a:t>
            </a:r>
            <a:r>
              <a:rPr lang="en-US" altLang="zh-CN" sz="1200" spc="-1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/>
              </a:rPr>
              <a:t>0</a:t>
            </a:r>
            <a:r>
              <a:rPr lang="zh-CN" altLang="en-US" sz="1200" spc="-1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/>
              </a:rPr>
              <a:t>，真空不等价</a:t>
            </a:r>
            <a:endParaRPr lang="zh-CN" altLang="en-US" sz="1200" spc="-1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/>
            </a:endParaRPr>
          </a:p>
        </p:txBody>
      </p:sp>
    </p:spTree>
  </p:cSld>
  <p:clrMapOvr>
    <a:masterClrMapping/>
  </p:clrMapOvr>
  <p:transition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xfrm>
            <a:off x="321894" y="3043408"/>
            <a:ext cx="271780" cy="13394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7465">
              <a:lnSpc>
                <a:spcPts val="860"/>
              </a:lnSpc>
            </a:pPr>
            <a:fld id="{81D60167-4931-47E6-BA6A-407CBD079E47}" type="slidenum">
              <a:rPr sz="1400" spc="-20" smtClean="0">
                <a:solidFill>
                  <a:schemeClr val="bg1"/>
                </a:solidFill>
              </a:rPr>
            </a:fld>
            <a:endParaRPr sz="1400" spc="-20" dirty="0">
              <a:solidFill>
                <a:schemeClr val="bg1"/>
              </a:solidFill>
            </a:endParaRPr>
          </a:p>
        </p:txBody>
      </p:sp>
      <p:sp>
        <p:nvSpPr>
          <p:cNvPr id="5" name="object 2"/>
          <p:cNvSpPr txBox="1"/>
          <p:nvPr/>
        </p:nvSpPr>
        <p:spPr>
          <a:xfrm>
            <a:off x="977900" y="174625"/>
            <a:ext cx="2272805" cy="36068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ts val="1640"/>
              </a:lnSpc>
              <a:spcBef>
                <a:spcPts val="135"/>
              </a:spcBef>
            </a:pPr>
            <a:r>
              <a:rPr lang="en-US" sz="2000" b="1" spc="-1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Contents</a:t>
            </a:r>
            <a:endParaRPr lang="en-US" sz="2000" b="1" spc="-1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2700">
              <a:lnSpc>
                <a:spcPts val="1040"/>
              </a:lnSpc>
            </a:pPr>
            <a:r>
              <a:rPr lang="en-US" sz="1000" spc="30" dirty="0">
                <a:solidFill>
                  <a:schemeClr val="bg1"/>
                </a:solidFill>
                <a:latin typeface="Calibri" panose="020F0502020204030204"/>
                <a:cs typeface="Calibri" panose="020F0502020204030204"/>
              </a:rPr>
              <a:t>4 </a:t>
            </a:r>
            <a:r>
              <a:rPr lang="zh-CN" altLang="en-US" sz="1000" spc="3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霍金</a:t>
            </a:r>
            <a:r>
              <a:rPr lang="zh-CN" altLang="en-US" sz="1000" spc="3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辐射</a:t>
            </a:r>
            <a:endParaRPr lang="zh-CN" altLang="en-US" sz="1000" spc="3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92100" y="784225"/>
            <a:ext cx="2297430" cy="16605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kumimoji="0" lang="zh-CN" altLang="en-US" sz="1800" b="0" i="0" u="none" strike="noStrike" kern="0" cap="none" spc="0" normalizeH="0" baseline="0" noProof="1" dirty="0">
                <a:solidFill>
                  <a:schemeClr val="tx2">
                    <a:lumMod val="60000"/>
                    <a:lumOff val="40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</a:rPr>
              <a:t>什么是昂鲁效应？</a:t>
            </a:r>
            <a:endParaRPr kumimoji="0" lang="zh-CN" altLang="en-US" sz="1800" b="0" i="0" u="none" strike="noStrike" kern="0" cap="none" spc="0" normalizeH="0" baseline="0" noProof="1" dirty="0">
              <a:solidFill>
                <a:schemeClr val="tx2">
                  <a:lumMod val="60000"/>
                  <a:lumOff val="40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+mn-e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sz="1000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两种时空</a:t>
            </a:r>
            <a:endParaRPr lang="en-US" altLang="zh-CN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sz="1000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昂鲁效应的产生</a:t>
            </a:r>
            <a:endParaRPr lang="en-US" altLang="zh-CN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sz="1000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0" lang="zh-CN" altLang="en-US" sz="1800" b="0" i="0" u="none" strike="noStrike" kern="0" cap="none" spc="0" normalizeH="0" baseline="0" noProof="1" dirty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+mn-ea"/>
              </a:rPr>
              <a:t>霍金辐射</a:t>
            </a:r>
            <a:endParaRPr kumimoji="0" lang="zh-CN" altLang="en-US" sz="1800" b="0" i="0" u="none" strike="noStrike" kern="0" cap="none" spc="0" normalizeH="0" baseline="0" noProof="1" dirty="0">
              <a:solidFill>
                <a:schemeClr val="bg1"/>
              </a:solidFill>
              <a:latin typeface="Arial" panose="020B0604020202020204" pitchFamily="34" charset="0"/>
              <a:ea typeface="Arial" panose="020B0604020202020204" pitchFamily="34" charset="0"/>
              <a:cs typeface="+mn-ea"/>
            </a:endParaRPr>
          </a:p>
        </p:txBody>
      </p:sp>
    </p:spTree>
  </p:cSld>
  <p:clrMapOvr>
    <a:masterClrMapping/>
  </p:clrMapOvr>
  <p:transition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77899" y="128468"/>
            <a:ext cx="2362200" cy="4375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ts val="1640"/>
              </a:lnSpc>
              <a:spcBef>
                <a:spcPts val="135"/>
              </a:spcBef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霍金辐射</a:t>
            </a:r>
            <a:br>
              <a:rPr lang="en-US" sz="800" b="0" spc="-30" dirty="0">
                <a:latin typeface="Calibri" panose="020F0502020204030204"/>
                <a:cs typeface="Calibri" panose="020F0502020204030204"/>
              </a:rPr>
            </a:br>
            <a:r>
              <a:rPr lang="en-US" sz="1000" b="0" spc="30" dirty="0">
                <a:latin typeface="Calibri" panose="020F0502020204030204"/>
                <a:cs typeface="Calibri" panose="020F0502020204030204"/>
              </a:rPr>
              <a:t>4</a:t>
            </a:r>
            <a:r>
              <a:rPr sz="1000" b="0" spc="30" dirty="0">
                <a:latin typeface="Calibri" panose="020F0502020204030204"/>
                <a:cs typeface="Calibri" panose="020F0502020204030204"/>
              </a:rPr>
              <a:t> </a:t>
            </a:r>
            <a:r>
              <a:rPr lang="zh-CN" altLang="en-US" sz="1000" b="0" spc="-1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霍金辐射</a:t>
            </a:r>
            <a:endParaRPr lang="zh-CN" altLang="en-US" sz="1000" b="0" spc="-1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xfrm>
            <a:off x="321894" y="3043408"/>
            <a:ext cx="271780" cy="13394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7465">
              <a:lnSpc>
                <a:spcPts val="860"/>
              </a:lnSpc>
            </a:pPr>
            <a:fld id="{81D60167-4931-47E6-BA6A-407CBD079E47}" type="slidenum">
              <a:rPr sz="1400" spc="-20" smtClean="0"/>
            </a:fld>
            <a:endParaRPr sz="1400" spc="-20" dirty="0"/>
          </a:p>
        </p:txBody>
      </p:sp>
      <p:pic>
        <p:nvPicPr>
          <p:cNvPr id="3" name="图片 2" descr="R-C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2100" y="936625"/>
            <a:ext cx="1850390" cy="1233805"/>
          </a:xfrm>
          <a:prstGeom prst="rect">
            <a:avLst/>
          </a:prstGeom>
        </p:spPr>
      </p:pic>
      <p:grpSp>
        <p:nvGrpSpPr>
          <p:cNvPr id="8" name="组合 7"/>
          <p:cNvGrpSpPr/>
          <p:nvPr/>
        </p:nvGrpSpPr>
        <p:grpSpPr>
          <a:xfrm>
            <a:off x="139700" y="2384425"/>
            <a:ext cx="2284730" cy="245110"/>
            <a:chOff x="100" y="3506"/>
            <a:chExt cx="3598" cy="386"/>
          </a:xfrm>
        </p:grpSpPr>
        <p:sp>
          <p:nvSpPr>
            <p:cNvPr id="7" name="文本框 6"/>
            <p:cNvSpPr txBox="1"/>
            <p:nvPr/>
          </p:nvSpPr>
          <p:spPr>
            <a:xfrm>
              <a:off x="100" y="3506"/>
              <a:ext cx="2169" cy="3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kumimoji="0" lang="zh-CN" altLang="en-US" sz="1000" b="0" i="0" u="none" strike="noStrike" kern="0" cap="none" spc="0" normalizeH="0" baseline="0" noProof="1" dirty="0">
                  <a:solidFill>
                    <a:srgbClr val="034EA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Calibri" panose="020F0502020204030204"/>
                </a:rPr>
                <a:t>黑洞附近的强引力</a:t>
              </a:r>
              <a:r>
                <a:rPr kumimoji="0" lang="zh-CN" altLang="en-US" sz="1000" b="0" i="0" u="none" strike="noStrike" kern="0" cap="none" spc="0" normalizeH="0" baseline="0" noProof="1" dirty="0">
                  <a:solidFill>
                    <a:srgbClr val="034EA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Calibri" panose="020F0502020204030204"/>
                </a:rPr>
                <a:t>场</a:t>
              </a:r>
              <a:endParaRPr kumimoji="0" lang="zh-CN" altLang="en-US" sz="1000" b="0" i="0" u="none" strike="noStrike" kern="0" cap="none" spc="0" normalizeH="0" baseline="0" noProof="1" dirty="0">
                <a:solidFill>
                  <a:srgbClr val="034EA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/>
              </a:endParaRPr>
            </a:p>
          </p:txBody>
        </p:sp>
        <p:sp>
          <p:nvSpPr>
            <p:cNvPr id="4" name="文本框 3"/>
            <p:cNvSpPr txBox="1"/>
            <p:nvPr/>
          </p:nvSpPr>
          <p:spPr>
            <a:xfrm>
              <a:off x="2620" y="3506"/>
              <a:ext cx="1078" cy="3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kumimoji="0" lang="zh-CN" altLang="en-US" sz="1000" b="0" i="0" u="none" strike="noStrike" kern="0" cap="none" spc="0" normalizeH="0" baseline="0" noProof="1" dirty="0">
                  <a:solidFill>
                    <a:srgbClr val="034EA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Calibri" panose="020F0502020204030204"/>
                </a:rPr>
                <a:t>加速度</a:t>
              </a:r>
              <a:endParaRPr kumimoji="0" lang="zh-CN" altLang="en-US" sz="1000" b="0" i="0" u="none" strike="noStrike" kern="0" cap="none" spc="0" normalizeH="0" baseline="0" noProof="1" dirty="0">
                <a:solidFill>
                  <a:srgbClr val="034EA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/>
              </a:endParaRPr>
            </a:p>
          </p:txBody>
        </p:sp>
        <p:sp>
          <p:nvSpPr>
            <p:cNvPr id="5" name="左右箭头 4"/>
            <p:cNvSpPr/>
            <p:nvPr/>
          </p:nvSpPr>
          <p:spPr>
            <a:xfrm>
              <a:off x="2260" y="3635"/>
              <a:ext cx="360" cy="120"/>
            </a:xfrm>
            <a:prstGeom prst="leftRightArrow">
              <a:avLst/>
            </a:prstGeom>
            <a:ln w="12700"/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9" name="文本框 8"/>
          <p:cNvSpPr txBox="1"/>
          <p:nvPr/>
        </p:nvSpPr>
        <p:spPr>
          <a:xfrm>
            <a:off x="3168015" y="1125855"/>
            <a:ext cx="1010285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200"/>
              <a:t>加速观察者</a:t>
            </a:r>
            <a:endParaRPr lang="zh-CN" altLang="en-US" sz="1200"/>
          </a:p>
        </p:txBody>
      </p:sp>
      <p:sp>
        <p:nvSpPr>
          <p:cNvPr id="10" name="文本框 9"/>
          <p:cNvSpPr txBox="1"/>
          <p:nvPr/>
        </p:nvSpPr>
        <p:spPr>
          <a:xfrm>
            <a:off x="3187700" y="708025"/>
            <a:ext cx="916305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kumimoji="0" lang="zh-CN" altLang="en-US" sz="1200" b="0" i="0" u="none" strike="noStrike" kern="0" cap="none" spc="0" normalizeH="0" baseline="0" noProof="1" dirty="0">
                <a:solidFill>
                  <a:srgbClr val="034EA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/>
              </a:rPr>
              <a:t>昂鲁效应</a:t>
            </a:r>
            <a:endParaRPr kumimoji="0" lang="zh-CN" altLang="en-US" sz="1200" b="0" i="0" u="none" strike="noStrike" kern="0" cap="none" spc="0" normalizeH="0" baseline="0" noProof="1" dirty="0">
              <a:solidFill>
                <a:srgbClr val="034EA2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4483100" y="708025"/>
            <a:ext cx="916305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kumimoji="0" lang="zh-CN" altLang="en-US" sz="1200" b="0" i="0" u="none" strike="noStrike" kern="0" cap="none" spc="0" normalizeH="0" baseline="0" noProof="1" dirty="0">
                <a:solidFill>
                  <a:srgbClr val="034EA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/>
              </a:rPr>
              <a:t>霍金辐射</a:t>
            </a:r>
            <a:endParaRPr kumimoji="0" lang="zh-CN" altLang="en-US" sz="1200" b="0" i="0" u="none" strike="noStrike" kern="0" cap="none" spc="0" normalizeH="0" baseline="0" noProof="1" dirty="0">
              <a:solidFill>
                <a:srgbClr val="034EA2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2120900" y="1141730"/>
            <a:ext cx="114300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kumimoji="0" lang="zh-CN" altLang="en-US" sz="1000" b="0" i="0" u="none" strike="noStrike" kern="0" cap="none" spc="0" normalizeH="0" baseline="0" noProof="1" dirty="0">
                <a:solidFill>
                  <a:srgbClr val="034EA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/>
              </a:rPr>
              <a:t>事件视界的产生</a:t>
            </a:r>
            <a:endParaRPr kumimoji="0" lang="zh-CN" altLang="en-US" sz="1000" b="0" i="0" u="none" strike="noStrike" kern="0" cap="none" spc="0" normalizeH="0" baseline="0" noProof="1" dirty="0">
              <a:solidFill>
                <a:srgbClr val="034EA2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4347210" y="1143000"/>
            <a:ext cx="1316990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200"/>
              <a:t>黑洞的强引力场</a:t>
            </a:r>
            <a:endParaRPr lang="zh-CN" altLang="en-US" sz="1200"/>
          </a:p>
        </p:txBody>
      </p:sp>
      <p:sp>
        <p:nvSpPr>
          <p:cNvPr id="14" name="文本框 13"/>
          <p:cNvSpPr txBox="1"/>
          <p:nvPr/>
        </p:nvSpPr>
        <p:spPr>
          <a:xfrm>
            <a:off x="2250440" y="1579880"/>
            <a:ext cx="791845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kumimoji="0" lang="zh-CN" altLang="en-US" sz="1000" b="0" i="0" u="none" strike="noStrike" kern="0" cap="none" spc="0" normalizeH="0" baseline="0" noProof="1" dirty="0">
                <a:solidFill>
                  <a:srgbClr val="034EA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/>
              </a:rPr>
              <a:t>理论基础</a:t>
            </a:r>
            <a:endParaRPr kumimoji="0" lang="zh-CN" altLang="en-US" sz="1000" b="0" i="0" u="none" strike="noStrike" kern="0" cap="none" spc="0" normalizeH="0" baseline="0" noProof="1" dirty="0">
              <a:solidFill>
                <a:srgbClr val="034EA2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3042285" y="1493520"/>
            <a:ext cx="129730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algn="l" rtl="0" eaLnBrk="1" fontAlgn="auto" latinLnBrk="0" hangingPunct="1">
              <a:buClrTx/>
              <a:buSzTx/>
              <a:buFontTx/>
              <a:buNone/>
            </a:pPr>
            <a:r>
              <a:rPr kumimoji="0" lang="zh-CN" altLang="en-US" sz="1200" b="0" i="0" u="none" strike="noStrike" kern="0" cap="none" spc="0" normalizeH="0" baseline="0" noProof="1">
                <a:latin typeface="Arial" panose="020B0604020202020204" pitchFamily="34" charset="0"/>
                <a:ea typeface="Arial" panose="020B0604020202020204" pitchFamily="34" charset="0"/>
                <a:cs typeface="+mn-ea"/>
              </a:rPr>
              <a:t>惯性系与非惯性系</a:t>
            </a:r>
            <a:r>
              <a:rPr kumimoji="0" lang="zh-CN" altLang="en-US" sz="1200" b="0" i="0" u="none" strike="noStrike" kern="0" cap="none" spc="0" normalizeH="0" baseline="0" noProof="1">
                <a:latin typeface="Arial" panose="020B0604020202020204" pitchFamily="34" charset="0"/>
                <a:ea typeface="Arial" panose="020B0604020202020204" pitchFamily="34" charset="0"/>
                <a:cs typeface="+mn-ea"/>
              </a:rPr>
              <a:t>的量子场论</a:t>
            </a:r>
            <a:endParaRPr kumimoji="0" lang="zh-CN" altLang="en-US" sz="1200" b="0" i="0" u="none" strike="noStrike" kern="0" cap="none" spc="0" normalizeH="0" baseline="0" noProof="1">
              <a:latin typeface="Arial" panose="020B0604020202020204" pitchFamily="34" charset="0"/>
              <a:ea typeface="Arial" panose="020B0604020202020204" pitchFamily="34" charset="0"/>
              <a:cs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4559300" y="1496060"/>
            <a:ext cx="83058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kumimoji="0" lang="zh-CN" altLang="en-US" sz="1200" b="0" i="0" u="none" strike="noStrike" kern="0" cap="none" spc="0" normalizeH="0" baseline="0" noProof="1">
                <a:latin typeface="Arial" panose="020B0604020202020204" pitchFamily="34" charset="0"/>
                <a:ea typeface="Arial" panose="020B0604020202020204" pitchFamily="34" charset="0"/>
                <a:cs typeface="+mn-ea"/>
              </a:rPr>
              <a:t>弯曲时空</a:t>
            </a:r>
            <a:r>
              <a:rPr kumimoji="0" lang="zh-CN" altLang="en-US" sz="1200" b="0" i="0" u="none" strike="noStrike" kern="0" cap="none" spc="0" normalizeH="0" baseline="0" noProof="1">
                <a:latin typeface="Arial" panose="020B0604020202020204" pitchFamily="34" charset="0"/>
                <a:ea typeface="Arial" panose="020B0604020202020204" pitchFamily="34" charset="0"/>
                <a:cs typeface="+mn-ea"/>
              </a:rPr>
              <a:t>量子场论</a:t>
            </a:r>
            <a:endParaRPr kumimoji="0" lang="zh-CN" altLang="en-US" sz="1200" b="0" i="0" u="none" strike="noStrike" kern="0" cap="none" spc="0" normalizeH="0" baseline="0" noProof="1">
              <a:latin typeface="Arial" panose="020B0604020202020204" pitchFamily="34" charset="0"/>
              <a:ea typeface="Arial" panose="020B0604020202020204" pitchFamily="34" charset="0"/>
              <a:cs typeface="+mn-ea"/>
            </a:endParaRPr>
          </a:p>
        </p:txBody>
      </p:sp>
      <p:sp>
        <p:nvSpPr>
          <p:cNvPr id="19" name="下箭头 18"/>
          <p:cNvSpPr/>
          <p:nvPr/>
        </p:nvSpPr>
        <p:spPr>
          <a:xfrm>
            <a:off x="4178300" y="2079625"/>
            <a:ext cx="228600" cy="152400"/>
          </a:xfrm>
          <a:prstGeom prst="downArrow">
            <a:avLst/>
          </a:prstGeom>
          <a:ln w="12700"/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0" name="文本框 19"/>
              <p:cNvSpPr txBox="1"/>
              <p:nvPr/>
            </p:nvSpPr>
            <p:spPr>
              <a:xfrm>
                <a:off x="4483036" y="2346579"/>
                <a:ext cx="1045210" cy="419735"/>
              </a:xfrm>
              <a:prstGeom prst="rect">
                <a:avLst/>
              </a:prstGeom>
              <a:noFill/>
            </p:spPr>
            <p:txBody>
              <a:bodyPr wrap="none" rtlCol="0" anchor="t">
                <a:spAutoFit/>
              </a:bodyPr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brk/>
                        </m:rPr>
                        <a:rPr lang="en-US" altLang="zh-CN" sz="1000" i="1">
                          <a:latin typeface="Cambria Math" panose="02040503050406030204" pitchFamily="18" charset="0"/>
                          <a:cs typeface="Cambria Math" panose="02040503050406030204" pitchFamily="18" charset="0"/>
                        </a:rPr>
                        <m:t>𝑇</m:t>
                      </m:r>
                      <m:r>
                        <a:rPr lang="en-US" altLang="zh-CN" sz="1000" i="1">
                          <a:latin typeface="Cambria Math" panose="02040503050406030204" pitchFamily="18" charset="0"/>
                          <a:cs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zh-CN" sz="1000" i="1">
                              <a:latin typeface="Cambria Math" panose="02040503050406030204" pitchFamily="18" charset="0"/>
                              <a:cs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1000" i="1">
                              <a:latin typeface="Cambria Math" panose="02040503050406030204" pitchFamily="18" charset="0"/>
                              <a:cs typeface="Cambria Math" panose="02040503050406030204" pitchFamily="18" charset="0"/>
                            </a:rPr>
                            <m:t>ℏ</m:t>
                          </m:r>
                          <m:sSup>
                            <m:sSupPr>
                              <m:ctrlPr>
                                <a:rPr lang="en-US" altLang="zh-CN" sz="1000" i="1">
                                  <a:latin typeface="Cambria Math" panose="02040503050406030204" pitchFamily="18" charset="0"/>
                                  <a:cs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brk/>
                                </m:rPr>
                                <a:rPr lang="en-US" altLang="zh-CN" sz="1000" i="1">
                                  <a:latin typeface="Cambria Math" panose="02040503050406030204" pitchFamily="18" charset="0"/>
                                  <a:cs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p>
                              <m:r>
                                <m:rPr>
                                  <m:brk/>
                                </m:rPr>
                                <a:rPr lang="en-US" altLang="zh-CN" sz="1000" i="1">
                                  <a:latin typeface="Cambria Math" panose="02040503050406030204" pitchFamily="18" charset="0"/>
                                  <a:cs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m:rPr>
                              <m:brk/>
                            </m:rPr>
                            <a:rPr lang="en-US" altLang="zh-CN" sz="1000" i="1">
                              <a:latin typeface="Cambria Math" panose="02040503050406030204" pitchFamily="18" charset="0"/>
                              <a:cs typeface="Cambria Math" panose="02040503050406030204" pitchFamily="18" charset="0"/>
                            </a:rPr>
                            <m:t>8</m:t>
                          </m:r>
                          <m:r>
                            <a:rPr lang="en-US" altLang="zh-CN" sz="1000" i="1">
                              <a:latin typeface="Cambria Math" panose="02040503050406030204" pitchFamily="18" charset="0"/>
                              <a:cs typeface="Cambria Math" panose="02040503050406030204" pitchFamily="18" charset="0"/>
                            </a:rPr>
                            <m:t>𝜋</m:t>
                          </m:r>
                          <m:r>
                            <m:rPr>
                              <m:brk/>
                            </m:rPr>
                            <a:rPr lang="en-US" altLang="zh-CN" sz="1000" i="1">
                              <a:latin typeface="Cambria Math" panose="02040503050406030204" pitchFamily="18" charset="0"/>
                              <a:cs typeface="Cambria Math" panose="02040503050406030204" pitchFamily="18" charset="0"/>
                            </a:rPr>
                            <m:t>𝐺</m:t>
                          </m:r>
                          <m:r>
                            <a:rPr lang="en-US" altLang="zh-CN" sz="1000" i="1">
                              <a:latin typeface="Cambria Math" panose="02040503050406030204" pitchFamily="18" charset="0"/>
                              <a:cs typeface="Cambria Math" panose="02040503050406030204" pitchFamily="18" charset="0"/>
                            </a:rPr>
                            <m:t>𝑀</m:t>
                          </m:r>
                          <m:sSub>
                            <m:sSubPr>
                              <m:ctrlPr>
                                <a:rPr lang="en-US" altLang="zh-CN" sz="1000" i="1">
                                  <a:latin typeface="Cambria Math" panose="02040503050406030204" pitchFamily="18" charset="0"/>
                                  <a:cs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brk/>
                                </m:rPr>
                                <a:rPr lang="en-US" altLang="zh-CN" sz="1000" i="1">
                                  <a:latin typeface="Cambria Math" panose="02040503050406030204" pitchFamily="18" charset="0"/>
                                  <a:cs typeface="Cambria Math" panose="02040503050406030204" pitchFamily="18" charset="0"/>
                                </a:rPr>
                                <m:t>𝑘</m:t>
                              </m:r>
                            </m:e>
                            <m:sub>
                              <m:r>
                                <m:rPr>
                                  <m:brk/>
                                </m:rPr>
                                <a:rPr lang="en-US" altLang="zh-CN" sz="1000" i="1">
                                  <a:latin typeface="Cambria Math" panose="02040503050406030204" pitchFamily="18" charset="0"/>
                                  <a:cs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altLang="zh-CN" sz="1000" i="1">
                  <a:latin typeface="Cambria Math" panose="02040503050406030204" pitchFamily="18" charset="0"/>
                  <a:cs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20" name="文本框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83036" y="2346579"/>
                <a:ext cx="1045210" cy="419735"/>
              </a:xfrm>
              <a:prstGeom prst="rect">
                <a:avLst/>
              </a:prstGeom>
              <a:blipFill rotWithShape="1">
                <a:blip r:embed="rId2"/>
                <a:stretch>
                  <a:fillRect l="-55" t="-61" r="55" b="6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" name="文本框 20"/>
              <p:cNvSpPr txBox="1"/>
              <p:nvPr/>
            </p:nvSpPr>
            <p:spPr>
              <a:xfrm>
                <a:off x="3204845" y="2379980"/>
                <a:ext cx="864235" cy="351790"/>
              </a:xfrm>
              <a:prstGeom prst="rect">
                <a:avLst/>
              </a:prstGeom>
              <a:noFill/>
            </p:spPr>
            <p:txBody>
              <a:bodyPr wrap="square" rtlCol="0" anchor="t">
                <a:spAutoFit/>
              </a:bodyPr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brk/>
                        </m:rPr>
                        <a:rPr lang="en-US" altLang="zh-CN" sz="1000" i="1">
                          <a:latin typeface="Cambria Math" panose="02040503050406030204" pitchFamily="18" charset="0"/>
                          <a:ea typeface="MS Mincho" panose="02020609040205080304" charset="0"/>
                          <a:cs typeface="Cambria Math" panose="02040503050406030204" pitchFamily="18" charset="0"/>
                        </a:rPr>
                        <m:t>𝑇</m:t>
                      </m:r>
                      <m:r>
                        <a:rPr lang="en-US" altLang="zh-CN" sz="1000" i="1">
                          <a:latin typeface="Cambria Math" panose="02040503050406030204" pitchFamily="18" charset="0"/>
                          <a:ea typeface="MS Mincho" panose="02020609040205080304" charset="0"/>
                          <a:cs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zh-CN" sz="1000" i="1">
                              <a:latin typeface="Cambria Math" panose="02040503050406030204" pitchFamily="18" charset="0"/>
                              <a:ea typeface="MS Mincho" panose="02020609040205080304" charset="0"/>
                              <a:cs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1000" i="1">
                              <a:latin typeface="Cambria Math" panose="02040503050406030204" pitchFamily="18" charset="0"/>
                              <a:ea typeface="MS Mincho" panose="02020609040205080304" charset="0"/>
                              <a:cs typeface="Cambria Math" panose="02040503050406030204" pitchFamily="18" charset="0"/>
                            </a:rPr>
                            <m:t>𝛼</m:t>
                          </m:r>
                        </m:num>
                        <m:den>
                          <m:r>
                            <m:rPr>
                              <m:brk/>
                            </m:rPr>
                            <a:rPr lang="en-US" altLang="zh-CN" sz="1000" i="1">
                              <a:latin typeface="Cambria Math" panose="02040503050406030204" pitchFamily="18" charset="0"/>
                              <a:ea typeface="MS Mincho" panose="02020609040205080304" charset="0"/>
                              <a:cs typeface="Cambria Math" panose="02040503050406030204" pitchFamily="18" charset="0"/>
                            </a:rPr>
                            <m:t>2</m:t>
                          </m:r>
                          <m:r>
                            <a:rPr lang="en-US" altLang="zh-CN" sz="1000" i="1">
                              <a:latin typeface="Cambria Math" panose="02040503050406030204" pitchFamily="18" charset="0"/>
                              <a:ea typeface="MS Mincho" panose="02020609040205080304" charset="0"/>
                              <a:cs typeface="Cambria Math" panose="02040503050406030204" pitchFamily="18" charset="0"/>
                            </a:rPr>
                            <m:t>𝜋</m:t>
                          </m:r>
                        </m:den>
                      </m:f>
                    </m:oMath>
                  </m:oMathPara>
                </a14:m>
                <a:endParaRPr lang="en-US" altLang="zh-CN" sz="1000" i="1">
                  <a:latin typeface="Cambria Math" panose="02040503050406030204" pitchFamily="18" charset="0"/>
                  <a:cs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21" name="文本框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4845" y="2379980"/>
                <a:ext cx="864235" cy="35179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xfrm>
            <a:off x="321894" y="3043408"/>
            <a:ext cx="271780" cy="13394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7465">
              <a:lnSpc>
                <a:spcPts val="860"/>
              </a:lnSpc>
            </a:pPr>
            <a:fld id="{81D60167-4931-47E6-BA6A-407CBD079E47}" type="slidenum">
              <a:rPr sz="1400" spc="-20" smtClean="0"/>
            </a:fld>
            <a:endParaRPr sz="1400" spc="-20" dirty="0"/>
          </a:p>
        </p:txBody>
      </p:sp>
      <p:sp>
        <p:nvSpPr>
          <p:cNvPr id="7" name="object 2"/>
          <p:cNvSpPr txBox="1">
            <a:spLocks noGrp="1"/>
          </p:cNvSpPr>
          <p:nvPr>
            <p:ph type="title"/>
          </p:nvPr>
        </p:nvSpPr>
        <p:spPr>
          <a:xfrm>
            <a:off x="977899" y="128468"/>
            <a:ext cx="2362200" cy="409536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ts val="1640"/>
              </a:lnSpc>
              <a:spcBef>
                <a:spcPts val="135"/>
              </a:spcBef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参考文献</a:t>
            </a:r>
            <a:br>
              <a:rPr lang="en-US" sz="800" b="0" spc="-30" dirty="0">
                <a:latin typeface="Calibri" panose="020F0502020204030204"/>
                <a:cs typeface="Calibri" panose="020F0502020204030204"/>
              </a:rPr>
            </a:br>
            <a:r>
              <a:rPr lang="en-US" sz="1000" b="0" spc="30" dirty="0"/>
              <a:t>End</a:t>
            </a:r>
            <a:endParaRPr sz="1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68300" y="708025"/>
            <a:ext cx="5258435" cy="1938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dirty="0">
                <a:latin typeface="Times New Roman" panose="02020603050405020304" charset="0"/>
                <a:cs typeface="Times New Roman" panose="02020603050405020304" charset="0"/>
              </a:rPr>
              <a:t>[1] W.G. Unruh, Notes on black-hole evaporation, Physical Review D 14 (1976) 870.</a:t>
            </a:r>
            <a:endParaRPr lang="en-US" altLang="zh-CN" sz="1000" dirty="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1000" dirty="0">
                <a:latin typeface="Times New Roman" panose="02020603050405020304" charset="0"/>
                <a:cs typeface="Times New Roman" panose="02020603050405020304" charset="0"/>
              </a:rPr>
              <a:t>[2] T. Hartman, “Lectures on Quantum Gravity and Black Holes.”</a:t>
            </a:r>
            <a:endParaRPr lang="en-US" altLang="zh-CN" sz="1000" dirty="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1000" dirty="0">
                <a:latin typeface="Times New Roman" panose="02020603050405020304" charset="0"/>
                <a:cs typeface="Times New Roman" panose="02020603050405020304" charset="0"/>
              </a:rPr>
              <a:t>http://www.hartmanhep.net/topics2015/gravity-lectures.pdf, 2015.</a:t>
            </a:r>
            <a:endParaRPr lang="en-US" altLang="zh-CN" sz="1000" dirty="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1000" dirty="0">
                <a:latin typeface="Times New Roman" panose="02020603050405020304" charset="0"/>
                <a:cs typeface="Times New Roman" panose="02020603050405020304" charset="0"/>
              </a:rPr>
              <a:t>[3] E. Frodden and N. Valdés, UNRUH EFFECT: Introductory Notes to Quantum Effects for</a:t>
            </a:r>
            <a:endParaRPr lang="en-US" altLang="zh-CN" sz="1000" dirty="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1000" dirty="0">
                <a:latin typeface="Times New Roman" panose="02020603050405020304" charset="0"/>
                <a:cs typeface="Times New Roman" panose="02020603050405020304" charset="0"/>
              </a:rPr>
              <a:t>Accelerated Observers, International Journal of Modern Physics A 33 (2018) 1830026</a:t>
            </a:r>
            <a:endParaRPr lang="en-US" altLang="zh-CN" sz="1000" dirty="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1000" dirty="0">
                <a:latin typeface="Times New Roman" panose="02020603050405020304" charset="0"/>
                <a:cs typeface="Times New Roman" panose="02020603050405020304" charset="0"/>
              </a:rPr>
              <a:t>[1806.11157].</a:t>
            </a:r>
            <a:endParaRPr lang="en-US" altLang="zh-CN" sz="1000" dirty="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1000" dirty="0">
                <a:latin typeface="Times New Roman" panose="02020603050405020304" charset="0"/>
                <a:cs typeface="Times New Roman" panose="02020603050405020304" charset="0"/>
              </a:rPr>
              <a:t>[4] L.C.B. Crispino, A. Higuchi and G.E.A. Matsas, The Unruh effect and its applications,</a:t>
            </a:r>
            <a:endParaRPr lang="en-US" altLang="zh-CN" sz="1000" dirty="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1000" dirty="0">
                <a:latin typeface="Times New Roman" panose="02020603050405020304" charset="0"/>
                <a:cs typeface="Times New Roman" panose="02020603050405020304" charset="0"/>
              </a:rPr>
              <a:t>Reviews of Modern Physics 80 (2008) 787 [0710.5373].</a:t>
            </a:r>
            <a:endParaRPr lang="en-US" altLang="zh-CN" sz="1000" dirty="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1000" dirty="0">
                <a:latin typeface="Times New Roman" panose="02020603050405020304" charset="0"/>
                <a:cs typeface="Times New Roman" panose="02020603050405020304" charset="0"/>
              </a:rPr>
              <a:t>[5] S. Ramakrishna, An observer’s perspective of the Unruh and Hawking effects—Using coherent</a:t>
            </a:r>
            <a:endParaRPr lang="en-US" altLang="zh-CN" sz="1000" dirty="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1000" dirty="0">
                <a:latin typeface="Times New Roman" panose="02020603050405020304" charset="0"/>
                <a:cs typeface="Times New Roman" panose="02020603050405020304" charset="0"/>
              </a:rPr>
              <a:t>signals to extract information from a black hole, Europhysics Letters 144 (2023) 49003.</a:t>
            </a:r>
            <a:endParaRPr lang="en-US" altLang="zh-CN" sz="1000" dirty="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1000" dirty="0">
                <a:latin typeface="Times New Roman" panose="02020603050405020304" charset="0"/>
                <a:cs typeface="Times New Roman" panose="02020603050405020304" charset="0"/>
              </a:rPr>
              <a:t>[6] G. Valdivia-Mera, On the Unruh effect and the thermofield double state, International Journal of Modern Physics D 34 (2025) 2530002.</a:t>
            </a:r>
            <a:endParaRPr lang="en-US" altLang="zh-CN" sz="1000" dirty="0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  <p:transition>
    <p:cut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xfrm>
            <a:off x="611771" y="1176094"/>
            <a:ext cx="4542256" cy="39243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25"/>
              </a:spcBef>
            </a:pPr>
            <a:r>
              <a:rPr lang="en-US" sz="2450" b="0" spc="5" dirty="0">
                <a:solidFill>
                  <a:srgbClr val="FFFFFF"/>
                </a:solidFill>
              </a:rPr>
              <a:t>Unruh Effect</a:t>
            </a:r>
            <a:endParaRPr lang="en-US" sz="2450" b="0" spc="5" dirty="0">
              <a:solidFill>
                <a:srgbClr val="FFFFFF"/>
              </a:solidFill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21894" y="3043408"/>
            <a:ext cx="267335" cy="13394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860"/>
              </a:lnSpc>
            </a:pPr>
            <a:fld id="{81D60167-4931-47E6-BA6A-407CBD079E47}" type="slidenum">
              <a:rPr sz="1400" spc="-40" smtClean="0">
                <a:solidFill>
                  <a:schemeClr val="bg1"/>
                </a:solidFill>
                <a:latin typeface="Calibri" panose="020F0502020204030204"/>
                <a:cs typeface="Calibri" panose="020F0502020204030204"/>
              </a:rPr>
            </a:fld>
            <a:endParaRPr sz="1400" dirty="0">
              <a:solidFill>
                <a:schemeClr val="bg1"/>
              </a:solidFill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985136" y="1716440"/>
            <a:ext cx="1790700" cy="232756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5"/>
              </a:spcBef>
            </a:pPr>
            <a:r>
              <a:rPr sz="1400" i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Thank You</a:t>
            </a:r>
            <a:r>
              <a:rPr sz="1400" i="1" spc="5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1400" i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for </a:t>
            </a:r>
            <a:r>
              <a:rPr sz="1400" i="1" spc="-1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Listening!</a:t>
            </a:r>
            <a:endParaRPr sz="1400" dirty="0">
              <a:latin typeface="Calibri" panose="020F0502020204030204"/>
              <a:cs typeface="Calibri" panose="020F0502020204030204"/>
            </a:endParaRPr>
          </a:p>
        </p:txBody>
      </p:sp>
    </p:spTree>
  </p:cSld>
  <p:clrMapOvr>
    <a:masterClrMapping/>
  </p:clrMapOvr>
  <p:transition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xfrm>
            <a:off x="321894" y="3043408"/>
            <a:ext cx="271780" cy="13394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7465">
              <a:lnSpc>
                <a:spcPts val="860"/>
              </a:lnSpc>
            </a:pPr>
            <a:fld id="{81D60167-4931-47E6-BA6A-407CBD079E47}" type="slidenum">
              <a:rPr sz="1400" spc="-20" smtClean="0">
                <a:solidFill>
                  <a:schemeClr val="bg1"/>
                </a:solidFill>
              </a:rPr>
            </a:fld>
            <a:endParaRPr sz="1400" spc="-20" dirty="0">
              <a:solidFill>
                <a:schemeClr val="bg1"/>
              </a:solidFill>
            </a:endParaRPr>
          </a:p>
        </p:txBody>
      </p:sp>
      <p:sp>
        <p:nvSpPr>
          <p:cNvPr id="5" name="object 2"/>
          <p:cNvSpPr txBox="1"/>
          <p:nvPr/>
        </p:nvSpPr>
        <p:spPr>
          <a:xfrm>
            <a:off x="977900" y="174625"/>
            <a:ext cx="2272805" cy="36068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ts val="1640"/>
              </a:lnSpc>
              <a:spcBef>
                <a:spcPts val="135"/>
              </a:spcBef>
            </a:pPr>
            <a:r>
              <a:rPr lang="en-US" sz="2000" b="1" spc="-1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Contents</a:t>
            </a:r>
            <a:endParaRPr lang="en-US" sz="2000" b="1" spc="-1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2700">
              <a:lnSpc>
                <a:spcPts val="1040"/>
              </a:lnSpc>
            </a:pPr>
            <a:r>
              <a:rPr lang="en-US" sz="1000" spc="-30" dirty="0">
                <a:solidFill>
                  <a:schemeClr val="bg1"/>
                </a:solidFill>
                <a:latin typeface="Calibri" panose="020F0502020204030204"/>
                <a:cs typeface="Calibri" panose="020F0502020204030204"/>
              </a:rPr>
              <a:t>1</a:t>
            </a:r>
            <a:r>
              <a:rPr lang="en-US" sz="1000" spc="30" dirty="0">
                <a:solidFill>
                  <a:schemeClr val="bg1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lang="zh-CN" altLang="en-US" sz="1000" spc="-1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/>
              </a:rPr>
              <a:t>什么是</a:t>
            </a:r>
            <a:r>
              <a:rPr lang="zh-CN" altLang="en-US" sz="1000" spc="-1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/>
              </a:rPr>
              <a:t>昂鲁效应？</a:t>
            </a:r>
            <a:endParaRPr lang="en-US" sz="10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92100" y="784225"/>
            <a:ext cx="2297430" cy="16605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dirty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什么是昂鲁效应？</a:t>
            </a:r>
            <a:endParaRPr lang="en-US" altLang="zh-CN" dirty="0">
              <a:solidFill>
                <a:schemeClr val="bg1"/>
              </a:solid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sz="1000" dirty="0">
              <a:solidFill>
                <a:schemeClr val="bg1"/>
              </a:solid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两种时空</a:t>
            </a:r>
            <a:endParaRPr lang="en-US" altLang="zh-CN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sz="1000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昂鲁效应的产生</a:t>
            </a:r>
            <a:endParaRPr lang="en-US" altLang="zh-CN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sz="1000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霍金辐射</a:t>
            </a:r>
            <a:endParaRPr lang="zh-CN" alt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ransition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77899" y="128468"/>
            <a:ext cx="2362200" cy="4375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ts val="1640"/>
              </a:lnSpc>
              <a:spcBef>
                <a:spcPts val="135"/>
              </a:spcBef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昂鲁效应</a:t>
            </a:r>
            <a:br>
              <a:rPr lang="en-US" sz="800" b="0" spc="-30" dirty="0">
                <a:latin typeface="Calibri" panose="020F0502020204030204"/>
                <a:cs typeface="Calibri" panose="020F0502020204030204"/>
              </a:rPr>
            </a:br>
            <a:r>
              <a:rPr sz="1000" b="0" spc="-30" dirty="0">
                <a:latin typeface="Calibri" panose="020F0502020204030204"/>
                <a:cs typeface="Calibri" panose="020F0502020204030204"/>
              </a:rPr>
              <a:t>1</a:t>
            </a:r>
            <a:r>
              <a:rPr sz="1000" b="0" spc="30" dirty="0">
                <a:latin typeface="Calibri" panose="020F0502020204030204"/>
                <a:cs typeface="Calibri" panose="020F0502020204030204"/>
              </a:rPr>
              <a:t> </a:t>
            </a:r>
            <a:r>
              <a:rPr lang="zh-CN" altLang="en-US" sz="1000" b="0" spc="-1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什么是</a:t>
            </a:r>
            <a:r>
              <a:rPr lang="zh-CN" altLang="en-US" sz="1000" b="0" spc="-1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昂鲁效应？</a:t>
            </a:r>
            <a:endParaRPr sz="1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xfrm>
            <a:off x="321894" y="3043408"/>
            <a:ext cx="271780" cy="13394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7465">
              <a:lnSpc>
                <a:spcPts val="860"/>
              </a:lnSpc>
            </a:pPr>
            <a:fld id="{81D60167-4931-47E6-BA6A-407CBD079E47}" type="slidenum">
              <a:rPr sz="1400" spc="-20" smtClean="0"/>
            </a:fld>
            <a:endParaRPr sz="1400" spc="-20" dirty="0"/>
          </a:p>
        </p:txBody>
      </p:sp>
      <p:sp>
        <p:nvSpPr>
          <p:cNvPr id="9" name="文本框 8"/>
          <p:cNvSpPr txBox="1"/>
          <p:nvPr/>
        </p:nvSpPr>
        <p:spPr>
          <a:xfrm>
            <a:off x="292100" y="784225"/>
            <a:ext cx="530098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200" dirty="0"/>
              <a:t>A</a:t>
            </a:r>
            <a:r>
              <a:rPr lang="zh-CN" altLang="en-US" sz="1200" dirty="0"/>
              <a:t>n accelerating observer</a:t>
            </a:r>
            <a:r>
              <a:rPr lang="en-US" altLang="zh-CN" sz="1200" dirty="0"/>
              <a:t> perceives the vacuum of a Minkowski observer as a thermal bath of particles.</a:t>
            </a:r>
            <a:endParaRPr lang="en-US" altLang="zh-CN" sz="1200" dirty="0"/>
          </a:p>
          <a:p>
            <a:endParaRPr lang="en-US" altLang="zh-CN" sz="1200" dirty="0"/>
          </a:p>
          <a:p>
            <a:endParaRPr lang="zh-CN" altLang="en-US" sz="1200" dirty="0">
              <a:solidFill>
                <a:schemeClr val="accent1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44500" y="1317625"/>
            <a:ext cx="473011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1200" dirty="0">
                <a:solidFill>
                  <a:schemeClr val="accent1"/>
                </a:solidFill>
                <a:sym typeface="+mn-ea"/>
              </a:rPr>
              <a:t>闵可夫斯基时空中</a:t>
            </a:r>
            <a:r>
              <a:rPr lang="zh-CN" altLang="en-US" sz="1200" dirty="0">
                <a:solidFill>
                  <a:schemeClr val="accent1"/>
                </a:solidFill>
                <a:sym typeface="+mn-ea"/>
              </a:rPr>
              <a:t>的观察者认为的真空，在加速运动的观察者眼中是</a:t>
            </a:r>
            <a:r>
              <a:rPr lang="en-US" altLang="zh-CN" sz="1200" dirty="0">
                <a:solidFill>
                  <a:schemeClr val="accent1"/>
                </a:solidFill>
                <a:sym typeface="+mn-ea"/>
              </a:rPr>
              <a:t>“</a:t>
            </a:r>
            <a:r>
              <a:rPr lang="zh-CN" altLang="en-US" sz="1200" dirty="0">
                <a:solidFill>
                  <a:schemeClr val="accent1"/>
                </a:solidFill>
                <a:sym typeface="+mn-ea"/>
              </a:rPr>
              <a:t>粒子热浴</a:t>
            </a:r>
            <a:r>
              <a:rPr lang="en-US" altLang="zh-CN" sz="1200" dirty="0">
                <a:solidFill>
                  <a:schemeClr val="accent1"/>
                </a:solidFill>
                <a:sym typeface="+mn-ea"/>
              </a:rPr>
              <a:t>”</a:t>
            </a:r>
            <a:r>
              <a:rPr lang="zh-CN" altLang="en-US" sz="1200" dirty="0">
                <a:solidFill>
                  <a:schemeClr val="accent1"/>
                </a:solidFill>
                <a:ea typeface="宋体" panose="02010600030101010101" pitchFamily="2" charset="-122"/>
                <a:sym typeface="+mn-ea"/>
              </a:rPr>
              <a:t>。</a:t>
            </a:r>
            <a:endParaRPr lang="zh-CN" altLang="en-US" sz="1200" dirty="0">
              <a:solidFill>
                <a:schemeClr val="accent1"/>
              </a:solidFill>
              <a:ea typeface="宋体" panose="02010600030101010101" pitchFamily="2" charset="-122"/>
              <a:sym typeface="+mn-ea"/>
            </a:endParaRPr>
          </a:p>
        </p:txBody>
      </p:sp>
      <p:grpSp>
        <p:nvGrpSpPr>
          <p:cNvPr id="11" name="组合 10"/>
          <p:cNvGrpSpPr/>
          <p:nvPr/>
        </p:nvGrpSpPr>
        <p:grpSpPr>
          <a:xfrm>
            <a:off x="368300" y="1927225"/>
            <a:ext cx="5127625" cy="638810"/>
            <a:chOff x="700" y="3035"/>
            <a:chExt cx="8075" cy="1006"/>
          </a:xfrm>
        </p:grpSpPr>
        <p:grpSp>
          <p:nvGrpSpPr>
            <p:cNvPr id="8" name="组合 7"/>
            <p:cNvGrpSpPr/>
            <p:nvPr/>
          </p:nvGrpSpPr>
          <p:grpSpPr>
            <a:xfrm>
              <a:off x="2140" y="3035"/>
              <a:ext cx="6635" cy="1006"/>
              <a:chOff x="714" y="2557"/>
              <a:chExt cx="6635" cy="1006"/>
            </a:xfrm>
          </p:grpSpPr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3" name="文本框 2"/>
                  <p:cNvSpPr txBox="1"/>
                  <p:nvPr/>
                </p:nvSpPr>
                <p:spPr>
                  <a:xfrm>
                    <a:off x="1060" y="2557"/>
                    <a:ext cx="6289" cy="434"/>
                  </a:xfrm>
                  <a:prstGeom prst="rect">
                    <a:avLst/>
                  </a:prstGeom>
                  <a:noFill/>
                </p:spPr>
                <p:txBody>
                  <a:bodyPr wrap="square" rtlCol="0" anchor="t">
                    <a:spAutoFit/>
                  </a:bodyPr>
                  <a:p>
                    <a:r>
                      <a:rPr lang="zh-CN" altLang="en-US" sz="1200" dirty="0">
                        <a:solidFill>
                          <a:schemeClr val="accent1"/>
                        </a:solidFill>
                        <a:sym typeface="+mn-ea"/>
                      </a:rPr>
                      <a:t>惯性系的观察者</a:t>
                    </a:r>
                    <a:r>
                      <a:rPr lang="en-US" altLang="zh-CN" sz="1200" dirty="0">
                        <a:solidFill>
                          <a:schemeClr val="accent1"/>
                        </a:solidFill>
                        <a:sym typeface="+mn-ea"/>
                      </a:rPr>
                      <a:t>——</a:t>
                    </a:r>
                    <a:r>
                      <a:rPr lang="zh-CN" altLang="en-US" sz="1200" dirty="0">
                        <a:solidFill>
                          <a:schemeClr val="accent1"/>
                        </a:solidFill>
                        <a:sym typeface="+mn-ea"/>
                      </a:rPr>
                      <a:t>闵可夫斯基时空</a:t>
                    </a:r>
                    <a:r>
                      <a:rPr lang="en-US" altLang="zh-CN" sz="1200" dirty="0">
                        <a:solidFill>
                          <a:schemeClr val="accent1"/>
                        </a:solidFill>
                        <a:sym typeface="+mn-ea"/>
                      </a:rPr>
                      <a:t>——</a:t>
                    </a:r>
                    <a:r>
                      <a:rPr lang="zh-CN" altLang="en-US" sz="1200" dirty="0">
                        <a:solidFill>
                          <a:schemeClr val="accent1"/>
                        </a:solidFill>
                        <a:sym typeface="+mn-ea"/>
                      </a:rPr>
                      <a:t>无粒子，</a:t>
                    </a:r>
                    <a14:m>
                      <m:oMath xmlns:m="http://schemas.openxmlformats.org/officeDocument/2006/math">
                        <m:r>
                          <m:rPr>
                            <m:brk/>
                          </m:rPr>
                          <a:rPr lang="en-US" altLang="zh-CN" sz="1200" i="1" dirty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Cambria Math" panose="02040503050406030204" pitchFamily="18" charset="0"/>
                          </a:rPr>
                          <m:t>𝑇</m:t>
                        </m:r>
                        <m:r>
                          <a:rPr lang="en-US" altLang="zh-CN" sz="1200" i="1" dirty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Cambria Math" panose="02040503050406030204" pitchFamily="18" charset="0"/>
                          </a:rPr>
                          <m:t>=</m:t>
                        </m:r>
                        <m:r>
                          <m:rPr>
                            <m:brk/>
                          </m:rPr>
                          <a:rPr lang="en-US" altLang="zh-CN" sz="1200" i="1" dirty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Cambria Math" panose="02040503050406030204" pitchFamily="18" charset="0"/>
                          </a:rPr>
                          <m:t>0</m:t>
                        </m:r>
                      </m:oMath>
                    </a14:m>
                    <a:endParaRPr lang="zh-CN" altLang="en-US" sz="1200" dirty="0">
                      <a:solidFill>
                        <a:schemeClr val="accent1"/>
                      </a:solidFill>
                      <a:sym typeface="+mn-ea"/>
                    </a:endParaRPr>
                  </a:p>
                </p:txBody>
              </p:sp>
            </mc:Choice>
            <mc:Fallback>
              <p:sp>
                <p:nvSpPr>
                  <p:cNvPr id="3" name="文本框 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60" y="2557"/>
                    <a:ext cx="6289" cy="434"/>
                  </a:xfrm>
                  <a:prstGeom prst="rect">
                    <a:avLst/>
                  </a:prstGeom>
                  <a:blipFill rotWithShape="1">
                    <a:blip r:embed="rId1"/>
                  </a:blipFill>
                </p:spPr>
                <p:txBody>
                  <a:bodyPr/>
                  <a:lstStyle/>
                  <a:p>
                    <a:r>
                      <a:rPr lang="zh-CN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4" name="文本框 3"/>
                  <p:cNvSpPr txBox="1"/>
                  <p:nvPr/>
                </p:nvSpPr>
                <p:spPr>
                  <a:xfrm>
                    <a:off x="1060" y="3129"/>
                    <a:ext cx="6021" cy="434"/>
                  </a:xfrm>
                  <a:prstGeom prst="rect">
                    <a:avLst/>
                  </a:prstGeom>
                  <a:noFill/>
                </p:spPr>
                <p:txBody>
                  <a:bodyPr wrap="square" rtlCol="0" anchor="t">
                    <a:spAutoFit/>
                  </a:bodyPr>
                  <a:p>
                    <a:r>
                      <a:rPr lang="zh-CN" altLang="en-US" sz="1200" dirty="0">
                        <a:solidFill>
                          <a:schemeClr val="accent1"/>
                        </a:solidFill>
                        <a:sym typeface="+mn-ea"/>
                      </a:rPr>
                      <a:t>加速运动的观察者</a:t>
                    </a:r>
                    <a:r>
                      <a:rPr lang="en-US" altLang="zh-CN" sz="1200" dirty="0">
                        <a:solidFill>
                          <a:schemeClr val="accent1"/>
                        </a:solidFill>
                        <a:sym typeface="+mn-ea"/>
                      </a:rPr>
                      <a:t>——</a:t>
                    </a:r>
                    <a:r>
                      <a:rPr lang="zh-CN" altLang="en-US" sz="1200" dirty="0">
                        <a:solidFill>
                          <a:schemeClr val="accent1"/>
                        </a:solidFill>
                        <a:sym typeface="+mn-ea"/>
                      </a:rPr>
                      <a:t>林德勒时空</a:t>
                    </a:r>
                    <a:r>
                      <a:rPr lang="en-US" altLang="zh-CN" sz="1200" dirty="0">
                        <a:solidFill>
                          <a:schemeClr val="accent1"/>
                        </a:solidFill>
                        <a:sym typeface="+mn-ea"/>
                      </a:rPr>
                      <a:t>——</a:t>
                    </a:r>
                    <a:r>
                      <a:rPr lang="zh-CN" altLang="en-US" sz="1200" dirty="0">
                        <a:solidFill>
                          <a:schemeClr val="accent1"/>
                        </a:solidFill>
                        <a:sym typeface="+mn-ea"/>
                      </a:rPr>
                      <a:t>有粒子，</a:t>
                    </a:r>
                    <a14:m>
                      <m:oMath xmlns:m="http://schemas.openxmlformats.org/officeDocument/2006/math">
                        <m:r>
                          <m:rPr>
                            <m:brk/>
                          </m:rPr>
                          <a:rPr lang="en-US" altLang="zh-CN" sz="1200" i="1" dirty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Cambria Math" panose="02040503050406030204" pitchFamily="18" charset="0"/>
                          </a:rPr>
                          <m:t>𝑇</m:t>
                        </m:r>
                        <m:r>
                          <a:rPr lang="en-US" altLang="zh-CN" sz="1200" i="1" dirty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Cambria Math" panose="02040503050406030204" pitchFamily="18" charset="0"/>
                          </a:rPr>
                          <m:t>≠</m:t>
                        </m:r>
                        <m:r>
                          <m:rPr>
                            <m:brk/>
                          </m:rPr>
                          <a:rPr lang="en-US" altLang="zh-CN" sz="1200" i="1" dirty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Cambria Math" panose="02040503050406030204" pitchFamily="18" charset="0"/>
                          </a:rPr>
                          <m:t>0</m:t>
                        </m:r>
                      </m:oMath>
                    </a14:m>
                    <a:endParaRPr lang="zh-CN" altLang="en-US" sz="1200" dirty="0">
                      <a:solidFill>
                        <a:schemeClr val="accent1"/>
                      </a:solidFill>
                      <a:sym typeface="+mn-ea"/>
                    </a:endParaRPr>
                  </a:p>
                </p:txBody>
              </p:sp>
            </mc:Choice>
            <mc:Fallback>
              <p:sp>
                <p:nvSpPr>
                  <p:cNvPr id="4" name="文本框 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60" y="3129"/>
                    <a:ext cx="6021" cy="434"/>
                  </a:xfrm>
                  <a:prstGeom prst="rect">
                    <a:avLst/>
                  </a:prstGeom>
                  <a:blipFill rotWithShape="1">
                    <a:blip r:embed="rId2"/>
                  </a:blipFill>
                </p:spPr>
                <p:txBody>
                  <a:bodyPr/>
                  <a:lstStyle/>
                  <a:p>
                    <a:r>
                      <a:rPr lang="zh-CN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7" name="左大括号 6"/>
              <p:cNvSpPr/>
              <p:nvPr/>
            </p:nvSpPr>
            <p:spPr>
              <a:xfrm>
                <a:off x="714" y="2675"/>
                <a:ext cx="226" cy="720"/>
              </a:xfrm>
              <a:prstGeom prst="leftBrace">
                <a:avLst/>
              </a:prstGeom>
            </p:spPr>
            <p:style>
              <a:lnRef idx="2">
                <a:schemeClr val="accent1"/>
              </a:lnRef>
              <a:fillRef idx="0">
                <a:srgbClr val="FFFFFF"/>
              </a:fillRef>
              <a:effectRef idx="0">
                <a:srgbClr val="FFFFFF"/>
              </a:effectRef>
              <a:fontRef idx="minor">
                <a:schemeClr val="tx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</p:grpSp>
        <p:sp>
          <p:nvSpPr>
            <p:cNvPr id="10" name="文本框 9"/>
            <p:cNvSpPr txBox="1"/>
            <p:nvPr/>
          </p:nvSpPr>
          <p:spPr>
            <a:xfrm>
              <a:off x="700" y="3296"/>
              <a:ext cx="1559" cy="434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p>
              <a:r>
                <a:rPr lang="zh-CN" altLang="en-US" sz="1200" dirty="0">
                  <a:solidFill>
                    <a:schemeClr val="accent1"/>
                  </a:solidFill>
                  <a:sym typeface="+mn-ea"/>
                </a:rPr>
                <a:t>对同一</a:t>
              </a:r>
              <a:r>
                <a:rPr lang="zh-CN" altLang="en-US" sz="1200" dirty="0">
                  <a:solidFill>
                    <a:schemeClr val="accent1"/>
                  </a:solidFill>
                  <a:sym typeface="+mn-ea"/>
                </a:rPr>
                <a:t>真空</a:t>
              </a:r>
              <a:endParaRPr lang="zh-CN" altLang="en-US" sz="1200" dirty="0">
                <a:solidFill>
                  <a:schemeClr val="accent1"/>
                </a:solidFill>
                <a:sym typeface="+mn-ea"/>
              </a:endParaRPr>
            </a:p>
          </p:txBody>
        </p:sp>
      </p:grp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xfrm>
            <a:off x="321894" y="3043408"/>
            <a:ext cx="271780" cy="13394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7465">
              <a:lnSpc>
                <a:spcPts val="860"/>
              </a:lnSpc>
            </a:pPr>
            <a:fld id="{81D60167-4931-47E6-BA6A-407CBD079E47}" type="slidenum">
              <a:rPr sz="1400" spc="-20" smtClean="0">
                <a:solidFill>
                  <a:schemeClr val="bg1"/>
                </a:solidFill>
              </a:rPr>
            </a:fld>
            <a:endParaRPr sz="1400" spc="-20" dirty="0">
              <a:solidFill>
                <a:schemeClr val="bg1"/>
              </a:solidFill>
            </a:endParaRPr>
          </a:p>
        </p:txBody>
      </p:sp>
      <p:sp>
        <p:nvSpPr>
          <p:cNvPr id="5" name="object 2"/>
          <p:cNvSpPr txBox="1"/>
          <p:nvPr/>
        </p:nvSpPr>
        <p:spPr>
          <a:xfrm>
            <a:off x="977900" y="174625"/>
            <a:ext cx="2272805" cy="36068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ts val="1640"/>
              </a:lnSpc>
              <a:spcBef>
                <a:spcPts val="135"/>
              </a:spcBef>
            </a:pPr>
            <a:r>
              <a:rPr lang="en-US" sz="2000" b="1" spc="-1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Contents</a:t>
            </a:r>
            <a:endParaRPr lang="en-US" sz="2000" b="1" spc="-1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2700">
              <a:lnSpc>
                <a:spcPts val="1040"/>
              </a:lnSpc>
            </a:pPr>
            <a:r>
              <a:rPr lang="en-US" sz="10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/>
              </a:rPr>
              <a:t>2 </a:t>
            </a:r>
            <a:r>
              <a:rPr lang="zh-CN" altLang="en-US" sz="10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/>
              </a:rPr>
              <a:t>如何计算</a:t>
            </a:r>
            <a:r>
              <a:rPr lang="zh-CN" altLang="en-US" sz="10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/>
              </a:rPr>
              <a:t>粒子数</a:t>
            </a:r>
            <a:endParaRPr lang="zh-CN" altLang="en-US" sz="10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92100" y="784225"/>
            <a:ext cx="2068830" cy="16605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marR="0" indent="-285750" algn="l" rtl="0" eaLnBrk="1" fontAlgn="auto" latinLnBrk="0" hangingPunct="1">
              <a:buClrTx/>
              <a:buSzTx/>
              <a:buFont typeface="Arial" panose="020B0604020202020204" pitchFamily="34" charset="0"/>
              <a:buChar char="•"/>
            </a:pPr>
            <a:r>
              <a:rPr lang="zh-CN" altLang="en-US" sz="1800" dirty="0">
                <a:solidFill>
                  <a:schemeClr val="tx2">
                    <a:lumMod val="60000"/>
                    <a:lumOff val="40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</a:rPr>
              <a:t>什么昂鲁效应？</a:t>
            </a:r>
            <a:endParaRPr lang="zh-CN" altLang="en-US" sz="1800" dirty="0">
              <a:solidFill>
                <a:schemeClr val="tx2">
                  <a:lumMod val="60000"/>
                  <a:lumOff val="40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+mn-ea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altLang="zh-CN" sz="1000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285750" marR="0" indent="-285750" algn="l" rtl="0" eaLnBrk="1" fontAlgn="auto" latinLnBrk="0" hangingPunct="1">
              <a:buClrTx/>
              <a:buSzTx/>
              <a:buFont typeface="Arial" panose="020B0604020202020204" pitchFamily="34" charset="0"/>
              <a:buChar char="•"/>
            </a:pPr>
            <a:r>
              <a:rPr kumimoji="0" lang="zh-CN" altLang="en-US" sz="1800" b="0" i="0" u="none" strike="noStrike" kern="0" cap="none" spc="0" normalizeH="0" baseline="0" noProof="1" dirty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+mn-ea"/>
                <a:sym typeface="+mn-ea"/>
              </a:rPr>
              <a:t>两种时空</a:t>
            </a:r>
            <a:endParaRPr kumimoji="0" lang="zh-CN" altLang="en-US" sz="1800" b="0" i="0" u="none" strike="noStrike" kern="0" cap="none" spc="0" normalizeH="0" baseline="0" noProof="1" dirty="0">
              <a:solidFill>
                <a:schemeClr val="bg1"/>
              </a:solidFill>
              <a:latin typeface="Arial" panose="020B0604020202020204" pitchFamily="34" charset="0"/>
              <a:ea typeface="Arial" panose="020B0604020202020204" pitchFamily="34" charset="0"/>
              <a:cs typeface="+mn-ea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altLang="zh-CN" sz="1000" dirty="0">
              <a:solidFill>
                <a:schemeClr val="bg1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zh-CN" alt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昂鲁效应的产生</a:t>
            </a:r>
            <a:endParaRPr lang="en-US" altLang="zh-CN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altLang="zh-CN" sz="1000" dirty="0">
              <a:solidFill>
                <a:schemeClr val="bg1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zh-CN" alt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霍金辐射</a:t>
            </a:r>
            <a:endParaRPr lang="zh-CN" alt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ransition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77900" y="128270"/>
            <a:ext cx="3288665" cy="4375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ts val="1640"/>
              </a:lnSpc>
              <a:spcBef>
                <a:spcPts val="135"/>
              </a:spcBef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闵可夫斯基时空</a:t>
            </a:r>
            <a:b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/>
              </a:rPr>
            </a:br>
            <a:r>
              <a:rPr lang="en-US" altLang="zh-CN" sz="1000" b="0" spc="-1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2 </a:t>
            </a:r>
            <a:r>
              <a:rPr lang="zh-CN" altLang="en-US" sz="1000" b="0" spc="-1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两种</a:t>
            </a:r>
            <a:r>
              <a:rPr lang="zh-CN" altLang="en-US" sz="1000" b="0" spc="-1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时空</a:t>
            </a:r>
            <a:endParaRPr lang="zh-CN" altLang="en-US" sz="1000" b="0" spc="-10" dirty="0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xfrm>
            <a:off x="321894" y="3043408"/>
            <a:ext cx="271780" cy="13394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7465">
              <a:lnSpc>
                <a:spcPts val="860"/>
              </a:lnSpc>
            </a:pPr>
            <a:fld id="{81D60167-4931-47E6-BA6A-407CBD079E47}" type="slidenum">
              <a:rPr sz="1400" spc="-20" smtClean="0"/>
            </a:fld>
            <a:endParaRPr sz="1400" spc="-20" dirty="0"/>
          </a:p>
        </p:txBody>
      </p:sp>
      <p:sp>
        <p:nvSpPr>
          <p:cNvPr id="3" name="文本框 2"/>
          <p:cNvSpPr txBox="1"/>
          <p:nvPr/>
        </p:nvSpPr>
        <p:spPr>
          <a:xfrm>
            <a:off x="216028" y="784225"/>
            <a:ext cx="1249680" cy="27559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12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以二维时空为例</a:t>
            </a:r>
            <a:endParaRPr lang="zh-CN" altLang="en-US" sz="12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4500" y="1212215"/>
            <a:ext cx="1533525" cy="1301750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5" name="文本框 4"/>
              <p:cNvSpPr txBox="1"/>
              <p:nvPr/>
            </p:nvSpPr>
            <p:spPr>
              <a:xfrm>
                <a:off x="2959228" y="1212215"/>
                <a:ext cx="1587500" cy="27559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p>
                <a:r>
                  <a:rPr lang="zh-CN" altLang="en-US" sz="1200" b="1" dirty="0"/>
                  <a:t>闵可夫斯基时空</a:t>
                </a:r>
                <a14:m>
                  <m:oMath xmlns:m="http://schemas.openxmlformats.org/officeDocument/2006/math">
                    <m:r>
                      <m:rPr>
                        <m:brk/>
                      </m:rPr>
                      <a:rPr lang="en-US" altLang="zh-CN" sz="1200" b="1" i="1" dirty="0">
                        <a:latin typeface="Cambria Math" panose="02040503050406030204" pitchFamily="18" charset="0"/>
                        <a:cs typeface="Cambria Math" panose="02040503050406030204" pitchFamily="18" charset="0"/>
                      </a:rPr>
                      <m:t>(</m:t>
                    </m:r>
                    <m:r>
                      <m:rPr>
                        <m:brk/>
                      </m:rPr>
                      <a:rPr lang="en-US" altLang="zh-CN" sz="1200" b="1" i="1" dirty="0">
                        <a:latin typeface="Cambria Math" panose="02040503050406030204" pitchFamily="18" charset="0"/>
                        <a:cs typeface="Cambria Math" panose="02040503050406030204" pitchFamily="18" charset="0"/>
                      </a:rPr>
                      <m:t>𝒙</m:t>
                    </m:r>
                    <m:r>
                      <m:rPr>
                        <m:brk/>
                      </m:rPr>
                      <a:rPr lang="en-US" altLang="zh-CN" sz="1200" b="1" i="1" dirty="0">
                        <a:latin typeface="Cambria Math" panose="02040503050406030204" pitchFamily="18" charset="0"/>
                        <a:cs typeface="Cambria Math" panose="02040503050406030204" pitchFamily="18" charset="0"/>
                      </a:rPr>
                      <m:t>,</m:t>
                    </m:r>
                    <m:r>
                      <a:rPr lang="en-US" altLang="zh-CN" sz="1200" b="1" i="1" dirty="0">
                        <a:latin typeface="Cambria Math" panose="02040503050406030204" pitchFamily="18" charset="0"/>
                        <a:cs typeface="Cambria Math" panose="02040503050406030204" pitchFamily="18" charset="0"/>
                      </a:rPr>
                      <m:t> </m:t>
                    </m:r>
                    <m:r>
                      <m:rPr>
                        <m:brk/>
                      </m:rPr>
                      <a:rPr lang="en-US" altLang="zh-CN" sz="1200" b="1" i="1" dirty="0">
                        <a:latin typeface="Cambria Math" panose="02040503050406030204" pitchFamily="18" charset="0"/>
                        <a:cs typeface="Cambria Math" panose="02040503050406030204" pitchFamily="18" charset="0"/>
                      </a:rPr>
                      <m:t>𝒕</m:t>
                    </m:r>
                    <m:r>
                      <m:rPr>
                        <m:brk/>
                      </m:rPr>
                      <a:rPr lang="en-US" altLang="zh-CN" sz="1200" b="1" i="1" dirty="0">
                        <a:latin typeface="Cambria Math" panose="02040503050406030204" pitchFamily="18" charset="0"/>
                        <a:cs typeface="Cambria Math" panose="02040503050406030204" pitchFamily="18" charset="0"/>
                      </a:rPr>
                      <m:t>)</m:t>
                    </m:r>
                  </m:oMath>
                </a14:m>
                <a:endParaRPr lang="en-US" altLang="zh-CN" sz="1200" b="1" dirty="0"/>
              </a:p>
            </p:txBody>
          </p:sp>
        </mc:Choice>
        <mc:Fallback>
          <p:sp>
            <p:nvSpPr>
              <p:cNvPr id="5" name="文本框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9228" y="1212215"/>
                <a:ext cx="1587500" cy="275590"/>
              </a:xfrm>
              <a:prstGeom prst="rect">
                <a:avLst/>
              </a:prstGeom>
              <a:blipFill rotWithShape="1">
                <a:blip r:embed="rId2"/>
                <a:stretch>
                  <a:fillRect l="-8" r="8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文本框 6"/>
              <p:cNvSpPr txBox="1"/>
              <p:nvPr/>
            </p:nvSpPr>
            <p:spPr>
              <a:xfrm>
                <a:off x="3111436" y="2079879"/>
                <a:ext cx="1349375" cy="280670"/>
              </a:xfrm>
              <a:prstGeom prst="rect">
                <a:avLst/>
              </a:prstGeom>
              <a:noFill/>
            </p:spPr>
            <p:txBody>
              <a:bodyPr wrap="none" rtlCol="0" anchor="t">
                <a:spAutoFit/>
              </a:bodyPr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altLang="zh-CN" sz="1200" i="1">
                              <a:latin typeface="Cambria Math" panose="02040503050406030204" pitchFamily="18" charset="0"/>
                              <a:cs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brk/>
                            </m:rPr>
                            <a:rPr lang="en-US" altLang="zh-CN" sz="1200" i="1">
                              <a:latin typeface="Cambria Math" panose="02040503050406030204" pitchFamily="18" charset="0"/>
                              <a:cs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altLang="zh-CN" sz="1200" i="1">
                              <a:latin typeface="Cambria Math" panose="02040503050406030204" pitchFamily="18" charset="0"/>
                              <a:cs typeface="Cambria Math" panose="02040503050406030204" pitchFamily="18" charset="0"/>
                            </a:rPr>
                            <m:t>𝑠</m:t>
                          </m:r>
                        </m:e>
                        <m:sup>
                          <m:r>
                            <m:rPr>
                              <m:brk/>
                            </m:rPr>
                            <a:rPr lang="en-US" altLang="zh-CN" sz="1200" i="1">
                              <a:latin typeface="Cambria Math" panose="02040503050406030204" pitchFamily="18" charset="0"/>
                              <a:cs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altLang="zh-CN" sz="1200" i="1">
                          <a:latin typeface="Cambria Math" panose="02040503050406030204" pitchFamily="18" charset="0"/>
                          <a:cs typeface="Cambria Math" panose="02040503050406030204" pitchFamily="18" charset="0"/>
                        </a:rPr>
                        <m:t>=−</m:t>
                      </m:r>
                      <m:sSup>
                        <m:sSupPr>
                          <m:ctrlPr>
                            <a:rPr lang="en-US" altLang="zh-CN" sz="1200" i="1">
                              <a:latin typeface="Cambria Math" panose="02040503050406030204" pitchFamily="18" charset="0"/>
                              <a:ea typeface="MS Mincho" panose="02020609040205080304" charset="0"/>
                              <a:cs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CN" sz="1200" i="1">
                              <a:latin typeface="Cambria Math" panose="02040503050406030204" pitchFamily="18" charset="0"/>
                              <a:ea typeface="MS Mincho" panose="02020609040205080304" charset="0"/>
                              <a:cs typeface="Cambria Math" panose="02040503050406030204" pitchFamily="18" charset="0"/>
                            </a:rPr>
                            <m:t>𝑑</m:t>
                          </m:r>
                          <m:r>
                            <m:rPr>
                              <m:brk/>
                            </m:rPr>
                            <a:rPr lang="en-US" altLang="zh-CN" sz="1200" i="1">
                              <a:latin typeface="Cambria Math" panose="02040503050406030204" pitchFamily="18" charset="0"/>
                              <a:ea typeface="MS Mincho" panose="02020609040205080304" charset="0"/>
                              <a:cs typeface="Cambria Math" panose="02040503050406030204" pitchFamily="18" charset="0"/>
                            </a:rPr>
                            <m:t>𝑡</m:t>
                          </m:r>
                        </m:e>
                        <m:sup>
                          <m:r>
                            <m:rPr>
                              <m:brk/>
                            </m:rPr>
                            <a:rPr lang="en-US" altLang="zh-CN" sz="1200" i="1">
                              <a:latin typeface="Cambria Math" panose="02040503050406030204" pitchFamily="18" charset="0"/>
                              <a:ea typeface="MS Mincho" panose="02020609040205080304" charset="0"/>
                              <a:cs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altLang="zh-CN" sz="1200" i="1">
                          <a:latin typeface="Cambria Math" panose="02040503050406030204" pitchFamily="18" charset="0"/>
                          <a:ea typeface="MS Mincho" panose="02020609040205080304" charset="0"/>
                          <a:cs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altLang="zh-CN" sz="1200" i="1">
                              <a:latin typeface="Cambria Math" panose="02040503050406030204" pitchFamily="18" charset="0"/>
                              <a:ea typeface="MS Mincho" panose="02020609040205080304" charset="0"/>
                              <a:cs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CN" sz="1200" i="1">
                              <a:latin typeface="Cambria Math" panose="02040503050406030204" pitchFamily="18" charset="0"/>
                              <a:ea typeface="MS Mincho" panose="02020609040205080304" charset="0"/>
                              <a:cs typeface="Cambria Math" panose="02040503050406030204" pitchFamily="18" charset="0"/>
                            </a:rPr>
                            <m:t>𝑑</m:t>
                          </m:r>
                          <m:r>
                            <m:rPr>
                              <m:brk/>
                            </m:rPr>
                            <a:rPr lang="en-US" altLang="zh-CN" sz="1200" i="1">
                              <a:latin typeface="Cambria Math" panose="02040503050406030204" pitchFamily="18" charset="0"/>
                              <a:ea typeface="MS Mincho" panose="02020609040205080304" charset="0"/>
                              <a:cs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m:rPr>
                              <m:brk/>
                            </m:rPr>
                            <a:rPr lang="en-US" altLang="zh-CN" sz="1200" i="1">
                              <a:latin typeface="Cambria Math" panose="02040503050406030204" pitchFamily="18" charset="0"/>
                              <a:ea typeface="MS Mincho" panose="02020609040205080304" charset="0"/>
                              <a:cs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altLang="zh-CN" sz="1200" i="1">
                  <a:latin typeface="Cambria Math" panose="02040503050406030204" pitchFamily="18" charset="0"/>
                  <a:cs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7" name="文本框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11436" y="2079879"/>
                <a:ext cx="1349375" cy="280670"/>
              </a:xfrm>
              <a:prstGeom prst="rect">
                <a:avLst/>
              </a:prstGeom>
              <a:blipFill rotWithShape="1">
                <a:blip r:embed="rId3"/>
                <a:stretch>
                  <a:fillRect l="-42" t="-90" r="42" b="90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文本框 10"/>
          <p:cNvSpPr txBox="1"/>
          <p:nvPr/>
        </p:nvSpPr>
        <p:spPr>
          <a:xfrm>
            <a:off x="2197228" y="1669415"/>
            <a:ext cx="3383280" cy="27559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1200" dirty="0"/>
              <a:t>狭义相对论依赖的四维时空，没有物质和</a:t>
            </a:r>
            <a:r>
              <a:rPr lang="zh-CN" altLang="en-US" sz="1200" dirty="0"/>
              <a:t>引力场</a:t>
            </a:r>
            <a:endParaRPr lang="zh-CN" altLang="en-US" sz="1200" dirty="0"/>
          </a:p>
        </p:txBody>
      </p:sp>
    </p:spTree>
  </p:cSld>
  <p:clrMapOvr>
    <a:masterClrMapping/>
  </p:clrMapOvr>
  <p:transition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77900" y="128270"/>
            <a:ext cx="3288665" cy="4375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ts val="1640"/>
              </a:lnSpc>
              <a:spcBef>
                <a:spcPts val="135"/>
              </a:spcBef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林德勒时空</a:t>
            </a:r>
            <a:b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/>
              </a:rPr>
            </a:br>
            <a:r>
              <a:rPr lang="en-US" altLang="zh-CN" sz="1000" b="0" spc="-1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2 </a:t>
            </a:r>
            <a:r>
              <a:rPr lang="zh-CN" altLang="en-US" sz="1000" b="0" spc="-1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两种时空</a:t>
            </a:r>
            <a:endParaRPr lang="zh-CN" altLang="en-US" sz="1000" b="0" spc="-1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xfrm>
            <a:off x="321894" y="3043408"/>
            <a:ext cx="271780" cy="13394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7465">
              <a:lnSpc>
                <a:spcPts val="860"/>
              </a:lnSpc>
            </a:pPr>
            <a:fld id="{81D60167-4931-47E6-BA6A-407CBD079E47}" type="slidenum">
              <a:rPr sz="1400" spc="-20" smtClean="0"/>
            </a:fld>
            <a:endParaRPr sz="1400" spc="-20" dirty="0"/>
          </a:p>
        </p:txBody>
      </p:sp>
      <p:sp>
        <p:nvSpPr>
          <p:cNvPr id="5" name="文本框 4"/>
          <p:cNvSpPr txBox="1"/>
          <p:nvPr/>
        </p:nvSpPr>
        <p:spPr>
          <a:xfrm>
            <a:off x="3376930" y="1108710"/>
            <a:ext cx="212915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200" dirty="0"/>
              <a:t>在闵可夫斯基时空中，匀加速观察者使用的</a:t>
            </a:r>
            <a:r>
              <a:rPr lang="zh-CN" altLang="en-US" sz="1200" dirty="0"/>
              <a:t>坐标系</a:t>
            </a:r>
            <a:endParaRPr lang="zh-CN" altLang="en-US" sz="1200" dirty="0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1145" y="977900"/>
            <a:ext cx="1524635" cy="1428115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10" name="文本框 9"/>
              <p:cNvSpPr txBox="1"/>
              <p:nvPr/>
            </p:nvSpPr>
            <p:spPr>
              <a:xfrm>
                <a:off x="3645028" y="726440"/>
                <a:ext cx="1293495" cy="27559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p>
                <a:r>
                  <a:rPr lang="zh-CN" altLang="en-US" sz="1200" b="1" dirty="0"/>
                  <a:t>林德勒时空</a:t>
                </a:r>
                <a14:m>
                  <m:oMath xmlns:m="http://schemas.openxmlformats.org/officeDocument/2006/math">
                    <m:r>
                      <m:rPr>
                        <m:brk/>
                      </m:rPr>
                      <a:rPr lang="en-US" altLang="zh-CN" sz="1200" b="1" i="1" dirty="0">
                        <a:latin typeface="Cambria Math" panose="02040503050406030204" pitchFamily="18" charset="0"/>
                        <a:cs typeface="Cambria Math" panose="02040503050406030204" pitchFamily="18" charset="0"/>
                      </a:rPr>
                      <m:t>(</m:t>
                    </m:r>
                    <m:r>
                      <a:rPr lang="en-US" altLang="zh-CN" sz="1200" b="1" i="1" dirty="0">
                        <a:latin typeface="Cambria Math" panose="02040503050406030204" pitchFamily="18" charset="0"/>
                        <a:cs typeface="Cambria Math" panose="02040503050406030204" pitchFamily="18" charset="0"/>
                      </a:rPr>
                      <m:t>𝜼</m:t>
                    </m:r>
                    <m:r>
                      <m:rPr>
                        <m:brk/>
                      </m:rPr>
                      <a:rPr lang="en-US" altLang="zh-CN" sz="1200" b="1" i="1" dirty="0">
                        <a:latin typeface="Cambria Math" panose="02040503050406030204" pitchFamily="18" charset="0"/>
                        <a:cs typeface="Cambria Math" panose="02040503050406030204" pitchFamily="18" charset="0"/>
                      </a:rPr>
                      <m:t>,</m:t>
                    </m:r>
                    <m:r>
                      <a:rPr lang="en-US" altLang="zh-CN" sz="1200" b="1" i="1" dirty="0">
                        <a:latin typeface="Cambria Math" panose="02040503050406030204" pitchFamily="18" charset="0"/>
                        <a:cs typeface="Cambria Math" panose="02040503050406030204" pitchFamily="18" charset="0"/>
                      </a:rPr>
                      <m:t> </m:t>
                    </m:r>
                    <m:r>
                      <a:rPr lang="en-US" altLang="zh-CN" sz="1200" b="1" i="1" dirty="0">
                        <a:latin typeface="Cambria Math" panose="02040503050406030204" pitchFamily="18" charset="0"/>
                        <a:cs typeface="Cambria Math" panose="02040503050406030204" pitchFamily="18" charset="0"/>
                      </a:rPr>
                      <m:t>𝝃</m:t>
                    </m:r>
                    <m:r>
                      <m:rPr>
                        <m:brk/>
                      </m:rPr>
                      <a:rPr lang="en-US" altLang="zh-CN" sz="1200" b="1" i="1" dirty="0">
                        <a:latin typeface="Cambria Math" panose="02040503050406030204" pitchFamily="18" charset="0"/>
                        <a:cs typeface="Cambria Math" panose="02040503050406030204" pitchFamily="18" charset="0"/>
                      </a:rPr>
                      <m:t>)</m:t>
                    </m:r>
                  </m:oMath>
                </a14:m>
                <a:endParaRPr lang="zh-CN" altLang="en-US" sz="1200" b="1" dirty="0"/>
              </a:p>
            </p:txBody>
          </p:sp>
        </mc:Choice>
        <mc:Fallback>
          <p:sp>
            <p:nvSpPr>
              <p:cNvPr id="10" name="文本框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5028" y="726440"/>
                <a:ext cx="1293495" cy="275590"/>
              </a:xfrm>
              <a:prstGeom prst="rect">
                <a:avLst/>
              </a:prstGeom>
              <a:blipFill rotWithShape="1">
                <a:blip r:embed="rId2"/>
                <a:stretch>
                  <a:fillRect l="-10" r="10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" name="直接箭头连接符 16"/>
          <p:cNvCxnSpPr/>
          <p:nvPr/>
        </p:nvCxnSpPr>
        <p:spPr>
          <a:xfrm>
            <a:off x="2014220" y="1809750"/>
            <a:ext cx="13716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8" name="文本框 17"/>
              <p:cNvSpPr txBox="1"/>
              <p:nvPr/>
            </p:nvSpPr>
            <p:spPr>
              <a:xfrm>
                <a:off x="2005458" y="1488440"/>
                <a:ext cx="1374140" cy="245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p>
                <a:pPr algn="l"/>
                <a:r>
                  <a:rPr lang="zh-CN" altLang="en-US" sz="1000" dirty="0">
                    <a:solidFill>
                      <a:srgbClr val="0070C0"/>
                    </a:solidFill>
                  </a:rPr>
                  <a:t>假设</a:t>
                </a:r>
                <a:r>
                  <a:rPr lang="en-US" altLang="zh-CN" sz="1000" dirty="0">
                    <a:solidFill>
                      <a:srgbClr val="0070C0"/>
                    </a:solidFill>
                  </a:rPr>
                  <a:t>x</a:t>
                </a:r>
                <a:r>
                  <a:rPr lang="zh-CN" altLang="en-US" sz="1000" dirty="0">
                    <a:solidFill>
                      <a:srgbClr val="0070C0"/>
                    </a:solidFill>
                  </a:rPr>
                  <a:t>方向加速度为</a:t>
                </a:r>
                <a:r>
                  <a:rPr lang="en-US" altLang="zh-CN" sz="1000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zh-CN" sz="10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MS Mincho" panose="02020609040205080304" charset="0"/>
                        <a:cs typeface="Cambria Math" panose="02040503050406030204" pitchFamily="18" charset="0"/>
                      </a:rPr>
                      <m:t>𝛼</m:t>
                    </m:r>
                  </m:oMath>
                </a14:m>
                <a:endParaRPr lang="en-US" altLang="zh-CN" sz="1000" i="1" dirty="0">
                  <a:solidFill>
                    <a:srgbClr val="0070C0"/>
                  </a:solidFill>
                  <a:latin typeface="Cambria Math" panose="02040503050406030204" pitchFamily="18" charset="0"/>
                  <a:ea typeface="MS Mincho" panose="02020609040205080304" charset="0"/>
                  <a:cs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18" name="文本框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05458" y="1488440"/>
                <a:ext cx="1374140" cy="245110"/>
              </a:xfrm>
              <a:prstGeom prst="rect">
                <a:avLst/>
              </a:prstGeom>
              <a:blipFill rotWithShape="1">
                <a:blip r:embed="rId3"/>
                <a:stretch>
                  <a:fillRect l="-9" r="9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文本框 8"/>
              <p:cNvSpPr txBox="1"/>
              <p:nvPr/>
            </p:nvSpPr>
            <p:spPr>
              <a:xfrm>
                <a:off x="3529266" y="1676019"/>
                <a:ext cx="1716405" cy="268605"/>
              </a:xfrm>
              <a:prstGeom prst="rect">
                <a:avLst/>
              </a:prstGeom>
              <a:noFill/>
            </p:spPr>
            <p:txBody>
              <a:bodyPr wrap="none" rtlCol="0" anchor="t">
                <a:spAutoFit/>
              </a:bodyPr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kumimoji="0" lang="en-US" altLang="zh-CN" sz="1200" b="0" i="1" u="none" strike="noStrike" kern="0" cap="none" spc="0" normalizeH="0" baseline="0" noProof="1">
                              <a:latin typeface="Cambria Math" panose="02040503050406030204" pitchFamily="18" charset="0"/>
                              <a:ea typeface="Arial" panose="020B0604020202020204" pitchFamily="34" charset="0"/>
                              <a:cs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  <m:brk/>
                            </m:rPr>
                            <a:rPr kumimoji="0" lang="en-US" altLang="zh-CN" sz="1200" b="0" i="1" u="none" strike="noStrike" kern="0" cap="none" spc="0" normalizeH="0" baseline="0" noProof="1">
                              <a:latin typeface="Cambria Math" panose="02040503050406030204" pitchFamily="18" charset="0"/>
                              <a:ea typeface="Arial" panose="020B0604020202020204" pitchFamily="34" charset="0"/>
                              <a:cs typeface="Cambria Math" panose="02040503050406030204" pitchFamily="18" charset="0"/>
                            </a:rPr>
                            <m:t>d</m:t>
                          </m:r>
                          <m:r>
                            <m:rPr>
                              <m:brk/>
                            </m:rPr>
                            <a:rPr kumimoji="0" lang="en-US" altLang="zh-CN" sz="1200" b="0" i="1" u="none" strike="noStrike" kern="0" cap="none" spc="0" normalizeH="0" baseline="0" noProof="1">
                              <a:latin typeface="Cambria Math" panose="02040503050406030204" pitchFamily="18" charset="0"/>
                              <a:ea typeface="Arial" panose="020B0604020202020204" pitchFamily="34" charset="0"/>
                              <a:cs typeface="Cambria Math" panose="02040503050406030204" pitchFamily="18" charset="0"/>
                            </a:rPr>
                            <m:t>𝑠</m:t>
                          </m:r>
                        </m:e>
                        <m:sup>
                          <m:r>
                            <m:rPr>
                              <m:brk/>
                            </m:rPr>
                            <a:rPr kumimoji="0" lang="en-US" altLang="zh-CN" sz="1200" b="0" i="1" u="none" strike="noStrike" kern="0" cap="none" spc="0" normalizeH="0" baseline="0" noProof="1">
                              <a:latin typeface="Cambria Math" panose="02040503050406030204" pitchFamily="18" charset="0"/>
                              <a:ea typeface="Arial" panose="020B0604020202020204" pitchFamily="34" charset="0"/>
                              <a:cs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altLang="zh-CN" sz="1200" i="1">
                          <a:latin typeface="Cambria Math" panose="02040503050406030204" pitchFamily="18" charset="0"/>
                          <a:cs typeface="Cambria Math" panose="02040503050406030204" pitchFamily="18" charset="0"/>
                        </a:rPr>
                        <m:t>=−</m:t>
                      </m:r>
                      <m:sSup>
                        <m:sSupPr>
                          <m:ctrlPr>
                            <a:rPr kumimoji="0" lang="en-US" altLang="zh-CN" sz="1200" b="0" i="1" u="none" strike="noStrike" kern="0" cap="none" spc="0" normalizeH="0" baseline="0" noProof="1">
                              <a:latin typeface="Cambria Math" panose="02040503050406030204" pitchFamily="18" charset="0"/>
                              <a:ea typeface="Arial" panose="020B0604020202020204" pitchFamily="34" charset="0"/>
                              <a:cs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brk/>
                            </m:rPr>
                            <a:rPr kumimoji="0" lang="en-US" altLang="zh-CN" sz="1200" b="0" i="1" u="none" strike="noStrike" kern="0" cap="none" spc="0" normalizeH="0" baseline="0" noProof="1">
                              <a:latin typeface="Cambria Math" panose="02040503050406030204" pitchFamily="18" charset="0"/>
                              <a:ea typeface="Arial" panose="020B0604020202020204" pitchFamily="34" charset="0"/>
                              <a:cs typeface="Cambria Math" panose="02040503050406030204" pitchFamily="18" charset="0"/>
                            </a:rPr>
                            <m:t>(</m:t>
                          </m:r>
                          <m:r>
                            <a:rPr kumimoji="0" lang="en-US" altLang="zh-CN" sz="1200" b="0" i="1" u="none" strike="noStrike" kern="0" cap="none" spc="0" normalizeH="0" baseline="0" noProof="1">
                              <a:latin typeface="Cambria Math" panose="02040503050406030204" pitchFamily="18" charset="0"/>
                              <a:ea typeface="Arial" panose="020B0604020202020204" pitchFamily="34" charset="0"/>
                              <a:cs typeface="Cambria Math" panose="02040503050406030204" pitchFamily="18" charset="0"/>
                            </a:rPr>
                            <m:t>𝛼𝜂</m:t>
                          </m:r>
                          <m:r>
                            <m:rPr>
                              <m:brk/>
                            </m:rPr>
                            <a:rPr kumimoji="0" lang="en-US" altLang="zh-CN" sz="1200" b="0" i="1" u="none" strike="noStrike" kern="0" cap="none" spc="0" normalizeH="0" baseline="0" noProof="1">
                              <a:latin typeface="Cambria Math" panose="02040503050406030204" pitchFamily="18" charset="0"/>
                              <a:ea typeface="Arial" panose="020B0604020202020204" pitchFamily="34" charset="0"/>
                              <a:cs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m:rPr>
                              <m:brk/>
                            </m:rPr>
                            <a:rPr kumimoji="0" lang="en-US" altLang="zh-CN" sz="1200" b="0" i="1" u="none" strike="noStrike" kern="0" cap="none" spc="0" normalizeH="0" baseline="0" noProof="1">
                              <a:latin typeface="Cambria Math" panose="02040503050406030204" pitchFamily="18" charset="0"/>
                              <a:ea typeface="Arial" panose="020B0604020202020204" pitchFamily="34" charset="0"/>
                              <a:cs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sSup>
                        <m:sSupPr>
                          <m:ctrlPr>
                            <a:rPr kumimoji="0" lang="en-US" altLang="zh-CN" sz="1200" b="0" i="1" u="none" strike="noStrike" kern="0" cap="none" spc="0" normalizeH="0" baseline="0" noProof="1">
                              <a:latin typeface="Cambria Math" panose="02040503050406030204" pitchFamily="18" charset="0"/>
                              <a:ea typeface="Arial" panose="020B0604020202020204" pitchFamily="34" charset="0"/>
                              <a:cs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kumimoji="0" lang="en-US" altLang="zh-CN" sz="1200" b="0" i="1" u="none" strike="noStrike" kern="0" cap="none" spc="0" normalizeH="0" baseline="0" noProof="1">
                              <a:latin typeface="Cambria Math" panose="02040503050406030204" pitchFamily="18" charset="0"/>
                              <a:ea typeface="Arial" panose="020B0604020202020204" pitchFamily="34" charset="0"/>
                              <a:cs typeface="Cambria Math" panose="02040503050406030204" pitchFamily="18" charset="0"/>
                            </a:rPr>
                            <m:t>d</m:t>
                          </m:r>
                          <m:r>
                            <a:rPr kumimoji="0" lang="en-US" altLang="zh-CN" sz="1200" b="0" i="1" u="none" strike="noStrike" kern="0" cap="none" spc="0" normalizeH="0" baseline="0" noProof="1">
                              <a:latin typeface="Cambria Math" panose="02040503050406030204" pitchFamily="18" charset="0"/>
                              <a:ea typeface="Arial" panose="020B0604020202020204" pitchFamily="34" charset="0"/>
                              <a:cs typeface="Cambria Math" panose="02040503050406030204" pitchFamily="18" charset="0"/>
                            </a:rPr>
                            <m:t>𝜉</m:t>
                          </m:r>
                        </m:e>
                        <m:sup>
                          <m:r>
                            <m:rPr>
                              <m:brk/>
                            </m:rPr>
                            <a:rPr kumimoji="0" lang="en-US" altLang="zh-CN" sz="1200" b="0" i="1" u="none" strike="noStrike" kern="0" cap="none" spc="0" normalizeH="0" baseline="0" noProof="1">
                              <a:latin typeface="Cambria Math" panose="02040503050406030204" pitchFamily="18" charset="0"/>
                              <a:ea typeface="Arial" panose="020B0604020202020204" pitchFamily="34" charset="0"/>
                              <a:cs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kumimoji="0" lang="en-US" altLang="zh-CN" sz="1200" i="1" u="none" strike="noStrike" kern="0" cap="none" spc="0" normalizeH="0" baseline="0" noProof="1">
                          <a:latin typeface="Cambria Math" panose="02040503050406030204" pitchFamily="18" charset="0"/>
                          <a:ea typeface="Arial" panose="020B0604020202020204" pitchFamily="34" charset="0"/>
                          <a:cs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kumimoji="0" lang="en-US" altLang="zh-CN" sz="1200" b="0" i="1" u="none" strike="noStrike" kern="0" cap="none" spc="0" normalizeH="0" baseline="0" noProof="1">
                              <a:latin typeface="Cambria Math" panose="02040503050406030204" pitchFamily="18" charset="0"/>
                              <a:ea typeface="Arial" panose="020B0604020202020204" pitchFamily="34" charset="0"/>
                              <a:cs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kumimoji="0" lang="en-US" altLang="zh-CN" sz="1200" b="0" i="1" u="none" strike="noStrike" kern="0" cap="none" spc="0" normalizeH="0" baseline="0" noProof="1">
                              <a:latin typeface="Cambria Math" panose="02040503050406030204" pitchFamily="18" charset="0"/>
                              <a:ea typeface="Arial" panose="020B0604020202020204" pitchFamily="34" charset="0"/>
                              <a:cs typeface="Cambria Math" panose="02040503050406030204" pitchFamily="18" charset="0"/>
                            </a:rPr>
                            <m:t>d</m:t>
                          </m:r>
                          <m:r>
                            <a:rPr kumimoji="0" lang="en-US" altLang="zh-CN" sz="1200" b="0" i="1" u="none" strike="noStrike" kern="0" cap="none" spc="0" normalizeH="0" baseline="0" noProof="1">
                              <a:latin typeface="Cambria Math" panose="02040503050406030204" pitchFamily="18" charset="0"/>
                              <a:ea typeface="Arial" panose="020B0604020202020204" pitchFamily="34" charset="0"/>
                              <a:cs typeface="Cambria Math" panose="02040503050406030204" pitchFamily="18" charset="0"/>
                            </a:rPr>
                            <m:t>𝜂</m:t>
                          </m:r>
                        </m:e>
                        <m:sup>
                          <m:r>
                            <m:rPr>
                              <m:brk/>
                            </m:rPr>
                            <a:rPr kumimoji="0" lang="en-US" altLang="zh-CN" sz="1200" b="0" i="1" u="none" strike="noStrike" kern="0" cap="none" spc="0" normalizeH="0" baseline="0" noProof="1">
                              <a:latin typeface="Cambria Math" panose="02040503050406030204" pitchFamily="18" charset="0"/>
                              <a:ea typeface="Arial" panose="020B0604020202020204" pitchFamily="34" charset="0"/>
                              <a:cs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altLang="zh-CN" sz="1200" i="1">
                  <a:latin typeface="Cambria Math" panose="02040503050406030204" pitchFamily="18" charset="0"/>
                  <a:cs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9" name="文本框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29266" y="1676019"/>
                <a:ext cx="1716405" cy="268605"/>
              </a:xfrm>
              <a:prstGeom prst="rect">
                <a:avLst/>
              </a:prstGeom>
              <a:blipFill rotWithShape="1">
                <a:blip r:embed="rId4"/>
                <a:stretch>
                  <a:fillRect l="-33" t="-95" r="33" b="9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文本框 14"/>
          <p:cNvSpPr txBox="1"/>
          <p:nvPr/>
        </p:nvSpPr>
        <p:spPr>
          <a:xfrm>
            <a:off x="2234058" y="1885950"/>
            <a:ext cx="817880" cy="24511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1000" dirty="0">
                <a:solidFill>
                  <a:srgbClr val="0070C0"/>
                </a:solidFill>
              </a:rPr>
              <a:t>坐标系变换</a:t>
            </a:r>
            <a:endParaRPr lang="en-US" altLang="zh-CN" sz="1000" i="1" dirty="0">
              <a:solidFill>
                <a:srgbClr val="0070C0"/>
              </a:solidFill>
              <a:latin typeface="Cambria Math" panose="02040503050406030204" pitchFamily="18" charset="0"/>
              <a:ea typeface="MS Mincho" panose="02020609040205080304" charset="0"/>
              <a:cs typeface="Cambria Math" panose="02040503050406030204" pitchFamily="18" charset="0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216028" y="702310"/>
            <a:ext cx="1249680" cy="27559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12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以二维时空为例</a:t>
            </a:r>
            <a:endParaRPr lang="zh-CN" altLang="en-US" sz="12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1026160" y="2003425"/>
            <a:ext cx="3664585" cy="1039495"/>
            <a:chOff x="1616" y="3155"/>
            <a:chExt cx="5771" cy="1637"/>
          </a:xfrm>
        </p:grpSpPr>
        <p:cxnSp>
          <p:nvCxnSpPr>
            <p:cNvPr id="12" name="直接箭头连接符 11"/>
            <p:cNvCxnSpPr/>
            <p:nvPr/>
          </p:nvCxnSpPr>
          <p:spPr>
            <a:xfrm flipV="1">
              <a:off x="6820" y="3155"/>
              <a:ext cx="0" cy="84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3" name="文本框 12"/>
                <p:cNvSpPr txBox="1"/>
                <p:nvPr/>
              </p:nvSpPr>
              <p:spPr>
                <a:xfrm>
                  <a:off x="6253" y="4088"/>
                  <a:ext cx="1134" cy="43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p>
                  <a:pPr algn="l"/>
                  <a:r>
                    <a:rPr lang="zh-CN" altLang="en-US" sz="1200" dirty="0"/>
                    <a:t>与</a:t>
                  </a:r>
                  <a14:m>
                    <m:oMath xmlns:m="http://schemas.openxmlformats.org/officeDocument/2006/math">
                      <m:r>
                        <a:rPr kumimoji="0" lang="en-US" altLang="zh-CN" sz="1200" b="0" i="1" u="none" strike="noStrike" kern="0" cap="none" spc="0" normalizeH="0" baseline="0" noProof="1">
                          <a:latin typeface="Cambria Math" panose="02040503050406030204" pitchFamily="18" charset="0"/>
                          <a:ea typeface="Arial" panose="020B0604020202020204" pitchFamily="34" charset="0"/>
                          <a:cs typeface="Cambria Math" panose="02040503050406030204" pitchFamily="18" charset="0"/>
                        </a:rPr>
                        <m:t>𝜂</m:t>
                      </m:r>
                    </m:oMath>
                  </a14:m>
                  <a:r>
                    <a:rPr kumimoji="0" lang="zh-CN" altLang="en-US" sz="1200" b="0" i="0" u="none" strike="noStrike" kern="0" cap="none" spc="0" normalizeH="0" baseline="0" noProof="1">
                      <a:latin typeface="Cambria Math" panose="02040503050406030204" pitchFamily="18" charset="0"/>
                      <a:ea typeface="Arial" panose="020B0604020202020204" pitchFamily="34" charset="0"/>
                      <a:cs typeface="Cambria Math" panose="02040503050406030204" pitchFamily="18" charset="0"/>
                    </a:rPr>
                    <a:t>有关</a:t>
                  </a:r>
                  <a:endParaRPr kumimoji="0" lang="zh-CN" altLang="en-US" sz="1200" b="0" i="0" u="none" strike="noStrike" kern="0" cap="none" spc="0" normalizeH="0" baseline="0" noProof="1">
                    <a:latin typeface="Cambria Math" panose="02040503050406030204" pitchFamily="18" charset="0"/>
                    <a:ea typeface="Arial" panose="020B0604020202020204" pitchFamily="34" charset="0"/>
                    <a:cs typeface="Cambria Math" panose="02040503050406030204" pitchFamily="18" charset="0"/>
                  </a:endParaRPr>
                </a:p>
              </p:txBody>
            </p:sp>
          </mc:Choice>
          <mc:Fallback>
            <p:sp>
              <p:nvSpPr>
                <p:cNvPr id="13" name="文本框 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253" y="4088"/>
                  <a:ext cx="1134" cy="434"/>
                </a:xfrm>
                <a:prstGeom prst="rect">
                  <a:avLst/>
                </a:prstGeom>
                <a:blipFill rotWithShape="1">
                  <a:blip r:embed="rId5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" name="直接箭头连接符 13"/>
            <p:cNvCxnSpPr/>
            <p:nvPr/>
          </p:nvCxnSpPr>
          <p:spPr>
            <a:xfrm flipH="1">
              <a:off x="5740" y="4305"/>
              <a:ext cx="513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  <p:sp>
          <p:nvSpPr>
            <p:cNvPr id="16" name="文本框 15"/>
            <p:cNvSpPr txBox="1"/>
            <p:nvPr/>
          </p:nvSpPr>
          <p:spPr>
            <a:xfrm>
              <a:off x="1616" y="4068"/>
              <a:ext cx="4364" cy="7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zh-CN" altLang="en-US" sz="1200" dirty="0"/>
                <a:t>存在一个事件视界，将时空分为了两部分，信息不能越过视界进行</a:t>
              </a:r>
              <a:r>
                <a:rPr lang="zh-CN" altLang="en-US" sz="1200" dirty="0"/>
                <a:t>传递</a:t>
              </a:r>
              <a:endParaRPr lang="zh-CN" altLang="en-US" sz="1200" dirty="0"/>
            </a:p>
          </p:txBody>
        </p:sp>
        <p:sp>
          <p:nvSpPr>
            <p:cNvPr id="19" name="文本框 18"/>
            <p:cNvSpPr txBox="1"/>
            <p:nvPr/>
          </p:nvSpPr>
          <p:spPr>
            <a:xfrm>
              <a:off x="2980" y="3789"/>
              <a:ext cx="1493" cy="43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r>
                <a:rPr lang="zh-CN" altLang="en-US" sz="1200" b="1" dirty="0">
                  <a:solidFill>
                    <a:srgbClr val="FF0000"/>
                  </a:solidFill>
                </a:rPr>
                <a:t>林德勒视界</a:t>
              </a:r>
              <a:endParaRPr lang="zh-CN" altLang="en-US" sz="1200" b="1" dirty="0">
                <a:solidFill>
                  <a:srgbClr val="FF0000"/>
                </a:solidFill>
              </a:endParaRPr>
            </a:p>
          </p:txBody>
        </p:sp>
      </p:grp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xfrm>
            <a:off x="321894" y="3043408"/>
            <a:ext cx="271780" cy="13394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7465">
              <a:lnSpc>
                <a:spcPts val="860"/>
              </a:lnSpc>
            </a:pPr>
            <a:fld id="{81D60167-4931-47E6-BA6A-407CBD079E47}" type="slidenum">
              <a:rPr sz="1400" spc="-20" smtClean="0">
                <a:solidFill>
                  <a:schemeClr val="bg1"/>
                </a:solidFill>
              </a:rPr>
            </a:fld>
            <a:endParaRPr sz="1400" spc="-20" dirty="0">
              <a:solidFill>
                <a:schemeClr val="bg1"/>
              </a:solidFill>
            </a:endParaRPr>
          </a:p>
        </p:txBody>
      </p:sp>
      <p:sp>
        <p:nvSpPr>
          <p:cNvPr id="5" name="object 2"/>
          <p:cNvSpPr txBox="1"/>
          <p:nvPr/>
        </p:nvSpPr>
        <p:spPr>
          <a:xfrm>
            <a:off x="977900" y="174625"/>
            <a:ext cx="2272805" cy="36068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ts val="1640"/>
              </a:lnSpc>
              <a:spcBef>
                <a:spcPts val="135"/>
              </a:spcBef>
            </a:pPr>
            <a:r>
              <a:rPr lang="en-US" sz="2000" b="1" spc="-1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Contents</a:t>
            </a:r>
            <a:endParaRPr lang="en-US" sz="2000" b="1" spc="-1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2700">
              <a:lnSpc>
                <a:spcPts val="1040"/>
              </a:lnSpc>
            </a:pPr>
            <a:r>
              <a:rPr lang="en-US" sz="10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/>
              </a:rPr>
              <a:t>3 </a:t>
            </a:r>
            <a:r>
              <a:rPr lang="zh-CN" altLang="en-US" sz="10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/>
              </a:rPr>
              <a:t>昂鲁效应的</a:t>
            </a:r>
            <a:r>
              <a:rPr lang="zh-CN" altLang="en-US" sz="10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/>
              </a:rPr>
              <a:t>计算</a:t>
            </a:r>
            <a:endParaRPr lang="zh-CN" altLang="en-US" sz="10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92100" y="784225"/>
            <a:ext cx="2297430" cy="16605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marR="0" indent="-285750" algn="l" rtl="0" eaLnBrk="1" fontAlgn="auto" latinLnBrk="0" hangingPunct="1">
              <a:buClrTx/>
              <a:buSzTx/>
              <a:buFont typeface="Arial" panose="020B0604020202020204" pitchFamily="34" charset="0"/>
              <a:buChar char="•"/>
            </a:pPr>
            <a:r>
              <a:rPr lang="zh-CN" altLang="en-US" sz="1800" dirty="0">
                <a:solidFill>
                  <a:schemeClr val="tx2">
                    <a:lumMod val="60000"/>
                    <a:lumOff val="40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+mn-ea"/>
              </a:rPr>
              <a:t>什么是昂鲁效应？</a:t>
            </a:r>
            <a:endParaRPr lang="zh-CN" altLang="en-US" sz="1800" dirty="0">
              <a:solidFill>
                <a:schemeClr val="tx2">
                  <a:lumMod val="60000"/>
                  <a:lumOff val="40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+mn-ea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altLang="zh-CN" sz="1000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zh-CN" altLang="en-US" dirty="0">
                <a:solidFill>
                  <a:schemeClr val="tx2">
                    <a:lumMod val="60000"/>
                    <a:lumOff val="40000"/>
                  </a:schemeClr>
                </a:solidFill>
                <a:sym typeface="+mn-ea"/>
              </a:rPr>
              <a:t>两种时空</a:t>
            </a:r>
            <a:endParaRPr lang="en-US" altLang="zh-CN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altLang="zh-CN" sz="1000" dirty="0">
              <a:solidFill>
                <a:schemeClr val="bg1"/>
              </a:solidFill>
            </a:endParaRPr>
          </a:p>
          <a:p>
            <a:pPr marL="285750" marR="0" indent="-285750" algn="l" rtl="0" eaLnBrk="1" fontAlgn="auto" latinLnBrk="0" hangingPunct="1">
              <a:buClrTx/>
              <a:buSzTx/>
              <a:buFont typeface="Arial" panose="020B0604020202020204" pitchFamily="34" charset="0"/>
              <a:buChar char="•"/>
            </a:pPr>
            <a:r>
              <a:rPr kumimoji="0" lang="zh-CN" altLang="en-US" sz="1800" b="0" i="0" u="none" strike="noStrike" kern="0" cap="none" spc="0" normalizeH="0" baseline="0" noProof="1" dirty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+mn-ea"/>
              </a:rPr>
              <a:t>昂鲁效应的产生</a:t>
            </a:r>
            <a:endParaRPr kumimoji="0" lang="zh-CN" altLang="en-US" sz="1800" b="0" i="0" u="none" strike="noStrike" kern="0" cap="none" spc="0" normalizeH="0" baseline="0" noProof="1" dirty="0">
              <a:solidFill>
                <a:schemeClr val="bg1"/>
              </a:solidFill>
              <a:latin typeface="Arial" panose="020B0604020202020204" pitchFamily="34" charset="0"/>
              <a:ea typeface="Arial" panose="020B0604020202020204" pitchFamily="34" charset="0"/>
              <a:cs typeface="+mn-ea"/>
            </a:endParaRPr>
          </a:p>
          <a:p>
            <a:pPr marL="0" marR="0" indent="0" algn="l" rtl="0" eaLnBrk="1" fontAlgn="auto" latinLnBrk="0" hangingPunct="1">
              <a:buClrTx/>
              <a:buSzTx/>
              <a:buFont typeface="Arial" panose="020B0604020202020204" pitchFamily="34" charset="0"/>
              <a:buNone/>
            </a:pPr>
            <a:endParaRPr lang="en-US" altLang="zh-CN" sz="1000" dirty="0">
              <a:solidFill>
                <a:schemeClr val="bg1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zh-CN" alt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霍金辐射</a:t>
            </a:r>
            <a:endParaRPr lang="zh-CN" alt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ransition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77900" y="128270"/>
            <a:ext cx="3288665" cy="4375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ts val="1640"/>
              </a:lnSpc>
              <a:spcBef>
                <a:spcPts val="135"/>
              </a:spcBef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时空变换对真空量子场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描述的影响</a:t>
            </a:r>
            <a:b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/>
              </a:rPr>
            </a:br>
            <a:r>
              <a:rPr lang="en-US" sz="800" b="0" spc="-30" dirty="0">
                <a:latin typeface="Calibri" panose="020F0502020204030204"/>
                <a:cs typeface="Calibri" panose="020F0502020204030204"/>
              </a:rPr>
              <a:t>3</a:t>
            </a:r>
            <a:r>
              <a:rPr lang="en-US" altLang="zh-CN" sz="1000" b="0" spc="-1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1000" b="0" spc="-1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昂鲁效应的</a:t>
            </a:r>
            <a:r>
              <a:rPr lang="zh-CN" altLang="en-US" sz="1000" b="0" spc="-1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产生</a:t>
            </a:r>
            <a:endParaRPr lang="zh-CN" altLang="en-US" sz="1000" b="0" spc="-10" dirty="0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xfrm>
            <a:off x="321894" y="3043408"/>
            <a:ext cx="271780" cy="13394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7465">
              <a:lnSpc>
                <a:spcPts val="860"/>
              </a:lnSpc>
            </a:pPr>
            <a:fld id="{81D60167-4931-47E6-BA6A-407CBD079E47}" type="slidenum">
              <a:rPr sz="1400" spc="-20" smtClean="0"/>
            </a:fld>
            <a:endParaRPr sz="1400" spc="-20" dirty="0"/>
          </a:p>
        </p:txBody>
      </p:sp>
      <p:grpSp>
        <p:nvGrpSpPr>
          <p:cNvPr id="11" name="组合 10"/>
          <p:cNvGrpSpPr/>
          <p:nvPr/>
        </p:nvGrpSpPr>
        <p:grpSpPr>
          <a:xfrm>
            <a:off x="520700" y="860425"/>
            <a:ext cx="4490720" cy="1160780"/>
            <a:chOff x="460" y="1355"/>
            <a:chExt cx="7072" cy="1828"/>
          </a:xfrm>
        </p:grpSpPr>
        <p:sp>
          <p:nvSpPr>
            <p:cNvPr id="3" name="文本框 2"/>
            <p:cNvSpPr txBox="1"/>
            <p:nvPr/>
          </p:nvSpPr>
          <p:spPr>
            <a:xfrm>
              <a:off x="2620" y="2749"/>
              <a:ext cx="3408" cy="43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r>
                <a:rPr lang="zh-CN" altLang="en-US" sz="1200" dirty="0"/>
                <a:t>对真空量子场的</a:t>
              </a:r>
              <a:r>
                <a:rPr lang="zh-CN" altLang="en-US" sz="1200" dirty="0">
                  <a:solidFill>
                    <a:srgbClr val="FF0000"/>
                  </a:solidFill>
                </a:rPr>
                <a:t>描述</a:t>
              </a:r>
              <a:r>
                <a:rPr lang="zh-CN" altLang="en-US" sz="1200" dirty="0"/>
                <a:t>发生</a:t>
              </a:r>
              <a:r>
                <a:rPr lang="zh-CN" altLang="en-US" sz="1200" dirty="0"/>
                <a:t>变化</a:t>
              </a:r>
              <a:endParaRPr lang="zh-CN" altLang="en-US" sz="1200" dirty="0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" name="文本框 4"/>
                <p:cNvSpPr txBox="1"/>
                <p:nvPr/>
              </p:nvSpPr>
              <p:spPr>
                <a:xfrm>
                  <a:off x="460" y="1549"/>
                  <a:ext cx="2493" cy="43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p>
                  <a:r>
                    <a:rPr lang="zh-CN" altLang="en-US" sz="1200" dirty="0"/>
                    <a:t>闵可夫斯基时空</a:t>
                  </a:r>
                  <a14:m>
                    <m:oMath xmlns:m="http://schemas.openxmlformats.org/officeDocument/2006/math">
                      <m:r>
                        <m:rPr>
                          <m:brk/>
                        </m:rPr>
                        <a:rPr lang="en-US" altLang="zh-CN" sz="1200" i="1" dirty="0">
                          <a:latin typeface="Cambria Math" panose="02040503050406030204" pitchFamily="18" charset="0"/>
                          <a:cs typeface="Cambria Math" panose="02040503050406030204" pitchFamily="18" charset="0"/>
                        </a:rPr>
                        <m:t>(</m:t>
                      </m:r>
                      <m:r>
                        <m:rPr>
                          <m:brk/>
                        </m:rPr>
                        <a:rPr lang="en-US" altLang="zh-CN" sz="1200" i="1" dirty="0">
                          <a:latin typeface="Cambria Math" panose="02040503050406030204" pitchFamily="18" charset="0"/>
                          <a:cs typeface="Cambria Math" panose="02040503050406030204" pitchFamily="18" charset="0"/>
                        </a:rPr>
                        <m:t>𝑥</m:t>
                      </m:r>
                      <m:r>
                        <m:rPr>
                          <m:brk/>
                        </m:rPr>
                        <a:rPr lang="en-US" altLang="zh-CN" sz="1200" i="1" dirty="0">
                          <a:latin typeface="Cambria Math" panose="02040503050406030204" pitchFamily="18" charset="0"/>
                          <a:cs typeface="Cambria Math" panose="02040503050406030204" pitchFamily="18" charset="0"/>
                        </a:rPr>
                        <m:t>,</m:t>
                      </m:r>
                      <m:r>
                        <a:rPr lang="en-US" altLang="zh-CN" sz="1200" i="1" dirty="0">
                          <a:latin typeface="Cambria Math" panose="02040503050406030204" pitchFamily="18" charset="0"/>
                          <a:cs typeface="Cambria Math" panose="02040503050406030204" pitchFamily="18" charset="0"/>
                        </a:rPr>
                        <m:t> </m:t>
                      </m:r>
                      <m:r>
                        <m:rPr>
                          <m:brk/>
                        </m:rPr>
                        <a:rPr lang="en-US" altLang="zh-CN" sz="1200" i="1" dirty="0">
                          <a:latin typeface="Cambria Math" panose="02040503050406030204" pitchFamily="18" charset="0"/>
                          <a:cs typeface="Cambria Math" panose="02040503050406030204" pitchFamily="18" charset="0"/>
                        </a:rPr>
                        <m:t>𝑡</m:t>
                      </m:r>
                      <m:r>
                        <m:rPr>
                          <m:brk/>
                        </m:rPr>
                        <a:rPr lang="en-US" altLang="zh-CN" sz="1200" i="1" dirty="0">
                          <a:latin typeface="Cambria Math" panose="02040503050406030204" pitchFamily="18" charset="0"/>
                          <a:cs typeface="Cambria Math" panose="02040503050406030204" pitchFamily="18" charset="0"/>
                        </a:rPr>
                        <m:t>)</m:t>
                      </m:r>
                    </m:oMath>
                  </a14:m>
                  <a:endParaRPr lang="en-US" altLang="zh-CN" sz="1200" dirty="0"/>
                </a:p>
              </p:txBody>
            </p:sp>
          </mc:Choice>
          <mc:Fallback>
            <p:sp>
              <p:nvSpPr>
                <p:cNvPr id="5" name="文本框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0" y="1549"/>
                  <a:ext cx="2493" cy="434"/>
                </a:xfrm>
                <a:prstGeom prst="rect">
                  <a:avLst/>
                </a:prstGeom>
                <a:blipFill rotWithShape="1">
                  <a:blip r:embed="rId1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0" name="文本框 9"/>
                <p:cNvSpPr txBox="1"/>
                <p:nvPr/>
              </p:nvSpPr>
              <p:spPr>
                <a:xfrm>
                  <a:off x="5500" y="1549"/>
                  <a:ext cx="2032" cy="43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p>
                  <a:r>
                    <a:rPr lang="zh-CN" altLang="en-US" sz="1200" dirty="0"/>
                    <a:t>林德勒时空</a:t>
                  </a:r>
                  <a14:m>
                    <m:oMath xmlns:m="http://schemas.openxmlformats.org/officeDocument/2006/math">
                      <m:r>
                        <m:rPr>
                          <m:brk/>
                        </m:rPr>
                        <a:rPr lang="en-US" altLang="zh-CN" sz="1200" i="1" dirty="0">
                          <a:latin typeface="Cambria Math" panose="02040503050406030204" pitchFamily="18" charset="0"/>
                          <a:cs typeface="Cambria Math" panose="02040503050406030204" pitchFamily="18" charset="0"/>
                        </a:rPr>
                        <m:t>(</m:t>
                      </m:r>
                      <m:r>
                        <a:rPr lang="en-US" altLang="zh-CN" sz="1200" i="1" dirty="0">
                          <a:latin typeface="Cambria Math" panose="02040503050406030204" pitchFamily="18" charset="0"/>
                          <a:cs typeface="Cambria Math" panose="02040503050406030204" pitchFamily="18" charset="0"/>
                        </a:rPr>
                        <m:t>𝜂</m:t>
                      </m:r>
                      <m:r>
                        <m:rPr>
                          <m:brk/>
                        </m:rPr>
                        <a:rPr lang="en-US" altLang="zh-CN" sz="1200" i="1" dirty="0">
                          <a:latin typeface="Cambria Math" panose="02040503050406030204" pitchFamily="18" charset="0"/>
                          <a:cs typeface="Cambria Math" panose="02040503050406030204" pitchFamily="18" charset="0"/>
                        </a:rPr>
                        <m:t>,</m:t>
                      </m:r>
                      <m:r>
                        <a:rPr lang="en-US" altLang="zh-CN" sz="1200" i="1" dirty="0">
                          <a:latin typeface="Cambria Math" panose="02040503050406030204" pitchFamily="18" charset="0"/>
                          <a:cs typeface="Cambria Math" panose="02040503050406030204" pitchFamily="18" charset="0"/>
                        </a:rPr>
                        <m:t> </m:t>
                      </m:r>
                      <m:r>
                        <a:rPr lang="en-US" altLang="zh-CN" sz="1200" i="1" dirty="0">
                          <a:latin typeface="Cambria Math" panose="02040503050406030204" pitchFamily="18" charset="0"/>
                          <a:cs typeface="Cambria Math" panose="02040503050406030204" pitchFamily="18" charset="0"/>
                        </a:rPr>
                        <m:t>𝜉</m:t>
                      </m:r>
                      <m:r>
                        <m:rPr>
                          <m:brk/>
                        </m:rPr>
                        <a:rPr lang="en-US" altLang="zh-CN" sz="1200" i="1" dirty="0">
                          <a:latin typeface="Cambria Math" panose="02040503050406030204" pitchFamily="18" charset="0"/>
                          <a:cs typeface="Cambria Math" panose="02040503050406030204" pitchFamily="18" charset="0"/>
                        </a:rPr>
                        <m:t>)</m:t>
                      </m:r>
                    </m:oMath>
                  </a14:m>
                  <a:endParaRPr lang="zh-CN" altLang="en-US" sz="1200" dirty="0"/>
                </a:p>
              </p:txBody>
            </p:sp>
          </mc:Choice>
          <mc:Fallback>
            <p:sp>
              <p:nvSpPr>
                <p:cNvPr id="10" name="文本框 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00" y="1549"/>
                  <a:ext cx="2032" cy="434"/>
                </a:xfrm>
                <a:prstGeom prst="rect">
                  <a:avLst/>
                </a:prstGeom>
                <a:blipFill rotWithShape="1">
                  <a:blip r:embed="rId2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7" name="直接箭头连接符 16"/>
            <p:cNvCxnSpPr/>
            <p:nvPr/>
          </p:nvCxnSpPr>
          <p:spPr>
            <a:xfrm>
              <a:off x="3050" y="1789"/>
              <a:ext cx="216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</p:cxnSp>
        <p:sp>
          <p:nvSpPr>
            <p:cNvPr id="15" name="文本框 14"/>
            <p:cNvSpPr txBox="1"/>
            <p:nvPr/>
          </p:nvSpPr>
          <p:spPr>
            <a:xfrm>
              <a:off x="3146" y="1355"/>
              <a:ext cx="1968" cy="43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pPr algn="l"/>
              <a:r>
                <a:rPr lang="zh-CN" altLang="en-US" sz="1200" dirty="0">
                  <a:solidFill>
                    <a:srgbClr val="0070C0"/>
                  </a:solidFill>
                </a:rPr>
                <a:t>时空坐标系变换</a:t>
              </a:r>
              <a:endParaRPr lang="zh-CN" altLang="en-US" sz="1200" i="1" dirty="0">
                <a:solidFill>
                  <a:srgbClr val="0070C0"/>
                </a:solidFill>
                <a:latin typeface="Cambria Math" panose="02040503050406030204" pitchFamily="18" charset="0"/>
                <a:ea typeface="MS Mincho" panose="02020609040205080304" charset="0"/>
                <a:cs typeface="Cambria Math" panose="02040503050406030204" pitchFamily="18" charset="0"/>
              </a:endParaRPr>
            </a:p>
          </p:txBody>
        </p:sp>
        <p:sp>
          <p:nvSpPr>
            <p:cNvPr id="27" name="下箭头 26"/>
            <p:cNvSpPr/>
            <p:nvPr/>
          </p:nvSpPr>
          <p:spPr>
            <a:xfrm>
              <a:off x="4060" y="2009"/>
              <a:ext cx="360" cy="620"/>
            </a:xfrm>
            <a:prstGeom prst="downArrow">
              <a:avLst/>
            </a:prstGeom>
            <a:ln w="12700"/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文本框 11"/>
              <p:cNvSpPr txBox="1"/>
              <p:nvPr/>
            </p:nvSpPr>
            <p:spPr>
              <a:xfrm>
                <a:off x="2103691" y="2507869"/>
                <a:ext cx="2263140" cy="383540"/>
              </a:xfrm>
              <a:prstGeom prst="rect">
                <a:avLst/>
              </a:prstGeom>
              <a:noFill/>
            </p:spPr>
            <p:txBody>
              <a:bodyPr wrap="none" rtlCol="0" anchor="t">
                <a:spAutoFit/>
              </a:bodyPr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1000" i="1">
                          <a:latin typeface="Cambria Math" panose="02040503050406030204" pitchFamily="18" charset="0"/>
                          <a:cs typeface="Cambria Math" panose="02040503050406030204" pitchFamily="18" charset="0"/>
                        </a:rPr>
                        <m:t>𝜙</m:t>
                      </m:r>
                      <m:d>
                        <m:dPr>
                          <m:ctrlPr>
                            <a:rPr lang="en-US" altLang="zh-CN" sz="1000" i="1">
                              <a:latin typeface="Cambria Math" panose="02040503050406030204" pitchFamily="18" charset="0"/>
                              <a:cs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altLang="zh-CN" sz="1000" i="1">
                                  <a:latin typeface="Cambria Math" panose="02040503050406030204" pitchFamily="18" charset="0"/>
                                  <a:cs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brk/>
                                </m:rPr>
                                <a:rPr lang="en-US" altLang="zh-CN" sz="1000" i="1">
                                  <a:latin typeface="Cambria Math" panose="02040503050406030204" pitchFamily="18" charset="0"/>
                                  <a:cs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altLang="zh-CN" sz="1000" i="1">
                                  <a:latin typeface="Cambria Math" panose="02040503050406030204" pitchFamily="18" charset="0"/>
                                  <a:cs typeface="Cambria Math" panose="02040503050406030204" pitchFamily="18" charset="0"/>
                                </a:rPr>
                                <m:t>𝜇</m:t>
                              </m:r>
                            </m:sup>
                          </m:sSup>
                        </m:e>
                      </m:d>
                      <m:r>
                        <a:rPr lang="en-US" altLang="zh-CN" sz="1000" i="1">
                          <a:latin typeface="Cambria Math" panose="02040503050406030204" pitchFamily="18" charset="0"/>
                          <a:cs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altLang="zh-CN" sz="1000" i="1">
                              <a:latin typeface="Cambria Math" panose="02040503050406030204" pitchFamily="18" charset="0"/>
                              <a:cs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altLang="zh-CN" sz="1000" i="1">
                                  <a:latin typeface="Cambria Math" panose="02040503050406030204" pitchFamily="18" charset="0"/>
                                  <a:cs typeface="Cambria Math" panose="02040503050406030204" pitchFamily="18" charset="0"/>
                                </a:rPr>
                              </m:ctrlPr>
                            </m:dPr>
                            <m:e>
                              <m:acc>
                                <m:accPr>
                                  <m:ctrlPr>
                                    <a:rPr lang="en-US" altLang="zh-CN" sz="1000" i="1">
                                      <a:latin typeface="Cambria Math" panose="02040503050406030204" pitchFamily="18" charset="0"/>
                                      <a:cs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sSub>
                                    <m:sSubPr>
                                      <m:ctrlPr>
                                        <a:rPr lang="en-US" altLang="zh-CN" sz="1000" i="1">
                                          <a:latin typeface="Cambria Math" panose="02040503050406030204" pitchFamily="18" charset="0"/>
                                          <a:cs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brk/>
                                        </m:rPr>
                                        <a:rPr lang="en-US" altLang="zh-CN" sz="1000" i="1">
                                          <a:latin typeface="Cambria Math" panose="02040503050406030204" pitchFamily="18" charset="0"/>
                                          <a:cs typeface="Cambria Math" panose="02040503050406030204" pitchFamily="18" charset="0"/>
                                        </a:rPr>
                                        <m:t>𝑎</m:t>
                                      </m:r>
                                    </m:e>
                                    <m:sub>
                                      <m:r>
                                        <m:rPr>
                                          <m:brk/>
                                        </m:rPr>
                                        <a:rPr lang="en-US" altLang="zh-CN" sz="1000" i="1">
                                          <a:latin typeface="Cambria Math" panose="02040503050406030204" pitchFamily="18" charset="0"/>
                                          <a:cs typeface="Cambria Math" panose="02040503050406030204" pitchFamily="18" charset="0"/>
                                        </a:rPr>
                                        <m:t>𝑘</m:t>
                                      </m:r>
                                    </m:sub>
                                  </m:sSub>
                                </m:e>
                              </m:acc>
                              <m:sSub>
                                <m:sSubPr>
                                  <m:ctrlPr>
                                    <a:rPr lang="en-US" altLang="zh-CN" sz="1000" i="1">
                                      <a:latin typeface="Cambria Math" panose="02040503050406030204" pitchFamily="18" charset="0"/>
                                      <a:cs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brk/>
                                    </m:rPr>
                                    <a:rPr lang="en-US" altLang="zh-CN" sz="1000" i="1">
                                      <a:latin typeface="Cambria Math" panose="02040503050406030204" pitchFamily="18" charset="0"/>
                                      <a:cs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m:rPr>
                                      <m:brk/>
                                    </m:rPr>
                                    <a:rPr lang="en-US" altLang="zh-CN" sz="1000" i="1">
                                      <a:latin typeface="Cambria Math" panose="02040503050406030204" pitchFamily="18" charset="0"/>
                                      <a:cs typeface="Cambria Math" panose="02040503050406030204" pitchFamily="18" charset="0"/>
                                    </a:rPr>
                                    <m:t>𝑘</m:t>
                                  </m:r>
                                </m:sub>
                              </m:sSub>
                              <m:d>
                                <m:dPr>
                                  <m:ctrlPr>
                                    <a:rPr lang="en-US" altLang="zh-CN" sz="1000" i="1">
                                      <a:latin typeface="Cambria Math" panose="02040503050406030204" pitchFamily="18" charset="0"/>
                                      <a:cs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lang="en-US" altLang="zh-CN" sz="1000" i="1">
                                          <a:latin typeface="Cambria Math" panose="02040503050406030204" pitchFamily="18" charset="0"/>
                                          <a:cs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m:rPr>
                                          <m:brk/>
                                        </m:rPr>
                                        <a:rPr lang="en-US" altLang="zh-CN" sz="1000" i="1">
                                          <a:latin typeface="Cambria Math" panose="02040503050406030204" pitchFamily="18" charset="0"/>
                                          <a:cs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US" altLang="zh-CN" sz="1000" i="1">
                                          <a:latin typeface="Cambria Math" panose="02040503050406030204" pitchFamily="18" charset="0"/>
                                          <a:cs typeface="Cambria Math" panose="02040503050406030204" pitchFamily="18" charset="0"/>
                                        </a:rPr>
                                        <m:t>𝜇</m:t>
                                      </m:r>
                                    </m:sup>
                                  </m:sSup>
                                </m:e>
                              </m:d>
                              <m:r>
                                <a:rPr lang="en-US" altLang="zh-CN" sz="1000" i="1">
                                  <a:latin typeface="Cambria Math" panose="02040503050406030204" pitchFamily="18" charset="0"/>
                                  <a:cs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altLang="zh-CN" sz="1000" i="1">
                                      <a:latin typeface="Cambria Math" panose="02040503050406030204" pitchFamily="18" charset="0"/>
                                      <a:cs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acc>
                                    <m:accPr>
                                      <m:ctrlPr>
                                        <a:rPr lang="en-US" altLang="zh-CN" sz="1000" i="1">
                                          <a:latin typeface="Cambria Math" panose="02040503050406030204" pitchFamily="18" charset="0"/>
                                          <a:cs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sSub>
                                        <m:sSubPr>
                                          <m:ctrlPr>
                                            <a:rPr lang="en-US" altLang="zh-CN" sz="1000" i="1">
                                              <a:latin typeface="Cambria Math" panose="02040503050406030204" pitchFamily="18" charset="0"/>
                                              <a:cs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m:rPr>
                                              <m:brk/>
                                            </m:rPr>
                                            <a:rPr lang="en-US" altLang="zh-CN" sz="1000" i="1">
                                              <a:latin typeface="Cambria Math" panose="02040503050406030204" pitchFamily="18" charset="0"/>
                                              <a:cs typeface="Cambria Math" panose="02040503050406030204" pitchFamily="18" charset="0"/>
                                            </a:rPr>
                                            <m:t>𝑎</m:t>
                                          </m:r>
                                        </m:e>
                                        <m:sub>
                                          <m:r>
                                            <m:rPr>
                                              <m:brk/>
                                            </m:rPr>
                                            <a:rPr lang="en-US" altLang="zh-CN" sz="1000" i="1">
                                              <a:latin typeface="Cambria Math" panose="02040503050406030204" pitchFamily="18" charset="0"/>
                                              <a:cs typeface="Cambria Math" panose="02040503050406030204" pitchFamily="18" charset="0"/>
                                            </a:rPr>
                                            <m:t>𝑘</m:t>
                                          </m:r>
                                        </m:sub>
                                      </m:sSub>
                                    </m:e>
                                  </m:acc>
                                </m:e>
                                <m:sup>
                                  <m:r>
                                    <a:rPr lang="en-US" altLang="zh-CN" sz="1000" i="1">
                                      <a:latin typeface="Cambria Math" panose="02040503050406030204" pitchFamily="18" charset="0"/>
                                      <a:cs typeface="Cambria Math" panose="02040503050406030204" pitchFamily="18" charset="0"/>
                                    </a:rPr>
                                    <m:t>†</m:t>
                                  </m:r>
                                </m:sup>
                              </m:sSup>
                              <m:sSup>
                                <m:sSupPr>
                                  <m:ctrlPr>
                                    <a:rPr lang="en-US" altLang="zh-CN" sz="1000" i="1">
                                      <a:latin typeface="Cambria Math" panose="02040503050406030204" pitchFamily="18" charset="0"/>
                                      <a:cs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sSub>
                                    <m:sSubPr>
                                      <m:ctrlPr>
                                        <a:rPr lang="en-US" altLang="zh-CN" sz="1000" i="1">
                                          <a:latin typeface="Cambria Math" panose="02040503050406030204" pitchFamily="18" charset="0"/>
                                          <a:cs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brk/>
                                        </m:rPr>
                                        <a:rPr lang="en-US" altLang="zh-CN" sz="1000" i="1">
                                          <a:latin typeface="Cambria Math" panose="02040503050406030204" pitchFamily="18" charset="0"/>
                                          <a:cs typeface="Cambria Math" panose="02040503050406030204" pitchFamily="18" charset="0"/>
                                        </a:rPr>
                                        <m:t>𝑓</m:t>
                                      </m:r>
                                    </m:e>
                                    <m:sub>
                                      <m:r>
                                        <m:rPr>
                                          <m:brk/>
                                        </m:rPr>
                                        <a:rPr lang="en-US" altLang="zh-CN" sz="1000" i="1">
                                          <a:latin typeface="Cambria Math" panose="02040503050406030204" pitchFamily="18" charset="0"/>
                                          <a:cs typeface="Cambria Math" panose="02040503050406030204" pitchFamily="18" charset="0"/>
                                        </a:rPr>
                                        <m:t>𝑘</m:t>
                                      </m:r>
                                    </m:sub>
                                  </m:sSub>
                                </m:e>
                                <m:sup>
                                  <m:r>
                                    <m:rPr>
                                      <m:brk/>
                                    </m:rPr>
                                    <a:rPr lang="en-US" altLang="zh-CN" sz="1000" i="1">
                                      <a:latin typeface="Cambria Math" panose="02040503050406030204" pitchFamily="18" charset="0"/>
                                      <a:cs typeface="Cambria Math" panose="02040503050406030204" pitchFamily="18" charset="0"/>
                                    </a:rPr>
                                    <m:t>∗</m:t>
                                  </m:r>
                                </m:sup>
                              </m:sSup>
                              <m:d>
                                <m:dPr>
                                  <m:ctrlPr>
                                    <a:rPr lang="en-US" altLang="zh-CN" sz="1000" i="1">
                                      <a:latin typeface="Cambria Math" panose="02040503050406030204" pitchFamily="18" charset="0"/>
                                      <a:cs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lang="en-US" altLang="zh-CN" sz="1000" i="1">
                                          <a:latin typeface="Cambria Math" panose="02040503050406030204" pitchFamily="18" charset="0"/>
                                          <a:cs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m:rPr>
                                          <m:brk/>
                                        </m:rPr>
                                        <a:rPr lang="en-US" altLang="zh-CN" sz="1000" i="1">
                                          <a:latin typeface="Cambria Math" panose="02040503050406030204" pitchFamily="18" charset="0"/>
                                          <a:cs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US" altLang="zh-CN" sz="1000" i="1">
                                          <a:latin typeface="Cambria Math" panose="02040503050406030204" pitchFamily="18" charset="0"/>
                                          <a:cs typeface="Cambria Math" panose="02040503050406030204" pitchFamily="18" charset="0"/>
                                        </a:rPr>
                                        <m:t>𝜇</m:t>
                                      </m:r>
                                    </m:sup>
                                  </m:sSup>
                                </m:e>
                              </m:d>
                            </m:e>
                          </m:d>
                          <m:r>
                            <a:rPr lang="en-US" altLang="zh-CN" sz="1000" i="1">
                              <a:latin typeface="Cambria Math" panose="02040503050406030204" pitchFamily="18" charset="0"/>
                              <a:cs typeface="Cambria Math" panose="02040503050406030204" pitchFamily="18" charset="0"/>
                            </a:rPr>
                            <m:t>𝑑</m:t>
                          </m:r>
                          <m:r>
                            <m:rPr>
                              <m:brk/>
                            </m:rPr>
                            <a:rPr lang="en-US" altLang="zh-CN" sz="1000" i="1">
                              <a:latin typeface="Cambria Math" panose="02040503050406030204" pitchFamily="18" charset="0"/>
                              <a:cs typeface="Cambria Math" panose="02040503050406030204" pitchFamily="18" charset="0"/>
                            </a:rPr>
                            <m:t>𝑘</m:t>
                          </m:r>
                        </m:e>
                      </m:nary>
                    </m:oMath>
                  </m:oMathPara>
                </a14:m>
                <a:endParaRPr lang="zh-CN" altLang="en-US" sz="1000"/>
              </a:p>
            </p:txBody>
          </p:sp>
        </mc:Choice>
        <mc:Fallback>
          <p:sp>
            <p:nvSpPr>
              <p:cNvPr id="12" name="文本框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03691" y="2507869"/>
                <a:ext cx="2263140" cy="383540"/>
              </a:xfrm>
              <a:prstGeom prst="rect">
                <a:avLst/>
              </a:prstGeom>
              <a:blipFill rotWithShape="1">
                <a:blip r:embed="rId3"/>
                <a:stretch>
                  <a:fillRect l="-25" t="-66" r="25" b="66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直接箭头连接符 13"/>
          <p:cNvCxnSpPr>
            <a:stCxn id="12" idx="0"/>
          </p:cNvCxnSpPr>
          <p:nvPr/>
        </p:nvCxnSpPr>
        <p:spPr>
          <a:xfrm flipH="1" flipV="1">
            <a:off x="3225800" y="2003425"/>
            <a:ext cx="9525" cy="504190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6" name="文本框 15"/>
              <p:cNvSpPr txBox="1"/>
              <p:nvPr/>
            </p:nvSpPr>
            <p:spPr>
              <a:xfrm>
                <a:off x="368428" y="2155825"/>
                <a:ext cx="2814955" cy="253365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</p:spPr>
            <p:txBody>
              <a:bodyPr wrap="none" rtlCol="0">
                <a:spAutoFit/>
              </a:bodyPr>
              <a:p>
                <a:pPr algn="l"/>
                <a:r>
                  <a:rPr lang="zh-CN" altLang="en-US" sz="1000" dirty="0"/>
                  <a:t>类比谐振子的解的形式：</a:t>
                </a:r>
                <a14:m>
                  <m:oMath xmlns:m="http://schemas.openxmlformats.org/officeDocument/2006/math">
                    <m:acc>
                      <m:accPr>
                        <m:ctrlPr>
                          <a:rPr lang="en-US" altLang="zh-CN" sz="1000" i="1">
                            <a:latin typeface="Cambria Math" panose="02040503050406030204" pitchFamily="18" charset="0"/>
                            <a:cs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brk/>
                          </m:rPr>
                          <a:rPr lang="en-US" altLang="zh-CN" sz="1000" i="1">
                            <a:latin typeface="Cambria Math" panose="02040503050406030204" pitchFamily="18" charset="0"/>
                            <a:cs typeface="Cambria Math" panose="02040503050406030204" pitchFamily="18" charset="0"/>
                          </a:rPr>
                          <m:t>𝑥</m:t>
                        </m:r>
                      </m:e>
                    </m:acc>
                    <m:d>
                      <m:dPr>
                        <m:ctrlPr>
                          <a:rPr lang="en-US" altLang="zh-CN" sz="1000" i="1">
                            <a:latin typeface="Cambria Math" panose="02040503050406030204" pitchFamily="18" charset="0"/>
                            <a:cs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brk/>
                          </m:rPr>
                          <a:rPr lang="en-US" altLang="zh-CN" sz="1000" i="1">
                            <a:latin typeface="Cambria Math" panose="02040503050406030204" pitchFamily="18" charset="0"/>
                            <a:cs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altLang="zh-CN" sz="1000" i="1">
                        <a:latin typeface="Cambria Math" panose="02040503050406030204" pitchFamily="18" charset="0"/>
                        <a:cs typeface="Cambria Math" panose="02040503050406030204" pitchFamily="18" charset="0"/>
                      </a:rPr>
                      <m:t>=</m:t>
                    </m:r>
                    <m:acc>
                      <m:accPr>
                        <m:ctrlPr>
                          <a:rPr lang="en-US" altLang="zh-CN" sz="1000" i="1">
                            <a:latin typeface="Cambria Math" panose="02040503050406030204" pitchFamily="18" charset="0"/>
                            <a:cs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brk/>
                          </m:rPr>
                          <a:rPr lang="en-US" altLang="zh-CN" sz="1000" i="1">
                            <a:latin typeface="Cambria Math" panose="02040503050406030204" pitchFamily="18" charset="0"/>
                            <a:cs typeface="Cambria Math" panose="02040503050406030204" pitchFamily="18" charset="0"/>
                          </a:rPr>
                          <m:t>𝑎</m:t>
                        </m:r>
                      </m:e>
                    </m:acc>
                    <m:r>
                      <m:rPr>
                        <m:brk/>
                      </m:rPr>
                      <a:rPr lang="en-US" altLang="zh-CN" sz="1000" i="1">
                        <a:latin typeface="Cambria Math" panose="02040503050406030204" pitchFamily="18" charset="0"/>
                        <a:cs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altLang="zh-CN" sz="1000" i="1">
                            <a:latin typeface="Cambria Math" panose="02040503050406030204" pitchFamily="18" charset="0"/>
                            <a:cs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brk/>
                          </m:rPr>
                          <a:rPr lang="en-US" altLang="zh-CN" sz="1000" i="1">
                            <a:latin typeface="Cambria Math" panose="02040503050406030204" pitchFamily="18" charset="0"/>
                            <a:cs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m:rPr>
                        <m:brk/>
                      </m:rPr>
                      <a:rPr lang="en-US" altLang="zh-CN" sz="1000" i="1">
                        <a:latin typeface="Cambria Math" panose="02040503050406030204" pitchFamily="18" charset="0"/>
                        <a:cs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altLang="zh-CN" sz="1000" i="1">
                            <a:latin typeface="Cambria Math" panose="02040503050406030204" pitchFamily="18" charset="0"/>
                            <a:cs typeface="Cambria Math" panose="02040503050406030204" pitchFamily="18" charset="0"/>
                          </a:rPr>
                        </m:ctrlPr>
                      </m:sSupPr>
                      <m:e>
                        <m:acc>
                          <m:accPr>
                            <m:ctrlPr>
                              <a:rPr lang="en-US" altLang="zh-CN" sz="1000" i="1">
                                <a:latin typeface="Cambria Math" panose="02040503050406030204" pitchFamily="18" charset="0"/>
                                <a:cs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brk/>
                              </m:rPr>
                              <a:rPr lang="en-US" altLang="zh-CN" sz="1000" i="1">
                                <a:latin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𝑎</m:t>
                            </m:r>
                          </m:e>
                        </m:acc>
                      </m:e>
                      <m:sup>
                        <m:r>
                          <a:rPr lang="en-US" altLang="zh-CN" sz="1000" i="1">
                            <a:latin typeface="Cambria Math" panose="02040503050406030204" pitchFamily="18" charset="0"/>
                            <a:cs typeface="Cambria Math" panose="02040503050406030204" pitchFamily="18" charset="0"/>
                          </a:rPr>
                          <m:t>†</m:t>
                        </m:r>
                      </m:sup>
                    </m:sSup>
                    <m:sSup>
                      <m:sSupPr>
                        <m:ctrlPr>
                          <a:rPr lang="en-US" altLang="zh-CN" sz="1000" i="1">
                            <a:latin typeface="Cambria Math" panose="02040503050406030204" pitchFamily="18" charset="0"/>
                            <a:cs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brk/>
                          </m:rPr>
                          <a:rPr lang="en-US" altLang="zh-CN" sz="1000" i="1">
                            <a:latin typeface="Cambria Math" panose="02040503050406030204" pitchFamily="18" charset="0"/>
                            <a:cs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m:rPr>
                            <m:brk/>
                          </m:rPr>
                          <a:rPr lang="en-US" altLang="zh-CN" sz="1000" i="1">
                            <a:latin typeface="Cambria Math" panose="02040503050406030204" pitchFamily="18" charset="0"/>
                            <a:cs typeface="Cambria Math" panose="02040503050406030204" pitchFamily="18" charset="0"/>
                          </a:rPr>
                          <m:t>∗</m:t>
                        </m:r>
                      </m:sup>
                    </m:sSup>
                    <m:d>
                      <m:dPr>
                        <m:ctrlPr>
                          <a:rPr lang="en-US" altLang="zh-CN" sz="1000" i="1">
                            <a:latin typeface="Cambria Math" panose="02040503050406030204" pitchFamily="18" charset="0"/>
                            <a:cs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brk/>
                          </m:rPr>
                          <a:rPr lang="en-US" altLang="zh-CN" sz="1000" i="1">
                            <a:latin typeface="Cambria Math" panose="02040503050406030204" pitchFamily="18" charset="0"/>
                            <a:cs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endParaRPr lang="zh-CN" altLang="en-US" sz="1000" dirty="0"/>
              </a:p>
            </p:txBody>
          </p:sp>
        </mc:Choice>
        <mc:Fallback>
          <p:sp>
            <p:nvSpPr>
              <p:cNvPr id="16" name="文本框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8428" y="2155825"/>
                <a:ext cx="2814955" cy="253365"/>
              </a:xfrm>
              <a:prstGeom prst="rect">
                <a:avLst/>
              </a:prstGeom>
              <a:blipFill rotWithShape="1">
                <a:blip r:embed="rId4"/>
                <a:stretch>
                  <a:fillRect l="-5" r="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文本框 3"/>
              <p:cNvSpPr txBox="1"/>
              <p:nvPr/>
            </p:nvSpPr>
            <p:spPr>
              <a:xfrm>
                <a:off x="2806700" y="2989580"/>
                <a:ext cx="2901950" cy="23495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p>
                <a:pPr algn="l"/>
                <a14:m>
                  <m:oMath xmlns:m="http://schemas.openxmlformats.org/officeDocument/2006/math">
                    <m:r>
                      <a:rPr lang="en-US" altLang="zh-CN" sz="800" i="1">
                        <a:latin typeface="Cambria Math" panose="02040503050406030204" pitchFamily="18" charset="0"/>
                        <a:cs typeface="Cambria Math" panose="02040503050406030204" pitchFamily="18" charset="0"/>
                      </a:rPr>
                      <m:t>𝜙</m:t>
                    </m:r>
                    <m:d>
                      <m:dPr>
                        <m:ctrlPr>
                          <a:rPr lang="en-US" altLang="zh-CN" sz="800" i="1">
                            <a:latin typeface="Cambria Math" panose="02040503050406030204" pitchFamily="18" charset="0"/>
                            <a:cs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altLang="zh-CN" sz="800" i="1">
                                <a:latin typeface="Cambria Math" panose="02040503050406030204" pitchFamily="18" charset="0"/>
                                <a:cs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brk/>
                              </m:rPr>
                              <a:rPr lang="en-US" altLang="zh-CN" sz="800" i="1">
                                <a:latin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altLang="zh-CN" sz="800" i="1">
                                <a:latin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𝜇</m:t>
                            </m:r>
                          </m:sup>
                        </m:sSup>
                      </m:e>
                    </m:d>
                  </m:oMath>
                </a14:m>
                <a:r>
                  <a:rPr lang="zh-CN" altLang="en-US" sz="800" b="0" i="0">
                    <a:latin typeface="Cambria Math" panose="02040503050406030204" pitchFamily="18" charset="0"/>
                    <a:cs typeface="Cambria Math" panose="02040503050406030204" pitchFamily="18" charset="0"/>
                  </a:rPr>
                  <a:t>是真空标量场，</a:t>
                </a:r>
                <a14:m>
                  <m:oMath xmlns:m="http://schemas.openxmlformats.org/officeDocument/2006/math">
                    <m:acc>
                      <m:accPr>
                        <m:ctrlPr>
                          <a:rPr lang="en-US" altLang="zh-CN" sz="800" i="1">
                            <a:latin typeface="Cambria Math" panose="02040503050406030204" pitchFamily="18" charset="0"/>
                            <a:cs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altLang="zh-CN" sz="800" i="1">
                                <a:latin typeface="Cambria Math" panose="02040503050406030204" pitchFamily="18" charset="0"/>
                                <a:cs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brk/>
                              </m:rPr>
                              <a:rPr lang="en-US" altLang="zh-CN" sz="800" i="1">
                                <a:latin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m:rPr>
                                <m:brk/>
                              </m:rPr>
                              <a:rPr lang="en-US" altLang="zh-CN" sz="800" i="1">
                                <a:latin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</m:e>
                    </m:acc>
                  </m:oMath>
                </a14:m>
                <a:r>
                  <a:rPr lang="zh-CN" altLang="en-US" sz="800" b="0" i="0">
                    <a:latin typeface="Cambria Math" panose="02040503050406030204" pitchFamily="18" charset="0"/>
                    <a:ea typeface="宋体" panose="02010600030101010101" pitchFamily="2" charset="-122"/>
                    <a:cs typeface="Cambria Math" panose="02040503050406030204" pitchFamily="18" charset="0"/>
                  </a:rPr>
                  <a:t>、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CN" sz="800" i="1">
                            <a:latin typeface="Cambria Math" panose="02040503050406030204" pitchFamily="18" charset="0"/>
                            <a:cs typeface="Cambria Math" panose="02040503050406030204" pitchFamily="18" charset="0"/>
                          </a:rPr>
                        </m:ctrlPr>
                      </m:sSupPr>
                      <m:e>
                        <m:acc>
                          <m:accPr>
                            <m:ctrlPr>
                              <a:rPr lang="en-US" altLang="zh-CN" sz="800" i="1">
                                <a:latin typeface="Cambria Math" panose="02040503050406030204" pitchFamily="18" charset="0"/>
                                <a:cs typeface="Cambria Math" panose="02040503050406030204" pitchFamily="18" charset="0"/>
                              </a:rPr>
                            </m:ctrlPr>
                          </m:accPr>
                          <m:e>
                            <m:sSub>
                              <m:sSubPr>
                                <m:ctrlPr>
                                  <a:rPr lang="en-US" altLang="zh-CN" sz="800" i="1">
                                    <a:latin typeface="Cambria Math" panose="02040503050406030204" pitchFamily="18" charset="0"/>
                                    <a:cs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brk/>
                                  </m:rPr>
                                  <a:rPr lang="en-US" altLang="zh-CN" sz="800" i="1">
                                    <a:latin typeface="Cambria Math" panose="02040503050406030204" pitchFamily="18" charset="0"/>
                                    <a:cs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  <m:sub>
                                <m:r>
                                  <m:rPr>
                                    <m:brk/>
                                  </m:rPr>
                                  <a:rPr lang="en-US" altLang="zh-CN" sz="800" i="1">
                                    <a:latin typeface="Cambria Math" panose="02040503050406030204" pitchFamily="18" charset="0"/>
                                    <a:cs typeface="Cambria Math" panose="02040503050406030204" pitchFamily="18" charset="0"/>
                                  </a:rPr>
                                  <m:t>𝑘</m:t>
                                </m:r>
                              </m:sub>
                            </m:sSub>
                          </m:e>
                        </m:acc>
                      </m:e>
                      <m:sup>
                        <m:r>
                          <a:rPr lang="en-US" altLang="zh-CN" sz="800" i="1">
                            <a:latin typeface="Cambria Math" panose="02040503050406030204" pitchFamily="18" charset="0"/>
                            <a:cs typeface="Cambria Math" panose="02040503050406030204" pitchFamily="18" charset="0"/>
                          </a:rPr>
                          <m:t>†</m:t>
                        </m:r>
                      </m:sup>
                    </m:sSup>
                  </m:oMath>
                </a14:m>
                <a:r>
                  <a:rPr lang="zh-CN" altLang="en-US" sz="800" b="0" i="0">
                    <a:latin typeface="Cambria Math" panose="02040503050406030204" pitchFamily="18" charset="0"/>
                    <a:cs typeface="Cambria Math" panose="02040503050406030204" pitchFamily="18" charset="0"/>
                  </a:rPr>
                  <a:t>是产生湮灭算符，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800" i="1">
                            <a:latin typeface="Cambria Math" panose="02040503050406030204" pitchFamily="18" charset="0"/>
                            <a:cs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brk/>
                          </m:rPr>
                          <a:rPr lang="en-US" altLang="zh-CN" sz="800" i="1">
                            <a:latin typeface="Cambria Math" panose="02040503050406030204" pitchFamily="18" charset="0"/>
                            <a:cs typeface="Cambria Math" panose="02040503050406030204" pitchFamily="18" charset="0"/>
                          </a:rPr>
                          <m:t>{</m:t>
                        </m:r>
                        <m:r>
                          <m:rPr>
                            <m:brk/>
                          </m:rPr>
                          <a:rPr lang="en-US" altLang="zh-CN" sz="800" i="1">
                            <a:latin typeface="Cambria Math" panose="02040503050406030204" pitchFamily="18" charset="0"/>
                            <a:cs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m:rPr>
                            <m:brk/>
                          </m:rPr>
                          <a:rPr lang="en-US" altLang="zh-CN" sz="800" i="1">
                            <a:latin typeface="Cambria Math" panose="02040503050406030204" pitchFamily="18" charset="0"/>
                            <a:cs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m:rPr>
                        <m:brk/>
                      </m:rPr>
                      <a:rPr lang="en-US" altLang="zh-CN" sz="800" i="1">
                        <a:latin typeface="Cambria Math" panose="02040503050406030204" pitchFamily="18" charset="0"/>
                        <a:cs typeface="Cambria Math" panose="02040503050406030204" pitchFamily="18" charset="0"/>
                      </a:rPr>
                      <m:t>}</m:t>
                    </m:r>
                  </m:oMath>
                </a14:m>
                <a:r>
                  <a:rPr lang="zh-CN" altLang="en-US" sz="800" b="0" i="0">
                    <a:latin typeface="Cambria Math" panose="02040503050406030204" pitchFamily="18" charset="0"/>
                    <a:cs typeface="Cambria Math" panose="02040503050406030204" pitchFamily="18" charset="0"/>
                  </a:rPr>
                  <a:t>是一组基</a:t>
                </a:r>
                <a:endParaRPr lang="zh-CN" altLang="en-US" sz="800" dirty="0"/>
              </a:p>
            </p:txBody>
          </p:sp>
        </mc:Choice>
        <mc:Fallback>
          <p:sp>
            <p:nvSpPr>
              <p:cNvPr id="4" name="文本框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6700" y="2989580"/>
                <a:ext cx="2901950" cy="23495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77900" y="128270"/>
            <a:ext cx="2719070" cy="4375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ts val="1640"/>
              </a:lnSpc>
              <a:spcBef>
                <a:spcPts val="135"/>
              </a:spcBef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两种时空的真空量子场描述</a:t>
            </a:r>
            <a:br>
              <a:rPr lang="en-US" sz="800" b="0" spc="-30" dirty="0">
                <a:latin typeface="Calibri" panose="020F0502020204030204"/>
                <a:cs typeface="Calibri" panose="020F0502020204030204"/>
              </a:rPr>
            </a:br>
            <a:r>
              <a:rPr lang="en-US" sz="1000" b="0" spc="30" dirty="0">
                <a:latin typeface="Calibri" panose="020F0502020204030204"/>
                <a:cs typeface="Calibri" panose="020F0502020204030204"/>
              </a:rPr>
              <a:t>3</a:t>
            </a:r>
            <a:r>
              <a:rPr sz="1000" b="0" spc="30" dirty="0">
                <a:latin typeface="Calibri" panose="020F0502020204030204"/>
                <a:cs typeface="Calibri" panose="020F0502020204030204"/>
              </a:rPr>
              <a:t> </a:t>
            </a:r>
            <a:r>
              <a:rPr lang="zh-CN" altLang="en-US" sz="1000" b="0" spc="-1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昂鲁效应的</a:t>
            </a:r>
            <a:r>
              <a:rPr lang="zh-CN" altLang="en-US" sz="1000" b="0" spc="-1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产生</a:t>
            </a:r>
            <a:endParaRPr lang="zh-CN" altLang="en-US" sz="1000" b="0" spc="-10" dirty="0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xfrm>
            <a:off x="321894" y="3043408"/>
            <a:ext cx="271780" cy="13394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7465">
              <a:lnSpc>
                <a:spcPts val="860"/>
              </a:lnSpc>
            </a:pPr>
            <a:fld id="{81D60167-4931-47E6-BA6A-407CBD079E47}" type="slidenum">
              <a:rPr sz="1400" spc="-20" smtClean="0"/>
            </a:fld>
            <a:endParaRPr sz="1400" spc="-2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文本框 11"/>
              <p:cNvSpPr txBox="1"/>
              <p:nvPr/>
            </p:nvSpPr>
            <p:spPr>
              <a:xfrm>
                <a:off x="825628" y="784225"/>
                <a:ext cx="1583055" cy="27559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p>
                <a:r>
                  <a:rPr lang="zh-CN" altLang="en-US" sz="1200" dirty="0"/>
                  <a:t>闵可夫斯基时空</a:t>
                </a:r>
                <a14:m>
                  <m:oMath xmlns:m="http://schemas.openxmlformats.org/officeDocument/2006/math">
                    <m:r>
                      <m:rPr>
                        <m:brk/>
                      </m:rPr>
                      <a:rPr lang="en-US" altLang="zh-CN" sz="1200" i="1" dirty="0">
                        <a:latin typeface="Cambria Math" panose="02040503050406030204" pitchFamily="18" charset="0"/>
                        <a:cs typeface="Cambria Math" panose="02040503050406030204" pitchFamily="18" charset="0"/>
                      </a:rPr>
                      <m:t>(</m:t>
                    </m:r>
                    <m:r>
                      <m:rPr>
                        <m:brk/>
                      </m:rPr>
                      <a:rPr lang="en-US" altLang="zh-CN" sz="1200" i="1" dirty="0">
                        <a:latin typeface="Cambria Math" panose="02040503050406030204" pitchFamily="18" charset="0"/>
                        <a:cs typeface="Cambria Math" panose="02040503050406030204" pitchFamily="18" charset="0"/>
                      </a:rPr>
                      <m:t>𝑥</m:t>
                    </m:r>
                    <m:r>
                      <m:rPr>
                        <m:brk/>
                      </m:rPr>
                      <a:rPr lang="en-US" altLang="zh-CN" sz="1200" i="1" dirty="0">
                        <a:latin typeface="Cambria Math" panose="02040503050406030204" pitchFamily="18" charset="0"/>
                        <a:cs typeface="Cambria Math" panose="02040503050406030204" pitchFamily="18" charset="0"/>
                      </a:rPr>
                      <m:t>,</m:t>
                    </m:r>
                    <m:r>
                      <a:rPr lang="en-US" altLang="zh-CN" sz="1200" i="1" dirty="0">
                        <a:latin typeface="Cambria Math" panose="02040503050406030204" pitchFamily="18" charset="0"/>
                        <a:cs typeface="Cambria Math" panose="02040503050406030204" pitchFamily="18" charset="0"/>
                      </a:rPr>
                      <m:t> </m:t>
                    </m:r>
                    <m:r>
                      <m:rPr>
                        <m:brk/>
                      </m:rPr>
                      <a:rPr lang="en-US" altLang="zh-CN" sz="1200" i="1" dirty="0">
                        <a:latin typeface="Cambria Math" panose="02040503050406030204" pitchFamily="18" charset="0"/>
                        <a:cs typeface="Cambria Math" panose="02040503050406030204" pitchFamily="18" charset="0"/>
                      </a:rPr>
                      <m:t>𝑡</m:t>
                    </m:r>
                    <m:r>
                      <m:rPr>
                        <m:brk/>
                      </m:rPr>
                      <a:rPr lang="en-US" altLang="zh-CN" sz="1200" i="1" dirty="0">
                        <a:latin typeface="Cambria Math" panose="02040503050406030204" pitchFamily="18" charset="0"/>
                        <a:cs typeface="Cambria Math" panose="02040503050406030204" pitchFamily="18" charset="0"/>
                      </a:rPr>
                      <m:t>)</m:t>
                    </m:r>
                  </m:oMath>
                </a14:m>
                <a:endParaRPr lang="en-US" altLang="zh-CN" sz="1200" dirty="0"/>
              </a:p>
            </p:txBody>
          </p:sp>
        </mc:Choice>
        <mc:Fallback>
          <p:sp>
            <p:nvSpPr>
              <p:cNvPr id="12" name="文本框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5628" y="784225"/>
                <a:ext cx="1583055" cy="275590"/>
              </a:xfrm>
              <a:prstGeom prst="rect">
                <a:avLst/>
              </a:prstGeom>
              <a:blipFill rotWithShape="1">
                <a:blip r:embed="rId1"/>
                <a:stretch>
                  <a:fillRect l="-8" r="8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文本框 12"/>
              <p:cNvSpPr txBox="1"/>
              <p:nvPr/>
            </p:nvSpPr>
            <p:spPr>
              <a:xfrm>
                <a:off x="3568828" y="784225"/>
                <a:ext cx="1290320" cy="27559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p>
                <a:r>
                  <a:rPr lang="zh-CN" altLang="en-US" sz="1200" dirty="0"/>
                  <a:t>林德勒时空</a:t>
                </a:r>
                <a14:m>
                  <m:oMath xmlns:m="http://schemas.openxmlformats.org/officeDocument/2006/math">
                    <m:r>
                      <m:rPr>
                        <m:brk/>
                      </m:rPr>
                      <a:rPr lang="en-US" altLang="zh-CN" sz="1200" i="1" dirty="0">
                        <a:latin typeface="Cambria Math" panose="02040503050406030204" pitchFamily="18" charset="0"/>
                        <a:cs typeface="Cambria Math" panose="02040503050406030204" pitchFamily="18" charset="0"/>
                      </a:rPr>
                      <m:t>(</m:t>
                    </m:r>
                    <m:r>
                      <a:rPr lang="en-US" altLang="zh-CN" sz="1200" i="1" dirty="0">
                        <a:latin typeface="Cambria Math" panose="02040503050406030204" pitchFamily="18" charset="0"/>
                        <a:cs typeface="Cambria Math" panose="02040503050406030204" pitchFamily="18" charset="0"/>
                      </a:rPr>
                      <m:t>𝜂</m:t>
                    </m:r>
                    <m:r>
                      <m:rPr>
                        <m:brk/>
                      </m:rPr>
                      <a:rPr lang="en-US" altLang="zh-CN" sz="1200" i="1" dirty="0">
                        <a:latin typeface="Cambria Math" panose="02040503050406030204" pitchFamily="18" charset="0"/>
                        <a:cs typeface="Cambria Math" panose="02040503050406030204" pitchFamily="18" charset="0"/>
                      </a:rPr>
                      <m:t>,</m:t>
                    </m:r>
                    <m:r>
                      <a:rPr lang="en-US" altLang="zh-CN" sz="1200" i="1" dirty="0">
                        <a:latin typeface="Cambria Math" panose="02040503050406030204" pitchFamily="18" charset="0"/>
                        <a:cs typeface="Cambria Math" panose="02040503050406030204" pitchFamily="18" charset="0"/>
                      </a:rPr>
                      <m:t> </m:t>
                    </m:r>
                    <m:r>
                      <a:rPr lang="en-US" altLang="zh-CN" sz="1200" i="1" dirty="0">
                        <a:latin typeface="Cambria Math" panose="02040503050406030204" pitchFamily="18" charset="0"/>
                        <a:cs typeface="Cambria Math" panose="02040503050406030204" pitchFamily="18" charset="0"/>
                      </a:rPr>
                      <m:t>𝜉</m:t>
                    </m:r>
                    <m:r>
                      <m:rPr>
                        <m:brk/>
                      </m:rPr>
                      <a:rPr lang="en-US" altLang="zh-CN" sz="1200" i="1" dirty="0">
                        <a:latin typeface="Cambria Math" panose="02040503050406030204" pitchFamily="18" charset="0"/>
                        <a:cs typeface="Cambria Math" panose="02040503050406030204" pitchFamily="18" charset="0"/>
                      </a:rPr>
                      <m:t>)</m:t>
                    </m:r>
                  </m:oMath>
                </a14:m>
                <a:endParaRPr lang="zh-CN" altLang="en-US" sz="1200" dirty="0"/>
              </a:p>
            </p:txBody>
          </p:sp>
        </mc:Choice>
        <mc:Fallback>
          <p:sp>
            <p:nvSpPr>
              <p:cNvPr id="13" name="文本框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8828" y="784225"/>
                <a:ext cx="1290320" cy="275590"/>
              </a:xfrm>
              <a:prstGeom prst="rect">
                <a:avLst/>
              </a:prstGeom>
              <a:blipFill rotWithShape="1">
                <a:blip r:embed="rId2"/>
                <a:stretch>
                  <a:fillRect l="-10" r="10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文本框 14"/>
              <p:cNvSpPr txBox="1"/>
              <p:nvPr/>
            </p:nvSpPr>
            <p:spPr>
              <a:xfrm>
                <a:off x="1130428" y="1546225"/>
                <a:ext cx="3663315" cy="31305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p>
                <a:pPr algn="l"/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kumimoji="0" lang="zh-CN" altLang="en-US" sz="1200" b="1" i="0" u="none" strike="noStrike" kern="0" cap="none" spc="0" normalizeH="0" baseline="0" noProof="1" dirty="0">
                            <a:solidFill>
                              <a:schemeClr val="accent1"/>
                            </a:solidFill>
                            <a:latin typeface="Arial" panose="020B0604020202020204" pitchFamily="34" charset="0"/>
                            <a:ea typeface="Arial" panose="020B0604020202020204" pitchFamily="34" charset="0"/>
                            <a:cs typeface="+mn-ea"/>
                            <a:sym typeface="+mn-ea"/>
                          </a:rPr>
                        </m:ctrlPr>
                      </m:dPr>
                      <m:e>
                        <m:sSubSup>
                          <m:sSubSupPr>
                            <m:ctrlPr>
                              <a:rPr kumimoji="0" lang="zh-CN" altLang="en-US" sz="1200" b="1" i="0" u="none" strike="noStrike" kern="0" cap="none" spc="0" normalizeH="0" baseline="0" noProof="1" dirty="0">
                                <a:solidFill>
                                  <a:schemeClr val="accent1"/>
                                </a:solidFill>
                                <a:latin typeface="Arial" panose="020B0604020202020204" pitchFamily="34" charset="0"/>
                                <a:ea typeface="Arial" panose="020B0604020202020204" pitchFamily="34" charset="0"/>
                                <a:cs typeface="+mn-ea"/>
                              </a:rPr>
                            </m:ctrlPr>
                          </m:sSubSupPr>
                          <m:e>
                            <m:r>
                              <m:rPr>
                                <m:brk/>
                              </m:rPr>
                              <a:rPr kumimoji="0" lang="zh-CN" altLang="en-US" sz="1200" b="1" i="0" u="none" strike="noStrike" kern="0" cap="none" spc="0" normalizeH="0" baseline="0" noProof="1" dirty="0">
                                <a:solidFill>
                                  <a:schemeClr val="accent1"/>
                                </a:solidFill>
                                <a:latin typeface="Arial" panose="020B0604020202020204" pitchFamily="34" charset="0"/>
                                <a:ea typeface="Arial" panose="020B0604020202020204" pitchFamily="34" charset="0"/>
                                <a:cs typeface="+mn-ea"/>
                              </a:rPr>
                              <m:t>𝑓</m:t>
                            </m:r>
                          </m:e>
                          <m:sub>
                            <m:r>
                              <m:rPr>
                                <m:brk/>
                              </m:rPr>
                              <a:rPr kumimoji="0" lang="zh-CN" altLang="en-US" sz="1200" b="1" i="0" u="none" strike="noStrike" kern="0" cap="none" spc="0" normalizeH="0" baseline="0" noProof="1" dirty="0">
                                <a:solidFill>
                                  <a:schemeClr val="accent1"/>
                                </a:solidFill>
                                <a:latin typeface="Arial" panose="020B0604020202020204" pitchFamily="34" charset="0"/>
                                <a:ea typeface="Arial" panose="020B0604020202020204" pitchFamily="34" charset="0"/>
                                <a:cs typeface="+mn-ea"/>
                              </a:rPr>
                              <m:t>𝑘</m:t>
                            </m:r>
                          </m:sub>
                          <m:sup>
                            <m:r>
                              <m:rPr>
                                <m:brk/>
                              </m:rPr>
                              <a:rPr kumimoji="0" lang="zh-CN" altLang="en-US" sz="1200" b="1" i="0" u="none" strike="noStrike" kern="0" cap="none" spc="0" normalizeH="0" baseline="0" noProof="1" dirty="0">
                                <a:solidFill>
                                  <a:schemeClr val="accent1"/>
                                </a:solidFill>
                                <a:latin typeface="Arial" panose="020B0604020202020204" pitchFamily="34" charset="0"/>
                                <a:ea typeface="Arial" panose="020B0604020202020204" pitchFamily="34" charset="0"/>
                                <a:cs typeface="+mn-ea"/>
                              </a:rPr>
                              <m:t>𝑀</m:t>
                            </m:r>
                          </m:sup>
                        </m:sSubSup>
                      </m:e>
                    </m:d>
                  </m:oMath>
                </a14:m>
                <a:r>
                  <a:rPr kumimoji="0" lang="zh-CN" altLang="en-US" sz="1200" b="1" i="0" u="none" strike="noStrike" kern="0" cap="none" spc="0" normalizeH="0" baseline="0" noProof="1" dirty="0">
                    <a:solidFill>
                      <a:schemeClr val="accent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+mn-ea"/>
                    <a:sym typeface="+mn-ea"/>
                  </a:rPr>
                  <a:t>、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kumimoji="0" lang="zh-CN" altLang="en-US" sz="1200" b="1" i="0" u="none" strike="noStrike" kern="0" cap="none" spc="0" normalizeH="0" baseline="0" noProof="1" dirty="0">
                            <a:solidFill>
                              <a:schemeClr val="accent1"/>
                            </a:solidFill>
                            <a:latin typeface="Arial" panose="020B0604020202020204" pitchFamily="34" charset="0"/>
                            <a:ea typeface="Arial" panose="020B0604020202020204" pitchFamily="34" charset="0"/>
                            <a:cs typeface="+mn-ea"/>
                            <a:sym typeface="+mn-ea"/>
                          </a:rPr>
                        </m:ctrlPr>
                      </m:dPr>
                      <m:e>
                        <m:sSubSup>
                          <m:sSubSupPr>
                            <m:ctrlPr>
                              <a:rPr kumimoji="0" lang="zh-CN" altLang="en-US" sz="1200" b="1" i="0" u="none" strike="noStrike" kern="0" cap="none" spc="0" normalizeH="0" baseline="0" noProof="1" dirty="0">
                                <a:solidFill>
                                  <a:schemeClr val="accent1"/>
                                </a:solidFill>
                                <a:latin typeface="Arial" panose="020B0604020202020204" pitchFamily="34" charset="0"/>
                                <a:ea typeface="Arial" panose="020B0604020202020204" pitchFamily="34" charset="0"/>
                                <a:cs typeface="+mn-ea"/>
                              </a:rPr>
                            </m:ctrlPr>
                          </m:sSubSupPr>
                          <m:e>
                            <m:r>
                              <m:rPr>
                                <m:brk/>
                              </m:rPr>
                              <a:rPr kumimoji="0" lang="zh-CN" altLang="en-US" sz="1200" b="1" i="0" u="none" strike="noStrike" kern="0" cap="none" spc="0" normalizeH="0" baseline="0" noProof="1" dirty="0">
                                <a:solidFill>
                                  <a:schemeClr val="accent1"/>
                                </a:solidFill>
                                <a:latin typeface="Arial" panose="020B0604020202020204" pitchFamily="34" charset="0"/>
                                <a:ea typeface="Arial" panose="020B0604020202020204" pitchFamily="34" charset="0"/>
                                <a:cs typeface="+mn-ea"/>
                              </a:rPr>
                              <m:t>𝑓</m:t>
                            </m:r>
                          </m:e>
                          <m:sub>
                            <m:r>
                              <m:rPr>
                                <m:brk/>
                              </m:rPr>
                              <a:rPr kumimoji="0" lang="zh-CN" altLang="en-US" sz="1200" b="1" i="0" u="none" strike="noStrike" kern="0" cap="none" spc="0" normalizeH="0" baseline="0" noProof="1" dirty="0">
                                <a:solidFill>
                                  <a:schemeClr val="accent1"/>
                                </a:solidFill>
                                <a:latin typeface="Arial" panose="020B0604020202020204" pitchFamily="34" charset="0"/>
                                <a:ea typeface="Arial" panose="020B0604020202020204" pitchFamily="34" charset="0"/>
                                <a:cs typeface="+mn-ea"/>
                              </a:rPr>
                              <m:t>𝑘</m:t>
                            </m:r>
                          </m:sub>
                          <m:sup>
                            <m:r>
                              <m:rPr>
                                <m:brk/>
                              </m:rPr>
                              <a:rPr kumimoji="0" lang="en-US" altLang="zh-CN" sz="1200" b="0" i="1" u="none" strike="noStrike" kern="0" cap="none" spc="0" normalizeH="0" baseline="0" noProof="1" dirty="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  <a:ea typeface="Arial" panose="020B0604020202020204" pitchFamily="34" charset="0"/>
                                <a:cs typeface="Cambria Math" panose="02040503050406030204" pitchFamily="18" charset="0"/>
                              </a:rPr>
                              <m:t>𝑅</m:t>
                            </m:r>
                          </m:sup>
                        </m:sSubSup>
                      </m:e>
                    </m:d>
                  </m:oMath>
                </a14:m>
                <a:r>
                  <a:rPr kumimoji="0" lang="zh-CN" altLang="en-US" sz="1200" b="0" i="0" u="none" strike="noStrike" kern="0" cap="none" spc="0" normalizeH="0" baseline="0" noProof="1" dirty="0">
                    <a:solidFill>
                      <a:schemeClr val="accent1"/>
                    </a:solidFill>
                    <a:latin typeface="Cambria Math" panose="02040503050406030204" pitchFamily="18" charset="0"/>
                    <a:ea typeface="Arial" panose="020B0604020202020204" pitchFamily="34" charset="0"/>
                    <a:cs typeface="Cambria Math" panose="02040503050406030204" pitchFamily="18" charset="0"/>
                  </a:rPr>
                  <a:t>是两组时空的完备基，可以互相线性</a:t>
                </a:r>
                <a:r>
                  <a:rPr kumimoji="0" lang="zh-CN" altLang="en-US" sz="1200" b="0" i="0" u="none" strike="noStrike" kern="0" cap="none" spc="0" normalizeH="0" baseline="0" noProof="1" dirty="0">
                    <a:solidFill>
                      <a:schemeClr val="accent1"/>
                    </a:solidFill>
                    <a:latin typeface="Cambria Math" panose="02040503050406030204" pitchFamily="18" charset="0"/>
                    <a:ea typeface="Arial" panose="020B0604020202020204" pitchFamily="34" charset="0"/>
                    <a:cs typeface="Cambria Math" panose="02040503050406030204" pitchFamily="18" charset="0"/>
                  </a:rPr>
                  <a:t>表示</a:t>
                </a:r>
                <a:endParaRPr kumimoji="0" lang="zh-CN" altLang="en-US" sz="1200" b="0" i="0" u="none" strike="noStrike" kern="0" cap="none" spc="0" normalizeH="0" baseline="0" noProof="1" dirty="0">
                  <a:solidFill>
                    <a:schemeClr val="accent1"/>
                  </a:solidFill>
                  <a:latin typeface="Cambria Math" panose="02040503050406030204" pitchFamily="18" charset="0"/>
                  <a:ea typeface="Arial" panose="020B0604020202020204" pitchFamily="34" charset="0"/>
                  <a:cs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15" name="文本框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0428" y="1546225"/>
                <a:ext cx="3663315" cy="313055"/>
              </a:xfrm>
              <a:prstGeom prst="rect">
                <a:avLst/>
              </a:prstGeom>
              <a:blipFill rotWithShape="1">
                <a:blip r:embed="rId3"/>
                <a:stretch>
                  <a:fillRect l="-3" r="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文本框 18"/>
              <p:cNvSpPr txBox="1"/>
              <p:nvPr/>
            </p:nvSpPr>
            <p:spPr>
              <a:xfrm>
                <a:off x="1176591" y="2086229"/>
                <a:ext cx="3382645" cy="265430"/>
              </a:xfrm>
              <a:prstGeom prst="rect">
                <a:avLst/>
              </a:prstGeom>
              <a:noFill/>
            </p:spPr>
            <p:txBody>
              <a:bodyPr wrap="none" rtlCol="0" anchor="t">
                <a:spAutoFit/>
              </a:bodyPr>
              <a:p>
                <a:pPr algn="l"/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zh-CN" sz="1000" i="1">
                            <a:latin typeface="Cambria Math" panose="02040503050406030204" pitchFamily="18" charset="0"/>
                            <a:cs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brk/>
                          </m:rPr>
                          <a:rPr lang="en-US" altLang="zh-CN" sz="1000" i="1">
                            <a:latin typeface="Cambria Math" panose="02040503050406030204" pitchFamily="18" charset="0"/>
                            <a:cs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m:rPr>
                            <m:brk/>
                          </m:rPr>
                          <a:rPr lang="en-US" altLang="zh-CN" sz="1000" i="1">
                            <a:latin typeface="Cambria Math" panose="02040503050406030204" pitchFamily="18" charset="0"/>
                            <a:cs typeface="Cambria Math" panose="02040503050406030204" pitchFamily="18" charset="0"/>
                          </a:rPr>
                          <m:t>𝑘</m:t>
                        </m:r>
                      </m:sub>
                      <m:sup>
                        <m:r>
                          <m:rPr>
                            <m:brk/>
                          </m:rPr>
                          <a:rPr lang="en-US" altLang="zh-CN" sz="1000" i="1">
                            <a:latin typeface="Cambria Math" panose="02040503050406030204" pitchFamily="18" charset="0"/>
                            <a:cs typeface="Cambria Math" panose="02040503050406030204" pitchFamily="18" charset="0"/>
                          </a:rPr>
                          <m:t>𝑅</m:t>
                        </m:r>
                      </m:sup>
                    </m:sSubSup>
                    <m:r>
                      <a:rPr lang="en-US" altLang="zh-CN" sz="1000" i="1">
                        <a:latin typeface="Cambria Math" panose="02040503050406030204" pitchFamily="18" charset="0"/>
                        <a:cs typeface="Cambria Math" panose="02040503050406030204" pitchFamily="18" charset="0"/>
                      </a:rPr>
                      <m:t>=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US" altLang="zh-CN" sz="1000" i="1">
                            <a:latin typeface="Cambria Math" panose="02040503050406030204" pitchFamily="18" charset="0"/>
                            <a:cs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m:rPr>
                            <m:brk/>
                          </m:rPr>
                          <a:rPr lang="en-US" altLang="zh-CN" sz="1000" i="1">
                            <a:latin typeface="Cambria Math" panose="02040503050406030204" pitchFamily="18" charset="0"/>
                            <a:cs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US" altLang="zh-CN" sz="1000" i="1">
                                <a:latin typeface="Cambria Math" panose="02040503050406030204" pitchFamily="18" charset="0"/>
                                <a:cs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000" i="1">
                                <a:latin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𝛼</m:t>
                            </m:r>
                          </m:e>
                          <m:sub>
                            <m:r>
                              <m:rPr>
                                <m:brk/>
                              </m:rPr>
                              <a:rPr lang="en-US" altLang="zh-CN" sz="1000" i="1">
                                <a:latin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n-US" altLang="zh-CN" sz="1000" i="1">
                                <a:latin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𝑞</m:t>
                            </m:r>
                          </m:sub>
                        </m:sSub>
                        <m:sSubSup>
                          <m:sSubSupPr>
                            <m:ctrlPr>
                              <a:rPr lang="en-US" altLang="zh-CN" sz="1000" i="1">
                                <a:latin typeface="Cambria Math" panose="02040503050406030204" pitchFamily="18" charset="0"/>
                                <a:cs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m:rPr>
                                <m:brk/>
                              </m:rPr>
                              <a:rPr lang="en-US" altLang="zh-CN" sz="1000" i="1">
                                <a:latin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m:rPr>
                                <m:brk/>
                              </m:rPr>
                              <a:rPr lang="en-US" altLang="zh-CN" sz="1000" i="1">
                                <a:latin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𝑞</m:t>
                            </m:r>
                          </m:sub>
                          <m:sup>
                            <m:r>
                              <m:rPr>
                                <m:brk/>
                              </m:rPr>
                              <a:rPr lang="en-US" altLang="zh-CN" sz="1000" i="1">
                                <a:latin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𝑀</m:t>
                            </m:r>
                          </m:sup>
                        </m:sSubSup>
                        <m:r>
                          <m:rPr>
                            <m:brk/>
                          </m:rPr>
                          <a:rPr lang="en-US" altLang="zh-CN" sz="1000" i="1">
                            <a:latin typeface="Cambria Math" panose="02040503050406030204" pitchFamily="18" charset="0"/>
                            <a:cs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altLang="zh-CN" sz="1000" i="1">
                                <a:latin typeface="Cambria Math" panose="02040503050406030204" pitchFamily="18" charset="0"/>
                                <a:cs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000" i="1">
                                <a:latin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𝛽</m:t>
                            </m:r>
                          </m:e>
                          <m:sub>
                            <m:r>
                              <m:rPr>
                                <m:brk/>
                              </m:rPr>
                              <a:rPr lang="en-US" altLang="zh-CN" sz="1000" i="1">
                                <a:latin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n-US" altLang="zh-CN" sz="1000" i="1">
                                <a:latin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𝑞</m:t>
                            </m:r>
                          </m:sub>
                        </m:sSub>
                        <m:sSubSup>
                          <m:sSubSupPr>
                            <m:ctrlPr>
                              <a:rPr lang="en-US" altLang="zh-CN" sz="1000" i="1">
                                <a:latin typeface="Cambria Math" panose="02040503050406030204" pitchFamily="18" charset="0"/>
                                <a:cs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m:rPr>
                                <m:brk/>
                              </m:rPr>
                              <a:rPr lang="en-US" altLang="zh-CN" sz="1000" i="1">
                                <a:latin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m:rPr>
                                <m:brk/>
                              </m:rPr>
                              <a:rPr lang="en-US" altLang="zh-CN" sz="1000" i="1">
                                <a:latin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𝑞</m:t>
                            </m:r>
                          </m:sub>
                          <m:sup>
                            <m:r>
                              <m:rPr>
                                <m:brk/>
                              </m:rPr>
                              <a:rPr lang="en-US" altLang="zh-CN" sz="1000" i="1">
                                <a:latin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𝑀</m:t>
                            </m:r>
                            <m:r>
                              <m:rPr>
                                <m:brk/>
                              </m:rPr>
                              <a:rPr lang="en-US" altLang="zh-CN" sz="1000" i="1">
                                <a:latin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∗</m:t>
                            </m:r>
                          </m:sup>
                        </m:sSubSup>
                        <m:r>
                          <m:rPr>
                            <m:brk/>
                          </m:rPr>
                          <a:rPr lang="en-US" altLang="zh-CN" sz="1000" i="1">
                            <a:latin typeface="Cambria Math" panose="02040503050406030204" pitchFamily="18" charset="0"/>
                            <a:ea typeface="MS Mincho" panose="02020609040205080304" charset="0"/>
                            <a:cs typeface="Cambria Math" panose="02040503050406030204" pitchFamily="18" charset="0"/>
                          </a:rPr>
                          <m:t>)</m:t>
                        </m:r>
                        <m:r>
                          <a:rPr lang="en-US" altLang="zh-CN" sz="1000" i="1">
                            <a:latin typeface="Cambria Math" panose="02040503050406030204" pitchFamily="18" charset="0"/>
                            <a:ea typeface="MS Mincho" panose="02020609040205080304" charset="0"/>
                            <a:cs typeface="Cambria Math" panose="02040503050406030204" pitchFamily="18" charset="0"/>
                          </a:rPr>
                          <m:t>𝑑</m:t>
                        </m:r>
                        <m:r>
                          <m:rPr>
                            <m:brk/>
                          </m:rPr>
                          <a:rPr lang="en-US" altLang="zh-CN" sz="1000" i="1">
                            <a:latin typeface="Cambria Math" panose="02040503050406030204" pitchFamily="18" charset="0"/>
                            <a:ea typeface="MS Mincho" panose="02020609040205080304" charset="0"/>
                            <a:cs typeface="Cambria Math" panose="02040503050406030204" pitchFamily="18" charset="0"/>
                          </a:rPr>
                          <m:t>𝑞</m:t>
                        </m:r>
                      </m:e>
                    </m:nary>
                  </m:oMath>
                </a14:m>
                <a:r>
                  <a:rPr lang="zh-CN" altLang="en-US" sz="1000" b="0" i="0">
                    <a:latin typeface="Cambria Math" panose="02040503050406030204" pitchFamily="18" charset="0"/>
                    <a:ea typeface="宋体" panose="02010600030101010101" pitchFamily="2" charset="-122"/>
                    <a:cs typeface="Cambria Math" panose="02040503050406030204" pitchFamily="18" charset="0"/>
                  </a:rPr>
                  <a:t>，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zh-CN" sz="1000" i="1">
                            <a:latin typeface="Cambria Math" panose="02040503050406030204" pitchFamily="18" charset="0"/>
                            <a:cs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brk/>
                          </m:rPr>
                          <a:rPr lang="en-US" altLang="zh-CN" sz="1000" i="1">
                            <a:latin typeface="Cambria Math" panose="02040503050406030204" pitchFamily="18" charset="0"/>
                            <a:cs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m:rPr>
                            <m:brk/>
                          </m:rPr>
                          <a:rPr lang="en-US" altLang="zh-CN" sz="1000" i="1">
                            <a:latin typeface="Cambria Math" panose="02040503050406030204" pitchFamily="18" charset="0"/>
                            <a:cs typeface="Cambria Math" panose="02040503050406030204" pitchFamily="18" charset="0"/>
                          </a:rPr>
                          <m:t>𝑘</m:t>
                        </m:r>
                      </m:sub>
                      <m:sup>
                        <m:r>
                          <m:rPr>
                            <m:brk/>
                          </m:rPr>
                          <a:rPr lang="en-US" altLang="zh-CN" sz="1000" i="1">
                            <a:latin typeface="Cambria Math" panose="02040503050406030204" pitchFamily="18" charset="0"/>
                            <a:cs typeface="Cambria Math" panose="02040503050406030204" pitchFamily="18" charset="0"/>
                          </a:rPr>
                          <m:t>𝑅</m:t>
                        </m:r>
                        <m:r>
                          <m:rPr>
                            <m:brk/>
                          </m:rPr>
                          <a:rPr lang="en-US" altLang="zh-CN" sz="1000" i="1">
                            <a:latin typeface="Cambria Math" panose="02040503050406030204" pitchFamily="18" charset="0"/>
                            <a:cs typeface="Cambria Math" panose="02040503050406030204" pitchFamily="18" charset="0"/>
                          </a:rPr>
                          <m:t>∗</m:t>
                        </m:r>
                      </m:sup>
                    </m:sSubSup>
                    <m:r>
                      <a:rPr lang="en-US" altLang="zh-CN" sz="1000" i="1">
                        <a:latin typeface="Cambria Math" panose="02040503050406030204" pitchFamily="18" charset="0"/>
                        <a:cs typeface="Cambria Math" panose="02040503050406030204" pitchFamily="18" charset="0"/>
                      </a:rPr>
                      <m:t>=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US" altLang="zh-CN" sz="1000" i="1">
                            <a:latin typeface="Cambria Math" panose="02040503050406030204" pitchFamily="18" charset="0"/>
                            <a:cs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m:rPr>
                            <m:brk/>
                          </m:rPr>
                          <a:rPr lang="en-US" altLang="zh-CN" sz="1000" i="1">
                            <a:latin typeface="Cambria Math" panose="02040503050406030204" pitchFamily="18" charset="0"/>
                            <a:cs typeface="Cambria Math" panose="02040503050406030204" pitchFamily="18" charset="0"/>
                          </a:rPr>
                          <m:t>(</m:t>
                        </m:r>
                        <m:sSubSup>
                          <m:sSubSupPr>
                            <m:ctrlPr>
                              <a:rPr lang="en-US" altLang="zh-CN" sz="1000" i="1">
                                <a:latin typeface="Cambria Math" panose="02040503050406030204" pitchFamily="18" charset="0"/>
                                <a:cs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zh-CN" sz="1000" i="1">
                                <a:latin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𝛼</m:t>
                            </m:r>
                          </m:e>
                          <m:sub>
                            <m:r>
                              <m:rPr>
                                <m:brk/>
                              </m:rPr>
                              <a:rPr lang="en-US" altLang="zh-CN" sz="1000" i="1">
                                <a:latin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n-US" altLang="zh-CN" sz="1000" i="1">
                                <a:latin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𝑞</m:t>
                            </m:r>
                          </m:sub>
                          <m:sup>
                            <m:r>
                              <m:rPr>
                                <m:brk/>
                              </m:rPr>
                              <a:rPr lang="en-US" altLang="zh-CN" sz="1000" i="1">
                                <a:latin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∗</m:t>
                            </m:r>
                          </m:sup>
                        </m:sSubSup>
                        <m:sSubSup>
                          <m:sSubSupPr>
                            <m:ctrlPr>
                              <a:rPr lang="en-US" altLang="zh-CN" sz="1000" i="1">
                                <a:latin typeface="Cambria Math" panose="02040503050406030204" pitchFamily="18" charset="0"/>
                                <a:cs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m:rPr>
                                <m:brk/>
                              </m:rPr>
                              <a:rPr lang="en-US" altLang="zh-CN" sz="1000" i="1">
                                <a:latin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m:rPr>
                                <m:brk/>
                              </m:rPr>
                              <a:rPr lang="en-US" altLang="zh-CN" sz="1000" i="1">
                                <a:latin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𝑞</m:t>
                            </m:r>
                          </m:sub>
                          <m:sup>
                            <m:r>
                              <m:rPr>
                                <m:brk/>
                              </m:rPr>
                              <a:rPr lang="en-US" altLang="zh-CN" sz="1000" i="1">
                                <a:latin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𝑀</m:t>
                            </m:r>
                            <m:r>
                              <m:rPr>
                                <m:brk/>
                              </m:rPr>
                              <a:rPr lang="en-US" altLang="zh-CN" sz="1000" i="1">
                                <a:latin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∗</m:t>
                            </m:r>
                          </m:sup>
                        </m:sSubSup>
                        <m:r>
                          <m:rPr>
                            <m:brk/>
                          </m:rPr>
                          <a:rPr lang="en-US" altLang="zh-CN" sz="1000" i="1">
                            <a:latin typeface="Cambria Math" panose="02040503050406030204" pitchFamily="18" charset="0"/>
                            <a:cs typeface="Cambria Math" panose="02040503050406030204" pitchFamily="18" charset="0"/>
                          </a:rPr>
                          <m:t>+</m:t>
                        </m:r>
                        <m:sSubSup>
                          <m:sSubSupPr>
                            <m:ctrlPr>
                              <a:rPr lang="en-US" altLang="zh-CN" sz="1000" i="1">
                                <a:latin typeface="Cambria Math" panose="02040503050406030204" pitchFamily="18" charset="0"/>
                                <a:cs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zh-CN" sz="1000" i="1">
                                <a:latin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𝛽</m:t>
                            </m:r>
                          </m:e>
                          <m:sub>
                            <m:r>
                              <m:rPr>
                                <m:brk/>
                              </m:rPr>
                              <a:rPr lang="en-US" altLang="zh-CN" sz="1000" i="1">
                                <a:latin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n-US" altLang="zh-CN" sz="1000" i="1">
                                <a:latin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𝑞</m:t>
                            </m:r>
                          </m:sub>
                          <m:sup>
                            <m:r>
                              <m:rPr>
                                <m:brk/>
                              </m:rPr>
                              <a:rPr lang="en-US" altLang="zh-CN" sz="1000" i="1">
                                <a:latin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∗</m:t>
                            </m:r>
                          </m:sup>
                        </m:sSubSup>
                        <m:sSubSup>
                          <m:sSubSupPr>
                            <m:ctrlPr>
                              <a:rPr lang="en-US" altLang="zh-CN" sz="1000" i="1">
                                <a:latin typeface="Cambria Math" panose="02040503050406030204" pitchFamily="18" charset="0"/>
                                <a:cs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m:rPr>
                                <m:brk/>
                              </m:rPr>
                              <a:rPr lang="en-US" altLang="zh-CN" sz="1000" i="1">
                                <a:latin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m:rPr>
                                <m:brk/>
                              </m:rPr>
                              <a:rPr lang="en-US" altLang="zh-CN" sz="1000" i="1">
                                <a:latin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𝑞</m:t>
                            </m:r>
                          </m:sub>
                          <m:sup>
                            <m:r>
                              <m:rPr>
                                <m:brk/>
                              </m:rPr>
                              <a:rPr lang="en-US" altLang="zh-CN" sz="1000" i="1">
                                <a:latin typeface="Cambria Math" panose="02040503050406030204" pitchFamily="18" charset="0"/>
                                <a:cs typeface="Cambria Math" panose="02040503050406030204" pitchFamily="18" charset="0"/>
                              </a:rPr>
                              <m:t>𝑀</m:t>
                            </m:r>
                          </m:sup>
                        </m:sSubSup>
                        <m:r>
                          <m:rPr>
                            <m:brk/>
                          </m:rPr>
                          <a:rPr lang="en-US" altLang="zh-CN" sz="1000" i="1">
                            <a:latin typeface="Cambria Math" panose="02040503050406030204" pitchFamily="18" charset="0"/>
                            <a:ea typeface="MS Mincho" panose="02020609040205080304" charset="0"/>
                            <a:cs typeface="Cambria Math" panose="02040503050406030204" pitchFamily="18" charset="0"/>
                          </a:rPr>
                          <m:t>)</m:t>
                        </m:r>
                        <m:r>
                          <a:rPr lang="en-US" altLang="zh-CN" sz="1000" i="1">
                            <a:latin typeface="Cambria Math" panose="02040503050406030204" pitchFamily="18" charset="0"/>
                            <a:ea typeface="MS Mincho" panose="02020609040205080304" charset="0"/>
                            <a:cs typeface="Cambria Math" panose="02040503050406030204" pitchFamily="18" charset="0"/>
                          </a:rPr>
                          <m:t>𝑑</m:t>
                        </m:r>
                        <m:r>
                          <m:rPr>
                            <m:brk/>
                          </m:rPr>
                          <a:rPr lang="en-US" altLang="zh-CN" sz="1000" i="1">
                            <a:latin typeface="Cambria Math" panose="02040503050406030204" pitchFamily="18" charset="0"/>
                            <a:ea typeface="MS Mincho" panose="02020609040205080304" charset="0"/>
                            <a:cs typeface="Cambria Math" panose="02040503050406030204" pitchFamily="18" charset="0"/>
                          </a:rPr>
                          <m:t>𝑞</m:t>
                        </m:r>
                      </m:e>
                    </m:nary>
                  </m:oMath>
                </a14:m>
                <a:endParaRPr lang="zh-CN" altLang="en-US" sz="1000" b="0" i="0">
                  <a:latin typeface="Cambria Math" panose="02040503050406030204" pitchFamily="18" charset="0"/>
                  <a:ea typeface="宋体" panose="02010600030101010101" pitchFamily="2" charset="-122"/>
                  <a:cs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19" name="文本框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6591" y="2086229"/>
                <a:ext cx="3382645" cy="265430"/>
              </a:xfrm>
              <a:prstGeom prst="rect">
                <a:avLst/>
              </a:prstGeom>
              <a:blipFill rotWithShape="1">
                <a:blip r:embed="rId4"/>
                <a:stretch>
                  <a:fillRect l="-17" t="-96" r="17" b="96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2" name="文本框 21"/>
              <p:cNvSpPr txBox="1"/>
              <p:nvPr/>
            </p:nvSpPr>
            <p:spPr>
              <a:xfrm>
                <a:off x="1533525" y="2449195"/>
                <a:ext cx="3195320" cy="2616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1000" i="1">
                            <a:latin typeface="Cambria Math" panose="02040503050406030204" pitchFamily="18" charset="0"/>
                            <a:cs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000" i="1">
                            <a:latin typeface="Cambria Math" panose="02040503050406030204" pitchFamily="18" charset="0"/>
                            <a:cs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m:rPr>
                            <m:brk/>
                          </m:rPr>
                          <a:rPr lang="en-US" altLang="zh-CN" sz="1000" i="1">
                            <a:latin typeface="Cambria Math" panose="02040503050406030204" pitchFamily="18" charset="0"/>
                            <a:cs typeface="Cambria Math" panose="02040503050406030204" pitchFamily="18" charset="0"/>
                          </a:rPr>
                          <m:t>𝑘</m:t>
                        </m:r>
                        <m:r>
                          <a:rPr lang="en-US" altLang="zh-CN" sz="1000" i="1">
                            <a:latin typeface="Cambria Math" panose="02040503050406030204" pitchFamily="18" charset="0"/>
                            <a:cs typeface="Cambria Math" panose="02040503050406030204" pitchFamily="18" charset="0"/>
                          </a:rPr>
                          <m:t>𝑞</m:t>
                        </m:r>
                      </m:sub>
                    </m:sSub>
                  </m:oMath>
                </a14:m>
                <a:r>
                  <a:rPr lang="zh-CN" altLang="en-US" sz="1000" b="0" i="0">
                    <a:latin typeface="Cambria Math" panose="02040503050406030204" pitchFamily="18" charset="0"/>
                    <a:ea typeface="宋体" panose="02010600030101010101" pitchFamily="2" charset="-122"/>
                    <a:cs typeface="Cambria Math" panose="02040503050406030204" pitchFamily="18" charset="0"/>
                  </a:rPr>
                  <a:t>、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1000" i="1">
                            <a:latin typeface="Cambria Math" panose="02040503050406030204" pitchFamily="18" charset="0"/>
                            <a:cs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000" i="1">
                            <a:latin typeface="Cambria Math" panose="02040503050406030204" pitchFamily="18" charset="0"/>
                            <a:cs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m:rPr>
                            <m:brk/>
                          </m:rPr>
                          <a:rPr lang="en-US" altLang="zh-CN" sz="1000" i="1">
                            <a:latin typeface="Cambria Math" panose="02040503050406030204" pitchFamily="18" charset="0"/>
                            <a:cs typeface="Cambria Math" panose="02040503050406030204" pitchFamily="18" charset="0"/>
                          </a:rPr>
                          <m:t>𝑘</m:t>
                        </m:r>
                        <m:r>
                          <a:rPr lang="en-US" altLang="zh-CN" sz="1000" i="1">
                            <a:latin typeface="Cambria Math" panose="02040503050406030204" pitchFamily="18" charset="0"/>
                            <a:cs typeface="Cambria Math" panose="02040503050406030204" pitchFamily="18" charset="0"/>
                          </a:rPr>
                          <m:t>𝑞</m:t>
                        </m:r>
                      </m:sub>
                    </m:sSub>
                  </m:oMath>
                </a14:m>
                <a:r>
                  <a:rPr lang="zh-CN" altLang="en-US" sz="1000" b="0" i="0">
                    <a:latin typeface="Cambria Math" panose="02040503050406030204" pitchFamily="18" charset="0"/>
                    <a:cs typeface="Cambria Math" panose="02040503050406030204" pitchFamily="18" charset="0"/>
                  </a:rPr>
                  <a:t>称为</a:t>
                </a:r>
                <a:r>
                  <a:rPr lang="zh-CN" altLang="en-US" sz="1000" b="0" i="0">
                    <a:solidFill>
                      <a:srgbClr val="FF0000"/>
                    </a:solidFill>
                    <a:latin typeface="Cambria Math" panose="02040503050406030204" pitchFamily="18" charset="0"/>
                    <a:cs typeface="Cambria Math" panose="02040503050406030204" pitchFamily="18" charset="0"/>
                  </a:rPr>
                  <a:t>博戈留波夫系数</a:t>
                </a:r>
                <a:r>
                  <a:rPr lang="en-US" altLang="zh-CN" sz="1000" b="0" i="0">
                    <a:latin typeface="Cambria Math" panose="02040503050406030204" pitchFamily="18" charset="0"/>
                    <a:cs typeface="Cambria Math" panose="02040503050406030204" pitchFamily="18" charset="0"/>
                  </a:rPr>
                  <a:t>(Bogolubov coefficient)</a:t>
                </a:r>
                <a:endParaRPr lang="en-US" altLang="zh-CN" sz="1000" b="0" i="0">
                  <a:latin typeface="Cambria Math" panose="02040503050406030204" pitchFamily="18" charset="0"/>
                  <a:cs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22" name="文本框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3525" y="2449195"/>
                <a:ext cx="3195320" cy="2616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9" name="文本框 28"/>
              <p:cNvSpPr txBox="1"/>
              <p:nvPr/>
            </p:nvSpPr>
            <p:spPr>
              <a:xfrm>
                <a:off x="749300" y="1059815"/>
                <a:ext cx="1724660" cy="356235"/>
              </a:xfrm>
              <a:prstGeom prst="rect">
                <a:avLst/>
              </a:prstGeom>
              <a:noFill/>
            </p:spPr>
            <p:txBody>
              <a:bodyPr wrap="square" rtlCol="0" anchor="t">
                <a:noAutofit/>
              </a:bodyPr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1000" i="1">
                          <a:latin typeface="Cambria Math" panose="02040503050406030204" pitchFamily="18" charset="0"/>
                          <a:cs typeface="Cambria Math" panose="02040503050406030204" pitchFamily="18" charset="0"/>
                        </a:rPr>
                        <m:t>𝜙</m:t>
                      </m:r>
                      <m:r>
                        <a:rPr lang="en-US" altLang="zh-CN" sz="1000" i="1">
                          <a:latin typeface="Cambria Math" panose="02040503050406030204" pitchFamily="18" charset="0"/>
                          <a:cs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altLang="zh-CN" sz="1000" i="1">
                              <a:latin typeface="Cambria Math" panose="02040503050406030204" pitchFamily="18" charset="0"/>
                              <a:cs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d>
                            <m:dPr>
                              <m:ctrlPr>
                                <a:rPr sz="1000" i="1">
                                  <a:latin typeface="Cambria Math" panose="02040503050406030204" pitchFamily="18" charset="0"/>
                                  <a:cs typeface="Cambria Math" panose="02040503050406030204" pitchFamily="18" charset="0"/>
                                </a:rPr>
                              </m:ctrlPr>
                            </m:dPr>
                            <m:e>
                              <m:acc>
                                <m:accPr>
                                  <m:ctrlPr>
                                    <a:rPr lang="en-US" altLang="zh-CN" sz="1000" i="1">
                                      <a:latin typeface="Cambria Math" panose="02040503050406030204" pitchFamily="18" charset="0"/>
                                      <a:cs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sSub>
                                    <m:sSubPr>
                                      <m:ctrlPr>
                                        <a:rPr lang="en-US" altLang="zh-CN" sz="1000" i="1">
                                          <a:latin typeface="Cambria Math" panose="02040503050406030204" pitchFamily="18" charset="0"/>
                                          <a:cs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brk/>
                                        </m:rPr>
                                        <a:rPr lang="en-US" altLang="zh-CN" sz="1000" i="1">
                                          <a:latin typeface="Cambria Math" panose="02040503050406030204" pitchFamily="18" charset="0"/>
                                          <a:cs typeface="Cambria Math" panose="02040503050406030204" pitchFamily="18" charset="0"/>
                                        </a:rPr>
                                        <m:t>𝑎</m:t>
                                      </m:r>
                                    </m:e>
                                    <m:sub>
                                      <m:r>
                                        <m:rPr>
                                          <m:brk/>
                                        </m:rPr>
                                        <a:rPr lang="en-US" altLang="zh-CN" sz="1000" i="1">
                                          <a:latin typeface="Cambria Math" panose="02040503050406030204" pitchFamily="18" charset="0"/>
                                          <a:cs typeface="Cambria Math" panose="02040503050406030204" pitchFamily="18" charset="0"/>
                                        </a:rPr>
                                        <m:t>𝑘</m:t>
                                      </m:r>
                                    </m:sub>
                                  </m:sSub>
                                </m:e>
                              </m:acc>
                              <m:sSubSup>
                                <m:sSubSupPr>
                                  <m:ctrlPr>
                                    <a:rPr lang="en-US" altLang="zh-CN" sz="1000" i="1">
                                      <a:latin typeface="Cambria Math" panose="02040503050406030204" pitchFamily="18" charset="0"/>
                                      <a:cs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m:rPr>
                                      <m:brk/>
                                    </m:rPr>
                                    <a:rPr lang="en-US" altLang="zh-CN" sz="1000" i="1">
                                      <a:latin typeface="Cambria Math" panose="02040503050406030204" pitchFamily="18" charset="0"/>
                                      <a:cs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m:rPr>
                                      <m:brk/>
                                    </m:rPr>
                                    <a:rPr lang="en-US" altLang="zh-CN" sz="1000" i="1">
                                      <a:latin typeface="Cambria Math" panose="02040503050406030204" pitchFamily="18" charset="0"/>
                                      <a:cs typeface="Cambria Math" panose="02040503050406030204" pitchFamily="18" charset="0"/>
                                    </a:rPr>
                                    <m:t>𝑘</m:t>
                                  </m:r>
                                </m:sub>
                                <m:sup>
                                  <m:r>
                                    <m:rPr>
                                      <m:brk/>
                                    </m:rPr>
                                    <a:rPr lang="en-US" altLang="zh-CN" sz="1000" i="1">
                                      <a:latin typeface="Cambria Math" panose="02040503050406030204" pitchFamily="18" charset="0"/>
                                      <a:cs typeface="Cambria Math" panose="02040503050406030204" pitchFamily="18" charset="0"/>
                                    </a:rPr>
                                    <m:t>𝑀</m:t>
                                  </m:r>
                                </m:sup>
                              </m:sSubSup>
                              <m:r>
                                <a:rPr lang="en-US" altLang="zh-CN" sz="1000" i="1">
                                  <a:latin typeface="Cambria Math" panose="02040503050406030204" pitchFamily="18" charset="0"/>
                                  <a:cs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altLang="zh-CN" sz="1000" i="1">
                                      <a:latin typeface="Cambria Math" panose="02040503050406030204" pitchFamily="18" charset="0"/>
                                      <a:cs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acc>
                                    <m:accPr>
                                      <m:ctrlPr>
                                        <a:rPr lang="en-US" altLang="zh-CN" sz="1000" i="1">
                                          <a:latin typeface="Cambria Math" panose="02040503050406030204" pitchFamily="18" charset="0"/>
                                          <a:cs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sSub>
                                        <m:sSubPr>
                                          <m:ctrlPr>
                                            <a:rPr lang="en-US" altLang="zh-CN" sz="1000" i="1">
                                              <a:latin typeface="Cambria Math" panose="02040503050406030204" pitchFamily="18" charset="0"/>
                                              <a:cs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m:rPr>
                                              <m:brk/>
                                            </m:rPr>
                                            <a:rPr lang="en-US" altLang="zh-CN" sz="1000" i="1">
                                              <a:latin typeface="Cambria Math" panose="02040503050406030204" pitchFamily="18" charset="0"/>
                                              <a:cs typeface="Cambria Math" panose="02040503050406030204" pitchFamily="18" charset="0"/>
                                            </a:rPr>
                                            <m:t>𝑎</m:t>
                                          </m:r>
                                        </m:e>
                                        <m:sub>
                                          <m:r>
                                            <m:rPr>
                                              <m:brk/>
                                            </m:rPr>
                                            <a:rPr lang="en-US" altLang="zh-CN" sz="1000" i="1">
                                              <a:latin typeface="Cambria Math" panose="02040503050406030204" pitchFamily="18" charset="0"/>
                                              <a:cs typeface="Cambria Math" panose="02040503050406030204" pitchFamily="18" charset="0"/>
                                            </a:rPr>
                                            <m:t>𝑘</m:t>
                                          </m:r>
                                        </m:sub>
                                      </m:sSub>
                                    </m:e>
                                  </m:acc>
                                </m:e>
                                <m:sup>
                                  <m:r>
                                    <a:rPr lang="en-US" altLang="zh-CN" sz="1000" i="1">
                                      <a:latin typeface="Cambria Math" panose="02040503050406030204" pitchFamily="18" charset="0"/>
                                      <a:cs typeface="Cambria Math" panose="02040503050406030204" pitchFamily="18" charset="0"/>
                                    </a:rPr>
                                    <m:t>†</m:t>
                                  </m:r>
                                </m:sup>
                              </m:sSup>
                              <m:sSubSup>
                                <m:sSubSupPr>
                                  <m:ctrlPr>
                                    <a:rPr lang="en-US" altLang="zh-CN" sz="1000" i="1">
                                      <a:latin typeface="Cambria Math" panose="02040503050406030204" pitchFamily="18" charset="0"/>
                                      <a:cs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m:rPr>
                                      <m:brk/>
                                    </m:rPr>
                                    <a:rPr lang="en-US" altLang="zh-CN" sz="1000" i="1">
                                      <a:latin typeface="Cambria Math" panose="02040503050406030204" pitchFamily="18" charset="0"/>
                                      <a:cs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m:rPr>
                                      <m:brk/>
                                    </m:rPr>
                                    <a:rPr lang="en-US" altLang="zh-CN" sz="1000" i="1">
                                      <a:latin typeface="Cambria Math" panose="02040503050406030204" pitchFamily="18" charset="0"/>
                                      <a:cs typeface="Cambria Math" panose="02040503050406030204" pitchFamily="18" charset="0"/>
                                    </a:rPr>
                                    <m:t>𝑘</m:t>
                                  </m:r>
                                </m:sub>
                                <m:sup>
                                  <m:r>
                                    <m:rPr>
                                      <m:brk/>
                                    </m:rPr>
                                    <a:rPr lang="en-US" altLang="zh-CN" sz="1000" i="1">
                                      <a:latin typeface="Cambria Math" panose="02040503050406030204" pitchFamily="18" charset="0"/>
                                      <a:cs typeface="Cambria Math" panose="02040503050406030204" pitchFamily="18" charset="0"/>
                                    </a:rPr>
                                    <m:t>𝑀</m:t>
                                  </m:r>
                                  <m:r>
                                    <m:rPr>
                                      <m:brk/>
                                    </m:rPr>
                                    <a:rPr lang="en-US" altLang="zh-CN" sz="1000" i="1">
                                      <a:latin typeface="Cambria Math" panose="02040503050406030204" pitchFamily="18" charset="0"/>
                                      <a:cs typeface="Cambria Math" panose="02040503050406030204" pitchFamily="18" charset="0"/>
                                    </a:rPr>
                                    <m:t>∗</m:t>
                                  </m:r>
                                </m:sup>
                              </m:sSubSup>
                            </m:e>
                          </m:d>
                          <m:r>
                            <a:rPr lang="en-US" altLang="zh-CN" sz="1000" i="1">
                              <a:latin typeface="Cambria Math" panose="02040503050406030204" pitchFamily="18" charset="0"/>
                              <a:cs typeface="Cambria Math" panose="02040503050406030204" pitchFamily="18" charset="0"/>
                            </a:rPr>
                            <m:t>𝑑</m:t>
                          </m:r>
                          <m:r>
                            <m:rPr>
                              <m:brk/>
                            </m:rPr>
                            <a:rPr lang="en-US" altLang="zh-CN" sz="1000" i="1">
                              <a:latin typeface="Cambria Math" panose="02040503050406030204" pitchFamily="18" charset="0"/>
                              <a:cs typeface="Cambria Math" panose="02040503050406030204" pitchFamily="18" charset="0"/>
                            </a:rPr>
                            <m:t>𝑘</m:t>
                          </m:r>
                        </m:e>
                      </m:nary>
                    </m:oMath>
                  </m:oMathPara>
                </a14:m>
                <a:endParaRPr lang="en-US" altLang="zh-CN" sz="1000" i="1">
                  <a:latin typeface="Cambria Math" panose="02040503050406030204" pitchFamily="18" charset="0"/>
                  <a:cs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29" name="文本框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9300" y="1059815"/>
                <a:ext cx="1724660" cy="35623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0" name="文本框 29"/>
              <p:cNvSpPr txBox="1"/>
              <p:nvPr/>
            </p:nvSpPr>
            <p:spPr>
              <a:xfrm>
                <a:off x="3416300" y="1059180"/>
                <a:ext cx="1655445" cy="356870"/>
              </a:xfrm>
              <a:prstGeom prst="rect">
                <a:avLst/>
              </a:prstGeom>
              <a:noFill/>
            </p:spPr>
            <p:txBody>
              <a:bodyPr wrap="square" rtlCol="0" anchor="t">
                <a:noAutofit/>
              </a:bodyPr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1000" i="1">
                          <a:latin typeface="Cambria Math" panose="02040503050406030204" pitchFamily="18" charset="0"/>
                          <a:cs typeface="Cambria Math" panose="02040503050406030204" pitchFamily="18" charset="0"/>
                        </a:rPr>
                        <m:t>𝜙</m:t>
                      </m:r>
                      <m:r>
                        <a:rPr lang="en-US" altLang="zh-CN" sz="1000" i="1">
                          <a:latin typeface="Cambria Math" panose="02040503050406030204" pitchFamily="18" charset="0"/>
                          <a:cs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altLang="zh-CN" sz="1000" i="1">
                              <a:latin typeface="Cambria Math" panose="02040503050406030204" pitchFamily="18" charset="0"/>
                              <a:cs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d>
                            <m:dPr>
                              <m:ctrlPr>
                                <a:rPr sz="1000" i="1">
                                  <a:latin typeface="Cambria Math" panose="02040503050406030204" pitchFamily="18" charset="0"/>
                                  <a:cs typeface="Cambria Math" panose="02040503050406030204" pitchFamily="18" charset="0"/>
                                </a:rPr>
                              </m:ctrlPr>
                            </m:dPr>
                            <m:e>
                              <m:acc>
                                <m:accPr>
                                  <m:ctrlPr>
                                    <a:rPr lang="en-US" altLang="zh-CN" sz="1000" i="1">
                                      <a:latin typeface="Cambria Math" panose="02040503050406030204" pitchFamily="18" charset="0"/>
                                      <a:cs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sSub>
                                    <m:sSubPr>
                                      <m:ctrlPr>
                                        <a:rPr lang="en-US" altLang="zh-CN" sz="1000" i="1">
                                          <a:latin typeface="Cambria Math" panose="02040503050406030204" pitchFamily="18" charset="0"/>
                                          <a:cs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brk/>
                                        </m:rPr>
                                        <a:rPr lang="en-US" altLang="zh-CN" sz="1000" i="1">
                                          <a:latin typeface="Cambria Math" panose="02040503050406030204" pitchFamily="18" charset="0"/>
                                          <a:cs typeface="Cambria Math" panose="02040503050406030204" pitchFamily="18" charset="0"/>
                                        </a:rPr>
                                        <m:t>𝑏</m:t>
                                      </m:r>
                                    </m:e>
                                    <m:sub>
                                      <m:r>
                                        <m:rPr>
                                          <m:brk/>
                                        </m:rPr>
                                        <a:rPr lang="en-US" altLang="zh-CN" sz="1000" i="1">
                                          <a:latin typeface="Cambria Math" panose="02040503050406030204" pitchFamily="18" charset="0"/>
                                          <a:cs typeface="Cambria Math" panose="02040503050406030204" pitchFamily="18" charset="0"/>
                                        </a:rPr>
                                        <m:t>𝑘</m:t>
                                      </m:r>
                                    </m:sub>
                                  </m:sSub>
                                </m:e>
                              </m:acc>
                              <m:sSubSup>
                                <m:sSubSupPr>
                                  <m:ctrlPr>
                                    <a:rPr lang="en-US" altLang="zh-CN" sz="1000" i="1">
                                      <a:latin typeface="Cambria Math" panose="02040503050406030204" pitchFamily="18" charset="0"/>
                                      <a:cs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m:rPr>
                                      <m:brk/>
                                    </m:rPr>
                                    <a:rPr lang="en-US" altLang="zh-CN" sz="1000" i="1">
                                      <a:latin typeface="Cambria Math" panose="02040503050406030204" pitchFamily="18" charset="0"/>
                                      <a:cs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m:rPr>
                                      <m:brk/>
                                    </m:rPr>
                                    <a:rPr lang="en-US" altLang="zh-CN" sz="1000" i="1">
                                      <a:latin typeface="Cambria Math" panose="02040503050406030204" pitchFamily="18" charset="0"/>
                                      <a:cs typeface="Cambria Math" panose="02040503050406030204" pitchFamily="18" charset="0"/>
                                    </a:rPr>
                                    <m:t>𝑘</m:t>
                                  </m:r>
                                </m:sub>
                                <m:sup>
                                  <m:r>
                                    <m:rPr>
                                      <m:brk/>
                                    </m:rPr>
                                    <a:rPr lang="en-US" altLang="zh-CN" sz="1000" i="1">
                                      <a:latin typeface="Cambria Math" panose="02040503050406030204" pitchFamily="18" charset="0"/>
                                      <a:cs typeface="Cambria Math" panose="02040503050406030204" pitchFamily="18" charset="0"/>
                                    </a:rPr>
                                    <m:t>𝑅</m:t>
                                  </m:r>
                                </m:sup>
                              </m:sSubSup>
                              <m:r>
                                <a:rPr lang="en-US" altLang="zh-CN" sz="1000" i="1">
                                  <a:latin typeface="Cambria Math" panose="02040503050406030204" pitchFamily="18" charset="0"/>
                                  <a:cs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altLang="zh-CN" sz="1000" i="1">
                                      <a:latin typeface="Cambria Math" panose="02040503050406030204" pitchFamily="18" charset="0"/>
                                      <a:cs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acc>
                                    <m:accPr>
                                      <m:ctrlPr>
                                        <a:rPr lang="en-US" altLang="zh-CN" sz="1000" i="1">
                                          <a:latin typeface="Cambria Math" panose="02040503050406030204" pitchFamily="18" charset="0"/>
                                          <a:cs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sSub>
                                        <m:sSubPr>
                                          <m:ctrlPr>
                                            <a:rPr lang="en-US" altLang="zh-CN" sz="1000" i="1">
                                              <a:latin typeface="Cambria Math" panose="02040503050406030204" pitchFamily="18" charset="0"/>
                                              <a:cs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m:rPr>
                                              <m:brk/>
                                            </m:rPr>
                                            <a:rPr lang="en-US" altLang="zh-CN" sz="1000" i="1">
                                              <a:latin typeface="Cambria Math" panose="02040503050406030204" pitchFamily="18" charset="0"/>
                                              <a:cs typeface="Cambria Math" panose="02040503050406030204" pitchFamily="18" charset="0"/>
                                            </a:rPr>
                                            <m:t>𝑏</m:t>
                                          </m:r>
                                        </m:e>
                                        <m:sub>
                                          <m:r>
                                            <m:rPr>
                                              <m:brk/>
                                            </m:rPr>
                                            <a:rPr lang="en-US" altLang="zh-CN" sz="1000" i="1">
                                              <a:latin typeface="Cambria Math" panose="02040503050406030204" pitchFamily="18" charset="0"/>
                                              <a:cs typeface="Cambria Math" panose="02040503050406030204" pitchFamily="18" charset="0"/>
                                            </a:rPr>
                                            <m:t>𝑘</m:t>
                                          </m:r>
                                        </m:sub>
                                      </m:sSub>
                                    </m:e>
                                  </m:acc>
                                </m:e>
                                <m:sup>
                                  <m:r>
                                    <a:rPr lang="en-US" altLang="zh-CN" sz="1000" i="1">
                                      <a:latin typeface="Cambria Math" panose="02040503050406030204" pitchFamily="18" charset="0"/>
                                      <a:cs typeface="Cambria Math" panose="02040503050406030204" pitchFamily="18" charset="0"/>
                                    </a:rPr>
                                    <m:t>†</m:t>
                                  </m:r>
                                </m:sup>
                              </m:sSup>
                              <m:sSubSup>
                                <m:sSubSupPr>
                                  <m:ctrlPr>
                                    <a:rPr lang="en-US" altLang="zh-CN" sz="1000" i="1">
                                      <a:latin typeface="Cambria Math" panose="02040503050406030204" pitchFamily="18" charset="0"/>
                                      <a:cs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m:rPr>
                                      <m:brk/>
                                    </m:rPr>
                                    <a:rPr lang="en-US" altLang="zh-CN" sz="1000" i="1">
                                      <a:latin typeface="Cambria Math" panose="02040503050406030204" pitchFamily="18" charset="0"/>
                                      <a:cs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m:rPr>
                                      <m:brk/>
                                    </m:rPr>
                                    <a:rPr lang="en-US" altLang="zh-CN" sz="1000" i="1">
                                      <a:latin typeface="Cambria Math" panose="02040503050406030204" pitchFamily="18" charset="0"/>
                                      <a:cs typeface="Cambria Math" panose="02040503050406030204" pitchFamily="18" charset="0"/>
                                    </a:rPr>
                                    <m:t>𝑘</m:t>
                                  </m:r>
                                </m:sub>
                                <m:sup>
                                  <m:r>
                                    <m:rPr>
                                      <m:brk/>
                                    </m:rPr>
                                    <a:rPr lang="en-US" altLang="zh-CN" sz="1000" i="1">
                                      <a:latin typeface="Cambria Math" panose="02040503050406030204" pitchFamily="18" charset="0"/>
                                      <a:cs typeface="Cambria Math" panose="02040503050406030204" pitchFamily="18" charset="0"/>
                                    </a:rPr>
                                    <m:t>𝑅</m:t>
                                  </m:r>
                                  <m:r>
                                    <m:rPr>
                                      <m:brk/>
                                    </m:rPr>
                                    <a:rPr lang="en-US" altLang="zh-CN" sz="1000" i="1">
                                      <a:latin typeface="Cambria Math" panose="02040503050406030204" pitchFamily="18" charset="0"/>
                                      <a:cs typeface="Cambria Math" panose="02040503050406030204" pitchFamily="18" charset="0"/>
                                    </a:rPr>
                                    <m:t>∗</m:t>
                                  </m:r>
                                </m:sup>
                              </m:sSubSup>
                            </m:e>
                          </m:d>
                          <m:r>
                            <a:rPr lang="en-US" altLang="zh-CN" sz="1000" i="1">
                              <a:latin typeface="Cambria Math" panose="02040503050406030204" pitchFamily="18" charset="0"/>
                              <a:cs typeface="Cambria Math" panose="02040503050406030204" pitchFamily="18" charset="0"/>
                            </a:rPr>
                            <m:t>𝑑</m:t>
                          </m:r>
                          <m:r>
                            <m:rPr>
                              <m:brk/>
                            </m:rPr>
                            <a:rPr lang="en-US" altLang="zh-CN" sz="1000" i="1">
                              <a:latin typeface="Cambria Math" panose="02040503050406030204" pitchFamily="18" charset="0"/>
                              <a:cs typeface="Cambria Math" panose="02040503050406030204" pitchFamily="18" charset="0"/>
                            </a:rPr>
                            <m:t>𝑘</m:t>
                          </m:r>
                        </m:e>
                      </m:nary>
                    </m:oMath>
                  </m:oMathPara>
                </a14:m>
                <a:endParaRPr lang="zh-CN" altLang="en-US" sz="1000"/>
              </a:p>
              <a:p>
                <a:endParaRPr lang="en-US" altLang="zh-CN" sz="1000" i="1">
                  <a:latin typeface="Cambria Math" panose="02040503050406030204" pitchFamily="18" charset="0"/>
                  <a:cs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30" name="文本框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6300" y="1059180"/>
                <a:ext cx="1655445" cy="356870"/>
              </a:xfrm>
              <a:prstGeom prst="rect">
                <a:avLst/>
              </a:prstGeom>
              <a:blipFill rotWithShape="1">
                <a:blip r:embed="rId7"/>
                <a:stretch>
                  <a:fillRect b="-3665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下箭头 2"/>
          <p:cNvSpPr/>
          <p:nvPr/>
        </p:nvSpPr>
        <p:spPr>
          <a:xfrm>
            <a:off x="2882900" y="1832610"/>
            <a:ext cx="228600" cy="252730"/>
          </a:xfrm>
          <a:prstGeom prst="downArrow">
            <a:avLst/>
          </a:prstGeom>
          <a:ln w="12700"/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</p:cSld>
  <p:clrMapOvr>
    <a:masterClrMapping/>
  </p:clrMapOvr>
  <p:transition>
    <p:cut/>
  </p:transition>
</p:sld>
</file>

<file path=ppt/tags/tag1.xml><?xml version="1.0" encoding="utf-8"?>
<p:tagLst xmlns:p="http://schemas.openxmlformats.org/presentationml/2006/main">
  <p:tag name="commondata" val="eyJoZGlkIjoiMzEwNTM5NzYwMDRjMzkwZTVkZjY2ODkwMGIxNGU0OTUifQ==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2430</Words>
  <Application>WPS 演示</Application>
  <PresentationFormat>自定义</PresentationFormat>
  <Paragraphs>230</Paragraphs>
  <Slides>15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28" baseType="lpstr">
      <vt:lpstr>Arial</vt:lpstr>
      <vt:lpstr>宋体</vt:lpstr>
      <vt:lpstr>Wingdings</vt:lpstr>
      <vt:lpstr>Calibri</vt:lpstr>
      <vt:lpstr>微软雅黑</vt:lpstr>
      <vt:lpstr>Calibri</vt:lpstr>
      <vt:lpstr>Cambria Math</vt:lpstr>
      <vt:lpstr>MS Mincho</vt:lpstr>
      <vt:lpstr>Segoe Print</vt:lpstr>
      <vt:lpstr>Times New Roman</vt:lpstr>
      <vt:lpstr>Arial Unicode MS</vt:lpstr>
      <vt:lpstr>等线</vt:lpstr>
      <vt:lpstr>Office Theme</vt:lpstr>
      <vt:lpstr>PowerPoint 演示文稿</vt:lpstr>
      <vt:lpstr>PowerPoint 演示文稿</vt:lpstr>
      <vt:lpstr>昂鲁效应 1 什么是昂鲁效应？</vt:lpstr>
      <vt:lpstr>PowerPoint 演示文稿</vt:lpstr>
      <vt:lpstr>闵可夫斯基时空 2 两种时空</vt:lpstr>
      <vt:lpstr>林德勒时空 2 两种时空</vt:lpstr>
      <vt:lpstr>PowerPoint 演示文稿</vt:lpstr>
      <vt:lpstr>时空变换对真空量子场描述的影响 3 昂鲁效应的产生</vt:lpstr>
      <vt:lpstr>两种时空的真空量子场描述 3 昂鲁效应的产生</vt:lpstr>
      <vt:lpstr>粒子热浴 3 昂鲁效应的产生</vt:lpstr>
      <vt:lpstr>小结 3 昂鲁效应的产生</vt:lpstr>
      <vt:lpstr>PowerPoint 演示文稿</vt:lpstr>
      <vt:lpstr>霍金辐射 4 霍金辐射</vt:lpstr>
      <vt:lpstr>参考文献 End</vt:lpstr>
      <vt:lpstr>Unruh Effect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GRMHD Simulation &amp; Data Analysis</dc:title>
  <dc:creator>Lin Bowen</dc:creator>
  <cp:lastModifiedBy>Lxy</cp:lastModifiedBy>
  <cp:revision>6</cp:revision>
  <dcterms:created xsi:type="dcterms:W3CDTF">2026-04-06T10:36:00Z</dcterms:created>
  <dcterms:modified xsi:type="dcterms:W3CDTF">2026-04-09T10:35:12Z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2025-10-17T16:00:00Z</vt:filetime>
  </property>
  <property fmtid="{D5CDD505-2E9C-101B-9397-08002B2CF9AE}" pid="3" name="Creator">
    <vt:lpwstr>LaTeX with Beamer class</vt:lpwstr>
  </property>
  <property fmtid="{D5CDD505-2E9C-101B-9397-08002B2CF9AE}" pid="4" name="Producer">
    <vt:lpwstr>xdvipdfmx (20250410)</vt:lpwstr>
  </property>
  <property fmtid="{D5CDD505-2E9C-101B-9397-08002B2CF9AE}" pid="5" name="LastSaved">
    <vt:filetime>2025-10-17T16:00:00Z</vt:filetime>
  </property>
  <property fmtid="{D5CDD505-2E9C-101B-9397-08002B2CF9AE}" pid="6" name="ICV">
    <vt:lpwstr>85B4592D4A0F41ACB963F3A5142C68D3_13</vt:lpwstr>
  </property>
  <property fmtid="{D5CDD505-2E9C-101B-9397-08002B2CF9AE}" pid="7" name="KSOProductBuildVer">
    <vt:lpwstr>2052-12.1.0.18608</vt:lpwstr>
  </property>
</Properties>
</file>