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61" r:id="rId5"/>
    <p:sldId id="260" r:id="rId6"/>
    <p:sldId id="259" r:id="rId7"/>
    <p:sldId id="264" r:id="rId8"/>
    <p:sldId id="263" r:id="rId9"/>
    <p:sldId id="268" r:id="rId10"/>
    <p:sldId id="266" r:id="rId11"/>
    <p:sldId id="267" r:id="rId12"/>
    <p:sldId id="265"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5" userDrawn="1">
          <p15:clr>
            <a:srgbClr val="A4A3A4"/>
          </p15:clr>
        </p15:guide>
        <p15:guide id="2" pos="381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4BA4"/>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85"/>
        <p:guide pos="381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56" name=""/>
        <p:cNvGrpSpPr/>
        <p:nvPr/>
      </p:nvGrpSpPr>
      <p:grpSpPr>
        <a:xfrm>
          <a:off x="0" y="0"/>
          <a:ext cx="0" cy="0"/>
          <a:chOff x="0" y="0"/>
          <a:chExt cx="0" cy="0"/>
        </a:xfrm>
      </p:grpSpPr>
      <p:sp>
        <p:nvSpPr>
          <p:cNvPr id="1048631" name="幻灯片图像占位符 1"/>
          <p:cNvSpPr>
            <a:spLocks noGrp="1" noRot="1" noChangeAspect="1"/>
          </p:cNvSpPr>
          <p:nvPr>
            <p:ph type="sldImg"/>
          </p:nvPr>
        </p:nvSpPr>
        <p:spPr/>
      </p:sp>
      <p:sp>
        <p:nvSpPr>
          <p:cNvPr id="1048632" name="备注占位符 2"/>
          <p:cNvSpPr>
            <a:spLocks noGrp="1"/>
          </p:cNvSpPr>
          <p:nvPr>
            <p:ph type="body" idx="1"/>
          </p:nvPr>
        </p:nvSpPr>
        <p:spPr/>
        <p:txBody>
          <a:bodyPr/>
          <a:p>
            <a:endParaRPr lang="zh-CN" altLang="en-US" dirty="0"/>
          </a:p>
        </p:txBody>
      </p:sp>
      <p:sp>
        <p:nvSpPr>
          <p:cNvPr id="1048633" name="灯片编号占位符 3"/>
          <p:cNvSpPr>
            <a:spLocks noGrp="1"/>
          </p:cNvSpPr>
          <p:nvPr>
            <p:ph type="sldNum" sz="quarter" idx="5"/>
          </p:nvPr>
        </p:nvSpPr>
        <p:spPr/>
        <p:txBody>
          <a:bodyPr/>
          <a:p>
            <a:pPr marL="0" marR="0" lvl="0" indent="0" algn="r" defTabSz="914400" rtl="0" eaLnBrk="1" fontAlgn="auto" latinLnBrk="0" hangingPunct="1">
              <a:lnSpc>
                <a:spcPct val="100000"/>
              </a:lnSpc>
              <a:spcBef>
                <a:spcPts val="0"/>
              </a:spcBef>
              <a:spcAft>
                <a:spcPts val="0"/>
              </a:spcAft>
              <a:buClrTx/>
              <a:buSzTx/>
              <a:buFontTx/>
              <a:buNone/>
            </a:pPr>
            <a:fld id="{D674C1D0-060E-4FCC-91A6-7476A46993C1}"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92" name=""/>
        <p:cNvGrpSpPr/>
        <p:nvPr/>
      </p:nvGrpSpPr>
      <p:grpSpPr>
        <a:xfrm>
          <a:off x="0" y="0"/>
          <a:ext cx="0" cy="0"/>
          <a:chOff x="0" y="0"/>
          <a:chExt cx="0" cy="0"/>
        </a:xfrm>
      </p:grpSpPr>
      <p:sp>
        <p:nvSpPr>
          <p:cNvPr id="1048708" name="幻灯片图像占位符 1"/>
          <p:cNvSpPr>
            <a:spLocks noGrp="1" noRot="1" noChangeAspect="1"/>
          </p:cNvSpPr>
          <p:nvPr>
            <p:ph type="sldImg"/>
          </p:nvPr>
        </p:nvSpPr>
        <p:spPr/>
      </p:sp>
      <p:sp>
        <p:nvSpPr>
          <p:cNvPr id="1048709" name="备注占位符 2"/>
          <p:cNvSpPr>
            <a:spLocks noGrp="1"/>
          </p:cNvSpPr>
          <p:nvPr>
            <p:ph type="body" idx="1"/>
          </p:nvPr>
        </p:nvSpPr>
        <p:spPr/>
        <p:txBody>
          <a:bodyPr/>
          <a:p>
            <a:endParaRPr lang="zh-CN" altLang="en-US" dirty="0"/>
          </a:p>
        </p:txBody>
      </p:sp>
      <p:sp>
        <p:nvSpPr>
          <p:cNvPr id="1048710" name="灯片编号占位符 3"/>
          <p:cNvSpPr>
            <a:spLocks noGrp="1"/>
          </p:cNvSpPr>
          <p:nvPr>
            <p:ph type="sldNum" sz="quarter" idx="5"/>
          </p:nvPr>
        </p:nvSpPr>
        <p:spPr/>
        <p:txBody>
          <a:bodyPr/>
          <a:p>
            <a:pPr marL="0" marR="0" lvl="0" indent="0" algn="r" defTabSz="914400" rtl="0" eaLnBrk="1" fontAlgn="auto" latinLnBrk="0" hangingPunct="1">
              <a:lnSpc>
                <a:spcPct val="100000"/>
              </a:lnSpc>
              <a:spcBef>
                <a:spcPts val="0"/>
              </a:spcBef>
              <a:spcAft>
                <a:spcPts val="0"/>
              </a:spcAft>
              <a:buClrTx/>
              <a:buSzTx/>
              <a:buFontTx/>
              <a:buNone/>
            </a:pPr>
            <a:fld id="{D674C1D0-060E-4FCC-91A6-7476A46993C1}"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7.xml"/><Relationship Id="rId3" Type="http://schemas.openxmlformats.org/officeDocument/2006/relationships/tags" Target="../tags/tag63.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7.xml"/><Relationship Id="rId3" Type="http://schemas.openxmlformats.org/officeDocument/2006/relationships/tags" Target="../tags/tag72.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tags" Target="../tags/tag69.xml"/><Relationship Id="rId8" Type="http://schemas.openxmlformats.org/officeDocument/2006/relationships/tags" Target="../tags/tag68.xml"/><Relationship Id="rId7" Type="http://schemas.openxmlformats.org/officeDocument/2006/relationships/tags" Target="../tags/tag67.xml"/><Relationship Id="rId6" Type="http://schemas.openxmlformats.org/officeDocument/2006/relationships/tags" Target="../tags/tag66.xml"/><Relationship Id="rId5" Type="http://schemas.openxmlformats.org/officeDocument/2006/relationships/tags" Target="../tags/tag65.xml"/><Relationship Id="rId4" Type="http://schemas.openxmlformats.org/officeDocument/2006/relationships/tags" Target="../tags/tag64.xml"/><Relationship Id="rId3" Type="http://schemas.openxmlformats.org/officeDocument/2006/relationships/image" Target="../media/image5.png"/><Relationship Id="rId2" Type="http://schemas.openxmlformats.org/officeDocument/2006/relationships/image" Target="../media/image4.png"/><Relationship Id="rId12" Type="http://schemas.openxmlformats.org/officeDocument/2006/relationships/slideLayout" Target="../slideLayouts/slideLayout7.xml"/><Relationship Id="rId11" Type="http://schemas.openxmlformats.org/officeDocument/2006/relationships/tags" Target="../tags/tag71.xml"/><Relationship Id="rId10" Type="http://schemas.openxmlformats.org/officeDocument/2006/relationships/tags" Target="../tags/tag70.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image" Target="../media/image6.jpeg"/><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25" name="矩形 25"/>
          <p:cNvSpPr/>
          <p:nvPr/>
        </p:nvSpPr>
        <p:spPr>
          <a:xfrm>
            <a:off x="0" y="1"/>
            <a:ext cx="12192000" cy="6887980"/>
          </a:xfrm>
          <a:prstGeom prst="rect">
            <a:avLst/>
          </a:prstGeom>
          <a:solidFill>
            <a:srgbClr val="104BA4"/>
          </a:solidFill>
          <a:ln>
            <a:noFill/>
          </a:ln>
          <a:effectLst>
            <a:outerShdw blurRad="508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4000" b="0"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26" name="矩形 41"/>
          <p:cNvSpPr/>
          <p:nvPr/>
        </p:nvSpPr>
        <p:spPr>
          <a:xfrm>
            <a:off x="0" y="1409826"/>
            <a:ext cx="12192000" cy="4499706"/>
          </a:xfrm>
          <a:prstGeom prst="rect">
            <a:avLst/>
          </a:prstGeom>
          <a:solidFill>
            <a:schemeClr val="bg1"/>
          </a:solidFill>
          <a:ln>
            <a:noFill/>
          </a:ln>
          <a:effectLst>
            <a:outerShdw blurRad="4572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048627" name="文本框 1"/>
          <p:cNvSpPr txBox="1"/>
          <p:nvPr/>
        </p:nvSpPr>
        <p:spPr>
          <a:xfrm>
            <a:off x="415245" y="1650456"/>
            <a:ext cx="11482466" cy="1014730"/>
          </a:xfrm>
          <a:prstGeom prst="rect">
            <a:avLst/>
          </a:prstGeom>
          <a:noFill/>
        </p:spPr>
        <p:txBody>
          <a:bodyPr wrap="square" rtlCol="0">
            <a:spAutoFit/>
          </a:bodyPr>
          <a:p>
            <a:pPr marL="0" marR="0" lvl="0" indent="0" algn="ctr" defTabSz="914400" rtl="0" eaLnBrk="1" fontAlgn="auto" latinLnBrk="0" hangingPunct="1">
              <a:lnSpc>
                <a:spcPct val="125000"/>
              </a:lnSpc>
              <a:spcBef>
                <a:spcPts val="0"/>
              </a:spcBef>
              <a:spcAft>
                <a:spcPts val="0"/>
              </a:spcAft>
              <a:buClrTx/>
              <a:buSzTx/>
              <a:buFontTx/>
              <a:buNone/>
            </a:pPr>
            <a:r>
              <a:rPr kumimoji="0" lang="zh-CN" altLang="en-US" sz="48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宇宙对撞机：寻找早期宇宙中的重粒子</a:t>
            </a:r>
            <a:endParaRPr kumimoji="0" lang="zh-CN" altLang="en-US" sz="4800" b="1" i="0" u="none" strike="noStrike" kern="1200" cap="none" spc="0" normalizeH="0" baseline="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52" name="组合 43"/>
          <p:cNvGrpSpPr/>
          <p:nvPr/>
        </p:nvGrpSpPr>
        <p:grpSpPr>
          <a:xfrm>
            <a:off x="8859189" y="146088"/>
            <a:ext cx="2930983" cy="1063161"/>
            <a:chOff x="4285093" y="-6242"/>
            <a:chExt cx="3795135" cy="1376619"/>
          </a:xfrm>
        </p:grpSpPr>
        <p:grpSp>
          <p:nvGrpSpPr>
            <p:cNvPr id="53" name="组合 44"/>
            <p:cNvGrpSpPr/>
            <p:nvPr/>
          </p:nvGrpSpPr>
          <p:grpSpPr>
            <a:xfrm>
              <a:off x="4285093" y="-6242"/>
              <a:ext cx="3795135" cy="1376619"/>
              <a:chOff x="6597847" y="960547"/>
              <a:chExt cx="4882683" cy="1771112"/>
            </a:xfrm>
          </p:grpSpPr>
          <p:pic>
            <p:nvPicPr>
              <p:cNvPr id="2097171" name="图片 46"/>
              <p:cNvPicPr>
                <a:picLocks noChangeAspect="1"/>
              </p:cNvPicPr>
              <p:nvPr/>
            </p:nvPicPr>
            <p:blipFill>
              <a:blip r:embed="rId1" cstate="print"/>
              <a:srcRect/>
              <a:stretch>
                <a:fillRect/>
              </a:stretch>
            </p:blipFill>
            <p:spPr>
              <a:xfrm>
                <a:off x="6597847" y="960547"/>
                <a:ext cx="1771106" cy="1771112"/>
              </a:xfrm>
              <a:prstGeom prst="rect">
                <a:avLst/>
              </a:prstGeom>
            </p:spPr>
          </p:pic>
          <p:pic>
            <p:nvPicPr>
              <p:cNvPr id="2097172" name="图片 47"/>
              <p:cNvPicPr>
                <a:picLocks noChangeAspect="1"/>
              </p:cNvPicPr>
              <p:nvPr/>
            </p:nvPicPr>
            <p:blipFill>
              <a:blip r:embed="rId2" cstate="print"/>
              <a:srcRect/>
              <a:stretch>
                <a:fillRect/>
              </a:stretch>
            </p:blipFill>
            <p:spPr>
              <a:xfrm>
                <a:off x="8406891" y="1004505"/>
                <a:ext cx="3073639" cy="1271931"/>
              </a:xfrm>
              <a:prstGeom prst="rect">
                <a:avLst/>
              </a:prstGeom>
            </p:spPr>
          </p:pic>
        </p:grpSp>
        <p:sp>
          <p:nvSpPr>
            <p:cNvPr id="1048628" name="矩形 45"/>
            <p:cNvSpPr/>
            <p:nvPr/>
          </p:nvSpPr>
          <p:spPr>
            <a:xfrm>
              <a:off x="5763722" y="1032708"/>
              <a:ext cx="2189819" cy="318816"/>
            </a:xfrm>
            <a:prstGeom prst="rect">
              <a:avLst/>
            </a:prstGeom>
          </p:spPr>
          <p:txBody>
            <a:bodyPr wrap="square">
              <a:spAutoFit/>
            </a:bodyPr>
            <a:p>
              <a:pPr algn="dist"/>
              <a:r>
                <a:rPr lang="en-US" altLang="zh-CN" sz="1000" b="1" dirty="0">
                  <a:solidFill>
                    <a:schemeClr val="bg1"/>
                  </a:solidFill>
                  <a:latin typeface="Calibri" panose="020F0502020204030204"/>
                  <a:ea typeface="宋体" panose="02010600030101010101" pitchFamily="2" charset="-122"/>
                </a:rPr>
                <a:t>FUDAN UNIVERSITY</a:t>
              </a:r>
              <a:endParaRPr lang="en-US" altLang="zh-CN" sz="1000" b="1" dirty="0">
                <a:solidFill>
                  <a:schemeClr val="bg1"/>
                </a:solidFill>
                <a:latin typeface="Calibri" panose="020F0502020204030204"/>
                <a:ea typeface="宋体" panose="02010600030101010101" pitchFamily="2" charset="-122"/>
              </a:endParaRPr>
            </a:p>
          </p:txBody>
        </p:sp>
      </p:grpSp>
      <p:grpSp>
        <p:nvGrpSpPr>
          <p:cNvPr id="54" name="组合 3"/>
          <p:cNvGrpSpPr/>
          <p:nvPr/>
        </p:nvGrpSpPr>
        <p:grpSpPr>
          <a:xfrm>
            <a:off x="1672740" y="4518194"/>
            <a:ext cx="9056375" cy="112418"/>
            <a:chOff x="2958650" y="4529138"/>
            <a:chExt cx="6390970" cy="0"/>
          </a:xfrm>
        </p:grpSpPr>
        <p:cxnSp>
          <p:nvCxnSpPr>
            <p:cNvPr id="3145728" name="直接连接符 51"/>
            <p:cNvCxnSpPr/>
            <p:nvPr/>
          </p:nvCxnSpPr>
          <p:spPr>
            <a:xfrm>
              <a:off x="6475751" y="4529138"/>
              <a:ext cx="2873869" cy="0"/>
            </a:xfrm>
            <a:prstGeom prst="line">
              <a:avLst/>
            </a:prstGeom>
            <a:ln w="25400">
              <a:gradFill flip="none" rotWithShape="1">
                <a:gsLst>
                  <a:gs pos="0">
                    <a:srgbClr val="104BA4"/>
                  </a:gs>
                  <a:gs pos="100000">
                    <a:schemeClr val="bg1"/>
                  </a:gs>
                </a:gsLst>
                <a:lin ang="0" scaled="1"/>
              </a:gradFill>
            </a:ln>
          </p:spPr>
          <p:style>
            <a:lnRef idx="1">
              <a:schemeClr val="accent1"/>
            </a:lnRef>
            <a:fillRef idx="0">
              <a:schemeClr val="accent1"/>
            </a:fillRef>
            <a:effectRef idx="0">
              <a:schemeClr val="accent1"/>
            </a:effectRef>
            <a:fontRef idx="minor">
              <a:schemeClr val="tx1"/>
            </a:fontRef>
          </p:style>
        </p:cxnSp>
        <p:cxnSp>
          <p:nvCxnSpPr>
            <p:cNvPr id="3145729" name="直接连接符 52"/>
            <p:cNvCxnSpPr/>
            <p:nvPr/>
          </p:nvCxnSpPr>
          <p:spPr>
            <a:xfrm>
              <a:off x="2958650" y="4529138"/>
              <a:ext cx="3681993" cy="0"/>
            </a:xfrm>
            <a:prstGeom prst="line">
              <a:avLst/>
            </a:prstGeom>
            <a:ln w="25400">
              <a:gradFill flip="none" rotWithShape="1">
                <a:gsLst>
                  <a:gs pos="0">
                    <a:schemeClr val="bg1"/>
                  </a:gs>
                  <a:gs pos="96000">
                    <a:srgbClr val="104BA4"/>
                  </a:gs>
                </a:gsLst>
                <a:lin ang="0" scaled="1"/>
              </a:gradFill>
            </a:ln>
          </p:spPr>
          <p:style>
            <a:lnRef idx="1">
              <a:schemeClr val="accent1"/>
            </a:lnRef>
            <a:fillRef idx="0">
              <a:schemeClr val="accent1"/>
            </a:fillRef>
            <a:effectRef idx="0">
              <a:schemeClr val="accent1"/>
            </a:effectRef>
            <a:fontRef idx="minor">
              <a:schemeClr val="tx1"/>
            </a:fontRef>
          </p:style>
        </p:cxnSp>
      </p:grpSp>
      <p:sp>
        <p:nvSpPr>
          <p:cNvPr id="1048629" name="灯片编号占位符 7"/>
          <p:cNvSpPr>
            <a:spLocks noGrp="1"/>
          </p:cNvSpPr>
          <p:nvPr>
            <p:ph type="sldNum" sz="quarter" idx="12"/>
          </p:nvPr>
        </p:nvSpPr>
        <p:spPr/>
        <p:txBody>
          <a:bodyPr/>
          <a:p>
            <a:fld id="{9A0DB2DC-4C9A-4742-B13C-FB6460FD3503}" type="slidenum">
              <a:rPr lang="zh-CN" altLang="en-US" smtClean="0"/>
            </a:fld>
            <a:endParaRPr lang="zh-CN" altLang="en-US"/>
          </a:p>
        </p:txBody>
      </p:sp>
      <p:sp>
        <p:nvSpPr>
          <p:cNvPr id="1048630" name="矩形: 圆角 4"/>
          <p:cNvSpPr/>
          <p:nvPr/>
        </p:nvSpPr>
        <p:spPr>
          <a:xfrm>
            <a:off x="1764665" y="5019675"/>
            <a:ext cx="8663305" cy="717550"/>
          </a:xfrm>
          <a:prstGeom prst="roundRect">
            <a:avLst>
              <a:gd name="adj" fmla="val 50000"/>
            </a:avLst>
          </a:prstGeom>
          <a:solidFill>
            <a:srgbClr val="104BA4"/>
          </a:solidFill>
          <a:ln>
            <a:noFill/>
          </a:ln>
          <a:effectLst>
            <a:outerShdw blurRad="4572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r>
              <a:rPr kumimoji="0" lang="zh-CN" altLang="en-US"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rPr>
              <a:t>小组成员：刘佳茗</a:t>
            </a:r>
            <a:r>
              <a:rPr kumimoji="0" lang="en-US" altLang="zh-CN"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rPr>
              <a:t> </a:t>
            </a:r>
            <a:r>
              <a:rPr kumimoji="0" lang="zh-CN" altLang="en-US"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rPr>
              <a:t>展羽飞</a:t>
            </a:r>
            <a:r>
              <a:rPr kumimoji="0" lang="en-US" altLang="zh-CN"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rPr>
              <a:t>     </a:t>
            </a:r>
            <a:r>
              <a:rPr kumimoji="0" lang="zh-CN" altLang="en-US"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rPr>
              <a:t>汇报人：展羽飞</a:t>
            </a:r>
            <a:r>
              <a:rPr kumimoji="0" lang="en-US" altLang="zh-CN"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rPr>
              <a:t> </a:t>
            </a:r>
            <a:endParaRPr kumimoji="0" lang="en-US" altLang="zh-CN" sz="2800" b="0" i="0" u="none" strike="noStrike" kern="1200" cap="none" spc="300" normalizeH="0" baseline="0" noProof="0" dirty="0">
              <a:ln>
                <a:noFill/>
              </a:ln>
              <a:solidFill>
                <a:prstClr val="white"/>
              </a:solidFill>
              <a:effectLst/>
              <a:uLnTx/>
              <a:uFillTx/>
              <a:latin typeface="微软雅黑" panose="020B0503020204020204" charset="-122"/>
              <a:ea typeface="微软雅黑" panose="020B0503020204020204" charset="-122"/>
              <a:cs typeface="宋体" panose="02010600030101010101" pitchFamily="2" charset="-122"/>
            </a:endParaRPr>
          </a:p>
        </p:txBody>
      </p:sp>
      <p:sp>
        <p:nvSpPr>
          <p:cNvPr id="2" name="文本框 1"/>
          <p:cNvSpPr txBox="1"/>
          <p:nvPr/>
        </p:nvSpPr>
        <p:spPr>
          <a:xfrm>
            <a:off x="1016635" y="2846070"/>
            <a:ext cx="10280015" cy="521970"/>
          </a:xfrm>
          <a:prstGeom prst="rect">
            <a:avLst/>
          </a:prstGeom>
          <a:noFill/>
        </p:spPr>
        <p:txBody>
          <a:bodyPr wrap="square" rtlCol="0">
            <a:spAutoFit/>
          </a:bodyPr>
          <a:p>
            <a:r>
              <a:rPr lang="en-US" altLang="zh-CN" sz="2800" i="1"/>
              <a:t>The Cosmological Collider:Particle Physics at the Dawn of Time</a:t>
            </a:r>
            <a:endParaRPr lang="en-US" altLang="zh-CN" sz="2800" i="1"/>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87" name=""/>
        <p:cNvGrpSpPr/>
        <p:nvPr/>
      </p:nvGrpSpPr>
      <p:grpSpPr>
        <a:xfrm>
          <a:off x="0" y="0"/>
          <a:ext cx="0" cy="0"/>
          <a:chOff x="0" y="0"/>
          <a:chExt cx="0" cy="0"/>
        </a:xfrm>
      </p:grpSpPr>
      <p:sp>
        <p:nvSpPr>
          <p:cNvPr id="1048703" name="矩形 25"/>
          <p:cNvSpPr/>
          <p:nvPr/>
        </p:nvSpPr>
        <p:spPr>
          <a:xfrm>
            <a:off x="0" y="1"/>
            <a:ext cx="12192000" cy="6887980"/>
          </a:xfrm>
          <a:prstGeom prst="rect">
            <a:avLst/>
          </a:prstGeom>
          <a:solidFill>
            <a:srgbClr val="104BA4"/>
          </a:solidFill>
          <a:ln>
            <a:noFill/>
          </a:ln>
          <a:effectLst>
            <a:outerShdw blurRad="508000" sx="102000" sy="102000" algn="c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4000" b="0"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704" name="矩形 41"/>
          <p:cNvSpPr/>
          <p:nvPr/>
        </p:nvSpPr>
        <p:spPr>
          <a:xfrm>
            <a:off x="0" y="1409826"/>
            <a:ext cx="12192000" cy="4499706"/>
          </a:xfrm>
          <a:prstGeom prst="rect">
            <a:avLst/>
          </a:prstGeom>
          <a:solidFill>
            <a:schemeClr val="bg1"/>
          </a:solidFill>
          <a:ln>
            <a:noFill/>
          </a:ln>
          <a:effectLst>
            <a:outerShdw blurRad="457200" sx="102000" sy="1020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dirty="0">
              <a:ln>
                <a:noFill/>
              </a:ln>
              <a:solidFill>
                <a:prstClr val="white"/>
              </a:solidFill>
              <a:effectLst/>
              <a:uLnTx/>
              <a:uFillTx/>
              <a:latin typeface="等线" panose="02010600030101010101" charset="-122"/>
              <a:ea typeface="等线" panose="02010600030101010101" charset="-122"/>
              <a:cs typeface="+mn-cs"/>
            </a:endParaRPr>
          </a:p>
        </p:txBody>
      </p:sp>
      <p:sp>
        <p:nvSpPr>
          <p:cNvPr id="1048705" name="文本框 1"/>
          <p:cNvSpPr txBox="1"/>
          <p:nvPr/>
        </p:nvSpPr>
        <p:spPr>
          <a:xfrm>
            <a:off x="459694" y="2456914"/>
            <a:ext cx="11482466" cy="1313815"/>
          </a:xfrm>
          <a:prstGeom prst="rect">
            <a:avLst/>
          </a:prstGeom>
          <a:noFill/>
        </p:spPr>
        <p:txBody>
          <a:bodyPr wrap="square" rtlCol="0">
            <a:spAutoFit/>
          </a:bodyPr>
          <a:p>
            <a:pPr marL="0" marR="0" lvl="0" indent="0" algn="ctr" defTabSz="914400" rtl="0" eaLnBrk="1" fontAlgn="auto" latinLnBrk="0" hangingPunct="1">
              <a:lnSpc>
                <a:spcPct val="125000"/>
              </a:lnSpc>
              <a:spcBef>
                <a:spcPts val="0"/>
              </a:spcBef>
              <a:spcAft>
                <a:spcPts val="0"/>
              </a:spcAft>
              <a:buClrTx/>
              <a:buSzTx/>
              <a:buFontTx/>
              <a:buNone/>
            </a:pPr>
            <a:r>
              <a:rPr kumimoji="0" lang="zh-CN" altLang="en-US" sz="66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宋体" panose="02010600030101010101" pitchFamily="2" charset="-122"/>
              </a:rPr>
              <a:t>谢谢，请指正！</a:t>
            </a:r>
            <a:endParaRPr kumimoji="0" lang="en-US" altLang="zh-CN" sz="6000" b="1"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88" name="组合 43"/>
          <p:cNvGrpSpPr/>
          <p:nvPr/>
        </p:nvGrpSpPr>
        <p:grpSpPr>
          <a:xfrm>
            <a:off x="8859189" y="146088"/>
            <a:ext cx="2930983" cy="1063161"/>
            <a:chOff x="4285093" y="-6242"/>
            <a:chExt cx="3795135" cy="1376619"/>
          </a:xfrm>
        </p:grpSpPr>
        <p:grpSp>
          <p:nvGrpSpPr>
            <p:cNvPr id="89" name="组合 44"/>
            <p:cNvGrpSpPr/>
            <p:nvPr/>
          </p:nvGrpSpPr>
          <p:grpSpPr>
            <a:xfrm>
              <a:off x="4285093" y="-6242"/>
              <a:ext cx="3795135" cy="1376619"/>
              <a:chOff x="6597847" y="960547"/>
              <a:chExt cx="4882683" cy="1771112"/>
            </a:xfrm>
          </p:grpSpPr>
          <p:pic>
            <p:nvPicPr>
              <p:cNvPr id="2097226" name="图片 46"/>
              <p:cNvPicPr>
                <a:picLocks noChangeAspect="1"/>
              </p:cNvPicPr>
              <p:nvPr/>
            </p:nvPicPr>
            <p:blipFill>
              <a:blip r:embed="rId1" cstate="print"/>
              <a:srcRect/>
              <a:stretch>
                <a:fillRect/>
              </a:stretch>
            </p:blipFill>
            <p:spPr>
              <a:xfrm>
                <a:off x="6597847" y="960547"/>
                <a:ext cx="1771106" cy="1771112"/>
              </a:xfrm>
              <a:prstGeom prst="rect">
                <a:avLst/>
              </a:prstGeom>
            </p:spPr>
          </p:pic>
          <p:pic>
            <p:nvPicPr>
              <p:cNvPr id="2097227" name="图片 47"/>
              <p:cNvPicPr>
                <a:picLocks noChangeAspect="1"/>
              </p:cNvPicPr>
              <p:nvPr/>
            </p:nvPicPr>
            <p:blipFill>
              <a:blip r:embed="rId2" cstate="print"/>
              <a:srcRect/>
              <a:stretch>
                <a:fillRect/>
              </a:stretch>
            </p:blipFill>
            <p:spPr>
              <a:xfrm>
                <a:off x="8406891" y="1004505"/>
                <a:ext cx="3073639" cy="1271931"/>
              </a:xfrm>
              <a:prstGeom prst="rect">
                <a:avLst/>
              </a:prstGeom>
            </p:spPr>
          </p:pic>
        </p:grpSp>
        <p:sp>
          <p:nvSpPr>
            <p:cNvPr id="1048706" name="矩形 45"/>
            <p:cNvSpPr/>
            <p:nvPr/>
          </p:nvSpPr>
          <p:spPr>
            <a:xfrm>
              <a:off x="5763722" y="1032708"/>
              <a:ext cx="2189819" cy="31881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white"/>
                </a:solidFill>
                <a:effectLst/>
                <a:uLnTx/>
                <a:uFillTx/>
                <a:latin typeface="Calibri" panose="020F0502020204030204"/>
                <a:ea typeface="宋体" panose="02010600030101010101" pitchFamily="2" charset="-122"/>
                <a:cs typeface="+mn-cs"/>
              </a:endParaRPr>
            </a:p>
          </p:txBody>
        </p:sp>
      </p:grpSp>
      <p:grpSp>
        <p:nvGrpSpPr>
          <p:cNvPr id="90" name="组合 3"/>
          <p:cNvGrpSpPr/>
          <p:nvPr/>
        </p:nvGrpSpPr>
        <p:grpSpPr>
          <a:xfrm>
            <a:off x="1672740" y="4518194"/>
            <a:ext cx="9056375" cy="112418"/>
            <a:chOff x="2958650" y="4529138"/>
            <a:chExt cx="6390970" cy="0"/>
          </a:xfrm>
        </p:grpSpPr>
        <p:cxnSp>
          <p:nvCxnSpPr>
            <p:cNvPr id="3145730" name="直接连接符 51"/>
            <p:cNvCxnSpPr/>
            <p:nvPr/>
          </p:nvCxnSpPr>
          <p:spPr>
            <a:xfrm>
              <a:off x="6475751" y="4529138"/>
              <a:ext cx="2873869" cy="0"/>
            </a:xfrm>
            <a:prstGeom prst="line">
              <a:avLst/>
            </a:prstGeom>
            <a:ln w="25400">
              <a:gradFill flip="none" rotWithShape="1">
                <a:gsLst>
                  <a:gs pos="0">
                    <a:srgbClr val="104BA4"/>
                  </a:gs>
                  <a:gs pos="100000">
                    <a:schemeClr val="bg1"/>
                  </a:gs>
                </a:gsLst>
                <a:lin ang="0" scaled="1"/>
              </a:gradFill>
            </a:ln>
          </p:spPr>
          <p:style>
            <a:lnRef idx="1">
              <a:schemeClr val="accent1"/>
            </a:lnRef>
            <a:fillRef idx="0">
              <a:schemeClr val="accent1"/>
            </a:fillRef>
            <a:effectRef idx="0">
              <a:schemeClr val="accent1"/>
            </a:effectRef>
            <a:fontRef idx="minor">
              <a:schemeClr val="tx1"/>
            </a:fontRef>
          </p:style>
        </p:cxnSp>
        <p:cxnSp>
          <p:nvCxnSpPr>
            <p:cNvPr id="3145731" name="直接连接符 52"/>
            <p:cNvCxnSpPr/>
            <p:nvPr/>
          </p:nvCxnSpPr>
          <p:spPr>
            <a:xfrm>
              <a:off x="2958650" y="4529138"/>
              <a:ext cx="3681993" cy="0"/>
            </a:xfrm>
            <a:prstGeom prst="line">
              <a:avLst/>
            </a:prstGeom>
            <a:ln w="25400">
              <a:gradFill flip="none" rotWithShape="1">
                <a:gsLst>
                  <a:gs pos="0">
                    <a:schemeClr val="bg1"/>
                  </a:gs>
                  <a:gs pos="96000">
                    <a:srgbClr val="104BA4"/>
                  </a:gs>
                </a:gsLst>
                <a:lin ang="0" scaled="1"/>
              </a:gradFill>
            </a:ln>
          </p:spPr>
          <p:style>
            <a:lnRef idx="1">
              <a:schemeClr val="accent1"/>
            </a:lnRef>
            <a:fillRef idx="0">
              <a:schemeClr val="accent1"/>
            </a:fillRef>
            <a:effectRef idx="0">
              <a:schemeClr val="accent1"/>
            </a:effectRef>
            <a:fontRef idx="minor">
              <a:schemeClr val="tx1"/>
            </a:fontRef>
          </p:style>
        </p:cxnSp>
      </p:grpSp>
      <p:sp>
        <p:nvSpPr>
          <p:cNvPr id="1048707" name="灯片编号占位符 7"/>
          <p:cNvSpPr>
            <a:spLocks noGrp="1"/>
          </p:cNvSpPr>
          <p:nvPr>
            <p:ph type="sldNum" sz="quarter" idx="12"/>
          </p:nvPr>
        </p:nvSpPr>
        <p:spPr/>
        <p:txBody>
          <a:bodyPr>
            <a:normAutofit fontScale="65625" lnSpcReduction="20000"/>
          </a:bodyPr>
          <a:p>
            <a:pPr marL="0" marR="0" lvl="0" indent="0" algn="r" defTabSz="914400" rtl="0" eaLnBrk="1" fontAlgn="auto" latinLnBrk="0" hangingPunct="1">
              <a:lnSpc>
                <a:spcPct val="100000"/>
              </a:lnSpc>
              <a:spcBef>
                <a:spcPts val="0"/>
              </a:spcBef>
              <a:spcAft>
                <a:spcPts val="0"/>
              </a:spcAft>
              <a:buClrTx/>
              <a:buSzTx/>
              <a:buFontTx/>
              <a:buNone/>
            </a:pPr>
            <a:fld id="{9A0DB2DC-4C9A-4742-B13C-FB6460FD3503}" type="slidenum">
              <a:rPr kumimoji="0" lang="zh-CN" altLang="en-US" sz="3200" b="0" i="0" u="none" strike="noStrike" kern="1200" cap="none" spc="0" normalizeH="0" baseline="0" noProof="0" smtClean="0">
                <a:ln>
                  <a:noFill/>
                </a:ln>
                <a:solidFill>
                  <a:prstClr val="black">
                    <a:tint val="75000"/>
                  </a:prstClr>
                </a:solidFill>
                <a:effectLst/>
                <a:uLnTx/>
                <a:uFillTx/>
                <a:latin typeface="等线" panose="02010600030101010101" charset="-122"/>
                <a:ea typeface="等线" panose="02010600030101010101" charset="-122"/>
                <a:cs typeface="+mn-cs"/>
              </a:rPr>
            </a:fld>
            <a:endParaRPr kumimoji="0" lang="zh-CN" altLang="en-US" sz="3200" b="0" i="0" u="none" strike="noStrike" kern="1200" cap="none" spc="0" normalizeH="0" baseline="0" noProof="0">
              <a:ln>
                <a:noFill/>
              </a:ln>
              <a:solidFill>
                <a:prstClr val="black">
                  <a:tint val="75000"/>
                </a:prstClr>
              </a:solidFill>
              <a:effectLst/>
              <a:uLnTx/>
              <a:uFillTx/>
              <a:latin typeface="等线" panose="02010600030101010101" charset="-122"/>
              <a:ea typeface="等线" panose="02010600030101010101" charset="-122"/>
              <a:cs typeface="+mn-cs"/>
            </a:endParaRPr>
          </a:p>
        </p:txBody>
      </p:sp>
    </p:spTree>
    <p:custDataLst>
      <p:tags r:id="rId3"/>
    </p:custDataLst>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3" name="文本框 14"/>
          <p:cNvSpPr txBox="1"/>
          <p:nvPr/>
        </p:nvSpPr>
        <p:spPr>
          <a:xfrm>
            <a:off x="1938620" y="212563"/>
            <a:ext cx="3633629" cy="768350"/>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en-US" altLang="zh-CN" sz="4400" i="1"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CONTENT</a:t>
            </a:r>
            <a:endParaRPr kumimoji="0" lang="en-US" altLang="zh-CN" sz="4400" i="1"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2" name="文本框 1"/>
          <p:cNvSpPr txBox="1"/>
          <p:nvPr>
            <p:custDataLst>
              <p:tags r:id="rId4"/>
            </p:custDataLst>
          </p:nvPr>
        </p:nvSpPr>
        <p:spPr>
          <a:xfrm>
            <a:off x="4032250" y="1628140"/>
            <a:ext cx="2987675" cy="451485"/>
          </a:xfrm>
          <a:prstGeom prst="rect">
            <a:avLst/>
          </a:prstGeom>
          <a:noFill/>
        </p:spPr>
        <p:txBody>
          <a:bodyPr wrap="square" rtlCol="0">
            <a:noAutofit/>
          </a:bodyPr>
          <a:lstStyle/>
          <a:p>
            <a:pPr algn="dist"/>
            <a:r>
              <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课题背景与</a:t>
            </a:r>
            <a:r>
              <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内容</a:t>
            </a:r>
            <a:endPar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endParaRPr>
          </a:p>
        </p:txBody>
      </p:sp>
      <p:sp>
        <p:nvSpPr>
          <p:cNvPr id="6" name="文本框 5"/>
          <p:cNvSpPr txBox="1"/>
          <p:nvPr>
            <p:custDataLst>
              <p:tags r:id="rId5"/>
            </p:custDataLst>
          </p:nvPr>
        </p:nvSpPr>
        <p:spPr>
          <a:xfrm>
            <a:off x="4032509" y="4311854"/>
            <a:ext cx="2937349" cy="521970"/>
          </a:xfrm>
          <a:prstGeom prst="rect">
            <a:avLst/>
          </a:prstGeom>
          <a:noFill/>
        </p:spPr>
        <p:txBody>
          <a:bodyPr wrap="square" rtlCol="0">
            <a:spAutoFit/>
          </a:bodyPr>
          <a:lstStyle/>
          <a:p>
            <a:pPr algn="dist"/>
            <a:r>
              <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计划和预期成果</a:t>
            </a:r>
            <a:endParaRPr lang="zh-CN" altLang="en-US" sz="2400" dirty="0">
              <a:solidFill>
                <a:schemeClr val="tx1"/>
              </a:solidFill>
              <a:latin typeface="思源黑体 Bold" panose="020B0800000000000000" pitchFamily="34" charset="-122"/>
              <a:ea typeface="思源黑体 Bold" panose="020B0800000000000000" pitchFamily="34" charset="-122"/>
            </a:endParaRPr>
          </a:p>
        </p:txBody>
      </p:sp>
      <p:sp>
        <p:nvSpPr>
          <p:cNvPr id="3" name="椭圆 2"/>
          <p:cNvSpPr/>
          <p:nvPr>
            <p:custDataLst>
              <p:tags r:id="rId6"/>
            </p:custDataLst>
          </p:nvPr>
        </p:nvSpPr>
        <p:spPr>
          <a:xfrm>
            <a:off x="2370455" y="1438275"/>
            <a:ext cx="864235" cy="842010"/>
          </a:xfrm>
          <a:prstGeom prst="ellipse">
            <a:avLst/>
          </a:prstGeom>
          <a:solidFill>
            <a:srgbClr val="104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solidFill>
                  <a:schemeClr val="bg1"/>
                </a:solidFill>
                <a:latin typeface="思源黑体 Normal" panose="020B0400000000000000" pitchFamily="34" charset="-122"/>
                <a:ea typeface="思源黑体 Normal" panose="020B0400000000000000" pitchFamily="34" charset="-122"/>
              </a:rPr>
              <a:t>01</a:t>
            </a:r>
            <a:endParaRPr lang="en-US" altLang="zh-CN" sz="2800" dirty="0" smtClean="0">
              <a:solidFill>
                <a:schemeClr val="bg1"/>
              </a:solidFill>
              <a:latin typeface="思源黑体 Normal" panose="020B0400000000000000" pitchFamily="34" charset="-122"/>
              <a:ea typeface="思源黑体 Normal" panose="020B0400000000000000" pitchFamily="34" charset="-122"/>
            </a:endParaRPr>
          </a:p>
        </p:txBody>
      </p:sp>
      <p:sp>
        <p:nvSpPr>
          <p:cNvPr id="13" name="文本框 12"/>
          <p:cNvSpPr txBox="1"/>
          <p:nvPr>
            <p:custDataLst>
              <p:tags r:id="rId7"/>
            </p:custDataLst>
          </p:nvPr>
        </p:nvSpPr>
        <p:spPr>
          <a:xfrm>
            <a:off x="4032046" y="5724094"/>
            <a:ext cx="2937349" cy="521970"/>
          </a:xfrm>
          <a:prstGeom prst="rect">
            <a:avLst/>
          </a:prstGeom>
          <a:noFill/>
        </p:spPr>
        <p:txBody>
          <a:bodyPr wrap="square" rtlCol="0">
            <a:spAutoFit/>
          </a:bodyPr>
          <a:lstStyle/>
          <a:p>
            <a:pPr algn="dist"/>
            <a:r>
              <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总结</a:t>
            </a:r>
            <a:endParaRPr lang="zh-CN" altLang="en-US" sz="2400" dirty="0">
              <a:solidFill>
                <a:schemeClr val="tx1"/>
              </a:solidFill>
              <a:latin typeface="思源黑体 Bold" panose="020B0800000000000000" pitchFamily="34" charset="-122"/>
              <a:ea typeface="思源黑体 Bold" panose="020B0800000000000000" pitchFamily="34" charset="-122"/>
            </a:endParaRPr>
          </a:p>
        </p:txBody>
      </p:sp>
      <p:sp>
        <p:nvSpPr>
          <p:cNvPr id="14" name="椭圆 13"/>
          <p:cNvSpPr/>
          <p:nvPr>
            <p:custDataLst>
              <p:tags r:id="rId8"/>
            </p:custDataLst>
          </p:nvPr>
        </p:nvSpPr>
        <p:spPr>
          <a:xfrm>
            <a:off x="2370455" y="2782570"/>
            <a:ext cx="864235" cy="842010"/>
          </a:xfrm>
          <a:prstGeom prst="ellipse">
            <a:avLst/>
          </a:prstGeom>
          <a:solidFill>
            <a:srgbClr val="104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solidFill>
                  <a:schemeClr val="bg1"/>
                </a:solidFill>
                <a:latin typeface="思源黑体 Normal" panose="020B0400000000000000" pitchFamily="34" charset="-122"/>
                <a:ea typeface="思源黑体 Normal" panose="020B0400000000000000" pitchFamily="34" charset="-122"/>
              </a:rPr>
              <a:t>02</a:t>
            </a:r>
            <a:endParaRPr lang="en-US" altLang="zh-CN" sz="2800" dirty="0" smtClean="0">
              <a:solidFill>
                <a:schemeClr val="bg1"/>
              </a:solidFill>
              <a:latin typeface="思源黑体 Normal" panose="020B0400000000000000" pitchFamily="34" charset="-122"/>
              <a:ea typeface="思源黑体 Normal" panose="020B0400000000000000" pitchFamily="34" charset="-122"/>
            </a:endParaRPr>
          </a:p>
        </p:txBody>
      </p:sp>
      <p:sp>
        <p:nvSpPr>
          <p:cNvPr id="15" name="文本框 14"/>
          <p:cNvSpPr txBox="1"/>
          <p:nvPr>
            <p:custDataLst>
              <p:tags r:id="rId9"/>
            </p:custDataLst>
          </p:nvPr>
        </p:nvSpPr>
        <p:spPr>
          <a:xfrm>
            <a:off x="4032250" y="2969895"/>
            <a:ext cx="2987675" cy="451485"/>
          </a:xfrm>
          <a:prstGeom prst="rect">
            <a:avLst/>
          </a:prstGeom>
          <a:noFill/>
        </p:spPr>
        <p:txBody>
          <a:bodyPr wrap="square" rtlCol="0">
            <a:noAutofit/>
          </a:bodyPr>
          <a:lstStyle/>
          <a:p>
            <a:pPr algn="dist"/>
            <a:r>
              <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理论与</a:t>
            </a:r>
            <a:r>
              <a:rPr lang="zh-CN" altLang="en-US" sz="28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rPr>
              <a:t>研究方法</a:t>
            </a:r>
            <a:endParaRPr lang="zh-CN" altLang="en-US" sz="2400" noProof="0" dirty="0">
              <a:ln>
                <a:noFill/>
              </a:ln>
              <a:solidFill>
                <a:schemeClr val="tx1"/>
              </a:solidFill>
              <a:effectLst/>
              <a:uLnTx/>
              <a:uFillTx/>
              <a:latin typeface="微软雅黑" panose="020B0503020204020204" charset="-122"/>
              <a:ea typeface="微软雅黑" panose="020B0503020204020204" charset="-122"/>
              <a:cs typeface="宋体" panose="02010600030101010101" pitchFamily="2" charset="-122"/>
            </a:endParaRPr>
          </a:p>
        </p:txBody>
      </p:sp>
      <p:sp>
        <p:nvSpPr>
          <p:cNvPr id="16" name="椭圆 15"/>
          <p:cNvSpPr/>
          <p:nvPr>
            <p:custDataLst>
              <p:tags r:id="rId10"/>
            </p:custDataLst>
          </p:nvPr>
        </p:nvSpPr>
        <p:spPr>
          <a:xfrm>
            <a:off x="2370455" y="4126865"/>
            <a:ext cx="864235" cy="842010"/>
          </a:xfrm>
          <a:prstGeom prst="ellipse">
            <a:avLst/>
          </a:prstGeom>
          <a:solidFill>
            <a:srgbClr val="104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solidFill>
                  <a:schemeClr val="bg1"/>
                </a:solidFill>
                <a:latin typeface="思源黑体 Normal" panose="020B0400000000000000" pitchFamily="34" charset="-122"/>
                <a:ea typeface="思源黑体 Normal" panose="020B0400000000000000" pitchFamily="34" charset="-122"/>
              </a:rPr>
              <a:t>03</a:t>
            </a:r>
            <a:endParaRPr lang="en-US" altLang="zh-CN" sz="2800" dirty="0" smtClean="0">
              <a:solidFill>
                <a:schemeClr val="bg1"/>
              </a:solidFill>
              <a:latin typeface="思源黑体 Normal" panose="020B0400000000000000" pitchFamily="34" charset="-122"/>
              <a:ea typeface="思源黑体 Normal" panose="020B0400000000000000" pitchFamily="34" charset="-122"/>
            </a:endParaRPr>
          </a:p>
        </p:txBody>
      </p:sp>
      <p:sp>
        <p:nvSpPr>
          <p:cNvPr id="17" name="椭圆 16"/>
          <p:cNvSpPr/>
          <p:nvPr>
            <p:custDataLst>
              <p:tags r:id="rId11"/>
            </p:custDataLst>
          </p:nvPr>
        </p:nvSpPr>
        <p:spPr>
          <a:xfrm>
            <a:off x="2370455" y="5471160"/>
            <a:ext cx="864235" cy="842010"/>
          </a:xfrm>
          <a:prstGeom prst="ellipse">
            <a:avLst/>
          </a:prstGeom>
          <a:solidFill>
            <a:srgbClr val="104B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dirty="0" smtClean="0">
                <a:solidFill>
                  <a:schemeClr val="bg1"/>
                </a:solidFill>
                <a:latin typeface="思源黑体 Normal" panose="020B0400000000000000" pitchFamily="34" charset="-122"/>
                <a:ea typeface="思源黑体 Normal" panose="020B0400000000000000" pitchFamily="34" charset="-122"/>
              </a:rPr>
              <a:t>04</a:t>
            </a:r>
            <a:endParaRPr lang="en-US" altLang="zh-CN" sz="2800" dirty="0" smtClean="0">
              <a:solidFill>
                <a:schemeClr val="bg1"/>
              </a:solidFill>
              <a:latin typeface="思源黑体 Normal" panose="020B0400000000000000" pitchFamily="34" charset="-122"/>
              <a:ea typeface="思源黑体 Normal" panose="020B0400000000000000"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2" name="文本框 13"/>
          <p:cNvSpPr txBox="1"/>
          <p:nvPr/>
        </p:nvSpPr>
        <p:spPr>
          <a:xfrm>
            <a:off x="294551" y="284064"/>
            <a:ext cx="976591" cy="646331"/>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01</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13" name="文本框 14"/>
          <p:cNvSpPr txBox="1"/>
          <p:nvPr/>
        </p:nvSpPr>
        <p:spPr>
          <a:xfrm>
            <a:off x="1388110" y="212725"/>
            <a:ext cx="7308215"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课题背景</a:t>
            </a:r>
            <a:r>
              <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a:t>
            </a:r>
            <a:r>
              <a:rPr kumimoji="0" lang="zh-CN" altLang="en-US"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为</a:t>
            </a:r>
            <a:r>
              <a:rPr kumimoji="0" lang="zh-CN" altLang="en-US"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什么要研究</a:t>
            </a:r>
            <a:r>
              <a:rPr kumimoji="0" lang="en-US" altLang="zh-CN"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a:t>
            </a:r>
            <a:r>
              <a:rPr kumimoji="0" lang="zh-CN" altLang="en-US"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宇宙对撞机</a:t>
            </a:r>
            <a:r>
              <a:rPr kumimoji="0" lang="en-US" altLang="zh-CN"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a:t>
            </a:r>
            <a:endParaRPr kumimoji="0" lang="en-US" altLang="zh-CN"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7" name="文本框 4"/>
          <p:cNvSpPr txBox="1"/>
          <p:nvPr/>
        </p:nvSpPr>
        <p:spPr>
          <a:xfrm>
            <a:off x="647065" y="5337175"/>
            <a:ext cx="10458450" cy="1191895"/>
          </a:xfrm>
          <a:prstGeom prst="rect">
            <a:avLst/>
          </a:prstGeom>
          <a:noFill/>
        </p:spPr>
        <p:txBody>
          <a:bodyPr wrap="square" rtlCol="0">
            <a:noAutofit/>
          </a:bodyPr>
          <a:p>
            <a:pPr algn="l">
              <a:buClrTx/>
              <a:buSzTx/>
              <a:buFontTx/>
            </a:pPr>
            <a:r>
              <a:rPr lang="zh-CN" altLang="en-US" sz="2000" dirty="0">
                <a:latin typeface="+mj-ea"/>
                <a:ea typeface="+mj-ea"/>
              </a:rPr>
              <a:t>量子场论中，</a:t>
            </a:r>
            <a:r>
              <a:rPr lang="zh-CN" altLang="en-US" sz="2000" b="1" dirty="0">
                <a:latin typeface="+mj-ea"/>
                <a:ea typeface="+mj-ea"/>
              </a:rPr>
              <a:t>三种基本力</a:t>
            </a:r>
            <a:r>
              <a:rPr lang="zh-CN" altLang="en-US" sz="2000" dirty="0">
                <a:latin typeface="+mj-ea"/>
                <a:ea typeface="+mj-ea"/>
              </a:rPr>
              <a:t>（电磁力、弱力、强力）的强度（耦合常数）随</a:t>
            </a:r>
            <a:r>
              <a:rPr lang="zh-CN" altLang="en-US" sz="2000" b="1" dirty="0">
                <a:latin typeface="+mj-ea"/>
                <a:ea typeface="+mj-ea"/>
              </a:rPr>
              <a:t>能量</a:t>
            </a:r>
            <a:r>
              <a:rPr lang="zh-CN" altLang="en-US" sz="2000" dirty="0">
                <a:latin typeface="+mj-ea"/>
                <a:ea typeface="+mj-ea"/>
              </a:rPr>
              <a:t>升高而发生变化，在标准模型框架下，三条演化曲线向高能区显著靠拢，</a:t>
            </a:r>
            <a:r>
              <a:rPr lang="zh-CN" altLang="en-US" sz="2000" b="1" dirty="0">
                <a:solidFill>
                  <a:schemeClr val="tx1"/>
                </a:solidFill>
                <a:latin typeface="+mj-ea"/>
                <a:ea typeface="+mj-ea"/>
              </a:rPr>
              <a:t>交汇点约位于</a:t>
            </a:r>
            <a:r>
              <a:rPr lang="en-US" altLang="zh-CN" sz="2000" b="1" dirty="0">
                <a:solidFill>
                  <a:schemeClr val="tx1"/>
                </a:solidFill>
                <a:latin typeface="+mj-ea"/>
                <a:ea typeface="+mj-ea"/>
              </a:rPr>
              <a:t> 10</a:t>
            </a:r>
            <a:r>
              <a:rPr lang="en-US" altLang="zh-CN" sz="2000" b="1" baseline="30000" dirty="0">
                <a:solidFill>
                  <a:schemeClr val="tx1"/>
                </a:solidFill>
                <a:latin typeface="+mj-ea"/>
                <a:ea typeface="+mj-ea"/>
              </a:rPr>
              <a:t>15</a:t>
            </a:r>
            <a:r>
              <a:rPr lang="en-US" altLang="zh-CN" sz="2000" b="1" dirty="0">
                <a:solidFill>
                  <a:schemeClr val="tx1"/>
                </a:solidFill>
                <a:latin typeface="+mj-ea"/>
                <a:ea typeface="+mj-ea"/>
              </a:rPr>
              <a:t>~10</a:t>
            </a:r>
            <a:r>
              <a:rPr lang="en-US" altLang="zh-CN" sz="2000" b="1" baseline="30000" dirty="0">
                <a:solidFill>
                  <a:schemeClr val="tx1"/>
                </a:solidFill>
                <a:latin typeface="+mj-ea"/>
                <a:ea typeface="+mj-ea"/>
              </a:rPr>
              <a:t>16</a:t>
            </a:r>
            <a:r>
              <a:rPr lang="en-US" altLang="zh-CN" sz="2000" b="1" dirty="0">
                <a:solidFill>
                  <a:schemeClr val="tx1"/>
                </a:solidFill>
                <a:latin typeface="+mj-ea"/>
                <a:ea typeface="+mj-ea"/>
              </a:rPr>
              <a:t>GeV</a:t>
            </a:r>
            <a:r>
              <a:rPr lang="zh-CN" altLang="en-US" sz="2000" dirty="0">
                <a:latin typeface="+mj-ea"/>
                <a:ea typeface="+mj-ea"/>
              </a:rPr>
              <a:t>。该能标高出地面对撞机（</a:t>
            </a:r>
            <a:r>
              <a:rPr lang="en-US" altLang="zh-CN" sz="2000" dirty="0">
                <a:latin typeface="+mj-ea"/>
                <a:ea typeface="+mj-ea"/>
              </a:rPr>
              <a:t>LHC</a:t>
            </a:r>
            <a:r>
              <a:rPr lang="zh-CN" altLang="en-US" sz="2000" dirty="0">
                <a:latin typeface="+mj-ea"/>
                <a:ea typeface="+mj-ea"/>
              </a:rPr>
              <a:t>）约</a:t>
            </a:r>
            <a:r>
              <a:rPr lang="en-US" altLang="zh-CN" sz="2000" dirty="0">
                <a:latin typeface="+mj-ea"/>
                <a:ea typeface="+mj-ea"/>
              </a:rPr>
              <a:t> 12 </a:t>
            </a:r>
            <a:r>
              <a:rPr lang="zh-CN" altLang="en-US" sz="2000" dirty="0">
                <a:latin typeface="+mj-ea"/>
                <a:ea typeface="+mj-ea"/>
              </a:rPr>
              <a:t>个数量级，现有实验手段无法实现。而早期宇宙暴胀时期的能标与</a:t>
            </a:r>
            <a:r>
              <a:rPr lang="en-US" altLang="zh-CN" sz="2000" dirty="0">
                <a:latin typeface="+mj-ea"/>
                <a:ea typeface="+mj-ea"/>
              </a:rPr>
              <a:t> GUT </a:t>
            </a:r>
            <a:r>
              <a:rPr lang="zh-CN" altLang="en-US" sz="2000" dirty="0">
                <a:latin typeface="+mj-ea"/>
                <a:ea typeface="+mj-ea"/>
              </a:rPr>
              <a:t>能标重合，使早期宇宙成为</a:t>
            </a:r>
            <a:r>
              <a:rPr lang="zh-CN" altLang="en-US" sz="2000" dirty="0">
                <a:latin typeface="+mj-ea"/>
                <a:ea typeface="+mj-ea"/>
              </a:rPr>
              <a:t>探测统一物理的唯一场所。</a:t>
            </a:r>
            <a:endParaRPr lang="zh-CN" altLang="en-US" sz="2000" dirty="0">
              <a:latin typeface="+mj-ea"/>
              <a:ea typeface="+mj-ea"/>
            </a:endParaRPr>
          </a:p>
        </p:txBody>
      </p:sp>
      <p:pic>
        <p:nvPicPr>
          <p:cNvPr id="2" name="图片 1" descr="1"/>
          <p:cNvPicPr>
            <a:picLocks noChangeAspect="1"/>
          </p:cNvPicPr>
          <p:nvPr/>
        </p:nvPicPr>
        <p:blipFill>
          <a:blip r:embed="rId4"/>
          <a:stretch>
            <a:fillRect/>
          </a:stretch>
        </p:blipFill>
        <p:spPr>
          <a:xfrm>
            <a:off x="1764030" y="873760"/>
            <a:ext cx="8225155" cy="420941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2" name="文本框 13"/>
          <p:cNvSpPr txBox="1"/>
          <p:nvPr/>
        </p:nvSpPr>
        <p:spPr>
          <a:xfrm>
            <a:off x="294551" y="284064"/>
            <a:ext cx="976591" cy="64516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01</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13" name="文本框 14"/>
          <p:cNvSpPr txBox="1"/>
          <p:nvPr/>
        </p:nvSpPr>
        <p:spPr>
          <a:xfrm>
            <a:off x="1388110" y="212725"/>
            <a:ext cx="8303895"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课题内容</a:t>
            </a:r>
            <a:r>
              <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a:t>
            </a:r>
            <a:r>
              <a:rPr kumimoji="0" lang="zh-CN" altLang="en-US"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早期宇宙环境下探测基本粒子物理规律</a:t>
            </a:r>
            <a:endParaRPr kumimoji="0" lang="zh-CN" altLang="en-US" sz="28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7" name="文本框 4"/>
          <p:cNvSpPr txBox="1"/>
          <p:nvPr/>
        </p:nvSpPr>
        <p:spPr>
          <a:xfrm>
            <a:off x="835025" y="1358265"/>
            <a:ext cx="10502900" cy="3082925"/>
          </a:xfrm>
          <a:prstGeom prst="rect">
            <a:avLst/>
          </a:prstGeom>
          <a:noFill/>
        </p:spPr>
        <p:txBody>
          <a:bodyPr wrap="square" rtlCol="0">
            <a:noAutofit/>
          </a:bodyPr>
          <a:p>
            <a:pPr algn="l">
              <a:buClrTx/>
              <a:buSzTx/>
              <a:buFontTx/>
            </a:pPr>
            <a:r>
              <a:rPr lang="en-US" altLang="zh-CN" sz="2400" dirty="0">
                <a:latin typeface="+mj-ea"/>
                <a:ea typeface="+mj-ea"/>
              </a:rPr>
              <a:t>       </a:t>
            </a:r>
            <a:r>
              <a:rPr lang="zh-CN" altLang="en-US" sz="2400" dirty="0">
                <a:latin typeface="+mj-ea"/>
                <a:ea typeface="+mj-ea"/>
              </a:rPr>
              <a:t>课题的研究重心是</a:t>
            </a:r>
            <a:r>
              <a:rPr lang="zh-CN" altLang="en-US" sz="2400" b="1" dirty="0">
                <a:solidFill>
                  <a:schemeClr val="tx1"/>
                </a:solidFill>
                <a:latin typeface="+mj-ea"/>
                <a:ea typeface="+mj-ea"/>
              </a:rPr>
              <a:t>原初非高斯性：</a:t>
            </a:r>
            <a:r>
              <a:rPr lang="zh-CN" altLang="en-US" sz="2400" dirty="0">
                <a:latin typeface="+mj-ea"/>
                <a:ea typeface="+mj-ea"/>
              </a:rPr>
              <a:t>传统宇宙学观测中研究二点关联函数（功率谱），但这仅能揭示粒子的自由传播信息；因此，我们</a:t>
            </a:r>
            <a:r>
              <a:rPr lang="zh-CN" altLang="en-US" sz="2400" b="1" dirty="0">
                <a:latin typeface="+mj-ea"/>
                <a:ea typeface="+mj-ea"/>
              </a:rPr>
              <a:t>引入三点关联函数</a:t>
            </a:r>
            <a:r>
              <a:rPr lang="zh-CN" altLang="en-US" sz="2400" dirty="0">
                <a:latin typeface="+mj-ea"/>
                <a:ea typeface="+mj-ea"/>
              </a:rPr>
              <a:t>（双谱）</a:t>
            </a:r>
            <a:r>
              <a:rPr lang="zh-CN" altLang="en-US" sz="2400" b="1" dirty="0">
                <a:latin typeface="+mj-ea"/>
                <a:ea typeface="+mj-ea"/>
              </a:rPr>
              <a:t>探究粒子间的相互作用。</a:t>
            </a:r>
            <a:endParaRPr lang="zh-CN" altLang="en-US" sz="2400" dirty="0">
              <a:latin typeface="+mj-ea"/>
              <a:ea typeface="+mj-ea"/>
            </a:endParaRPr>
          </a:p>
          <a:p>
            <a:pPr algn="l">
              <a:buClrTx/>
              <a:buSzTx/>
              <a:buFontTx/>
            </a:pPr>
            <a:r>
              <a:rPr lang="en-US" altLang="zh-CN" sz="2400" dirty="0">
                <a:latin typeface="+mj-ea"/>
                <a:ea typeface="+mj-ea"/>
              </a:rPr>
              <a:t>       </a:t>
            </a:r>
            <a:r>
              <a:rPr lang="zh-CN" altLang="en-US" sz="2400" dirty="0">
                <a:latin typeface="+mj-ea"/>
                <a:ea typeface="+mj-ea"/>
              </a:rPr>
              <a:t>我们将重点研究</a:t>
            </a:r>
            <a:r>
              <a:rPr lang="zh-CN" altLang="en-US" sz="2400" b="1" dirty="0">
                <a:latin typeface="+mj-ea"/>
                <a:ea typeface="+mj-ea"/>
              </a:rPr>
              <a:t>挤压极限下的三点关联函数</a:t>
            </a:r>
            <a:r>
              <a:rPr lang="zh-CN" altLang="en-US" sz="2400" dirty="0">
                <a:latin typeface="+mj-ea"/>
                <a:ea typeface="+mj-ea"/>
              </a:rPr>
              <a:t>，即一个长波模式与两个短波模式发生耦合的特殊几何构型。根据</a:t>
            </a:r>
            <a:r>
              <a:rPr lang="en-US" altLang="zh-CN" sz="2400" dirty="0">
                <a:latin typeface="+mj-ea"/>
                <a:ea typeface="+mj-ea"/>
              </a:rPr>
              <a:t> Arkani-Hamed </a:t>
            </a:r>
            <a:r>
              <a:rPr lang="zh-CN" altLang="en-US" sz="2400" dirty="0">
                <a:latin typeface="+mj-ea"/>
                <a:ea typeface="+mj-ea"/>
              </a:rPr>
              <a:t>和</a:t>
            </a:r>
            <a:r>
              <a:rPr lang="en-US" altLang="zh-CN" sz="2400" dirty="0">
                <a:latin typeface="+mj-ea"/>
                <a:ea typeface="+mj-ea"/>
              </a:rPr>
              <a:t> Maldacena</a:t>
            </a:r>
            <a:r>
              <a:rPr lang="en-US" altLang="zh-CN" sz="2400" baseline="30000" dirty="0">
                <a:latin typeface="+mj-ea"/>
                <a:ea typeface="+mj-ea"/>
              </a:rPr>
              <a:t>[1]</a:t>
            </a:r>
            <a:r>
              <a:rPr lang="zh-CN" altLang="en-US" sz="2400" dirty="0">
                <a:latin typeface="+mj-ea"/>
                <a:ea typeface="+mj-ea"/>
              </a:rPr>
              <a:t>的理论，如果暴胀时期存在质量大于或接近哈勃能标的</a:t>
            </a:r>
            <a:r>
              <a:rPr lang="zh-CN" altLang="en-US" sz="2400" b="1" dirty="0">
                <a:solidFill>
                  <a:schemeClr val="tx1"/>
                </a:solidFill>
                <a:latin typeface="+mj-ea"/>
                <a:ea typeface="+mj-ea"/>
              </a:rPr>
              <a:t>重粒子</a:t>
            </a:r>
            <a:r>
              <a:rPr lang="zh-CN" altLang="en-US" sz="2400" dirty="0">
                <a:latin typeface="+mj-ea"/>
                <a:ea typeface="+mj-ea"/>
              </a:rPr>
              <a:t>，它们会像标准钟一样在</a:t>
            </a:r>
            <a:r>
              <a:rPr lang="zh-CN" altLang="en-US" sz="2400" b="1" dirty="0">
                <a:solidFill>
                  <a:schemeClr val="tx1"/>
                </a:solidFill>
                <a:latin typeface="+mj-ea"/>
                <a:ea typeface="+mj-ea"/>
              </a:rPr>
              <a:t>衰变前发生特征振荡</a:t>
            </a:r>
            <a:r>
              <a:rPr lang="en-US" altLang="zh-CN" sz="2400" dirty="0">
                <a:latin typeface="+mj-ea"/>
                <a:ea typeface="+mj-ea"/>
              </a:rPr>
              <a:t>,</a:t>
            </a:r>
            <a:r>
              <a:rPr lang="zh-CN" altLang="en-US" sz="2400" dirty="0">
                <a:latin typeface="+mj-ea"/>
                <a:ea typeface="+mj-ea"/>
              </a:rPr>
              <a:t>而这种振荡会直接刻印在关联信号中，表现为</a:t>
            </a:r>
            <a:r>
              <a:rPr lang="zh-CN" altLang="en-US" sz="2400" b="1" dirty="0">
                <a:latin typeface="+mj-ea"/>
                <a:ea typeface="+mj-ea"/>
              </a:rPr>
              <a:t>随动量比对数变化的周期性波动</a:t>
            </a:r>
            <a:r>
              <a:rPr lang="zh-CN" altLang="en-US" sz="2400" dirty="0">
                <a:latin typeface="+mj-ea"/>
                <a:ea typeface="+mj-ea"/>
              </a:rPr>
              <a:t>。</a:t>
            </a:r>
            <a:endParaRPr lang="zh-CN" altLang="en-US" sz="2400" dirty="0">
              <a:latin typeface="+mj-ea"/>
              <a:ea typeface="+mj-ea"/>
            </a:endParaRPr>
          </a:p>
          <a:p>
            <a:pPr algn="l">
              <a:buClrTx/>
              <a:buSzTx/>
              <a:buFontTx/>
            </a:pPr>
            <a:r>
              <a:rPr lang="zh-CN" altLang="en-US" sz="2400" dirty="0">
                <a:latin typeface="+mj-ea"/>
                <a:ea typeface="+mj-ea"/>
              </a:rPr>
              <a:t> </a:t>
            </a:r>
            <a:r>
              <a:rPr lang="en-US" altLang="zh-CN" sz="2400" dirty="0">
                <a:latin typeface="+mj-ea"/>
                <a:ea typeface="+mj-ea"/>
              </a:rPr>
              <a:t>     </a:t>
            </a:r>
            <a:r>
              <a:rPr lang="zh-CN" altLang="en-US" sz="2400" dirty="0">
                <a:latin typeface="+mj-ea"/>
                <a:ea typeface="+mj-ea"/>
              </a:rPr>
              <a:t>我们希望不仅能够</a:t>
            </a:r>
            <a:r>
              <a:rPr lang="zh-CN" altLang="en-US" sz="2400" b="1" dirty="0">
                <a:solidFill>
                  <a:schemeClr val="tx1"/>
                </a:solidFill>
                <a:latin typeface="+mj-ea"/>
                <a:ea typeface="+mj-ea"/>
              </a:rPr>
              <a:t>识别这种信号是否存在</a:t>
            </a:r>
            <a:r>
              <a:rPr lang="zh-CN" altLang="en-US" sz="2400" dirty="0">
                <a:latin typeface="+mj-ea"/>
                <a:ea typeface="+mj-ea"/>
              </a:rPr>
              <a:t>，还能建立</a:t>
            </a:r>
            <a:r>
              <a:rPr lang="zh-CN" altLang="en-US" sz="2400" b="1" dirty="0">
                <a:latin typeface="+mj-ea"/>
                <a:ea typeface="+mj-ea"/>
              </a:rPr>
              <a:t>参数</a:t>
            </a:r>
            <a:r>
              <a:rPr lang="en-US" altLang="zh-CN" sz="2400" b="1" dirty="0">
                <a:latin typeface="+mj-ea"/>
                <a:ea typeface="+mj-ea"/>
              </a:rPr>
              <a:t>-</a:t>
            </a:r>
            <a:r>
              <a:rPr lang="zh-CN" altLang="en-US" sz="2400" b="1" dirty="0">
                <a:latin typeface="+mj-ea"/>
                <a:ea typeface="+mj-ea"/>
              </a:rPr>
              <a:t>观测的映射图谱</a:t>
            </a:r>
            <a:r>
              <a:rPr lang="zh-CN" altLang="en-US" sz="2400" dirty="0">
                <a:latin typeface="+mj-ea"/>
                <a:ea typeface="+mj-ea"/>
              </a:rPr>
              <a:t>。通过计算和分析，我们将探索如何</a:t>
            </a:r>
            <a:r>
              <a:rPr lang="zh-CN" altLang="en-US" sz="2400" b="1" dirty="0">
                <a:latin typeface="+mj-ea"/>
                <a:ea typeface="+mj-ea"/>
              </a:rPr>
              <a:t>从信号的振荡频率中精确推导重粒子的质量</a:t>
            </a:r>
            <a:r>
              <a:rPr lang="zh-CN" altLang="en-US" sz="2400" dirty="0">
                <a:latin typeface="+mj-ea"/>
                <a:ea typeface="+mj-ea"/>
              </a:rPr>
              <a:t>，以及如何</a:t>
            </a:r>
            <a:r>
              <a:rPr lang="zh-CN" altLang="en-US" sz="2400" b="1" dirty="0">
                <a:latin typeface="+mj-ea"/>
                <a:ea typeface="+mj-ea"/>
              </a:rPr>
              <a:t>利用信号随角度的分布规律</a:t>
            </a:r>
            <a:r>
              <a:rPr lang="zh-CN" altLang="en-US" sz="2400" dirty="0">
                <a:latin typeface="+mj-ea"/>
                <a:ea typeface="+mj-ea"/>
              </a:rPr>
              <a:t>（如</a:t>
            </a:r>
            <a:r>
              <a:rPr lang="en-US" altLang="zh-CN" sz="2400" dirty="0">
                <a:latin typeface="+mj-ea"/>
                <a:ea typeface="+mj-ea"/>
              </a:rPr>
              <a:t> Legendre </a:t>
            </a:r>
            <a:r>
              <a:rPr lang="zh-CN" altLang="en-US" sz="2400" dirty="0">
                <a:latin typeface="+mj-ea"/>
                <a:ea typeface="+mj-ea"/>
              </a:rPr>
              <a:t>多项式结构）来</a:t>
            </a:r>
            <a:r>
              <a:rPr lang="zh-CN" altLang="en-US" sz="2400" b="1" dirty="0">
                <a:latin typeface="+mj-ea"/>
                <a:ea typeface="+mj-ea"/>
              </a:rPr>
              <a:t>反推粒子的自旋</a:t>
            </a:r>
            <a:r>
              <a:rPr lang="zh-CN" altLang="en-US" sz="2400" dirty="0">
                <a:latin typeface="+mj-ea"/>
                <a:ea typeface="+mj-ea"/>
              </a:rPr>
              <a:t>。</a:t>
            </a:r>
            <a:endParaRPr lang="zh-CN" altLang="en-US" sz="2400" dirty="0">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2" name="文本框 13"/>
          <p:cNvSpPr txBox="1"/>
          <p:nvPr/>
        </p:nvSpPr>
        <p:spPr>
          <a:xfrm>
            <a:off x="294551" y="284064"/>
            <a:ext cx="976591" cy="64516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02</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13" name="文本框 14"/>
          <p:cNvSpPr txBox="1"/>
          <p:nvPr/>
        </p:nvSpPr>
        <p:spPr>
          <a:xfrm>
            <a:off x="1388075" y="212563"/>
            <a:ext cx="3633629"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理论与</a:t>
            </a:r>
            <a:r>
              <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研究方法</a:t>
            </a:r>
            <a:endPar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6" name="文本框 1"/>
          <p:cNvSpPr txBox="1"/>
          <p:nvPr/>
        </p:nvSpPr>
        <p:spPr>
          <a:xfrm>
            <a:off x="686435" y="1242695"/>
            <a:ext cx="10531475" cy="1807845"/>
          </a:xfrm>
          <a:prstGeom prst="rect">
            <a:avLst/>
          </a:prstGeom>
          <a:noFill/>
        </p:spPr>
        <p:txBody>
          <a:bodyPr wrap="square" rtlCol="0">
            <a:noAutofit/>
          </a:bodyPr>
          <a:p>
            <a:pPr algn="l"/>
            <a:r>
              <a:rPr lang="zh-CN" altLang="en-US" sz="2800" dirty="0">
                <a:solidFill>
                  <a:srgbClr val="104BA4"/>
                </a:solidFill>
                <a:latin typeface="+mj-ea"/>
                <a:ea typeface="+mj-ea"/>
                <a:sym typeface="+mn-ea"/>
              </a:rPr>
              <a:t>理论</a:t>
            </a:r>
            <a:endParaRPr lang="zh-CN" altLang="en-US" sz="2800" dirty="0">
              <a:solidFill>
                <a:srgbClr val="104BA4"/>
              </a:solidFill>
              <a:latin typeface="+mj-ea"/>
              <a:ea typeface="+mj-ea"/>
              <a:sym typeface="+mn-ea"/>
            </a:endParaRPr>
          </a:p>
          <a:p>
            <a:pPr algn="l"/>
            <a:r>
              <a:rPr lang="en-US" altLang="zh-CN" sz="2400" b="1" dirty="0">
                <a:solidFill>
                  <a:schemeClr val="tx1"/>
                </a:solidFill>
                <a:latin typeface="+mj-ea"/>
                <a:ea typeface="+mj-ea"/>
                <a:sym typeface="+mn-ea"/>
              </a:rPr>
              <a:t>1.</a:t>
            </a:r>
            <a:r>
              <a:rPr lang="zh-CN" altLang="en-US" sz="2400" b="1" dirty="0">
                <a:solidFill>
                  <a:schemeClr val="tx1"/>
                </a:solidFill>
                <a:latin typeface="+mj-ea"/>
                <a:ea typeface="+mj-ea"/>
                <a:sym typeface="+mn-ea"/>
              </a:rPr>
              <a:t>德西特时空的粒子产生机制</a:t>
            </a:r>
            <a:r>
              <a:rPr lang="zh-CN" altLang="en-US" sz="2400" dirty="0">
                <a:solidFill>
                  <a:schemeClr val="tx1"/>
                </a:solidFill>
                <a:latin typeface="+mj-ea"/>
                <a:ea typeface="+mj-ea"/>
                <a:sym typeface="+mn-ea"/>
              </a:rPr>
              <a:t>：早期宇宙的快速膨胀将微观量子涨落放大为宏观扰动，</a:t>
            </a:r>
            <a:r>
              <a:rPr lang="zh-CN" altLang="en-US" sz="2400" dirty="0">
                <a:solidFill>
                  <a:schemeClr val="tx1"/>
                </a:solidFill>
                <a:latin typeface="+mj-ea"/>
                <a:ea typeface="+mj-ea"/>
                <a:sym typeface="+mn-ea"/>
              </a:rPr>
              <a:t>因此今天的宇宙结构中能探测到高能物理的信息。</a:t>
            </a:r>
            <a:endParaRPr lang="zh-CN" altLang="en-US" sz="2400" dirty="0">
              <a:solidFill>
                <a:schemeClr val="tx1"/>
              </a:solidFill>
              <a:latin typeface="+mj-ea"/>
              <a:ea typeface="+mj-ea"/>
              <a:sym typeface="+mn-ea"/>
            </a:endParaRPr>
          </a:p>
          <a:p>
            <a:pPr algn="l"/>
            <a:r>
              <a:rPr lang="zh-CN" altLang="en-US" sz="2400" b="1" dirty="0">
                <a:solidFill>
                  <a:schemeClr val="tx1"/>
                </a:solidFill>
                <a:latin typeface="+mj-ea"/>
                <a:ea typeface="+mj-ea"/>
                <a:sym typeface="+mn-ea"/>
              </a:rPr>
              <a:t>2.非高斯性</a:t>
            </a:r>
            <a:r>
              <a:rPr lang="zh-CN" altLang="en-US" sz="2400" b="1" dirty="0">
                <a:solidFill>
                  <a:schemeClr val="tx1"/>
                </a:solidFill>
                <a:latin typeface="+mj-ea"/>
                <a:ea typeface="+mj-ea"/>
                <a:sym typeface="+mn-ea"/>
              </a:rPr>
              <a:t>与三点关联</a:t>
            </a:r>
            <a:r>
              <a:rPr lang="zh-CN" altLang="en-US" sz="2400" dirty="0">
                <a:solidFill>
                  <a:schemeClr val="tx1"/>
                </a:solidFill>
                <a:latin typeface="+mj-ea"/>
                <a:ea typeface="+mj-ea"/>
                <a:sym typeface="+mn-ea"/>
              </a:rPr>
              <a:t>：三点关联揭示暴胀场与重粒子的耦合细节。</a:t>
            </a:r>
            <a:endParaRPr lang="zh-CN" altLang="en-US" sz="2400" dirty="0">
              <a:solidFill>
                <a:schemeClr val="tx1"/>
              </a:solidFill>
              <a:latin typeface="+mj-ea"/>
              <a:ea typeface="+mj-ea"/>
              <a:sym typeface="+mn-ea"/>
            </a:endParaRPr>
          </a:p>
          <a:p>
            <a:pPr algn="l"/>
            <a:r>
              <a:rPr lang="zh-CN" altLang="en-US" sz="2400" b="1" dirty="0">
                <a:solidFill>
                  <a:schemeClr val="tx1"/>
                </a:solidFill>
                <a:latin typeface="+mj-ea"/>
                <a:ea typeface="+mj-ea"/>
                <a:sym typeface="+mn-ea"/>
              </a:rPr>
              <a:t>3.挤压极限与宇宙钟效应</a:t>
            </a:r>
            <a:r>
              <a:rPr lang="zh-CN" altLang="en-US" sz="2400" dirty="0">
                <a:solidFill>
                  <a:schemeClr val="tx1"/>
                </a:solidFill>
                <a:latin typeface="+mj-ea"/>
                <a:ea typeface="+mj-ea"/>
                <a:sym typeface="+mn-ea"/>
              </a:rPr>
              <a:t>：</a:t>
            </a:r>
            <a:r>
              <a:rPr lang="zh-CN" altLang="en-US" sz="2400" dirty="0">
                <a:solidFill>
                  <a:schemeClr val="tx1"/>
                </a:solidFill>
                <a:latin typeface="+mj-ea"/>
                <a:ea typeface="+mj-ea"/>
                <a:sym typeface="+mn-ea"/>
              </a:rPr>
              <a:t>挤压极限下，长波模式成为短波演化的背景，重粒子的质量信息转化为可识别的对数周期振荡。</a:t>
            </a:r>
            <a:endParaRPr lang="zh-CN" altLang="en-US" sz="2400" dirty="0">
              <a:solidFill>
                <a:schemeClr val="tx1"/>
              </a:solidFill>
              <a:latin typeface="+mj-ea"/>
              <a:ea typeface="+mj-ea"/>
              <a:sym typeface="+mn-ea"/>
            </a:endParaRPr>
          </a:p>
        </p:txBody>
      </p:sp>
      <p:sp>
        <p:nvSpPr>
          <p:cNvPr id="1048617" name="文本框 4"/>
          <p:cNvSpPr txBox="1"/>
          <p:nvPr/>
        </p:nvSpPr>
        <p:spPr>
          <a:xfrm>
            <a:off x="687070" y="3646170"/>
            <a:ext cx="10530205" cy="2377440"/>
          </a:xfrm>
          <a:prstGeom prst="rect">
            <a:avLst/>
          </a:prstGeom>
          <a:noFill/>
        </p:spPr>
        <p:txBody>
          <a:bodyPr wrap="square" rtlCol="0">
            <a:noAutofit/>
          </a:bodyPr>
          <a:p>
            <a:pPr algn="l">
              <a:buClrTx/>
              <a:buSzTx/>
              <a:buFontTx/>
            </a:pPr>
            <a:r>
              <a:rPr lang="zh-CN" altLang="en-US" sz="2800" dirty="0">
                <a:solidFill>
                  <a:srgbClr val="104BA4"/>
                </a:solidFill>
                <a:latin typeface="+mj-ea"/>
                <a:ea typeface="+mj-ea"/>
              </a:rPr>
              <a:t>研究方法</a:t>
            </a:r>
            <a:endParaRPr lang="zh-CN" altLang="en-US" sz="2800" dirty="0">
              <a:solidFill>
                <a:srgbClr val="104BA4"/>
              </a:solidFill>
              <a:latin typeface="+mj-ea"/>
              <a:ea typeface="+mj-ea"/>
            </a:endParaRPr>
          </a:p>
          <a:p>
            <a:pPr algn="l">
              <a:buClrTx/>
              <a:buSzTx/>
              <a:buFontTx/>
            </a:pPr>
            <a:r>
              <a:rPr lang="en-US" altLang="zh-CN" sz="2400" b="1" dirty="0">
                <a:latin typeface="+mj-ea"/>
                <a:ea typeface="+mj-ea"/>
              </a:rPr>
              <a:t>1.In-In Formalism</a:t>
            </a:r>
            <a:r>
              <a:rPr lang="zh-CN" altLang="en-US" sz="2400" dirty="0">
                <a:latin typeface="+mj-ea"/>
                <a:ea typeface="+mj-ea"/>
              </a:rPr>
              <a:t>：使用</a:t>
            </a:r>
            <a:r>
              <a:rPr lang="en-US" altLang="zh-CN" sz="2400" dirty="0">
                <a:latin typeface="+mj-ea"/>
                <a:ea typeface="+mj-ea"/>
              </a:rPr>
              <a:t> Schwinger-Keldysh </a:t>
            </a:r>
            <a:r>
              <a:rPr lang="zh-CN" altLang="en-US" sz="2400" dirty="0">
                <a:latin typeface="+mj-ea"/>
                <a:ea typeface="+mj-ea"/>
              </a:rPr>
              <a:t>路径积分</a:t>
            </a:r>
            <a:r>
              <a:rPr lang="zh-CN" altLang="en-US" sz="2400" dirty="0">
                <a:latin typeface="+mj-ea"/>
                <a:ea typeface="+mj-ea"/>
                <a:sym typeface="+mn-ea"/>
              </a:rPr>
              <a:t>而非传统的</a:t>
            </a:r>
            <a:r>
              <a:rPr lang="en-US" altLang="zh-CN" sz="2400" dirty="0">
                <a:latin typeface="+mj-ea"/>
                <a:ea typeface="+mj-ea"/>
                <a:sym typeface="+mn-ea"/>
              </a:rPr>
              <a:t> S-</a:t>
            </a:r>
            <a:r>
              <a:rPr lang="zh-CN" altLang="en-US" sz="2400" dirty="0">
                <a:latin typeface="+mj-ea"/>
                <a:ea typeface="+mj-ea"/>
                <a:sym typeface="+mn-ea"/>
              </a:rPr>
              <a:t>矩阵</a:t>
            </a:r>
            <a:r>
              <a:rPr lang="zh-CN" altLang="en-US" sz="2400" dirty="0">
                <a:latin typeface="+mj-ea"/>
                <a:ea typeface="+mj-ea"/>
              </a:rPr>
              <a:t>处理随时间演化的系统。</a:t>
            </a:r>
            <a:endParaRPr lang="zh-CN" altLang="en-US" sz="2400" dirty="0">
              <a:latin typeface="+mj-ea"/>
              <a:ea typeface="+mj-ea"/>
            </a:endParaRPr>
          </a:p>
          <a:p>
            <a:pPr algn="l">
              <a:buClrTx/>
              <a:buSzTx/>
              <a:buFontTx/>
            </a:pPr>
            <a:r>
              <a:rPr lang="en-US" altLang="zh-CN" sz="2400" b="1" dirty="0">
                <a:latin typeface="+mj-ea"/>
                <a:ea typeface="+mj-ea"/>
              </a:rPr>
              <a:t>2.</a:t>
            </a:r>
            <a:r>
              <a:rPr lang="zh-CN" altLang="en-US" sz="2400" b="1" dirty="0">
                <a:latin typeface="+mj-ea"/>
                <a:ea typeface="+mj-ea"/>
              </a:rPr>
              <a:t>有效场论与算符积展开</a:t>
            </a:r>
            <a:r>
              <a:rPr lang="zh-CN" altLang="en-US" sz="2400" dirty="0">
                <a:latin typeface="+mj-ea"/>
                <a:ea typeface="+mj-ea"/>
              </a:rPr>
              <a:t>：利用对称性限制，构建暴胀场与重粒子的相互作用哈密顿量。</a:t>
            </a:r>
            <a:endParaRPr lang="zh-CN" altLang="en-US" sz="2400" dirty="0">
              <a:latin typeface="+mj-ea"/>
              <a:ea typeface="+mj-ea"/>
            </a:endParaRPr>
          </a:p>
          <a:p>
            <a:pPr algn="l">
              <a:buClrTx/>
              <a:buSzTx/>
              <a:buFontTx/>
            </a:pPr>
            <a:r>
              <a:rPr lang="en-US" altLang="zh-CN" sz="2400" b="1" dirty="0">
                <a:latin typeface="+mj-ea"/>
                <a:ea typeface="+mj-ea"/>
              </a:rPr>
              <a:t>3.</a:t>
            </a:r>
            <a:r>
              <a:rPr lang="zh-CN" altLang="en-US" sz="2400" b="1" dirty="0">
                <a:latin typeface="+mj-ea"/>
                <a:ea typeface="+mj-ea"/>
              </a:rPr>
              <a:t>特征提取与映射建模</a:t>
            </a:r>
            <a:r>
              <a:rPr lang="en-US" altLang="zh-CN" sz="2400" b="1" dirty="0">
                <a:latin typeface="+mj-ea"/>
                <a:ea typeface="+mj-ea"/>
              </a:rPr>
              <a:t> </a:t>
            </a:r>
            <a:r>
              <a:rPr lang="zh-CN" sz="2400" dirty="0">
                <a:latin typeface="+mj-ea"/>
                <a:ea typeface="+mj-ea"/>
              </a:rPr>
              <a:t>：</a:t>
            </a:r>
            <a:r>
              <a:rPr lang="zh-CN" altLang="en-US" sz="2400" dirty="0">
                <a:latin typeface="+mj-ea"/>
                <a:ea typeface="+mj-ea"/>
              </a:rPr>
              <a:t>通过数值模拟生成双谱波形，并匹配</a:t>
            </a:r>
            <a:r>
              <a:rPr lang="en-US" altLang="zh-CN" sz="2400" dirty="0">
                <a:latin typeface="+mj-ea"/>
                <a:ea typeface="+mj-ea"/>
              </a:rPr>
              <a:t> Legendre </a:t>
            </a:r>
            <a:r>
              <a:rPr lang="zh-CN" altLang="en-US" sz="2400" dirty="0">
                <a:latin typeface="+mj-ea"/>
                <a:ea typeface="+mj-ea"/>
              </a:rPr>
              <a:t>多项式。</a:t>
            </a:r>
            <a:endParaRPr lang="zh-CN" altLang="en-US" sz="2400" dirty="0">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2" name="文本框 13"/>
          <p:cNvSpPr txBox="1"/>
          <p:nvPr/>
        </p:nvSpPr>
        <p:spPr>
          <a:xfrm>
            <a:off x="294551" y="284064"/>
            <a:ext cx="976591" cy="64516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03</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13" name="文本框 14"/>
          <p:cNvSpPr txBox="1"/>
          <p:nvPr/>
        </p:nvSpPr>
        <p:spPr>
          <a:xfrm>
            <a:off x="1388075" y="212563"/>
            <a:ext cx="3633629"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计划</a:t>
            </a:r>
            <a:endPar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6" name="文本框 1"/>
          <p:cNvSpPr txBox="1"/>
          <p:nvPr/>
        </p:nvSpPr>
        <p:spPr>
          <a:xfrm>
            <a:off x="680720" y="1242695"/>
            <a:ext cx="10777220" cy="5236210"/>
          </a:xfrm>
          <a:prstGeom prst="rect">
            <a:avLst/>
          </a:prstGeom>
          <a:noFill/>
        </p:spPr>
        <p:txBody>
          <a:bodyPr wrap="square" rtlCol="0">
            <a:noAutofit/>
          </a:bodyPr>
          <a:p>
            <a:pPr algn="l"/>
            <a:r>
              <a:rPr lang="zh-CN" altLang="en-US" sz="2400" dirty="0">
                <a:solidFill>
                  <a:srgbClr val="104BA4"/>
                </a:solidFill>
                <a:latin typeface="+mj-ea"/>
                <a:ea typeface="+mj-ea"/>
                <a:sym typeface="+mn-ea"/>
              </a:rPr>
              <a:t>第一阶段：理论学习与文献阅读 (第3-7周)</a:t>
            </a:r>
            <a:endParaRPr lang="zh-CN" altLang="en-US" sz="2400" dirty="0">
              <a:solidFill>
                <a:srgbClr val="104BA4"/>
              </a:solidFill>
              <a:latin typeface="+mj-ea"/>
              <a:ea typeface="+mj-ea"/>
              <a:sym typeface="+mn-ea"/>
            </a:endParaRPr>
          </a:p>
          <a:p>
            <a:pPr algn="l"/>
            <a:r>
              <a:rPr lang="zh-CN" altLang="en-US" sz="2400" dirty="0">
                <a:solidFill>
                  <a:schemeClr val="tx1"/>
                </a:solidFill>
                <a:latin typeface="+mj-ea"/>
                <a:ea typeface="+mj-ea"/>
                <a:sym typeface="+mn-ea"/>
              </a:rPr>
              <a:t>系统学习宇宙学微扰理论的基础，掌握德西特空间的波动方程解。理解</a:t>
            </a:r>
            <a:r>
              <a:rPr lang="en-US" altLang="zh-CN" sz="2400" dirty="0">
                <a:solidFill>
                  <a:schemeClr val="tx1"/>
                </a:solidFill>
                <a:latin typeface="+mj-ea"/>
                <a:ea typeface="+mj-ea"/>
                <a:sym typeface="+mn-ea"/>
              </a:rPr>
              <a:t> In-In Formalism </a:t>
            </a:r>
            <a:r>
              <a:rPr lang="zh-CN" altLang="en-US" sz="2400" dirty="0">
                <a:solidFill>
                  <a:schemeClr val="tx1"/>
                </a:solidFill>
                <a:latin typeface="+mj-ea"/>
                <a:ea typeface="+mj-ea"/>
                <a:sym typeface="+mn-ea"/>
              </a:rPr>
              <a:t>的数学结构，能够进行算符在时变背景下的微扰展开计算。</a:t>
            </a:r>
            <a:endParaRPr lang="zh-CN" altLang="en-US" sz="2400" dirty="0">
              <a:solidFill>
                <a:schemeClr val="tx1"/>
              </a:solidFill>
              <a:latin typeface="+mj-ea"/>
              <a:ea typeface="+mj-ea"/>
              <a:sym typeface="+mn-ea"/>
            </a:endParaRPr>
          </a:p>
          <a:p>
            <a:pPr algn="l"/>
            <a:r>
              <a:rPr lang="zh-CN" altLang="en-US" sz="2400" dirty="0">
                <a:solidFill>
                  <a:srgbClr val="104BA4"/>
                </a:solidFill>
                <a:latin typeface="+mj-ea"/>
                <a:ea typeface="+mj-ea"/>
                <a:sym typeface="+mn-ea"/>
              </a:rPr>
              <a:t>第二阶段：物理建模与解析推导 (第</a:t>
            </a:r>
            <a:r>
              <a:rPr lang="en-US" altLang="zh-CN" sz="2400" dirty="0">
                <a:solidFill>
                  <a:srgbClr val="104BA4"/>
                </a:solidFill>
                <a:latin typeface="+mj-ea"/>
                <a:ea typeface="+mj-ea"/>
                <a:sym typeface="+mn-ea"/>
              </a:rPr>
              <a:t>8</a:t>
            </a:r>
            <a:r>
              <a:rPr lang="zh-CN" altLang="en-US" sz="2400" dirty="0">
                <a:solidFill>
                  <a:srgbClr val="104BA4"/>
                </a:solidFill>
                <a:latin typeface="+mj-ea"/>
                <a:ea typeface="+mj-ea"/>
                <a:sym typeface="+mn-ea"/>
              </a:rPr>
              <a:t>-</a:t>
            </a:r>
            <a:r>
              <a:rPr lang="en-US" altLang="zh-CN" sz="2400" dirty="0">
                <a:solidFill>
                  <a:srgbClr val="104BA4"/>
                </a:solidFill>
                <a:latin typeface="+mj-ea"/>
                <a:ea typeface="+mj-ea"/>
                <a:sym typeface="+mn-ea"/>
              </a:rPr>
              <a:t>11</a:t>
            </a:r>
            <a:r>
              <a:rPr lang="zh-CN" altLang="en-US" sz="2400" dirty="0">
                <a:solidFill>
                  <a:srgbClr val="104BA4"/>
                </a:solidFill>
                <a:latin typeface="+mj-ea"/>
                <a:ea typeface="+mj-ea"/>
                <a:sym typeface="+mn-ea"/>
              </a:rPr>
              <a:t>周)</a:t>
            </a:r>
            <a:endParaRPr lang="zh-CN" altLang="en-US" sz="2400" dirty="0">
              <a:solidFill>
                <a:srgbClr val="104BA4"/>
              </a:solidFill>
              <a:latin typeface="+mj-ea"/>
              <a:ea typeface="+mj-ea"/>
              <a:sym typeface="+mn-ea"/>
            </a:endParaRPr>
          </a:p>
          <a:p>
            <a:pPr algn="l"/>
            <a:r>
              <a:rPr lang="zh-CN" altLang="en-US" sz="2400" dirty="0">
                <a:solidFill>
                  <a:schemeClr val="tx1"/>
                </a:solidFill>
                <a:latin typeface="+mj-ea"/>
                <a:ea typeface="+mj-ea"/>
                <a:sym typeface="+mn-ea"/>
              </a:rPr>
              <a:t>在</a:t>
            </a:r>
            <a:r>
              <a:rPr lang="en-US" altLang="zh-CN" sz="2400" dirty="0">
                <a:solidFill>
                  <a:schemeClr val="tx1"/>
                </a:solidFill>
                <a:latin typeface="+mj-ea"/>
                <a:ea typeface="+mj-ea"/>
                <a:sym typeface="+mn-ea"/>
              </a:rPr>
              <a:t> Arkani-Hamed</a:t>
            </a:r>
            <a:r>
              <a:rPr lang="zh-CN" altLang="en-US" sz="2400" dirty="0">
                <a:solidFill>
                  <a:schemeClr val="tx1"/>
                </a:solidFill>
                <a:latin typeface="+mj-ea"/>
                <a:ea typeface="+mj-ea"/>
                <a:sym typeface="+mn-ea"/>
              </a:rPr>
              <a:t>的框架下，构建包含特定重粒子与暴胀场的相互作用哈密顿量。利用</a:t>
            </a:r>
            <a:r>
              <a:rPr lang="en-US" altLang="zh-CN" sz="2400" dirty="0">
                <a:solidFill>
                  <a:schemeClr val="tx1"/>
                </a:solidFill>
                <a:latin typeface="+mj-ea"/>
                <a:ea typeface="+mj-ea"/>
                <a:sym typeface="+mn-ea"/>
              </a:rPr>
              <a:t> In-In </a:t>
            </a:r>
            <a:r>
              <a:rPr lang="zh-CN" altLang="en-US" sz="2400" dirty="0">
                <a:solidFill>
                  <a:schemeClr val="tx1"/>
                </a:solidFill>
                <a:latin typeface="+mj-ea"/>
                <a:ea typeface="+mj-ea"/>
                <a:sym typeface="+mn-ea"/>
              </a:rPr>
              <a:t>形式计算三点关联函数并重点提取其在极限下的解析表达式。得到不同自旋粒子对应的双谱解析解。</a:t>
            </a:r>
            <a:endParaRPr lang="zh-CN" altLang="en-US" sz="2400" dirty="0">
              <a:solidFill>
                <a:schemeClr val="tx1"/>
              </a:solidFill>
              <a:latin typeface="+mj-ea"/>
              <a:ea typeface="+mj-ea"/>
              <a:sym typeface="+mn-ea"/>
            </a:endParaRPr>
          </a:p>
          <a:p>
            <a:pPr algn="l"/>
            <a:r>
              <a:rPr lang="zh-CN" altLang="en-US" sz="2400" dirty="0">
                <a:solidFill>
                  <a:srgbClr val="104BA4"/>
                </a:solidFill>
                <a:latin typeface="+mj-ea"/>
                <a:ea typeface="+mj-ea"/>
                <a:sym typeface="+mn-ea"/>
              </a:rPr>
              <a:t>第三阶段：数值模拟与特征分析 (第</a:t>
            </a:r>
            <a:r>
              <a:rPr lang="en-US" altLang="zh-CN" sz="2400" dirty="0">
                <a:solidFill>
                  <a:srgbClr val="104BA4"/>
                </a:solidFill>
                <a:latin typeface="+mj-ea"/>
                <a:ea typeface="+mj-ea"/>
                <a:sym typeface="+mn-ea"/>
              </a:rPr>
              <a:t>12</a:t>
            </a:r>
            <a:r>
              <a:rPr lang="zh-CN" altLang="en-US" sz="2400" dirty="0">
                <a:solidFill>
                  <a:srgbClr val="104BA4"/>
                </a:solidFill>
                <a:latin typeface="+mj-ea"/>
                <a:ea typeface="+mj-ea"/>
                <a:sym typeface="+mn-ea"/>
              </a:rPr>
              <a:t>-1</a:t>
            </a:r>
            <a:r>
              <a:rPr lang="en-US" altLang="zh-CN" sz="2400" dirty="0">
                <a:solidFill>
                  <a:srgbClr val="104BA4"/>
                </a:solidFill>
                <a:latin typeface="+mj-ea"/>
                <a:ea typeface="+mj-ea"/>
                <a:sym typeface="+mn-ea"/>
              </a:rPr>
              <a:t>5</a:t>
            </a:r>
            <a:r>
              <a:rPr lang="zh-CN" altLang="en-US" sz="2400" dirty="0">
                <a:solidFill>
                  <a:srgbClr val="104BA4"/>
                </a:solidFill>
                <a:latin typeface="+mj-ea"/>
                <a:ea typeface="+mj-ea"/>
                <a:sym typeface="+mn-ea"/>
              </a:rPr>
              <a:t>周)</a:t>
            </a:r>
            <a:endParaRPr lang="zh-CN" altLang="en-US" sz="2400" dirty="0">
              <a:solidFill>
                <a:srgbClr val="104BA4"/>
              </a:solidFill>
              <a:latin typeface="+mj-ea"/>
              <a:ea typeface="+mj-ea"/>
              <a:sym typeface="+mn-ea"/>
            </a:endParaRPr>
          </a:p>
          <a:p>
            <a:pPr algn="l"/>
            <a:r>
              <a:rPr lang="zh-CN" altLang="en-US" sz="2400" dirty="0">
                <a:solidFill>
                  <a:schemeClr val="tx1"/>
                </a:solidFill>
                <a:latin typeface="+mj-ea"/>
                <a:ea typeface="+mj-ea"/>
                <a:sym typeface="+mn-ea"/>
              </a:rPr>
              <a:t>利用</a:t>
            </a:r>
            <a:r>
              <a:rPr lang="en-US" altLang="zh-CN" sz="2400" dirty="0">
                <a:solidFill>
                  <a:schemeClr val="tx1"/>
                </a:solidFill>
                <a:latin typeface="+mj-ea"/>
                <a:ea typeface="+mj-ea"/>
                <a:sym typeface="+mn-ea"/>
              </a:rPr>
              <a:t> Python </a:t>
            </a:r>
            <a:r>
              <a:rPr lang="zh-CN" altLang="en-US" sz="2400" dirty="0">
                <a:solidFill>
                  <a:schemeClr val="tx1"/>
                </a:solidFill>
                <a:latin typeface="+mj-ea"/>
                <a:ea typeface="+mj-ea"/>
                <a:sym typeface="+mn-ea"/>
              </a:rPr>
              <a:t>或</a:t>
            </a:r>
            <a:r>
              <a:rPr lang="en-US" altLang="zh-CN" sz="2400" dirty="0">
                <a:solidFill>
                  <a:schemeClr val="tx1"/>
                </a:solidFill>
                <a:latin typeface="+mj-ea"/>
                <a:ea typeface="+mj-ea"/>
                <a:sym typeface="+mn-ea"/>
              </a:rPr>
              <a:t> Mathematica </a:t>
            </a:r>
            <a:r>
              <a:rPr lang="zh-CN" altLang="en-US" sz="2400" dirty="0">
                <a:solidFill>
                  <a:schemeClr val="tx1"/>
                </a:solidFill>
                <a:latin typeface="+mj-ea"/>
                <a:ea typeface="+mj-ea"/>
                <a:sym typeface="+mn-ea"/>
              </a:rPr>
              <a:t>编写计算脚本，将解析公式转化为可视化图像。识别信号中的对数周期性振荡，并通过改变模型参数（质量和自旋</a:t>
            </a:r>
            <a:r>
              <a:rPr lang="en-US" altLang="zh-CN" sz="2400" dirty="0">
                <a:solidFill>
                  <a:schemeClr val="tx1"/>
                </a:solidFill>
                <a:latin typeface="+mj-ea"/>
                <a:ea typeface="+mj-ea"/>
                <a:sym typeface="+mn-ea"/>
              </a:rPr>
              <a:t> </a:t>
            </a:r>
            <a:r>
              <a:rPr lang="zh-CN" altLang="en-US" sz="2400" dirty="0">
                <a:solidFill>
                  <a:schemeClr val="tx1"/>
                </a:solidFill>
                <a:latin typeface="+mj-ea"/>
                <a:ea typeface="+mj-ea"/>
                <a:sym typeface="+mn-ea"/>
              </a:rPr>
              <a:t>）观察波形的变化规律。</a:t>
            </a:r>
            <a:endParaRPr lang="zh-CN" altLang="en-US" sz="2400" dirty="0">
              <a:solidFill>
                <a:schemeClr val="tx1"/>
              </a:solidFill>
              <a:latin typeface="+mj-ea"/>
              <a:ea typeface="+mj-ea"/>
              <a:sym typeface="+mn-ea"/>
            </a:endParaRPr>
          </a:p>
          <a:p>
            <a:pPr algn="l"/>
            <a:r>
              <a:rPr lang="zh-CN" altLang="en-US" sz="2400" dirty="0">
                <a:solidFill>
                  <a:srgbClr val="104BA4"/>
                </a:solidFill>
                <a:latin typeface="+mj-ea"/>
                <a:ea typeface="+mj-ea"/>
                <a:sym typeface="+mn-ea"/>
              </a:rPr>
              <a:t>第四阶段：成果汇总与观测对比 (第</a:t>
            </a:r>
            <a:r>
              <a:rPr lang="en-US" altLang="zh-CN" sz="2400" dirty="0">
                <a:solidFill>
                  <a:srgbClr val="104BA4"/>
                </a:solidFill>
                <a:latin typeface="+mj-ea"/>
                <a:ea typeface="+mj-ea"/>
                <a:sym typeface="+mn-ea"/>
              </a:rPr>
              <a:t>16</a:t>
            </a:r>
            <a:r>
              <a:rPr lang="zh-CN" altLang="en-US" sz="2400" dirty="0">
                <a:solidFill>
                  <a:srgbClr val="104BA4"/>
                </a:solidFill>
                <a:latin typeface="+mj-ea"/>
                <a:ea typeface="+mj-ea"/>
                <a:sym typeface="+mn-ea"/>
              </a:rPr>
              <a:t>-1</a:t>
            </a:r>
            <a:r>
              <a:rPr lang="en-US" altLang="zh-CN" sz="2400" dirty="0">
                <a:solidFill>
                  <a:srgbClr val="104BA4"/>
                </a:solidFill>
                <a:latin typeface="+mj-ea"/>
                <a:ea typeface="+mj-ea"/>
                <a:sym typeface="+mn-ea"/>
              </a:rPr>
              <a:t>8</a:t>
            </a:r>
            <a:r>
              <a:rPr lang="zh-CN" altLang="en-US" sz="2400" dirty="0">
                <a:solidFill>
                  <a:srgbClr val="104BA4"/>
                </a:solidFill>
                <a:latin typeface="+mj-ea"/>
                <a:ea typeface="+mj-ea"/>
                <a:sym typeface="+mn-ea"/>
              </a:rPr>
              <a:t>周)</a:t>
            </a:r>
            <a:endParaRPr lang="zh-CN" altLang="en-US" sz="2400" dirty="0">
              <a:solidFill>
                <a:srgbClr val="104BA4"/>
              </a:solidFill>
              <a:latin typeface="+mj-ea"/>
              <a:ea typeface="+mj-ea"/>
              <a:sym typeface="+mn-ea"/>
            </a:endParaRPr>
          </a:p>
          <a:p>
            <a:pPr algn="l"/>
            <a:r>
              <a:rPr lang="zh-CN" altLang="en-US" sz="2400" dirty="0">
                <a:solidFill>
                  <a:schemeClr val="tx1"/>
                </a:solidFill>
                <a:latin typeface="+mj-ea"/>
                <a:ea typeface="+mj-ea"/>
                <a:sym typeface="+mn-ea"/>
              </a:rPr>
              <a:t>将模拟出的图谱与现有观测限制进行对比，分析未来宇宙学实验探测该信号的可能性，完成最终研究报告。</a:t>
            </a:r>
            <a:endParaRPr lang="zh-CN" altLang="en-US" sz="2400" dirty="0">
              <a:solidFill>
                <a:schemeClr val="tx1"/>
              </a:solidFill>
              <a:latin typeface="+mj-ea"/>
              <a:ea typeface="+mj-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2" name="文本框 13"/>
          <p:cNvSpPr txBox="1"/>
          <p:nvPr/>
        </p:nvSpPr>
        <p:spPr>
          <a:xfrm>
            <a:off x="294551" y="284064"/>
            <a:ext cx="976591" cy="64516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03</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13" name="文本框 14"/>
          <p:cNvSpPr txBox="1"/>
          <p:nvPr/>
        </p:nvSpPr>
        <p:spPr>
          <a:xfrm>
            <a:off x="1388075" y="212563"/>
            <a:ext cx="3633629"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预期成果</a:t>
            </a:r>
            <a:endParaRPr kumimoji="0" lang="zh-CN" altLang="en-US" sz="3200" b="1"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6" name="文本框 1"/>
          <p:cNvSpPr txBox="1"/>
          <p:nvPr/>
        </p:nvSpPr>
        <p:spPr>
          <a:xfrm>
            <a:off x="882650" y="1242695"/>
            <a:ext cx="10335260" cy="5072380"/>
          </a:xfrm>
          <a:prstGeom prst="rect">
            <a:avLst/>
          </a:prstGeom>
          <a:noFill/>
        </p:spPr>
        <p:txBody>
          <a:bodyPr wrap="square" rtlCol="0">
            <a:noAutofit/>
          </a:bodyPr>
          <a:p>
            <a:pPr algn="l"/>
            <a:r>
              <a:rPr lang="zh-CN" altLang="en-US" sz="2800" dirty="0">
                <a:solidFill>
                  <a:srgbClr val="104BA4"/>
                </a:solidFill>
                <a:latin typeface="+mj-ea"/>
                <a:ea typeface="+mj-ea"/>
                <a:sym typeface="+mn-ea"/>
              </a:rPr>
              <a:t>1.总结出</a:t>
            </a:r>
            <a:r>
              <a:rPr lang="zh-CN" altLang="en-US" sz="2800" b="1" dirty="0">
                <a:solidFill>
                  <a:srgbClr val="104BA4"/>
                </a:solidFill>
                <a:latin typeface="+mj-ea"/>
                <a:ea typeface="+mj-ea"/>
                <a:sym typeface="+mn-ea"/>
              </a:rPr>
              <a:t>物理图像</a:t>
            </a:r>
            <a:r>
              <a:rPr lang="zh-CN" altLang="en-US" sz="2400" dirty="0">
                <a:solidFill>
                  <a:schemeClr val="tx1"/>
                </a:solidFill>
                <a:latin typeface="+mj-ea"/>
                <a:ea typeface="+mj-ea"/>
                <a:sym typeface="+mn-ea"/>
              </a:rPr>
              <a:t>：</a:t>
            </a:r>
            <a:r>
              <a:rPr lang="zh-CN" altLang="en-US" sz="2400" dirty="0">
                <a:solidFill>
                  <a:schemeClr val="tx1"/>
                </a:solidFill>
                <a:latin typeface="+mj-ea"/>
                <a:ea typeface="+mj-ea"/>
                <a:sym typeface="+mn-ea"/>
              </a:rPr>
              <a:t>理解早期宇宙重粒子如何在原初涨落中留下痕迹，建立从微观粒子属性到宏观天文观测的直观联系。</a:t>
            </a:r>
            <a:endParaRPr lang="zh-CN" altLang="en-US" sz="2400" dirty="0">
              <a:solidFill>
                <a:schemeClr val="tx1"/>
              </a:solidFill>
              <a:latin typeface="+mj-ea"/>
              <a:ea typeface="+mj-ea"/>
              <a:sym typeface="+mn-ea"/>
            </a:endParaRPr>
          </a:p>
          <a:p>
            <a:pPr algn="l"/>
            <a:endParaRPr lang="zh-CN" altLang="en-US" sz="2400" dirty="0">
              <a:solidFill>
                <a:schemeClr val="tx1"/>
              </a:solidFill>
              <a:latin typeface="+mj-ea"/>
              <a:ea typeface="+mj-ea"/>
              <a:sym typeface="+mn-ea"/>
            </a:endParaRPr>
          </a:p>
          <a:p>
            <a:pPr algn="l"/>
            <a:r>
              <a:rPr lang="zh-CN" altLang="en-US" sz="2800" dirty="0">
                <a:solidFill>
                  <a:srgbClr val="104BA4"/>
                </a:solidFill>
                <a:latin typeface="+mj-ea"/>
                <a:ea typeface="+mj-ea"/>
                <a:sym typeface="+mn-ea"/>
              </a:rPr>
              <a:t>2.</a:t>
            </a:r>
            <a:r>
              <a:rPr lang="zh-CN" altLang="en-US" sz="2800" dirty="0">
                <a:solidFill>
                  <a:srgbClr val="104BA4"/>
                </a:solidFill>
                <a:latin typeface="+mj-ea"/>
                <a:ea typeface="+mj-ea"/>
                <a:sym typeface="+mn-ea"/>
              </a:rPr>
              <a:t>复现</a:t>
            </a:r>
            <a:r>
              <a:rPr lang="zh-CN" altLang="en-US" sz="2800" b="1" dirty="0">
                <a:solidFill>
                  <a:srgbClr val="104BA4"/>
                </a:solidFill>
                <a:latin typeface="+mj-ea"/>
                <a:ea typeface="+mj-ea"/>
                <a:sym typeface="+mn-ea"/>
              </a:rPr>
              <a:t>核心公式</a:t>
            </a:r>
            <a:r>
              <a:rPr lang="zh-CN" altLang="en-US" sz="2400" dirty="0">
                <a:solidFill>
                  <a:schemeClr val="tx1"/>
                </a:solidFill>
                <a:latin typeface="+mj-ea"/>
                <a:ea typeface="+mj-ea"/>
                <a:sym typeface="+mn-ea"/>
              </a:rPr>
              <a:t>：成功复现</a:t>
            </a:r>
            <a:r>
              <a:rPr lang="en-US" altLang="zh-CN" sz="2400" dirty="0">
                <a:solidFill>
                  <a:schemeClr val="tx1"/>
                </a:solidFill>
                <a:latin typeface="+mj-ea"/>
                <a:ea typeface="+mj-ea"/>
                <a:sym typeface="+mn-ea"/>
              </a:rPr>
              <a:t> Arkani-Hamed &amp; Maldacena (2015)</a:t>
            </a:r>
            <a:r>
              <a:rPr lang="en-US" altLang="zh-CN" sz="2400" baseline="30000" dirty="0">
                <a:solidFill>
                  <a:schemeClr val="tx1"/>
                </a:solidFill>
                <a:latin typeface="+mj-ea"/>
                <a:ea typeface="+mj-ea"/>
                <a:sym typeface="+mn-ea"/>
              </a:rPr>
              <a:t> [1]</a:t>
            </a:r>
            <a:r>
              <a:rPr lang="zh-CN" altLang="en-US" sz="2400" dirty="0">
                <a:solidFill>
                  <a:schemeClr val="tx1"/>
                </a:solidFill>
                <a:latin typeface="+mj-ea"/>
                <a:ea typeface="+mj-ea"/>
                <a:sym typeface="+mn-ea"/>
              </a:rPr>
              <a:t>论文中关于挤压极限下非高斯性的核心推导，证明对</a:t>
            </a:r>
            <a:r>
              <a:rPr lang="en-US" altLang="zh-CN" sz="2400" dirty="0">
                <a:solidFill>
                  <a:schemeClr val="tx1"/>
                </a:solidFill>
                <a:latin typeface="+mj-ea"/>
                <a:ea typeface="+mj-ea"/>
                <a:sym typeface="+mn-ea"/>
              </a:rPr>
              <a:t> In-In Formalism </a:t>
            </a:r>
            <a:r>
              <a:rPr lang="zh-CN" altLang="en-US" sz="2400" dirty="0">
                <a:solidFill>
                  <a:schemeClr val="tx1"/>
                </a:solidFill>
                <a:latin typeface="+mj-ea"/>
                <a:ea typeface="+mj-ea"/>
                <a:sym typeface="+mn-ea"/>
              </a:rPr>
              <a:t>计算工具的掌握。</a:t>
            </a:r>
            <a:endParaRPr lang="zh-CN" altLang="en-US" sz="2400" dirty="0">
              <a:solidFill>
                <a:schemeClr val="tx1"/>
              </a:solidFill>
              <a:latin typeface="+mj-ea"/>
              <a:ea typeface="+mj-ea"/>
              <a:sym typeface="+mn-ea"/>
            </a:endParaRPr>
          </a:p>
          <a:p>
            <a:pPr algn="l"/>
            <a:endParaRPr lang="zh-CN" altLang="en-US" sz="2400" dirty="0">
              <a:solidFill>
                <a:schemeClr val="tx1"/>
              </a:solidFill>
              <a:latin typeface="+mj-ea"/>
              <a:ea typeface="+mj-ea"/>
              <a:sym typeface="+mn-ea"/>
            </a:endParaRPr>
          </a:p>
          <a:p>
            <a:pPr algn="l"/>
            <a:r>
              <a:rPr lang="zh-CN" altLang="en-US" sz="2800" b="1" dirty="0">
                <a:solidFill>
                  <a:srgbClr val="104BA4"/>
                </a:solidFill>
                <a:latin typeface="+mj-ea"/>
                <a:ea typeface="+mj-ea"/>
                <a:sym typeface="+mn-ea"/>
              </a:rPr>
              <a:t>3.重粒子信号特征图谱</a:t>
            </a:r>
            <a:r>
              <a:rPr lang="zh-CN" altLang="en-US" sz="2400" dirty="0">
                <a:solidFill>
                  <a:schemeClr val="tx1"/>
                </a:solidFill>
                <a:latin typeface="+mj-ea"/>
                <a:ea typeface="+mj-ea"/>
                <a:sym typeface="+mn-ea"/>
              </a:rPr>
              <a:t>：</a:t>
            </a:r>
            <a:r>
              <a:rPr lang="zh-CN" altLang="en-US" sz="2400" dirty="0">
                <a:solidFill>
                  <a:schemeClr val="tx1"/>
                </a:solidFill>
                <a:latin typeface="+mj-ea"/>
                <a:ea typeface="+mj-ea"/>
                <a:sym typeface="+mn-ea"/>
              </a:rPr>
              <a:t>生成模拟波形图，直观展示质量决定的振荡频率与自旋决定的角度分布特征。</a:t>
            </a:r>
            <a:endParaRPr lang="zh-CN" altLang="en-US" sz="2400" dirty="0">
              <a:solidFill>
                <a:schemeClr val="tx1"/>
              </a:solidFill>
              <a:latin typeface="+mj-ea"/>
              <a:ea typeface="+mj-ea"/>
              <a:sym typeface="+mn-ea"/>
            </a:endParaRPr>
          </a:p>
          <a:p>
            <a:pPr algn="l"/>
            <a:endParaRPr lang="zh-CN" altLang="en-US" sz="2400" dirty="0">
              <a:solidFill>
                <a:schemeClr val="tx1"/>
              </a:solidFill>
              <a:latin typeface="+mj-ea"/>
              <a:ea typeface="+mj-ea"/>
              <a:sym typeface="+mn-ea"/>
            </a:endParaRPr>
          </a:p>
          <a:p>
            <a:pPr algn="l"/>
            <a:r>
              <a:rPr lang="zh-CN" altLang="en-US" sz="2400" dirty="0">
                <a:solidFill>
                  <a:srgbClr val="104BA4"/>
                </a:solidFill>
                <a:latin typeface="+mj-ea"/>
                <a:ea typeface="+mj-ea"/>
                <a:sym typeface="+mn-ea"/>
              </a:rPr>
              <a:t>4.（根据情况选作）可探测性评估</a:t>
            </a:r>
            <a:r>
              <a:rPr lang="zh-CN" altLang="en-US" sz="2000" dirty="0">
                <a:solidFill>
                  <a:schemeClr val="tx1"/>
                </a:solidFill>
                <a:latin typeface="+mj-ea"/>
                <a:ea typeface="+mj-ea"/>
                <a:sym typeface="+mn-ea"/>
              </a:rPr>
              <a:t>：</a:t>
            </a:r>
            <a:r>
              <a:rPr lang="zh-CN" altLang="en-US" sz="2400" dirty="0">
                <a:solidFill>
                  <a:schemeClr val="tx1"/>
                </a:solidFill>
                <a:latin typeface="+mj-ea"/>
                <a:ea typeface="+mj-ea"/>
                <a:sym typeface="+mn-ea"/>
              </a:rPr>
              <a:t>结合</a:t>
            </a:r>
            <a:r>
              <a:rPr lang="en-US" altLang="zh-CN" sz="2400" dirty="0">
                <a:solidFill>
                  <a:schemeClr val="tx1"/>
                </a:solidFill>
                <a:latin typeface="+mj-ea"/>
                <a:ea typeface="+mj-ea"/>
                <a:sym typeface="+mn-ea"/>
              </a:rPr>
              <a:t> Baumann</a:t>
            </a:r>
            <a:r>
              <a:rPr lang="en-US" altLang="zh-CN" sz="2400" baseline="30000" dirty="0">
                <a:solidFill>
                  <a:schemeClr val="tx1"/>
                </a:solidFill>
                <a:latin typeface="+mj-ea"/>
                <a:ea typeface="+mj-ea"/>
                <a:sym typeface="+mn-ea"/>
              </a:rPr>
              <a:t>[2]</a:t>
            </a:r>
            <a:r>
              <a:rPr lang="zh-CN" altLang="en-US" sz="2400" dirty="0">
                <a:solidFill>
                  <a:schemeClr val="tx1"/>
                </a:solidFill>
                <a:latin typeface="+mj-ea"/>
                <a:ea typeface="+mj-ea"/>
                <a:sym typeface="+mn-ea"/>
              </a:rPr>
              <a:t>提到的观测限制，给出一个基于当前技术水平在大一统能标附近寻找特定新粒子的最佳观测窗口</a:t>
            </a:r>
            <a:r>
              <a:rPr lang="zh-CN" altLang="en-US" sz="2400" dirty="0">
                <a:latin typeface="+mj-ea"/>
                <a:ea typeface="+mj-ea"/>
                <a:sym typeface="+mn-ea"/>
              </a:rPr>
              <a:t>的理论预测</a:t>
            </a:r>
            <a:r>
              <a:rPr lang="en-US" altLang="zh-CN" sz="2400" dirty="0">
                <a:latin typeface="+mj-ea"/>
                <a:ea typeface="+mj-ea"/>
                <a:sym typeface="+mn-ea"/>
              </a:rPr>
              <a:t>.</a:t>
            </a:r>
            <a:endParaRPr lang="en-US" altLang="zh-CN" sz="2400" dirty="0">
              <a:solidFill>
                <a:schemeClr val="tx1"/>
              </a:solidFill>
              <a:latin typeface="+mj-ea"/>
              <a:ea typeface="+mj-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2" name="文本框 13"/>
          <p:cNvSpPr txBox="1"/>
          <p:nvPr/>
        </p:nvSpPr>
        <p:spPr>
          <a:xfrm>
            <a:off x="294551" y="284064"/>
            <a:ext cx="976591" cy="645160"/>
          </a:xfrm>
          <a:prstGeom prst="rect">
            <a:avLst/>
          </a:prstGeom>
          <a:noFill/>
        </p:spPr>
        <p:txBody>
          <a:bodyPr wrap="square" rtlCol="0">
            <a:spAutoFit/>
          </a:bodyPr>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rPr>
              <a:t>04</a:t>
            </a:r>
            <a:endParaRPr kumimoji="0" lang="zh-CN" altLang="en-US" sz="3600" b="1" i="0" u="none" strike="noStrike" kern="1200" cap="none" spc="0" normalizeH="0" baseline="0" noProof="0" dirty="0">
              <a:ln>
                <a:noFill/>
              </a:ln>
              <a:solidFill>
                <a:prstClr val="white"/>
              </a:solidFill>
              <a:effectLst/>
              <a:uLnTx/>
              <a:uFillTx/>
              <a:latin typeface="微软雅黑" panose="020B0503020204020204" charset="-122"/>
              <a:ea typeface="微软雅黑" panose="020B0503020204020204" charset="-122"/>
              <a:cs typeface="+mn-cs"/>
            </a:endParaRPr>
          </a:p>
        </p:txBody>
      </p:sp>
      <p:sp>
        <p:nvSpPr>
          <p:cNvPr id="1048613" name="文本框 14"/>
          <p:cNvSpPr txBox="1"/>
          <p:nvPr/>
        </p:nvSpPr>
        <p:spPr>
          <a:xfrm>
            <a:off x="1388075" y="212563"/>
            <a:ext cx="3633629"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总结</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6" name="文本框 1"/>
          <p:cNvSpPr txBox="1"/>
          <p:nvPr/>
        </p:nvSpPr>
        <p:spPr>
          <a:xfrm>
            <a:off x="882650" y="1242695"/>
            <a:ext cx="10335260" cy="4478655"/>
          </a:xfrm>
          <a:prstGeom prst="rect">
            <a:avLst/>
          </a:prstGeom>
          <a:noFill/>
        </p:spPr>
        <p:txBody>
          <a:bodyPr wrap="square" rtlCol="0">
            <a:noAutofit/>
          </a:bodyPr>
          <a:p>
            <a:pPr algn="l"/>
            <a:r>
              <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研究价值</a:t>
            </a:r>
            <a:endPar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endParaRPr>
          </a:p>
          <a:p>
            <a:pPr algn="l"/>
            <a:r>
              <a:rPr lang="zh-CN" altLang="en-US" sz="32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 </a:t>
            </a:r>
            <a:r>
              <a:rPr lang="en-US" altLang="zh-CN" sz="32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    </a:t>
            </a:r>
            <a:r>
              <a:rPr lang="zh-CN" altLang="en-US" sz="2400" dirty="0">
                <a:solidFill>
                  <a:schemeClr val="tx1"/>
                </a:solidFill>
                <a:latin typeface="+mj-ea"/>
                <a:ea typeface="+mj-ea"/>
                <a:sym typeface="+mn-ea"/>
              </a:rPr>
              <a:t>宇宙对撞机研究填补了地面实验在极高能区的探测空白，是验证大一统理论及量子引力效应的关键路径。</a:t>
            </a:r>
            <a:endParaRPr lang="zh-CN" altLang="en-US" sz="2400" dirty="0">
              <a:solidFill>
                <a:schemeClr val="tx1"/>
              </a:solidFill>
              <a:latin typeface="+mj-ea"/>
              <a:ea typeface="+mj-ea"/>
              <a:sym typeface="+mn-ea"/>
            </a:endParaRPr>
          </a:p>
          <a:p>
            <a:pPr algn="l"/>
            <a:r>
              <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研究方法</a:t>
            </a:r>
            <a:endPar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endParaRPr>
          </a:p>
          <a:p>
            <a:pPr algn="l"/>
            <a:r>
              <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 </a:t>
            </a:r>
            <a:r>
              <a:rPr lang="en-US" altLang="zh-CN"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     </a:t>
            </a:r>
            <a:r>
              <a:rPr lang="zh-CN" altLang="en-US" sz="2400" dirty="0">
                <a:solidFill>
                  <a:schemeClr val="tx1"/>
                </a:solidFill>
                <a:latin typeface="+mj-ea"/>
                <a:ea typeface="+mj-ea"/>
                <a:sym typeface="+mn-ea"/>
              </a:rPr>
              <a:t>通过</a:t>
            </a:r>
            <a:r>
              <a:rPr lang="en-US" altLang="zh-CN" sz="2400" dirty="0">
                <a:solidFill>
                  <a:schemeClr val="tx1"/>
                </a:solidFill>
                <a:latin typeface="+mj-ea"/>
                <a:ea typeface="+mj-ea"/>
                <a:sym typeface="+mn-ea"/>
              </a:rPr>
              <a:t> In-In Formalism </a:t>
            </a:r>
            <a:r>
              <a:rPr lang="zh-CN" altLang="en-US" sz="2400" dirty="0">
                <a:solidFill>
                  <a:schemeClr val="tx1"/>
                </a:solidFill>
                <a:latin typeface="+mj-ea"/>
                <a:ea typeface="+mj-ea"/>
                <a:sym typeface="+mn-ea"/>
              </a:rPr>
              <a:t>计算三点关联函数，在挤压极限</a:t>
            </a:r>
            <a:r>
              <a:rPr lang="zh-CN" altLang="en-US" sz="2400" dirty="0">
                <a:solidFill>
                  <a:schemeClr val="tx1"/>
                </a:solidFill>
                <a:latin typeface="+mj-ea"/>
                <a:ea typeface="+mj-ea"/>
                <a:sym typeface="+mn-ea"/>
              </a:rPr>
              <a:t>下提取重粒子留下的宇宙钟振荡信号。</a:t>
            </a:r>
            <a:endParaRPr lang="zh-CN" altLang="en-US" sz="2400" dirty="0">
              <a:solidFill>
                <a:schemeClr val="tx1"/>
              </a:solidFill>
              <a:latin typeface="+mj-ea"/>
              <a:ea typeface="+mj-ea"/>
              <a:sym typeface="+mn-ea"/>
            </a:endParaRPr>
          </a:p>
          <a:p>
            <a:pPr algn="l"/>
            <a:r>
              <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课题预期</a:t>
            </a:r>
            <a:endPar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endParaRPr>
          </a:p>
          <a:p>
            <a:pPr algn="l"/>
            <a:r>
              <a:rPr lang="zh-CN" altLang="en-US"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 </a:t>
            </a:r>
            <a:r>
              <a:rPr lang="en-US" altLang="zh-CN" sz="280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sym typeface="+mn-ea"/>
              </a:rPr>
              <a:t>    </a:t>
            </a:r>
            <a:r>
              <a:rPr lang="zh-CN" altLang="en-US" sz="2400" dirty="0">
                <a:solidFill>
                  <a:schemeClr val="tx1"/>
                </a:solidFill>
                <a:latin typeface="+mj-ea"/>
                <a:ea typeface="+mj-ea"/>
                <a:sym typeface="+mn-ea"/>
              </a:rPr>
              <a:t>本研究将复现</a:t>
            </a:r>
            <a:r>
              <a:rPr lang="zh-CN" altLang="en-US" sz="2400" dirty="0">
                <a:latin typeface="+mj-ea"/>
                <a:ea typeface="+mj-ea"/>
                <a:sym typeface="+mn-ea"/>
              </a:rPr>
              <a:t>挤压极限下非高斯性的核心推导公式，并</a:t>
            </a:r>
            <a:r>
              <a:rPr lang="zh-CN" altLang="en-US" sz="2400" dirty="0">
                <a:solidFill>
                  <a:schemeClr val="tx1"/>
                </a:solidFill>
                <a:latin typeface="+mj-ea"/>
                <a:ea typeface="+mj-ea"/>
                <a:sym typeface="+mn-ea"/>
              </a:rPr>
              <a:t>建立重粒子参数（质量与自旋）与观测特征（频率与角度分布）的映射图谱。</a:t>
            </a:r>
            <a:endParaRPr lang="zh-CN" altLang="en-US" sz="2400" dirty="0">
              <a:solidFill>
                <a:schemeClr val="tx1"/>
              </a:solidFill>
              <a:latin typeface="+mj-ea"/>
              <a:ea typeface="+mj-ea"/>
              <a:sym typeface="+mn-ea"/>
            </a:endParaRPr>
          </a:p>
          <a:p>
            <a:pPr algn="l"/>
            <a:endParaRPr lang="zh-CN" altLang="en-US" sz="2400" dirty="0">
              <a:solidFill>
                <a:schemeClr val="tx1"/>
              </a:solidFill>
              <a:latin typeface="+mj-ea"/>
              <a:ea typeface="+mj-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pic>
        <p:nvPicPr>
          <p:cNvPr id="2097165" name="图片 2"/>
          <p:cNvPicPr>
            <a:picLocks noChangeAspect="1"/>
          </p:cNvPicPr>
          <p:nvPr/>
        </p:nvPicPr>
        <p:blipFill>
          <a:blip r:embed="rId1"/>
          <a:stretch>
            <a:fillRect/>
          </a:stretch>
        </p:blipFill>
        <p:spPr>
          <a:xfrm>
            <a:off x="4274849" y="458969"/>
            <a:ext cx="6019047" cy="6019047"/>
          </a:xfrm>
          <a:prstGeom prst="rect">
            <a:avLst/>
          </a:prstGeom>
        </p:spPr>
      </p:pic>
      <p:sp>
        <p:nvSpPr>
          <p:cNvPr id="1048611" name="矩形 12"/>
          <p:cNvSpPr/>
          <p:nvPr/>
        </p:nvSpPr>
        <p:spPr>
          <a:xfrm>
            <a:off x="334963" y="1"/>
            <a:ext cx="895768" cy="1132114"/>
          </a:xfrm>
          <a:prstGeom prst="rect">
            <a:avLst/>
          </a:prstGeom>
          <a:solidFill>
            <a:srgbClr val="104BA4"/>
          </a:solidFill>
          <a:ln>
            <a:noFill/>
          </a:ln>
          <a:effectLst>
            <a:outerShdw blurRad="3302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prstClr val="white"/>
              </a:solidFill>
              <a:effectLst/>
              <a:uLnTx/>
              <a:uFillTx/>
              <a:latin typeface="等线" panose="02010600030101010101" charset="-122"/>
              <a:ea typeface="等线" panose="02010600030101010101" charset="-122"/>
              <a:cs typeface="+mn-cs"/>
            </a:endParaRPr>
          </a:p>
        </p:txBody>
      </p:sp>
      <p:sp>
        <p:nvSpPr>
          <p:cNvPr id="1048613" name="文本框 14"/>
          <p:cNvSpPr txBox="1"/>
          <p:nvPr/>
        </p:nvSpPr>
        <p:spPr>
          <a:xfrm>
            <a:off x="1388075" y="212563"/>
            <a:ext cx="3633629" cy="583565"/>
          </a:xfrm>
          <a:prstGeom prst="rect">
            <a:avLst/>
          </a:prstGeom>
          <a:noFill/>
        </p:spPr>
        <p:txBody>
          <a:bodyPr wrap="square" rtlCol="0">
            <a:spAutoFit/>
          </a:bodyPr>
          <a:p>
            <a:pPr marL="0" marR="0" lvl="0" indent="0" algn="l" defTabSz="914400" rtl="0" eaLnBrk="1" fontAlgn="auto" latinLnBrk="0" hangingPunct="1">
              <a:lnSpc>
                <a:spcPct val="100000"/>
              </a:lnSpc>
              <a:spcBef>
                <a:spcPts val="0"/>
              </a:spcBef>
              <a:spcAft>
                <a:spcPts val="0"/>
              </a:spcAft>
              <a:buClrTx/>
              <a:buSzTx/>
              <a:buFontTx/>
              <a:buNone/>
            </a:pPr>
            <a:r>
              <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参考</a:t>
            </a:r>
            <a:r>
              <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rPr>
              <a:t>文献</a:t>
            </a:r>
            <a:endParaRPr kumimoji="0" lang="zh-CN" altLang="en-US" sz="3200" b="0" i="0" u="none" strike="noStrike" kern="1200" cap="none" spc="0" normalizeH="0" baseline="0" noProof="0" dirty="0">
              <a:ln>
                <a:noFill/>
              </a:ln>
              <a:solidFill>
                <a:srgbClr val="104BA4"/>
              </a:solidFill>
              <a:effectLst/>
              <a:uLnTx/>
              <a:uFillTx/>
              <a:latin typeface="微软雅黑" panose="020B0503020204020204" charset="-122"/>
              <a:ea typeface="微软雅黑" panose="020B0503020204020204" charset="-122"/>
              <a:cs typeface="宋体" panose="02010600030101010101" pitchFamily="2" charset="-122"/>
            </a:endParaRPr>
          </a:p>
        </p:txBody>
      </p:sp>
      <p:grpSp>
        <p:nvGrpSpPr>
          <p:cNvPr id="46" name="组合 17"/>
          <p:cNvGrpSpPr/>
          <p:nvPr/>
        </p:nvGrpSpPr>
        <p:grpSpPr>
          <a:xfrm>
            <a:off x="9796257" y="238208"/>
            <a:ext cx="1964493" cy="708062"/>
            <a:chOff x="4246274" y="-10895"/>
            <a:chExt cx="3940182" cy="1420161"/>
          </a:xfrm>
        </p:grpSpPr>
        <p:grpSp>
          <p:nvGrpSpPr>
            <p:cNvPr id="47" name="组合 18"/>
            <p:cNvGrpSpPr/>
            <p:nvPr/>
          </p:nvGrpSpPr>
          <p:grpSpPr>
            <a:xfrm>
              <a:off x="4246274" y="-10895"/>
              <a:ext cx="3940181" cy="1400681"/>
              <a:chOff x="6547903" y="954561"/>
              <a:chExt cx="5069293" cy="1802069"/>
            </a:xfrm>
          </p:grpSpPr>
          <p:pic>
            <p:nvPicPr>
              <p:cNvPr id="2097166" name="图片 20"/>
              <p:cNvPicPr>
                <a:picLocks noChangeAspect="1"/>
              </p:cNvPicPr>
              <p:nvPr/>
            </p:nvPicPr>
            <p:blipFill>
              <a:blip r:embed="rId2" cstate="print"/>
              <a:srcRect/>
              <a:stretch>
                <a:fillRect/>
              </a:stretch>
            </p:blipFill>
            <p:spPr>
              <a:xfrm>
                <a:off x="6547903" y="985519"/>
                <a:ext cx="1771106" cy="1771111"/>
              </a:xfrm>
              <a:prstGeom prst="rect">
                <a:avLst/>
              </a:prstGeom>
            </p:spPr>
          </p:pic>
          <p:pic>
            <p:nvPicPr>
              <p:cNvPr id="2097167" name="图片 21"/>
              <p:cNvPicPr>
                <a:picLocks noChangeAspect="1"/>
              </p:cNvPicPr>
              <p:nvPr/>
            </p:nvPicPr>
            <p:blipFill>
              <a:blip r:embed="rId3" cstate="print"/>
              <a:srcRect/>
              <a:stretch>
                <a:fillRect/>
              </a:stretch>
            </p:blipFill>
            <p:spPr>
              <a:xfrm>
                <a:off x="8270228" y="954561"/>
                <a:ext cx="3346968" cy="1271930"/>
              </a:xfrm>
              <a:prstGeom prst="rect">
                <a:avLst/>
              </a:prstGeom>
            </p:spPr>
          </p:pic>
        </p:grpSp>
        <p:sp>
          <p:nvSpPr>
            <p:cNvPr id="1048614" name="矩形 19"/>
            <p:cNvSpPr/>
            <p:nvPr/>
          </p:nvSpPr>
          <p:spPr>
            <a:xfrm>
              <a:off x="5622894" y="915420"/>
              <a:ext cx="2563562" cy="493846"/>
            </a:xfrm>
            <a:prstGeom prst="rect">
              <a:avLst/>
            </a:prstGeom>
          </p:spPr>
          <p:txBody>
            <a:bodyPr wrap="square">
              <a:spAutoFit/>
            </a:bodyPr>
            <a:p>
              <a:pPr marL="0" marR="0" lvl="0" indent="0" algn="dist" defTabSz="914400" rtl="0" eaLnBrk="1" fontAlgn="auto" latinLnBrk="0" hangingPunct="1">
                <a:lnSpc>
                  <a:spcPct val="100000"/>
                </a:lnSpc>
                <a:spcBef>
                  <a:spcPts val="0"/>
                </a:spcBef>
                <a:spcAft>
                  <a:spcPts val="0"/>
                </a:spcAft>
                <a:buClrTx/>
                <a:buSzTx/>
                <a:buFontTx/>
                <a:buNone/>
              </a:pPr>
              <a:r>
                <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FUDAN UNIVERSITY</a:t>
              </a:r>
              <a:endParaRPr kumimoji="0" lang="en-US" altLang="zh-CN" sz="1000" b="1"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grpSp>
      <p:sp>
        <p:nvSpPr>
          <p:cNvPr id="1048615" name="灯片编号占位符 7"/>
          <p:cNvSpPr>
            <a:spLocks noGrp="1"/>
          </p:cNvSpPr>
          <p:nvPr>
            <p:ph type="sldNum" sz="quarter" idx="12"/>
          </p:nvPr>
        </p:nvSpPr>
        <p:spPr/>
        <p:txBody>
          <a:bodyPr/>
          <a:p>
            <a:fld id="{09A08166-9E9E-403F-B54D-C8E673028941}" type="slidenum">
              <a:rPr lang="zh-CN" altLang="en-US" smtClean="0"/>
            </a:fld>
            <a:endParaRPr lang="zh-CN" altLang="en-US"/>
          </a:p>
        </p:txBody>
      </p:sp>
      <p:sp>
        <p:nvSpPr>
          <p:cNvPr id="1048616" name="文本框 1"/>
          <p:cNvSpPr txBox="1"/>
          <p:nvPr/>
        </p:nvSpPr>
        <p:spPr>
          <a:xfrm>
            <a:off x="882650" y="1242695"/>
            <a:ext cx="10335260" cy="1807845"/>
          </a:xfrm>
          <a:prstGeom prst="rect">
            <a:avLst/>
          </a:prstGeom>
          <a:noFill/>
        </p:spPr>
        <p:txBody>
          <a:bodyPr wrap="square" rtlCol="0">
            <a:noAutofit/>
          </a:bodyPr>
          <a:p>
            <a:pPr algn="l"/>
            <a:r>
              <a:rPr lang="en-US" altLang="zh-CN" sz="2400" dirty="0">
                <a:solidFill>
                  <a:schemeClr val="tx1"/>
                </a:solidFill>
                <a:latin typeface="+mj-ea"/>
                <a:ea typeface="+mj-ea"/>
                <a:sym typeface="+mn-ea"/>
              </a:rPr>
              <a:t>[1]Arkani-Hamed, N., &amp; Maldacena, J. (2015). Cosmological Collider Physics. arXiv preprint arXiv:1503.08043.</a:t>
            </a:r>
            <a:endParaRPr lang="en-US" altLang="zh-CN" sz="2400" dirty="0">
              <a:solidFill>
                <a:schemeClr val="tx1"/>
              </a:solidFill>
              <a:latin typeface="+mj-ea"/>
              <a:ea typeface="+mj-ea"/>
              <a:sym typeface="+mn-ea"/>
            </a:endParaRPr>
          </a:p>
          <a:p>
            <a:pPr algn="l"/>
            <a:endParaRPr lang="en-US" altLang="zh-CN" sz="2400" dirty="0">
              <a:solidFill>
                <a:schemeClr val="tx1"/>
              </a:solidFill>
              <a:latin typeface="+mj-ea"/>
              <a:ea typeface="+mj-ea"/>
              <a:sym typeface="+mn-ea"/>
            </a:endParaRPr>
          </a:p>
          <a:p>
            <a:pPr algn="l"/>
            <a:r>
              <a:rPr lang="en-US" altLang="zh-CN" sz="2400" dirty="0">
                <a:solidFill>
                  <a:schemeClr val="tx1"/>
                </a:solidFill>
                <a:latin typeface="+mj-ea"/>
                <a:ea typeface="+mj-ea"/>
                <a:sym typeface="+mn-ea"/>
              </a:rPr>
              <a:t>[2]Baumann, D. (2011). TASI Lectures on Inflation. In Physics of the Large and the Small, TASI 2009 (pp. 523-660). World Scientific. (Note: Updated versions often included in arXiv:0907.5424).</a:t>
            </a:r>
            <a:endParaRPr lang="zh-CN" altLang="en-US" sz="2400" dirty="0">
              <a:solidFill>
                <a:schemeClr val="tx1"/>
              </a:solidFill>
              <a:latin typeface="+mj-ea"/>
              <a:ea typeface="+mj-ea"/>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250"/>
    </mc:Choice>
    <mc:Fallback>
      <p:transition spd="slow"/>
    </mc:Fallback>
  </mc:AlternateContent>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ISLIDE.ICON" val="#394291;"/>
</p:tagLst>
</file>

<file path=ppt/tags/tag64.xml><?xml version="1.0" encoding="utf-8"?>
<p:tagLst xmlns:p="http://schemas.openxmlformats.org/presentationml/2006/main">
  <p:tag name="KSO_WM_DIAGRAM_VIRTUALLY_FRAME" val="{&quot;height&quot;:383.96763779527555,&quot;left&quot;:68.02385826771653,&quot;top&quot;:113.25,&quot;width&quot;:699.4974015748031}"/>
</p:tagLst>
</file>

<file path=ppt/tags/tag65.xml><?xml version="1.0" encoding="utf-8"?>
<p:tagLst xmlns:p="http://schemas.openxmlformats.org/presentationml/2006/main">
  <p:tag name="KSO_WM_DIAGRAM_VIRTUALLY_FRAME" val="{&quot;height&quot;:383.96763779527555,&quot;left&quot;:68.02385826771653,&quot;top&quot;:113.25,&quot;width&quot;:699.4974015748031}"/>
</p:tagLst>
</file>

<file path=ppt/tags/tag66.xml><?xml version="1.0" encoding="utf-8"?>
<p:tagLst xmlns:p="http://schemas.openxmlformats.org/presentationml/2006/main">
  <p:tag name="KSO_WM_DIAGRAM_VIRTUALLY_FRAME" val="{&quot;height&quot;:383.96763779527555,&quot;left&quot;:68.02385826771653,&quot;top&quot;:113.25,&quot;width&quot;:699.4974015748031}"/>
</p:tagLst>
</file>

<file path=ppt/tags/tag67.xml><?xml version="1.0" encoding="utf-8"?>
<p:tagLst xmlns:p="http://schemas.openxmlformats.org/presentationml/2006/main">
  <p:tag name="KSO_WM_DIAGRAM_VIRTUALLY_FRAME" val="{&quot;height&quot;:383.96763779527555,&quot;left&quot;:68.02385826771653,&quot;top&quot;:113.25,&quot;width&quot;:699.4974015748031}"/>
</p:tagLst>
</file>

<file path=ppt/tags/tag68.xml><?xml version="1.0" encoding="utf-8"?>
<p:tagLst xmlns:p="http://schemas.openxmlformats.org/presentationml/2006/main">
  <p:tag name="KSO_WM_DIAGRAM_VIRTUALLY_FRAME" val="{&quot;height&quot;:383.96763779527555,&quot;left&quot;:68.02385826771653,&quot;top&quot;:113.25,&quot;width&quot;:699.4974015748031}"/>
</p:tagLst>
</file>

<file path=ppt/tags/tag69.xml><?xml version="1.0" encoding="utf-8"?>
<p:tagLst xmlns:p="http://schemas.openxmlformats.org/presentationml/2006/main">
  <p:tag name="KSO_WM_DIAGRAM_VIRTUALLY_FRAME" val="{&quot;height&quot;:383.96763779527555,&quot;left&quot;:68.02385826771653,&quot;top&quot;:113.25,&quot;width&quot;:699.497401574803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DIAGRAM_VIRTUALLY_FRAME" val="{&quot;height&quot;:383.96763779527555,&quot;left&quot;:68.02385826771653,&quot;top&quot;:113.25,&quot;width&quot;:699.4974015748031}"/>
</p:tagLst>
</file>

<file path=ppt/tags/tag71.xml><?xml version="1.0" encoding="utf-8"?>
<p:tagLst xmlns:p="http://schemas.openxmlformats.org/presentationml/2006/main">
  <p:tag name="KSO_WM_DIAGRAM_VIRTUALLY_FRAME" val="{&quot;height&quot;:383.96763779527555,&quot;left&quot;:68.02385826771653,&quot;top&quot;:113.25,&quot;width&quot;:699.4974015748031}"/>
</p:tagLst>
</file>

<file path=ppt/tags/tag72.xml><?xml version="1.0" encoding="utf-8"?>
<p:tagLst xmlns:p="http://schemas.openxmlformats.org/presentationml/2006/main">
  <p:tag name="ISLIDE.ICON" val="#39429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2378</Words>
  <Application>WPS 演示</Application>
  <PresentationFormat>宽屏</PresentationFormat>
  <Paragraphs>137</Paragraphs>
  <Slides>10</Slides>
  <Notes>4</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10</vt:i4>
      </vt:variant>
    </vt:vector>
  </HeadingPairs>
  <TitlesOfParts>
    <vt:vector size="27" baseType="lpstr">
      <vt:lpstr>Arial</vt:lpstr>
      <vt:lpstr>宋体</vt:lpstr>
      <vt:lpstr>Wingdings</vt:lpstr>
      <vt:lpstr>Wingdings</vt:lpstr>
      <vt:lpstr>微软雅黑</vt:lpstr>
      <vt:lpstr>等线</vt:lpstr>
      <vt:lpstr>Calibri</vt:lpstr>
      <vt:lpstr>思源黑体 Bold</vt:lpstr>
      <vt:lpstr>黑体</vt:lpstr>
      <vt:lpstr>思源黑体 Normal</vt:lpstr>
      <vt:lpstr>Arial Unicode MS</vt:lpstr>
      <vt:lpstr>Calibri</vt:lpstr>
      <vt:lpstr>思源黑体 Bold</vt:lpstr>
      <vt:lpstr>思源黑体 Normal</vt:lpstr>
      <vt:lpstr>文道潮黑体</vt:lpstr>
      <vt:lpstr>方正大黑体_GBK</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Cicada</cp:lastModifiedBy>
  <cp:revision>158</cp:revision>
  <dcterms:created xsi:type="dcterms:W3CDTF">2019-06-19T02:08:00Z</dcterms:created>
  <dcterms:modified xsi:type="dcterms:W3CDTF">2026-04-09T15:49:04Z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2052-12.1.0.25225</vt:lpwstr>
  </property>
  <property fmtid="{D5CDD505-2E9C-101B-9397-08002B2CF9AE}" pid="3" name="ICV">
    <vt:lpwstr>1B76322F3A8D4266984BFFEE6B3D34F8_11</vt:lpwstr>
  </property>
</Properties>
</file>