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7" r:id="rId3"/>
    <p:sldId id="269" r:id="rId4"/>
    <p:sldId id="270" r:id="rId5"/>
    <p:sldId id="271" r:id="rId6"/>
    <p:sldId id="272" r:id="rId7"/>
    <p:sldId id="273" r:id="rId8"/>
    <p:sldId id="264" r:id="rId9"/>
    <p:sldId id="274" r:id="rId10"/>
    <p:sldId id="265" r:id="rId11"/>
  </p:sldIdLst>
  <p:sldSz cx="18288000" cy="10287000"/>
  <p:notesSz cx="6858000" cy="9144000"/>
  <p:embeddedFontLst>
    <p:embeddedFont>
      <p:font typeface="汉仪玄宋 55S" panose="02010600030101010101" charset="-122"/>
      <p:regular r:id="rId14"/>
    </p:embeddedFont>
    <p:embeddedFont>
      <p:font typeface="Arial Black" panose="020B0A04020102020204" pitchFamily="34" charset="0"/>
      <p:bold r:id="rId15"/>
    </p:embeddedFont>
    <p:embeddedFont>
      <p:font typeface="Britannic Bold" panose="020B0903060703020204" pitchFamily="3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黑体" panose="02010609060101010101" pitchFamily="49" charset="-122"/>
      <p:regular r:id="rId18"/>
    </p:embeddedFont>
    <p:embeddedFont>
      <p:font typeface="华文琥珀" panose="02010800040101010101" pitchFamily="2" charset="-122"/>
      <p:regular r:id="rId19"/>
    </p:embeddedFont>
    <p:embeddedFont>
      <p:font typeface="华文中宋" panose="02010600040101010101" pitchFamily="2" charset="-122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5B60"/>
    <a:srgbClr val="EA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Medium" panose="020B0600000000000000" charset="-122"/>
              </a:rPr>
              <a:t>2026/4/9</a:t>
            </a:fld>
            <a:endParaRPr lang="zh-CN" altLang="en-US">
              <a:latin typeface="思源黑体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Medium" panose="020B0600000000000000" charset="-122"/>
              </a:rPr>
              <a:t>‹#›</a:t>
            </a:fld>
            <a:endParaRPr lang="zh-CN" altLang="en-US">
              <a:latin typeface="思源黑体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Medium" panose="020B0600000000000000" charset="-122"/>
                <a:cs typeface="思源黑体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Medium" panose="020B0600000000000000" charset="-122"/>
                <a:cs typeface="思源黑体 Medium" panose="020B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Medium" panose="020B0600000000000000" charset="-122"/>
                <a:cs typeface="思源黑体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Medium" panose="020B0600000000000000" charset="-122"/>
                <a:cs typeface="思源黑体 Medium" panose="020B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charset="-122"/>
        <a:ea typeface="+mn-ea"/>
        <a:cs typeface="思源黑体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charset="-122"/>
        <a:ea typeface="+mn-ea"/>
        <a:cs typeface="思源黑体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charset="-122"/>
        <a:ea typeface="+mn-ea"/>
        <a:cs typeface="思源黑体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charset="-122"/>
        <a:ea typeface="+mn-ea"/>
        <a:cs typeface="思源黑体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charset="-122"/>
        <a:ea typeface="+mn-ea"/>
        <a:cs typeface="思源黑体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defRPr>
            </a:lvl1pPr>
          </a:lstStyle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思源黑体 Medium" panose="020B0600000000000000" charset="-122"/>
          <a:ea typeface="思源黑体 Medium" panose="020B0600000000000000" charset="-122"/>
          <a:cs typeface="思源黑体 Medium" panose="020B0600000000000000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思源黑体 Medium" panose="020B0600000000000000" charset="-122"/>
          <a:ea typeface="思源黑体 Medium" panose="020B0600000000000000" charset="-122"/>
          <a:cs typeface="思源黑体 Medium" panose="020B0600000000000000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思源黑体 Medium" panose="020B0600000000000000" charset="-122"/>
          <a:ea typeface="思源黑体 Medium" panose="020B0600000000000000" charset="-122"/>
          <a:cs typeface="思源黑体 Medium" panose="020B0600000000000000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Medium" panose="020B0600000000000000" charset="-122"/>
          <a:ea typeface="思源黑体 Medium" panose="020B0600000000000000" charset="-122"/>
          <a:cs typeface="思源黑体 Medium" panose="020B0600000000000000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思源黑体 Medium" panose="020B0600000000000000" charset="-122"/>
          <a:ea typeface="思源黑体 Medium" panose="020B0600000000000000" charset="-122"/>
          <a:cs typeface="思源黑体 Medium" panose="020B0600000000000000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思源黑体 Medium" panose="020B0600000000000000" charset="-122"/>
          <a:ea typeface="思源黑体 Medium" panose="020B0600000000000000" charset="-122"/>
          <a:cs typeface="思源黑体 Medium" panose="020B0600000000000000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11233"/>
            <a:ext cx="18288000" cy="5475767"/>
            <a:chOff x="0" y="0"/>
            <a:chExt cx="14111111" cy="4225129"/>
          </a:xfrm>
        </p:grpSpPr>
        <p:sp>
          <p:nvSpPr>
            <p:cNvPr id="3" name="Freeform 3"/>
            <p:cNvSpPr/>
            <p:nvPr/>
          </p:nvSpPr>
          <p:spPr>
            <a:xfrm>
              <a:off x="-6350" y="-6350"/>
              <a:ext cx="14111111" cy="4227254"/>
            </a:xfrm>
            <a:custGeom>
              <a:avLst/>
              <a:gdLst/>
              <a:ahLst/>
              <a:cxnLst/>
              <a:rect l="l" t="t" r="r" b="b"/>
              <a:pathLst>
                <a:path w="14111111" h="4227254">
                  <a:moveTo>
                    <a:pt x="0" y="0"/>
                  </a:moveTo>
                  <a:lnTo>
                    <a:pt x="14111111" y="0"/>
                  </a:lnTo>
                  <a:lnTo>
                    <a:pt x="14111111" y="4227254"/>
                  </a:lnTo>
                  <a:lnTo>
                    <a:pt x="0" y="4227254"/>
                  </a:lnTo>
                  <a:close/>
                </a:path>
              </a:pathLst>
            </a:custGeom>
            <a:solidFill>
              <a:srgbClr val="EAF4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23AE789-EEA8-4371-908E-07BDC90E4EF1}"/>
              </a:ext>
            </a:extLst>
          </p:cNvPr>
          <p:cNvSpPr txBox="1"/>
          <p:nvPr/>
        </p:nvSpPr>
        <p:spPr>
          <a:xfrm>
            <a:off x="1943100" y="2933700"/>
            <a:ext cx="1440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Arial Black" panose="020B0A04020102020204" pitchFamily="34" charset="0"/>
              </a:rPr>
              <a:t>Spontaneous Symmetry Breaking and the Higgs Mechanism</a:t>
            </a:r>
          </a:p>
          <a:p>
            <a:pPr algn="ctr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自发对称性破缺与希格斯机制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开题报告</a:t>
            </a:r>
            <a:endParaRPr lang="zh-CN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117FFA-6A9E-7AF4-5CF4-87FF388E6EFD}"/>
              </a:ext>
            </a:extLst>
          </p:cNvPr>
          <p:cNvSpPr txBox="1"/>
          <p:nvPr/>
        </p:nvSpPr>
        <p:spPr>
          <a:xfrm>
            <a:off x="3382670" y="6438900"/>
            <a:ext cx="1150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Britannic Bold" panose="020B0903060703020204" pitchFamily="34" charset="0"/>
              </a:rPr>
              <a:t>Reporter: Shu </a:t>
            </a:r>
            <a:r>
              <a:rPr lang="en-US" altLang="zh-CN" sz="2400" dirty="0" err="1">
                <a:latin typeface="Britannic Bold" panose="020B0903060703020204" pitchFamily="34" charset="0"/>
              </a:rPr>
              <a:t>Runtong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（舒润桐）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400" dirty="0">
                <a:latin typeface="Britannic Bold" panose="020B0903060703020204" pitchFamily="34" charset="0"/>
              </a:rPr>
              <a:t>Tang Puchen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（汤普臣）</a:t>
            </a:r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Shu </a:t>
            </a:r>
            <a:r>
              <a:rPr lang="en-US" altLang="zh-CN" sz="2400" dirty="0" err="1">
                <a:latin typeface="Britannic Bold" panose="020B0903060703020204" pitchFamily="34" charset="0"/>
                <a:ea typeface="华文中宋" panose="02010600040101010101" pitchFamily="2" charset="-122"/>
              </a:rPr>
              <a:t>Runtong</a:t>
            </a:r>
            <a:r>
              <a:rPr lang="zh-CN" altLang="en-US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（舒润桐）</a:t>
            </a:r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 Chen </a:t>
            </a:r>
            <a:r>
              <a:rPr lang="en-US" altLang="zh-CN" sz="2400" dirty="0" err="1">
                <a:latin typeface="Britannic Bold" panose="020B0903060703020204" pitchFamily="34" charset="0"/>
                <a:ea typeface="华文中宋" panose="02010600040101010101" pitchFamily="2" charset="-122"/>
              </a:rPr>
              <a:t>Yixiao</a:t>
            </a:r>
            <a:r>
              <a:rPr lang="zh-CN" altLang="en-US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（陈益枭）</a:t>
            </a:r>
            <a:endParaRPr lang="en-US" altLang="zh-CN" sz="2400" dirty="0">
              <a:latin typeface="Britannic Bold" panose="020B0903060703020204" pitchFamily="34" charset="0"/>
              <a:ea typeface="华文中宋" panose="02010600040101010101" pitchFamily="2" charset="-122"/>
            </a:endParaRPr>
          </a:p>
          <a:p>
            <a:pPr algn="ctr"/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Department of Physics, Fudan University</a:t>
            </a:r>
          </a:p>
          <a:p>
            <a:pPr algn="ctr"/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10 April 2026</a:t>
            </a:r>
          </a:p>
          <a:p>
            <a:pPr algn="ctr"/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CA779CE-D96E-E98C-7038-E4D6C9269F0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5763404" cy="793750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3E44F95F-633F-D39B-E3E1-F2EEE8FD798F}"/>
                </a:ext>
              </a:extLst>
            </p:cNvPr>
            <p:cNvSpPr/>
            <p:nvPr/>
          </p:nvSpPr>
          <p:spPr>
            <a:xfrm>
              <a:off x="-6350" y="-6350"/>
              <a:ext cx="5763404" cy="7935912"/>
            </a:xfrm>
            <a:custGeom>
              <a:avLst/>
              <a:gdLst/>
              <a:ahLst/>
              <a:cxnLst/>
              <a:rect l="l" t="t" r="r" b="b"/>
              <a:pathLst>
                <a:path w="5763404" h="7935912">
                  <a:moveTo>
                    <a:pt x="0" y="0"/>
                  </a:moveTo>
                  <a:lnTo>
                    <a:pt x="5763404" y="0"/>
                  </a:lnTo>
                  <a:lnTo>
                    <a:pt x="5763404" y="7935912"/>
                  </a:lnTo>
                  <a:lnTo>
                    <a:pt x="0" y="7935912"/>
                  </a:lnTo>
                  <a:close/>
                </a:path>
              </a:pathLst>
            </a:custGeom>
            <a:solidFill>
              <a:srgbClr val="EAF4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656229" y="2095500"/>
            <a:ext cx="9952352" cy="1214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755B60"/>
                </a:solidFill>
                <a:latin typeface="Arial Black" panose="020B0A04020102020204" pitchFamily="34" charset="0"/>
                <a:ea typeface="华文中宋" panose="02010600040101010101" pitchFamily="2" charset="-122"/>
                <a:cs typeface="思源黑体 Medium" panose="020B0600000000000000" charset="-122"/>
              </a:rPr>
              <a:t>THANK YOU!</a:t>
            </a:r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8BAFD7BE-2D06-DA75-E5EF-F2380D78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BC1BC7-7A33-84B2-7C44-421BF570AE66}"/>
              </a:ext>
            </a:extLst>
          </p:cNvPr>
          <p:cNvSpPr txBox="1"/>
          <p:nvPr/>
        </p:nvSpPr>
        <p:spPr>
          <a:xfrm>
            <a:off x="1447800" y="5143500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ritannic Bold" panose="020B0903060703020204" pitchFamily="34" charset="0"/>
              </a:rPr>
              <a:t>Reporter: Shu </a:t>
            </a:r>
            <a:r>
              <a:rPr lang="en-US" altLang="zh-CN" sz="2400" dirty="0" err="1">
                <a:latin typeface="Britannic Bold" panose="020B0903060703020204" pitchFamily="34" charset="0"/>
              </a:rPr>
              <a:t>Runtong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（舒润桐）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latin typeface="Britannic Bold" panose="020B0903060703020204" pitchFamily="34" charset="0"/>
              </a:rPr>
              <a:t>Tang Puchen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（汤普臣）</a:t>
            </a:r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Shu </a:t>
            </a:r>
            <a:r>
              <a:rPr lang="en-US" altLang="zh-CN" sz="2400" dirty="0" err="1">
                <a:latin typeface="Britannic Bold" panose="020B0903060703020204" pitchFamily="34" charset="0"/>
                <a:ea typeface="华文中宋" panose="02010600040101010101" pitchFamily="2" charset="-122"/>
              </a:rPr>
              <a:t>Runtong</a:t>
            </a:r>
            <a:r>
              <a:rPr lang="zh-CN" altLang="en-US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（舒润桐）</a:t>
            </a:r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 Chen </a:t>
            </a:r>
            <a:r>
              <a:rPr lang="en-US" altLang="zh-CN" sz="2400" dirty="0" err="1">
                <a:latin typeface="Britannic Bold" panose="020B0903060703020204" pitchFamily="34" charset="0"/>
                <a:ea typeface="华文中宋" panose="02010600040101010101" pitchFamily="2" charset="-122"/>
              </a:rPr>
              <a:t>Yixiao</a:t>
            </a:r>
            <a:r>
              <a:rPr lang="zh-CN" altLang="en-US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（陈益枭）</a:t>
            </a:r>
            <a:endParaRPr lang="en-US" altLang="zh-CN" sz="2400" dirty="0">
              <a:latin typeface="Britannic Bold" panose="020B0903060703020204" pitchFamily="34" charset="0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Department of Physics, Fudan University</a:t>
            </a:r>
          </a:p>
          <a:p>
            <a:r>
              <a:rPr lang="en-US" altLang="zh-CN" sz="2400" dirty="0">
                <a:latin typeface="Britannic Bold" panose="020B0903060703020204" pitchFamily="34" charset="0"/>
                <a:ea typeface="华文中宋" panose="02010600040101010101" pitchFamily="2" charset="-122"/>
              </a:rPr>
              <a:t>10 April 2026</a:t>
            </a: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570053A8-8AD6-01E1-1DCB-B75CF94A78D8}"/>
              </a:ext>
            </a:extLst>
          </p:cNvPr>
          <p:cNvGrpSpPr/>
          <p:nvPr/>
        </p:nvGrpSpPr>
        <p:grpSpPr>
          <a:xfrm>
            <a:off x="0" y="3009900"/>
            <a:ext cx="18288000" cy="5016358"/>
            <a:chOff x="0" y="0"/>
            <a:chExt cx="5763404" cy="79375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A08E6BA-A543-1244-9F4E-555EDD835612}"/>
                </a:ext>
              </a:extLst>
            </p:cNvPr>
            <p:cNvSpPr/>
            <p:nvPr/>
          </p:nvSpPr>
          <p:spPr>
            <a:xfrm>
              <a:off x="-6350" y="-6350"/>
              <a:ext cx="5763404" cy="7935912"/>
            </a:xfrm>
            <a:custGeom>
              <a:avLst/>
              <a:gdLst/>
              <a:ahLst/>
              <a:cxnLst/>
              <a:rect l="l" t="t" r="r" b="b"/>
              <a:pathLst>
                <a:path w="5763404" h="7935912">
                  <a:moveTo>
                    <a:pt x="0" y="0"/>
                  </a:moveTo>
                  <a:lnTo>
                    <a:pt x="5763404" y="0"/>
                  </a:lnTo>
                  <a:lnTo>
                    <a:pt x="5763404" y="7935912"/>
                  </a:lnTo>
                  <a:lnTo>
                    <a:pt x="0" y="7935912"/>
                  </a:lnTo>
                  <a:close/>
                </a:path>
              </a:pathLst>
            </a:custGeom>
            <a:solidFill>
              <a:srgbClr val="EAF4FF"/>
            </a:solidFill>
          </p:spPr>
        </p:sp>
      </p:grpSp>
      <p:sp>
        <p:nvSpPr>
          <p:cNvPr id="3" name="TextBox 3"/>
          <p:cNvSpPr txBox="1"/>
          <p:nvPr/>
        </p:nvSpPr>
        <p:spPr>
          <a:xfrm>
            <a:off x="648747" y="3238500"/>
            <a:ext cx="17297399" cy="4474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0"/>
              </a:lnSpc>
            </a:pPr>
            <a:r>
              <a:rPr 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01/</a:t>
            </a:r>
            <a:r>
              <a:rPr lang="zh-CN" alt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核心问题与课题背景</a:t>
            </a:r>
            <a:endParaRPr lang="en-US" sz="40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汉仪玄宋 55S" panose="00020600040101010101" charset="-122"/>
            </a:endParaRPr>
          </a:p>
          <a:p>
            <a:pPr>
              <a:lnSpc>
                <a:spcPts val="7080"/>
              </a:lnSpc>
            </a:pPr>
            <a:r>
              <a:rPr 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02/ </a:t>
            </a:r>
            <a:r>
              <a:rPr lang="zh-CN" alt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自发对称性破缺与</a:t>
            </a:r>
            <a:r>
              <a:rPr lang="en-US" altLang="zh-CN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Mexican Hat</a:t>
            </a:r>
            <a:r>
              <a:rPr lang="zh-CN" alt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势</a:t>
            </a:r>
            <a:endParaRPr lang="en-US" sz="40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>
              <a:lnSpc>
                <a:spcPts val="7080"/>
              </a:lnSpc>
            </a:pPr>
            <a:r>
              <a:rPr 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03/ Goldstone</a:t>
            </a:r>
            <a:r>
              <a:rPr lang="zh-CN" alt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定理与无质量模式</a:t>
            </a:r>
            <a:endParaRPr lang="en-US" sz="40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>
              <a:lnSpc>
                <a:spcPts val="7080"/>
              </a:lnSpc>
            </a:pPr>
            <a:r>
              <a:rPr 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04/ H</a:t>
            </a:r>
            <a:r>
              <a:rPr lang="en-US" altLang="zh-CN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iggs</a:t>
            </a:r>
            <a:r>
              <a:rPr lang="zh-CN" alt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机制：规范场如何获得质量</a:t>
            </a:r>
            <a:endParaRPr lang="en-US" altLang="zh-CN" sz="40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>
              <a:lnSpc>
                <a:spcPts val="7080"/>
              </a:lnSpc>
            </a:pPr>
            <a:r>
              <a:rPr 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05/ </a:t>
            </a:r>
            <a:r>
              <a:rPr lang="zh-CN" altLang="en-US" sz="40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研究计划与预期结果</a:t>
            </a:r>
            <a:endParaRPr lang="en-US" sz="40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928687"/>
            <a:ext cx="7961855" cy="1819368"/>
            <a:chOff x="0" y="-133350"/>
            <a:chExt cx="10615807" cy="2425823"/>
          </a:xfrm>
        </p:grpSpPr>
        <p:sp>
          <p:nvSpPr>
            <p:cNvPr id="5" name="TextBox 5"/>
            <p:cNvSpPr txBox="1"/>
            <p:nvPr/>
          </p:nvSpPr>
          <p:spPr>
            <a:xfrm>
              <a:off x="76200" y="1642723"/>
              <a:ext cx="10539607" cy="64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 lang="en-US" sz="3200" spc="96" dirty="0">
                <a:solidFill>
                  <a:srgbClr val="755B60"/>
                </a:solidFill>
                <a:latin typeface="思源黑体-细体" panose="020B0200000000000000" charset="-122"/>
                <a:ea typeface="思源黑体 Medium" panose="020B0600000000000000" charset="-122"/>
                <a:cs typeface="思源黑体 Medium" panose="020B0600000000000000" charset="-12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8243278" cy="1634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080"/>
                </a:lnSpc>
                <a:spcBef>
                  <a:spcPct val="0"/>
                </a:spcBef>
              </a:pPr>
              <a:endParaRPr lang="en-US" sz="7200" dirty="0">
                <a:solidFill>
                  <a:srgbClr val="755B60"/>
                </a:solidFill>
                <a:latin typeface="汉仪玄宋 55S" panose="00020600040101010101" charset="-122"/>
                <a:ea typeface="汉仪玄宋 55S" panose="00020600040101010101" charset="-122"/>
                <a:cs typeface="思源黑体 Medium" panose="020B0600000000000000" charset="-122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6336C3C-635D-AA08-F4C2-7A8D041B0FE3}"/>
              </a:ext>
            </a:extLst>
          </p:cNvPr>
          <p:cNvSpPr txBox="1"/>
          <p:nvPr/>
        </p:nvSpPr>
        <p:spPr>
          <a:xfrm>
            <a:off x="767129" y="691082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Presentation</a:t>
            </a:r>
          </a:p>
          <a:p>
            <a:r>
              <a:rPr lang="en-US" altLang="zh-CN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Agenda</a:t>
            </a:r>
            <a:endParaRPr lang="zh-CN" altLang="en-US" sz="4800" dirty="0">
              <a:solidFill>
                <a:schemeClr val="tx2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29213C-031D-872A-DBF3-29100EC2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C7C579B-9553-313B-935F-1C37FA5502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8C88E8E-A10E-9EA1-D6C5-22820D5417EC}"/>
              </a:ext>
            </a:extLst>
          </p:cNvPr>
          <p:cNvSpPr txBox="1"/>
          <p:nvPr/>
        </p:nvSpPr>
        <p:spPr>
          <a:xfrm>
            <a:off x="609600" y="593501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01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核心问题与课题背景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BF3A5D-F571-89DF-55DF-2B9DC8A1F24E}"/>
                  </a:ext>
                </a:extLst>
              </p:cNvPr>
              <p:cNvSpPr txBox="1"/>
              <p:nvPr/>
            </p:nvSpPr>
            <p:spPr>
              <a:xfrm>
                <a:off x="1219200" y="2095500"/>
                <a:ext cx="11658600" cy="4531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核心主题：</a:t>
                </a:r>
                <a:endParaRPr lang="en-US" altLang="zh-CN" sz="36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  <a:p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解释在保持规范不变性的前提下，粒子如何获得质量</a:t>
                </a:r>
                <a:endParaRPr lang="en-US" altLang="zh-CN" sz="36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en-US" altLang="zh-CN" sz="36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要解决的核心问题：</a:t>
                </a:r>
                <a:endParaRPr lang="en-US" altLang="zh-CN" sz="36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为什么光子无质量，而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3600" b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3600" b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36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 却有质量？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真空为什么可以“不显式破坏”而是“自发破坏”对称性？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Goldstone </a:t>
                </a:r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模式与 </a:t>
                </a:r>
                <a:r>
                  <a:rPr lang="en-US" altLang="zh-CN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Higgs </a:t>
                </a:r>
                <a:r>
                  <a:rPr lang="zh-CN" altLang="en-US" sz="36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机制之间的关系是什么？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BF3A5D-F571-89DF-55DF-2B9DC8A1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95500"/>
                <a:ext cx="11658600" cy="4531305"/>
              </a:xfrm>
              <a:prstGeom prst="rect">
                <a:avLst/>
              </a:prstGeom>
              <a:blipFill>
                <a:blip r:embed="rId3"/>
                <a:stretch>
                  <a:fillRect l="-1568" t="-2153" r="-1150" b="-4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AE9BA-E5B9-AF0D-27BA-C7C689B57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0C1B528-DD22-CE1E-8C79-69ACB2AFB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03A526-B956-4999-F952-49B4DFD61E78}"/>
              </a:ext>
            </a:extLst>
          </p:cNvPr>
          <p:cNvSpPr txBox="1"/>
          <p:nvPr/>
        </p:nvSpPr>
        <p:spPr>
          <a:xfrm>
            <a:off x="609600" y="593501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01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核心问题与课题背景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A06409-83DF-E56F-BA68-201AA5148518}"/>
                  </a:ext>
                </a:extLst>
              </p:cNvPr>
              <p:cNvSpPr txBox="1"/>
              <p:nvPr/>
            </p:nvSpPr>
            <p:spPr>
              <a:xfrm>
                <a:off x="762000" y="2148995"/>
                <a:ext cx="14249400" cy="4540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现代标准模型建立在局域规范对称性上，对 </a:t>
                </a:r>
                <a:r>
                  <a:rPr lang="en-US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Abelian 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规范场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320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zh-CN" altLang="en-US" sz="320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，普通质量项为</a:t>
                </a:r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但在规范变换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ar-AE" altLang="zh-CN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下，该项一般</a:t>
                </a:r>
                <a:r>
                  <a:rPr lang="zh-CN" altLang="en-US" sz="3200" b="1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不保持不变</a:t>
                </a:r>
                <a:endParaRPr lang="en-US" altLang="zh-CN" sz="3200" b="1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因此，不能直接给规范玻色子“手动加质量”</a:t>
                </a:r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A06409-83DF-E56F-BA68-201AA514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48995"/>
                <a:ext cx="14249400" cy="4540538"/>
              </a:xfrm>
              <a:prstGeom prst="rect">
                <a:avLst/>
              </a:prstGeom>
              <a:blipFill>
                <a:blip r:embed="rId3"/>
                <a:stretch>
                  <a:fillRect l="-1069" t="-1747" b="-36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DA68384-43AC-CA59-459A-453D61532EB2}"/>
              </a:ext>
            </a:extLst>
          </p:cNvPr>
          <p:cNvSpPr txBox="1"/>
          <p:nvPr/>
        </p:nvSpPr>
        <p:spPr>
          <a:xfrm>
            <a:off x="451908" y="1312843"/>
            <a:ext cx="1250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问题背景：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规范不变性为何禁止质量项？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74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9A089-A82B-1ADA-1388-B9D8D7E12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E57B482-F21C-6CBB-5971-9823876A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9840BEB-0064-91D3-0770-DE9C10F36CA7}"/>
              </a:ext>
            </a:extLst>
          </p:cNvPr>
          <p:cNvSpPr txBox="1"/>
          <p:nvPr/>
        </p:nvSpPr>
        <p:spPr>
          <a:xfrm>
            <a:off x="609600" y="593501"/>
            <a:ext cx="14478000" cy="91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80"/>
              </a:lnSpc>
            </a:pPr>
            <a:r>
              <a:rPr lang="en-US" altLang="zh-CN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02/ </a:t>
            </a:r>
            <a:r>
              <a:rPr lang="zh-CN" altLang="en-US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自发对称性破缺与</a:t>
            </a:r>
            <a:r>
              <a:rPr lang="en-US" altLang="zh-CN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Mexican Hat</a:t>
            </a:r>
            <a:r>
              <a:rPr lang="zh-CN" altLang="en-US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汉仪玄宋 55S" panose="00020600040101010101" charset="-122"/>
              </a:rPr>
              <a:t>势</a:t>
            </a:r>
            <a:endParaRPr lang="en-US" altLang="zh-CN" sz="36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70F1D41-277F-1677-7FA4-D41AAA30AB29}"/>
                  </a:ext>
                </a:extLst>
              </p:cNvPr>
              <p:cNvSpPr txBox="1"/>
              <p:nvPr/>
            </p:nvSpPr>
            <p:spPr>
              <a:xfrm>
                <a:off x="914400" y="2295525"/>
                <a:ext cx="8782050" cy="5979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拉格朗日量具有对称性，但真空态不具有该对称性</a:t>
                </a:r>
                <a:endParaRPr lang="en-US" altLang="zh-CN" sz="3200" b="1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典型势函数（复标量场）：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p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p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ar-AE" altLang="zh-CN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m:t> 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altLang="zh-CN" sz="3200" b="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势能最低点不在 </a:t>
                </a:r>
                <a14:m>
                  <m:oMath xmlns:m="http://schemas.openxmlformats.org/officeDocument/2006/math">
                    <m:r>
                      <a:rPr lang="zh-CN" altLang="en-US" sz="3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32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，而在一圈简并真空上：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zh-CN" altLang="en-US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zh-CN" altLang="en-US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altLang="zh-CN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altLang="zh-CN" sz="32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altLang="zh-CN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altLang="zh-CN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ar-AE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ar-AE" altLang="zh-CN" sz="32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ar-AE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ar-AE" altLang="zh-CN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br>
                  <a:rPr lang="ar-AE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</a:b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系统必须“任选一个真空方向”，从而自发打破连续对称性</a:t>
                </a:r>
              </a:p>
              <a:p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70F1D41-277F-1677-7FA4-D41AAA30A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95525"/>
                <a:ext cx="8782050" cy="5979329"/>
              </a:xfrm>
              <a:prstGeom prst="rect">
                <a:avLst/>
              </a:prstGeom>
              <a:blipFill>
                <a:blip r:embed="rId3"/>
                <a:stretch>
                  <a:fillRect l="-1735" t="-1327" r="-1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图示&#10;&#10;AI 生成的内容可能不正确。">
            <a:extLst>
              <a:ext uri="{FF2B5EF4-FFF2-40B4-BE49-F238E27FC236}">
                <a16:creationId xmlns:a16="http://schemas.microsoft.com/office/drawing/2014/main" id="{FB6E48CA-080F-EFB3-FFBD-EE4883EB4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471" y="2324100"/>
            <a:ext cx="7010400" cy="3810000"/>
          </a:xfrm>
          <a:prstGeom prst="rect">
            <a:avLst/>
          </a:prstGeom>
        </p:spPr>
      </p:pic>
      <p:pic>
        <p:nvPicPr>
          <p:cNvPr id="8" name="图片 7" descr="图示&#10;&#10;AI 生成的内容可能不正确。">
            <a:extLst>
              <a:ext uri="{FF2B5EF4-FFF2-40B4-BE49-F238E27FC236}">
                <a16:creationId xmlns:a16="http://schemas.microsoft.com/office/drawing/2014/main" id="{8A6EC2BF-A6EF-B790-0CAB-2BC3034C1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71" y="6134101"/>
            <a:ext cx="7010400" cy="31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0ACE43-EC72-5FB5-D766-C651959FC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92505AB-D46C-928C-43E0-76318684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F5B1C3B-F2BA-7F4C-C6DE-D626AA105673}"/>
              </a:ext>
            </a:extLst>
          </p:cNvPr>
          <p:cNvSpPr txBox="1"/>
          <p:nvPr/>
        </p:nvSpPr>
        <p:spPr>
          <a:xfrm>
            <a:off x="609600" y="593501"/>
            <a:ext cx="11811000" cy="91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80"/>
              </a:lnSpc>
            </a:pPr>
            <a:r>
              <a:rPr lang="en-US" altLang="zh-CN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03/ Goldstone</a:t>
            </a:r>
            <a:r>
              <a:rPr lang="zh-CN" altLang="en-US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定理与无质量模式</a:t>
            </a:r>
            <a:endParaRPr lang="en-US" altLang="zh-CN" sz="36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6F8D03-487C-04BE-27C6-68E2813CCAB0}"/>
                  </a:ext>
                </a:extLst>
              </p:cNvPr>
              <p:cNvSpPr txBox="1"/>
              <p:nvPr/>
            </p:nvSpPr>
            <p:spPr>
              <a:xfrm>
                <a:off x="762000" y="2500911"/>
                <a:ext cx="15782330" cy="406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若一个</a:t>
                </a:r>
                <a:r>
                  <a:rPr lang="zh-CN" altLang="en-US" sz="3200" b="1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连续全局对称性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被自发破缺，则会出现无质量标量激发：</a:t>
                </a:r>
                <a:r>
                  <a:rPr lang="en-US" altLang="zh-CN" sz="3200" b="1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Goldstone boson</a:t>
                </a: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对复标量场，可写成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altLang="zh-CN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altLang="zh-CN" sz="32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altLang="zh-CN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ar-AE" altLang="zh-CN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ar-AE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</m:oMath>
                  </m:oMathPara>
                </a14:m>
                <a:endParaRPr lang="ar-AE" altLang="zh-CN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其中：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ar-AE" altLang="zh-CN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ar-AE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径向涨落，对应有质量的 </a:t>
                </a:r>
                <a:r>
                  <a:rPr lang="en-US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Higgs-like 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模式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3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ar-AE" altLang="zh-CN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ar-AE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沿真空简并方向的涨落，对应无质量 </a:t>
                </a:r>
                <a:r>
                  <a:rPr lang="en-US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Goldstone 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模式</a:t>
                </a:r>
              </a:p>
              <a:p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6F8D03-487C-04BE-27C6-68E2813C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00911"/>
                <a:ext cx="15782330" cy="4064318"/>
              </a:xfrm>
              <a:prstGeom prst="rect">
                <a:avLst/>
              </a:prstGeom>
              <a:blipFill>
                <a:blip r:embed="rId3"/>
                <a:stretch>
                  <a:fillRect l="-966" t="-1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50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0B7AA-891E-0708-ED6B-D76C38F24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3DC2EF3-9253-5A09-CDA9-53BB6212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D0B41A9-D6A9-9C34-4D4F-1EF650D94A6A}"/>
              </a:ext>
            </a:extLst>
          </p:cNvPr>
          <p:cNvSpPr txBox="1"/>
          <p:nvPr/>
        </p:nvSpPr>
        <p:spPr>
          <a:xfrm>
            <a:off x="609600" y="593501"/>
            <a:ext cx="11811000" cy="91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80"/>
              </a:lnSpc>
            </a:pPr>
            <a:r>
              <a:rPr lang="en-US" altLang="zh-CN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04/ Higgs</a:t>
            </a:r>
            <a:r>
              <a:rPr lang="zh-CN" altLang="en-US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机制：规范场如何获得质量</a:t>
            </a:r>
            <a:endParaRPr lang="en-US" altLang="zh-CN" sz="36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2C7DA8F-1931-84B5-A3E8-9B0D08864EB3}"/>
                  </a:ext>
                </a:extLst>
              </p:cNvPr>
              <p:cNvSpPr txBox="1"/>
              <p:nvPr/>
            </p:nvSpPr>
            <p:spPr>
              <a:xfrm>
                <a:off x="762000" y="2500911"/>
                <a:ext cx="15782330" cy="552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当对称性从</a:t>
                </a:r>
                <a:r>
                  <a:rPr lang="zh-CN" altLang="en-US" sz="3200" b="1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全局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提升为</a:t>
                </a:r>
                <a:r>
                  <a:rPr lang="zh-CN" altLang="en-US" sz="3200" b="1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局域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时，需要引入规范场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zh-CN" alt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en-US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Abelian Higgs 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模型拉氏量：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+∣</m:t>
                      </m:r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p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ar-AE" altLang="zh-CN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其中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altLang="zh-CN" sz="32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ar-AE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ar-AE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𝑖𝑒</m:t>
                      </m:r>
                      <m:sSub>
                        <m:sSubPr>
                          <m:ctrlPr>
                            <a:rPr lang="ar-AE" altLang="zh-CN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ar-AE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ar-AE" altLang="zh-CN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br>
                  <a:rPr lang="ar-AE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</a:b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在真空附近展开，可得到规范场质量项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32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3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32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𝑒𝑣</m:t>
                      </m:r>
                    </m:oMath>
                  </m:oMathPara>
                </a14:m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物理图像：</a:t>
                </a:r>
                <a:r>
                  <a:rPr lang="en-US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Goldstone 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自由度被规范场“吃掉”，成为 </a:t>
                </a:r>
                <a:r>
                  <a:rPr lang="en-US" altLang="zh-CN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massive vector </a:t>
                </a:r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的纵向自由度</a:t>
                </a:r>
              </a:p>
              <a:p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2C7DA8F-1931-84B5-A3E8-9B0D0886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00911"/>
                <a:ext cx="15782330" cy="5525423"/>
              </a:xfrm>
              <a:prstGeom prst="rect">
                <a:avLst/>
              </a:prstGeom>
              <a:blipFill>
                <a:blip r:embed="rId3"/>
                <a:stretch>
                  <a:fillRect l="-966" t="-1433" r="-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62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6200000">
            <a:off x="-1278120" y="5126225"/>
            <a:ext cx="5867402" cy="567951"/>
          </a:xfrm>
          <a:custGeom>
            <a:avLst/>
            <a:gdLst/>
            <a:ahLst/>
            <a:cxnLst/>
            <a:rect l="l" t="t" r="r" b="b"/>
            <a:pathLst>
              <a:path w="118376526" h="1104900">
                <a:moveTo>
                  <a:pt x="0" y="0"/>
                </a:moveTo>
                <a:lnTo>
                  <a:pt x="118376526" y="0"/>
                </a:lnTo>
                <a:lnTo>
                  <a:pt x="118376526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EAF4FF"/>
          </a:solidFill>
        </p:spPr>
      </p:sp>
      <p:grpSp>
        <p:nvGrpSpPr>
          <p:cNvPr id="6" name="Group 6"/>
          <p:cNvGrpSpPr/>
          <p:nvPr/>
        </p:nvGrpSpPr>
        <p:grpSpPr>
          <a:xfrm>
            <a:off x="1939549" y="2663825"/>
            <a:ext cx="405765" cy="405765"/>
            <a:chOff x="92710" y="92710"/>
            <a:chExt cx="3415030" cy="3415030"/>
          </a:xfrm>
        </p:grpSpPr>
        <p:sp>
          <p:nvSpPr>
            <p:cNvPr id="7" name="Freeform 7"/>
            <p:cNvSpPr/>
            <p:nvPr/>
          </p:nvSpPr>
          <p:spPr>
            <a:xfrm>
              <a:off x="92710" y="92710"/>
              <a:ext cx="3415030" cy="3415030"/>
            </a:xfrm>
            <a:custGeom>
              <a:avLst/>
              <a:gdLst/>
              <a:ahLst/>
              <a:cxnLst/>
              <a:rect l="l" t="t" r="r" b="b"/>
              <a:pathLst>
                <a:path w="3415030" h="3415030">
                  <a:moveTo>
                    <a:pt x="0" y="0"/>
                  </a:moveTo>
                  <a:lnTo>
                    <a:pt x="3415030" y="0"/>
                  </a:lnTo>
                  <a:lnTo>
                    <a:pt x="3415030" y="3415030"/>
                  </a:lnTo>
                  <a:lnTo>
                    <a:pt x="0" y="3415030"/>
                  </a:lnTo>
                  <a:close/>
                </a:path>
              </a:pathLst>
            </a:custGeom>
            <a:solidFill>
              <a:srgbClr val="755B6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939549" y="441960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3415030" h="3415030">
                <a:moveTo>
                  <a:pt x="0" y="0"/>
                </a:moveTo>
                <a:lnTo>
                  <a:pt x="3415030" y="0"/>
                </a:lnTo>
                <a:lnTo>
                  <a:pt x="3415030" y="3415030"/>
                </a:lnTo>
                <a:lnTo>
                  <a:pt x="0" y="3415030"/>
                </a:lnTo>
                <a:close/>
              </a:path>
            </a:pathLst>
          </a:custGeom>
          <a:solidFill>
            <a:srgbClr val="755B60"/>
          </a:solidFill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939550" y="6286500"/>
            <a:ext cx="405765" cy="405765"/>
            <a:chOff x="92710" y="92710"/>
            <a:chExt cx="3415030" cy="3415030"/>
          </a:xfrm>
        </p:grpSpPr>
        <p:sp>
          <p:nvSpPr>
            <p:cNvPr id="11" name="Freeform 11"/>
            <p:cNvSpPr/>
            <p:nvPr/>
          </p:nvSpPr>
          <p:spPr>
            <a:xfrm>
              <a:off x="92710" y="92710"/>
              <a:ext cx="3415030" cy="3415030"/>
            </a:xfrm>
            <a:custGeom>
              <a:avLst/>
              <a:gdLst/>
              <a:ahLst/>
              <a:cxnLst/>
              <a:rect l="l" t="t" r="r" b="b"/>
              <a:pathLst>
                <a:path w="3415030" h="3415030">
                  <a:moveTo>
                    <a:pt x="0" y="0"/>
                  </a:moveTo>
                  <a:lnTo>
                    <a:pt x="3415030" y="0"/>
                  </a:lnTo>
                  <a:lnTo>
                    <a:pt x="3415030" y="3415030"/>
                  </a:lnTo>
                  <a:lnTo>
                    <a:pt x="0" y="3415030"/>
                  </a:lnTo>
                  <a:close/>
                </a:path>
              </a:pathLst>
            </a:custGeom>
            <a:solidFill>
              <a:srgbClr val="755B60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5A82E45-DC3C-5058-9C57-0E2CBF0668A7}"/>
              </a:ext>
            </a:extLst>
          </p:cNvPr>
          <p:cNvSpPr txBox="1"/>
          <p:nvPr/>
        </p:nvSpPr>
        <p:spPr>
          <a:xfrm>
            <a:off x="609600" y="593501"/>
            <a:ext cx="11811000" cy="91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80"/>
              </a:lnSpc>
            </a:pPr>
            <a:r>
              <a:rPr lang="en-US" altLang="zh-CN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05/ </a:t>
            </a:r>
            <a:r>
              <a:rPr lang="zh-CN" altLang="en-US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研究计划与预期结果</a:t>
            </a:r>
            <a:endParaRPr lang="en-US" altLang="zh-CN" sz="36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22CD0D-6B9D-DE1B-B120-F0EB2F584770}"/>
              </a:ext>
            </a:extLst>
          </p:cNvPr>
          <p:cNvSpPr txBox="1"/>
          <p:nvPr/>
        </p:nvSpPr>
        <p:spPr>
          <a:xfrm>
            <a:off x="1371604" y="1543050"/>
            <a:ext cx="441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本次研究计划：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F2C5AD-3092-6ABC-B2AF-65349F500E3E}"/>
              </a:ext>
            </a:extLst>
          </p:cNvPr>
          <p:cNvSpPr txBox="1"/>
          <p:nvPr/>
        </p:nvSpPr>
        <p:spPr>
          <a:xfrm>
            <a:off x="2590799" y="2476182"/>
            <a:ext cx="1026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概念与动机：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规范对称性与质量问题；自发对称性破缺的物理含义</a:t>
            </a:r>
          </a:p>
          <a:p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859CCC-AB17-CAF5-72EC-DD5A16316D83}"/>
              </a:ext>
            </a:extLst>
          </p:cNvPr>
          <p:cNvSpPr txBox="1"/>
          <p:nvPr/>
        </p:nvSpPr>
        <p:spPr>
          <a:xfrm>
            <a:off x="2590799" y="4256811"/>
            <a:ext cx="102693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理论主线：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Mexican Hat 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势与真空简并；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Goldstone 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定理与无质量模计数；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Abelian Higgs model 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的基本推导；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unitary gauge 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与自由度重组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B390AD4-8EBB-5DAB-60C0-C506715333EF}"/>
                  </a:ext>
                </a:extLst>
              </p:cNvPr>
              <p:cNvSpPr txBox="1"/>
              <p:nvPr/>
            </p:nvSpPr>
            <p:spPr>
              <a:xfrm>
                <a:off x="2507502" y="6234937"/>
                <a:ext cx="10269341" cy="15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进一步联系：</a:t>
                </a:r>
                <a:r>
                  <a:rPr lang="zh-CN" altLang="en-US" sz="32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与电弱理论中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32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CN" altLang="en-US" sz="32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 获得质量的关系；为什么光子仍保持无质量</a:t>
                </a:r>
              </a:p>
              <a:p>
                <a:endParaRPr lang="zh-CN" altLang="en-US" sz="32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B390AD4-8EBB-5DAB-60C0-C50671533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2" y="6234937"/>
                <a:ext cx="10269341" cy="1575881"/>
              </a:xfrm>
              <a:prstGeom prst="rect">
                <a:avLst/>
              </a:prstGeom>
              <a:blipFill>
                <a:blip r:embed="rId3"/>
                <a:stretch>
                  <a:fillRect l="-1484" t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9397E-4F4A-C5A8-7A98-AC402CE7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E98B0DC-8A66-933F-8112-59B5A63C7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8" t="37548" r="62756" b="32060"/>
          <a:stretch>
            <a:fillRect/>
          </a:stretch>
        </p:blipFill>
        <p:spPr>
          <a:xfrm>
            <a:off x="16696730" y="514350"/>
            <a:ext cx="1125141" cy="1028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04C5052-0E00-1AFE-275C-1CEFB65FF97D}"/>
              </a:ext>
            </a:extLst>
          </p:cNvPr>
          <p:cNvSpPr txBox="1"/>
          <p:nvPr/>
        </p:nvSpPr>
        <p:spPr>
          <a:xfrm>
            <a:off x="609600" y="593501"/>
            <a:ext cx="11811000" cy="91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80"/>
              </a:lnSpc>
            </a:pPr>
            <a:r>
              <a:rPr lang="en-US" altLang="zh-CN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05/ </a:t>
            </a:r>
            <a:r>
              <a:rPr lang="zh-CN" altLang="en-US" sz="3600" dirty="0">
                <a:solidFill>
                  <a:srgbClr val="755B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研究计划与预期结果</a:t>
            </a:r>
            <a:endParaRPr lang="en-US" altLang="zh-CN" sz="3600" dirty="0">
              <a:solidFill>
                <a:srgbClr val="755B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A5550F6-417C-5935-213A-E64EB3E3309D}"/>
              </a:ext>
            </a:extLst>
          </p:cNvPr>
          <p:cNvSpPr txBox="1"/>
          <p:nvPr/>
        </p:nvSpPr>
        <p:spPr>
          <a:xfrm>
            <a:off x="1219200" y="1790700"/>
            <a:ext cx="10744200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预期成果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理解自发对称性破缺的数学结构与物理意义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能清楚解释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Goldstone 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定理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能推导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Abelian Higgs 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模型中规范场质量的来源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能用自由度计数解释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Higgs 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机制的本质</a:t>
            </a:r>
          </a:p>
          <a:p>
            <a:pPr>
              <a:lnSpc>
                <a:spcPct val="150000"/>
              </a:lnSpc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02A6CA-C38E-DA83-A479-073C1E2B4C91}"/>
              </a:ext>
            </a:extLst>
          </p:cNvPr>
          <p:cNvSpPr txBox="1"/>
          <p:nvPr/>
        </p:nvSpPr>
        <p:spPr>
          <a:xfrm>
            <a:off x="1219200" y="5981700"/>
            <a:ext cx="152489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参考文献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Matthew D. Schwartz, </a:t>
            </a:r>
            <a:r>
              <a:rPr lang="en-US" altLang="zh-CN" sz="3200" i="1" dirty="0">
                <a:latin typeface="华文中宋" panose="02010600040101010101" pitchFamily="2" charset="-122"/>
                <a:ea typeface="华文中宋" panose="02010600040101010101" pitchFamily="2" charset="-122"/>
              </a:rPr>
              <a:t>Quantum Field Theory and the Standard Model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, Ch. 28–29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P. W. Higgs, </a:t>
            </a:r>
            <a:r>
              <a:rPr lang="en-US" altLang="zh-CN" sz="3200" i="1" dirty="0">
                <a:latin typeface="华文中宋" panose="02010600040101010101" pitchFamily="2" charset="-122"/>
                <a:ea typeface="华文中宋" panose="02010600040101010101" pitchFamily="2" charset="-122"/>
              </a:rPr>
              <a:t>Broken Symmetries and the Masses of Gauge Bosons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, Phys. Rev. Lett. 13 (1964) 508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Sidney Coleman, </a:t>
            </a:r>
            <a:r>
              <a:rPr lang="en-US" altLang="zh-CN" sz="3200" i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Aspects of Symmetry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, Chapter 5</a:t>
            </a:r>
          </a:p>
          <a:p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6059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33b2af2-eaca-452d-818f-bd0b79203234"/>
  <p:tag name="COMMONDATA" val="eyJoZGlkIjoiMGM3NmY5OGQzMzNkNGU5N2MxYzE1MDcxYThmZjVjMD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思源黑体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思源黑体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思源黑体 Medium"/>
        <a:font script="Hebr" typeface="思源黑体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Medium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思源黑体 Medium"/>
        <a:font script="Hebr" typeface="思源黑体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思源黑体 Medium"/>
        <a:font script="Hebr" typeface="思源黑体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684</Words>
  <Application>Microsoft Office PowerPoint</Application>
  <PresentationFormat>自定义</PresentationFormat>
  <Paragraphs>74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汉仪玄宋 55S</vt:lpstr>
      <vt:lpstr>Arial</vt:lpstr>
      <vt:lpstr>Britannic Bold</vt:lpstr>
      <vt:lpstr>华文琥珀</vt:lpstr>
      <vt:lpstr>Arial Black</vt:lpstr>
      <vt:lpstr>思源黑体 Medium</vt:lpstr>
      <vt:lpstr>黑体</vt:lpstr>
      <vt:lpstr>Cambria Math</vt:lpstr>
      <vt:lpstr>华文中宋</vt:lpstr>
      <vt:lpstr>思源黑体-细体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复旦大学PPT模板</dc:title>
  <dc:creator/>
  <cp:lastModifiedBy>Puchen Tang</cp:lastModifiedBy>
  <cp:revision>58</cp:revision>
  <dcterms:created xsi:type="dcterms:W3CDTF">2006-08-16T00:00:00Z</dcterms:created>
  <dcterms:modified xsi:type="dcterms:W3CDTF">2026-04-09T15:20:21Z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7D9678ED94B74DEDB21E7840BC49141F</vt:lpwstr>
  </property>
  <property fmtid="{D5CDD505-2E9C-101B-9397-08002B2CF9AE}" pid="3" name="KSOProductBuildVer">
    <vt:lpwstr>2052-11.1.0.12763</vt:lpwstr>
  </property>
</Properties>
</file>