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104BA4"/>
    <a:srgbClr val="AFABAB"/>
    <a:srgbClr val="0F3DC5"/>
    <a:srgbClr val="2BA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" y="5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8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8055-27CA-4C55-BC23-F9359CE324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8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78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8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8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91625-B960-4FA4-9643-9A008D8F68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59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08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文本占位符 1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72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D674C1D0-060E-4FCC-91A6-7476A46993C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26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7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5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5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3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0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4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56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5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5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5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61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62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6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6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6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767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68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6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70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7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7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75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77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7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7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7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45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74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4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4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74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B2F5-E5B9-4F7B-93DF-EF86E88C72B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723C-B3FE-4FE6-A7AF-4B5224CD59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矩形 25"/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585" name="矩形 41"/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586" name="文本框 1"/>
          <p:cNvSpPr txBox="1"/>
          <p:nvPr/>
        </p:nvSpPr>
        <p:spPr>
          <a:xfrm>
            <a:off x="459695" y="2365691"/>
            <a:ext cx="11482466" cy="1494559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6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The</a:t>
            </a:r>
            <a:r>
              <a:rPr lang="zh-CN" altLang="en-US" sz="6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 </a:t>
            </a:r>
            <a:r>
              <a:rPr lang="en-US" altLang="zh-CN" sz="6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Casimir</a:t>
            </a:r>
            <a:r>
              <a:rPr lang="zh-CN" altLang="en-US" sz="6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6600" b="1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Effect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  <p:sp>
        <p:nvSpPr>
          <p:cNvPr id="1048587" name="矩形: 圆角 2"/>
          <p:cNvSpPr/>
          <p:nvPr/>
        </p:nvSpPr>
        <p:spPr>
          <a:xfrm>
            <a:off x="4776069" y="4835373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汇报人：吕圣民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26" name="组合 43"/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27" name="组合 44"/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2097152" name="图片 46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2097153" name="图片 47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1048588" name="矩形 45"/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dist"/>
              <a:r>
                <a:rPr lang="en-US" altLang="zh-CN" sz="1000" b="1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FUDAN UNIVERSITY</a:t>
              </a:r>
              <a:endParaRPr lang="en-US" altLang="zh-CN" sz="1000" b="1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3"/>
          <p:cNvGrpSpPr/>
          <p:nvPr/>
        </p:nvGrpSpPr>
        <p:grpSpPr>
          <a:xfrm>
            <a:off x="1672740" y="4518194"/>
            <a:ext cx="9056375" cy="112418"/>
            <a:chOff x="2958650" y="4529138"/>
            <a:chExt cx="6390970" cy="0"/>
          </a:xfrm>
        </p:grpSpPr>
        <p:cxnSp>
          <p:nvCxnSpPr>
            <p:cNvPr id="3145728" name="直接连接符 51"/>
            <p:cNvCxnSpPr/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29" name="直接连接符 52"/>
            <p:cNvCxnSpPr/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96000">
                    <a:srgbClr val="104BA4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154" name="图片 5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64703" y="6271460"/>
            <a:ext cx="3760842" cy="502327"/>
          </a:xfrm>
          <a:prstGeom prst="rect">
            <a:avLst/>
          </a:prstGeom>
        </p:spPr>
      </p:pic>
      <p:sp>
        <p:nvSpPr>
          <p:cNvPr id="1048589" name="矩形: 圆角 2"/>
          <p:cNvSpPr/>
          <p:nvPr/>
        </p:nvSpPr>
        <p:spPr>
          <a:xfrm>
            <a:off x="4776038" y="5443177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组员：</a:t>
            </a:r>
            <a:r>
              <a:rPr lang="zh-CN" altLang="en-US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吕圣民 叶斌</a:t>
            </a:r>
            <a:endParaRPr kumimoji="0" lang="zh-CN" altLang="en-US" sz="16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92" name="文本框 13"/>
          <p:cNvSpPr txBox="1"/>
          <p:nvPr/>
        </p:nvSpPr>
        <p:spPr>
          <a:xfrm>
            <a:off x="294551" y="284064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93" name="文本框 14"/>
          <p:cNvSpPr txBox="1"/>
          <p:nvPr/>
        </p:nvSpPr>
        <p:spPr>
          <a:xfrm>
            <a:off x="1388075" y="212563"/>
            <a:ext cx="4771966" cy="1076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sz="3200" noProof="0" dirty="0">
                <a:ln>
                  <a:noFill/>
                </a:ln>
                <a:solidFill>
                  <a:srgbClr val="104BA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asimir's calculation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89" name="组合 17"/>
          <p:cNvGrpSpPr/>
          <p:nvPr/>
        </p:nvGrpSpPr>
        <p:grpSpPr>
          <a:xfrm>
            <a:off x="9796257" y="238208"/>
            <a:ext cx="1964493" cy="832680"/>
            <a:chOff x="4246274" y="-10895"/>
            <a:chExt cx="3940182" cy="1670108"/>
          </a:xfrm>
        </p:grpSpPr>
        <p:grpSp>
          <p:nvGrpSpPr>
            <p:cNvPr id="90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86" name="图片 20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87" name="图片 2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94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48695" name="文本框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918" y="947700"/>
            <a:ext cx="11895978" cy="5965717"/>
          </a:xfrm>
          <a:prstGeom prst="rect">
            <a:avLst/>
          </a:prstGeom>
          <a:blipFill rotWithShape="1">
            <a:blip r:embed="rId3"/>
            <a:stretch>
              <a:fillRect l="-2" t="-5" r="1" b="3"/>
            </a:stretch>
          </a:blipFill>
        </p:spPr>
        <p:txBody>
          <a:bodyPr/>
          <a:p>
            <a:r>
              <a:rPr lang="zh-CN" altLang="en-US">
                <a:noFill/>
              </a:rPr>
              <a:t> </a:t>
            </a:r>
            <a:endParaRPr lang="zh-CN" altLang="en-US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97" name="文本框 13"/>
          <p:cNvSpPr txBox="1"/>
          <p:nvPr/>
        </p:nvSpPr>
        <p:spPr>
          <a:xfrm>
            <a:off x="294551" y="284064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98" name="文本框 14"/>
          <p:cNvSpPr txBox="1"/>
          <p:nvPr/>
        </p:nvSpPr>
        <p:spPr>
          <a:xfrm>
            <a:off x="1388075" y="212563"/>
            <a:ext cx="4771966" cy="1076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sz="3200" noProof="0" dirty="0">
                <a:ln>
                  <a:noFill/>
                </a:ln>
                <a:solidFill>
                  <a:srgbClr val="104BA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asimir's calculation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92" name="组合 17"/>
          <p:cNvGrpSpPr/>
          <p:nvPr/>
        </p:nvGrpSpPr>
        <p:grpSpPr>
          <a:xfrm>
            <a:off x="9796257" y="238208"/>
            <a:ext cx="1964493" cy="832681"/>
            <a:chOff x="4246274" y="-10895"/>
            <a:chExt cx="3940182" cy="1670110"/>
          </a:xfrm>
        </p:grpSpPr>
        <p:grpSp>
          <p:nvGrpSpPr>
            <p:cNvPr id="93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88" name="图片 20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89" name="图片 2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99" name="矩形 19"/>
            <p:cNvSpPr/>
            <p:nvPr/>
          </p:nvSpPr>
          <p:spPr>
            <a:xfrm>
              <a:off x="5622894" y="915420"/>
              <a:ext cx="2563562" cy="74379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48700" name="文本框 1"/>
          <p:cNvSpPr txBox="1">
            <a:spLocks noRot="1" noChangeAspect="1" noMove="1" noResize="1" noEditPoints="1" noAdjustHandles="1" noChangeArrowheads="1" noChangeShapeType="1" noTextEdit="1"/>
          </p:cNvSpPr>
          <p:nvPr userDrawn="1"/>
        </p:nvSpPr>
        <p:spPr>
          <a:xfrm>
            <a:off x="520700" y="1412240"/>
            <a:ext cx="11194415" cy="6112510"/>
          </a:xfrm>
          <a:prstGeom prst="rect">
            <a:avLst/>
          </a:prstGeom>
          <a:blipFill rotWithShape="1">
            <a:blip r:embed="rId3"/>
            <a:stretch>
              <a:fillRect r="-284"/>
            </a:stretch>
          </a:blipFill>
        </p:spPr>
        <p:txBody>
          <a:bodyPr/>
          <a:p>
            <a:r>
              <a:rPr lang="zh-CN" altLang="en-US">
                <a:noFill/>
              </a:rPr>
              <a:t> </a:t>
            </a:r>
            <a:endParaRPr lang="zh-CN" altLang="en-US">
              <a:noFill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702" name="矩形 25"/>
          <p:cNvSpPr/>
          <p:nvPr/>
        </p:nvSpPr>
        <p:spPr>
          <a:xfrm>
            <a:off x="695325" y="2362201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5" name="组合 1"/>
          <p:cNvGrpSpPr/>
          <p:nvPr/>
        </p:nvGrpSpPr>
        <p:grpSpPr>
          <a:xfrm>
            <a:off x="470473" y="2105561"/>
            <a:ext cx="12357724" cy="2567941"/>
            <a:chOff x="470473" y="2105561"/>
            <a:chExt cx="12357724" cy="2567941"/>
          </a:xfrm>
        </p:grpSpPr>
        <p:sp>
          <p:nvSpPr>
            <p:cNvPr id="1048703" name="文本框 21"/>
            <p:cNvSpPr txBox="1"/>
            <p:nvPr/>
          </p:nvSpPr>
          <p:spPr>
            <a:xfrm>
              <a:off x="470473" y="2105561"/>
              <a:ext cx="3606852" cy="256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Eras Demi ITC" panose="020B0805030504020804" pitchFamily="34" charset="0"/>
                  <a:ea typeface="微软雅黑" panose="020B0503020204020204" pitchFamily="34" charset="-122"/>
                  <a:cs typeface="Aharoni" panose="02010803020104030203" pitchFamily="2" charset="-79"/>
                </a:rPr>
                <a:t>04</a:t>
              </a:r>
              <a:endPara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048704" name="文本框 13"/>
            <p:cNvSpPr txBox="1"/>
            <p:nvPr/>
          </p:nvSpPr>
          <p:spPr>
            <a:xfrm>
              <a:off x="4547797" y="3013501"/>
              <a:ext cx="8280400" cy="1005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48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charset="0"/>
                </a:rPr>
                <a:t>学习计划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charset="0"/>
              </a:endParaRPr>
            </a:p>
          </p:txBody>
        </p:sp>
      </p:grpSp>
      <p:sp>
        <p:nvSpPr>
          <p:cNvPr id="1048705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96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2097190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209719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pic>
        <p:nvPicPr>
          <p:cNvPr id="2097192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7785" y="6360457"/>
            <a:ext cx="2744391" cy="366562"/>
          </a:xfrm>
          <a:prstGeom prst="rect">
            <a:avLst/>
          </a:prstGeom>
        </p:spPr>
      </p:pic>
      <p:grpSp>
        <p:nvGrpSpPr>
          <p:cNvPr id="97" name="组合 12"/>
          <p:cNvGrpSpPr/>
          <p:nvPr/>
        </p:nvGrpSpPr>
        <p:grpSpPr>
          <a:xfrm>
            <a:off x="9633665" y="256780"/>
            <a:ext cx="1964493" cy="832680"/>
            <a:chOff x="4246274" y="-10895"/>
            <a:chExt cx="3940182" cy="1670108"/>
          </a:xfrm>
        </p:grpSpPr>
        <p:grpSp>
          <p:nvGrpSpPr>
            <p:cNvPr id="98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93" name="图片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94" name="图片 1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706" name="矩形 15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709" name="文本框 13"/>
          <p:cNvSpPr txBox="1"/>
          <p:nvPr/>
        </p:nvSpPr>
        <p:spPr>
          <a:xfrm>
            <a:off x="294551" y="284064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710" name="文本框 14"/>
          <p:cNvSpPr txBox="1"/>
          <p:nvPr/>
        </p:nvSpPr>
        <p:spPr>
          <a:xfrm>
            <a:off x="1388075" y="212563"/>
            <a:ext cx="3633629" cy="7010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学习</a:t>
            </a: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计划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102" name="组合 17"/>
          <p:cNvGrpSpPr/>
          <p:nvPr/>
        </p:nvGrpSpPr>
        <p:grpSpPr>
          <a:xfrm>
            <a:off x="9796257" y="238208"/>
            <a:ext cx="1964493" cy="832680"/>
            <a:chOff x="4246274" y="-10895"/>
            <a:chExt cx="3940182" cy="1670108"/>
          </a:xfrm>
        </p:grpSpPr>
        <p:grpSp>
          <p:nvGrpSpPr>
            <p:cNvPr id="103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95" name="图片 20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96" name="图片 2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711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48712" name="文本框 1"/>
          <p:cNvSpPr txBox="1"/>
          <p:nvPr userDrawn="1"/>
        </p:nvSpPr>
        <p:spPr>
          <a:xfrm>
            <a:off x="294640" y="1769110"/>
            <a:ext cx="11802110" cy="2513965"/>
          </a:xfrm>
          <a:prstGeom prst="rect">
            <a:avLst/>
          </a:prstGeom>
        </p:spPr>
        <p:txBody>
          <a:bodyPr wrap="square" rtlCol="0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/>
              <a:t>玻色场和狄拉克场的零点能</a:t>
            </a:r>
            <a:endParaRPr lang="zh-CN" altLang="en-US" sz="4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/>
              <a:t>正规化方法</a:t>
            </a:r>
            <a:r>
              <a:rPr lang="en-US" altLang="zh-CN" sz="4000"/>
              <a:t>(ζ function</a:t>
            </a:r>
            <a:r>
              <a:rPr lang="zh-CN" altLang="en-US" sz="4000"/>
              <a:t>，</a:t>
            </a:r>
            <a:r>
              <a:rPr lang="en-US" altLang="zh-CN" sz="4000"/>
              <a:t>cut-off</a:t>
            </a:r>
            <a:r>
              <a:rPr lang="zh-CN" altLang="en-US" sz="4000"/>
              <a:t>，</a:t>
            </a:r>
            <a:r>
              <a:rPr lang="en-US" altLang="zh-CN" sz="4000"/>
              <a:t>heat-kernel</a:t>
            </a:r>
            <a:r>
              <a:rPr lang="zh-CN" altLang="en-US" sz="4000"/>
              <a:t>等</a:t>
            </a:r>
            <a:r>
              <a:rPr lang="en-US" altLang="zh-CN" sz="4000"/>
              <a:t>)</a:t>
            </a:r>
            <a:endParaRPr lang="en-US" altLang="zh-CN" sz="4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/>
              <a:t>卡西米尔能量计算方法</a:t>
            </a:r>
            <a:r>
              <a:rPr lang="en-US" altLang="zh-CN" sz="4000"/>
              <a:t>(</a:t>
            </a:r>
            <a:r>
              <a:rPr lang="zh-CN" altLang="en-US" sz="4000"/>
              <a:t>模式求和，局域形式与格林函数法，多重散射展开等</a:t>
            </a:r>
            <a:r>
              <a:rPr lang="en-US" altLang="zh-CN" sz="4000"/>
              <a:t>)</a:t>
            </a:r>
            <a:endParaRPr lang="zh-CN" altLang="en-US" sz="4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/>
              <a:t>经典论文中测量卡西米尔力的实验思路和实验方法</a:t>
            </a:r>
            <a:endParaRPr lang="zh-CN" altLang="en-US" sz="4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/>
              <a:t>逆转卡西米尔效应和动态卡西米尔效应</a:t>
            </a:r>
            <a:endParaRPr lang="zh-CN" altLang="en-US" sz="40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714" name="文本框 14"/>
          <p:cNvSpPr txBox="1"/>
          <p:nvPr/>
        </p:nvSpPr>
        <p:spPr>
          <a:xfrm>
            <a:off x="1388075" y="212563"/>
            <a:ext cx="3633629" cy="7010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参考</a:t>
            </a: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文献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105" name="组合 17"/>
          <p:cNvGrpSpPr/>
          <p:nvPr/>
        </p:nvGrpSpPr>
        <p:grpSpPr>
          <a:xfrm>
            <a:off x="9796257" y="238208"/>
            <a:ext cx="1964493" cy="832680"/>
            <a:chOff x="4246274" y="-10895"/>
            <a:chExt cx="3940182" cy="1670108"/>
          </a:xfrm>
        </p:grpSpPr>
        <p:grpSp>
          <p:nvGrpSpPr>
            <p:cNvPr id="106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97" name="图片 20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98" name="图片 2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715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48716" name="文本框 1"/>
          <p:cNvSpPr txBox="1"/>
          <p:nvPr userDrawn="1"/>
        </p:nvSpPr>
        <p:spPr>
          <a:xfrm>
            <a:off x="334918" y="2194006"/>
            <a:ext cx="11801807" cy="1938020"/>
          </a:xfrm>
          <a:prstGeom prst="rect">
            <a:avLst/>
          </a:prstGeom>
        </p:spPr>
        <p:txBody>
          <a:bodyPr wrap="square" rtlCol="0">
            <a:noAutofit/>
          </a:bodyPr>
          <a:p>
            <a:pPr indent="0">
              <a:lnSpc>
                <a:spcPct val="150000"/>
              </a:lnSpc>
              <a:buNone/>
            </a:pPr>
            <a:r>
              <a:rPr lang="en-US" altLang="zh-CN" sz="2800"/>
              <a:t>[1] H. B. G. Casimir, Proc. K. Ned. Akad. Wet. 51, 793 (1948).</a:t>
            </a:r>
            <a:endParaRPr lang="en-US" altLang="zh-CN" sz="2800"/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/>
              <a:t>[2] G. Plunien, B. Muller, and W. Greiner, Phys. Rep. 134, 87–193 (1986).</a:t>
            </a:r>
            <a:endParaRPr lang="en-US" altLang="zh-CN" sz="2800"/>
          </a:p>
          <a:p>
            <a:pPr indent="0">
              <a:lnSpc>
                <a:spcPct val="150000"/>
              </a:lnSpc>
              <a:buNone/>
            </a:pPr>
            <a:r>
              <a:rPr lang="en-US" altLang="zh-CN" sz="2800"/>
              <a:t>[3] Schwartz, Quantum Field Theory and Standard Model.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矩形 25"/>
          <p:cNvSpPr/>
          <p:nvPr/>
        </p:nvSpPr>
        <p:spPr>
          <a:xfrm>
            <a:off x="0" y="1"/>
            <a:ext cx="12192000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718" name="矩形 41"/>
          <p:cNvSpPr/>
          <p:nvPr/>
        </p:nvSpPr>
        <p:spPr>
          <a:xfrm>
            <a:off x="0" y="1409826"/>
            <a:ext cx="12192000" cy="4499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719" name="文本框 1"/>
          <p:cNvSpPr txBox="1"/>
          <p:nvPr/>
        </p:nvSpPr>
        <p:spPr>
          <a:xfrm>
            <a:off x="0" y="2007658"/>
            <a:ext cx="12192000" cy="2396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9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汇报结束 感谢聆听</a:t>
            </a:r>
            <a:r>
              <a:rPr lang="zh-CN" altLang="en-US" sz="9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！</a:t>
            </a:r>
            <a:endParaRPr kumimoji="0" lang="zh-CN" altLang="en-US" sz="96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  <p:sp>
        <p:nvSpPr>
          <p:cNvPr id="1048720" name="矩形: 圆角 2"/>
          <p:cNvSpPr/>
          <p:nvPr/>
        </p:nvSpPr>
        <p:spPr>
          <a:xfrm>
            <a:off x="4359906" y="4565148"/>
            <a:ext cx="2849595" cy="386016"/>
          </a:xfrm>
          <a:prstGeom prst="roundRect">
            <a:avLst>
              <a:gd name="adj" fmla="val 50000"/>
            </a:avLst>
          </a:prstGeom>
          <a:solidFill>
            <a:srgbClr val="104BA4"/>
          </a:solidFill>
          <a:ln>
            <a:noFill/>
          </a:ln>
          <a:effectLst>
            <a:outerShdw blurRad="4572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汇报人：吕圣民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108" name="组合 43"/>
          <p:cNvGrpSpPr/>
          <p:nvPr/>
        </p:nvGrpSpPr>
        <p:grpSpPr>
          <a:xfrm>
            <a:off x="8859189" y="146088"/>
            <a:ext cx="2930983" cy="1063161"/>
            <a:chOff x="4285093" y="-6242"/>
            <a:chExt cx="3795135" cy="1376619"/>
          </a:xfrm>
        </p:grpSpPr>
        <p:grpSp>
          <p:nvGrpSpPr>
            <p:cNvPr id="109" name="组合 44"/>
            <p:cNvGrpSpPr/>
            <p:nvPr/>
          </p:nvGrpSpPr>
          <p:grpSpPr>
            <a:xfrm>
              <a:off x="4285093" y="-6242"/>
              <a:ext cx="3795135" cy="1376619"/>
              <a:chOff x="6597847" y="960547"/>
              <a:chExt cx="4882683" cy="1771112"/>
            </a:xfrm>
          </p:grpSpPr>
          <p:pic>
            <p:nvPicPr>
              <p:cNvPr id="2097199" name="图片 46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6597847" y="960547"/>
                <a:ext cx="1771106" cy="1771112"/>
              </a:xfrm>
              <a:prstGeom prst="rect">
                <a:avLst/>
              </a:prstGeom>
            </p:spPr>
          </p:pic>
          <p:pic>
            <p:nvPicPr>
              <p:cNvPr id="2097200" name="图片 47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406891" y="1004505"/>
                <a:ext cx="3073639" cy="1271931"/>
              </a:xfrm>
              <a:prstGeom prst="rect">
                <a:avLst/>
              </a:prstGeom>
            </p:spPr>
          </p:pic>
        </p:grpSp>
        <p:sp>
          <p:nvSpPr>
            <p:cNvPr id="1048721" name="矩形 45"/>
            <p:cNvSpPr/>
            <p:nvPr/>
          </p:nvSpPr>
          <p:spPr>
            <a:xfrm>
              <a:off x="5763722" y="1032708"/>
              <a:ext cx="2189819" cy="3188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0" name="组合 3"/>
          <p:cNvGrpSpPr/>
          <p:nvPr/>
        </p:nvGrpSpPr>
        <p:grpSpPr>
          <a:xfrm>
            <a:off x="1567812" y="4024420"/>
            <a:ext cx="9056375" cy="112418"/>
            <a:chOff x="2958650" y="4529138"/>
            <a:chExt cx="6390970" cy="0"/>
          </a:xfrm>
        </p:grpSpPr>
        <p:cxnSp>
          <p:nvCxnSpPr>
            <p:cNvPr id="3145732" name="直接连接符 51"/>
            <p:cNvCxnSpPr/>
            <p:nvPr/>
          </p:nvCxnSpPr>
          <p:spPr>
            <a:xfrm>
              <a:off x="6475751" y="4529138"/>
              <a:ext cx="2873869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04BA4"/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直接连接符 52"/>
            <p:cNvCxnSpPr/>
            <p:nvPr/>
          </p:nvCxnSpPr>
          <p:spPr>
            <a:xfrm>
              <a:off x="2958650" y="4529138"/>
              <a:ext cx="3681993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bg1"/>
                  </a:gs>
                  <a:gs pos="96000">
                    <a:srgbClr val="104BA4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97201" name="图片 5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64703" y="6271460"/>
            <a:ext cx="3760842" cy="502327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矩形 41"/>
          <p:cNvSpPr/>
          <p:nvPr/>
        </p:nvSpPr>
        <p:spPr>
          <a:xfrm>
            <a:off x="0" y="0"/>
            <a:ext cx="3216275" cy="687299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594" name="矩形 1"/>
          <p:cNvSpPr/>
          <p:nvPr/>
        </p:nvSpPr>
        <p:spPr>
          <a:xfrm rot="5400000">
            <a:off x="1031227" y="1563043"/>
            <a:ext cx="3095626" cy="37319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37" name="组合 42"/>
          <p:cNvGrpSpPr/>
          <p:nvPr/>
        </p:nvGrpSpPr>
        <p:grpSpPr>
          <a:xfrm>
            <a:off x="1082302" y="-106990"/>
            <a:ext cx="7161920" cy="7161920"/>
            <a:chOff x="-185896" y="-151960"/>
            <a:chExt cx="7161920" cy="7161920"/>
          </a:xfrm>
        </p:grpSpPr>
        <p:pic>
          <p:nvPicPr>
            <p:cNvPr id="2097155" name="图片 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2097156" name="图片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grpSp>
        <p:nvGrpSpPr>
          <p:cNvPr id="38" name="组合 4"/>
          <p:cNvGrpSpPr/>
          <p:nvPr/>
        </p:nvGrpSpPr>
        <p:grpSpPr>
          <a:xfrm>
            <a:off x="713081" y="2272550"/>
            <a:ext cx="3731918" cy="2098460"/>
            <a:chOff x="713081" y="2272550"/>
            <a:chExt cx="3731918" cy="2098460"/>
          </a:xfrm>
        </p:grpSpPr>
        <p:sp>
          <p:nvSpPr>
            <p:cNvPr id="1048595" name="文本框 2"/>
            <p:cNvSpPr txBox="1"/>
            <p:nvPr/>
          </p:nvSpPr>
          <p:spPr>
            <a:xfrm>
              <a:off x="713081" y="2272550"/>
              <a:ext cx="3731918" cy="1630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104BA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</a:rPr>
                <a:t>目 录</a:t>
              </a: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endParaRPr>
            </a:p>
          </p:txBody>
        </p:sp>
        <p:grpSp>
          <p:nvGrpSpPr>
            <p:cNvPr id="39" name="组合 21"/>
            <p:cNvGrpSpPr/>
            <p:nvPr/>
          </p:nvGrpSpPr>
          <p:grpSpPr>
            <a:xfrm flipV="1">
              <a:off x="1416273" y="3595989"/>
              <a:ext cx="2325534" cy="169216"/>
              <a:chOff x="2958650" y="4529138"/>
              <a:chExt cx="6390970" cy="0"/>
            </a:xfrm>
          </p:grpSpPr>
          <p:cxnSp>
            <p:nvCxnSpPr>
              <p:cNvPr id="3145730" name="直接连接符 22"/>
              <p:cNvCxnSpPr/>
              <p:nvPr/>
            </p:nvCxnSpPr>
            <p:spPr>
              <a:xfrm>
                <a:off x="6475751" y="4529138"/>
                <a:ext cx="2873869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rgbClr val="104BA4"/>
                    </a:gs>
                    <a:gs pos="100000">
                      <a:schemeClr val="bg1"/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5731" name="直接连接符 23"/>
              <p:cNvCxnSpPr/>
              <p:nvPr/>
            </p:nvCxnSpPr>
            <p:spPr>
              <a:xfrm>
                <a:off x="2958650" y="4529138"/>
                <a:ext cx="3681993" cy="0"/>
              </a:xfrm>
              <a:prstGeom prst="line">
                <a:avLst/>
              </a:prstGeom>
              <a:ln w="25400">
                <a:gradFill flip="none" rotWithShape="1">
                  <a:gsLst>
                    <a:gs pos="0">
                      <a:schemeClr val="bg1"/>
                    </a:gs>
                    <a:gs pos="96000">
                      <a:srgbClr val="104BA4"/>
                    </a:gs>
                  </a:gsLst>
                  <a:lin ang="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8596" name="文本框 24"/>
            <p:cNvSpPr txBox="1"/>
            <p:nvPr/>
          </p:nvSpPr>
          <p:spPr>
            <a:xfrm>
              <a:off x="1712514" y="3970900"/>
              <a:ext cx="17665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04BA4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CONTENTS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grpSp>
        <p:nvGrpSpPr>
          <p:cNvPr id="40" name="组合 5"/>
          <p:cNvGrpSpPr/>
          <p:nvPr/>
        </p:nvGrpSpPr>
        <p:grpSpPr>
          <a:xfrm>
            <a:off x="5169258" y="368300"/>
            <a:ext cx="4846497" cy="6120312"/>
            <a:chOff x="5049338" y="368300"/>
            <a:chExt cx="4846497" cy="6120312"/>
          </a:xfrm>
        </p:grpSpPr>
        <p:sp>
          <p:nvSpPr>
            <p:cNvPr id="1048597" name="矩形 3"/>
            <p:cNvSpPr/>
            <p:nvPr/>
          </p:nvSpPr>
          <p:spPr>
            <a:xfrm>
              <a:off x="5049338" y="368300"/>
              <a:ext cx="1080000" cy="1080000"/>
            </a:xfrm>
            <a:prstGeom prst="rect">
              <a:avLst/>
            </a:prstGeom>
            <a:solidFill>
              <a:srgbClr val="104BA4"/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01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48598" name="矩形 25"/>
            <p:cNvSpPr/>
            <p:nvPr/>
          </p:nvSpPr>
          <p:spPr>
            <a:xfrm>
              <a:off x="5049338" y="2048404"/>
              <a:ext cx="1080000" cy="1080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02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48599" name="矩形 26"/>
            <p:cNvSpPr/>
            <p:nvPr/>
          </p:nvSpPr>
          <p:spPr>
            <a:xfrm>
              <a:off x="5049338" y="3728508"/>
              <a:ext cx="1080000" cy="1080000"/>
            </a:xfrm>
            <a:prstGeom prst="rect">
              <a:avLst/>
            </a:prstGeom>
            <a:solidFill>
              <a:srgbClr val="104BA4"/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03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48600" name="矩形 27"/>
            <p:cNvSpPr/>
            <p:nvPr/>
          </p:nvSpPr>
          <p:spPr>
            <a:xfrm>
              <a:off x="5049338" y="5408612"/>
              <a:ext cx="1080000" cy="1080000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  <a:effectLst>
              <a:outerShdw blurRad="5334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04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48601" name="文本框 29"/>
            <p:cNvSpPr txBox="1"/>
            <p:nvPr/>
          </p:nvSpPr>
          <p:spPr>
            <a:xfrm>
              <a:off x="6419787" y="567989"/>
              <a:ext cx="3071160" cy="1019553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3600" b="1" dirty="0">
                  <a:solidFill>
                    <a:srgbClr val="104BA4"/>
                  </a:solidFill>
                  <a:latin typeface="阿里巴巴普惠体" charset="0"/>
                  <a:ea typeface="阿里巴巴普惠体" charset="0"/>
                  <a:cs typeface="阿里巴巴普惠体" charset="0"/>
                </a:rPr>
                <a:t>课题简介</a:t>
              </a:r>
              <a:endParaRPr lang="zh-CN" altLang="en-US" sz="3600">
                <a:latin typeface="阿里巴巴普惠体" charset="0"/>
                <a:ea typeface="阿里巴巴普惠体" charset="0"/>
                <a:cs typeface="阿里巴巴普惠体" charset="0"/>
              </a:endParaRPr>
            </a:p>
          </p:txBody>
        </p:sp>
        <p:sp>
          <p:nvSpPr>
            <p:cNvPr id="1048602" name="文本框 32"/>
            <p:cNvSpPr txBox="1"/>
            <p:nvPr/>
          </p:nvSpPr>
          <p:spPr>
            <a:xfrm>
              <a:off x="6419787" y="2272563"/>
              <a:ext cx="34760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3600" b="1" noProof="0" dirty="0">
                  <a:ln>
                    <a:noFill/>
                  </a:ln>
                  <a:solidFill>
                    <a:srgbClr val="AFABAB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研究历史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48603" name="文本框 35"/>
            <p:cNvSpPr txBox="1"/>
            <p:nvPr/>
          </p:nvSpPr>
          <p:spPr>
            <a:xfrm>
              <a:off x="6419787" y="3946591"/>
              <a:ext cx="34760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3600" b="1" noProof="0" dirty="0">
                  <a:ln>
                    <a:noFill/>
                  </a:ln>
                  <a:solidFill>
                    <a:srgbClr val="104BA4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Arial" panose="020B0604020202020204" pitchFamily="34" charset="0"/>
                </a:rPr>
                <a:t>原始论文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  <p:sp>
          <p:nvSpPr>
            <p:cNvPr id="1048604" name="文本框 38"/>
            <p:cNvSpPr txBox="1"/>
            <p:nvPr/>
          </p:nvSpPr>
          <p:spPr>
            <a:xfrm>
              <a:off x="6419787" y="5626625"/>
              <a:ext cx="3476048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3600" b="1" noProof="0" dirty="0">
                  <a:ln>
                    <a:noFill/>
                  </a:ln>
                  <a:solidFill>
                    <a:srgbClr val="AFABAB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rPr>
                <a:t>学习</a:t>
              </a:r>
              <a:r>
                <a:rPr lang="zh-CN" altLang="en-US" sz="3600" b="1" noProof="0" dirty="0">
                  <a:ln>
                    <a:noFill/>
                  </a:ln>
                  <a:solidFill>
                    <a:srgbClr val="AFABAB"/>
                  </a:solidFill>
                  <a:effectLst/>
                  <a:uLnTx/>
                  <a:uFillTx/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Arial" panose="020B0604020202020204" pitchFamily="34" charset="0"/>
                </a:rPr>
                <a:t>计划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endParaRPr>
            </a:p>
          </p:txBody>
        </p:sp>
      </p:grpSp>
      <p:sp>
        <p:nvSpPr>
          <p:cNvPr id="1048605" name="矩形 45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10" name="矩形 25"/>
          <p:cNvSpPr/>
          <p:nvPr/>
        </p:nvSpPr>
        <p:spPr>
          <a:xfrm>
            <a:off x="695325" y="2362201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11" name="文本框 21"/>
          <p:cNvSpPr txBox="1"/>
          <p:nvPr/>
        </p:nvSpPr>
        <p:spPr>
          <a:xfrm>
            <a:off x="470473" y="2105561"/>
            <a:ext cx="3606852" cy="25679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Aharoni" panose="02010803020104030203" pitchFamily="2" charset="-79"/>
              </a:rPr>
              <a:t>01</a:t>
            </a:r>
            <a:endParaRPr kumimoji="0" lang="zh-CN" altLang="en-US" sz="16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Eras Demi ITC" panose="020B0805030504020804" pitchFamily="34" charset="0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048612" name="文本框 13"/>
          <p:cNvSpPr txBox="1"/>
          <p:nvPr/>
        </p:nvSpPr>
        <p:spPr>
          <a:xfrm>
            <a:off x="4547797" y="3013501"/>
            <a:ext cx="8280400" cy="10058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48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课题简介</a:t>
            </a:r>
            <a:endParaRPr kumimoji="0" lang="zh-CN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  <p:sp>
        <p:nvSpPr>
          <p:cNvPr id="1048613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200" dirty="0">
                <a:solidFill>
                  <a:prstClr val="white"/>
                </a:solidFill>
                <a:latin typeface="等线" panose="02010600030101010101" charset="-122"/>
                <a:ea typeface="等线" panose="02010600030101010101" charset="-122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44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2097157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2097158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pic>
        <p:nvPicPr>
          <p:cNvPr id="2097159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7785" y="6360457"/>
            <a:ext cx="2744391" cy="366562"/>
          </a:xfrm>
          <a:prstGeom prst="rect">
            <a:avLst/>
          </a:prstGeom>
        </p:spPr>
      </p:pic>
      <p:grpSp>
        <p:nvGrpSpPr>
          <p:cNvPr id="45" name="组合 12"/>
          <p:cNvGrpSpPr/>
          <p:nvPr/>
        </p:nvGrpSpPr>
        <p:grpSpPr>
          <a:xfrm>
            <a:off x="9633665" y="256780"/>
            <a:ext cx="1964493" cy="832680"/>
            <a:chOff x="4246274" y="-10895"/>
            <a:chExt cx="3940182" cy="1670108"/>
          </a:xfrm>
        </p:grpSpPr>
        <p:grpSp>
          <p:nvGrpSpPr>
            <p:cNvPr id="46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60" name="图片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61" name="图片 1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14" name="矩形 15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17" name="文本框 13"/>
          <p:cNvSpPr txBox="1"/>
          <p:nvPr/>
        </p:nvSpPr>
        <p:spPr>
          <a:xfrm>
            <a:off x="294551" y="284064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18" name="文本框 14"/>
          <p:cNvSpPr txBox="1"/>
          <p:nvPr/>
        </p:nvSpPr>
        <p:spPr>
          <a:xfrm>
            <a:off x="1388075" y="212563"/>
            <a:ext cx="3633629" cy="7010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课题</a:t>
            </a: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简介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50" name="组合 17"/>
          <p:cNvGrpSpPr/>
          <p:nvPr/>
        </p:nvGrpSpPr>
        <p:grpSpPr>
          <a:xfrm>
            <a:off x="9796257" y="238208"/>
            <a:ext cx="1964493" cy="832680"/>
            <a:chOff x="4246274" y="-10895"/>
            <a:chExt cx="3940182" cy="1670108"/>
          </a:xfrm>
        </p:grpSpPr>
        <p:grpSp>
          <p:nvGrpSpPr>
            <p:cNvPr id="51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62" name="图片 20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63" name="图片 2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19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97164" name="图片 1" descr="post_object_image_2759327582"/>
          <p:cNvPicPr>
            <a:picLocks noChangeAspect="1"/>
          </p:cNvPicPr>
          <p:nvPr/>
        </p:nvPicPr>
        <p:blipFill>
          <a:blip r:embed="rId3"/>
          <a:srcRect r="54336"/>
          <a:stretch>
            <a:fillRect/>
          </a:stretch>
        </p:blipFill>
        <p:spPr>
          <a:xfrm>
            <a:off x="6218682" y="1282725"/>
            <a:ext cx="3753650" cy="4800600"/>
          </a:xfrm>
          <a:prstGeom prst="rect">
            <a:avLst/>
          </a:prstGeom>
        </p:spPr>
      </p:pic>
      <p:pic>
        <p:nvPicPr>
          <p:cNvPr id="2097165" name="图片 2" descr="post_object_image_6435933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7568" y="1282700"/>
            <a:ext cx="5629275" cy="4800600"/>
          </a:xfrm>
          <a:prstGeom prst="rect">
            <a:avLst/>
          </a:prstGeom>
        </p:spPr>
      </p:pic>
      <p:sp>
        <p:nvSpPr>
          <p:cNvPr id="1048620" name="文本框 3"/>
          <p:cNvSpPr txBox="1"/>
          <p:nvPr userDrawn="1"/>
        </p:nvSpPr>
        <p:spPr>
          <a:xfrm>
            <a:off x="6265164" y="6223000"/>
            <a:ext cx="3707130" cy="398780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/>
            <a:r>
              <a:rPr lang="en-US" altLang="zh-CN" sz="2000"/>
              <a:t>H.</a:t>
            </a:r>
            <a:r>
              <a:rPr lang="en-US" altLang="zh-CN" sz="2000">
                <a:cs typeface="Arial" panose="020B0604020202020204" pitchFamily="34" charset="0"/>
              </a:rPr>
              <a:t>G.B.</a:t>
            </a:r>
            <a:r>
              <a:rPr lang="en-US" altLang="zh-CN" sz="2000"/>
              <a:t>Casimir (1909</a:t>
            </a:r>
            <a:r>
              <a:rPr lang="zh-CN" altLang="en-US" sz="2000"/>
              <a:t>-</a:t>
            </a:r>
            <a:r>
              <a:rPr lang="en-US" altLang="zh-CN" sz="2000"/>
              <a:t>2000)</a:t>
            </a:r>
            <a:endParaRPr lang="zh-CN" altLang="en-US" sz="2000"/>
          </a:p>
        </p:txBody>
      </p:sp>
      <p:pic>
        <p:nvPicPr>
          <p:cNvPr id="2097202" name="图片 2097201"/>
          <p:cNvPicPr/>
          <p:nvPr/>
        </p:nvPicPr>
        <p:blipFill>
          <a:blip r:embed="rId5"/>
          <a:stretch>
            <a:fillRect/>
          </a:stretch>
        </p:blipFill>
        <p:spPr>
          <a:xfrm>
            <a:off x="4691316" y="1331021"/>
            <a:ext cx="7069427" cy="5292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22" name="文本框 13"/>
          <p:cNvSpPr txBox="1"/>
          <p:nvPr/>
        </p:nvSpPr>
        <p:spPr>
          <a:xfrm>
            <a:off x="294551" y="284064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23" name="文本框 14"/>
          <p:cNvSpPr txBox="1"/>
          <p:nvPr/>
        </p:nvSpPr>
        <p:spPr>
          <a:xfrm>
            <a:off x="1388075" y="212563"/>
            <a:ext cx="3633629" cy="7010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课题</a:t>
            </a:r>
            <a:r>
              <a:rPr lang="zh-CN" altLang="en-US" sz="3200" dirty="0">
                <a:solidFill>
                  <a:srgbClr val="104BA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简介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53" name="组合 17"/>
          <p:cNvGrpSpPr/>
          <p:nvPr/>
        </p:nvGrpSpPr>
        <p:grpSpPr>
          <a:xfrm>
            <a:off x="9796257" y="238208"/>
            <a:ext cx="1964493" cy="832680"/>
            <a:chOff x="4246274" y="-10895"/>
            <a:chExt cx="3940182" cy="1670108"/>
          </a:xfrm>
        </p:grpSpPr>
        <p:grpSp>
          <p:nvGrpSpPr>
            <p:cNvPr id="54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66" name="图片 20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67" name="图片 2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24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48625" name="文本框 4"/>
          <p:cNvSpPr txBox="1"/>
          <p:nvPr userDrawn="1"/>
        </p:nvSpPr>
        <p:spPr>
          <a:xfrm>
            <a:off x="590550" y="1397000"/>
            <a:ext cx="11041380" cy="5057775"/>
          </a:xfrm>
          <a:prstGeom prst="rect">
            <a:avLst/>
          </a:prstGeom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卡西米尔效应：真空中两片中性不带电平行的金属板由于量子涨落会互相吸引，理想情况要求平板是无穷大和无穷薄的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物理解释：真空中的量子涨落产生许多虚光子，两个平板限制了其中能容许的虚光子的波长（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/2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的整数倍），因此两个平面之间的真空涨落不同于平面外面的真空涨落，束缚的虚光子数比外面少很多，涨落对应的零点能的差异导致对平板产生向内的推力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10nm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时，单位面积上的卡西米尔力约等于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个大气压，可见卡西米尔力可看作量子效应的宏观体现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27" name="矩形 25"/>
          <p:cNvSpPr/>
          <p:nvPr/>
        </p:nvSpPr>
        <p:spPr>
          <a:xfrm>
            <a:off x="695325" y="2362201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56" name="组合 1"/>
          <p:cNvGrpSpPr/>
          <p:nvPr/>
        </p:nvGrpSpPr>
        <p:grpSpPr>
          <a:xfrm>
            <a:off x="470473" y="2105561"/>
            <a:ext cx="12357724" cy="2567941"/>
            <a:chOff x="470473" y="2105561"/>
            <a:chExt cx="12357724" cy="2567941"/>
          </a:xfrm>
        </p:grpSpPr>
        <p:sp>
          <p:nvSpPr>
            <p:cNvPr id="1048628" name="文本框 21"/>
            <p:cNvSpPr txBox="1"/>
            <p:nvPr/>
          </p:nvSpPr>
          <p:spPr>
            <a:xfrm>
              <a:off x="470473" y="2105561"/>
              <a:ext cx="3606852" cy="256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Eras Demi ITC" panose="020B0805030504020804" pitchFamily="34" charset="0"/>
                  <a:ea typeface="微软雅黑" panose="020B0503020204020204" pitchFamily="34" charset="-122"/>
                  <a:cs typeface="Aharoni" panose="02010803020104030203" pitchFamily="2" charset="-79"/>
                </a:rPr>
                <a:t>02</a:t>
              </a:r>
              <a:endPara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048629" name="文本框 13"/>
            <p:cNvSpPr txBox="1"/>
            <p:nvPr/>
          </p:nvSpPr>
          <p:spPr>
            <a:xfrm>
              <a:off x="4547797" y="3013501"/>
              <a:ext cx="8280400" cy="1005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48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B" charset="0"/>
                </a:rPr>
                <a:t>研究历史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charset="0"/>
              </a:endParaRPr>
            </a:p>
          </p:txBody>
        </p:sp>
      </p:grpSp>
      <p:sp>
        <p:nvSpPr>
          <p:cNvPr id="1048630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57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209716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2097169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pic>
        <p:nvPicPr>
          <p:cNvPr id="2097170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7785" y="6360457"/>
            <a:ext cx="2744391" cy="366562"/>
          </a:xfrm>
          <a:prstGeom prst="rect">
            <a:avLst/>
          </a:prstGeom>
        </p:spPr>
      </p:pic>
      <p:grpSp>
        <p:nvGrpSpPr>
          <p:cNvPr id="58" name="组合 12"/>
          <p:cNvGrpSpPr/>
          <p:nvPr/>
        </p:nvGrpSpPr>
        <p:grpSpPr>
          <a:xfrm>
            <a:off x="9633665" y="256780"/>
            <a:ext cx="1964493" cy="832680"/>
            <a:chOff x="4246274" y="-10895"/>
            <a:chExt cx="3940182" cy="1670108"/>
          </a:xfrm>
        </p:grpSpPr>
        <p:grpSp>
          <p:nvGrpSpPr>
            <p:cNvPr id="59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71" name="图片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72" name="图片 1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31" name="矩形 15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34" name="文本框 13"/>
          <p:cNvSpPr txBox="1"/>
          <p:nvPr/>
        </p:nvSpPr>
        <p:spPr>
          <a:xfrm>
            <a:off x="294551" y="284064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35" name="文本框 14"/>
          <p:cNvSpPr txBox="1"/>
          <p:nvPr/>
        </p:nvSpPr>
        <p:spPr>
          <a:xfrm>
            <a:off x="1388075" y="212563"/>
            <a:ext cx="3633629" cy="7010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研究历史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63" name="组合 17"/>
          <p:cNvGrpSpPr/>
          <p:nvPr/>
        </p:nvGrpSpPr>
        <p:grpSpPr>
          <a:xfrm>
            <a:off x="9796257" y="238208"/>
            <a:ext cx="1964493" cy="832680"/>
            <a:chOff x="4246274" y="-10895"/>
            <a:chExt cx="3940182" cy="1670108"/>
          </a:xfrm>
        </p:grpSpPr>
        <p:grpSp>
          <p:nvGrpSpPr>
            <p:cNvPr id="64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73" name="图片 20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74" name="图片 2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36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48637" name="íşļïďè"/>
          <p:cNvSpPr/>
          <p:nvPr/>
        </p:nvSpPr>
        <p:spPr bwMode="auto">
          <a:xfrm>
            <a:off x="2381309" y="1836526"/>
            <a:ext cx="2718350" cy="907487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t" anchorCtr="0">
            <a:noAutofit/>
          </a:bodyPr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用弹簧秤测量卡西米尔力，误差较大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</p:txBody>
      </p:sp>
      <p:sp>
        <p:nvSpPr>
          <p:cNvPr id="1048638" name="ís1iďe"/>
          <p:cNvSpPr txBox="1"/>
          <p:nvPr/>
        </p:nvSpPr>
        <p:spPr bwMode="auto">
          <a:xfrm>
            <a:off x="2544610" y="1394720"/>
            <a:ext cx="2391748" cy="4418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</a:rPr>
              <a:t>S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paarnay</a:t>
            </a:r>
            <a:endParaRPr lang="en-US" altLang="zh-CN">
              <a:latin typeface="Arial" panose="020B0604020202020204"/>
            </a:endParaRPr>
          </a:p>
        </p:txBody>
      </p:sp>
      <p:sp>
        <p:nvSpPr>
          <p:cNvPr id="1048639" name="îşľidé"/>
          <p:cNvSpPr/>
          <p:nvPr/>
        </p:nvSpPr>
        <p:spPr bwMode="auto">
          <a:xfrm>
            <a:off x="5341627" y="1836526"/>
            <a:ext cx="2718350" cy="907487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t" anchorCtr="0">
            <a:noAutofit/>
          </a:bodyPr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用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AFM测量涂有金属的聚苯乙烯球体和圆盘距离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0.1μm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的作用力，精度达到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以内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40" name="íś1íďè"/>
          <p:cNvSpPr txBox="1"/>
          <p:nvPr/>
        </p:nvSpPr>
        <p:spPr bwMode="auto">
          <a:xfrm>
            <a:off x="5504928" y="1394720"/>
            <a:ext cx="2391748" cy="4418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prstClr val="black"/>
                </a:solidFill>
                <a:latin typeface="Arial" panose="020B0604020202020204"/>
              </a:rPr>
              <a:t>Mohideen</a:t>
            </a:r>
            <a:endParaRPr lang="en-US" altLang="zh-CN" b="1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48641" name="ïşļîḋé"/>
          <p:cNvSpPr/>
          <p:nvPr/>
        </p:nvSpPr>
        <p:spPr bwMode="auto">
          <a:xfrm>
            <a:off x="8301943" y="2042250"/>
            <a:ext cx="3019199" cy="701763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t" anchorCtr="0">
            <a:noAutofit/>
          </a:bodyPr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在两块金属板间插入手性材料，观察到卡西米尔排斥力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42" name="išḷiḋê"/>
          <p:cNvSpPr txBox="1"/>
          <p:nvPr/>
        </p:nvSpPr>
        <p:spPr bwMode="auto">
          <a:xfrm>
            <a:off x="8465245" y="1394720"/>
            <a:ext cx="2391748" cy="4418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/>
              </a:rPr>
              <a:t>蒋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/>
              </a:rPr>
              <a:t>庆东 and Wilczek</a:t>
            </a:r>
            <a:endParaRPr lang="en-US" altLang="zh-CN">
              <a:latin typeface="Arial" panose="020B0604020202020204"/>
            </a:endParaRPr>
          </a:p>
        </p:txBody>
      </p:sp>
      <p:sp>
        <p:nvSpPr>
          <p:cNvPr id="1048643" name="îSļiḑè"/>
          <p:cNvSpPr/>
          <p:nvPr/>
        </p:nvSpPr>
        <p:spPr>
          <a:xfrm>
            <a:off x="0" y="2867378"/>
            <a:ext cx="12192000" cy="154646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numCol="1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200">
                <a:solidFill>
                  <a:srgbClr val="FFFFFF"/>
                </a:solidFill>
              </a:defRPr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65" name="ïšľíďe"/>
          <p:cNvGrpSpPr/>
          <p:nvPr/>
        </p:nvGrpSpPr>
        <p:grpSpPr>
          <a:xfrm>
            <a:off x="669924" y="3582863"/>
            <a:ext cx="10850563" cy="115493"/>
            <a:chOff x="669924" y="3371895"/>
            <a:chExt cx="10850563" cy="115493"/>
          </a:xfrm>
        </p:grpSpPr>
        <p:sp>
          <p:nvSpPr>
            <p:cNvPr id="1048644" name="işļîḋe"/>
            <p:cNvSpPr/>
            <p:nvPr/>
          </p:nvSpPr>
          <p:spPr>
            <a:xfrm>
              <a:off x="669924" y="3371895"/>
              <a:ext cx="571082" cy="11549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/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48645" name="íšlîḋe"/>
            <p:cNvSpPr/>
            <p:nvPr/>
          </p:nvSpPr>
          <p:spPr>
            <a:xfrm>
              <a:off x="1812088" y="3371895"/>
              <a:ext cx="571083" cy="11549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/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48646" name="ïš1idê"/>
            <p:cNvSpPr/>
            <p:nvPr/>
          </p:nvSpPr>
          <p:spPr>
            <a:xfrm>
              <a:off x="2954253" y="3371895"/>
              <a:ext cx="571082" cy="11549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/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48647" name="ïṧḻîḋê"/>
            <p:cNvSpPr/>
            <p:nvPr/>
          </p:nvSpPr>
          <p:spPr>
            <a:xfrm>
              <a:off x="4096417" y="3371895"/>
              <a:ext cx="571082" cy="11549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/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48648" name="íŝḷíḍe"/>
            <p:cNvSpPr/>
            <p:nvPr/>
          </p:nvSpPr>
          <p:spPr>
            <a:xfrm>
              <a:off x="5238581" y="3371895"/>
              <a:ext cx="571082" cy="11549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/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48649" name="i$ḷîḍê"/>
            <p:cNvSpPr/>
            <p:nvPr/>
          </p:nvSpPr>
          <p:spPr>
            <a:xfrm>
              <a:off x="6380747" y="3371895"/>
              <a:ext cx="571083" cy="11549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/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48650" name="îṡļíḋè"/>
            <p:cNvSpPr/>
            <p:nvPr/>
          </p:nvSpPr>
          <p:spPr>
            <a:xfrm>
              <a:off x="7522911" y="3371895"/>
              <a:ext cx="571083" cy="11549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/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48651" name="íśļîdè"/>
            <p:cNvSpPr/>
            <p:nvPr/>
          </p:nvSpPr>
          <p:spPr>
            <a:xfrm>
              <a:off x="8665075" y="3371895"/>
              <a:ext cx="571083" cy="11549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/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48652" name="ïṥḻîḋê"/>
            <p:cNvSpPr/>
            <p:nvPr/>
          </p:nvSpPr>
          <p:spPr>
            <a:xfrm>
              <a:off x="9807238" y="3371895"/>
              <a:ext cx="571082" cy="11549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/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48653" name="îṣḷîdé"/>
            <p:cNvSpPr/>
            <p:nvPr/>
          </p:nvSpPr>
          <p:spPr>
            <a:xfrm>
              <a:off x="10949404" y="3371895"/>
              <a:ext cx="571083" cy="115493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100" b="1"/>
              </a:pPr>
              <a:endParaRPr kumimoji="0" sz="3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</p:grpSp>
      <p:grpSp>
        <p:nvGrpSpPr>
          <p:cNvPr id="66" name="îṩḷídê"/>
          <p:cNvGrpSpPr/>
          <p:nvPr/>
        </p:nvGrpSpPr>
        <p:grpSpPr>
          <a:xfrm>
            <a:off x="3022484" y="2827260"/>
            <a:ext cx="1445369" cy="643770"/>
            <a:chOff x="3014989" y="2825836"/>
            <a:chExt cx="1445369" cy="643770"/>
          </a:xfrm>
        </p:grpSpPr>
        <p:sp>
          <p:nvSpPr>
            <p:cNvPr id="1048654" name="íšľiḓe"/>
            <p:cNvSpPr/>
            <p:nvPr/>
          </p:nvSpPr>
          <p:spPr>
            <a:xfrm>
              <a:off x="3014989" y="2825836"/>
              <a:ext cx="1445369" cy="36000"/>
            </a:xfrm>
            <a:prstGeom prst="rect">
              <a:avLst/>
            </a:prstGeom>
            <a:solidFill>
              <a:srgbClr val="104BA4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grpSp>
          <p:nvGrpSpPr>
            <p:cNvPr id="67" name="ïś1ïďé"/>
            <p:cNvGrpSpPr/>
            <p:nvPr/>
          </p:nvGrpSpPr>
          <p:grpSpPr>
            <a:xfrm>
              <a:off x="3151122" y="2889545"/>
              <a:ext cx="1173102" cy="580061"/>
              <a:chOff x="3151122" y="2889545"/>
              <a:chExt cx="1173102" cy="580061"/>
            </a:xfrm>
          </p:grpSpPr>
          <p:sp>
            <p:nvSpPr>
              <p:cNvPr id="1048655" name="íśļiḍé"/>
              <p:cNvSpPr/>
              <p:nvPr/>
            </p:nvSpPr>
            <p:spPr bwMode="auto">
              <a:xfrm>
                <a:off x="3151122" y="2889545"/>
                <a:ext cx="299418" cy="408474"/>
              </a:xfrm>
              <a:custGeom>
                <a:avLst/>
                <a:gdLst>
                  <a:gd name="T0" fmla="*/ 2336 w 3251"/>
                  <a:gd name="T1" fmla="*/ 4487 h 4487"/>
                  <a:gd name="T2" fmla="*/ 253 w 3251"/>
                  <a:gd name="T3" fmla="*/ 1884 h 4487"/>
                  <a:gd name="T4" fmla="*/ 3251 w 3251"/>
                  <a:gd name="T5" fmla="*/ 273 h 4487"/>
                  <a:gd name="T6" fmla="*/ 2336 w 3251"/>
                  <a:gd name="T7" fmla="*/ 4487 h 4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51" h="4487">
                    <a:moveTo>
                      <a:pt x="2336" y="4487"/>
                    </a:moveTo>
                    <a:cubicBezTo>
                      <a:pt x="933" y="4214"/>
                      <a:pt x="0" y="3048"/>
                      <a:pt x="253" y="1884"/>
                    </a:cubicBezTo>
                    <a:cubicBezTo>
                      <a:pt x="506" y="721"/>
                      <a:pt x="1848" y="0"/>
                      <a:pt x="3251" y="273"/>
                    </a:cubicBezTo>
                    <a:cubicBezTo>
                      <a:pt x="3251" y="273"/>
                      <a:pt x="2336" y="4487"/>
                      <a:pt x="2336" y="4487"/>
                    </a:cubicBezTo>
                  </a:path>
                </a:pathLst>
              </a:custGeom>
              <a:solidFill>
                <a:srgbClr val="104BA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048656" name="íṩļîdê"/>
              <p:cNvSpPr/>
              <p:nvPr/>
            </p:nvSpPr>
            <p:spPr bwMode="auto">
              <a:xfrm>
                <a:off x="3473571" y="2927507"/>
                <a:ext cx="850653" cy="542099"/>
              </a:xfrm>
              <a:custGeom>
                <a:avLst/>
                <a:gdLst>
                  <a:gd name="T0" fmla="*/ 0 w 9235"/>
                  <a:gd name="T1" fmla="*/ 4434 h 5945"/>
                  <a:gd name="T2" fmla="*/ 2236 w 9235"/>
                  <a:gd name="T3" fmla="*/ 5226 h 5945"/>
                  <a:gd name="T4" fmla="*/ 6205 w 9235"/>
                  <a:gd name="T5" fmla="*/ 5866 h 5945"/>
                  <a:gd name="T6" fmla="*/ 8964 w 9235"/>
                  <a:gd name="T7" fmla="*/ 3914 h 5945"/>
                  <a:gd name="T8" fmla="*/ 8973 w 9235"/>
                  <a:gd name="T9" fmla="*/ 3871 h 5945"/>
                  <a:gd name="T10" fmla="*/ 7250 w 9235"/>
                  <a:gd name="T11" fmla="*/ 1041 h 5945"/>
                  <a:gd name="T12" fmla="*/ 3337 w 9235"/>
                  <a:gd name="T13" fmla="*/ 135 h 5945"/>
                  <a:gd name="T14" fmla="*/ 955 w 9235"/>
                  <a:gd name="T15" fmla="*/ 21 h 5945"/>
                  <a:gd name="T16" fmla="*/ 0 w 9235"/>
                  <a:gd name="T17" fmla="*/ 4434 h 5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35" h="5945">
                    <a:moveTo>
                      <a:pt x="0" y="4434"/>
                    </a:moveTo>
                    <a:cubicBezTo>
                      <a:pt x="3" y="4427"/>
                      <a:pt x="955" y="4848"/>
                      <a:pt x="2236" y="5226"/>
                    </a:cubicBezTo>
                    <a:cubicBezTo>
                      <a:pt x="3509" y="5608"/>
                      <a:pt x="5109" y="5945"/>
                      <a:pt x="6205" y="5866"/>
                    </a:cubicBezTo>
                    <a:cubicBezTo>
                      <a:pt x="7888" y="5752"/>
                      <a:pt x="8727" y="5068"/>
                      <a:pt x="8964" y="3914"/>
                    </a:cubicBezTo>
                    <a:cubicBezTo>
                      <a:pt x="8967" y="3900"/>
                      <a:pt x="8970" y="3886"/>
                      <a:pt x="8973" y="3871"/>
                    </a:cubicBezTo>
                    <a:cubicBezTo>
                      <a:pt x="9235" y="2723"/>
                      <a:pt x="8747" y="1779"/>
                      <a:pt x="7250" y="1041"/>
                    </a:cubicBezTo>
                    <a:cubicBezTo>
                      <a:pt x="6275" y="555"/>
                      <a:pt x="4665" y="263"/>
                      <a:pt x="3337" y="135"/>
                    </a:cubicBezTo>
                    <a:cubicBezTo>
                      <a:pt x="2005" y="0"/>
                      <a:pt x="954" y="28"/>
                      <a:pt x="955" y="21"/>
                    </a:cubicBezTo>
                    <a:cubicBezTo>
                      <a:pt x="580" y="1753"/>
                      <a:pt x="319" y="2959"/>
                      <a:pt x="0" y="4434"/>
                    </a:cubicBezTo>
                  </a:path>
                </a:pathLst>
              </a:custGeom>
              <a:solidFill>
                <a:srgbClr val="104BA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1958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  <p:grpSp>
        <p:nvGrpSpPr>
          <p:cNvPr id="68" name="îşļîḓé"/>
          <p:cNvGrpSpPr/>
          <p:nvPr/>
        </p:nvGrpSpPr>
        <p:grpSpPr>
          <a:xfrm>
            <a:off x="5978118" y="2827260"/>
            <a:ext cx="1445369" cy="643770"/>
            <a:chOff x="5976712" y="2825836"/>
            <a:chExt cx="1445369" cy="643770"/>
          </a:xfrm>
        </p:grpSpPr>
        <p:sp>
          <p:nvSpPr>
            <p:cNvPr id="1048657" name="íŝļíḑê"/>
            <p:cNvSpPr/>
            <p:nvPr/>
          </p:nvSpPr>
          <p:spPr>
            <a:xfrm>
              <a:off x="5976712" y="2825836"/>
              <a:ext cx="1445369" cy="36000"/>
            </a:xfrm>
            <a:prstGeom prst="rect">
              <a:avLst/>
            </a:prstGeom>
            <a:solidFill>
              <a:srgbClr val="104BA4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grpSp>
          <p:nvGrpSpPr>
            <p:cNvPr id="69" name="îṡļïḋé"/>
            <p:cNvGrpSpPr/>
            <p:nvPr/>
          </p:nvGrpSpPr>
          <p:grpSpPr>
            <a:xfrm>
              <a:off x="6112845" y="2889545"/>
              <a:ext cx="1173102" cy="580061"/>
              <a:chOff x="6112845" y="2889545"/>
              <a:chExt cx="1173102" cy="580061"/>
            </a:xfrm>
          </p:grpSpPr>
          <p:sp>
            <p:nvSpPr>
              <p:cNvPr id="1048658" name="iṡḻïdê"/>
              <p:cNvSpPr/>
              <p:nvPr/>
            </p:nvSpPr>
            <p:spPr bwMode="auto">
              <a:xfrm>
                <a:off x="6112845" y="2889545"/>
                <a:ext cx="299418" cy="408474"/>
              </a:xfrm>
              <a:custGeom>
                <a:avLst/>
                <a:gdLst>
                  <a:gd name="T0" fmla="*/ 2336 w 3251"/>
                  <a:gd name="T1" fmla="*/ 4487 h 4487"/>
                  <a:gd name="T2" fmla="*/ 253 w 3251"/>
                  <a:gd name="T3" fmla="*/ 1884 h 4487"/>
                  <a:gd name="T4" fmla="*/ 3251 w 3251"/>
                  <a:gd name="T5" fmla="*/ 273 h 4487"/>
                  <a:gd name="T6" fmla="*/ 2336 w 3251"/>
                  <a:gd name="T7" fmla="*/ 4487 h 4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51" h="4487">
                    <a:moveTo>
                      <a:pt x="2336" y="4487"/>
                    </a:moveTo>
                    <a:cubicBezTo>
                      <a:pt x="933" y="4214"/>
                      <a:pt x="0" y="3048"/>
                      <a:pt x="253" y="1884"/>
                    </a:cubicBezTo>
                    <a:cubicBezTo>
                      <a:pt x="506" y="721"/>
                      <a:pt x="1848" y="0"/>
                      <a:pt x="3251" y="273"/>
                    </a:cubicBezTo>
                    <a:cubicBezTo>
                      <a:pt x="3251" y="273"/>
                      <a:pt x="2336" y="4487"/>
                      <a:pt x="2336" y="4487"/>
                    </a:cubicBezTo>
                  </a:path>
                </a:pathLst>
              </a:custGeom>
              <a:solidFill>
                <a:srgbClr val="104BA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048659" name="iSlïdè"/>
              <p:cNvSpPr/>
              <p:nvPr/>
            </p:nvSpPr>
            <p:spPr bwMode="auto">
              <a:xfrm>
                <a:off x="6435294" y="2927507"/>
                <a:ext cx="850653" cy="542099"/>
              </a:xfrm>
              <a:custGeom>
                <a:avLst/>
                <a:gdLst>
                  <a:gd name="T0" fmla="*/ 0 w 9235"/>
                  <a:gd name="T1" fmla="*/ 4434 h 5945"/>
                  <a:gd name="T2" fmla="*/ 2236 w 9235"/>
                  <a:gd name="T3" fmla="*/ 5226 h 5945"/>
                  <a:gd name="T4" fmla="*/ 6205 w 9235"/>
                  <a:gd name="T5" fmla="*/ 5866 h 5945"/>
                  <a:gd name="T6" fmla="*/ 8964 w 9235"/>
                  <a:gd name="T7" fmla="*/ 3914 h 5945"/>
                  <a:gd name="T8" fmla="*/ 8973 w 9235"/>
                  <a:gd name="T9" fmla="*/ 3871 h 5945"/>
                  <a:gd name="T10" fmla="*/ 7250 w 9235"/>
                  <a:gd name="T11" fmla="*/ 1041 h 5945"/>
                  <a:gd name="T12" fmla="*/ 3337 w 9235"/>
                  <a:gd name="T13" fmla="*/ 135 h 5945"/>
                  <a:gd name="T14" fmla="*/ 955 w 9235"/>
                  <a:gd name="T15" fmla="*/ 21 h 5945"/>
                  <a:gd name="T16" fmla="*/ 0 w 9235"/>
                  <a:gd name="T17" fmla="*/ 4434 h 5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35" h="5945">
                    <a:moveTo>
                      <a:pt x="0" y="4434"/>
                    </a:moveTo>
                    <a:cubicBezTo>
                      <a:pt x="3" y="4427"/>
                      <a:pt x="955" y="4848"/>
                      <a:pt x="2236" y="5226"/>
                    </a:cubicBezTo>
                    <a:cubicBezTo>
                      <a:pt x="3509" y="5608"/>
                      <a:pt x="5109" y="5945"/>
                      <a:pt x="6205" y="5866"/>
                    </a:cubicBezTo>
                    <a:cubicBezTo>
                      <a:pt x="7888" y="5752"/>
                      <a:pt x="8727" y="5068"/>
                      <a:pt x="8964" y="3914"/>
                    </a:cubicBezTo>
                    <a:cubicBezTo>
                      <a:pt x="8967" y="3900"/>
                      <a:pt x="8970" y="3886"/>
                      <a:pt x="8973" y="3871"/>
                    </a:cubicBezTo>
                    <a:cubicBezTo>
                      <a:pt x="9235" y="2723"/>
                      <a:pt x="8747" y="1779"/>
                      <a:pt x="7250" y="1041"/>
                    </a:cubicBezTo>
                    <a:cubicBezTo>
                      <a:pt x="6275" y="555"/>
                      <a:pt x="4665" y="263"/>
                      <a:pt x="3337" y="135"/>
                    </a:cubicBezTo>
                    <a:cubicBezTo>
                      <a:pt x="2005" y="0"/>
                      <a:pt x="954" y="28"/>
                      <a:pt x="955" y="21"/>
                    </a:cubicBezTo>
                    <a:cubicBezTo>
                      <a:pt x="580" y="1753"/>
                      <a:pt x="319" y="2959"/>
                      <a:pt x="0" y="4434"/>
                    </a:cubicBezTo>
                  </a:path>
                </a:pathLst>
              </a:custGeom>
              <a:solidFill>
                <a:srgbClr val="104BA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600" b="1" kern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1998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  <p:grpSp>
        <p:nvGrpSpPr>
          <p:cNvPr id="70" name="îS1íḋe"/>
          <p:cNvGrpSpPr/>
          <p:nvPr/>
        </p:nvGrpSpPr>
        <p:grpSpPr>
          <a:xfrm>
            <a:off x="8938435" y="2827260"/>
            <a:ext cx="1445369" cy="643770"/>
            <a:chOff x="8938435" y="2825836"/>
            <a:chExt cx="1445369" cy="643770"/>
          </a:xfrm>
        </p:grpSpPr>
        <p:sp>
          <p:nvSpPr>
            <p:cNvPr id="1048660" name="ï$ļíḍé"/>
            <p:cNvSpPr/>
            <p:nvPr/>
          </p:nvSpPr>
          <p:spPr>
            <a:xfrm>
              <a:off x="8938435" y="2825836"/>
              <a:ext cx="1445369" cy="36000"/>
            </a:xfrm>
            <a:prstGeom prst="rect">
              <a:avLst/>
            </a:prstGeom>
            <a:solidFill>
              <a:srgbClr val="104BA4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grpSp>
          <p:nvGrpSpPr>
            <p:cNvPr id="71" name="ïṡlîḑe"/>
            <p:cNvGrpSpPr/>
            <p:nvPr/>
          </p:nvGrpSpPr>
          <p:grpSpPr>
            <a:xfrm>
              <a:off x="9074568" y="2889545"/>
              <a:ext cx="1173102" cy="580061"/>
              <a:chOff x="9074568" y="2889545"/>
              <a:chExt cx="1173102" cy="580061"/>
            </a:xfrm>
          </p:grpSpPr>
          <p:sp>
            <p:nvSpPr>
              <p:cNvPr id="1048661" name="ïṣ1iḍê"/>
              <p:cNvSpPr/>
              <p:nvPr/>
            </p:nvSpPr>
            <p:spPr bwMode="auto">
              <a:xfrm>
                <a:off x="9074568" y="2889545"/>
                <a:ext cx="299418" cy="408474"/>
              </a:xfrm>
              <a:custGeom>
                <a:avLst/>
                <a:gdLst>
                  <a:gd name="T0" fmla="*/ 2336 w 3251"/>
                  <a:gd name="T1" fmla="*/ 4487 h 4487"/>
                  <a:gd name="T2" fmla="*/ 253 w 3251"/>
                  <a:gd name="T3" fmla="*/ 1884 h 4487"/>
                  <a:gd name="T4" fmla="*/ 3251 w 3251"/>
                  <a:gd name="T5" fmla="*/ 273 h 4487"/>
                  <a:gd name="T6" fmla="*/ 2336 w 3251"/>
                  <a:gd name="T7" fmla="*/ 4487 h 4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51" h="4487">
                    <a:moveTo>
                      <a:pt x="2336" y="4487"/>
                    </a:moveTo>
                    <a:cubicBezTo>
                      <a:pt x="933" y="4214"/>
                      <a:pt x="0" y="3048"/>
                      <a:pt x="253" y="1884"/>
                    </a:cubicBezTo>
                    <a:cubicBezTo>
                      <a:pt x="506" y="721"/>
                      <a:pt x="1848" y="0"/>
                      <a:pt x="3251" y="273"/>
                    </a:cubicBezTo>
                    <a:cubicBezTo>
                      <a:pt x="3251" y="273"/>
                      <a:pt x="2336" y="4487"/>
                      <a:pt x="2336" y="4487"/>
                    </a:cubicBezTo>
                  </a:path>
                </a:pathLst>
              </a:custGeom>
              <a:solidFill>
                <a:srgbClr val="104BA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048662" name="íşľïḋè"/>
              <p:cNvSpPr/>
              <p:nvPr/>
            </p:nvSpPr>
            <p:spPr bwMode="auto">
              <a:xfrm>
                <a:off x="9397017" y="2927507"/>
                <a:ext cx="850653" cy="542099"/>
              </a:xfrm>
              <a:custGeom>
                <a:avLst/>
                <a:gdLst>
                  <a:gd name="T0" fmla="*/ 0 w 9235"/>
                  <a:gd name="T1" fmla="*/ 4434 h 5945"/>
                  <a:gd name="T2" fmla="*/ 2236 w 9235"/>
                  <a:gd name="T3" fmla="*/ 5226 h 5945"/>
                  <a:gd name="T4" fmla="*/ 6205 w 9235"/>
                  <a:gd name="T5" fmla="*/ 5866 h 5945"/>
                  <a:gd name="T6" fmla="*/ 8964 w 9235"/>
                  <a:gd name="T7" fmla="*/ 3914 h 5945"/>
                  <a:gd name="T8" fmla="*/ 8973 w 9235"/>
                  <a:gd name="T9" fmla="*/ 3871 h 5945"/>
                  <a:gd name="T10" fmla="*/ 7250 w 9235"/>
                  <a:gd name="T11" fmla="*/ 1041 h 5945"/>
                  <a:gd name="T12" fmla="*/ 3337 w 9235"/>
                  <a:gd name="T13" fmla="*/ 135 h 5945"/>
                  <a:gd name="T14" fmla="*/ 955 w 9235"/>
                  <a:gd name="T15" fmla="*/ 21 h 5945"/>
                  <a:gd name="T16" fmla="*/ 0 w 9235"/>
                  <a:gd name="T17" fmla="*/ 4434 h 5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35" h="5945">
                    <a:moveTo>
                      <a:pt x="0" y="4434"/>
                    </a:moveTo>
                    <a:cubicBezTo>
                      <a:pt x="3" y="4427"/>
                      <a:pt x="955" y="4848"/>
                      <a:pt x="2236" y="5226"/>
                    </a:cubicBezTo>
                    <a:cubicBezTo>
                      <a:pt x="3509" y="5608"/>
                      <a:pt x="5109" y="5945"/>
                      <a:pt x="6205" y="5866"/>
                    </a:cubicBezTo>
                    <a:cubicBezTo>
                      <a:pt x="7888" y="5752"/>
                      <a:pt x="8727" y="5068"/>
                      <a:pt x="8964" y="3914"/>
                    </a:cubicBezTo>
                    <a:cubicBezTo>
                      <a:pt x="8967" y="3900"/>
                      <a:pt x="8970" y="3886"/>
                      <a:pt x="8973" y="3871"/>
                    </a:cubicBezTo>
                    <a:cubicBezTo>
                      <a:pt x="9235" y="2723"/>
                      <a:pt x="8747" y="1779"/>
                      <a:pt x="7250" y="1041"/>
                    </a:cubicBezTo>
                    <a:cubicBezTo>
                      <a:pt x="6275" y="555"/>
                      <a:pt x="4665" y="263"/>
                      <a:pt x="3337" y="135"/>
                    </a:cubicBezTo>
                    <a:cubicBezTo>
                      <a:pt x="2005" y="0"/>
                      <a:pt x="954" y="28"/>
                      <a:pt x="955" y="21"/>
                    </a:cubicBezTo>
                    <a:cubicBezTo>
                      <a:pt x="580" y="1753"/>
                      <a:pt x="319" y="2959"/>
                      <a:pt x="0" y="4434"/>
                    </a:cubicBezTo>
                  </a:path>
                </a:pathLst>
              </a:custGeom>
              <a:solidFill>
                <a:srgbClr val="104BA4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20</a:t>
                </a: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</a:rPr>
                  <a:t>19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  <p:grpSp>
        <p:nvGrpSpPr>
          <p:cNvPr id="72" name="ïsḻíde"/>
          <p:cNvGrpSpPr/>
          <p:nvPr/>
        </p:nvGrpSpPr>
        <p:grpSpPr>
          <a:xfrm>
            <a:off x="1537641" y="3806070"/>
            <a:ext cx="1445369" cy="643770"/>
            <a:chOff x="1539982" y="3804646"/>
            <a:chExt cx="1445369" cy="643770"/>
          </a:xfrm>
        </p:grpSpPr>
        <p:sp>
          <p:nvSpPr>
            <p:cNvPr id="1048663" name="işlîďè"/>
            <p:cNvSpPr/>
            <p:nvPr/>
          </p:nvSpPr>
          <p:spPr>
            <a:xfrm>
              <a:off x="1539982" y="4412416"/>
              <a:ext cx="1445369" cy="3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grpSp>
          <p:nvGrpSpPr>
            <p:cNvPr id="73" name="îşḻïďé"/>
            <p:cNvGrpSpPr/>
            <p:nvPr/>
          </p:nvGrpSpPr>
          <p:grpSpPr>
            <a:xfrm>
              <a:off x="1676114" y="3804646"/>
              <a:ext cx="1173104" cy="580062"/>
              <a:chOff x="1676114" y="3804646"/>
              <a:chExt cx="1173104" cy="580062"/>
            </a:xfrm>
          </p:grpSpPr>
          <p:sp>
            <p:nvSpPr>
              <p:cNvPr id="1048664" name="iślîḋè"/>
              <p:cNvSpPr/>
              <p:nvPr/>
            </p:nvSpPr>
            <p:spPr bwMode="auto">
              <a:xfrm>
                <a:off x="1676114" y="3975395"/>
                <a:ext cx="297892" cy="409313"/>
              </a:xfrm>
              <a:custGeom>
                <a:avLst/>
                <a:gdLst>
                  <a:gd name="T0" fmla="*/ 2901 w 4038"/>
                  <a:gd name="T1" fmla="*/ 0 h 5615"/>
                  <a:gd name="T2" fmla="*/ 314 w 4038"/>
                  <a:gd name="T3" fmla="*/ 3257 h 5615"/>
                  <a:gd name="T4" fmla="*/ 4038 w 4038"/>
                  <a:gd name="T5" fmla="*/ 5272 h 5615"/>
                  <a:gd name="T6" fmla="*/ 2901 w 4038"/>
                  <a:gd name="T7" fmla="*/ 0 h 5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38" h="5615">
                    <a:moveTo>
                      <a:pt x="2901" y="0"/>
                    </a:moveTo>
                    <a:cubicBezTo>
                      <a:pt x="1158" y="343"/>
                      <a:pt x="0" y="1802"/>
                      <a:pt x="314" y="3257"/>
                    </a:cubicBezTo>
                    <a:cubicBezTo>
                      <a:pt x="628" y="4712"/>
                      <a:pt x="2296" y="5615"/>
                      <a:pt x="4038" y="5272"/>
                    </a:cubicBezTo>
                    <a:cubicBezTo>
                      <a:pt x="4038" y="5272"/>
                      <a:pt x="2901" y="0"/>
                      <a:pt x="2901" y="0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048665" name="îśľiḓê"/>
              <p:cNvSpPr/>
              <p:nvPr/>
            </p:nvSpPr>
            <p:spPr bwMode="auto">
              <a:xfrm>
                <a:off x="1996163" y="3804646"/>
                <a:ext cx="853055" cy="542521"/>
              </a:xfrm>
              <a:custGeom>
                <a:avLst/>
                <a:gdLst>
                  <a:gd name="T0" fmla="*/ 0 w 11539"/>
                  <a:gd name="T1" fmla="*/ 1892 h 7441"/>
                  <a:gd name="T2" fmla="*/ 2794 w 11539"/>
                  <a:gd name="T3" fmla="*/ 901 h 7441"/>
                  <a:gd name="T4" fmla="*/ 7754 w 11539"/>
                  <a:gd name="T5" fmla="*/ 100 h 7441"/>
                  <a:gd name="T6" fmla="*/ 11201 w 11539"/>
                  <a:gd name="T7" fmla="*/ 2542 h 7441"/>
                  <a:gd name="T8" fmla="*/ 11213 w 11539"/>
                  <a:gd name="T9" fmla="*/ 2596 h 7441"/>
                  <a:gd name="T10" fmla="*/ 9059 w 11539"/>
                  <a:gd name="T11" fmla="*/ 6138 h 7441"/>
                  <a:gd name="T12" fmla="*/ 4170 w 11539"/>
                  <a:gd name="T13" fmla="*/ 7272 h 7441"/>
                  <a:gd name="T14" fmla="*/ 1193 w 11539"/>
                  <a:gd name="T15" fmla="*/ 7413 h 7441"/>
                  <a:gd name="T16" fmla="*/ 0 w 11539"/>
                  <a:gd name="T17" fmla="*/ 1892 h 7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39" h="7441">
                    <a:moveTo>
                      <a:pt x="0" y="1892"/>
                    </a:moveTo>
                    <a:cubicBezTo>
                      <a:pt x="3" y="1901"/>
                      <a:pt x="1193" y="1373"/>
                      <a:pt x="2794" y="901"/>
                    </a:cubicBezTo>
                    <a:cubicBezTo>
                      <a:pt x="4384" y="423"/>
                      <a:pt x="6384" y="0"/>
                      <a:pt x="7754" y="100"/>
                    </a:cubicBezTo>
                    <a:cubicBezTo>
                      <a:pt x="9856" y="243"/>
                      <a:pt x="10904" y="1098"/>
                      <a:pt x="11201" y="2542"/>
                    </a:cubicBezTo>
                    <a:cubicBezTo>
                      <a:pt x="11205" y="2560"/>
                      <a:pt x="11209" y="2578"/>
                      <a:pt x="11213" y="2596"/>
                    </a:cubicBezTo>
                    <a:cubicBezTo>
                      <a:pt x="11539" y="4033"/>
                      <a:pt x="10930" y="5214"/>
                      <a:pt x="9059" y="6138"/>
                    </a:cubicBezTo>
                    <a:cubicBezTo>
                      <a:pt x="7840" y="6746"/>
                      <a:pt x="5828" y="7111"/>
                      <a:pt x="4170" y="7272"/>
                    </a:cubicBezTo>
                    <a:cubicBezTo>
                      <a:pt x="2505" y="7441"/>
                      <a:pt x="1192" y="7405"/>
                      <a:pt x="1193" y="7413"/>
                    </a:cubicBezTo>
                    <a:cubicBezTo>
                      <a:pt x="725" y="5246"/>
                      <a:pt x="398" y="3737"/>
                      <a:pt x="0" y="1892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19</a:t>
                </a: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</a:rPr>
                  <a:t>48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  <p:grpSp>
        <p:nvGrpSpPr>
          <p:cNvPr id="74" name="íslîḑé"/>
          <p:cNvGrpSpPr/>
          <p:nvPr/>
        </p:nvGrpSpPr>
        <p:grpSpPr>
          <a:xfrm>
            <a:off x="4497959" y="3806070"/>
            <a:ext cx="1445369" cy="643770"/>
            <a:chOff x="4501704" y="3804646"/>
            <a:chExt cx="1445369" cy="643770"/>
          </a:xfrm>
        </p:grpSpPr>
        <p:sp>
          <p:nvSpPr>
            <p:cNvPr id="1048666" name="íşlïḑe"/>
            <p:cNvSpPr/>
            <p:nvPr/>
          </p:nvSpPr>
          <p:spPr>
            <a:xfrm>
              <a:off x="4501704" y="4412416"/>
              <a:ext cx="1445369" cy="3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grpSp>
          <p:nvGrpSpPr>
            <p:cNvPr id="75" name="íṥliḓe"/>
            <p:cNvGrpSpPr/>
            <p:nvPr/>
          </p:nvGrpSpPr>
          <p:grpSpPr>
            <a:xfrm>
              <a:off x="4637836" y="3804646"/>
              <a:ext cx="1173104" cy="580062"/>
              <a:chOff x="4637836" y="3804646"/>
              <a:chExt cx="1173104" cy="580062"/>
            </a:xfrm>
          </p:grpSpPr>
          <p:sp>
            <p:nvSpPr>
              <p:cNvPr id="1048667" name="ïş1iḓe"/>
              <p:cNvSpPr/>
              <p:nvPr/>
            </p:nvSpPr>
            <p:spPr bwMode="auto">
              <a:xfrm>
                <a:off x="4637836" y="3975395"/>
                <a:ext cx="297892" cy="409313"/>
              </a:xfrm>
              <a:custGeom>
                <a:avLst/>
                <a:gdLst>
                  <a:gd name="T0" fmla="*/ 2901 w 4038"/>
                  <a:gd name="T1" fmla="*/ 0 h 5615"/>
                  <a:gd name="T2" fmla="*/ 314 w 4038"/>
                  <a:gd name="T3" fmla="*/ 3257 h 5615"/>
                  <a:gd name="T4" fmla="*/ 4038 w 4038"/>
                  <a:gd name="T5" fmla="*/ 5272 h 5615"/>
                  <a:gd name="T6" fmla="*/ 2901 w 4038"/>
                  <a:gd name="T7" fmla="*/ 0 h 5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38" h="5615">
                    <a:moveTo>
                      <a:pt x="2901" y="0"/>
                    </a:moveTo>
                    <a:cubicBezTo>
                      <a:pt x="1158" y="343"/>
                      <a:pt x="0" y="1802"/>
                      <a:pt x="314" y="3257"/>
                    </a:cubicBezTo>
                    <a:cubicBezTo>
                      <a:pt x="628" y="4712"/>
                      <a:pt x="2296" y="5615"/>
                      <a:pt x="4038" y="5272"/>
                    </a:cubicBezTo>
                    <a:cubicBezTo>
                      <a:pt x="4038" y="5272"/>
                      <a:pt x="2901" y="0"/>
                      <a:pt x="2901" y="0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048668" name="ísḷïďe"/>
              <p:cNvSpPr/>
              <p:nvPr/>
            </p:nvSpPr>
            <p:spPr bwMode="auto">
              <a:xfrm>
                <a:off x="4957885" y="3804646"/>
                <a:ext cx="853055" cy="542521"/>
              </a:xfrm>
              <a:custGeom>
                <a:avLst/>
                <a:gdLst>
                  <a:gd name="T0" fmla="*/ 0 w 11539"/>
                  <a:gd name="T1" fmla="*/ 1892 h 7441"/>
                  <a:gd name="T2" fmla="*/ 2794 w 11539"/>
                  <a:gd name="T3" fmla="*/ 901 h 7441"/>
                  <a:gd name="T4" fmla="*/ 7754 w 11539"/>
                  <a:gd name="T5" fmla="*/ 100 h 7441"/>
                  <a:gd name="T6" fmla="*/ 11201 w 11539"/>
                  <a:gd name="T7" fmla="*/ 2542 h 7441"/>
                  <a:gd name="T8" fmla="*/ 11213 w 11539"/>
                  <a:gd name="T9" fmla="*/ 2596 h 7441"/>
                  <a:gd name="T10" fmla="*/ 9059 w 11539"/>
                  <a:gd name="T11" fmla="*/ 6138 h 7441"/>
                  <a:gd name="T12" fmla="*/ 4170 w 11539"/>
                  <a:gd name="T13" fmla="*/ 7272 h 7441"/>
                  <a:gd name="T14" fmla="*/ 1193 w 11539"/>
                  <a:gd name="T15" fmla="*/ 7413 h 7441"/>
                  <a:gd name="T16" fmla="*/ 0 w 11539"/>
                  <a:gd name="T17" fmla="*/ 1892 h 7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39" h="7441">
                    <a:moveTo>
                      <a:pt x="0" y="1892"/>
                    </a:moveTo>
                    <a:cubicBezTo>
                      <a:pt x="3" y="1901"/>
                      <a:pt x="1193" y="1373"/>
                      <a:pt x="2794" y="901"/>
                    </a:cubicBezTo>
                    <a:cubicBezTo>
                      <a:pt x="4384" y="423"/>
                      <a:pt x="6384" y="0"/>
                      <a:pt x="7754" y="100"/>
                    </a:cubicBezTo>
                    <a:cubicBezTo>
                      <a:pt x="9856" y="243"/>
                      <a:pt x="10904" y="1098"/>
                      <a:pt x="11201" y="2542"/>
                    </a:cubicBezTo>
                    <a:cubicBezTo>
                      <a:pt x="11205" y="2560"/>
                      <a:pt x="11209" y="2578"/>
                      <a:pt x="11213" y="2596"/>
                    </a:cubicBezTo>
                    <a:cubicBezTo>
                      <a:pt x="11539" y="4033"/>
                      <a:pt x="10930" y="5214"/>
                      <a:pt x="9059" y="6138"/>
                    </a:cubicBezTo>
                    <a:cubicBezTo>
                      <a:pt x="7840" y="6746"/>
                      <a:pt x="5828" y="7111"/>
                      <a:pt x="4170" y="7272"/>
                    </a:cubicBezTo>
                    <a:cubicBezTo>
                      <a:pt x="2505" y="7441"/>
                      <a:pt x="1192" y="7405"/>
                      <a:pt x="1193" y="7413"/>
                    </a:cubicBezTo>
                    <a:cubicBezTo>
                      <a:pt x="725" y="5246"/>
                      <a:pt x="398" y="3737"/>
                      <a:pt x="0" y="1892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altLang="zh-CN" sz="1600" b="1" kern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1997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  <p:grpSp>
        <p:nvGrpSpPr>
          <p:cNvPr id="76" name="ïṩḻïďè"/>
          <p:cNvGrpSpPr/>
          <p:nvPr/>
        </p:nvGrpSpPr>
        <p:grpSpPr>
          <a:xfrm>
            <a:off x="7458277" y="3806070"/>
            <a:ext cx="1445369" cy="643770"/>
            <a:chOff x="7463427" y="3804646"/>
            <a:chExt cx="1445369" cy="643770"/>
          </a:xfrm>
        </p:grpSpPr>
        <p:sp>
          <p:nvSpPr>
            <p:cNvPr id="1048669" name="iśliḋe"/>
            <p:cNvSpPr/>
            <p:nvPr/>
          </p:nvSpPr>
          <p:spPr>
            <a:xfrm>
              <a:off x="7463427" y="4412416"/>
              <a:ext cx="1445369" cy="36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200">
                  <a:solidFill>
                    <a:srgbClr val="FFFFFF"/>
                  </a:solidFill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grpSp>
          <p:nvGrpSpPr>
            <p:cNvPr id="77" name="íSľîďé"/>
            <p:cNvGrpSpPr/>
            <p:nvPr/>
          </p:nvGrpSpPr>
          <p:grpSpPr>
            <a:xfrm>
              <a:off x="7599559" y="3804646"/>
              <a:ext cx="1173104" cy="580062"/>
              <a:chOff x="7599559" y="3804646"/>
              <a:chExt cx="1173104" cy="580062"/>
            </a:xfrm>
          </p:grpSpPr>
          <p:sp>
            <p:nvSpPr>
              <p:cNvPr id="1048670" name="íSľîḓe"/>
              <p:cNvSpPr/>
              <p:nvPr/>
            </p:nvSpPr>
            <p:spPr bwMode="auto">
              <a:xfrm>
                <a:off x="7599559" y="3975395"/>
                <a:ext cx="297892" cy="409313"/>
              </a:xfrm>
              <a:custGeom>
                <a:avLst/>
                <a:gdLst>
                  <a:gd name="T0" fmla="*/ 2901 w 4038"/>
                  <a:gd name="T1" fmla="*/ 0 h 5615"/>
                  <a:gd name="T2" fmla="*/ 314 w 4038"/>
                  <a:gd name="T3" fmla="*/ 3257 h 5615"/>
                  <a:gd name="T4" fmla="*/ 4038 w 4038"/>
                  <a:gd name="T5" fmla="*/ 5272 h 5615"/>
                  <a:gd name="T6" fmla="*/ 2901 w 4038"/>
                  <a:gd name="T7" fmla="*/ 0 h 5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38" h="5615">
                    <a:moveTo>
                      <a:pt x="2901" y="0"/>
                    </a:moveTo>
                    <a:cubicBezTo>
                      <a:pt x="1158" y="343"/>
                      <a:pt x="0" y="1802"/>
                      <a:pt x="314" y="3257"/>
                    </a:cubicBezTo>
                    <a:cubicBezTo>
                      <a:pt x="628" y="4712"/>
                      <a:pt x="2296" y="5615"/>
                      <a:pt x="4038" y="5272"/>
                    </a:cubicBezTo>
                    <a:cubicBezTo>
                      <a:pt x="4038" y="5272"/>
                      <a:pt x="2901" y="0"/>
                      <a:pt x="2901" y="0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  <p:sp>
            <p:nvSpPr>
              <p:cNvPr id="1048671" name="îslîḑè"/>
              <p:cNvSpPr/>
              <p:nvPr/>
            </p:nvSpPr>
            <p:spPr bwMode="auto">
              <a:xfrm>
                <a:off x="7919608" y="3804646"/>
                <a:ext cx="853055" cy="542521"/>
              </a:xfrm>
              <a:custGeom>
                <a:avLst/>
                <a:gdLst>
                  <a:gd name="T0" fmla="*/ 0 w 11539"/>
                  <a:gd name="T1" fmla="*/ 1892 h 7441"/>
                  <a:gd name="T2" fmla="*/ 2794 w 11539"/>
                  <a:gd name="T3" fmla="*/ 901 h 7441"/>
                  <a:gd name="T4" fmla="*/ 7754 w 11539"/>
                  <a:gd name="T5" fmla="*/ 100 h 7441"/>
                  <a:gd name="T6" fmla="*/ 11201 w 11539"/>
                  <a:gd name="T7" fmla="*/ 2542 h 7441"/>
                  <a:gd name="T8" fmla="*/ 11213 w 11539"/>
                  <a:gd name="T9" fmla="*/ 2596 h 7441"/>
                  <a:gd name="T10" fmla="*/ 9059 w 11539"/>
                  <a:gd name="T11" fmla="*/ 6138 h 7441"/>
                  <a:gd name="T12" fmla="*/ 4170 w 11539"/>
                  <a:gd name="T13" fmla="*/ 7272 h 7441"/>
                  <a:gd name="T14" fmla="*/ 1193 w 11539"/>
                  <a:gd name="T15" fmla="*/ 7413 h 7441"/>
                  <a:gd name="T16" fmla="*/ 0 w 11539"/>
                  <a:gd name="T17" fmla="*/ 1892 h 7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39" h="7441">
                    <a:moveTo>
                      <a:pt x="0" y="1892"/>
                    </a:moveTo>
                    <a:cubicBezTo>
                      <a:pt x="3" y="1901"/>
                      <a:pt x="1193" y="1373"/>
                      <a:pt x="2794" y="901"/>
                    </a:cubicBezTo>
                    <a:cubicBezTo>
                      <a:pt x="4384" y="423"/>
                      <a:pt x="6384" y="0"/>
                      <a:pt x="7754" y="100"/>
                    </a:cubicBezTo>
                    <a:cubicBezTo>
                      <a:pt x="9856" y="243"/>
                      <a:pt x="10904" y="1098"/>
                      <a:pt x="11201" y="2542"/>
                    </a:cubicBezTo>
                    <a:cubicBezTo>
                      <a:pt x="11205" y="2560"/>
                      <a:pt x="11209" y="2578"/>
                      <a:pt x="11213" y="2596"/>
                    </a:cubicBezTo>
                    <a:cubicBezTo>
                      <a:pt x="11539" y="4033"/>
                      <a:pt x="10930" y="5214"/>
                      <a:pt x="9059" y="6138"/>
                    </a:cubicBezTo>
                    <a:cubicBezTo>
                      <a:pt x="7840" y="6746"/>
                      <a:pt x="5828" y="7111"/>
                      <a:pt x="4170" y="7272"/>
                    </a:cubicBezTo>
                    <a:cubicBezTo>
                      <a:pt x="2505" y="7441"/>
                      <a:pt x="1192" y="7405"/>
                      <a:pt x="1193" y="7413"/>
                    </a:cubicBezTo>
                    <a:cubicBezTo>
                      <a:pt x="725" y="5246"/>
                      <a:pt x="398" y="3737"/>
                      <a:pt x="0" y="1892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</a:rPr>
                  <a:t>20</a:t>
                </a:r>
                <a:r>
                  <a:rPr kumimoji="0" lang="en-US" altLang="zh-CN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</a:rPr>
                  <a:t>11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</a:endParaRPr>
              </a:p>
            </p:txBody>
          </p:sp>
        </p:grpSp>
      </p:grpSp>
      <p:sp>
        <p:nvSpPr>
          <p:cNvPr id="1048672" name="iSliďe"/>
          <p:cNvSpPr/>
          <p:nvPr/>
        </p:nvSpPr>
        <p:spPr bwMode="auto">
          <a:xfrm>
            <a:off x="901150" y="4974893"/>
            <a:ext cx="2718350" cy="907487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在研究胶体溶液时发现用范德华力理论不能解释测量结果，由真空涨落预言卡西米尔效应</a:t>
            </a:r>
            <a:endParaRPr lang="zh-CN" altLang="en-US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</p:txBody>
      </p:sp>
      <p:sp>
        <p:nvSpPr>
          <p:cNvPr id="1048673" name="í$ļiḍe"/>
          <p:cNvSpPr txBox="1"/>
          <p:nvPr/>
        </p:nvSpPr>
        <p:spPr bwMode="auto">
          <a:xfrm>
            <a:off x="1064451" y="4533087"/>
            <a:ext cx="2391748" cy="4418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/>
              </a:rPr>
              <a:t>Casi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/>
              </a:rPr>
              <a:t>mir</a:t>
            </a:r>
            <a:endParaRPr lang="zh-CN" altLang="en-US">
              <a:latin typeface="Arial" panose="020B0604020202020204"/>
            </a:endParaRPr>
          </a:p>
        </p:txBody>
      </p:sp>
      <p:sp>
        <p:nvSpPr>
          <p:cNvPr id="1048674" name="îṧlidè"/>
          <p:cNvSpPr/>
          <p:nvPr/>
        </p:nvSpPr>
        <p:spPr bwMode="auto">
          <a:xfrm>
            <a:off x="3861468" y="4974893"/>
            <a:ext cx="2718350" cy="907487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t" anchorCtr="0">
            <a:noAutofit/>
          </a:bodyPr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用高精度扭摆法测量球面透镜和石英光学板之间距离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1μm</a:t>
            </a: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的卡西米尔力，精确度达到</a:t>
            </a:r>
            <a:r>
              <a:rPr lang="en-US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5%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75" name="îsḷiḍé"/>
          <p:cNvSpPr txBox="1"/>
          <p:nvPr/>
        </p:nvSpPr>
        <p:spPr bwMode="auto">
          <a:xfrm>
            <a:off x="4024769" y="4533087"/>
            <a:ext cx="2391748" cy="4418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L</a:t>
            </a:r>
            <a:r>
              <a:rPr lang="en-US" altLang="zh-CN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amoreaux</a:t>
            </a:r>
            <a:endParaRPr lang="zh-CN" altLang="en-US">
              <a:latin typeface="Arial" panose="020B0604020202020204"/>
            </a:endParaRPr>
          </a:p>
        </p:txBody>
      </p:sp>
      <p:sp>
        <p:nvSpPr>
          <p:cNvPr id="1048676" name="îslïḑé"/>
          <p:cNvSpPr/>
          <p:nvPr/>
        </p:nvSpPr>
        <p:spPr bwMode="auto">
          <a:xfrm>
            <a:off x="6821786" y="4974893"/>
            <a:ext cx="2718350" cy="907487"/>
          </a:xfrm>
          <a:prstGeom prst="rect">
            <a:avLst/>
          </a:prstGeom>
          <a:noFill/>
          <a:ln>
            <a:noFill/>
          </a:ln>
        </p:spPr>
        <p:txBody>
          <a:bodyPr wrap="square" lIns="91440" tIns="0" rIns="91440" bIns="0" anchor="t" anchorCtr="0">
            <a:noAutofit/>
          </a:bodyPr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</a:rPr>
              <a:t>将超导微波腔的两个镜面作为两个平板，利用微波光子的测量技术测量卡西米尔力，验证动态卡西米尔效应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48677" name="ïṧľîḑê"/>
          <p:cNvSpPr txBox="1"/>
          <p:nvPr/>
        </p:nvSpPr>
        <p:spPr bwMode="auto">
          <a:xfrm>
            <a:off x="6985087" y="4533087"/>
            <a:ext cx="2391748" cy="4418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prstClr val="black"/>
                </a:solidFill>
                <a:latin typeface="Arial" panose="020B0604020202020204"/>
              </a:rPr>
              <a:t>Wilson</a:t>
            </a:r>
            <a:endParaRPr lang="zh-CN" altLang="en-US" b="1" dirty="0">
              <a:solidFill>
                <a:prstClr val="black"/>
              </a:solidFill>
              <a:latin typeface="Arial" panose="020B0604020202020204"/>
            </a:endParaRPr>
          </a:p>
        </p:txBody>
      </p:sp>
      <p:pic>
        <p:nvPicPr>
          <p:cNvPr id="2097175" name="图片 2" descr="post_object_image_381815713"/>
          <p:cNvPicPr>
            <a:picLocks noChangeAspect="1"/>
          </p:cNvPicPr>
          <p:nvPr/>
        </p:nvPicPr>
        <p:blipFill>
          <a:blip r:embed="rId3"/>
          <a:srcRect b="50222"/>
          <a:stretch>
            <a:fillRect/>
          </a:stretch>
        </p:blipFill>
        <p:spPr>
          <a:xfrm>
            <a:off x="806618" y="1542230"/>
            <a:ext cx="4432006" cy="3369446"/>
          </a:xfrm>
          <a:prstGeom prst="rect">
            <a:avLst/>
          </a:prstGeom>
        </p:spPr>
      </p:pic>
      <p:sp>
        <p:nvSpPr>
          <p:cNvPr id="1048678" name="文本框 1"/>
          <p:cNvSpPr txBox="1"/>
          <p:nvPr userDrawn="1"/>
        </p:nvSpPr>
        <p:spPr>
          <a:xfrm>
            <a:off x="10503457" y="2786306"/>
            <a:ext cx="1495425" cy="1513841"/>
          </a:xfrm>
          <a:prstGeom prst="rect">
            <a:avLst/>
          </a:prstGeom>
        </p:spPr>
        <p:txBody>
          <a:bodyPr wrap="square" rtlCol="0">
            <a:spAutoFit/>
          </a:bodyPr>
          <a:p>
            <a:r>
              <a:rPr lang="zh-CN" altLang="en-US" sz="9600" b="1"/>
              <a:t>…</a:t>
            </a:r>
            <a:endParaRPr lang="zh-CN" altLang="en-US" sz="96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矩形 9"/>
          <p:cNvSpPr/>
          <p:nvPr/>
        </p:nvSpPr>
        <p:spPr>
          <a:xfrm>
            <a:off x="1" y="0"/>
            <a:ext cx="4077324" cy="6887980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80" name="矩形 25"/>
          <p:cNvSpPr/>
          <p:nvPr/>
        </p:nvSpPr>
        <p:spPr>
          <a:xfrm>
            <a:off x="695325" y="2362201"/>
            <a:ext cx="10801350" cy="21335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572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9" name="组合 1"/>
          <p:cNvGrpSpPr/>
          <p:nvPr/>
        </p:nvGrpSpPr>
        <p:grpSpPr>
          <a:xfrm>
            <a:off x="470473" y="2105561"/>
            <a:ext cx="12357724" cy="2567941"/>
            <a:chOff x="470473" y="2105561"/>
            <a:chExt cx="12357724" cy="2567941"/>
          </a:xfrm>
        </p:grpSpPr>
        <p:sp>
          <p:nvSpPr>
            <p:cNvPr id="1048681" name="文本框 21"/>
            <p:cNvSpPr txBox="1"/>
            <p:nvPr/>
          </p:nvSpPr>
          <p:spPr>
            <a:xfrm>
              <a:off x="470473" y="2105561"/>
              <a:ext cx="3606852" cy="256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Eras Demi ITC" panose="020B0805030504020804" pitchFamily="34" charset="0"/>
                  <a:ea typeface="微软雅黑" panose="020B0503020204020204" pitchFamily="34" charset="-122"/>
                  <a:cs typeface="Aharoni" panose="02010803020104030203" pitchFamily="2" charset="-79"/>
                </a:rPr>
                <a:t>03</a:t>
              </a:r>
              <a:endPara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Eras Demi ITC" panose="020B0805030504020804" pitchFamily="34" charset="0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048682" name="文本框 13"/>
            <p:cNvSpPr txBox="1"/>
            <p:nvPr/>
          </p:nvSpPr>
          <p:spPr>
            <a:xfrm>
              <a:off x="4547797" y="3013501"/>
              <a:ext cx="8280400" cy="1005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48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原始论文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endParaRPr>
            </a:p>
          </p:txBody>
        </p:sp>
      </p:grpSp>
      <p:sp>
        <p:nvSpPr>
          <p:cNvPr id="1048683" name="矩形 8"/>
          <p:cNvSpPr/>
          <p:nvPr/>
        </p:nvSpPr>
        <p:spPr>
          <a:xfrm>
            <a:off x="11967146" y="1212390"/>
            <a:ext cx="224853" cy="1801112"/>
          </a:xfrm>
          <a:prstGeom prst="rect">
            <a:avLst/>
          </a:prstGeom>
          <a:solidFill>
            <a:srgbClr val="104B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FUDAN UNIVERSITY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0" name="组合 6"/>
          <p:cNvGrpSpPr/>
          <p:nvPr/>
        </p:nvGrpSpPr>
        <p:grpSpPr>
          <a:xfrm>
            <a:off x="1687343" y="-49090"/>
            <a:ext cx="7161920" cy="7161920"/>
            <a:chOff x="-185896" y="-151960"/>
            <a:chExt cx="7161920" cy="7161920"/>
          </a:xfrm>
        </p:grpSpPr>
        <p:pic>
          <p:nvPicPr>
            <p:cNvPr id="2097176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  <p:pic>
          <p:nvPicPr>
            <p:cNvPr id="2097177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85896" y="-151960"/>
              <a:ext cx="7161920" cy="7161920"/>
            </a:xfrm>
            <a:prstGeom prst="rect">
              <a:avLst/>
            </a:prstGeom>
          </p:spPr>
        </p:pic>
      </p:grpSp>
      <p:pic>
        <p:nvPicPr>
          <p:cNvPr id="2097178" name="图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77785" y="6360457"/>
            <a:ext cx="2744391" cy="366562"/>
          </a:xfrm>
          <a:prstGeom prst="rect">
            <a:avLst/>
          </a:prstGeom>
        </p:spPr>
      </p:pic>
      <p:grpSp>
        <p:nvGrpSpPr>
          <p:cNvPr id="81" name="组合 12"/>
          <p:cNvGrpSpPr/>
          <p:nvPr/>
        </p:nvGrpSpPr>
        <p:grpSpPr>
          <a:xfrm>
            <a:off x="9633665" y="256780"/>
            <a:ext cx="1964493" cy="832680"/>
            <a:chOff x="4246274" y="-10895"/>
            <a:chExt cx="3940182" cy="1670108"/>
          </a:xfrm>
        </p:grpSpPr>
        <p:grpSp>
          <p:nvGrpSpPr>
            <p:cNvPr id="82" name="组合 14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79" name="图片 1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80" name="图片 17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84" name="矩形 15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矩形 12"/>
          <p:cNvSpPr/>
          <p:nvPr/>
        </p:nvSpPr>
        <p:spPr>
          <a:xfrm>
            <a:off x="334963" y="1"/>
            <a:ext cx="895768" cy="1132114"/>
          </a:xfrm>
          <a:prstGeom prst="rect">
            <a:avLst/>
          </a:prstGeom>
          <a:solidFill>
            <a:srgbClr val="104BA4"/>
          </a:solidFill>
          <a:ln>
            <a:noFill/>
          </a:ln>
          <a:effectLst>
            <a:outerShdw blurRad="3302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48687" name="文本框 13"/>
          <p:cNvSpPr txBox="1"/>
          <p:nvPr/>
        </p:nvSpPr>
        <p:spPr>
          <a:xfrm>
            <a:off x="294551" y="284064"/>
            <a:ext cx="976591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48688" name="文本框 14"/>
          <p:cNvSpPr txBox="1"/>
          <p:nvPr/>
        </p:nvSpPr>
        <p:spPr>
          <a:xfrm>
            <a:off x="1388075" y="212563"/>
            <a:ext cx="4771966" cy="1076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noProof="0" dirty="0">
                <a:ln>
                  <a:noFill/>
                </a:ln>
                <a:solidFill>
                  <a:srgbClr val="104BA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</a:t>
            </a:r>
            <a:r>
              <a:rPr lang="en-US" altLang="zh-CN" sz="3200" noProof="0" dirty="0">
                <a:ln>
                  <a:noFill/>
                </a:ln>
                <a:solidFill>
                  <a:srgbClr val="104BA4"/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asimir's calculation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pSp>
        <p:nvGrpSpPr>
          <p:cNvPr id="86" name="组合 17"/>
          <p:cNvGrpSpPr/>
          <p:nvPr/>
        </p:nvGrpSpPr>
        <p:grpSpPr>
          <a:xfrm>
            <a:off x="9796257" y="238208"/>
            <a:ext cx="1964493" cy="832680"/>
            <a:chOff x="4246274" y="-10895"/>
            <a:chExt cx="3940182" cy="1670108"/>
          </a:xfrm>
        </p:grpSpPr>
        <p:grpSp>
          <p:nvGrpSpPr>
            <p:cNvPr id="87" name="组合 18"/>
            <p:cNvGrpSpPr/>
            <p:nvPr/>
          </p:nvGrpSpPr>
          <p:grpSpPr>
            <a:xfrm>
              <a:off x="4246274" y="-10895"/>
              <a:ext cx="3940181" cy="1400681"/>
              <a:chOff x="6547903" y="954561"/>
              <a:chExt cx="5069293" cy="1802069"/>
            </a:xfrm>
          </p:grpSpPr>
          <p:pic>
            <p:nvPicPr>
              <p:cNvPr id="2097181" name="图片 20"/>
              <p:cNvPicPr>
                <a:picLocks noChangeAspect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>
              <a:xfrm>
                <a:off x="6547903" y="985519"/>
                <a:ext cx="1771106" cy="1771111"/>
              </a:xfrm>
              <a:prstGeom prst="rect">
                <a:avLst/>
              </a:prstGeom>
            </p:spPr>
          </p:pic>
          <p:pic>
            <p:nvPicPr>
              <p:cNvPr id="2097182" name="图片 2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270228" y="954561"/>
                <a:ext cx="3346968" cy="1271930"/>
              </a:xfrm>
              <a:prstGeom prst="rect">
                <a:avLst/>
              </a:prstGeom>
            </p:spPr>
          </p:pic>
        </p:grpSp>
        <p:sp>
          <p:nvSpPr>
            <p:cNvPr id="1048689" name="矩形 19"/>
            <p:cNvSpPr/>
            <p:nvPr/>
          </p:nvSpPr>
          <p:spPr>
            <a:xfrm>
              <a:off x="5622894" y="915420"/>
              <a:ext cx="2563562" cy="74379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FUDAN UNIVERSITY</a:t>
              </a:r>
              <a:endPara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097183" name="图片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4531" y="6390655"/>
            <a:ext cx="2744391" cy="366562"/>
          </a:xfrm>
          <a:prstGeom prst="rect">
            <a:avLst/>
          </a:prstGeom>
        </p:spPr>
      </p:pic>
      <p:pic>
        <p:nvPicPr>
          <p:cNvPr id="2097184" name="图片 1" descr="post_object_image_19312415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775" y="947700"/>
            <a:ext cx="11055129" cy="1443583"/>
          </a:xfrm>
          <a:prstGeom prst="rect">
            <a:avLst/>
          </a:prstGeom>
        </p:spPr>
      </p:pic>
      <p:pic>
        <p:nvPicPr>
          <p:cNvPr id="2097185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790" y="2473572"/>
            <a:ext cx="2333625" cy="2943225"/>
          </a:xfrm>
          <a:prstGeom prst="rect">
            <a:avLst/>
          </a:prstGeom>
        </p:spPr>
      </p:pic>
      <p:sp>
        <p:nvSpPr>
          <p:cNvPr id="1048690" name="文本框 3"/>
          <p:cNvSpPr txBox="1"/>
          <p:nvPr userDrawn="1"/>
        </p:nvSpPr>
        <p:spPr>
          <a:xfrm>
            <a:off x="3305292" y="5499086"/>
            <a:ext cx="6489620" cy="408940"/>
          </a:xfrm>
          <a:prstGeom prst="rect">
            <a:avLst/>
          </a:prstGeom>
        </p:spPr>
        <p:txBody>
          <a:bodyPr wrap="none" rtlCol="0">
            <a:spAutoFit/>
          </a:bodyPr>
          <a:p>
            <a:pPr algn="l"/>
            <a:r>
              <a:rPr lang="en-US" altLang="zh-CN" sz="2200"/>
              <a:t>Coordinate system for calculating the Casimir force</a:t>
            </a:r>
            <a:endParaRPr lang="zh-CN" altLang="en-US" sz="22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ISLIDE.ICON" val="#394291;"/>
</p:tagLst>
</file>

<file path=ppt/tags/tag2.xml><?xml version="1.0" encoding="utf-8"?>
<p:tagLst xmlns:p="http://schemas.openxmlformats.org/presentationml/2006/main">
  <p:tag name="ISLIDE.ICON" val="#394291;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E0000"/>
        </a:solidFill>
        <a:ln>
          <a:noFill/>
        </a:ln>
      </a:spPr>
      <a:bodyPr rtlCol="0" anchor="ctr"/>
      <a:lstStyle>
        <a:defPPr algn="ctr"/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WPS 演示</Application>
  <PresentationFormat/>
  <Paragraphs>175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等线</vt:lpstr>
      <vt:lpstr>微软雅黑</vt:lpstr>
      <vt:lpstr>阿里巴巴普惠体 B</vt:lpstr>
      <vt:lpstr>阿里巴巴普惠体</vt:lpstr>
      <vt:lpstr>Calibri</vt:lpstr>
      <vt:lpstr>阿里巴巴普惠体</vt:lpstr>
      <vt:lpstr>Eras Demi ITC</vt:lpstr>
      <vt:lpstr>Aharoni</vt:lpstr>
      <vt:lpstr>Yu Gothic UI Semibold</vt:lpstr>
      <vt:lpstr>阿里巴巴普惠体 B</vt:lpstr>
      <vt:lpstr>Arial</vt:lpstr>
      <vt:lpstr>Arial Unicode MS</vt:lpstr>
      <vt:lpstr>等线 Light</vt:lpstr>
      <vt:lpstr>KSOF36267ADD</vt:lpstr>
      <vt:lpstr>Segoe Print</vt:lpstr>
      <vt:lpstr>KSOF3626067E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吕圣民</cp:lastModifiedBy>
  <cp:revision>2</cp:revision>
  <dcterms:created xsi:type="dcterms:W3CDTF">2026-04-09T14:20:00Z</dcterms:created>
  <dcterms:modified xsi:type="dcterms:W3CDTF">2026-04-09T14:33:48Z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32575BC6954D3F6D7B6FD7691DB3ACD4_42</vt:lpwstr>
  </property>
  <property fmtid="{D5CDD505-2E9C-101B-9397-08002B2CF9AE}" pid="3" name="KSOProductBuildVer">
    <vt:lpwstr>2052-12.1.0.25225</vt:lpwstr>
  </property>
</Properties>
</file>