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59" r:id="rId3"/>
    <p:sldId id="257" r:id="rId4"/>
    <p:sldId id="258" r:id="rId5"/>
    <p:sldId id="260" r:id="rId6"/>
    <p:sldId id="261" r:id="rId7"/>
    <p:sldId id="262"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3447" autoAdjust="0"/>
  </p:normalViewPr>
  <p:slideViewPr>
    <p:cSldViewPr snapToGrid="0">
      <p:cViewPr varScale="1">
        <p:scale>
          <a:sx n="51" d="100"/>
          <a:sy n="51" d="100"/>
        </p:scale>
        <p:origin x="177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B0AFB-33AD-44A5-9A94-E536DFD3E18D}" type="datetimeFigureOut">
              <a:rPr lang="zh-CN" altLang="en-US" smtClean="0"/>
              <a:t>2026/4/10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DF6CF4-368A-49E3-B298-F2A60315B544}"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9DF6CF4-368A-49E3-B298-F2A60315B544}"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分为以下四个部分，首先从量子力学中的纠缠熵引入量子场论中的纠缠熵，并指出他们的不同；然后简要介绍与之相关的一些重要的</a:t>
            </a:r>
            <a:r>
              <a:rPr lang="zh-CN" altLang="en-US" b="0" i="0" dirty="0">
                <a:effectLst/>
                <a:latin typeface="ui-sans-serif"/>
              </a:rPr>
              <a:t>数学思想，最后介绍我们的主要学习目标和学习计划</a:t>
            </a:r>
            <a:endParaRPr lang="zh-CN" altLang="en-US" dirty="0"/>
          </a:p>
        </p:txBody>
      </p:sp>
      <p:sp>
        <p:nvSpPr>
          <p:cNvPr id="4" name="灯片编号占位符 3"/>
          <p:cNvSpPr>
            <a:spLocks noGrp="1"/>
          </p:cNvSpPr>
          <p:nvPr>
            <p:ph type="sldNum" sz="quarter" idx="5"/>
          </p:nvPr>
        </p:nvSpPr>
        <p:spPr/>
        <p:txBody>
          <a:bodyPr/>
          <a:lstStyle/>
          <a:p>
            <a:fld id="{89DF6CF4-368A-49E3-B298-F2A60315B544}"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在普通量子力学中，我们通常处理的是</a:t>
            </a:r>
            <a:r>
              <a:rPr lang="zh-CN" altLang="en-US" b="1" dirty="0"/>
              <a:t>有限自由度</a:t>
            </a:r>
            <a:r>
              <a:rPr lang="zh-CN" altLang="en-US" dirty="0"/>
              <a:t>的系统。假设有一个由子系统 </a:t>
            </a:r>
            <a:r>
              <a:rPr lang="en-US" altLang="zh-CN" dirty="0">
                <a:effectLst/>
                <a:latin typeface="Google Sans Text"/>
              </a:rPr>
              <a:t>$A$</a:t>
            </a:r>
            <a:r>
              <a:rPr lang="zh-CN" altLang="en-US" dirty="0"/>
              <a:t> 和子系统 </a:t>
            </a:r>
            <a:r>
              <a:rPr lang="en-US" altLang="zh-CN" dirty="0">
                <a:effectLst/>
                <a:latin typeface="Google Sans Text"/>
              </a:rPr>
              <a:t>$B$</a:t>
            </a:r>
            <a:r>
              <a:rPr lang="zh-CN" altLang="en-US" dirty="0"/>
              <a:t> 组成的孤立大系统，整个大系统处于一个纯粹的量子态（纯态） </a:t>
            </a:r>
            <a:r>
              <a:rPr lang="en-US" altLang="zh-CN" dirty="0">
                <a:effectLst/>
                <a:latin typeface="Google Sans Text"/>
              </a:rPr>
              <a:t>$|\psi\</a:t>
            </a:r>
            <a:r>
              <a:rPr lang="en-US" altLang="zh-CN" dirty="0" err="1">
                <a:effectLst/>
                <a:latin typeface="Google Sans Text"/>
              </a:rPr>
              <a:t>rangle</a:t>
            </a:r>
            <a:r>
              <a:rPr lang="en-US" altLang="zh-CN" dirty="0">
                <a:effectLst/>
                <a:latin typeface="Google Sans Text"/>
              </a:rPr>
              <a:t>$</a:t>
            </a:r>
            <a:r>
              <a:rPr lang="zh-CN" altLang="en-US" dirty="0"/>
              <a:t> 中，</a:t>
            </a:r>
            <a:endParaRPr lang="en-US" altLang="zh-CN" dirty="0"/>
          </a:p>
          <a:p>
            <a:r>
              <a:rPr lang="zh-CN" altLang="en-US" dirty="0"/>
              <a:t>如果我们是一个只能在子系统 </a:t>
            </a:r>
            <a:r>
              <a:rPr lang="en-US" altLang="zh-CN" dirty="0">
                <a:effectLst/>
                <a:latin typeface="Google Sans Text"/>
              </a:rPr>
              <a:t>$A$</a:t>
            </a:r>
            <a:r>
              <a:rPr lang="zh-CN" altLang="en-US" dirty="0"/>
              <a:t> 中进行测量的观测者，对 </a:t>
            </a:r>
            <a:r>
              <a:rPr lang="en-US" altLang="zh-CN" dirty="0">
                <a:effectLst/>
                <a:latin typeface="Google Sans Text"/>
              </a:rPr>
              <a:t>$B$</a:t>
            </a:r>
            <a:r>
              <a:rPr lang="zh-CN" altLang="en-US" dirty="0"/>
              <a:t> 内部发生了什么一无所知，我们需要用一种数学工具来描述 </a:t>
            </a:r>
            <a:r>
              <a:rPr lang="en-US" altLang="zh-CN" dirty="0">
                <a:effectLst/>
                <a:latin typeface="Google Sans Text"/>
              </a:rPr>
              <a:t>$A$</a:t>
            </a:r>
            <a:r>
              <a:rPr lang="zh-CN" altLang="en-US" dirty="0"/>
              <a:t> 的状态，这就是</a:t>
            </a:r>
            <a:r>
              <a:rPr lang="zh-CN" altLang="en-US" b="1" dirty="0">
                <a:effectLst/>
                <a:latin typeface="Google Sans Text"/>
              </a:rPr>
              <a:t>约化密度矩阵，</a:t>
            </a:r>
            <a:r>
              <a:rPr lang="zh-CN" altLang="en-US" dirty="0"/>
              <a:t>这里的 </a:t>
            </a:r>
            <a:r>
              <a:rPr lang="en-US" altLang="zh-CN" dirty="0">
                <a:effectLst/>
                <a:latin typeface="Google Sans Text"/>
              </a:rPr>
              <a:t>$\text{Tr}_B$</a:t>
            </a:r>
            <a:r>
              <a:rPr lang="zh-CN" altLang="en-US" dirty="0"/>
              <a:t> 表示把 </a:t>
            </a:r>
            <a:r>
              <a:rPr lang="en-US" altLang="zh-CN" dirty="0">
                <a:effectLst/>
                <a:latin typeface="Google Sans Text"/>
              </a:rPr>
              <a:t>$B$</a:t>
            </a:r>
            <a:r>
              <a:rPr lang="zh-CN" altLang="en-US" dirty="0"/>
              <a:t> 系统的所有自由度“求迹”（也就是平均掉</a:t>
            </a:r>
            <a:r>
              <a:rPr lang="en-US" altLang="zh-CN" dirty="0"/>
              <a:t>/</a:t>
            </a:r>
            <a:r>
              <a:rPr lang="zh-CN" altLang="en-US" dirty="0"/>
              <a:t>抹除掉）系统 </a:t>
            </a:r>
            <a:r>
              <a:rPr lang="en-US" altLang="zh-CN" dirty="0">
                <a:effectLst/>
                <a:latin typeface="Google Sans Text"/>
              </a:rPr>
              <a:t>$A$</a:t>
            </a:r>
            <a:r>
              <a:rPr lang="zh-CN" altLang="en-US" dirty="0"/>
              <a:t> 的纠缠熵被定义为它的冯</a:t>
            </a:r>
            <a:r>
              <a:rPr lang="en-US" altLang="zh-CN" dirty="0"/>
              <a:t>·</a:t>
            </a:r>
            <a:r>
              <a:rPr lang="zh-CN" altLang="en-US" dirty="0"/>
              <a:t>诺依曼熵。也就是说，</a:t>
            </a:r>
            <a:r>
              <a:rPr lang="zh-CN" altLang="en-US" dirty="0">
                <a:effectLst/>
                <a:latin typeface="Google Sans Text"/>
              </a:rPr>
              <a:t>纠缠熵衡量的是：</a:t>
            </a:r>
            <a:r>
              <a:rPr lang="zh-CN" altLang="en-US" b="1" dirty="0">
                <a:effectLst/>
                <a:latin typeface="Google Sans Text"/>
              </a:rPr>
              <a:t>当系统 </a:t>
            </a:r>
            <a:r>
              <a:rPr lang="en-US" altLang="zh-CN" b="1" dirty="0">
                <a:effectLst/>
                <a:latin typeface="Google Sans Text"/>
              </a:rPr>
              <a:t>$A$ </a:t>
            </a:r>
            <a:r>
              <a:rPr lang="zh-CN" altLang="en-US" b="1" dirty="0">
                <a:effectLst/>
                <a:latin typeface="Google Sans Text"/>
              </a:rPr>
              <a:t>和 </a:t>
            </a:r>
            <a:r>
              <a:rPr lang="en-US" altLang="zh-CN" b="1" dirty="0">
                <a:effectLst/>
                <a:latin typeface="Google Sans Text"/>
              </a:rPr>
              <a:t>$B$ </a:t>
            </a:r>
            <a:r>
              <a:rPr lang="zh-CN" altLang="en-US" b="1" dirty="0">
                <a:effectLst/>
                <a:latin typeface="Google Sans Text"/>
              </a:rPr>
              <a:t>之间存在量子纠缠时，如果我们强行“无视” </a:t>
            </a:r>
            <a:r>
              <a:rPr lang="en-US" altLang="zh-CN" b="1" dirty="0">
                <a:effectLst/>
                <a:latin typeface="Google Sans Text"/>
              </a:rPr>
              <a:t>$B$ </a:t>
            </a:r>
            <a:r>
              <a:rPr lang="zh-CN" altLang="en-US" b="1" dirty="0">
                <a:effectLst/>
                <a:latin typeface="Google Sans Text"/>
              </a:rPr>
              <a:t>的信息，我们会对 </a:t>
            </a:r>
            <a:r>
              <a:rPr lang="en-US" altLang="zh-CN" b="1" dirty="0">
                <a:effectLst/>
                <a:latin typeface="Google Sans Text"/>
              </a:rPr>
              <a:t>$A$ </a:t>
            </a:r>
            <a:r>
              <a:rPr lang="zh-CN" altLang="en-US" b="1" dirty="0">
                <a:effectLst/>
                <a:latin typeface="Google Sans Text"/>
              </a:rPr>
              <a:t>产生多大的“无知”或不确定性。</a:t>
            </a:r>
            <a:r>
              <a:rPr lang="zh-CN" altLang="en-US" dirty="0">
                <a:effectLst/>
                <a:latin typeface="Google Sans Text"/>
              </a:rPr>
              <a:t> * 如果 </a:t>
            </a:r>
            <a:r>
              <a:rPr lang="en-US" altLang="zh-CN" dirty="0">
                <a:effectLst/>
                <a:latin typeface="Google Sans Text"/>
              </a:rPr>
              <a:t>$A$ </a:t>
            </a:r>
            <a:r>
              <a:rPr lang="zh-CN" altLang="en-US" dirty="0">
                <a:effectLst/>
                <a:latin typeface="Google Sans Text"/>
              </a:rPr>
              <a:t>和 </a:t>
            </a:r>
            <a:r>
              <a:rPr lang="en-US" altLang="zh-CN" dirty="0">
                <a:effectLst/>
                <a:latin typeface="Google Sans Text"/>
              </a:rPr>
              <a:t>$B$ </a:t>
            </a:r>
            <a:r>
              <a:rPr lang="zh-CN" altLang="en-US" dirty="0">
                <a:effectLst/>
                <a:latin typeface="Google Sans Text"/>
              </a:rPr>
              <a:t>毫无纠缠，那么 </a:t>
            </a:r>
            <a:r>
              <a:rPr lang="en-US" altLang="zh-CN" dirty="0">
                <a:effectLst/>
                <a:latin typeface="Google Sans Text"/>
              </a:rPr>
              <a:t>$A$ </a:t>
            </a:r>
            <a:r>
              <a:rPr lang="zh-CN" altLang="en-US" dirty="0">
                <a:effectLst/>
                <a:latin typeface="Google Sans Text"/>
              </a:rPr>
              <a:t>自己的状态是完全确定的，</a:t>
            </a:r>
            <a:r>
              <a:rPr lang="en-US" altLang="zh-CN" dirty="0">
                <a:effectLst/>
                <a:latin typeface="Google Sans Text"/>
              </a:rPr>
              <a:t>$S_A = 0$</a:t>
            </a:r>
            <a:r>
              <a:rPr lang="zh-CN" altLang="en-US" dirty="0">
                <a:effectLst/>
                <a:latin typeface="Google Sans Text"/>
              </a:rPr>
              <a:t>。</a:t>
            </a:r>
            <a:r>
              <a:rPr lang="zh-CN" altLang="en-US" dirty="0"/>
              <a:t>但是当过渡到量子场论的时候，系统的自由度变成了无限多，且连续分布在空间中的每一个点上。这时候量子力学里面一般的约化密度矩阵无法良定义，所谓迹也不存在了，出现紫外发散等现象。</a:t>
            </a:r>
            <a:endParaRPr lang="en-US" altLang="zh-CN" dirty="0"/>
          </a:p>
          <a:p>
            <a:r>
              <a:rPr lang="zh-CN" altLang="en-US" dirty="0"/>
              <a:t>紫外发散就是说，</a:t>
            </a:r>
            <a:endParaRPr lang="en-US" altLang="zh-CN" dirty="0"/>
          </a:p>
          <a:p>
            <a:r>
              <a:rPr lang="zh-CN" altLang="en-US" dirty="0">
                <a:effectLst/>
                <a:latin typeface="Google Sans Text"/>
              </a:rPr>
              <a:t>想象我们把空间分成区域 </a:t>
            </a:r>
            <a:r>
              <a:rPr lang="en-US" altLang="zh-CN" dirty="0">
                <a:effectLst/>
                <a:latin typeface="Google Sans Text"/>
              </a:rPr>
              <a:t>$A$ </a:t>
            </a:r>
            <a:r>
              <a:rPr lang="zh-CN" altLang="en-US" dirty="0">
                <a:effectLst/>
                <a:latin typeface="Google Sans Text"/>
              </a:rPr>
              <a:t>和外部区域 </a:t>
            </a:r>
            <a:r>
              <a:rPr lang="en-US" altLang="zh-CN" dirty="0">
                <a:effectLst/>
                <a:latin typeface="Google Sans Text"/>
              </a:rPr>
              <a:t>$B$</a:t>
            </a:r>
            <a:r>
              <a:rPr lang="zh-CN" altLang="en-US" dirty="0">
                <a:effectLst/>
                <a:latin typeface="Google Sans Text"/>
              </a:rPr>
              <a:t>。因为空间是连续的，在 </a:t>
            </a:r>
            <a:r>
              <a:rPr lang="en-US" altLang="zh-CN" dirty="0">
                <a:effectLst/>
                <a:latin typeface="Google Sans Text"/>
              </a:rPr>
              <a:t>$A$ </a:t>
            </a:r>
            <a:r>
              <a:rPr lang="zh-CN" altLang="en-US" dirty="0">
                <a:effectLst/>
                <a:latin typeface="Google Sans Text"/>
              </a:rPr>
              <a:t>和 </a:t>
            </a:r>
            <a:r>
              <a:rPr lang="en-US" altLang="zh-CN" dirty="0">
                <a:effectLst/>
                <a:latin typeface="Google Sans Text"/>
              </a:rPr>
              <a:t>$B$ </a:t>
            </a:r>
            <a:r>
              <a:rPr lang="zh-CN" altLang="en-US" dirty="0">
                <a:effectLst/>
                <a:latin typeface="Google Sans Text"/>
              </a:rPr>
              <a:t>的分割边界处，存在着</a:t>
            </a:r>
            <a:r>
              <a:rPr lang="zh-CN" altLang="en-US" b="1" dirty="0">
                <a:effectLst/>
                <a:latin typeface="Google Sans Text"/>
              </a:rPr>
              <a:t>无限多个</a:t>
            </a:r>
            <a:r>
              <a:rPr lang="zh-CN" altLang="en-US" dirty="0">
                <a:effectLst/>
                <a:latin typeface="Google Sans Text"/>
              </a:rPr>
              <a:t>距离无限近的空间点。量子场论告诉我们，距离越近的点，它们之间的量子涨落耦合得越剧烈。既然边界两侧有无限多对距离无限近的“邻居”，它们之间就会产生无穷无尽的纠缠。如果我们用数学公式去计算区域 </a:t>
            </a:r>
            <a:r>
              <a:rPr lang="en-US" altLang="zh-CN" dirty="0">
                <a:effectLst/>
                <a:latin typeface="Google Sans Text"/>
              </a:rPr>
              <a:t>$A$ </a:t>
            </a:r>
            <a:r>
              <a:rPr lang="zh-CN" altLang="en-US" dirty="0">
                <a:effectLst/>
                <a:latin typeface="Google Sans Text"/>
              </a:rPr>
              <a:t>的纠缠熵 </a:t>
            </a:r>
            <a:r>
              <a:rPr lang="en-US" altLang="zh-CN" dirty="0">
                <a:effectLst/>
                <a:latin typeface="Google Sans Text"/>
              </a:rPr>
              <a:t>$S_A$</a:t>
            </a:r>
            <a:r>
              <a:rPr lang="zh-CN" altLang="en-US" dirty="0">
                <a:effectLst/>
                <a:latin typeface="Google Sans Text"/>
              </a:rPr>
              <a:t>，由于这种短距离（高能量）的无限次贡献，积分结果会直接爆炸，等于无穷大。那么</a:t>
            </a:r>
            <a:r>
              <a:rPr lang="zh-CN" altLang="en-US" dirty="0"/>
              <a:t>为了让计算有意义，我们人为引入一个极小的长度尺度 </a:t>
            </a:r>
            <a:r>
              <a:rPr lang="en-US" altLang="zh-CN" dirty="0">
                <a:effectLst/>
                <a:latin typeface="Google Sans Text"/>
              </a:rPr>
              <a:t>$\epsilon$</a:t>
            </a:r>
            <a:r>
              <a:rPr lang="zh-CN" altLang="en-US" dirty="0"/>
              <a:t>，这就是</a:t>
            </a:r>
            <a:r>
              <a:rPr lang="zh-CN" altLang="en-US" b="1" dirty="0">
                <a:effectLst/>
                <a:latin typeface="Google Sans Text"/>
              </a:rPr>
              <a:t>紫外截断</a:t>
            </a:r>
            <a:r>
              <a:rPr lang="zh-CN" altLang="en-US" dirty="0"/>
              <a:t>。这一操作相当于将平滑连续的时空“像素化”，转化为最小间距为 </a:t>
            </a:r>
            <a:r>
              <a:rPr lang="en-US" altLang="zh-CN" dirty="0">
                <a:effectLst/>
                <a:latin typeface="Google Sans Text"/>
              </a:rPr>
              <a:t>$\epsilon$</a:t>
            </a:r>
            <a:r>
              <a:rPr lang="zh-CN" altLang="en-US" dirty="0"/>
              <a:t> 的离散网格。此时，边界两侧的纠缠点由无限对变为有限个，原本发散的无穷大随之被转化为依赖于 </a:t>
            </a:r>
            <a:r>
              <a:rPr lang="en-US" altLang="zh-CN" dirty="0">
                <a:effectLst/>
                <a:latin typeface="Google Sans Text"/>
              </a:rPr>
              <a:t>$\epsilon$</a:t>
            </a:r>
            <a:r>
              <a:rPr lang="zh-CN" altLang="en-US" dirty="0"/>
              <a:t> 的极大有限值。</a:t>
            </a:r>
            <a:endParaRPr lang="en-US" altLang="zh-CN" dirty="0"/>
          </a:p>
          <a:p>
            <a:r>
              <a:rPr lang="zh-CN" altLang="en-US" dirty="0">
                <a:effectLst/>
                <a:latin typeface="Google Sans Text"/>
              </a:rPr>
              <a:t>在大多数拥有局域相互作用的量子多体系统或场论真空中，区域 </a:t>
            </a:r>
            <a:r>
              <a:rPr lang="en-US" altLang="zh-CN" dirty="0">
                <a:effectLst/>
                <a:latin typeface="Google Sans Text"/>
              </a:rPr>
              <a:t>$A$ </a:t>
            </a:r>
            <a:r>
              <a:rPr lang="zh-CN" altLang="en-US" dirty="0">
                <a:effectLst/>
                <a:latin typeface="Google Sans Text"/>
              </a:rPr>
              <a:t>内部的自由度与外部 </a:t>
            </a:r>
            <a:r>
              <a:rPr lang="en-US" altLang="zh-CN" dirty="0">
                <a:effectLst/>
                <a:latin typeface="Google Sans Text"/>
              </a:rPr>
              <a:t>$B$ </a:t>
            </a:r>
            <a:r>
              <a:rPr lang="zh-CN" altLang="en-US" dirty="0">
                <a:effectLst/>
                <a:latin typeface="Google Sans Text"/>
              </a:rPr>
              <a:t>的自由度几乎没有关联。</a:t>
            </a:r>
            <a:r>
              <a:rPr lang="zh-CN" altLang="en-US" b="1" dirty="0">
                <a:effectLst/>
                <a:latin typeface="Google Sans Text"/>
              </a:rPr>
              <a:t>绝大部分的量子纠缠，只发生在紧挨着边界 两侧的薄层之间。</a:t>
            </a:r>
            <a:r>
              <a:rPr lang="zh-CN" altLang="en-US" dirty="0"/>
              <a:t>可以把边界想象成由一个个面积为 </a:t>
            </a:r>
            <a:r>
              <a:rPr lang="en-US" altLang="zh-CN" dirty="0">
                <a:effectLst/>
                <a:latin typeface="Google Sans Text"/>
              </a:rPr>
              <a:t>$\epsilon^{d-1}$</a:t>
            </a:r>
            <a:r>
              <a:rPr lang="zh-CN" altLang="en-US" dirty="0"/>
              <a:t> 的“小瓷砖”拼成的（假设空间是 </a:t>
            </a:r>
            <a:r>
              <a:rPr lang="en-US" altLang="zh-CN" dirty="0">
                <a:effectLst/>
                <a:latin typeface="Google Sans Text"/>
              </a:rPr>
              <a:t>$d$</a:t>
            </a:r>
            <a:r>
              <a:rPr lang="zh-CN" altLang="en-US" dirty="0"/>
              <a:t> 维的）。既然纠缠只发生在边界，那么总纠缠熵必然正比于边界上“瓷砖”的数量（即总面积除以单个瓷砖面积），这就是纠缠熵的</a:t>
            </a:r>
            <a:r>
              <a:rPr lang="zh-CN" altLang="en-US" b="1" dirty="0"/>
              <a:t>面积定律</a:t>
            </a:r>
            <a:r>
              <a:rPr lang="zh-CN" altLang="en-US" dirty="0"/>
              <a:t>。</a:t>
            </a:r>
            <a:endParaRPr lang="en-US" altLang="zh-CN" dirty="0"/>
          </a:p>
          <a:p>
            <a:r>
              <a:rPr lang="zh-CN" altLang="en-US" dirty="0"/>
              <a:t>在经典热力学中，气体的熵与体积成正比；但在量子场论的真空中，纠缠熵却与边界的</a:t>
            </a:r>
            <a:r>
              <a:rPr lang="zh-CN" altLang="en-US" b="1" dirty="0"/>
              <a:t>面积</a:t>
            </a:r>
            <a:r>
              <a:rPr lang="zh-CN" altLang="en-US" dirty="0"/>
              <a:t>成正比。</a:t>
            </a:r>
            <a:r>
              <a:rPr dirty="0"/>
              <a:t>由于纠缠熵 强烈依赖于人为选取的紫外截断 $\epsilon$，它在量子场论中并非一个物理上独立定义的量。</a:t>
            </a:r>
            <a:r>
              <a:rPr lang="zh-CN" dirty="0"/>
              <a:t>相比之下，</a:t>
            </a:r>
            <a:r>
              <a:rPr lang="zh-CN" altLang="en-US" dirty="0"/>
              <a:t>相对熵的概念可以帮助我们消去发散项，</a:t>
            </a:r>
            <a:r>
              <a:rPr lang="en-US" altLang="zh-CN" dirty="0"/>
              <a:t>ADS/CFT</a:t>
            </a:r>
            <a:r>
              <a:rPr lang="zh-CN" altLang="en-US" dirty="0"/>
              <a:t>对偶则将纠缠熵的发散项与本体几何的边界效应联系起来。</a:t>
            </a:r>
          </a:p>
          <a:p>
            <a:endParaRPr lang="zh-CN" altLang="en-US" dirty="0">
              <a:effectLst/>
              <a:latin typeface="Google Sans Text"/>
            </a:endParaRPr>
          </a:p>
          <a:p>
            <a:endParaRPr lang="en-US" altLang="zh-CN" dirty="0"/>
          </a:p>
          <a:p>
            <a:endParaRPr lang="en-US" altLang="zh-CN" dirty="0"/>
          </a:p>
          <a:p>
            <a:endParaRPr lang="zh-CN" altLang="en-US" dirty="0"/>
          </a:p>
        </p:txBody>
      </p:sp>
      <p:sp>
        <p:nvSpPr>
          <p:cNvPr id="4" name="灯片编号占位符 3"/>
          <p:cNvSpPr>
            <a:spLocks noGrp="1"/>
          </p:cNvSpPr>
          <p:nvPr>
            <p:ph type="sldNum" sz="quarter" idx="5"/>
          </p:nvPr>
        </p:nvSpPr>
        <p:spPr/>
        <p:txBody>
          <a:bodyPr/>
          <a:lstStyle/>
          <a:p>
            <a:fld id="{89DF6CF4-368A-49E3-B298-F2A60315B544}"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下面就来简要介绍与量子场论里的纠缠熵有关的一些数学思想。雷 </a:t>
            </a:r>
            <a:r>
              <a:rPr lang="en-US" altLang="zh-CN" dirty="0"/>
              <a:t>- </a:t>
            </a:r>
            <a:r>
              <a:rPr lang="zh-CN" altLang="en-US" dirty="0"/>
              <a:t>施利德定理。该定理证明，在量子场论中，时空任意一个区域内的所有场变量均与其他区域的场变量存在纠缠关联。相邻时空区域间的纠缠熵不仅数值巨大，还存在紫外发散的特性。这种紫外发散意味着，纠缠并非仅为量子态的属性，更是可观测量代数的固有属性。 由于</a:t>
            </a:r>
            <a:r>
              <a:rPr lang="en-US" altLang="zh-CN" dirty="0"/>
              <a:t>QFT</a:t>
            </a:r>
            <a:r>
              <a:rPr lang="zh-CN" altLang="en-US" dirty="0"/>
              <a:t>中密度矩阵没有良定义，我们需要应用</a:t>
            </a:r>
            <a:r>
              <a:rPr lang="zh-CN" altLang="en-US" b="0" i="0" dirty="0">
                <a:effectLst/>
                <a:latin typeface="ui-sans-serif"/>
              </a:rPr>
              <a:t>富田 </a:t>
            </a:r>
            <a:r>
              <a:rPr lang="en-US" altLang="zh-CN" b="0" i="0" dirty="0">
                <a:effectLst/>
                <a:latin typeface="ui-sans-serif"/>
              </a:rPr>
              <a:t>- </a:t>
            </a:r>
            <a:r>
              <a:rPr lang="zh-CN" altLang="en-US" b="0" i="0" dirty="0">
                <a:effectLst/>
                <a:latin typeface="ui-sans-serif"/>
              </a:rPr>
              <a:t>竹崎理论通过模块化哈密顿量来严谨定义状态的演化与关联，这</a:t>
            </a:r>
            <a:r>
              <a:rPr lang="zh-CN" altLang="en-US" dirty="0"/>
              <a:t>是研究</a:t>
            </a:r>
            <a:r>
              <a:rPr lang="zh-CN" altLang="en-US" b="1" dirty="0">
                <a:solidFill>
                  <a:srgbClr val="000000"/>
                </a:solidFill>
                <a:effectLst/>
                <a:latin typeface="ui-sans-serif"/>
              </a:rPr>
              <a:t>纠缠成为代数固有属性（而非仅为量子态属性）</a:t>
            </a:r>
            <a:r>
              <a:rPr lang="zh-CN" altLang="en-US" dirty="0"/>
              <a:t> 时的重要工具。利用路径积分和复制技巧，我们可以直接计算一些体系的纠缠熵。最后是一个重要的纠缠实例，</a:t>
            </a:r>
            <a:r>
              <a:rPr lang="zh-CN" altLang="en-US" b="1" dirty="0">
                <a:solidFill>
                  <a:srgbClr val="000000"/>
                </a:solidFill>
                <a:effectLst/>
                <a:latin typeface="ui-sans-serif"/>
              </a:rPr>
              <a:t>闵可夫斯基时空中两个互补的 “楔形体”（林德勒区域）</a:t>
            </a:r>
            <a:r>
              <a:rPr lang="zh-CN" altLang="en-US" dirty="0"/>
              <a:t> 纠缠问题。</a:t>
            </a:r>
          </a:p>
        </p:txBody>
      </p:sp>
      <p:sp>
        <p:nvSpPr>
          <p:cNvPr id="4" name="灯片编号占位符 3"/>
          <p:cNvSpPr>
            <a:spLocks noGrp="1"/>
          </p:cNvSpPr>
          <p:nvPr>
            <p:ph type="sldNum" sz="quarter" idx="5"/>
          </p:nvPr>
        </p:nvSpPr>
        <p:spPr/>
        <p:txBody>
          <a:bodyPr/>
          <a:lstStyle/>
          <a:p>
            <a:fld id="{89DF6CF4-368A-49E3-B298-F2A60315B544}"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我们的主要学习目标是学会利用约化矩阵定义纠缠熵，解释面积定律，定性讨论雷 </a:t>
            </a:r>
            <a:r>
              <a:rPr lang="en-US" altLang="zh-CN" dirty="0"/>
              <a:t>- </a:t>
            </a:r>
            <a:r>
              <a:rPr lang="zh-CN" altLang="en-US" dirty="0"/>
              <a:t>施利德定理以及理解紫外发散是怎么产生的。掌握纠缠熵的基本概念后，我们将了解一些其在共形场论、黑洞熵、全息原理等领域中的应用。</a:t>
            </a:r>
          </a:p>
        </p:txBody>
      </p:sp>
      <p:sp>
        <p:nvSpPr>
          <p:cNvPr id="4" name="灯片编号占位符 3"/>
          <p:cNvSpPr>
            <a:spLocks noGrp="1"/>
          </p:cNvSpPr>
          <p:nvPr>
            <p:ph type="sldNum" sz="quarter" idx="5"/>
          </p:nvPr>
        </p:nvSpPr>
        <p:spPr/>
        <p:txBody>
          <a:bodyPr/>
          <a:lstStyle/>
          <a:p>
            <a:fld id="{89DF6CF4-368A-49E3-B298-F2A60315B544}"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r>
              <a:rPr lang="zh-CN" altLang="en-US" dirty="0"/>
              <a:t>我们的项目计划</a:t>
            </a:r>
            <a:endParaRPr lang="en-US" altLang="zh-CN" dirty="0"/>
          </a:p>
          <a:p>
            <a:endParaRPr lang="en-US" altLang="zh-CN" dirty="0"/>
          </a:p>
          <a:p>
            <a:r>
              <a:rPr lang="zh-CN" altLang="en-US" dirty="0"/>
              <a:t>已经过去的三月份我们学习了在有限和无限维定义纠缠熵以及</a:t>
            </a:r>
            <a:r>
              <a:rPr lang="en-US" altLang="zh-CN" dirty="0"/>
              <a:t>operator algebra</a:t>
            </a:r>
            <a:r>
              <a:rPr lang="zh-CN" altLang="en-US" dirty="0"/>
              <a:t>等</a:t>
            </a:r>
            <a:endParaRPr lang="en-US" altLang="zh-CN" dirty="0"/>
          </a:p>
          <a:p>
            <a:r>
              <a:rPr lang="zh-CN" altLang="en-US" dirty="0"/>
              <a:t>四月份我们将学习面积定律紫外发散等</a:t>
            </a:r>
            <a:endParaRPr lang="en-US" altLang="zh-CN" dirty="0"/>
          </a:p>
          <a:p>
            <a:r>
              <a:rPr lang="zh-CN" altLang="en-US" dirty="0"/>
              <a:t>五月学习雷施利德定理，六月学习在黑洞</a:t>
            </a:r>
            <a:r>
              <a:rPr lang="en-US" altLang="zh-CN" dirty="0"/>
              <a:t>ADSCFT</a:t>
            </a:r>
            <a:r>
              <a:rPr lang="zh-CN" altLang="en-US" dirty="0"/>
              <a:t>等的应用</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EEFFF2B-AA1F-422B-A54F-1753D4481BD8}" type="datetimeFigureOut">
              <a:rPr lang="zh-CN" altLang="en-US" smtClean="0"/>
              <a:t>2026/4/10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FD38622-A378-4492-B9FC-822D2B7DC941}"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EFFF2B-AA1F-422B-A54F-1753D4481BD8}" type="datetimeFigureOut">
              <a:rPr lang="zh-CN" altLang="en-US" smtClean="0"/>
              <a:t>2026/4/10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38622-A378-4492-B9FC-822D2B7DC941}"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453116" y="738393"/>
            <a:ext cx="9285768" cy="584775"/>
          </a:xfrm>
          <a:prstGeom prst="rect">
            <a:avLst/>
          </a:prstGeom>
          <a:noFill/>
        </p:spPr>
        <p:txBody>
          <a:bodyPr wrap="square">
            <a:spAutoFit/>
          </a:bodyPr>
          <a:lstStyle/>
          <a:p>
            <a:r>
              <a:rPr lang="zh-CN" altLang="en-US" sz="3200" dirty="0">
                <a:latin typeface="Arial" panose="020B0604020202020204" pitchFamily="34" charset="0"/>
                <a:cs typeface="Arial" panose="020B0604020202020204" pitchFamily="34" charset="0"/>
              </a:rPr>
              <a:t>Entanglement Entropy in Quantum Field Theory</a:t>
            </a:r>
          </a:p>
        </p:txBody>
      </p:sp>
      <p:sp>
        <p:nvSpPr>
          <p:cNvPr id="6" name="文本框 5"/>
          <p:cNvSpPr txBox="1"/>
          <p:nvPr/>
        </p:nvSpPr>
        <p:spPr>
          <a:xfrm>
            <a:off x="3466213" y="1924763"/>
            <a:ext cx="4976038" cy="369332"/>
          </a:xfrm>
          <a:prstGeom prst="rect">
            <a:avLst/>
          </a:prstGeom>
          <a:noFill/>
        </p:spPr>
        <p:txBody>
          <a:bodyPr wrap="square" rtlCol="0">
            <a:spAutoFit/>
          </a:bodyPr>
          <a:lstStyle/>
          <a:p>
            <a:r>
              <a:rPr lang="en-US" altLang="zh-CN" dirty="0" err="1">
                <a:latin typeface="Arial" panose="020B0604020202020204" pitchFamily="34" charset="0"/>
                <a:cs typeface="Arial" panose="020B0604020202020204" pitchFamily="34" charset="0"/>
              </a:rPr>
              <a:t>Haoxiang</a:t>
            </a:r>
            <a:r>
              <a:rPr lang="en-US" altLang="zh-CN" dirty="0">
                <a:latin typeface="Arial" panose="020B0604020202020204" pitchFamily="34" charset="0"/>
                <a:cs typeface="Arial" panose="020B0604020202020204" pitchFamily="34" charset="0"/>
              </a:rPr>
              <a:t> Xu ,  </a:t>
            </a:r>
            <a:r>
              <a:rPr lang="en-US" altLang="zh-CN" dirty="0" err="1">
                <a:latin typeface="Arial" panose="020B0604020202020204" pitchFamily="34" charset="0"/>
                <a:cs typeface="Arial" panose="020B0604020202020204" pitchFamily="34" charset="0"/>
              </a:rPr>
              <a:t>Zhining</a:t>
            </a:r>
            <a:r>
              <a:rPr lang="en-US" altLang="zh-CN" dirty="0">
                <a:latin typeface="Arial" panose="020B0604020202020204" pitchFamily="34" charset="0"/>
                <a:cs typeface="Arial" panose="020B0604020202020204" pitchFamily="34" charset="0"/>
              </a:rPr>
              <a:t> Tang ,  </a:t>
            </a:r>
            <a:r>
              <a:rPr lang="en-US" altLang="zh-CN" dirty="0" err="1">
                <a:latin typeface="Arial" panose="020B0604020202020204" pitchFamily="34" charset="0"/>
                <a:cs typeface="Arial" panose="020B0604020202020204" pitchFamily="34" charset="0"/>
              </a:rPr>
              <a:t>Xinrui</a:t>
            </a:r>
            <a:r>
              <a:rPr lang="en-US" altLang="zh-CN" dirty="0">
                <a:latin typeface="Arial" panose="020B0604020202020204" pitchFamily="34" charset="0"/>
                <a:cs typeface="Arial" panose="020B0604020202020204" pitchFamily="34" charset="0"/>
              </a:rPr>
              <a:t> Wu</a:t>
            </a:r>
            <a:endParaRPr lang="zh-CN" altLang="en-US" dirty="0">
              <a:latin typeface="Arial" panose="020B0604020202020204" pitchFamily="34" charset="0"/>
              <a:cs typeface="Arial" panose="020B0604020202020204" pitchFamily="34" charset="0"/>
            </a:endParaRPr>
          </a:p>
        </p:txBody>
      </p:sp>
      <p:sp>
        <p:nvSpPr>
          <p:cNvPr id="7" name="文本框 6"/>
          <p:cNvSpPr txBox="1"/>
          <p:nvPr/>
        </p:nvSpPr>
        <p:spPr>
          <a:xfrm>
            <a:off x="4267201" y="2529766"/>
            <a:ext cx="3055088" cy="369332"/>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rPr>
              <a:t>Reporter : </a:t>
            </a:r>
            <a:r>
              <a:rPr lang="en-US" altLang="zh-CN" dirty="0" err="1">
                <a:latin typeface="Arial" panose="020B0604020202020204" pitchFamily="34" charset="0"/>
                <a:cs typeface="Arial" panose="020B0604020202020204" pitchFamily="34" charset="0"/>
              </a:rPr>
              <a:t>Zhining</a:t>
            </a:r>
            <a:r>
              <a:rPr lang="en-US" altLang="zh-CN" dirty="0">
                <a:latin typeface="Arial" panose="020B0604020202020204" pitchFamily="34" charset="0"/>
                <a:cs typeface="Arial" panose="020B0604020202020204" pitchFamily="34" charset="0"/>
              </a:rPr>
              <a:t> Tang</a:t>
            </a:r>
            <a:endParaRPr lang="zh-CN" altLang="en-US" dirty="0">
              <a:latin typeface="Arial" panose="020B0604020202020204" pitchFamily="34" charset="0"/>
              <a:cs typeface="Arial" panose="020B0604020202020204" pitchFamily="34" charset="0"/>
            </a:endParaRPr>
          </a:p>
        </p:txBody>
      </p:sp>
      <p:pic>
        <p:nvPicPr>
          <p:cNvPr id="11" name="图片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5582" y="3259688"/>
            <a:ext cx="5506669" cy="2915031"/>
          </a:xfrm>
          <a:prstGeom prst="rect">
            <a:avLst/>
          </a:prstGeom>
        </p:spPr>
      </p:pic>
      <p:sp>
        <p:nvSpPr>
          <p:cNvPr id="12" name="文本框 11"/>
          <p:cNvSpPr txBox="1"/>
          <p:nvPr/>
        </p:nvSpPr>
        <p:spPr>
          <a:xfrm>
            <a:off x="4898066" y="6174719"/>
            <a:ext cx="1793358" cy="307777"/>
          </a:xfrm>
          <a:prstGeom prst="rect">
            <a:avLst/>
          </a:prstGeom>
          <a:noFill/>
        </p:spPr>
        <p:txBody>
          <a:bodyPr wrap="square" rtlCol="0">
            <a:spAutoFit/>
          </a:bodyPr>
          <a:lstStyle/>
          <a:p>
            <a:r>
              <a:rPr lang="en-US" altLang="zh-CN" sz="1400" dirty="0">
                <a:latin typeface="Arial" panose="020B0604020202020204" pitchFamily="34" charset="0"/>
                <a:cs typeface="Arial" panose="020B0604020202020204" pitchFamily="34" charset="0"/>
              </a:rPr>
              <a:t>created by </a:t>
            </a:r>
            <a:r>
              <a:rPr lang="en-US" altLang="zh-CN" sz="1400" dirty="0" err="1">
                <a:latin typeface="Arial" panose="020B0604020202020204" pitchFamily="34" charset="0"/>
                <a:cs typeface="Arial" panose="020B0604020202020204" pitchFamily="34" charset="0"/>
              </a:rPr>
              <a:t>gemini</a:t>
            </a:r>
            <a:endParaRPr lang="zh-CN" altLang="en-US" sz="1400"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786808" y="517451"/>
            <a:ext cx="1679945" cy="584775"/>
          </a:xfrm>
          <a:prstGeom prst="rect">
            <a:avLst/>
          </a:prstGeom>
          <a:noFill/>
        </p:spPr>
        <p:txBody>
          <a:bodyPr wrap="square" rtlCol="0">
            <a:spAutoFit/>
          </a:bodyPr>
          <a:lstStyle/>
          <a:p>
            <a:r>
              <a:rPr lang="en-US" altLang="zh-CN" sz="3200" dirty="0">
                <a:latin typeface="Arial" panose="020B0604020202020204" pitchFamily="34" charset="0"/>
                <a:cs typeface="Arial" panose="020B0604020202020204" pitchFamily="34" charset="0"/>
              </a:rPr>
              <a:t>Outline</a:t>
            </a:r>
            <a:endParaRPr lang="zh-CN" altLang="en-US" sz="3200" dirty="0">
              <a:latin typeface="Arial" panose="020B0604020202020204" pitchFamily="34" charset="0"/>
              <a:cs typeface="Arial" panose="020B0604020202020204" pitchFamily="34" charset="0"/>
            </a:endParaRPr>
          </a:p>
        </p:txBody>
      </p:sp>
      <p:sp>
        <p:nvSpPr>
          <p:cNvPr id="5" name="文本框 4"/>
          <p:cNvSpPr txBox="1"/>
          <p:nvPr/>
        </p:nvSpPr>
        <p:spPr>
          <a:xfrm>
            <a:off x="1516910" y="1587795"/>
            <a:ext cx="5486402" cy="400110"/>
          </a:xfrm>
          <a:prstGeom prst="rect">
            <a:avLst/>
          </a:prstGeom>
          <a:noFill/>
        </p:spPr>
        <p:txBody>
          <a:bodyPr wrap="square" rtlCol="0">
            <a:spAutoFit/>
          </a:bodyPr>
          <a:lstStyle/>
          <a:p>
            <a:r>
              <a:rPr lang="en-US" altLang="zh-CN" sz="2000" dirty="0">
                <a:latin typeface="Arial" panose="020B0604020202020204" pitchFamily="34" charset="0"/>
                <a:cs typeface="Arial" panose="020B0604020202020204" pitchFamily="34" charset="0"/>
              </a:rPr>
              <a:t>•  Entanglement entropy :  from QM to QFT</a:t>
            </a:r>
            <a:endParaRPr lang="zh-CN" altLang="en-US" sz="2000" dirty="0">
              <a:latin typeface="Arial" panose="020B0604020202020204" pitchFamily="34" charset="0"/>
              <a:cs typeface="Arial" panose="020B0604020202020204" pitchFamily="34" charset="0"/>
            </a:endParaRPr>
          </a:p>
        </p:txBody>
      </p:sp>
      <p:sp>
        <p:nvSpPr>
          <p:cNvPr id="7" name="文本框 6"/>
          <p:cNvSpPr txBox="1"/>
          <p:nvPr/>
        </p:nvSpPr>
        <p:spPr>
          <a:xfrm>
            <a:off x="1516910" y="2636506"/>
            <a:ext cx="4472763" cy="400110"/>
          </a:xfrm>
          <a:prstGeom prst="rect">
            <a:avLst/>
          </a:prstGeom>
          <a:noFill/>
        </p:spPr>
        <p:txBody>
          <a:bodyPr wrap="square">
            <a:spAutoFit/>
          </a:bodyPr>
          <a:lstStyle/>
          <a:p>
            <a:r>
              <a:rPr lang="en-US" altLang="zh-CN" sz="2000" dirty="0">
                <a:latin typeface="Arial" panose="020B0604020202020204" pitchFamily="34" charset="0"/>
                <a:cs typeface="Arial" panose="020B0604020202020204" pitchFamily="34" charset="0"/>
              </a:rPr>
              <a:t>•  S</a:t>
            </a:r>
            <a:r>
              <a:rPr lang="zh-CN" altLang="en-US" sz="2000" dirty="0">
                <a:latin typeface="Arial" panose="020B0604020202020204" pitchFamily="34" charset="0"/>
                <a:cs typeface="Arial" panose="020B0604020202020204" pitchFamily="34" charset="0"/>
              </a:rPr>
              <a:t>ome of the mathematical ideas</a:t>
            </a:r>
          </a:p>
        </p:txBody>
      </p:sp>
      <p:sp>
        <p:nvSpPr>
          <p:cNvPr id="9" name="文本框 8"/>
          <p:cNvSpPr txBox="1"/>
          <p:nvPr/>
        </p:nvSpPr>
        <p:spPr>
          <a:xfrm>
            <a:off x="1516910" y="3685217"/>
            <a:ext cx="6096000" cy="400110"/>
          </a:xfrm>
          <a:prstGeom prst="rect">
            <a:avLst/>
          </a:prstGeom>
          <a:noFill/>
        </p:spPr>
        <p:txBody>
          <a:bodyPr wrap="square">
            <a:spAutoFit/>
          </a:bodyPr>
          <a:lstStyle/>
          <a:p>
            <a:r>
              <a:rPr lang="en-US" altLang="zh-CN" sz="2000" dirty="0">
                <a:latin typeface="Arial" panose="020B0604020202020204" pitchFamily="34" charset="0"/>
                <a:cs typeface="Arial" panose="020B0604020202020204" pitchFamily="34" charset="0"/>
              </a:rPr>
              <a:t>•  Learning objectives and core problems</a:t>
            </a:r>
            <a:endParaRPr lang="zh-CN" altLang="en-US" sz="2000" dirty="0">
              <a:latin typeface="Arial" panose="020B0604020202020204" pitchFamily="34" charset="0"/>
              <a:cs typeface="Arial" panose="020B0604020202020204" pitchFamily="34" charset="0"/>
            </a:endParaRPr>
          </a:p>
        </p:txBody>
      </p:sp>
      <p:sp>
        <p:nvSpPr>
          <p:cNvPr id="10" name="文本框 9"/>
          <p:cNvSpPr txBox="1"/>
          <p:nvPr/>
        </p:nvSpPr>
        <p:spPr>
          <a:xfrm>
            <a:off x="1516910" y="4733928"/>
            <a:ext cx="6096000" cy="400110"/>
          </a:xfrm>
          <a:prstGeom prst="rect">
            <a:avLst/>
          </a:prstGeom>
          <a:noFill/>
        </p:spPr>
        <p:txBody>
          <a:bodyPr wrap="square">
            <a:spAutoFit/>
          </a:bodyPr>
          <a:lstStyle/>
          <a:p>
            <a:r>
              <a:rPr lang="en-US" altLang="zh-CN" sz="2000" dirty="0">
                <a:latin typeface="Arial" panose="020B0604020202020204" pitchFamily="34" charset="0"/>
                <a:cs typeface="Arial" panose="020B0604020202020204" pitchFamily="34" charset="0"/>
              </a:rPr>
              <a:t>•  Project learning plan</a:t>
            </a:r>
            <a:endParaRPr lang="zh-CN" altLang="en-US" sz="20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39478" y="252389"/>
            <a:ext cx="3274829" cy="400110"/>
          </a:xfrm>
          <a:prstGeom prst="rect">
            <a:avLst/>
          </a:prstGeom>
          <a:noFill/>
        </p:spPr>
        <p:txBody>
          <a:bodyPr wrap="square">
            <a:spAutoFit/>
          </a:bodyPr>
          <a:lstStyle/>
          <a:p>
            <a:r>
              <a:rPr lang="zh-CN" altLang="en-US" sz="2000" b="1" dirty="0">
                <a:latin typeface="Arial" panose="020B0604020202020204" pitchFamily="34" charset="0"/>
                <a:cs typeface="Arial" panose="020B0604020202020204" pitchFamily="34" charset="0"/>
              </a:rPr>
              <a:t>Entanglement Entropy</a:t>
            </a:r>
          </a:p>
        </p:txBody>
      </p:sp>
      <p:sp>
        <p:nvSpPr>
          <p:cNvPr id="7" name="文本框 6"/>
          <p:cNvSpPr txBox="1"/>
          <p:nvPr/>
        </p:nvSpPr>
        <p:spPr>
          <a:xfrm>
            <a:off x="4167962" y="283167"/>
            <a:ext cx="7407349"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the quantum correlations between a region of space and its exterior</a:t>
            </a:r>
          </a:p>
        </p:txBody>
      </p:sp>
      <p:pic>
        <p:nvPicPr>
          <p:cNvPr id="18" name="图片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5923" y="1133863"/>
            <a:ext cx="2313638" cy="483067"/>
          </a:xfrm>
          <a:prstGeom prst="rect">
            <a:avLst/>
          </a:prstGeom>
        </p:spPr>
      </p:pic>
      <p:pic>
        <p:nvPicPr>
          <p:cNvPr id="20" name="图片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25923" y="1761423"/>
            <a:ext cx="2470300" cy="529933"/>
          </a:xfrm>
          <a:prstGeom prst="rect">
            <a:avLst/>
          </a:prstGeom>
        </p:spPr>
      </p:pic>
      <p:sp>
        <p:nvSpPr>
          <p:cNvPr id="25" name="文本框 24"/>
          <p:cNvSpPr txBox="1"/>
          <p:nvPr/>
        </p:nvSpPr>
        <p:spPr>
          <a:xfrm>
            <a:off x="746049" y="1841724"/>
            <a:ext cx="2766241"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finite degrees of freedom</a:t>
            </a:r>
            <a:endParaRPr lang="zh-CN" altLang="en-US" dirty="0">
              <a:latin typeface="Arial" panose="020B0604020202020204" pitchFamily="34" charset="0"/>
              <a:cs typeface="Arial" panose="020B0604020202020204" pitchFamily="34" charset="0"/>
            </a:endParaRPr>
          </a:p>
        </p:txBody>
      </p:sp>
      <p:sp>
        <p:nvSpPr>
          <p:cNvPr id="26" name="文本框 25"/>
          <p:cNvSpPr txBox="1"/>
          <p:nvPr/>
        </p:nvSpPr>
        <p:spPr>
          <a:xfrm>
            <a:off x="744279" y="1311349"/>
            <a:ext cx="708837" cy="369332"/>
          </a:xfrm>
          <a:prstGeom prst="rect">
            <a:avLst/>
          </a:prstGeom>
          <a:noFill/>
        </p:spPr>
        <p:txBody>
          <a:bodyPr wrap="square" rtlCol="0">
            <a:spAutoFit/>
          </a:bodyPr>
          <a:lstStyle/>
          <a:p>
            <a:r>
              <a:rPr lang="en-US" altLang="zh-CN" dirty="0">
                <a:solidFill>
                  <a:schemeClr val="accent1">
                    <a:lumMod val="75000"/>
                  </a:schemeClr>
                </a:solidFill>
                <a:latin typeface="Arial" panose="020B0604020202020204" pitchFamily="34" charset="0"/>
                <a:cs typeface="Arial" panose="020B0604020202020204" pitchFamily="34" charset="0"/>
              </a:rPr>
              <a:t>QM</a:t>
            </a:r>
            <a:endParaRPr lang="zh-CN" altLang="en-US" dirty="0">
              <a:solidFill>
                <a:schemeClr val="accent1">
                  <a:lumMod val="75000"/>
                </a:schemeClr>
              </a:solidFill>
              <a:latin typeface="Arial" panose="020B0604020202020204" pitchFamily="34" charset="0"/>
              <a:cs typeface="Arial" panose="020B0604020202020204" pitchFamily="34" charset="0"/>
            </a:endParaRPr>
          </a:p>
        </p:txBody>
      </p:sp>
      <p:sp>
        <p:nvSpPr>
          <p:cNvPr id="27" name="文本框 26"/>
          <p:cNvSpPr txBox="1"/>
          <p:nvPr/>
        </p:nvSpPr>
        <p:spPr>
          <a:xfrm>
            <a:off x="744278" y="4316077"/>
            <a:ext cx="708837" cy="369332"/>
          </a:xfrm>
          <a:prstGeom prst="rect">
            <a:avLst/>
          </a:prstGeom>
          <a:noFill/>
        </p:spPr>
        <p:txBody>
          <a:bodyPr wrap="square" rtlCol="0">
            <a:spAutoFit/>
          </a:bodyPr>
          <a:lstStyle/>
          <a:p>
            <a:r>
              <a:rPr lang="en-US" altLang="zh-CN" dirty="0">
                <a:solidFill>
                  <a:schemeClr val="accent1">
                    <a:lumMod val="75000"/>
                  </a:schemeClr>
                </a:solidFill>
                <a:latin typeface="Arial" panose="020B0604020202020204" pitchFamily="34" charset="0"/>
                <a:cs typeface="Arial" panose="020B0604020202020204" pitchFamily="34" charset="0"/>
              </a:rPr>
              <a:t>QFT</a:t>
            </a:r>
            <a:endParaRPr lang="zh-CN" altLang="en-US" dirty="0">
              <a:solidFill>
                <a:schemeClr val="accent1">
                  <a:lumMod val="75000"/>
                </a:schemeClr>
              </a:solidFill>
              <a:latin typeface="Arial" panose="020B0604020202020204" pitchFamily="34" charset="0"/>
              <a:cs typeface="Arial" panose="020B0604020202020204" pitchFamily="34" charset="0"/>
            </a:endParaRPr>
          </a:p>
        </p:txBody>
      </p:sp>
      <p:sp>
        <p:nvSpPr>
          <p:cNvPr id="29" name="文本框 28"/>
          <p:cNvSpPr txBox="1"/>
          <p:nvPr/>
        </p:nvSpPr>
        <p:spPr>
          <a:xfrm>
            <a:off x="776176" y="5033300"/>
            <a:ext cx="2970028"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infinite degrees of freedom</a:t>
            </a:r>
            <a:endParaRPr lang="zh-CN" altLang="en-US" dirty="0">
              <a:latin typeface="Arial" panose="020B0604020202020204" pitchFamily="34" charset="0"/>
              <a:cs typeface="Arial" panose="020B0604020202020204" pitchFamily="34" charset="0"/>
            </a:endParaRPr>
          </a:p>
        </p:txBody>
      </p:sp>
      <p:grpSp>
        <p:nvGrpSpPr>
          <p:cNvPr id="55" name="组合 54"/>
          <p:cNvGrpSpPr/>
          <p:nvPr/>
        </p:nvGrpSpPr>
        <p:grpSpPr>
          <a:xfrm>
            <a:off x="7275854" y="845172"/>
            <a:ext cx="4593265" cy="2466753"/>
            <a:chOff x="3799367" y="839474"/>
            <a:chExt cx="4593265" cy="2466753"/>
          </a:xfrm>
        </p:grpSpPr>
        <p:sp>
          <p:nvSpPr>
            <p:cNvPr id="8" name="椭圆 7"/>
            <p:cNvSpPr/>
            <p:nvPr/>
          </p:nvSpPr>
          <p:spPr>
            <a:xfrm>
              <a:off x="3799367" y="839474"/>
              <a:ext cx="4593265" cy="2466753"/>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 name="椭圆 8"/>
            <p:cNvSpPr/>
            <p:nvPr/>
          </p:nvSpPr>
          <p:spPr>
            <a:xfrm>
              <a:off x="4299099" y="1449961"/>
              <a:ext cx="1757915" cy="1446028"/>
            </a:xfrm>
            <a:prstGeom prst="ellipse">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6319286" y="1449961"/>
              <a:ext cx="1623237" cy="1245781"/>
            </a:xfrm>
            <a:prstGeom prst="ellipse">
              <a:avLst/>
            </a:prstGeom>
            <a:solidFill>
              <a:schemeClr val="accent6">
                <a:lumMod val="20000"/>
                <a:lumOff val="8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5043379" y="1499580"/>
              <a:ext cx="163032" cy="369332"/>
            </a:xfrm>
            <a:prstGeom prst="rect">
              <a:avLst/>
            </a:prstGeom>
            <a:noFill/>
          </p:spPr>
          <p:txBody>
            <a:bodyPr wrap="square" rtlCol="0">
              <a:spAutoFit/>
            </a:bodyPr>
            <a:lstStyle/>
            <a:p>
              <a:r>
                <a:rPr lang="en-US" altLang="zh-CN" b="1" dirty="0">
                  <a:latin typeface="Arial" panose="020B0604020202020204" pitchFamily="34" charset="0"/>
                  <a:cs typeface="Arial" panose="020B0604020202020204" pitchFamily="34" charset="0"/>
                </a:rPr>
                <a:t>A</a:t>
              </a:r>
              <a:endParaRPr lang="zh-CN" altLang="en-US" b="1" dirty="0">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3" name="文本框 12"/>
                <p:cNvSpPr txBox="1"/>
                <p:nvPr/>
              </p:nvSpPr>
              <p:spPr>
                <a:xfrm>
                  <a:off x="5837275" y="1010114"/>
                  <a:ext cx="517451"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zh-CN" altLang="en-US" i="1" smtClean="0">
                                <a:latin typeface="Cambria Math" panose="02040503050406030204" pitchFamily="18" charset="0"/>
                              </a:rPr>
                            </m:ctrlPr>
                          </m:dPr>
                          <m:e>
                            <m:r>
                              <a:rPr lang="en-US" altLang="zh-CN" b="0" i="1" smtClean="0">
                                <a:latin typeface="Cambria Math" panose="02040503050406030204" pitchFamily="18" charset="0"/>
                              </a:rPr>
                              <m:t>|</m:t>
                            </m:r>
                            <m:r>
                              <a:rPr lang="en-US" altLang="zh-CN" b="0" i="1" smtClean="0">
                                <a:latin typeface="Cambria Math" panose="02040503050406030204" pitchFamily="18" charset="0"/>
                              </a:rPr>
                              <m:t>𝜓</m:t>
                            </m:r>
                          </m:e>
                        </m:d>
                      </m:oMath>
                    </m:oMathPara>
                  </a14:m>
                  <a:endParaRPr lang="zh-CN" altLang="en-US" dirty="0"/>
                </a:p>
              </p:txBody>
            </p:sp>
          </mc:Choice>
          <mc:Fallback xmlns="">
            <p:sp>
              <p:nvSpPr>
                <p:cNvPr id="13" name="文本框 12"/>
                <p:cNvSpPr txBox="1">
                  <a:spLocks noRot="1" noChangeAspect="1" noMove="1" noResize="1" noEditPoints="1" noAdjustHandles="1" noChangeArrowheads="1" noChangeShapeType="1" noTextEdit="1"/>
                </p:cNvSpPr>
                <p:nvPr/>
              </p:nvSpPr>
              <p:spPr>
                <a:xfrm>
                  <a:off x="5837275" y="1010114"/>
                  <a:ext cx="517451" cy="369332"/>
                </a:xfrm>
                <a:prstGeom prst="rect">
                  <a:avLst/>
                </a:prstGeom>
                <a:blipFill rotWithShape="1">
                  <a:blip r:embed="rId5"/>
                </a:blipFill>
              </p:spPr>
              <p:txBody>
                <a:bodyPr/>
                <a:lstStyle/>
                <a:p>
                  <a:r>
                    <a:rPr lang="zh-CN" altLang="en-US">
                      <a:noFill/>
                    </a:rPr>
                    <a:t> </a:t>
                  </a:r>
                </a:p>
              </p:txBody>
            </p:sp>
          </mc:Fallback>
        </mc:AlternateContent>
        <p:sp>
          <p:nvSpPr>
            <p:cNvPr id="15" name="文本框 14"/>
            <p:cNvSpPr txBox="1"/>
            <p:nvPr/>
          </p:nvSpPr>
          <p:spPr>
            <a:xfrm>
              <a:off x="4618075" y="2009942"/>
              <a:ext cx="1119962" cy="369332"/>
            </a:xfrm>
            <a:prstGeom prst="rect">
              <a:avLst/>
            </a:prstGeom>
            <a:noFill/>
          </p:spPr>
          <p:txBody>
            <a:bodyPr wrap="square">
              <a:spAutoFit/>
            </a:bodyPr>
            <a:lstStyle/>
            <a:p>
              <a:pPr algn="l" rtl="0"/>
              <a:r>
                <a:rPr lang="en-US" altLang="zh-CN" b="0" dirty="0">
                  <a:solidFill>
                    <a:srgbClr val="000000"/>
                  </a:solidFill>
                  <a:effectLst/>
                  <a:latin typeface="Arial" panose="020B0604020202020204" pitchFamily="34" charset="0"/>
                  <a:cs typeface="Arial" panose="020B0604020202020204" pitchFamily="34" charset="0"/>
                </a:rPr>
                <a:t>observer</a:t>
              </a:r>
            </a:p>
          </p:txBody>
        </p:sp>
        <p:sp>
          <p:nvSpPr>
            <p:cNvPr id="16" name="文本框 15"/>
            <p:cNvSpPr txBox="1"/>
            <p:nvPr/>
          </p:nvSpPr>
          <p:spPr>
            <a:xfrm>
              <a:off x="6920025" y="1552743"/>
              <a:ext cx="421757" cy="369332"/>
            </a:xfrm>
            <a:prstGeom prst="rect">
              <a:avLst/>
            </a:prstGeom>
            <a:noFill/>
          </p:spPr>
          <p:txBody>
            <a:bodyPr wrap="square" rtlCol="0">
              <a:spAutoFit/>
            </a:bodyPr>
            <a:lstStyle/>
            <a:p>
              <a:r>
                <a:rPr lang="en-US" altLang="zh-CN" b="1" dirty="0">
                  <a:latin typeface="Arial" panose="020B0604020202020204" pitchFamily="34" charset="0"/>
                  <a:cs typeface="Arial" panose="020B0604020202020204" pitchFamily="34" charset="0"/>
                </a:rPr>
                <a:t>B</a:t>
              </a:r>
              <a:endParaRPr lang="zh-CN" altLang="en-US" b="1" dirty="0">
                <a:latin typeface="Arial" panose="020B0604020202020204" pitchFamily="34" charset="0"/>
                <a:cs typeface="Arial" panose="020B0604020202020204" pitchFamily="34" charset="0"/>
              </a:endParaRPr>
            </a:p>
          </p:txBody>
        </p:sp>
        <p:sp>
          <p:nvSpPr>
            <p:cNvPr id="21" name="弧形 20"/>
            <p:cNvSpPr/>
            <p:nvPr/>
          </p:nvSpPr>
          <p:spPr>
            <a:xfrm>
              <a:off x="5468683" y="1527934"/>
              <a:ext cx="1380461" cy="347550"/>
            </a:xfrm>
            <a:custGeom>
              <a:avLst/>
              <a:gdLst>
                <a:gd name="connsiteX0" fmla="*/ 36435 w 1380461"/>
                <a:gd name="connsiteY0" fmla="*/ 118062 h 347550"/>
                <a:gd name="connsiteX1" fmla="*/ 697621 w 1380461"/>
                <a:gd name="connsiteY1" fmla="*/ 10 h 347550"/>
                <a:gd name="connsiteX2" fmla="*/ 1380462 w 1380461"/>
                <a:gd name="connsiteY2" fmla="*/ 173775 h 347550"/>
                <a:gd name="connsiteX3" fmla="*/ 690231 w 1380461"/>
                <a:gd name="connsiteY3" fmla="*/ 173775 h 347550"/>
                <a:gd name="connsiteX4" fmla="*/ 36435 w 1380461"/>
                <a:gd name="connsiteY4" fmla="*/ 118062 h 347550"/>
                <a:gd name="connsiteX0-1" fmla="*/ 36435 w 1380461"/>
                <a:gd name="connsiteY0-2" fmla="*/ 118062 h 347550"/>
                <a:gd name="connsiteX1-3" fmla="*/ 697621 w 1380461"/>
                <a:gd name="connsiteY1-4" fmla="*/ 10 h 347550"/>
                <a:gd name="connsiteX2-5" fmla="*/ 1380462 w 1380461"/>
                <a:gd name="connsiteY2-6" fmla="*/ 173775 h 347550"/>
              </a:gdLst>
              <a:ahLst/>
              <a:cxnLst>
                <a:cxn ang="0">
                  <a:pos x="connsiteX0-1" y="connsiteY0-2"/>
                </a:cxn>
                <a:cxn ang="0">
                  <a:pos x="connsiteX1-3" y="connsiteY1-4"/>
                </a:cxn>
                <a:cxn ang="0">
                  <a:pos x="connsiteX2-5" y="connsiteY2-6"/>
                </a:cxn>
              </a:cxnLst>
              <a:rect l="l" t="t" r="r" b="b"/>
              <a:pathLst>
                <a:path w="1380461" h="347550" stroke="0" extrusionOk="0">
                  <a:moveTo>
                    <a:pt x="36435" y="118062"/>
                  </a:moveTo>
                  <a:cubicBezTo>
                    <a:pt x="107319" y="996"/>
                    <a:pt x="420141" y="-10225"/>
                    <a:pt x="697621" y="10"/>
                  </a:cubicBezTo>
                  <a:cubicBezTo>
                    <a:pt x="1078018" y="5478"/>
                    <a:pt x="1368075" y="84303"/>
                    <a:pt x="1380462" y="173775"/>
                  </a:cubicBezTo>
                  <a:cubicBezTo>
                    <a:pt x="1229016" y="182976"/>
                    <a:pt x="931339" y="220116"/>
                    <a:pt x="690231" y="173775"/>
                  </a:cubicBezTo>
                  <a:cubicBezTo>
                    <a:pt x="541821" y="186532"/>
                    <a:pt x="245629" y="175116"/>
                    <a:pt x="36435" y="118062"/>
                  </a:cubicBezTo>
                  <a:close/>
                </a:path>
                <a:path w="1380461" h="347550" fill="none" extrusionOk="0">
                  <a:moveTo>
                    <a:pt x="36435" y="118062"/>
                  </a:moveTo>
                  <a:cubicBezTo>
                    <a:pt x="160789" y="70750"/>
                    <a:pt x="377761" y="-27422"/>
                    <a:pt x="697621" y="10"/>
                  </a:cubicBezTo>
                  <a:cubicBezTo>
                    <a:pt x="1066496" y="1622"/>
                    <a:pt x="1378449" y="86663"/>
                    <a:pt x="1380462" y="173775"/>
                  </a:cubicBezTo>
                </a:path>
              </a:pathLst>
            </a:custGeom>
            <a:noFill/>
            <a:ln w="12700">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2" name="弧形 21"/>
            <p:cNvSpPr/>
            <p:nvPr/>
          </p:nvSpPr>
          <p:spPr>
            <a:xfrm flipV="1">
              <a:off x="5526272" y="2261690"/>
              <a:ext cx="1380461" cy="347550"/>
            </a:xfrm>
            <a:custGeom>
              <a:avLst/>
              <a:gdLst>
                <a:gd name="connsiteX0" fmla="*/ 36435 w 1380461"/>
                <a:gd name="connsiteY0" fmla="*/ 118062 h 347550"/>
                <a:gd name="connsiteX1" fmla="*/ 697621 w 1380461"/>
                <a:gd name="connsiteY1" fmla="*/ 10 h 347550"/>
                <a:gd name="connsiteX2" fmla="*/ 1380462 w 1380461"/>
                <a:gd name="connsiteY2" fmla="*/ 173775 h 347550"/>
                <a:gd name="connsiteX3" fmla="*/ 690231 w 1380461"/>
                <a:gd name="connsiteY3" fmla="*/ 173775 h 347550"/>
                <a:gd name="connsiteX4" fmla="*/ 36435 w 1380461"/>
                <a:gd name="connsiteY4" fmla="*/ 118062 h 347550"/>
                <a:gd name="connsiteX0-1" fmla="*/ 36435 w 1380461"/>
                <a:gd name="connsiteY0-2" fmla="*/ 118062 h 347550"/>
                <a:gd name="connsiteX1-3" fmla="*/ 697621 w 1380461"/>
                <a:gd name="connsiteY1-4" fmla="*/ 10 h 347550"/>
                <a:gd name="connsiteX2-5" fmla="*/ 1380462 w 1380461"/>
                <a:gd name="connsiteY2-6" fmla="*/ 173775 h 347550"/>
              </a:gdLst>
              <a:ahLst/>
              <a:cxnLst>
                <a:cxn ang="0">
                  <a:pos x="connsiteX0-1" y="connsiteY0-2"/>
                </a:cxn>
                <a:cxn ang="0">
                  <a:pos x="connsiteX1-3" y="connsiteY1-4"/>
                </a:cxn>
                <a:cxn ang="0">
                  <a:pos x="connsiteX2-5" y="connsiteY2-6"/>
                </a:cxn>
              </a:cxnLst>
              <a:rect l="l" t="t" r="r" b="b"/>
              <a:pathLst>
                <a:path w="1380461" h="347550" stroke="0" extrusionOk="0">
                  <a:moveTo>
                    <a:pt x="36435" y="118062"/>
                  </a:moveTo>
                  <a:cubicBezTo>
                    <a:pt x="107319" y="996"/>
                    <a:pt x="420141" y="-10225"/>
                    <a:pt x="697621" y="10"/>
                  </a:cubicBezTo>
                  <a:cubicBezTo>
                    <a:pt x="1078018" y="5478"/>
                    <a:pt x="1368075" y="84303"/>
                    <a:pt x="1380462" y="173775"/>
                  </a:cubicBezTo>
                  <a:cubicBezTo>
                    <a:pt x="1229016" y="182976"/>
                    <a:pt x="931339" y="220116"/>
                    <a:pt x="690231" y="173775"/>
                  </a:cubicBezTo>
                  <a:cubicBezTo>
                    <a:pt x="541821" y="186532"/>
                    <a:pt x="245629" y="175116"/>
                    <a:pt x="36435" y="118062"/>
                  </a:cubicBezTo>
                  <a:close/>
                </a:path>
                <a:path w="1380461" h="347550" fill="none" extrusionOk="0">
                  <a:moveTo>
                    <a:pt x="36435" y="118062"/>
                  </a:moveTo>
                  <a:cubicBezTo>
                    <a:pt x="160789" y="70750"/>
                    <a:pt x="377761" y="-27422"/>
                    <a:pt x="697621" y="10"/>
                  </a:cubicBezTo>
                  <a:cubicBezTo>
                    <a:pt x="1066496" y="1622"/>
                    <a:pt x="1378449" y="86663"/>
                    <a:pt x="1380462" y="173775"/>
                  </a:cubicBezTo>
                </a:path>
              </a:pathLst>
            </a:custGeom>
            <a:noFill/>
            <a:ln w="12700">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1" name="文本框 30"/>
            <p:cNvSpPr txBox="1"/>
            <p:nvPr/>
          </p:nvSpPr>
          <p:spPr>
            <a:xfrm>
              <a:off x="5543994" y="2578755"/>
              <a:ext cx="1502735" cy="338554"/>
            </a:xfrm>
            <a:prstGeom prst="rect">
              <a:avLst/>
            </a:prstGeom>
            <a:noFill/>
          </p:spPr>
          <p:txBody>
            <a:bodyPr wrap="square">
              <a:spAutoFit/>
            </a:bodyPr>
            <a:lstStyle/>
            <a:p>
              <a:r>
                <a:rPr lang="zh-CN" altLang="en-US" sz="1600" dirty="0">
                  <a:latin typeface="Arial" panose="020B0604020202020204" pitchFamily="34" charset="0"/>
                  <a:cs typeface="Arial" panose="020B0604020202020204" pitchFamily="34" charset="0"/>
                </a:rPr>
                <a:t>correlations</a:t>
              </a:r>
              <a:endParaRPr lang="zh-CN" altLang="en-US" sz="1600" dirty="0"/>
            </a:p>
          </p:txBody>
        </p:sp>
      </p:grpSp>
      <p:cxnSp>
        <p:nvCxnSpPr>
          <p:cNvPr id="35" name="直接箭头连接符 34"/>
          <p:cNvCxnSpPr/>
          <p:nvPr/>
        </p:nvCxnSpPr>
        <p:spPr>
          <a:xfrm>
            <a:off x="1013637" y="2339163"/>
            <a:ext cx="0" cy="1836324"/>
          </a:xfrm>
          <a:prstGeom prst="straightConnector1">
            <a:avLst/>
          </a:prstGeom>
          <a:ln w="28575">
            <a:solidFill>
              <a:schemeClr val="accent1">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3" name="文本框 32"/>
          <p:cNvSpPr txBox="1"/>
          <p:nvPr/>
        </p:nvSpPr>
        <p:spPr>
          <a:xfrm>
            <a:off x="3880964" y="3529165"/>
            <a:ext cx="182171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UV Divergence</a:t>
            </a:r>
            <a:endParaRPr lang="zh-CN" altLang="en-US" dirty="0">
              <a:latin typeface="Arial" panose="020B0604020202020204" pitchFamily="34" charset="0"/>
              <a:cs typeface="Arial" panose="020B0604020202020204" pitchFamily="34" charset="0"/>
            </a:endParaRPr>
          </a:p>
        </p:txBody>
      </p:sp>
      <p:sp>
        <p:nvSpPr>
          <p:cNvPr id="37" name="文本框 36"/>
          <p:cNvSpPr txBox="1"/>
          <p:nvPr/>
        </p:nvSpPr>
        <p:spPr>
          <a:xfrm>
            <a:off x="7654680" y="4252903"/>
            <a:ext cx="1251097"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Area Law</a:t>
            </a:r>
            <a:endParaRPr lang="zh-CN" altLang="en-US" dirty="0">
              <a:latin typeface="Arial" panose="020B0604020202020204" pitchFamily="34" charset="0"/>
              <a:cs typeface="Arial" panose="020B0604020202020204" pitchFamily="34" charset="0"/>
            </a:endParaRPr>
          </a:p>
        </p:txBody>
      </p:sp>
      <p:sp>
        <p:nvSpPr>
          <p:cNvPr id="46" name="文本框 45"/>
          <p:cNvSpPr txBox="1"/>
          <p:nvPr/>
        </p:nvSpPr>
        <p:spPr>
          <a:xfrm>
            <a:off x="3972145" y="2623239"/>
            <a:ext cx="248092" cy="461665"/>
          </a:xfrm>
          <a:prstGeom prst="rect">
            <a:avLst/>
          </a:prstGeom>
          <a:noFill/>
        </p:spPr>
        <p:txBody>
          <a:bodyPr wrap="square" rtlCol="0">
            <a:spAutoFit/>
          </a:bodyPr>
          <a:lstStyle/>
          <a:p>
            <a:r>
              <a:rPr lang="en-US" altLang="zh-CN" sz="2400" b="1" dirty="0">
                <a:solidFill>
                  <a:srgbClr val="C00000"/>
                </a:solidFill>
                <a:latin typeface="Arial" panose="020B0604020202020204" pitchFamily="34" charset="0"/>
                <a:cs typeface="Arial" panose="020B0604020202020204" pitchFamily="34" charset="0"/>
              </a:rPr>
              <a:t>?</a:t>
            </a:r>
            <a:endParaRPr lang="zh-CN" altLang="en-US" sz="2400" b="1" dirty="0">
              <a:solidFill>
                <a:srgbClr val="C00000"/>
              </a:solidFill>
              <a:latin typeface="Arial" panose="020B0604020202020204" pitchFamily="34" charset="0"/>
              <a:cs typeface="Arial" panose="020B0604020202020204" pitchFamily="34" charset="0"/>
            </a:endParaRPr>
          </a:p>
        </p:txBody>
      </p:sp>
      <p:sp>
        <p:nvSpPr>
          <p:cNvPr id="47" name="文本框 46"/>
          <p:cNvSpPr txBox="1"/>
          <p:nvPr/>
        </p:nvSpPr>
        <p:spPr>
          <a:xfrm>
            <a:off x="3881120" y="3122930"/>
            <a:ext cx="2451100" cy="368300"/>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rPr>
              <a:t>No well-defined trace !</a:t>
            </a:r>
            <a:endParaRPr lang="zh-CN" altLang="en-US" dirty="0">
              <a:latin typeface="Arial" panose="020B0604020202020204" pitchFamily="34" charset="0"/>
              <a:cs typeface="Arial" panose="020B0604020202020204" pitchFamily="34" charset="0"/>
            </a:endParaRPr>
          </a:p>
        </p:txBody>
      </p:sp>
      <p:cxnSp>
        <p:nvCxnSpPr>
          <p:cNvPr id="52" name="直接箭头连接符 51"/>
          <p:cNvCxnSpPr/>
          <p:nvPr/>
        </p:nvCxnSpPr>
        <p:spPr>
          <a:xfrm>
            <a:off x="4220237" y="5284079"/>
            <a:ext cx="616687" cy="0"/>
          </a:xfrm>
          <a:prstGeom prst="straightConnector1">
            <a:avLst/>
          </a:prstGeom>
          <a:ln w="76200">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1" name="直接箭头连接符 60"/>
          <p:cNvCxnSpPr/>
          <p:nvPr/>
        </p:nvCxnSpPr>
        <p:spPr>
          <a:xfrm flipH="1">
            <a:off x="1668784" y="2419711"/>
            <a:ext cx="3603191" cy="2018578"/>
          </a:xfrm>
          <a:prstGeom prst="straightConnector1">
            <a:avLst/>
          </a:prstGeom>
          <a:ln>
            <a:solidFill>
              <a:schemeClr val="accent2">
                <a:lumMod val="60000"/>
                <a:lumOff val="40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grpSp>
        <p:nvGrpSpPr>
          <p:cNvPr id="74" name="组合 73"/>
          <p:cNvGrpSpPr/>
          <p:nvPr/>
        </p:nvGrpSpPr>
        <p:grpSpPr>
          <a:xfrm>
            <a:off x="5384122" y="4254557"/>
            <a:ext cx="3951052" cy="1926818"/>
            <a:chOff x="8307216" y="4284702"/>
            <a:chExt cx="3951052" cy="1926818"/>
          </a:xfrm>
        </p:grpSpPr>
        <p:sp>
          <p:nvSpPr>
            <p:cNvPr id="50" name="文本框 49"/>
            <p:cNvSpPr txBox="1"/>
            <p:nvPr/>
          </p:nvSpPr>
          <p:spPr>
            <a:xfrm>
              <a:off x="8673215" y="5062618"/>
              <a:ext cx="2626243" cy="369332"/>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rPr>
                <a:t>Relative Entropy</a:t>
              </a:r>
              <a:endParaRPr lang="zh-CN" altLang="en-US" dirty="0">
                <a:latin typeface="Arial" panose="020B0604020202020204" pitchFamily="34" charset="0"/>
                <a:cs typeface="Arial" panose="020B0604020202020204" pitchFamily="34" charset="0"/>
              </a:endParaRPr>
            </a:p>
          </p:txBody>
        </p:sp>
        <p:sp>
          <p:nvSpPr>
            <p:cNvPr id="65" name="文本框 64"/>
            <p:cNvSpPr txBox="1"/>
            <p:nvPr/>
          </p:nvSpPr>
          <p:spPr>
            <a:xfrm>
              <a:off x="8647460" y="4284702"/>
              <a:ext cx="1477923"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UV Cutoff</a:t>
              </a:r>
              <a:endParaRPr lang="zh-CN" altLang="en-US" dirty="0">
                <a:latin typeface="Arial" panose="020B0604020202020204" pitchFamily="34" charset="0"/>
                <a:cs typeface="Arial" panose="020B0604020202020204" pitchFamily="34" charset="0"/>
              </a:endParaRPr>
            </a:p>
          </p:txBody>
        </p:sp>
        <p:sp>
          <p:nvSpPr>
            <p:cNvPr id="70" name="左大括号 69"/>
            <p:cNvSpPr/>
            <p:nvPr/>
          </p:nvSpPr>
          <p:spPr>
            <a:xfrm>
              <a:off x="8307216" y="4479834"/>
              <a:ext cx="294166" cy="1612357"/>
            </a:xfrm>
            <a:prstGeom prst="leftBrace">
              <a:avLst>
                <a:gd name="adj1" fmla="val 46888"/>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72" name="文本框 71"/>
            <p:cNvSpPr txBox="1"/>
            <p:nvPr/>
          </p:nvSpPr>
          <p:spPr>
            <a:xfrm>
              <a:off x="8643202" y="5842188"/>
              <a:ext cx="3615066"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H</a:t>
              </a:r>
              <a:r>
                <a:rPr lang="zh-CN" altLang="en-US" dirty="0">
                  <a:latin typeface="Arial" panose="020B0604020202020204" pitchFamily="34" charset="0"/>
                  <a:cs typeface="Arial" panose="020B0604020202020204" pitchFamily="34" charset="0"/>
                </a:rPr>
                <a:t>olographic principle (AdS/CFT)</a:t>
              </a:r>
            </a:p>
          </p:txBody>
        </p:sp>
      </p:grpSp>
      <p:cxnSp>
        <p:nvCxnSpPr>
          <p:cNvPr id="3" name="直接箭头连接符 2"/>
          <p:cNvCxnSpPr/>
          <p:nvPr/>
        </p:nvCxnSpPr>
        <p:spPr>
          <a:xfrm>
            <a:off x="6996223" y="4437569"/>
            <a:ext cx="53141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 name="直接连接符 3">
            <a:extLst>
              <a:ext uri="{FF2B5EF4-FFF2-40B4-BE49-F238E27FC236}">
                <a16:creationId xmlns:a16="http://schemas.microsoft.com/office/drawing/2014/main" id="{19189204-A7DB-4875-AE9B-BACB5C983C3E}"/>
              </a:ext>
            </a:extLst>
          </p:cNvPr>
          <p:cNvCxnSpPr/>
          <p:nvPr/>
        </p:nvCxnSpPr>
        <p:spPr>
          <a:xfrm>
            <a:off x="9436608" y="4316077"/>
            <a:ext cx="121432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6" name="直接连接符 35">
            <a:extLst>
              <a:ext uri="{FF2B5EF4-FFF2-40B4-BE49-F238E27FC236}">
                <a16:creationId xmlns:a16="http://schemas.microsoft.com/office/drawing/2014/main" id="{8E969E1F-C0F5-4DA7-B64F-E5583BEAAB52}"/>
              </a:ext>
            </a:extLst>
          </p:cNvPr>
          <p:cNvCxnSpPr/>
          <p:nvPr/>
        </p:nvCxnSpPr>
        <p:spPr>
          <a:xfrm>
            <a:off x="9436608" y="4622235"/>
            <a:ext cx="121432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8" name="直接连接符 37">
            <a:extLst>
              <a:ext uri="{FF2B5EF4-FFF2-40B4-BE49-F238E27FC236}">
                <a16:creationId xmlns:a16="http://schemas.microsoft.com/office/drawing/2014/main" id="{207F527E-9D7E-427A-8172-9B99316636E4}"/>
              </a:ext>
            </a:extLst>
          </p:cNvPr>
          <p:cNvCxnSpPr/>
          <p:nvPr/>
        </p:nvCxnSpPr>
        <p:spPr>
          <a:xfrm>
            <a:off x="9436608" y="4935430"/>
            <a:ext cx="1214323"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0" name="直接连接符 39">
            <a:extLst>
              <a:ext uri="{FF2B5EF4-FFF2-40B4-BE49-F238E27FC236}">
                <a16:creationId xmlns:a16="http://schemas.microsoft.com/office/drawing/2014/main" id="{E45571CA-3EDA-4150-B2A3-D3DA3B6BF86F}"/>
              </a:ext>
            </a:extLst>
          </p:cNvPr>
          <p:cNvCxnSpPr/>
          <p:nvPr/>
        </p:nvCxnSpPr>
        <p:spPr>
          <a:xfrm>
            <a:off x="9692640" y="4001414"/>
            <a:ext cx="0" cy="1228954"/>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1" name="直接连接符 40">
            <a:extLst>
              <a:ext uri="{FF2B5EF4-FFF2-40B4-BE49-F238E27FC236}">
                <a16:creationId xmlns:a16="http://schemas.microsoft.com/office/drawing/2014/main" id="{11B9DE84-F377-4432-8C2C-BB1A6F6CCE7B}"/>
              </a:ext>
            </a:extLst>
          </p:cNvPr>
          <p:cNvCxnSpPr/>
          <p:nvPr/>
        </p:nvCxnSpPr>
        <p:spPr>
          <a:xfrm>
            <a:off x="10027920" y="4007758"/>
            <a:ext cx="0" cy="1228954"/>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2" name="直接连接符 41">
            <a:extLst>
              <a:ext uri="{FF2B5EF4-FFF2-40B4-BE49-F238E27FC236}">
                <a16:creationId xmlns:a16="http://schemas.microsoft.com/office/drawing/2014/main" id="{62C936A4-5F27-44CA-B5A7-63CEF9D46277}"/>
              </a:ext>
            </a:extLst>
          </p:cNvPr>
          <p:cNvCxnSpPr/>
          <p:nvPr/>
        </p:nvCxnSpPr>
        <p:spPr>
          <a:xfrm>
            <a:off x="10365158" y="4001414"/>
            <a:ext cx="0" cy="1228954"/>
          </a:xfrm>
          <a:prstGeom prst="line">
            <a:avLst/>
          </a:prstGeom>
          <a:ln w="127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645042" y="1236865"/>
            <a:ext cx="3487479"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Reeh-Schlieder theorem</a:t>
            </a:r>
          </a:p>
        </p:txBody>
      </p:sp>
      <p:sp>
        <p:nvSpPr>
          <p:cNvPr id="9" name="文本框 8"/>
          <p:cNvSpPr txBox="1"/>
          <p:nvPr/>
        </p:nvSpPr>
        <p:spPr>
          <a:xfrm>
            <a:off x="643772" y="2857284"/>
            <a:ext cx="2729023"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Tomita-Takesaki theory</a:t>
            </a:r>
          </a:p>
        </p:txBody>
      </p:sp>
      <p:sp>
        <p:nvSpPr>
          <p:cNvPr id="10" name="文本框 9"/>
          <p:cNvSpPr txBox="1"/>
          <p:nvPr/>
        </p:nvSpPr>
        <p:spPr>
          <a:xfrm>
            <a:off x="645042" y="474552"/>
            <a:ext cx="4472763" cy="400110"/>
          </a:xfrm>
          <a:prstGeom prst="rect">
            <a:avLst/>
          </a:prstGeom>
          <a:noFill/>
        </p:spPr>
        <p:txBody>
          <a:bodyPr wrap="square">
            <a:spAutoFit/>
          </a:bodyPr>
          <a:lstStyle/>
          <a:p>
            <a:r>
              <a:rPr lang="en-US" altLang="zh-CN" sz="2000" b="1" dirty="0">
                <a:latin typeface="Arial" panose="020B0604020202020204" pitchFamily="34" charset="0"/>
                <a:cs typeface="Arial" panose="020B0604020202020204" pitchFamily="34" charset="0"/>
              </a:rPr>
              <a:t>S</a:t>
            </a:r>
            <a:r>
              <a:rPr lang="zh-CN" altLang="en-US" sz="2000" b="1" dirty="0">
                <a:latin typeface="Arial" panose="020B0604020202020204" pitchFamily="34" charset="0"/>
                <a:cs typeface="Arial" panose="020B0604020202020204" pitchFamily="34" charset="0"/>
              </a:rPr>
              <a:t>ome of the mathematical ideas</a:t>
            </a:r>
          </a:p>
        </p:txBody>
      </p:sp>
      <p:sp>
        <p:nvSpPr>
          <p:cNvPr id="12" name="文本框 11"/>
          <p:cNvSpPr txBox="1"/>
          <p:nvPr/>
        </p:nvSpPr>
        <p:spPr>
          <a:xfrm>
            <a:off x="645042" y="2076887"/>
            <a:ext cx="2626243" cy="368300"/>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rPr>
              <a:t>•  Operator Algebra</a:t>
            </a:r>
          </a:p>
        </p:txBody>
      </p:sp>
      <p:sp>
        <p:nvSpPr>
          <p:cNvPr id="15" name="文本框 14"/>
          <p:cNvSpPr txBox="1"/>
          <p:nvPr/>
        </p:nvSpPr>
        <p:spPr>
          <a:xfrm>
            <a:off x="645042" y="5209731"/>
            <a:ext cx="9792589"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Entanglement </a:t>
            </a:r>
            <a:r>
              <a:rPr lang="zh-CN" altLang="en-US" dirty="0">
                <a:latin typeface="Arial" panose="020B0604020202020204" pitchFamily="34" charset="0"/>
                <a:cs typeface="Arial" panose="020B0604020202020204" pitchFamily="34" charset="0"/>
              </a:rPr>
              <a:t>of two complementary “wedges” or Rindler regions in Minkowski spacetime</a:t>
            </a:r>
          </a:p>
        </p:txBody>
      </p:sp>
      <p:sp>
        <p:nvSpPr>
          <p:cNvPr id="17" name="文本框 16"/>
          <p:cNvSpPr txBox="1"/>
          <p:nvPr/>
        </p:nvSpPr>
        <p:spPr>
          <a:xfrm>
            <a:off x="645042" y="4453158"/>
            <a:ext cx="8777176" cy="368300"/>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a:t>
            </a:r>
            <a:r>
              <a:rPr lang="en-US" altLang="zh-CN" b="0" dirty="0">
                <a:solidFill>
                  <a:srgbClr val="000000"/>
                </a:solidFill>
                <a:effectLst/>
                <a:latin typeface="Inter"/>
              </a:rPr>
              <a:t>  </a:t>
            </a:r>
            <a:r>
              <a:rPr lang="en-US" altLang="zh-CN" b="0" dirty="0">
                <a:solidFill>
                  <a:srgbClr val="000000"/>
                </a:solidFill>
                <a:effectLst/>
                <a:latin typeface="Arial" panose="020B0604020202020204" pitchFamily="34" charset="0"/>
                <a:cs typeface="Arial" panose="020B0604020202020204" pitchFamily="34" charset="0"/>
              </a:rPr>
              <a:t>Euclidean Path Integral</a:t>
            </a:r>
          </a:p>
        </p:txBody>
      </p:sp>
      <p:sp>
        <p:nvSpPr>
          <p:cNvPr id="2" name="文本框 1"/>
          <p:cNvSpPr txBox="1"/>
          <p:nvPr/>
        </p:nvSpPr>
        <p:spPr>
          <a:xfrm>
            <a:off x="644407" y="3655598"/>
            <a:ext cx="8777176" cy="368300"/>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a:t>
            </a:r>
            <a:r>
              <a:rPr lang="en-US" altLang="zh-CN" b="0" dirty="0">
                <a:solidFill>
                  <a:srgbClr val="000000"/>
                </a:solidFill>
                <a:effectLst/>
                <a:latin typeface="Inter"/>
              </a:rPr>
              <a:t>  </a:t>
            </a:r>
            <a:r>
              <a:rPr lang="en-US" altLang="zh-CN" b="0" dirty="0">
                <a:solidFill>
                  <a:srgbClr val="000000"/>
                </a:solidFill>
                <a:effectLst/>
                <a:latin typeface="Arial" panose="020B0604020202020204" pitchFamily="34" charset="0"/>
                <a:cs typeface="Arial" panose="020B0604020202020204" pitchFamily="34" charset="0"/>
              </a:rPr>
              <a:t>Replica Trick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53656" y="332785"/>
            <a:ext cx="6096000" cy="400110"/>
          </a:xfrm>
          <a:prstGeom prst="rect">
            <a:avLst/>
          </a:prstGeom>
          <a:noFill/>
        </p:spPr>
        <p:txBody>
          <a:bodyPr wrap="square">
            <a:spAutoFit/>
          </a:bodyPr>
          <a:lstStyle/>
          <a:p>
            <a:r>
              <a:rPr lang="en-US" altLang="zh-CN" sz="2000" b="1" dirty="0">
                <a:latin typeface="Arial" panose="020B0604020202020204" pitchFamily="34" charset="0"/>
                <a:cs typeface="Arial" panose="020B0604020202020204" pitchFamily="34" charset="0"/>
              </a:rPr>
              <a:t>Learning objectives and core problems</a:t>
            </a:r>
            <a:endParaRPr lang="zh-CN" altLang="en-US" sz="2000" b="1" dirty="0">
              <a:latin typeface="Arial" panose="020B0604020202020204" pitchFamily="34" charset="0"/>
              <a:cs typeface="Arial" panose="020B0604020202020204" pitchFamily="34" charset="0"/>
            </a:endParaRPr>
          </a:p>
        </p:txBody>
      </p:sp>
      <p:sp>
        <p:nvSpPr>
          <p:cNvPr id="7" name="文本框 6"/>
          <p:cNvSpPr txBox="1"/>
          <p:nvPr/>
        </p:nvSpPr>
        <p:spPr>
          <a:xfrm>
            <a:off x="1027815" y="1338489"/>
            <a:ext cx="7166343"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Define entanglement entropy using the reduced density matrix</a:t>
            </a:r>
          </a:p>
        </p:txBody>
      </p:sp>
      <p:sp>
        <p:nvSpPr>
          <p:cNvPr id="9" name="文本框 8"/>
          <p:cNvSpPr txBox="1"/>
          <p:nvPr/>
        </p:nvSpPr>
        <p:spPr>
          <a:xfrm>
            <a:off x="1027815" y="2313403"/>
            <a:ext cx="6096000"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Explain the “Area Law” behavior of entropy in QFT</a:t>
            </a:r>
          </a:p>
        </p:txBody>
      </p:sp>
      <p:sp>
        <p:nvSpPr>
          <p:cNvPr id="11" name="文本框 10"/>
          <p:cNvSpPr txBox="1"/>
          <p:nvPr/>
        </p:nvSpPr>
        <p:spPr>
          <a:xfrm>
            <a:off x="1027815" y="3429180"/>
            <a:ext cx="6096000"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Discuss the Reeh-Schlieder theorem qualitatively</a:t>
            </a:r>
          </a:p>
        </p:txBody>
      </p:sp>
      <p:sp>
        <p:nvSpPr>
          <p:cNvPr id="14" name="文本框 13"/>
          <p:cNvSpPr txBox="1"/>
          <p:nvPr/>
        </p:nvSpPr>
        <p:spPr>
          <a:xfrm>
            <a:off x="1027815" y="4424307"/>
            <a:ext cx="6096000"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Understand the origin of UV divergences</a:t>
            </a:r>
            <a:endParaRPr lang="zh-CN" altLang="en-US" dirty="0">
              <a:latin typeface="Arial" panose="020B0604020202020204" pitchFamily="34" charset="0"/>
              <a:cs typeface="Arial" panose="020B0604020202020204" pitchFamily="34" charset="0"/>
            </a:endParaRPr>
          </a:p>
        </p:txBody>
      </p:sp>
      <p:sp>
        <p:nvSpPr>
          <p:cNvPr id="2" name="文本框 1"/>
          <p:cNvSpPr txBox="1"/>
          <p:nvPr/>
        </p:nvSpPr>
        <p:spPr>
          <a:xfrm>
            <a:off x="1028065" y="5322570"/>
            <a:ext cx="10991215" cy="368300"/>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Learn some applications of entanglement algebra in CFT, black hole,  holographic principle for example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467833" y="311520"/>
            <a:ext cx="2892056" cy="400110"/>
          </a:xfrm>
          <a:prstGeom prst="rect">
            <a:avLst/>
          </a:prstGeom>
          <a:noFill/>
        </p:spPr>
        <p:txBody>
          <a:bodyPr wrap="square">
            <a:spAutoFit/>
          </a:bodyPr>
          <a:lstStyle/>
          <a:p>
            <a:r>
              <a:rPr lang="en-US" altLang="zh-CN" sz="2000" b="1" dirty="0">
                <a:latin typeface="Arial" panose="020B0604020202020204" pitchFamily="34" charset="0"/>
                <a:cs typeface="Arial" panose="020B0604020202020204" pitchFamily="34" charset="0"/>
              </a:rPr>
              <a:t>Project learning plan</a:t>
            </a:r>
            <a:endParaRPr lang="zh-CN" altLang="en-US" sz="2000" b="1" dirty="0"/>
          </a:p>
        </p:txBody>
      </p:sp>
      <p:sp>
        <p:nvSpPr>
          <p:cNvPr id="3" name="文本框 2"/>
          <p:cNvSpPr txBox="1"/>
          <p:nvPr/>
        </p:nvSpPr>
        <p:spPr>
          <a:xfrm>
            <a:off x="579755" y="1028700"/>
            <a:ext cx="8538210" cy="3969385"/>
          </a:xfrm>
          <a:prstGeom prst="rect">
            <a:avLst/>
          </a:prstGeom>
          <a:noFill/>
        </p:spPr>
        <p:txBody>
          <a:bodyPr wrap="square" rtlCol="0">
            <a:spAutoFit/>
          </a:bodyPr>
          <a:lstStyle/>
          <a:p>
            <a:r>
              <a:rPr lang="en-US" altLang="zh-CN" dirty="0">
                <a:latin typeface="Arial" panose="020B0604020202020204" pitchFamily="34" charset="0"/>
                <a:cs typeface="Arial" panose="020B0604020202020204" pitchFamily="34" charset="0"/>
                <a:sym typeface="+mn-ea"/>
              </a:rPr>
              <a:t>•  March: Learn the essence of entanglement entropy, learn how to define entanglement entropy in finite-dimensional and infinite-dimensional case, learn some basic operator algebras and modular theory, learn the importance of relative entropy. </a:t>
            </a:r>
          </a:p>
          <a:p>
            <a:endParaRPr lang="en-US" altLang="zh-CN" dirty="0">
              <a:latin typeface="Arial" panose="020B0604020202020204" pitchFamily="34" charset="0"/>
              <a:cs typeface="Arial" panose="020B0604020202020204" pitchFamily="34" charset="0"/>
              <a:sym typeface="+mn-ea"/>
            </a:endParaRPr>
          </a:p>
          <a:p>
            <a:r>
              <a:rPr lang="en-US" altLang="zh-CN" dirty="0">
                <a:latin typeface="Arial" panose="020B0604020202020204" pitchFamily="34" charset="0"/>
                <a:cs typeface="Arial" panose="020B0604020202020204" pitchFamily="34" charset="0"/>
                <a:sym typeface="+mn-ea"/>
              </a:rPr>
              <a:t>•  April: Understand the origin of Area Law, learn how to eliminate infinite terms in entanglement entropy caused by UV divergence, learn how to calculate entanglement entropy using replica trick and twist operators.</a:t>
            </a:r>
          </a:p>
          <a:p>
            <a:endParaRPr lang="en-US" altLang="zh-CN" dirty="0">
              <a:latin typeface="Arial" panose="020B0604020202020204" pitchFamily="34" charset="0"/>
              <a:cs typeface="Arial" panose="020B0604020202020204" pitchFamily="34" charset="0"/>
              <a:sym typeface="+mn-ea"/>
            </a:endParaRPr>
          </a:p>
          <a:p>
            <a:r>
              <a:rPr lang="en-US" altLang="zh-CN" dirty="0">
                <a:latin typeface="Arial" panose="020B0604020202020204" pitchFamily="34" charset="0"/>
                <a:cs typeface="Arial" panose="020B0604020202020204" pitchFamily="34" charset="0"/>
                <a:sym typeface="+mn-ea"/>
              </a:rPr>
              <a:t>•  May: Understand </a:t>
            </a:r>
            <a:r>
              <a:rPr lang="zh-CN" altLang="en-US" dirty="0">
                <a:latin typeface="Arial" panose="020B0604020202020204" pitchFamily="34" charset="0"/>
                <a:cs typeface="Arial" panose="020B0604020202020204" pitchFamily="34" charset="0"/>
                <a:sym typeface="+mn-ea"/>
              </a:rPr>
              <a:t>Reeh-Schlieder theorem</a:t>
            </a:r>
            <a:r>
              <a:rPr lang="en-US" altLang="zh-CN" dirty="0">
                <a:latin typeface="Arial" panose="020B0604020202020204" pitchFamily="34" charset="0"/>
                <a:cs typeface="Arial" panose="020B0604020202020204" pitchFamily="34" charset="0"/>
                <a:sym typeface="+mn-ea"/>
              </a:rPr>
              <a:t>, learn irreversibility theorems related to RG flow in various dimensions of field theory.</a:t>
            </a:r>
          </a:p>
          <a:p>
            <a:endParaRPr lang="en-US" altLang="zh-CN" dirty="0">
              <a:latin typeface="Arial" panose="020B0604020202020204" pitchFamily="34" charset="0"/>
              <a:cs typeface="Arial" panose="020B0604020202020204" pitchFamily="34" charset="0"/>
              <a:sym typeface="+mn-ea"/>
            </a:endParaRPr>
          </a:p>
          <a:p>
            <a:r>
              <a:rPr lang="en-US" altLang="zh-CN" dirty="0">
                <a:latin typeface="Arial" panose="020B0604020202020204" pitchFamily="34" charset="0"/>
                <a:cs typeface="Arial" panose="020B0604020202020204" pitchFamily="34" charset="0"/>
                <a:sym typeface="+mn-ea"/>
              </a:rPr>
              <a:t>•  June: Learn some applications of entanglement entrpy in field theory, black holes,  Ads/CFT, etc.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67833" y="311520"/>
            <a:ext cx="2892056" cy="400110"/>
          </a:xfrm>
          <a:prstGeom prst="rect">
            <a:avLst/>
          </a:prstGeom>
          <a:noFill/>
        </p:spPr>
        <p:txBody>
          <a:bodyPr wrap="square">
            <a:spAutoFit/>
          </a:bodyPr>
          <a:lstStyle/>
          <a:p>
            <a:r>
              <a:rPr lang="en-US" altLang="zh-CN" sz="2000" b="1" dirty="0">
                <a:latin typeface="Arial" panose="020B0604020202020204" pitchFamily="34" charset="0"/>
                <a:cs typeface="Arial" panose="020B0604020202020204" pitchFamily="34" charset="0"/>
              </a:rPr>
              <a:t>References</a:t>
            </a:r>
            <a:endParaRPr lang="zh-CN" altLang="en-US" sz="2000" b="1" dirty="0"/>
          </a:p>
        </p:txBody>
      </p:sp>
      <p:sp>
        <p:nvSpPr>
          <p:cNvPr id="6" name="文本框 5"/>
          <p:cNvSpPr txBox="1"/>
          <p:nvPr/>
        </p:nvSpPr>
        <p:spPr>
          <a:xfrm>
            <a:off x="467833" y="1498546"/>
            <a:ext cx="10426996"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E. Witten, Notes on Some Entanglement Properties of Quantum Field Theory [1803.04993].</a:t>
            </a:r>
          </a:p>
        </p:txBody>
      </p:sp>
      <p:sp>
        <p:nvSpPr>
          <p:cNvPr id="8" name="文本框 7"/>
          <p:cNvSpPr txBox="1"/>
          <p:nvPr/>
        </p:nvSpPr>
        <p:spPr>
          <a:xfrm>
            <a:off x="467833" y="2788631"/>
            <a:ext cx="10767237"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  </a:t>
            </a:r>
            <a:r>
              <a:rPr lang="zh-CN" altLang="en-US" dirty="0">
                <a:latin typeface="Arial" panose="020B0604020202020204" pitchFamily="34" charset="0"/>
                <a:cs typeface="Arial" panose="020B0604020202020204" pitchFamily="34" charset="0"/>
              </a:rPr>
              <a:t>Horacio Casini and Marina Huerta, Lectures on entanglement in quantum field theory [2201.13310].</a:t>
            </a: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TotalTime>
  <Words>1375</Words>
  <Application>Microsoft Office PowerPoint</Application>
  <PresentationFormat>宽屏</PresentationFormat>
  <Paragraphs>72</Paragraphs>
  <Slides>7</Slides>
  <Notes>6</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Google Sans Text</vt:lpstr>
      <vt:lpstr>Inter</vt:lpstr>
      <vt:lpstr>ui-sans-serif</vt:lpstr>
      <vt:lpstr>等线</vt:lpstr>
      <vt:lpstr>等线 Light</vt:lpstr>
      <vt:lpstr>Arial</vt:lpstr>
      <vt:lpstr>Cambria Math</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lenovo</dc:creator>
  <cp:lastModifiedBy>lenovo</cp:lastModifiedBy>
  <cp:revision>38</cp:revision>
  <dcterms:created xsi:type="dcterms:W3CDTF">2026-04-06T12:31:00Z</dcterms:created>
  <dcterms:modified xsi:type="dcterms:W3CDTF">2026-04-10T07:39:10Z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403085EE36A64903AFBD164433CD8EA7_12</vt:lpwstr>
  </property>
  <property fmtid="{D5CDD505-2E9C-101B-9397-08002B2CF9AE}" pid="3" name="KSOProductBuildVer">
    <vt:lpwstr>2052-12.8.2.17149</vt:lpwstr>
  </property>
</Properties>
</file>