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00" r:id="rId2"/>
    <p:sldId id="280" r:id="rId3"/>
    <p:sldId id="267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24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BA4"/>
    <a:srgbClr val="AFABAB"/>
    <a:srgbClr val="0F3DC5"/>
    <a:srgbClr val="2BA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F8055-27CA-4C55-BC23-F9359CE32445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91625-B960-4FA4-9643-9A008D8F68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2517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74C1D0-060E-4FCC-91A6-7476A46993C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898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74C1D0-060E-4FCC-91A6-7476A46993C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372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74C1D0-060E-4FCC-91A6-7476A46993C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85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E04E95-C28C-4865-8BFF-E15BC7F29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43BA2C4-6A62-465D-9859-A6EC58CCD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A7E042-E9C0-47C6-8F72-5A6E31E12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A42068-7729-4131-9349-2C9AA98E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408A23-9958-47FB-9DA6-A7D6A7EA8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56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9DD0E2-89AE-4F91-95C6-B328E86D7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05A87FD-6B6E-4100-99A0-5B9E53CB6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F9A51A-B308-4DE3-BCF1-FC48B88D3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9CF7F4-023D-4E0C-BBCC-409FD85EB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1E7EE98-D94A-480D-AEF0-60916E0D0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915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F6736A6-5D5C-46C2-BD7E-BED0C2D392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75939D8-8B3D-4C32-B97B-D5A4A549F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5D972E-0DA1-486D-B54F-00A9E287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17BDFB6-AE3A-4D21-8A49-2126353C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292135-B275-4FAE-9A81-DB66A975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248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244F6A-BEA3-4829-BA87-1D170340A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23E72B-5CFE-4679-8D93-CB9179125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928390-902E-46D6-AAD1-5CAC6F4C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889B6D-FF2D-4CF2-B3C7-D4A589C5B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29F298F-6A75-4555-8309-0DA77122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44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1129C4-4BC7-4D1C-923F-9496B94E1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38698E6-0411-4214-8D94-B0A1E13D8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841289-4692-437C-B93E-BEDAD5215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46CAEC-6441-46A7-8BEC-EDD2814B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2D5173-EC3B-4CA4-9E3D-84194D859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9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2FCE84-631B-4382-B4C9-8A1C21E78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0D18C5-ABDC-4A53-81D5-A8D5D8895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B3D59A7-28E3-435E-A74B-D01ACC655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8B7DBAE-24BD-44C9-AF96-BD2D6C57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5615034-129A-49B6-86F3-AEAF5A467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E8710F-8D44-4ABA-8573-2452F1BC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95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10188A-D700-409D-BE1F-2F2B0D9B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5A7473A-D404-4C74-B566-6E38034FC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8743395-3FFA-4870-AC3C-44F08215F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B27D04B-C346-41D1-8FEC-A80AA34B6A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FC4B6FE-EDA7-40B1-8441-34577FC4D6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52B0929-77AA-49CB-AB9B-CEF9BA5D1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3192131-6D11-451C-A87D-BA5C5F38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93B0548-3F2D-4EB1-BE3D-B4889DC7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58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8F6A9F-3B52-4E20-ABF1-A02C896E2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7B5F133-9790-4C0C-BDE4-1AA814DD5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BE6C979-3EBC-4160-89D7-5AEFA5AFB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659250C-276B-4000-B679-F2821DEC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573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EC519CF-2247-47FB-A4F0-5E137898D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739F0A5-6FFF-48A8-8511-7FE17C371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0285EE3-245C-49B5-8F8C-E61B2832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04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5FE5AB-235B-49F2-8C30-969875170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A31D7B-CBDB-4E74-8461-91339A36A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C3B9F42-3D3E-4977-9E31-C7E5A168C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9BB7CFA-C294-46B1-9CCF-5684E60E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5F3A9A8-FCD2-4C2E-91BC-DBCD14C2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26A166-5F0F-47E9-BFEF-35A17051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078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094A1B-284C-4868-B171-E77F60C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2D66C86-0CF8-4E32-A933-A5035CD4B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9A85A24-38B6-4C17-8CE3-D42EA32DD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465A0FC-ABA1-425E-9952-DA52635CE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28AE56-F084-493B-AD86-53074AD5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ED1D20-B66A-408C-98AC-6CB497CF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490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391EB71-47C6-4326-A2C3-D98D6A215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DF579BF-3838-432C-B48C-A982AACF8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5BF249-5457-4BEA-B28C-BDE19428D4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EB2F5-E5B9-4F7B-93DF-EF86E88C72B4}" type="datetimeFigureOut">
              <a:rPr lang="zh-CN" altLang="en-US" smtClean="0"/>
              <a:t>2026/4/8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719342-6EA6-4BFE-A3B1-9B26DAB6E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757B64-A415-41D7-8C58-F2D64A53E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D723C-B3FE-4FE6-A7AF-4B5224CD59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70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7188F525-2E6B-47CA-9C01-06E865ED87C3}"/>
              </a:ext>
            </a:extLst>
          </p:cNvPr>
          <p:cNvSpPr/>
          <p:nvPr/>
        </p:nvSpPr>
        <p:spPr>
          <a:xfrm>
            <a:off x="0" y="1"/>
            <a:ext cx="12192000" cy="6887980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508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6041F30F-EAFE-4510-9017-E617922BC134}"/>
              </a:ext>
            </a:extLst>
          </p:cNvPr>
          <p:cNvSpPr/>
          <p:nvPr/>
        </p:nvSpPr>
        <p:spPr>
          <a:xfrm>
            <a:off x="0" y="1409826"/>
            <a:ext cx="12192000" cy="44997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572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A7FFEEA-9F85-408F-A4B4-25BB52A56DD1}"/>
              </a:ext>
            </a:extLst>
          </p:cNvPr>
          <p:cNvSpPr txBox="1"/>
          <p:nvPr/>
        </p:nvSpPr>
        <p:spPr>
          <a:xfrm>
            <a:off x="459695" y="1745706"/>
            <a:ext cx="11482466" cy="2515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 B" panose="00020600040101010101" pitchFamily="18" charset="-122"/>
              </a:rPr>
              <a:t>质子内部：从部分子模型到</a:t>
            </a:r>
            <a:r>
              <a:rPr kumimoji="0" lang="en-US" altLang="zh-CN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 B" panose="00020600040101010101" pitchFamily="18" charset="-122"/>
              </a:rPr>
              <a:t>DGLAP</a:t>
            </a:r>
            <a:r>
              <a:rPr kumimoji="0" lang="zh-CN" alt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 B" panose="00020600040101010101" pitchFamily="18" charset="-122"/>
              </a:rPr>
              <a:t>演化方程</a:t>
            </a: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FE1420B2-787E-4A3A-BD55-DE07BE15794E}"/>
              </a:ext>
            </a:extLst>
          </p:cNvPr>
          <p:cNvSpPr/>
          <p:nvPr/>
        </p:nvSpPr>
        <p:spPr>
          <a:xfrm>
            <a:off x="4671202" y="4992033"/>
            <a:ext cx="2849595" cy="386016"/>
          </a:xfrm>
          <a:prstGeom prst="roundRect">
            <a:avLst>
              <a:gd name="adj" fmla="val 50000"/>
            </a:avLst>
          </a:prstGeom>
          <a:solidFill>
            <a:srgbClr val="104BA4"/>
          </a:solidFill>
          <a:ln>
            <a:noFill/>
          </a:ln>
          <a:effectLst>
            <a:outerShdw blurRad="4572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pc="3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汇报人：</a:t>
            </a:r>
            <a:r>
              <a:rPr lang="zh-CN" altLang="en-US" sz="1600" spc="3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王轶宸</a:t>
            </a:r>
            <a:endParaRPr kumimoji="0" lang="zh-CN" altLang="en-US" sz="16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C985B56C-740E-4BB9-917F-013EAA8474B7}"/>
              </a:ext>
            </a:extLst>
          </p:cNvPr>
          <p:cNvGrpSpPr/>
          <p:nvPr/>
        </p:nvGrpSpPr>
        <p:grpSpPr>
          <a:xfrm>
            <a:off x="8859189" y="146088"/>
            <a:ext cx="2930983" cy="1063161"/>
            <a:chOff x="4285093" y="-6242"/>
            <a:chExt cx="3795135" cy="1376619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2829C4A2-989C-49C5-8FA9-52CE7290E71E}"/>
                </a:ext>
              </a:extLst>
            </p:cNvPr>
            <p:cNvGrpSpPr/>
            <p:nvPr/>
          </p:nvGrpSpPr>
          <p:grpSpPr>
            <a:xfrm>
              <a:off x="4285093" y="-6242"/>
              <a:ext cx="3795135" cy="1376619"/>
              <a:chOff x="6597847" y="960547"/>
              <a:chExt cx="4882683" cy="1771112"/>
            </a:xfrm>
          </p:grpSpPr>
          <p:pic>
            <p:nvPicPr>
              <p:cNvPr id="47" name="图片 46">
                <a:extLst>
                  <a:ext uri="{FF2B5EF4-FFF2-40B4-BE49-F238E27FC236}">
                    <a16:creationId xmlns:a16="http://schemas.microsoft.com/office/drawing/2014/main" id="{CFF3C992-06B7-45C2-B675-3CD9DEBA37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97847" y="960547"/>
                <a:ext cx="1771106" cy="1771112"/>
              </a:xfrm>
              <a:prstGeom prst="rect">
                <a:avLst/>
              </a:prstGeom>
            </p:spPr>
          </p:pic>
          <p:pic>
            <p:nvPicPr>
              <p:cNvPr id="48" name="图片 47">
                <a:extLst>
                  <a:ext uri="{FF2B5EF4-FFF2-40B4-BE49-F238E27FC236}">
                    <a16:creationId xmlns:a16="http://schemas.microsoft.com/office/drawing/2014/main" id="{9C87AC23-9356-4893-BA22-93B73D6302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406891" y="1004505"/>
                <a:ext cx="3073639" cy="1271931"/>
              </a:xfrm>
              <a:prstGeom prst="rect">
                <a:avLst/>
              </a:prstGeom>
            </p:spPr>
          </p:pic>
        </p:grp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D2EE5DB9-DFBD-49B4-848B-2299EA7DBA92}"/>
                </a:ext>
              </a:extLst>
            </p:cNvPr>
            <p:cNvSpPr/>
            <p:nvPr/>
          </p:nvSpPr>
          <p:spPr>
            <a:xfrm>
              <a:off x="5763722" y="1032708"/>
              <a:ext cx="2189819" cy="3188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>
                <a:defRPr/>
              </a:pPr>
              <a:r>
                <a:rPr lang="en-US" altLang="zh-CN" sz="1000" b="1" dirty="0">
                  <a:solidFill>
                    <a:schemeClr val="bg1"/>
                  </a:solidFill>
                  <a:latin typeface="Calibri"/>
                  <a:ea typeface="宋体" panose="02010600030101010101" pitchFamily="2" charset="-122"/>
                </a:rPr>
                <a:t>FUDAN UNIVERSITY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28C223F0-7CE8-41E5-9B50-26980E3A79E2}"/>
              </a:ext>
            </a:extLst>
          </p:cNvPr>
          <p:cNvGrpSpPr/>
          <p:nvPr/>
        </p:nvGrpSpPr>
        <p:grpSpPr>
          <a:xfrm>
            <a:off x="1672740" y="4518194"/>
            <a:ext cx="9056375" cy="112418"/>
            <a:chOff x="2958650" y="4529138"/>
            <a:chExt cx="6390970" cy="0"/>
          </a:xfrm>
        </p:grpSpPr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id="{DD34CB00-7CBF-41FF-812C-D972CE5ED13F}"/>
                </a:ext>
              </a:extLst>
            </p:cNvPr>
            <p:cNvCxnSpPr>
              <a:cxnSpLocks/>
            </p:cNvCxnSpPr>
            <p:nvPr/>
          </p:nvCxnSpPr>
          <p:spPr>
            <a:xfrm>
              <a:off x="6475751" y="4529138"/>
              <a:ext cx="2873869" cy="0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rgbClr val="104BA4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>
              <a:extLst>
                <a:ext uri="{FF2B5EF4-FFF2-40B4-BE49-F238E27FC236}">
                  <a16:creationId xmlns:a16="http://schemas.microsoft.com/office/drawing/2014/main" id="{12E22B22-2629-4A30-BF1A-0F9C6F37004E}"/>
                </a:ext>
              </a:extLst>
            </p:cNvPr>
            <p:cNvCxnSpPr>
              <a:cxnSpLocks/>
            </p:cNvCxnSpPr>
            <p:nvPr/>
          </p:nvCxnSpPr>
          <p:spPr>
            <a:xfrm>
              <a:off x="2958650" y="4529138"/>
              <a:ext cx="3681993" cy="0"/>
            </a:xfrm>
            <a:prstGeom prst="line">
              <a:avLst/>
            </a:prstGeom>
            <a:ln w="25400">
              <a:gradFill flip="none" rotWithShape="1">
                <a:gsLst>
                  <a:gs pos="96000">
                    <a:srgbClr val="104BA4"/>
                  </a:gs>
                  <a:gs pos="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图片 53">
            <a:extLst>
              <a:ext uri="{FF2B5EF4-FFF2-40B4-BE49-F238E27FC236}">
                <a16:creationId xmlns:a16="http://schemas.microsoft.com/office/drawing/2014/main" id="{1A400646-BDFB-4DBA-9781-0B7716B06C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703" y="6271460"/>
            <a:ext cx="3760842" cy="5023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8051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785147-A6A4-69F0-93F2-9AB0A8B0B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65A25D88-80BF-9E6C-325A-665F22F8852C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8583832-EB59-A92F-2939-71A264659E74}"/>
              </a:ext>
            </a:extLst>
          </p:cNvPr>
          <p:cNvSpPr txBox="1"/>
          <p:nvPr/>
        </p:nvSpPr>
        <p:spPr>
          <a:xfrm>
            <a:off x="1400601" y="284064"/>
            <a:ext cx="5426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04BA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目标工作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9B202458-25F2-AA21-E008-B18F9268B5A6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997C1000-928D-B338-B9E4-87E55B92CF97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C1EDE586-4A75-5183-A2B9-28119F9856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A762CBB3-D727-B826-18B3-F351CB9C3A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D9407BD6-BD3D-F1AD-D72A-9FDF91373BE5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B01DC79A-3F74-0CAB-87A5-DD76DE07E9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EEEC04FA-AB08-95AE-2B34-FB2B0312FD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18946" y="1373707"/>
                <a:ext cx="8820487" cy="4512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just" defTabSz="914400" rtl="0" eaLnBrk="1" latinLnBrk="0" hangingPunct="1">
                  <a:lnSpc>
                    <a:spcPct val="120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altLang="zh-CN" sz="2400" dirty="0"/>
                  <a:t>1</a:t>
                </a:r>
                <a:r>
                  <a:rPr lang="zh-CN" altLang="en-US" sz="2400" dirty="0"/>
                  <a:t>、使用光锥关联函数定义</a:t>
                </a:r>
                <a:r>
                  <a:rPr lang="en-US" altLang="zh-CN" sz="2400" dirty="0"/>
                  <a:t>DIS</a:t>
                </a:r>
                <a:r>
                  <a:rPr lang="zh-CN" altLang="en-US" sz="2400" dirty="0"/>
                  <a:t>的运动学过程，以及</a:t>
                </a:r>
                <a:r>
                  <a:rPr lang="en-US" altLang="zh-CN" sz="2400" dirty="0"/>
                  <a:t>PDF</a:t>
                </a:r>
                <a:r>
                  <a:rPr lang="zh-CN" altLang="en-US" sz="2400" dirty="0"/>
                  <a:t>的算子形式。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en-US" altLang="zh-CN" sz="2400" dirty="0"/>
                  <a:t>2</a:t>
                </a:r>
                <a:r>
                  <a:rPr lang="zh-CN" altLang="en-US" sz="2400" dirty="0"/>
                  <a:t>、</a:t>
                </a:r>
                <a:r>
                  <a:rPr lang="el-GR" altLang="zh-CN" sz="2400" dirty="0"/>
                  <a:t> </a:t>
                </a:r>
                <a:r>
                  <a:rPr lang="zh-CN" altLang="en-US" sz="2400" dirty="0"/>
                  <a:t>针对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altLang="zh-CN" sz="2400" i="1"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p>
                        <m:r>
                          <a:rPr lang="el-GR" altLang="zh-CN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𝑞𝑔</m:t>
                    </m:r>
                  </m:oMath>
                </a14:m>
                <a:r>
                  <a:rPr lang="zh-CN" altLang="en-US" sz="2400" dirty="0"/>
                  <a:t>进行单圈修正，识别共线发散。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en-US" altLang="zh-CN" sz="2400" dirty="0"/>
                  <a:t>3</a:t>
                </a:r>
                <a:r>
                  <a:rPr lang="zh-CN" altLang="en-US" sz="2400" dirty="0"/>
                  <a:t>、将共线发散吸收入重构的</a:t>
                </a:r>
                <a:r>
                  <a:rPr lang="en-US" altLang="zh-CN" sz="2400" dirty="0"/>
                  <a:t>PDF</a:t>
                </a:r>
                <a:r>
                  <a:rPr lang="zh-CN" altLang="en-US" sz="2400" dirty="0"/>
                  <a:t>中，由此推导</a:t>
                </a:r>
                <a:r>
                  <a:rPr lang="en-US" altLang="zh-CN" sz="2400" dirty="0"/>
                  <a:t>DGLAP</a:t>
                </a:r>
                <a:r>
                  <a:rPr lang="zh-CN" altLang="en-US" sz="2400" dirty="0"/>
                  <a:t>方程。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en-US" altLang="zh-CN" sz="2400" dirty="0"/>
                  <a:t>4</a:t>
                </a:r>
                <a:r>
                  <a:rPr lang="zh-CN" altLang="en-US" sz="2400" dirty="0"/>
                  <a:t>、对</a:t>
                </a:r>
                <a:r>
                  <a:rPr lang="en-US" altLang="zh-CN" sz="2400" dirty="0"/>
                  <a:t>DGLAP</a:t>
                </a:r>
                <a:r>
                  <a:rPr lang="zh-CN" altLang="en-US" sz="2400" dirty="0"/>
                  <a:t>方程应用</a:t>
                </a:r>
                <a:r>
                  <a:rPr lang="en-US" altLang="zh-CN" sz="2400" dirty="0"/>
                  <a:t>Mellin</a:t>
                </a:r>
                <a:r>
                  <a:rPr lang="zh-CN" altLang="en-US" sz="2400" dirty="0"/>
                  <a:t>变换，将卷积积分转化为简单的代数乘积，并求解其矩。</a:t>
                </a:r>
                <a:endParaRPr lang="en-US" altLang="zh-CN" sz="2400" dirty="0"/>
              </a:p>
              <a:p>
                <a:pPr>
                  <a:defRPr/>
                </a:pPr>
                <a:endParaRPr lang="en-US" altLang="zh-CN" sz="2400" dirty="0"/>
              </a:p>
            </p:txBody>
          </p:sp>
        </mc:Choice>
        <mc:Fallback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EEEC04FA-AB08-95AE-2B34-FB2B0312FD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946" y="1373707"/>
                <a:ext cx="8820487" cy="4512080"/>
              </a:xfrm>
              <a:prstGeom prst="rect">
                <a:avLst/>
              </a:prstGeom>
              <a:blipFill>
                <a:blip r:embed="rId6"/>
                <a:stretch>
                  <a:fillRect l="-1037" r="-11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6841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986EA4-5CD1-2AD1-1CC5-4C86B33B6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9F15890A-086D-D1FF-D126-66B3914C9DEA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BBCFB66-C9C5-7EC3-C426-F2BBB76982B1}"/>
              </a:ext>
            </a:extLst>
          </p:cNvPr>
          <p:cNvSpPr txBox="1"/>
          <p:nvPr/>
        </p:nvSpPr>
        <p:spPr>
          <a:xfrm>
            <a:off x="1400601" y="284064"/>
            <a:ext cx="5426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参考文献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8E037508-77F0-FFB8-BB87-3FD22AD0D543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34D1C03D-5EA3-73D9-A1E9-AA7B2BC806B9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C935C7FB-ED85-6EC5-0455-BE63DAB389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5A375CE8-AE9B-1DCF-EAB9-83F7B79B22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5F70BD67-3080-D803-F4F5-0B608AB7BC3C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F6BBA59C-5E38-5212-7223-2391A25E85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p:sp>
        <p:nvSpPr>
          <p:cNvPr id="2" name="内容占位符 3">
            <a:extLst>
              <a:ext uri="{FF2B5EF4-FFF2-40B4-BE49-F238E27FC236}">
                <a16:creationId xmlns:a16="http://schemas.microsoft.com/office/drawing/2014/main" id="{C2400256-6975-2254-E4C1-2A1A4F36ABD1}"/>
              </a:ext>
            </a:extLst>
          </p:cNvPr>
          <p:cNvSpPr txBox="1">
            <a:spLocks/>
          </p:cNvSpPr>
          <p:nvPr/>
        </p:nvSpPr>
        <p:spPr>
          <a:xfrm>
            <a:off x="1400601" y="1232558"/>
            <a:ext cx="8820487" cy="4512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just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sz="2000" dirty="0"/>
              <a:t>[1] Matthew D. Schwartz, Quantum Field Theory and the Standard Model, Chapter 32.</a:t>
            </a:r>
          </a:p>
          <a:p>
            <a:pPr>
              <a:defRPr/>
            </a:pPr>
            <a:r>
              <a:rPr lang="en-US" altLang="zh-CN" sz="2000" dirty="0"/>
              <a:t>[2] Bryan Webber, James Stirling, and R. Keith Ellis, QCD and Collider Physics, Chapter 4 (Specifically sections on Scaling Violation and the </a:t>
            </a:r>
            <a:r>
              <a:rPr lang="en-US" altLang="zh-CN" sz="2000" dirty="0" err="1"/>
              <a:t>Altarelli</a:t>
            </a:r>
            <a:r>
              <a:rPr lang="en-US" altLang="zh-CN" sz="2000" dirty="0"/>
              <a:t>-Parisi equations).</a:t>
            </a:r>
          </a:p>
          <a:p>
            <a:pPr>
              <a:defRPr/>
            </a:pPr>
            <a:r>
              <a:rPr lang="en-US" altLang="zh-CN" sz="2000" dirty="0"/>
              <a:t>[3] </a:t>
            </a:r>
            <a:r>
              <a:rPr lang="en-US" altLang="zh-CN" sz="2000" dirty="0" err="1"/>
              <a:t>Graudenz</a:t>
            </a:r>
            <a:r>
              <a:rPr lang="en-US" altLang="zh-CN" sz="2000" dirty="0"/>
              <a:t>, M. Hampel, A. Vogt, and C. Berger, The Mellin transform technique for the extraction of the gluon density, Z. Phys. C 70 (1996) 77-82 [hep-</a:t>
            </a:r>
            <a:r>
              <a:rPr lang="en-US" altLang="zh-CN" sz="2000" dirty="0" err="1"/>
              <a:t>ph</a:t>
            </a:r>
            <a:r>
              <a:rPr lang="en-US" altLang="zh-CN" sz="2000" dirty="0"/>
              <a:t>/9506333].</a:t>
            </a:r>
          </a:p>
        </p:txBody>
      </p:sp>
    </p:spTree>
    <p:extLst>
      <p:ext uri="{BB962C8B-B14F-4D97-AF65-F5344CB8AC3E}">
        <p14:creationId xmlns:p14="http://schemas.microsoft.com/office/powerpoint/2010/main" val="5171987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7188F525-2E6B-47CA-9C01-06E865ED87C3}"/>
              </a:ext>
            </a:extLst>
          </p:cNvPr>
          <p:cNvSpPr/>
          <p:nvPr/>
        </p:nvSpPr>
        <p:spPr>
          <a:xfrm>
            <a:off x="0" y="1"/>
            <a:ext cx="12192000" cy="6887980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508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6041F30F-EAFE-4510-9017-E617922BC134}"/>
              </a:ext>
            </a:extLst>
          </p:cNvPr>
          <p:cNvSpPr/>
          <p:nvPr/>
        </p:nvSpPr>
        <p:spPr>
          <a:xfrm>
            <a:off x="0" y="1409826"/>
            <a:ext cx="12192000" cy="44997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572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A7FFEEA-9F85-408F-A4B4-25BB52A56DD1}"/>
              </a:ext>
            </a:extLst>
          </p:cNvPr>
          <p:cNvSpPr txBox="1"/>
          <p:nvPr/>
        </p:nvSpPr>
        <p:spPr>
          <a:xfrm>
            <a:off x="0" y="2007658"/>
            <a:ext cx="12192000" cy="1770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96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 B" panose="00020600040101010101" pitchFamily="18" charset="-122"/>
              </a:rPr>
              <a:t>汇报结束 感谢聆听</a:t>
            </a:r>
            <a:r>
              <a:rPr lang="zh-CN" altLang="en-US" sz="96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 B" panose="00020600040101010101" pitchFamily="18" charset="-122"/>
              </a:rPr>
              <a:t>！</a:t>
            </a:r>
            <a:endParaRPr kumimoji="0" lang="zh-CN" altLang="en-US" sz="9600" b="1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矩形: 圆角 2">
            <a:extLst>
              <a:ext uri="{FF2B5EF4-FFF2-40B4-BE49-F238E27FC236}">
                <a16:creationId xmlns:a16="http://schemas.microsoft.com/office/drawing/2014/main" id="{FE1420B2-787E-4A3A-BD55-DE07BE15794E}"/>
              </a:ext>
            </a:extLst>
          </p:cNvPr>
          <p:cNvSpPr/>
          <p:nvPr/>
        </p:nvSpPr>
        <p:spPr>
          <a:xfrm>
            <a:off x="4671202" y="4527498"/>
            <a:ext cx="2849595" cy="386016"/>
          </a:xfrm>
          <a:prstGeom prst="roundRect">
            <a:avLst>
              <a:gd name="adj" fmla="val 50000"/>
            </a:avLst>
          </a:prstGeom>
          <a:solidFill>
            <a:srgbClr val="104BA4"/>
          </a:solidFill>
          <a:ln>
            <a:noFill/>
          </a:ln>
          <a:effectLst>
            <a:outerShdw blurRad="4572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汇报人：王轶宸</a:t>
            </a: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C985B56C-740E-4BB9-917F-013EAA8474B7}"/>
              </a:ext>
            </a:extLst>
          </p:cNvPr>
          <p:cNvGrpSpPr/>
          <p:nvPr/>
        </p:nvGrpSpPr>
        <p:grpSpPr>
          <a:xfrm>
            <a:off x="8859189" y="146088"/>
            <a:ext cx="2930983" cy="1063161"/>
            <a:chOff x="4285093" y="-6242"/>
            <a:chExt cx="3795135" cy="1376619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2829C4A2-989C-49C5-8FA9-52CE7290E71E}"/>
                </a:ext>
              </a:extLst>
            </p:cNvPr>
            <p:cNvGrpSpPr/>
            <p:nvPr/>
          </p:nvGrpSpPr>
          <p:grpSpPr>
            <a:xfrm>
              <a:off x="4285093" y="-6242"/>
              <a:ext cx="3795135" cy="1376619"/>
              <a:chOff x="6597847" y="960547"/>
              <a:chExt cx="4882683" cy="1771112"/>
            </a:xfrm>
          </p:grpSpPr>
          <p:pic>
            <p:nvPicPr>
              <p:cNvPr id="47" name="图片 46">
                <a:extLst>
                  <a:ext uri="{FF2B5EF4-FFF2-40B4-BE49-F238E27FC236}">
                    <a16:creationId xmlns:a16="http://schemas.microsoft.com/office/drawing/2014/main" id="{CFF3C992-06B7-45C2-B675-3CD9DEBA37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97847" y="960547"/>
                <a:ext cx="1771106" cy="1771112"/>
              </a:xfrm>
              <a:prstGeom prst="rect">
                <a:avLst/>
              </a:prstGeom>
            </p:spPr>
          </p:pic>
          <p:pic>
            <p:nvPicPr>
              <p:cNvPr id="48" name="图片 47">
                <a:extLst>
                  <a:ext uri="{FF2B5EF4-FFF2-40B4-BE49-F238E27FC236}">
                    <a16:creationId xmlns:a16="http://schemas.microsoft.com/office/drawing/2014/main" id="{9C87AC23-9356-4893-BA22-93B73D6302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406891" y="1004505"/>
                <a:ext cx="3073639" cy="1271931"/>
              </a:xfrm>
              <a:prstGeom prst="rect">
                <a:avLst/>
              </a:prstGeom>
            </p:spPr>
          </p:pic>
        </p:grp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D2EE5DB9-DFBD-49B4-848B-2299EA7DBA92}"/>
                </a:ext>
              </a:extLst>
            </p:cNvPr>
            <p:cNvSpPr/>
            <p:nvPr/>
          </p:nvSpPr>
          <p:spPr>
            <a:xfrm>
              <a:off x="5763722" y="1032708"/>
              <a:ext cx="2189819" cy="3188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28C223F0-7CE8-41E5-9B50-26980E3A79E2}"/>
              </a:ext>
            </a:extLst>
          </p:cNvPr>
          <p:cNvGrpSpPr/>
          <p:nvPr/>
        </p:nvGrpSpPr>
        <p:grpSpPr>
          <a:xfrm>
            <a:off x="1567812" y="4024420"/>
            <a:ext cx="9056375" cy="112418"/>
            <a:chOff x="2958650" y="4529138"/>
            <a:chExt cx="6390970" cy="0"/>
          </a:xfrm>
        </p:grpSpPr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id="{DD34CB00-7CBF-41FF-812C-D972CE5ED13F}"/>
                </a:ext>
              </a:extLst>
            </p:cNvPr>
            <p:cNvCxnSpPr>
              <a:cxnSpLocks/>
            </p:cNvCxnSpPr>
            <p:nvPr/>
          </p:nvCxnSpPr>
          <p:spPr>
            <a:xfrm>
              <a:off x="6475751" y="4529138"/>
              <a:ext cx="2873869" cy="0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rgbClr val="104BA4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>
              <a:extLst>
                <a:ext uri="{FF2B5EF4-FFF2-40B4-BE49-F238E27FC236}">
                  <a16:creationId xmlns:a16="http://schemas.microsoft.com/office/drawing/2014/main" id="{12E22B22-2629-4A30-BF1A-0F9C6F37004E}"/>
                </a:ext>
              </a:extLst>
            </p:cNvPr>
            <p:cNvCxnSpPr>
              <a:cxnSpLocks/>
            </p:cNvCxnSpPr>
            <p:nvPr/>
          </p:nvCxnSpPr>
          <p:spPr>
            <a:xfrm>
              <a:off x="2958650" y="4529138"/>
              <a:ext cx="3681993" cy="0"/>
            </a:xfrm>
            <a:prstGeom prst="line">
              <a:avLst/>
            </a:prstGeom>
            <a:ln w="25400">
              <a:gradFill flip="none" rotWithShape="1">
                <a:gsLst>
                  <a:gs pos="96000">
                    <a:srgbClr val="104BA4"/>
                  </a:gs>
                  <a:gs pos="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图片 53">
            <a:extLst>
              <a:ext uri="{FF2B5EF4-FFF2-40B4-BE49-F238E27FC236}">
                <a16:creationId xmlns:a16="http://schemas.microsoft.com/office/drawing/2014/main" id="{1A400646-BDFB-4DBA-9781-0B7716B06C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703" y="6271460"/>
            <a:ext cx="3760842" cy="5023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152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id="{A7BDA0BA-FB0A-4689-B472-C6798E71DA6D}"/>
              </a:ext>
            </a:extLst>
          </p:cNvPr>
          <p:cNvSpPr/>
          <p:nvPr/>
        </p:nvSpPr>
        <p:spPr>
          <a:xfrm>
            <a:off x="0" y="0"/>
            <a:ext cx="3216275" cy="6872990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8B923193-E50D-4086-9F59-805A5B792D08}"/>
              </a:ext>
            </a:extLst>
          </p:cNvPr>
          <p:cNvSpPr/>
          <p:nvPr/>
        </p:nvSpPr>
        <p:spPr>
          <a:xfrm rot="5400000">
            <a:off x="1031227" y="1563043"/>
            <a:ext cx="3095626" cy="37319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B14CDA6B-272A-412C-A490-A57BEC7A56BC}"/>
              </a:ext>
            </a:extLst>
          </p:cNvPr>
          <p:cNvGrpSpPr/>
          <p:nvPr/>
        </p:nvGrpSpPr>
        <p:grpSpPr>
          <a:xfrm>
            <a:off x="1082302" y="-106990"/>
            <a:ext cx="7161920" cy="7161920"/>
            <a:chOff x="-185896" y="-151960"/>
            <a:chExt cx="7161920" cy="7161920"/>
          </a:xfrm>
        </p:grpSpPr>
        <p:pic>
          <p:nvPicPr>
            <p:cNvPr id="45" name="图片 44">
              <a:extLst>
                <a:ext uri="{FF2B5EF4-FFF2-40B4-BE49-F238E27FC236}">
                  <a16:creationId xmlns:a16="http://schemas.microsoft.com/office/drawing/2014/main" id="{B020FBBB-E0CF-41E5-BF02-90C6F89559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5896" y="-151960"/>
              <a:ext cx="7161920" cy="7161920"/>
            </a:xfrm>
            <a:prstGeom prst="rect">
              <a:avLst/>
            </a:prstGeom>
          </p:spPr>
        </p:pic>
        <p:pic>
          <p:nvPicPr>
            <p:cNvPr id="44" name="图片 43">
              <a:extLst>
                <a:ext uri="{FF2B5EF4-FFF2-40B4-BE49-F238E27FC236}">
                  <a16:creationId xmlns:a16="http://schemas.microsoft.com/office/drawing/2014/main" id="{79EC66D3-0DF0-459C-AEB6-93CADAAE8A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5896" y="-151960"/>
              <a:ext cx="7161920" cy="7161920"/>
            </a:xfrm>
            <a:prstGeom prst="rect">
              <a:avLst/>
            </a:prstGeom>
          </p:spPr>
        </p:pic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0B5E18C0-7A23-4227-97C8-A5C37998183F}"/>
              </a:ext>
            </a:extLst>
          </p:cNvPr>
          <p:cNvGrpSpPr/>
          <p:nvPr/>
        </p:nvGrpSpPr>
        <p:grpSpPr>
          <a:xfrm>
            <a:off x="713081" y="2272550"/>
            <a:ext cx="3731918" cy="2098460"/>
            <a:chOff x="713081" y="2272550"/>
            <a:chExt cx="3731918" cy="2098460"/>
          </a:xfrm>
        </p:grpSpPr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AE102636-E538-4F11-A552-59A5E8B156B2}"/>
                </a:ext>
              </a:extLst>
            </p:cNvPr>
            <p:cNvSpPr txBox="1"/>
            <p:nvPr/>
          </p:nvSpPr>
          <p:spPr>
            <a:xfrm>
              <a:off x="713081" y="2272550"/>
              <a:ext cx="3731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104BA4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阿里巴巴普惠体" panose="00020600040101010101" pitchFamily="18" charset="-122"/>
                </a:rPr>
                <a:t>目 录</a:t>
              </a:r>
            </a:p>
          </p:txBody>
        </p: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69F823BF-A50D-432C-9A94-C9256A0D2DF1}"/>
                </a:ext>
              </a:extLst>
            </p:cNvPr>
            <p:cNvGrpSpPr/>
            <p:nvPr/>
          </p:nvGrpSpPr>
          <p:grpSpPr>
            <a:xfrm flipV="1">
              <a:off x="1416273" y="3595989"/>
              <a:ext cx="2325534" cy="169216"/>
              <a:chOff x="2958650" y="4529138"/>
              <a:chExt cx="6390970" cy="0"/>
            </a:xfrm>
          </p:grpSpPr>
          <p:cxnSp>
            <p:nvCxnSpPr>
              <p:cNvPr id="23" name="直接连接符 22">
                <a:extLst>
                  <a:ext uri="{FF2B5EF4-FFF2-40B4-BE49-F238E27FC236}">
                    <a16:creationId xmlns:a16="http://schemas.microsoft.com/office/drawing/2014/main" id="{F5D5939A-C5FE-4FD8-BBB8-D786695033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75751" y="4529138"/>
                <a:ext cx="2873869" cy="0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rgbClr val="104BA4"/>
                    </a:gs>
                    <a:gs pos="100000">
                      <a:schemeClr val="bg1"/>
                    </a:gs>
                  </a:gsLst>
                  <a:lin ang="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>
                <a:extLst>
                  <a:ext uri="{FF2B5EF4-FFF2-40B4-BE49-F238E27FC236}">
                    <a16:creationId xmlns:a16="http://schemas.microsoft.com/office/drawing/2014/main" id="{72B2CEC5-0399-434F-A375-E43C93282A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8650" y="4529138"/>
                <a:ext cx="3681993" cy="0"/>
              </a:xfrm>
              <a:prstGeom prst="line">
                <a:avLst/>
              </a:prstGeom>
              <a:ln w="25400">
                <a:gradFill flip="none" rotWithShape="1">
                  <a:gsLst>
                    <a:gs pos="96000">
                      <a:srgbClr val="104BA4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FD846496-501F-4BAF-9B21-19482525FF93}"/>
                </a:ext>
              </a:extLst>
            </p:cNvPr>
            <p:cNvSpPr txBox="1"/>
            <p:nvPr/>
          </p:nvSpPr>
          <p:spPr>
            <a:xfrm>
              <a:off x="1712514" y="3970900"/>
              <a:ext cx="17665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04BA4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CONTENTS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04BA4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E6CEAFD4-C527-4E1A-AF66-D88CE90670B5}"/>
              </a:ext>
            </a:extLst>
          </p:cNvPr>
          <p:cNvGrpSpPr/>
          <p:nvPr/>
        </p:nvGrpSpPr>
        <p:grpSpPr>
          <a:xfrm>
            <a:off x="5169258" y="368300"/>
            <a:ext cx="4846559" cy="6120312"/>
            <a:chOff x="5049338" y="368300"/>
            <a:chExt cx="4846559" cy="6120312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4E5650AC-E2FA-470C-8A78-9D637FA5D7A7}"/>
                </a:ext>
              </a:extLst>
            </p:cNvPr>
            <p:cNvSpPr/>
            <p:nvPr/>
          </p:nvSpPr>
          <p:spPr>
            <a:xfrm>
              <a:off x="5049338" y="368300"/>
              <a:ext cx="1080000" cy="1080000"/>
            </a:xfrm>
            <a:prstGeom prst="rect">
              <a:avLst/>
            </a:prstGeom>
            <a:solidFill>
              <a:srgbClr val="104BA4"/>
            </a:solidFill>
            <a:ln>
              <a:noFill/>
            </a:ln>
            <a:effectLst>
              <a:outerShdw blurRad="5334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01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50B909FE-235D-4743-B325-08F60DA1994F}"/>
                </a:ext>
              </a:extLst>
            </p:cNvPr>
            <p:cNvSpPr/>
            <p:nvPr/>
          </p:nvSpPr>
          <p:spPr>
            <a:xfrm>
              <a:off x="5049338" y="2048404"/>
              <a:ext cx="1080000" cy="1080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>
              <a:outerShdw blurRad="5334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02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DF604DD9-312D-42E8-9235-0CB3B2F920D6}"/>
                </a:ext>
              </a:extLst>
            </p:cNvPr>
            <p:cNvSpPr/>
            <p:nvPr/>
          </p:nvSpPr>
          <p:spPr>
            <a:xfrm>
              <a:off x="5049338" y="3728508"/>
              <a:ext cx="1080000" cy="1080000"/>
            </a:xfrm>
            <a:prstGeom prst="rect">
              <a:avLst/>
            </a:prstGeom>
            <a:solidFill>
              <a:srgbClr val="104BA4"/>
            </a:solidFill>
            <a:ln>
              <a:noFill/>
            </a:ln>
            <a:effectLst>
              <a:outerShdw blurRad="5334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03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D5958B70-944B-4930-8AE4-AE563571F3E2}"/>
                </a:ext>
              </a:extLst>
            </p:cNvPr>
            <p:cNvSpPr/>
            <p:nvPr/>
          </p:nvSpPr>
          <p:spPr>
            <a:xfrm>
              <a:off x="5049338" y="5408612"/>
              <a:ext cx="1080000" cy="1080000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  <a:effectLst>
              <a:outerShdw blurRad="5334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04</a:t>
              </a:r>
              <a:endPara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4269AFBD-983D-4793-8F5A-975F1EB1437F}"/>
                </a:ext>
              </a:extLst>
            </p:cNvPr>
            <p:cNvSpPr txBox="1"/>
            <p:nvPr/>
          </p:nvSpPr>
          <p:spPr>
            <a:xfrm>
              <a:off x="6419849" y="708245"/>
              <a:ext cx="3476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1" dirty="0">
                  <a:solidFill>
                    <a:srgbClr val="104BA4"/>
                  </a:solidFill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部分子模型和标度无关性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04BA4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B8D5865E-705B-4EA2-9C1C-3E29B6018946}"/>
                </a:ext>
              </a:extLst>
            </p:cNvPr>
            <p:cNvSpPr txBox="1"/>
            <p:nvPr/>
          </p:nvSpPr>
          <p:spPr>
            <a:xfrm>
              <a:off x="6419849" y="2388349"/>
              <a:ext cx="3476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000" b="1" dirty="0">
                  <a:solidFill>
                    <a:srgbClr val="AFABAB"/>
                  </a:solidFill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QCD</a:t>
              </a:r>
              <a:r>
                <a:rPr lang="zh-CN" altLang="en-US" sz="2000" b="1" dirty="0">
                  <a:solidFill>
                    <a:srgbClr val="AFABAB"/>
                  </a:solidFill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对标度无关性的破坏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FABAB"/>
                </a:solidFill>
                <a:effectLst/>
                <a:uLnTx/>
                <a:uFillTx/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DBE0121C-D790-452A-8B2C-31E9D5FCB751}"/>
                </a:ext>
              </a:extLst>
            </p:cNvPr>
            <p:cNvSpPr txBox="1"/>
            <p:nvPr/>
          </p:nvSpPr>
          <p:spPr>
            <a:xfrm>
              <a:off x="6386278" y="3970900"/>
              <a:ext cx="3476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04BA4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DIS</a:t>
              </a: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04BA4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中的单圈修正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7FA9DC35-64D1-4A6C-9041-AAEE6FAC632D}"/>
                </a:ext>
              </a:extLst>
            </p:cNvPr>
            <p:cNvSpPr txBox="1"/>
            <p:nvPr/>
          </p:nvSpPr>
          <p:spPr>
            <a:xfrm>
              <a:off x="6419849" y="5651004"/>
              <a:ext cx="3476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AFABAB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DGLAP</a:t>
              </a: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AFABAB"/>
                  </a:solidFill>
                  <a:effectLst/>
                  <a:uLnTx/>
                  <a:uFillTx/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演化方程</a:t>
              </a:r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66398237-B973-4F6C-96B9-30E7E2FA043E}"/>
              </a:ext>
            </a:extLst>
          </p:cNvPr>
          <p:cNvSpPr/>
          <p:nvPr/>
        </p:nvSpPr>
        <p:spPr>
          <a:xfrm>
            <a:off x="11967146" y="1212390"/>
            <a:ext cx="224853" cy="1801112"/>
          </a:xfrm>
          <a:prstGeom prst="rect">
            <a:avLst/>
          </a:prstGeom>
          <a:solidFill>
            <a:srgbClr val="104BA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prstClr val="white"/>
                </a:solidFill>
                <a:latin typeface="等线" panose="020F0502020204030204"/>
                <a:ea typeface="等线" panose="02010600030101010101" pitchFamily="2" charset="-122"/>
              </a:rPr>
              <a:t>FUDAN UNIVERSITY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236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E115E8AC-C08D-4D97-B63D-DB5783E80299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E965E3F0-4C57-4F6E-8273-50E0C8CA3AF5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F799E2C-F0E3-4F73-9583-CDEE75F669A8}"/>
              </a:ext>
            </a:extLst>
          </p:cNvPr>
          <p:cNvSpPr txBox="1"/>
          <p:nvPr/>
        </p:nvSpPr>
        <p:spPr>
          <a:xfrm>
            <a:off x="1400601" y="284064"/>
            <a:ext cx="3633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部分子模型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9E77082F-F6D3-44A0-83B0-9D4B790C461E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FA9422BF-CEFE-43F1-AAD1-F3F469D85552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D22ED958-0555-4B51-986A-1CB5E9A5E7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973B3AFE-8248-41BC-96D0-026FF8CD8C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52CDBC52-45E9-415A-A382-A9F0DF6D4D0F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387C3E2C-C073-430A-B941-AFBA52F9CD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p:sp>
        <p:nvSpPr>
          <p:cNvPr id="25" name="内容占位符 3">
            <a:extLst>
              <a:ext uri="{FF2B5EF4-FFF2-40B4-BE49-F238E27FC236}">
                <a16:creationId xmlns:a16="http://schemas.microsoft.com/office/drawing/2014/main" id="{F7F0C2CA-A925-46AC-92E7-1624903C5DCB}"/>
              </a:ext>
            </a:extLst>
          </p:cNvPr>
          <p:cNvSpPr txBox="1">
            <a:spLocks/>
          </p:cNvSpPr>
          <p:nvPr/>
        </p:nvSpPr>
        <p:spPr>
          <a:xfrm>
            <a:off x="782846" y="1603351"/>
            <a:ext cx="11214100" cy="1878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just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zh-CN" altLang="en-US" sz="2400" dirty="0"/>
              <a:t>质子内部由大量</a:t>
            </a:r>
            <a:r>
              <a:rPr lang="zh-CN" altLang="en-US" sz="2400" b="1" dirty="0"/>
              <a:t>自由、点状的部分子</a:t>
            </a:r>
            <a:r>
              <a:rPr lang="zh-CN" altLang="en-US" sz="2400" dirty="0"/>
              <a:t>组成。</a:t>
            </a:r>
            <a:endParaRPr lang="en-US" altLang="zh-CN" sz="2400" dirty="0"/>
          </a:p>
          <a:p>
            <a:pPr>
              <a:defRPr/>
            </a:pPr>
            <a:r>
              <a:rPr lang="zh-CN" altLang="en-US" sz="2400" dirty="0"/>
              <a:t>自由：部分子在高能散射过程中的相互作用可忽略</a:t>
            </a:r>
            <a:endParaRPr lang="en-US" altLang="zh-CN" sz="2400" dirty="0"/>
          </a:p>
          <a:p>
            <a:pPr>
              <a:defRPr/>
            </a:pPr>
            <a:r>
              <a:rPr lang="zh-CN" altLang="en-US" sz="2400" dirty="0"/>
              <a:t>点状：部分子无内部结构</a:t>
            </a:r>
            <a:endParaRPr lang="en-US" altLang="zh-CN" sz="24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98D1809-BBBE-5567-5C3B-7A65B9B62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911" y="1886366"/>
            <a:ext cx="3658839" cy="3664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8021060-F8CC-CDB7-0A08-8503AD60401C}"/>
              </a:ext>
            </a:extLst>
          </p:cNvPr>
          <p:cNvSpPr txBox="1"/>
          <p:nvPr/>
        </p:nvSpPr>
        <p:spPr>
          <a:xfrm>
            <a:off x="782846" y="3317155"/>
            <a:ext cx="60970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部分子的性质由部分子分布函数（</a:t>
            </a:r>
            <a:r>
              <a:rPr lang="en-US" altLang="zh-CN" sz="2400" dirty="0" err="1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parton</a:t>
            </a:r>
            <a:r>
              <a:rPr lang="en-US" altLang="zh-CN" sz="24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 distribution function, PDF</a:t>
            </a:r>
            <a:r>
              <a:rPr lang="zh-CN" altLang="en-US" sz="24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）描述。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8F243C02-2CB9-1813-7BBD-CCF56D0410DE}"/>
                  </a:ext>
                </a:extLst>
              </p:cNvPr>
              <p:cNvSpPr txBox="1"/>
              <p:nvPr/>
            </p:nvSpPr>
            <p:spPr>
              <a:xfrm>
                <a:off x="624271" y="4373196"/>
                <a:ext cx="5186288" cy="8962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)=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altLang="zh-CN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zh-CN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altLang="zh-CN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𝑥</m:t>
                      </m:r>
                      <m:sSub>
                        <m:sSub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8F243C02-2CB9-1813-7BBD-CCF56D041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71" y="4373196"/>
                <a:ext cx="5186288" cy="8962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1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D9221A-FCC2-7835-8989-EEE742BB9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EA65583B-AF8E-06CE-30C6-E376E7DE64A1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F4C4898-DB9F-6DA1-EA24-B2601D9716FD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17B0F81-CC83-90A5-36BA-E1870B051CA9}"/>
              </a:ext>
            </a:extLst>
          </p:cNvPr>
          <p:cNvSpPr txBox="1"/>
          <p:nvPr/>
        </p:nvSpPr>
        <p:spPr>
          <a:xfrm>
            <a:off x="1400601" y="284064"/>
            <a:ext cx="4279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深度非弹性散射（</a:t>
            </a:r>
            <a:r>
              <a:rPr lang="en-US" altLang="zh-CN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DIS</a:t>
            </a: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）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236A37AF-35AA-C635-A1CF-901616985CC0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987B6AFB-AB95-4551-AFEA-569FECD72169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7AC8CC4D-30AB-81FA-DD5B-AB719FADE0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289565C4-17D5-25DF-328F-CF73E20E0C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C750F24B-4AD4-72D0-2BE5-BA3E27FB2919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F9BFF430-442A-A1A5-A06B-572CF15BA3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88FBFDD-C4F3-6F94-CD15-5893899AD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906" y="2006136"/>
            <a:ext cx="4339681" cy="325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内容占位符 3">
            <a:extLst>
              <a:ext uri="{FF2B5EF4-FFF2-40B4-BE49-F238E27FC236}">
                <a16:creationId xmlns:a16="http://schemas.microsoft.com/office/drawing/2014/main" id="{01C3EF20-F3DD-4FEE-F727-E47974ADD5E7}"/>
              </a:ext>
            </a:extLst>
          </p:cNvPr>
          <p:cNvSpPr txBox="1">
            <a:spLocks/>
          </p:cNvSpPr>
          <p:nvPr/>
        </p:nvSpPr>
        <p:spPr>
          <a:xfrm>
            <a:off x="591257" y="1672542"/>
            <a:ext cx="6730206" cy="1878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just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sz="2400" dirty="0"/>
              <a:t>       </a:t>
            </a:r>
            <a:r>
              <a:rPr lang="zh-CN" altLang="en-US" sz="2400" dirty="0"/>
              <a:t>用高能电子轰击质子，把电子打入质子内部，通过对末态粒子的分析来反推质子内部结构。</a:t>
            </a:r>
            <a:endParaRPr lang="en-US" altLang="zh-CN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7055473-B9F8-C064-3A8A-8F58536C9078}"/>
                  </a:ext>
                </a:extLst>
              </p:cNvPr>
              <p:cNvSpPr txBox="1"/>
              <p:nvPr/>
            </p:nvSpPr>
            <p:spPr>
              <a:xfrm>
                <a:off x="907838" y="2832323"/>
                <a:ext cx="609704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dirty="0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zh-CN" sz="240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240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CN" sz="2400" i="1" dirty="0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altLang="zh-CN" sz="2400" i="1" dirty="0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altLang="zh-CN" sz="1800" dirty="0"/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7055473-B9F8-C064-3A8A-8F58536C90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838" y="2832323"/>
                <a:ext cx="6097044" cy="461665"/>
              </a:xfrm>
              <a:prstGeom prst="rect">
                <a:avLst/>
              </a:prstGeom>
              <a:blipFill>
                <a:blip r:embed="rId7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00486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96C6BD-CB05-D45C-EB15-F13B22074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1E51FB2D-F9D9-9031-340C-8F738CBEEB1A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842CDAD-0E72-4299-2E24-CCD67F750785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6F7EFC0-0D00-5E66-7A3D-F912C433E308}"/>
              </a:ext>
            </a:extLst>
          </p:cNvPr>
          <p:cNvSpPr txBox="1"/>
          <p:nvPr/>
        </p:nvSpPr>
        <p:spPr>
          <a:xfrm>
            <a:off x="1400601" y="284064"/>
            <a:ext cx="4279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深度非弹性散射（</a:t>
            </a:r>
            <a:r>
              <a:rPr lang="en-US" altLang="zh-CN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DIS</a:t>
            </a: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）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46F55447-20F8-5FBC-7A80-C9034678FB68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15654B40-3779-EA7A-B2F5-091CC9DD2186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730A0011-950F-A49C-9545-FD1D25734C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21B5576E-18FC-B7AF-2766-3031438C16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FC5E1DEB-DD2F-23FB-2437-369C7472EF0B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D4A78244-E2BC-773A-2B94-F8C42CAEBD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CDF1368-63C6-4243-08C9-3150ED949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906" y="2006136"/>
            <a:ext cx="4339681" cy="325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内容占位符 3">
            <a:extLst>
              <a:ext uri="{FF2B5EF4-FFF2-40B4-BE49-F238E27FC236}">
                <a16:creationId xmlns:a16="http://schemas.microsoft.com/office/drawing/2014/main" id="{45F544F3-DDBC-DC9D-78A4-A46E4284830C}"/>
              </a:ext>
            </a:extLst>
          </p:cNvPr>
          <p:cNvSpPr txBox="1">
            <a:spLocks/>
          </p:cNvSpPr>
          <p:nvPr/>
        </p:nvSpPr>
        <p:spPr>
          <a:xfrm>
            <a:off x="1155126" y="1469908"/>
            <a:ext cx="6215307" cy="3157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just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sz="2400" dirty="0"/>
              <a:t>DIS</a:t>
            </a:r>
            <a:r>
              <a:rPr lang="zh-CN" altLang="en-US" sz="2400" dirty="0"/>
              <a:t>实验的三个主要结果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1</a:t>
            </a:r>
            <a:r>
              <a:rPr lang="zh-CN" altLang="en-US" sz="2400" dirty="0"/>
              <a:t>、布约肯标度无关性：结构函数与标度</a:t>
            </a:r>
            <a:r>
              <a:rPr lang="en-US" altLang="zh-CN" sz="2400" dirty="0"/>
              <a:t>Q</a:t>
            </a:r>
            <a:r>
              <a:rPr lang="zh-CN" altLang="en-US" sz="2400" dirty="0"/>
              <a:t>无关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2</a:t>
            </a:r>
            <a:r>
              <a:rPr lang="zh-CN" altLang="en-US" sz="2400" dirty="0"/>
              <a:t>、</a:t>
            </a:r>
            <a:r>
              <a:rPr lang="en-US" altLang="zh-CN" sz="2400" dirty="0"/>
              <a:t>Callan-Gross</a:t>
            </a:r>
            <a:r>
              <a:rPr lang="zh-CN" altLang="en-US" sz="2400" dirty="0"/>
              <a:t>关系：构成质子的点粒子是自旋为</a:t>
            </a:r>
            <a:r>
              <a:rPr lang="en-US" altLang="zh-CN" sz="2400" dirty="0"/>
              <a:t>1/2</a:t>
            </a:r>
            <a:r>
              <a:rPr lang="zh-CN" altLang="en-US" sz="2400" dirty="0"/>
              <a:t>的费米子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3</a:t>
            </a:r>
            <a:r>
              <a:rPr lang="zh-CN" altLang="en-US" sz="2400" dirty="0"/>
              <a:t>、</a:t>
            </a:r>
            <a:r>
              <a:rPr lang="en-US" altLang="zh-CN" sz="2400" dirty="0"/>
              <a:t>Gottfried</a:t>
            </a:r>
            <a:r>
              <a:rPr lang="zh-CN" altLang="en-US" sz="2400" dirty="0"/>
              <a:t>求和规则：构成质子的点粒子带分数电荷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7386598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04B45F-FCB5-4233-7438-6E12C8241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60D060BE-C417-EC3C-CBB2-80FA6CA4670E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AC00854C-636F-D307-C63D-BAC3E12AEAA0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539CB37-FE74-4080-2B17-93403808B03A}"/>
              </a:ext>
            </a:extLst>
          </p:cNvPr>
          <p:cNvSpPr txBox="1"/>
          <p:nvPr/>
        </p:nvSpPr>
        <p:spPr>
          <a:xfrm>
            <a:off x="1400601" y="284064"/>
            <a:ext cx="5426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QCD</a:t>
            </a: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对标度无关性的破坏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170C582D-F9E1-F4CD-5389-DE1F9027BB6A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8138BD0B-DF81-453D-B931-71F4F8B1CCFB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D2CDF810-0179-392F-5494-0E35DC22A3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1E6D4CB3-EDB3-86A9-4B19-4AF3DC92BC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22607B72-3B6C-2564-F006-19CE9832244B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64648FDB-D27D-C949-9F8D-859919D405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p:sp>
        <p:nvSpPr>
          <p:cNvPr id="2" name="内容占位符 3">
            <a:extLst>
              <a:ext uri="{FF2B5EF4-FFF2-40B4-BE49-F238E27FC236}">
                <a16:creationId xmlns:a16="http://schemas.microsoft.com/office/drawing/2014/main" id="{1DA6EE10-50B8-A7B4-B0CE-C8C331CC70BE}"/>
              </a:ext>
            </a:extLst>
          </p:cNvPr>
          <p:cNvSpPr txBox="1">
            <a:spLocks/>
          </p:cNvSpPr>
          <p:nvPr/>
        </p:nvSpPr>
        <p:spPr>
          <a:xfrm>
            <a:off x="829284" y="1416178"/>
            <a:ext cx="7173465" cy="31572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just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zh-CN" altLang="en-US" sz="2400" dirty="0"/>
              <a:t>部分子模型的不足：与实验数据不完全符合；夸克禁闭。</a:t>
            </a:r>
            <a:endParaRPr lang="en-US" altLang="zh-CN" sz="2400" dirty="0"/>
          </a:p>
          <a:p>
            <a:pPr>
              <a:defRPr/>
            </a:pPr>
            <a:endParaRPr lang="en-US" altLang="zh-CN" sz="2400" dirty="0"/>
          </a:p>
          <a:p>
            <a:pPr>
              <a:defRPr/>
            </a:pPr>
            <a:r>
              <a:rPr lang="zh-CN" altLang="en-US" sz="2400" dirty="0"/>
              <a:t>量子色动力学（</a:t>
            </a:r>
            <a:r>
              <a:rPr lang="en-US" altLang="zh-CN" sz="2400" dirty="0"/>
              <a:t>QCD</a:t>
            </a:r>
            <a:r>
              <a:rPr lang="zh-CN" altLang="en-US" sz="2400" dirty="0"/>
              <a:t>）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1</a:t>
            </a:r>
            <a:r>
              <a:rPr lang="zh-CN" altLang="en-US" sz="2400" dirty="0"/>
              <a:t>、质子由两种粒子组成，即夸克和胶子。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2</a:t>
            </a:r>
            <a:r>
              <a:rPr lang="zh-CN" altLang="en-US" sz="2400" dirty="0"/>
              <a:t>、夸克之间通过胶子进行相互作用。</a:t>
            </a:r>
            <a:endParaRPr lang="en-US" altLang="zh-CN" sz="2400" dirty="0"/>
          </a:p>
          <a:p>
            <a:pPr>
              <a:defRPr/>
            </a:pPr>
            <a:r>
              <a:rPr lang="en-US" altLang="zh-CN" sz="2400" dirty="0"/>
              <a:t>3</a:t>
            </a:r>
            <a:r>
              <a:rPr lang="zh-CN" altLang="en-US" sz="2400" dirty="0"/>
              <a:t>、辐射修正：能标</a:t>
            </a:r>
            <a:r>
              <a:rPr lang="en-US" altLang="zh-CN" sz="2400" dirty="0"/>
              <a:t>Q</a:t>
            </a:r>
            <a:r>
              <a:rPr lang="zh-CN" altLang="en-US" sz="2400" dirty="0"/>
              <a:t>变大时，夸克辐射的胶子被分辨出来，从而改变</a:t>
            </a:r>
            <a:r>
              <a:rPr lang="en-US" altLang="zh-CN" sz="2400" dirty="0"/>
              <a:t>PDF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EE1C80-192E-2771-029D-F40B8E7B6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911" y="1886366"/>
            <a:ext cx="3658839" cy="3664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8832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14B55B-E399-CF75-053A-70A6E3FAD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31D95667-6655-9F76-0F52-8D41C1A75089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03EFE12-1E8A-2127-7229-896B8F0D8708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739FEFF-DA5C-3908-5559-4D9AB4C6BEAC}"/>
              </a:ext>
            </a:extLst>
          </p:cNvPr>
          <p:cNvSpPr txBox="1"/>
          <p:nvPr/>
        </p:nvSpPr>
        <p:spPr>
          <a:xfrm>
            <a:off x="1400601" y="284064"/>
            <a:ext cx="5426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QCD</a:t>
            </a: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对标度无关性的破坏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0C63DCAB-3A2B-CC7D-52BA-70E64EAD29B4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B6F5D26E-22DB-5B50-065F-ED138CEB5582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F9B42014-FBAC-FA1F-B689-532A35268C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93184014-273A-8632-EC8F-68A3C15006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03892CBA-9038-D463-601A-D1785AD0B79F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CA332C2F-E76E-B029-4870-8D23558798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5F4C22A9-62F5-407B-4D2E-A107E3E1FAA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9283" y="1416178"/>
                <a:ext cx="8695205" cy="31572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just" defTabSz="914400" rtl="0" eaLnBrk="1" latinLnBrk="0" hangingPunct="1">
                  <a:lnSpc>
                    <a:spcPct val="120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zh-CN" altLang="en-US" sz="2400" dirty="0"/>
                  <a:t>辐射修正：</a:t>
                </a:r>
                <a:endParaRPr lang="en-US" altLang="zh-CN" sz="2400" dirty="0"/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altLang="zh-CN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altLang="zh-CN" sz="24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p>
                          <m:r>
                            <a:rPr lang="el-GR" altLang="zh-CN" sz="24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</a:rPr>
                        <m:t>𝑞𝑔</m:t>
                      </m:r>
                    </m:oMath>
                  </m:oMathPara>
                </a14:m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辐射发射出胶子，导致部分子损失动量。</a:t>
                </a:r>
                <a:endParaRPr lang="en-US" altLang="zh-CN" sz="2400" dirty="0"/>
              </a:p>
              <a:p>
                <a:pPr>
                  <a:defRPr/>
                </a:pP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数学表现：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修正后的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zh-CN" altLang="en-US" sz="2400" i="1">
                        <a:latin typeface="Cambria Math" panose="02040503050406030204" pitchFamily="18" charset="0"/>
                      </a:rPr>
                      <m:t>中</m:t>
                    </m:r>
                  </m:oMath>
                </a14:m>
                <a:r>
                  <a:rPr lang="zh-CN" altLang="en-US" sz="2400" dirty="0"/>
                  <a:t>出现了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i="1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altLang="zh-CN" sz="2400" b="0" i="1" dirty="0" smtClean="0">
                        <a:latin typeface="Cambria Math" panose="02040503050406030204" pitchFamily="18" charset="0"/>
                      </a:rPr>
                      <m:t>𝑜𝑔</m:t>
                    </m:r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zh-CN" altLang="en-US" sz="2400" i="1" smtClean="0">
                        <a:latin typeface="Cambria Math" panose="02040503050406030204" pitchFamily="18" charset="0"/>
                      </a:rPr>
                      <m:t>项</m:t>
                    </m:r>
                  </m:oMath>
                </a14:m>
                <a:r>
                  <a:rPr lang="zh-CN" altLang="en-US" sz="2400" dirty="0"/>
                  <a:t>，标度无关性被对数破坏。</a:t>
                </a:r>
                <a:endParaRPr lang="en-US" altLang="zh-CN" sz="2400" dirty="0"/>
              </a:p>
            </p:txBody>
          </p:sp>
        </mc:Choice>
        <mc:Fallback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5F4C22A9-62F5-407B-4D2E-A107E3E1FA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283" y="1416178"/>
                <a:ext cx="8695205" cy="3157208"/>
              </a:xfrm>
              <a:prstGeom prst="rect">
                <a:avLst/>
              </a:prstGeom>
              <a:blipFill>
                <a:blip r:embed="rId6"/>
                <a:stretch>
                  <a:fillRect l="-10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81957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FF8523-36DC-DA15-382E-C41B66BA1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7ADA7756-CB2F-7038-F4C0-7B4601496361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D5CCBB1-2061-6EF9-2F98-D339E885A1BF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B2C9577-E023-6888-FA8B-11973C8CEB90}"/>
              </a:ext>
            </a:extLst>
          </p:cNvPr>
          <p:cNvSpPr txBox="1"/>
          <p:nvPr/>
        </p:nvSpPr>
        <p:spPr>
          <a:xfrm>
            <a:off x="1400601" y="284064"/>
            <a:ext cx="5426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srgbClr val="104BA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单圈修正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104BA4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阿里巴巴普惠体" panose="00020600040101010101" pitchFamily="18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3A994532-2A49-9818-5140-5321719CC0BA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F0D5A6D6-5C85-8035-2FB3-8831D862914A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68C005D1-7360-C2EA-3B5C-9A931BECA0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2C1DCF16-7E26-ED6F-177A-579DCA9CE4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EE709ABE-75FB-DC26-6B04-F6530B3AEABD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3A55CF55-865A-5CBB-65FE-5C4C322978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D7CC880E-C988-EC09-46F0-B89055EC2A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0601" y="1281166"/>
                <a:ext cx="10032467" cy="4512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just" defTabSz="914400" rtl="0" eaLnBrk="1" latinLnBrk="0" hangingPunct="1">
                  <a:lnSpc>
                    <a:spcPct val="120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zh-CN" altLang="en-US" sz="2400" dirty="0"/>
                  <a:t>目的：消除共线发散，统一部分子模型和</a:t>
                </a:r>
                <a:r>
                  <a:rPr lang="en-US" altLang="zh-CN" sz="2400" dirty="0"/>
                  <a:t>QCD</a:t>
                </a:r>
                <a:r>
                  <a:rPr lang="zh-CN" altLang="en-US" sz="2400" dirty="0"/>
                  <a:t>。</a:t>
                </a:r>
                <a:endParaRPr lang="en-US" altLang="zh-CN" sz="2400" dirty="0"/>
              </a:p>
              <a:p>
                <a:pPr>
                  <a:defRPr/>
                </a:pP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共线发散如何出现？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当夸克发射胶子时，如果胶子出射方向和夸克共线，则在散射截面表示式中的</a:t>
                </a:r>
                <a:r>
                  <a:rPr lang="ar-AE" altLang="zh-CN" sz="2400" dirty="0"/>
                  <a:t> </a:t>
                </a:r>
                <a14:m>
                  <m:oMath xmlns:m="http://schemas.openxmlformats.org/officeDocument/2006/math">
                    <m:nary>
                      <m:naryPr>
                        <m:grow m:val="on"/>
                        <m:subHide m:val="on"/>
                        <m:supHide m:val="on"/>
                        <m:ctrlPr>
                          <a:rPr lang="ar-AE" altLang="zh-CN" sz="2400"/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ar-AE" altLang="zh-CN" sz="2400"/>
                            </m:ctrlPr>
                          </m:fPr>
                          <m:num>
                            <m:r>
                              <a:rPr lang="zh-CN" altLang="ar-AE" sz="2400"/>
                              <m:t>𝑑</m:t>
                            </m:r>
                            <m:sSubSup>
                              <m:sSubSupPr>
                                <m:ctrlPr>
                                  <a:rPr lang="ar-AE" altLang="zh-CN" sz="2400"/>
                                </m:ctrlPr>
                              </m:sSubSupPr>
                              <m:e>
                                <m:r>
                                  <a:rPr lang="zh-CN" altLang="ar-AE" sz="2400"/>
                                  <m:t>𝑘</m:t>
                                </m:r>
                              </m:e>
                              <m:sub>
                                <m:r>
                                  <a:rPr lang="ar-AE" altLang="zh-CN" sz="2400"/>
                                  <m:t>⊥</m:t>
                                </m:r>
                              </m:sub>
                              <m:sup>
                                <m:r>
                                  <a:rPr lang="ar-AE" altLang="zh-CN" sz="2400"/>
                                  <m:t>2</m:t>
                                </m:r>
                              </m:sup>
                            </m:sSubSup>
                          </m:num>
                          <m:den>
                            <m:sSubSup>
                              <m:sSubSupPr>
                                <m:ctrlPr>
                                  <a:rPr lang="ar-AE" altLang="zh-CN" sz="2400"/>
                                </m:ctrlPr>
                              </m:sSubSupPr>
                              <m:e>
                                <m:r>
                                  <a:rPr lang="zh-CN" altLang="ar-AE" sz="2400"/>
                                  <m:t>𝑘</m:t>
                                </m:r>
                              </m:e>
                              <m:sub>
                                <m:r>
                                  <a:rPr lang="ar-AE" altLang="zh-CN" sz="2400"/>
                                  <m:t>⊥</m:t>
                                </m:r>
                              </m:sub>
                              <m:sup>
                                <m:r>
                                  <a:rPr lang="ar-AE" altLang="zh-CN" sz="2400"/>
                                  <m:t>2</m:t>
                                </m:r>
                              </m:sup>
                            </m:sSubSup>
                          </m:den>
                        </m:f>
                      </m:e>
                    </m:nary>
                  </m:oMath>
                </a14:m>
                <a:r>
                  <a:rPr lang="ar-AE" altLang="zh-CN" sz="2400" dirty="0"/>
                  <a:t> </a:t>
                </a:r>
                <a:r>
                  <a:rPr lang="zh-CN" altLang="en-US" sz="2400" dirty="0"/>
                  <a:t>项会发散。此时无法区分出夸克和夸克</a:t>
                </a:r>
                <a:r>
                  <a:rPr lang="en-US" altLang="zh-CN" sz="2400" dirty="0"/>
                  <a:t>-</a:t>
                </a:r>
                <a:r>
                  <a:rPr lang="zh-CN" altLang="en-US" sz="2400" dirty="0"/>
                  <a:t>胶子组合。</a:t>
                </a:r>
                <a:endParaRPr lang="en-US" altLang="zh-CN" sz="2400" dirty="0"/>
              </a:p>
              <a:p>
                <a:pPr>
                  <a:defRPr/>
                </a:pPr>
                <a:endParaRPr lang="en-US" altLang="zh-CN" sz="2400" dirty="0"/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altLang="zh-CN" sz="2400" i="1" dirty="0">
                        <a:latin typeface="Cambria Math" panose="02040503050406030204" pitchFamily="18" charset="0"/>
                      </a:rPr>
                      <m:t>→ </m:t>
                    </m:r>
                  </m:oMath>
                </a14:m>
                <a:r>
                  <a:rPr lang="en-US" altLang="zh-CN" sz="2400" dirty="0"/>
                  <a:t>PDF</a:t>
                </a:r>
                <a:r>
                  <a:rPr lang="zh-CN" altLang="en-US" sz="2400" dirty="0"/>
                  <a:t>需要被修正。（添加虚修正）</a:t>
                </a:r>
                <a:endParaRPr lang="en-US" altLang="zh-CN" sz="2400" dirty="0"/>
              </a:p>
            </p:txBody>
          </p:sp>
        </mc:Choice>
        <mc:Fallback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D7CC880E-C988-EC09-46F0-B89055EC2A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0601" y="1281166"/>
                <a:ext cx="10032467" cy="4512080"/>
              </a:xfrm>
              <a:prstGeom prst="rect">
                <a:avLst/>
              </a:prstGeom>
              <a:blipFill>
                <a:blip r:embed="rId6"/>
                <a:stretch>
                  <a:fillRect l="-972" r="-9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92330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9F4D5-8DCA-D97F-6181-D738BD5B1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B8D7A71A-7FD5-3C33-0860-DF2D0A3F9141}"/>
              </a:ext>
            </a:extLst>
          </p:cNvPr>
          <p:cNvSpPr/>
          <p:nvPr/>
        </p:nvSpPr>
        <p:spPr>
          <a:xfrm>
            <a:off x="334963" y="1"/>
            <a:ext cx="895768" cy="1132114"/>
          </a:xfrm>
          <a:prstGeom prst="rect">
            <a:avLst/>
          </a:prstGeom>
          <a:solidFill>
            <a:srgbClr val="104BA4"/>
          </a:solidFill>
          <a:ln>
            <a:noFill/>
          </a:ln>
          <a:effectLst>
            <a:outerShdw blurRad="3302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5FFA493-CBE5-C5BD-0099-A725BDD133A1}"/>
              </a:ext>
            </a:extLst>
          </p:cNvPr>
          <p:cNvSpPr txBox="1"/>
          <p:nvPr/>
        </p:nvSpPr>
        <p:spPr>
          <a:xfrm>
            <a:off x="294551" y="284064"/>
            <a:ext cx="9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en-US" altLang="zh-CN" sz="36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AC17D5F-C172-3A75-DF01-120CD38C6D43}"/>
              </a:ext>
            </a:extLst>
          </p:cNvPr>
          <p:cNvSpPr txBox="1"/>
          <p:nvPr/>
        </p:nvSpPr>
        <p:spPr>
          <a:xfrm>
            <a:off x="1400601" y="284064"/>
            <a:ext cx="5426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104BA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DGLAP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04BA4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演化方程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9D1B467C-C7A6-A00E-114B-81C86D9D3C09}"/>
              </a:ext>
            </a:extLst>
          </p:cNvPr>
          <p:cNvGrpSpPr/>
          <p:nvPr/>
        </p:nvGrpSpPr>
        <p:grpSpPr>
          <a:xfrm>
            <a:off x="9796257" y="238208"/>
            <a:ext cx="1964493" cy="708062"/>
            <a:chOff x="4246274" y="-10895"/>
            <a:chExt cx="3940182" cy="1420161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AAAB69A6-87FF-7B42-D748-603A65FABE2D}"/>
                </a:ext>
              </a:extLst>
            </p:cNvPr>
            <p:cNvGrpSpPr/>
            <p:nvPr/>
          </p:nvGrpSpPr>
          <p:grpSpPr>
            <a:xfrm>
              <a:off x="4246274" y="-10895"/>
              <a:ext cx="3940181" cy="1400681"/>
              <a:chOff x="6547903" y="954561"/>
              <a:chExt cx="5069293" cy="1802069"/>
            </a:xfrm>
          </p:grpSpPr>
          <p:pic>
            <p:nvPicPr>
              <p:cNvPr id="21" name="图片 20">
                <a:extLst>
                  <a:ext uri="{FF2B5EF4-FFF2-40B4-BE49-F238E27FC236}">
                    <a16:creationId xmlns:a16="http://schemas.microsoft.com/office/drawing/2014/main" id="{B40E8F6B-9B62-26A3-719E-A74273149A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547903" y="985519"/>
                <a:ext cx="1771106" cy="1771111"/>
              </a:xfrm>
              <a:prstGeom prst="rect">
                <a:avLst/>
              </a:prstGeom>
            </p:spPr>
          </p:pic>
          <p:pic>
            <p:nvPicPr>
              <p:cNvPr id="22" name="图片 21">
                <a:extLst>
                  <a:ext uri="{FF2B5EF4-FFF2-40B4-BE49-F238E27FC236}">
                    <a16:creationId xmlns:a16="http://schemas.microsoft.com/office/drawing/2014/main" id="{51E6631A-FEC3-8D76-9417-8EC90ADF0F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270228" y="954561"/>
                <a:ext cx="3346968" cy="1271930"/>
              </a:xfrm>
              <a:prstGeom prst="rect">
                <a:avLst/>
              </a:prstGeom>
            </p:spPr>
          </p:pic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ACCDB4C9-1E57-BFBA-647F-68D5B2E5B217}"/>
                </a:ext>
              </a:extLst>
            </p:cNvPr>
            <p:cNvSpPr/>
            <p:nvPr/>
          </p:nvSpPr>
          <p:spPr>
            <a:xfrm>
              <a:off x="5622894" y="915420"/>
              <a:ext cx="2563562" cy="4938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rPr>
                <a:t>FUDAN UNIVERSITY</a:t>
              </a: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AE0BDE5E-F28D-6B89-7C66-77BDC18A59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531" y="6390655"/>
            <a:ext cx="2744391" cy="36656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3AC50F57-01A8-1083-B5CC-D212C156B7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18946" y="1373707"/>
                <a:ext cx="8820487" cy="4512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just" defTabSz="914400" rtl="0" eaLnBrk="1" latinLnBrk="0" hangingPunct="1">
                  <a:lnSpc>
                    <a:spcPct val="120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zh-CN" altLang="en-US" sz="2400" dirty="0"/>
                  <a:t>通过单圈修正将发散项吸收进</a:t>
                </a:r>
                <a:r>
                  <a:rPr lang="en-US" altLang="zh-CN" sz="2400" dirty="0"/>
                  <a:t>PDF</a:t>
                </a:r>
                <a:r>
                  <a:rPr lang="zh-CN" altLang="en-US" sz="2400" dirty="0"/>
                  <a:t>的定义式后，就可以推导出</a:t>
                </a:r>
                <a:r>
                  <a:rPr lang="en-US" altLang="zh-CN" sz="2400" dirty="0"/>
                  <a:t>DGLAP</a:t>
                </a:r>
                <a:r>
                  <a:rPr lang="zh-CN" altLang="en-US" sz="2400" dirty="0"/>
                  <a:t>演化方程。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本质：在不同能标</a:t>
                </a:r>
                <a:r>
                  <a:rPr lang="en-US" altLang="zh-CN" sz="2400" dirty="0"/>
                  <a:t>Q</a:t>
                </a:r>
                <a:r>
                  <a:rPr lang="zh-CN" altLang="en-US" sz="2400" dirty="0"/>
                  <a:t>对应的</a:t>
                </a:r>
                <a:r>
                  <a:rPr lang="en-US" altLang="zh-CN" sz="2400" dirty="0"/>
                  <a:t>PDF</a:t>
                </a:r>
                <a:r>
                  <a:rPr lang="zh-CN" altLang="en-US" sz="2400" dirty="0"/>
                  <a:t>之间的演化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对质子内部的观测结果会随着能标的变化而改变，因而关乎实验现象的分析预测。</a:t>
                </a:r>
                <a:endParaRPr lang="en-US" altLang="zh-CN" sz="2400" dirty="0"/>
              </a:p>
              <a:p>
                <a:pPr>
                  <a:defRPr/>
                </a:pP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应用：</a:t>
                </a:r>
                <a:endParaRPr lang="en-US" altLang="zh-CN" sz="2400" dirty="0"/>
              </a:p>
              <a:p>
                <a:pPr>
                  <a:defRPr/>
                </a:pPr>
                <a:r>
                  <a:rPr lang="zh-CN" altLang="en-US" sz="2400" dirty="0"/>
                  <a:t>基于某个能标的实验数据，预测另一个能标下的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zh-CN" altLang="en-US" sz="2400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CN" altLang="en-US" sz="2400" dirty="0"/>
                  <a:t>即内部结构。</a:t>
                </a:r>
                <a:endParaRPr lang="en-US" altLang="zh-CN" sz="2400" dirty="0"/>
              </a:p>
              <a:p>
                <a:pPr>
                  <a:defRPr/>
                </a:pPr>
                <a:endParaRPr lang="en-US" altLang="zh-CN" sz="2400" dirty="0"/>
              </a:p>
            </p:txBody>
          </p:sp>
        </mc:Choice>
        <mc:Fallback>
          <p:sp>
            <p:nvSpPr>
              <p:cNvPr id="2" name="内容占位符 3">
                <a:extLst>
                  <a:ext uri="{FF2B5EF4-FFF2-40B4-BE49-F238E27FC236}">
                    <a16:creationId xmlns:a16="http://schemas.microsoft.com/office/drawing/2014/main" id="{3AC50F57-01A8-1083-B5CC-D212C156B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946" y="1373707"/>
                <a:ext cx="8820487" cy="4512080"/>
              </a:xfrm>
              <a:prstGeom prst="rect">
                <a:avLst/>
              </a:prstGeom>
              <a:blipFill>
                <a:blip r:embed="rId6"/>
                <a:stretch>
                  <a:fillRect l="-1037" r="-11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8474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394291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394291;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9E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712</Words>
  <Application>Microsoft Office PowerPoint</Application>
  <PresentationFormat>宽屏</PresentationFormat>
  <Paragraphs>87</Paragraphs>
  <Slides>12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阿里巴巴普惠体</vt:lpstr>
      <vt:lpstr>等线</vt:lpstr>
      <vt:lpstr>等线 Light</vt:lpstr>
      <vt:lpstr>微软雅黑</vt:lpstr>
      <vt:lpstr>Arial</vt:lpstr>
      <vt:lpstr>Calibri</vt:lpstr>
      <vt:lpstr>Cambria Math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轶宸 王</cp:lastModifiedBy>
  <cp:revision>76</cp:revision>
  <dcterms:created xsi:type="dcterms:W3CDTF">2020-11-21T03:02:13Z</dcterms:created>
  <dcterms:modified xsi:type="dcterms:W3CDTF">2026-04-08T16:04:12Z</dcterms:modified>
</cp:coreProperties>
</file>