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</p:sldMasterIdLst>
  <p:notesMasterIdLst>
    <p:notesMasterId r:id="rId8"/>
  </p:notesMasterIdLst>
  <p:sldIdLst>
    <p:sldId id="256" r:id="rId4"/>
    <p:sldId id="257" r:id="rId5"/>
    <p:sldId id="258" r:id="rId6"/>
    <p:sldId id="274" r:id="rId7"/>
    <p:sldId id="269" r:id="rId9"/>
    <p:sldId id="271" r:id="rId10"/>
    <p:sldId id="276" r:id="rId11"/>
    <p:sldId id="270" r:id="rId12"/>
    <p:sldId id="277" r:id="rId13"/>
    <p:sldId id="278" r:id="rId14"/>
    <p:sldId id="279" r:id="rId15"/>
    <p:sldId id="263" r:id="rId16"/>
  </p:sldIdLst>
  <p:sldSz cx="18288000" cy="10287000"/>
  <p:notesSz cx="6858000" cy="9144000"/>
  <p:embeddedFontLst>
    <p:embeddedFont>
      <p:font typeface="微软雅黑" panose="020B0503020204020204" charset="-122"/>
      <p:regular r:id="rId20"/>
    </p:embeddedFont>
    <p:embeddedFont>
      <p:font typeface="Calibri" panose="020F050202020403020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8" userDrawn="1">
          <p15:clr>
            <a:srgbClr val="A4A3A4"/>
          </p15:clr>
        </p15:guide>
        <p15:guide id="2" pos="28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7E93AB"/>
    <a:srgbClr val="87766B"/>
    <a:srgbClr val="92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 varScale="1">
        <p:scale>
          <a:sx n="74" d="100"/>
          <a:sy n="74" d="100"/>
        </p:scale>
        <p:origin x="-1092" y="-90"/>
      </p:cViewPr>
      <p:guideLst>
        <p:guide orient="horz" pos="2128"/>
        <p:guide pos="28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font" Target="fonts/font5.fntdata"/><Relationship Id="rId23" Type="http://schemas.openxmlformats.org/officeDocument/2006/relationships/font" Target="fonts/font4.fntdata"/><Relationship Id="rId22" Type="http://schemas.openxmlformats.org/officeDocument/2006/relationships/font" Target="fonts/font3.fntdata"/><Relationship Id="rId21" Type="http://schemas.openxmlformats.org/officeDocument/2006/relationships/font" Target="fonts/font2.fntdata"/><Relationship Id="rId20" Type="http://schemas.openxmlformats.org/officeDocument/2006/relationships/font" Target="fonts/font1.fntdata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字体大小待调整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latin typeface="+mn-lt"/>
                <a:ea typeface="+mn-ea"/>
                <a:cs typeface="+mn-cs"/>
              </a:rPr>
            </a:fld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+mn-lt"/>
                <a:ea typeface="+mn-ea"/>
                <a:cs typeface="+mn-cs"/>
              </a:rPr>
            </a:fld>
            <a:endParaRPr lang="en-US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>
                <a:latin typeface="+mj-lt"/>
                <a:ea typeface="+mj-ea"/>
                <a:cs typeface="+mj-cs"/>
              </a:rPr>
              <a:t>Click to edit Master title style</a:t>
            </a:r>
            <a:endParaRPr lang="en-US"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>
                <a:latin typeface="+mn-lt"/>
                <a:ea typeface="+mn-ea"/>
                <a:cs typeface="+mn-cs"/>
              </a:rPr>
              <a:t>Click to edit Master text styles</a:t>
            </a:r>
            <a:endParaRPr lang="en-US" smtClean="0">
              <a:latin typeface="+mn-lt"/>
              <a:ea typeface="+mn-ea"/>
              <a:cs typeface="+mn-cs"/>
            </a:endParaRPr>
          </a:p>
          <a:p>
            <a:pPr lvl="1"/>
            <a:r>
              <a:rPr lang="en-US" smtClean="0">
                <a:latin typeface="+mn-lt"/>
                <a:ea typeface="+mn-ea"/>
                <a:cs typeface="+mn-cs"/>
              </a:rPr>
              <a:t>Second level</a:t>
            </a:r>
            <a:endParaRPr lang="en-US" smtClean="0">
              <a:latin typeface="+mn-lt"/>
              <a:ea typeface="+mn-ea"/>
              <a:cs typeface="+mn-cs"/>
            </a:endParaRPr>
          </a:p>
          <a:p>
            <a:pPr lvl="2"/>
            <a:r>
              <a:rPr lang="en-US" smtClean="0">
                <a:latin typeface="+mn-lt"/>
                <a:ea typeface="+mn-ea"/>
                <a:cs typeface="+mn-cs"/>
              </a:rPr>
              <a:t>Third level</a:t>
            </a:r>
            <a:endParaRPr lang="en-US" smtClean="0">
              <a:latin typeface="+mn-lt"/>
              <a:ea typeface="+mn-ea"/>
              <a:cs typeface="+mn-cs"/>
            </a:endParaRPr>
          </a:p>
          <a:p>
            <a:pPr lvl="3"/>
            <a:r>
              <a:rPr lang="en-US" smtClean="0">
                <a:latin typeface="+mn-lt"/>
                <a:ea typeface="+mn-ea"/>
                <a:cs typeface="+mn-cs"/>
              </a:rPr>
              <a:t>Fourth level</a:t>
            </a:r>
            <a:endParaRPr lang="en-US" smtClean="0">
              <a:latin typeface="+mn-lt"/>
              <a:ea typeface="+mn-ea"/>
              <a:cs typeface="+mn-cs"/>
            </a:endParaRPr>
          </a:p>
          <a:p>
            <a:pPr lvl="4"/>
            <a:r>
              <a:rPr lang="en-US" smtClean="0">
                <a:latin typeface="+mn-lt"/>
                <a:ea typeface="+mn-ea"/>
                <a:cs typeface="+mn-cs"/>
              </a:rPr>
              <a:t>Fifth level</a:t>
            </a: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6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l="28824" b="296"/>
          <a:stretch>
            <a:fillRect/>
          </a:stretch>
        </p:blipFill>
        <p:spPr>
          <a:xfrm flipH="1">
            <a:off x="7329170" y="5229860"/>
            <a:ext cx="10557510" cy="513334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452133" y="1028700"/>
            <a:ext cx="2807167" cy="280412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715330" y="1434771"/>
            <a:ext cx="12476466" cy="2739901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</a:pPr>
            <a:r>
              <a:rPr lang="en-US" altLang="zh-CN" sz="8000" b="1">
                <a:solidFill>
                  <a:schemeClr val="tx1"/>
                </a:solidFill>
                <a:uFillTx/>
                <a:latin typeface="微软雅黑" charset="0"/>
                <a:ea typeface="微软雅黑" charset="0"/>
                <a:cs typeface="微软雅黑" charset="0"/>
              </a:rPr>
              <a:t>The Weinberg-Witten No-Go Theorem</a:t>
            </a:r>
            <a:endParaRPr lang="en-US" altLang="zh-CN" sz="8000" b="1">
              <a:solidFill>
                <a:schemeClr val="tx1"/>
              </a:solidFill>
              <a:uFillTx/>
              <a:latin typeface="微软雅黑" charset="0"/>
              <a:ea typeface="微软雅黑" charset="0"/>
              <a:cs typeface="微软雅黑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15323" y="5066619"/>
            <a:ext cx="7519905" cy="3231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  <a:spcBef>
                <a:spcPct val="0"/>
              </a:spcBef>
            </a:pPr>
            <a:r>
              <a:rPr lang="zh-CN" altLang="en-US" sz="3600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小组成员</a:t>
            </a:r>
            <a:r>
              <a:rPr lang="en-US" altLang="zh-CN" sz="3600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:</a:t>
            </a:r>
            <a:r>
              <a:rPr lang="zh-CN" altLang="en-US" sz="3600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李承洋 陈若愚 周羿达</a:t>
            </a:r>
            <a:endParaRPr lang="zh-CN" altLang="en-US" sz="3600">
              <a:solidFill>
                <a:srgbClr val="0070C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ts val="5040"/>
              </a:lnSpc>
              <a:spcBef>
                <a:spcPct val="0"/>
              </a:spcBef>
            </a:pPr>
            <a:endParaRPr lang="en-US" sz="3600">
              <a:solidFill>
                <a:srgbClr val="0070C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ts val="5040"/>
              </a:lnSpc>
              <a:spcBef>
                <a:spcPct val="0"/>
              </a:spcBef>
            </a:pPr>
            <a:r>
              <a:rPr lang="zh-CN" altLang="en-US" sz="3600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演讲者：李承洋</a:t>
            </a:r>
            <a:endParaRPr lang="zh-CN" altLang="en-US" sz="3600">
              <a:solidFill>
                <a:srgbClr val="0070C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ts val="5040"/>
              </a:lnSpc>
              <a:spcBef>
                <a:spcPct val="0"/>
              </a:spcBef>
            </a:pPr>
            <a:endParaRPr lang="en-US" sz="3600">
              <a:solidFill>
                <a:srgbClr val="0070C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ts val="5040"/>
              </a:lnSpc>
              <a:spcBef>
                <a:spcPct val="0"/>
              </a:spcBef>
            </a:pPr>
            <a:r>
              <a:rPr lang="zh-CN" altLang="en-US" sz="3600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汇报时间：</a:t>
            </a:r>
            <a:r>
              <a:rPr lang="en-US" altLang="zh-CN" sz="3600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2026/4/10</a:t>
            </a:r>
            <a:endParaRPr lang="en-US" sz="3600">
              <a:solidFill>
                <a:srgbClr val="0070C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6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5813824" y="956217"/>
            <a:ext cx="1445476" cy="1443908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602574" y="476415"/>
            <a:ext cx="3539490" cy="768350"/>
          </a:xfrm>
          <a:prstGeom prst="rect">
            <a:avLst/>
          </a:prstGeom>
        </p:spPr>
        <p:txBody>
          <a:bodyPr wrap="none" rtlCol="0">
            <a:spAutoFit/>
          </a:bodyPr>
          <a:p>
            <a:pPr algn="l"/>
            <a:r>
              <a:rPr lang="zh-CN" altLang="en-US" sz="44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</a:rPr>
              <a:t>核心推广方向</a:t>
            </a:r>
            <a:endParaRPr lang="zh-CN" altLang="en-US" sz="4400" b="1">
              <a:solidFill>
                <a:srgbClr val="0070C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 userDrawn="1"/>
            </p:nvSpPr>
            <p:spPr>
              <a:xfrm>
                <a:off x="602595" y="1626822"/>
                <a:ext cx="17535749" cy="7472680"/>
              </a:xfrm>
              <a:prstGeom prst="rect">
                <a:avLst/>
              </a:prstGeom>
            </p:spPr>
            <p:txBody>
              <a:bodyPr wrap="square" rtlCol="0">
                <a:noAutofit/>
              </a:bodyPr>
              <a:p>
                <a:pPr algn="l">
                  <a:lnSpc>
                    <a:spcPct val="120000"/>
                  </a:lnSpc>
                </a:pPr>
                <a:r>
                  <a:rPr lang="zh-CN" altLang="en-US" sz="4000" b="1">
                    <a:solidFill>
                      <a:srgbClr val="86756A"/>
                    </a:solidFill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方向 </a:t>
                </a:r>
                <a:r>
                  <a:rPr lang="en-US" altLang="zh-CN" sz="4000" b="1">
                    <a:solidFill>
                      <a:srgbClr val="86756A"/>
                    </a:solidFill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2</a:t>
                </a:r>
                <a:r>
                  <a:rPr lang="zh-CN" altLang="en-US" sz="4000" b="1">
                    <a:solidFill>
                      <a:srgbClr val="86756A"/>
                    </a:solidFill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：推广到广义对称性</a:t>
                </a:r>
                <a:endParaRPr lang="zh-CN" altLang="en-US" sz="4000" b="1">
                  <a:solidFill>
                    <a:srgbClr val="86756A"/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endParaRPr>
              </a:p>
              <a:p>
                <a:pPr algn="l">
                  <a:lnSpc>
                    <a:spcPct val="120000"/>
                  </a:lnSpc>
                </a:pPr>
                <a:endParaRPr lang="zh-CN" altLang="en-US" sz="3600" b="1"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lang="zh-CN" altLang="en-US" sz="3600" b="1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关键内容</a:t>
                </a:r>
                <a:endParaRPr lang="zh-CN" altLang="en-US" sz="3600" b="1"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lang="en-US" altLang="zh-CN" sz="360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1.</a:t>
                </a:r>
                <a:r>
                  <a:rPr lang="zh-CN" altLang="en-US" sz="360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更高形式对称性（</a:t>
                </a:r>
                <a:r>
                  <a:rPr lang="en-US" altLang="zh-CN" sz="360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p - </a:t>
                </a:r>
                <a:r>
                  <a:rPr lang="zh-CN" altLang="en-US" sz="360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形式守恒流）</a:t>
                </a:r>
                <a:r>
                  <a:rPr lang="en-US" altLang="zh-CN" sz="360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:</a:t>
                </a:r>
                <a:r>
                  <a:rPr lang="zh-CN" altLang="en-US" sz="360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研究 </a:t>
                </a:r>
                <a:r>
                  <a:rPr lang="en-US" altLang="zh-CN" sz="360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p-</a:t>
                </a:r>
                <a:r>
                  <a:rPr lang="zh-CN" altLang="en-US" sz="360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形式守恒流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6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36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𝐽</m:t>
                        </m:r>
                      </m:e>
                      <m:sup>
                        <m:sSub>
                          <m:sSubPr>
                            <m:ctrlPr>
                              <a:rPr lang="en-US" altLang="zh-CN" sz="36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36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sz="36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36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36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sz="36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36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⋯</m:t>
                        </m:r>
                        <m:sSub>
                          <m:sSubPr>
                            <m:ctrlPr>
                              <a:rPr lang="en-US" altLang="zh-CN" sz="36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36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sz="36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𝑝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sz="360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 </a:t>
                </a:r>
                <a:r>
                  <a:rPr lang="zh-CN" altLang="en-US" sz="360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对应的自旋禁限条件</a:t>
                </a:r>
                <a:endParaRPr lang="zh-CN" altLang="en-US" sz="3600"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endParaRPr>
              </a:p>
              <a:p>
                <a:pPr algn="l">
                  <a:lnSpc>
                    <a:spcPct val="120000"/>
                  </a:lnSpc>
                </a:pPr>
                <a:endParaRPr lang="zh-CN" altLang="en-US" sz="3600"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lang="en-US" altLang="zh-CN" sz="360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2.</a:t>
                </a:r>
                <a:r>
                  <a:rPr lang="zh-CN" altLang="en-US" sz="360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超对称性</a:t>
                </a:r>
                <a:r>
                  <a:rPr lang="en-US" altLang="zh-CN" sz="360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:</a:t>
                </a:r>
                <a:r>
                  <a:rPr lang="zh-CN" altLang="en-US" sz="360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分析超流、超对称代数下定理的推广形式与例外条件</a:t>
                </a:r>
                <a:endParaRPr lang="zh-CN" altLang="en-US" sz="3600"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endParaRPr>
              </a:p>
              <a:p>
                <a:pPr algn="l">
                  <a:lnSpc>
                    <a:spcPct val="120000"/>
                  </a:lnSpc>
                </a:pPr>
                <a:endParaRPr lang="zh-CN" altLang="en-US" sz="3600"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lang="zh-CN" altLang="en-US" sz="3600" b="1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目标</a:t>
                </a:r>
                <a:endParaRPr lang="zh-CN" altLang="en-US" sz="3600" b="1"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lang="zh-CN" altLang="en-US" sz="360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突破传统矢量 / 张量流限制，建立广义守恒律对应的统一禁规框架</a:t>
                </a:r>
                <a:endParaRPr lang="zh-CN" altLang="en-US" sz="3600"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 userDrawn="1"/>
            </p:nvSpPr>
            <p:spPr>
              <a:xfrm>
                <a:off x="602595" y="1626822"/>
                <a:ext cx="17535749" cy="7472680"/>
              </a:xfrm>
              <a:prstGeom prst="rect">
                <a:avLst/>
              </a:prstGeom>
              <a:blipFill rotWithShape="1">
                <a:blip r:embed="rId2"/>
                <a:stretch>
                  <a:fillRect l="-4" t="-8" r="1" b="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6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5813824" y="956217"/>
            <a:ext cx="1445476" cy="1443908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582926" y="661741"/>
            <a:ext cx="4098925" cy="768350"/>
          </a:xfrm>
          <a:prstGeom prst="rect">
            <a:avLst/>
          </a:prstGeom>
        </p:spPr>
        <p:txBody>
          <a:bodyPr wrap="none" rtlCol="0">
            <a:spAutoFit/>
          </a:bodyPr>
          <a:p>
            <a:r>
              <a:rPr lang="zh-CN" altLang="en-US" sz="44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</a:rPr>
              <a:t>研究阶段与计划</a:t>
            </a:r>
            <a:endParaRPr lang="zh-CN" altLang="en-US" sz="4400" b="1">
              <a:solidFill>
                <a:srgbClr val="0070C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6" name="文本框 5"/>
          <p:cNvSpPr txBox="1"/>
          <p:nvPr userDrawn="1"/>
        </p:nvSpPr>
        <p:spPr>
          <a:xfrm>
            <a:off x="709635" y="2699612"/>
            <a:ext cx="3845560" cy="645160"/>
          </a:xfrm>
          <a:prstGeom prst="rect">
            <a:avLst/>
          </a:prstGeom>
        </p:spPr>
        <p:txBody>
          <a:bodyPr wrap="none" rtlCol="0">
            <a:spAutoFit/>
          </a:bodyPr>
          <a:p>
            <a:pPr algn="l"/>
            <a:r>
              <a:rPr lang="zh-CN" altLang="en-US" sz="3600" b="1">
                <a:solidFill>
                  <a:srgbClr val="86756A"/>
                </a:solidFill>
                <a:latin typeface="华文中宋" panose="02010600040101010101" charset="-122"/>
                <a:ea typeface="华文中宋" panose="02010600040101010101" charset="-122"/>
              </a:rPr>
              <a:t>阶段一：基础夯实</a:t>
            </a:r>
            <a:endParaRPr lang="zh-CN" altLang="en-US" sz="3600" b="1">
              <a:solidFill>
                <a:srgbClr val="86756A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165300" y="3660730"/>
            <a:ext cx="4389843" cy="4851987"/>
          </a:xfrm>
          <a:prstGeom prst="rect">
            <a:avLst/>
          </a:prstGeom>
        </p:spPr>
        <p:txBody>
          <a:bodyPr wrap="square" rtlCol="0">
            <a:noAutofit/>
          </a:bodyPr>
          <a:p>
            <a:pPr marL="571500" indent="-571500" algn="l">
              <a:buChar char="•"/>
            </a:pPr>
            <a:r>
              <a:rPr lang="zh-CN" altLang="en-US" sz="32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完全吃透原始定理证明、4 维洛伦兹群、无质量粒子表示</a:t>
            </a:r>
            <a:endParaRPr lang="zh-CN" altLang="en-US" sz="32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/>
            <a:endParaRPr lang="zh-CN" altLang="en-US" sz="32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571500" indent="-571500" algn="l">
              <a:buChar char="•"/>
            </a:pPr>
            <a:r>
              <a:rPr lang="zh-CN" altLang="en-US" sz="32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学习群论、高维场论、广义对称性基础理论有关知识</a:t>
            </a:r>
            <a:endParaRPr lang="zh-CN" altLang="en-US" sz="32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5780962" y="2699612"/>
            <a:ext cx="4761230" cy="645160"/>
          </a:xfrm>
          <a:prstGeom prst="rect">
            <a:avLst/>
          </a:prstGeom>
        </p:spPr>
        <p:txBody>
          <a:bodyPr wrap="none" rtlCol="0">
            <a:spAutoFit/>
          </a:bodyPr>
          <a:p>
            <a:pPr algn="l"/>
            <a:r>
              <a:rPr lang="zh-CN" altLang="en-US" sz="3600" b="1">
                <a:solidFill>
                  <a:srgbClr val="86756A"/>
                </a:solidFill>
                <a:latin typeface="华文中宋" panose="02010600040101010101" charset="-122"/>
                <a:ea typeface="华文中宋" panose="02010600040101010101" charset="-122"/>
              </a:rPr>
              <a:t>阶段二：</a:t>
            </a:r>
            <a:r>
              <a:rPr lang="zh-CN" altLang="en-US" sz="3600" b="1">
                <a:solidFill>
                  <a:srgbClr val="86756A"/>
                </a:solidFill>
                <a:latin typeface="华文中宋" panose="02010600040101010101" charset="-122"/>
                <a:ea typeface="华文中宋" panose="02010600040101010101" charset="-122"/>
                <a:cs typeface="Arial" panose="020B0604020202020204" pitchFamily="34" charset="0"/>
              </a:rPr>
              <a:t>任意维度推广</a:t>
            </a:r>
            <a:endParaRPr lang="zh-CN" altLang="en-US" sz="3600" b="1">
              <a:solidFill>
                <a:srgbClr val="86756A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6061234" y="3660730"/>
            <a:ext cx="3787006" cy="4144457"/>
          </a:xfrm>
          <a:prstGeom prst="rect">
            <a:avLst/>
          </a:prstGeom>
        </p:spPr>
        <p:txBody>
          <a:bodyPr wrap="square" rtlCol="0">
            <a:noAutofit/>
          </a:bodyPr>
          <a:p>
            <a:pPr marL="457200" indent="-457200" algn="l">
              <a:buChar char="•"/>
            </a:pPr>
            <a:r>
              <a:rPr lang="zh-CN" altLang="en-US" sz="32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完成 </a:t>
            </a:r>
            <a:r>
              <a:rPr lang="en-US" altLang="zh-CN" sz="32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D </a:t>
            </a:r>
            <a:r>
              <a:rPr lang="zh-CN" altLang="en-US" sz="32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维洛伦兹不变性、矩阵元、旋转约束的推导</a:t>
            </a:r>
            <a:endParaRPr lang="zh-CN" altLang="en-US" sz="32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/>
            <a:endParaRPr lang="zh-CN" altLang="en-US" sz="32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457200" indent="-457200" algn="l">
              <a:buChar char="•"/>
            </a:pPr>
            <a:r>
              <a:rPr lang="zh-CN" altLang="en-US" sz="32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严格证明任意 </a:t>
            </a:r>
            <a:r>
              <a:rPr lang="en-US" altLang="zh-CN" sz="32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D </a:t>
            </a:r>
            <a:r>
              <a:rPr lang="zh-CN" altLang="en-US" sz="32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维的温伯格 - 威顿定理</a:t>
            </a:r>
            <a:endParaRPr lang="zh-CN" altLang="en-US" sz="32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1554621" y="2699612"/>
            <a:ext cx="5219065" cy="645160"/>
          </a:xfrm>
          <a:prstGeom prst="rect">
            <a:avLst/>
          </a:prstGeom>
        </p:spPr>
        <p:txBody>
          <a:bodyPr wrap="none" rtlCol="0">
            <a:spAutoFit/>
          </a:bodyPr>
          <a:p>
            <a:pPr algn="l"/>
            <a:r>
              <a:rPr lang="zh-CN" altLang="en-US" sz="3600" b="1">
                <a:solidFill>
                  <a:srgbClr val="86756A"/>
                </a:solidFill>
                <a:latin typeface="华文中宋" panose="02010600040101010101" charset="-122"/>
                <a:ea typeface="华文中宋" panose="02010600040101010101" charset="-122"/>
              </a:rPr>
              <a:t>阶段三：广义对称性推广</a:t>
            </a:r>
            <a:endParaRPr lang="zh-CN" altLang="en-US" sz="3600" b="1">
              <a:solidFill>
                <a:srgbClr val="86756A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11727040" y="3660730"/>
            <a:ext cx="4371967" cy="4523665"/>
          </a:xfrm>
          <a:prstGeom prst="rect">
            <a:avLst/>
          </a:prstGeom>
        </p:spPr>
        <p:txBody>
          <a:bodyPr wrap="square" rtlCol="0">
            <a:noAutofit/>
          </a:bodyPr>
          <a:p>
            <a:pPr marL="457200" indent="-457200" algn="l">
              <a:buChar char="•"/>
            </a:pPr>
            <a:r>
              <a:rPr lang="zh-CN" altLang="en-US" sz="32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依次完成 </a:t>
            </a:r>
            <a:r>
              <a:rPr lang="en-US" altLang="zh-CN" sz="32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 - </a:t>
            </a:r>
            <a:r>
              <a:rPr lang="zh-CN" altLang="en-US" sz="32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形式对称、超对称的推广</a:t>
            </a:r>
            <a:endParaRPr lang="zh-CN" altLang="en-US" sz="32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/>
            <a:endParaRPr lang="zh-CN" altLang="en-US" sz="32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457200" indent="-457200" algn="l">
              <a:buChar char="•"/>
            </a:pPr>
            <a:r>
              <a:rPr lang="zh-CN" altLang="en-US" sz="32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建立广义对称下的禁规条件与公式体系</a:t>
            </a:r>
            <a:endParaRPr lang="zh-CN" altLang="en-US" sz="32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6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180848" y="1028700"/>
            <a:ext cx="1589218" cy="158749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82561" y="6397598"/>
            <a:ext cx="12322878" cy="401519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0">
            <a:off x="5032255" y="3271188"/>
            <a:ext cx="8692569" cy="3114191"/>
            <a:chOff x="-1103102" y="27552"/>
            <a:chExt cx="11590092" cy="4152254"/>
          </a:xfrm>
        </p:grpSpPr>
        <p:sp>
          <p:nvSpPr>
            <p:cNvPr id="5" name="TextBox 5"/>
            <p:cNvSpPr txBox="1"/>
            <p:nvPr/>
          </p:nvSpPr>
          <p:spPr>
            <a:xfrm>
              <a:off x="0" y="1412900"/>
              <a:ext cx="9046940" cy="27669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185"/>
                </a:lnSpc>
                <a:spcBef>
                  <a:spcPct val="0"/>
                </a:spcBef>
              </a:pPr>
              <a:r>
                <a:rPr lang="en-US" sz="11560" b="1" spc="878">
                  <a:solidFill>
                    <a:srgbClr val="7E93AB"/>
                  </a:solidFill>
                  <a:latin typeface="Adobe 黑体 Std" panose="020B0400000000000000" charset="-122"/>
                  <a:ea typeface="Adobe 黑体 Std" panose="020B0400000000000000" charset="-122"/>
                </a:rPr>
                <a:t>感谢</a:t>
              </a:r>
              <a:r>
                <a:rPr lang="zh-CN" altLang="en-US" sz="11560" b="1" spc="878">
                  <a:solidFill>
                    <a:srgbClr val="7E93AB"/>
                  </a:solidFill>
                  <a:latin typeface="Adobe 黑体 Std" panose="020B0400000000000000" charset="-122"/>
                  <a:ea typeface="Adobe 黑体 Std" panose="020B0400000000000000" charset="-122"/>
                </a:rPr>
                <a:t>观看</a:t>
              </a:r>
              <a:endParaRPr lang="zh-CN" altLang="en-US" sz="11560" b="1" spc="878">
                <a:solidFill>
                  <a:srgbClr val="7E93AB"/>
                </a:solidFill>
                <a:latin typeface="Adobe 黑体 Std" panose="020B0400000000000000" charset="-122"/>
                <a:ea typeface="Adobe 黑体 Std" panose="020B0400000000000000" charset="-122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1103102" y="27552"/>
              <a:ext cx="11590092" cy="3292686"/>
            </a:xfrm>
            <a:prstGeom prst="rect">
              <a:avLst/>
            </a:prstGeom>
          </p:spPr>
          <p:txBody>
            <a:bodyPr wrap="square" lIns="0" tIns="0" rIns="0" bIns="0" rtlCol="0" anchor="t">
              <a:noAutofit/>
            </a:bodyPr>
            <a:lstStyle/>
            <a:p>
              <a:pPr>
                <a:lnSpc>
                  <a:spcPts val="9630"/>
                </a:lnSpc>
              </a:pPr>
              <a:r>
                <a:rPr lang="en-US" sz="9600" b="1">
                  <a:solidFill>
                    <a:srgbClr val="86756A"/>
                  </a:solidFill>
                  <a:latin typeface="微软雅黑" panose="020B0503020204020204" charset="-122"/>
                  <a:ea typeface="微软雅黑" panose="020B0503020204020204" charset="-122"/>
                </a:rPr>
                <a:t>THANK YOU</a:t>
              </a:r>
              <a:endParaRPr lang="en-US" sz="9600" b="1">
                <a:solidFill>
                  <a:srgbClr val="86756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93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0" y="6833807"/>
            <a:ext cx="18351500" cy="3453130"/>
            <a:chOff x="92710" y="92710"/>
            <a:chExt cx="6495883" cy="3867841"/>
          </a:xfrm>
        </p:grpSpPr>
        <p:sp>
          <p:nvSpPr>
            <p:cNvPr id="3" name="Freeform 3"/>
            <p:cNvSpPr/>
            <p:nvPr/>
          </p:nvSpPr>
          <p:spPr>
            <a:xfrm>
              <a:off x="92710" y="92710"/>
              <a:ext cx="6495883" cy="3867841"/>
            </a:xfrm>
            <a:custGeom>
              <a:avLst/>
              <a:gdLst/>
              <a:ahLst/>
              <a:cxnLst/>
              <a:rect l="l" t="t" r="r" b="b"/>
              <a:pathLst>
                <a:path w="6495883" h="3867841">
                  <a:moveTo>
                    <a:pt x="0" y="0"/>
                  </a:moveTo>
                  <a:lnTo>
                    <a:pt x="6495883" y="0"/>
                  </a:lnTo>
                  <a:lnTo>
                    <a:pt x="6495883" y="3867841"/>
                  </a:lnTo>
                  <a:lnTo>
                    <a:pt x="0" y="386784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 rot="0">
            <a:off x="2590018" y="5523963"/>
            <a:ext cx="2874010" cy="2572684"/>
            <a:chOff x="1668266" y="-59675"/>
            <a:chExt cx="3832014" cy="3430245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641422" y="1491325"/>
              <a:ext cx="996822" cy="859079"/>
            </a:xfrm>
            <a:prstGeom prst="rect">
              <a:avLst/>
            </a:prstGeom>
          </p:spPr>
        </p:pic>
        <p:sp>
          <p:nvSpPr>
            <p:cNvPr id="6" name="TextBox 6"/>
            <p:cNvSpPr txBox="1"/>
            <p:nvPr/>
          </p:nvSpPr>
          <p:spPr>
            <a:xfrm>
              <a:off x="1668266" y="2350337"/>
              <a:ext cx="3832014" cy="102023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5970"/>
                </a:lnSpc>
              </a:pPr>
              <a:r>
                <a:rPr lang="en-US" sz="3600">
                  <a:solidFill>
                    <a:srgbClr val="7E93AB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zh-CN" altLang="en-US" sz="36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背景介绍</a:t>
              </a:r>
              <a:endParaRPr lang="en-US" sz="3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565684" y="-59675"/>
              <a:ext cx="2037080" cy="15510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9075"/>
                </a:lnSpc>
                <a:spcBef>
                  <a:spcPct val="0"/>
                </a:spcBef>
              </a:pPr>
              <a:r>
                <a:rPr lang="en-US" sz="6485" b="1" u="none" spc="492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  <a:endParaRPr lang="en-US" sz="6485" b="1" u="none" spc="492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0">
            <a:off x="8043792" y="5523962"/>
            <a:ext cx="2655570" cy="2610140"/>
            <a:chOff x="3116705" y="-9838"/>
            <a:chExt cx="3540760" cy="3480185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4085239" y="1541162"/>
              <a:ext cx="996822" cy="859079"/>
            </a:xfrm>
            <a:prstGeom prst="rect">
              <a:avLst/>
            </a:prstGeom>
          </p:spPr>
        </p:pic>
        <p:sp>
          <p:nvSpPr>
            <p:cNvPr id="10" name="TextBox 10"/>
            <p:cNvSpPr txBox="1"/>
            <p:nvPr/>
          </p:nvSpPr>
          <p:spPr>
            <a:xfrm>
              <a:off x="3116705" y="2450114"/>
              <a:ext cx="3540760" cy="102023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5970"/>
                </a:lnSpc>
              </a:pPr>
              <a:r>
                <a:rPr lang="en-US" sz="4265" b="1">
                  <a:solidFill>
                    <a:srgbClr val="7E93AB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zh-CN" altLang="en-US" sz="36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定理内容</a:t>
              </a:r>
              <a:endParaRPr lang="en-US" sz="3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3654010" y="-9838"/>
              <a:ext cx="1859280" cy="15510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9075"/>
                </a:lnSpc>
                <a:spcBef>
                  <a:spcPct val="0"/>
                </a:spcBef>
              </a:pPr>
              <a:r>
                <a:rPr lang="en-US" sz="6485" b="1" u="none" spc="492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  <a:endParaRPr lang="en-US" sz="6485" b="1" u="none" spc="492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 rot="0">
            <a:off x="12988171" y="5523893"/>
            <a:ext cx="3601144" cy="2610143"/>
            <a:chOff x="3888215" y="-9849"/>
            <a:chExt cx="4801526" cy="3480190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5569997" y="1736702"/>
              <a:ext cx="996822" cy="859079"/>
            </a:xfrm>
            <a:prstGeom prst="rect">
              <a:avLst/>
            </a:prstGeom>
          </p:spPr>
        </p:pic>
        <p:sp>
          <p:nvSpPr>
            <p:cNvPr id="14" name="TextBox 14"/>
            <p:cNvSpPr txBox="1"/>
            <p:nvPr/>
          </p:nvSpPr>
          <p:spPr>
            <a:xfrm>
              <a:off x="3888215" y="2450108"/>
              <a:ext cx="4801526" cy="10202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970"/>
                </a:lnSpc>
              </a:pPr>
              <a:r>
                <a:rPr lang="en-US" sz="3600">
                  <a:solidFill>
                    <a:srgbClr val="7E93AB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zh-CN" altLang="en-US" sz="36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研究方向及意义</a:t>
              </a:r>
              <a:endParaRPr lang="en-US" sz="3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5263679" y="-9849"/>
              <a:ext cx="2050627" cy="15510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9075"/>
                </a:lnSpc>
                <a:spcBef>
                  <a:spcPct val="0"/>
                </a:spcBef>
              </a:pPr>
              <a:r>
                <a:rPr lang="en-US" sz="6485" b="1" u="none" spc="492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  <a:endParaRPr lang="en-US" sz="6485" b="1" u="none" spc="492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3"/>
          <a:srcRect l="71336" t="52212" r="3507"/>
          <a:stretch>
            <a:fillRect/>
          </a:stretch>
        </p:blipFill>
        <p:spPr>
          <a:xfrm>
            <a:off x="13656753" y="1090541"/>
            <a:ext cx="3602547" cy="2229876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 rot="0">
            <a:off x="1338819" y="1097685"/>
            <a:ext cx="4709844" cy="2457642"/>
            <a:chOff x="0" y="9525"/>
            <a:chExt cx="6279793" cy="3276855"/>
          </a:xfrm>
        </p:grpSpPr>
        <p:sp>
          <p:nvSpPr>
            <p:cNvPr id="22" name="TextBox 22"/>
            <p:cNvSpPr txBox="1"/>
            <p:nvPr/>
          </p:nvSpPr>
          <p:spPr>
            <a:xfrm>
              <a:off x="0" y="1164634"/>
              <a:ext cx="6279793" cy="21217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410"/>
                </a:lnSpc>
                <a:spcBef>
                  <a:spcPct val="0"/>
                </a:spcBef>
              </a:pPr>
              <a:r>
                <a:rPr lang="en-US" sz="8865" b="1" spc="673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目录</a:t>
              </a:r>
              <a:endParaRPr lang="en-US" sz="8865" b="1" spc="673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5469" y="9525"/>
              <a:ext cx="6274323" cy="25984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600"/>
                </a:lnSpc>
              </a:pPr>
              <a:r>
                <a:rPr lang="en-US" sz="72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CONTENT</a:t>
              </a:r>
              <a:endParaRPr lang="en-US" sz="7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93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l="71248" t="54870" r="3081"/>
          <a:stretch>
            <a:fillRect/>
          </a:stretch>
        </p:blipFill>
        <p:spPr>
          <a:xfrm>
            <a:off x="11950053" y="4081144"/>
            <a:ext cx="5309247" cy="304130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0">
            <a:off x="11436143" y="-193571"/>
            <a:ext cx="8852618" cy="11089531"/>
            <a:chOff x="92710" y="92710"/>
            <a:chExt cx="3087643" cy="3867841"/>
          </a:xfrm>
        </p:grpSpPr>
        <p:sp>
          <p:nvSpPr>
            <p:cNvPr id="4" name="Freeform 4"/>
            <p:cNvSpPr/>
            <p:nvPr/>
          </p:nvSpPr>
          <p:spPr>
            <a:xfrm>
              <a:off x="92710" y="92710"/>
              <a:ext cx="3087644" cy="3867841"/>
            </a:xfrm>
            <a:custGeom>
              <a:avLst/>
              <a:gdLst/>
              <a:ahLst/>
              <a:cxnLst/>
              <a:rect l="l" t="t" r="r" b="b"/>
              <a:pathLst>
                <a:path w="3087644" h="3867841">
                  <a:moveTo>
                    <a:pt x="0" y="0"/>
                  </a:moveTo>
                  <a:lnTo>
                    <a:pt x="3087644" y="0"/>
                  </a:lnTo>
                  <a:lnTo>
                    <a:pt x="3087644" y="3867841"/>
                  </a:lnTo>
                  <a:lnTo>
                    <a:pt x="0" y="386784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29172" r="31703"/>
          <a:stretch>
            <a:fillRect/>
          </a:stretch>
        </p:blipFill>
        <p:spPr>
          <a:xfrm>
            <a:off x="11150230" y="4330518"/>
            <a:ext cx="7474190" cy="622465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658364" y="1028700"/>
            <a:ext cx="2457923" cy="2455258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 rot="0">
            <a:off x="-1718007" y="3037290"/>
            <a:ext cx="13513021" cy="3336290"/>
            <a:chOff x="478495" y="-237331"/>
            <a:chExt cx="18017361" cy="4448386"/>
          </a:xfrm>
        </p:grpSpPr>
        <p:sp>
          <p:nvSpPr>
            <p:cNvPr id="8" name="TextBox 8"/>
            <p:cNvSpPr txBox="1"/>
            <p:nvPr/>
          </p:nvSpPr>
          <p:spPr>
            <a:xfrm>
              <a:off x="5164162" y="-237331"/>
              <a:ext cx="8094334" cy="2390140"/>
            </a:xfrm>
            <a:prstGeom prst="rect">
              <a:avLst/>
            </a:prstGeom>
          </p:spPr>
          <p:txBody>
            <a:bodyPr wrap="square" lIns="0" tIns="0" rIns="0" bIns="0" rtlCol="0" anchor="t">
              <a:noAutofit/>
            </a:bodyPr>
            <a:lstStyle/>
            <a:p>
              <a:pPr algn="r">
                <a:lnSpc>
                  <a:spcPts val="13980"/>
                </a:lnSpc>
              </a:pPr>
              <a:r>
                <a:rPr lang="en-US" sz="9985" b="1">
                  <a:solidFill>
                    <a:srgbClr val="E3E6E0"/>
                  </a:solidFill>
                  <a:latin typeface="微软雅黑" panose="020B0503020204020204" charset="-122"/>
                  <a:ea typeface="微软雅黑" panose="020B0503020204020204" charset="-122"/>
                </a:rPr>
                <a:t>PART  01</a:t>
              </a:r>
              <a:endParaRPr lang="en-US" sz="9985" b="1">
                <a:solidFill>
                  <a:srgbClr val="E3E6E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478495" y="2152809"/>
              <a:ext cx="18017361" cy="20582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40"/>
                </a:lnSpc>
                <a:spcBef>
                  <a:spcPct val="0"/>
                </a:spcBef>
              </a:pPr>
              <a:r>
                <a:rPr lang="zh-CN" altLang="en-US" sz="86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背景</a:t>
              </a:r>
              <a:r>
                <a:rPr lang="zh-CN" altLang="en-US" sz="86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介绍</a:t>
              </a:r>
              <a:endParaRPr lang="en-US" sz="8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6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5813824" y="956217"/>
            <a:ext cx="1445476" cy="144390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07476" y="1496032"/>
            <a:ext cx="14795927" cy="1812157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10000"/>
              </a:lnSpc>
            </a:pPr>
            <a:r>
              <a:rPr lang="zh-CN" altLang="en-US" sz="36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1980年，</a:t>
            </a:r>
            <a:r>
              <a:rPr lang="en-US" altLang="zh-CN" sz="36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Steven Weinberg</a:t>
            </a:r>
            <a:r>
              <a:rPr lang="en-US" altLang="zh-CN" sz="36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r>
              <a:rPr lang="zh-CN" altLang="en-US" sz="36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和 </a:t>
            </a:r>
            <a:r>
              <a:rPr lang="en-US" altLang="zh-CN" sz="36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Edward Witten</a:t>
            </a:r>
            <a:r>
              <a:rPr lang="en-US" altLang="zh-CN" sz="36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r>
              <a:rPr lang="zh-CN" altLang="en-US" sz="36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在 </a:t>
            </a:r>
            <a:r>
              <a:rPr lang="en-US" altLang="zh-CN" sz="3600" i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Physics Letters B</a:t>
            </a:r>
            <a:r>
              <a:rPr lang="en-US" altLang="zh-CN" sz="36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r>
              <a:rPr lang="zh-CN" altLang="en-US" sz="36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发表了极短但影响力巨大的论文</a:t>
            </a:r>
            <a:r>
              <a:rPr lang="en-US" altLang="zh-CN" sz="3600" b="1" i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Limits on Massless Particles</a:t>
            </a:r>
            <a:r>
              <a:rPr lang="en-US" altLang="zh-CN" sz="3600" i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(</a:t>
            </a:r>
            <a:r>
              <a:rPr lang="zh-CN" altLang="en-US" sz="3600" i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《无质量粒子的限制》</a:t>
            </a:r>
            <a:r>
              <a:rPr lang="en-US" altLang="zh-CN" sz="3600" i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)</a:t>
            </a:r>
            <a:endParaRPr lang="zh-CN" altLang="en-US" sz="36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407476" y="599674"/>
            <a:ext cx="4730750" cy="706755"/>
          </a:xfrm>
          <a:prstGeom prst="rect">
            <a:avLst/>
          </a:prstGeom>
        </p:spPr>
        <p:txBody>
          <a:bodyPr wrap="none" rtlCol="0">
            <a:spAutoFit/>
          </a:bodyPr>
          <a:p>
            <a:r>
              <a:rPr lang="en-US" altLang="zh-CN" sz="40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Arial" panose="020B0604020202020204" pitchFamily="34" charset="0"/>
              </a:rPr>
              <a:t>1.</a:t>
            </a:r>
            <a:r>
              <a:rPr lang="zh-CN" altLang="en-US" sz="40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Arial" panose="020B0604020202020204" pitchFamily="34" charset="0"/>
              </a:rPr>
              <a:t>提出者与核心论文</a:t>
            </a:r>
            <a:endParaRPr lang="zh-CN" altLang="en-US" sz="4000" b="1">
              <a:solidFill>
                <a:srgbClr val="0070C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407476" y="3497793"/>
            <a:ext cx="4222115" cy="706755"/>
          </a:xfrm>
          <a:prstGeom prst="rect">
            <a:avLst/>
          </a:prstGeom>
        </p:spPr>
        <p:txBody>
          <a:bodyPr wrap="none" rtlCol="0">
            <a:spAutoFit/>
          </a:bodyPr>
          <a:p>
            <a:pPr algn="l"/>
            <a:r>
              <a:rPr lang="en-US" altLang="zh-CN" sz="40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</a:rPr>
              <a:t>2.</a:t>
            </a:r>
            <a:r>
              <a:rPr lang="zh-CN" altLang="en-US" sz="40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</a:rPr>
              <a:t>定理意义与影响</a:t>
            </a:r>
            <a:endParaRPr lang="zh-CN" altLang="en-US" sz="4000" b="1">
              <a:solidFill>
                <a:srgbClr val="0070C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407459" y="4394152"/>
            <a:ext cx="17473220" cy="5045445"/>
          </a:xfrm>
          <a:prstGeom prst="rect">
            <a:avLst/>
          </a:prstGeom>
        </p:spPr>
        <p:txBody>
          <a:bodyPr wrap="square" rtlCol="0">
            <a:noAutofit/>
          </a:bodyPr>
          <a:p>
            <a:pPr algn="l">
              <a:lnSpc>
                <a:spcPct val="110000"/>
              </a:lnSpc>
            </a:pPr>
            <a:r>
              <a:rPr lang="en-US" altLang="zh-CN" sz="3600">
                <a:latin typeface="华文中宋" panose="02010600040101010101" charset="-122"/>
                <a:ea typeface="华文中宋" panose="02010600040101010101" charset="-122"/>
              </a:rPr>
              <a:t>(1)</a:t>
            </a:r>
            <a:r>
              <a:rPr lang="zh-CN" altLang="en-US" sz="3600">
                <a:latin typeface="华文中宋" panose="02010600040101010101" charset="-122"/>
                <a:ea typeface="华文中宋" panose="02010600040101010101" charset="-122"/>
              </a:rPr>
              <a:t>量子场论里程碑：成为场论中最具普适性的禁规定理之一，首次统一约束基本与复合无质量粒子</a:t>
            </a:r>
            <a:endParaRPr lang="zh-CN" altLang="en-US" sz="3600">
              <a:latin typeface="华文中宋" panose="02010600040101010101" charset="-122"/>
              <a:ea typeface="华文中宋" panose="02010600040101010101" charset="-122"/>
            </a:endParaRPr>
          </a:p>
          <a:p>
            <a:pPr algn="l">
              <a:lnSpc>
                <a:spcPct val="110000"/>
              </a:lnSpc>
            </a:pPr>
            <a:endParaRPr lang="zh-CN" altLang="en-US" sz="3600">
              <a:latin typeface="华文中宋" panose="02010600040101010101" charset="-122"/>
              <a:ea typeface="华文中宋" panose="02010600040101010101" charset="-122"/>
            </a:endParaRPr>
          </a:p>
          <a:p>
            <a:pPr algn="l">
              <a:lnSpc>
                <a:spcPct val="110000"/>
              </a:lnSpc>
            </a:pPr>
            <a:r>
              <a:rPr lang="en-US" altLang="zh-CN" sz="3600">
                <a:latin typeface="华文中宋" panose="02010600040101010101" charset="-122"/>
                <a:ea typeface="华文中宋" panose="02010600040101010101" charset="-122"/>
              </a:rPr>
              <a:t>(2)</a:t>
            </a:r>
            <a:r>
              <a:rPr lang="zh-CN" altLang="en-US" sz="3600">
                <a:latin typeface="华文中宋" panose="02010600040101010101" charset="-122"/>
                <a:ea typeface="华文中宋" panose="02010600040101010101" charset="-122"/>
              </a:rPr>
              <a:t>关键物理结论：直接排除引力子为复合粒子的可能性，严格限制夸克、轻子复合模型（高自旋激发态必为重质量）</a:t>
            </a:r>
            <a:endParaRPr lang="zh-CN" altLang="en-US" sz="3600">
              <a:latin typeface="华文中宋" panose="02010600040101010101" charset="-122"/>
              <a:ea typeface="华文中宋" panose="02010600040101010101" charset="-122"/>
            </a:endParaRPr>
          </a:p>
          <a:p>
            <a:pPr algn="l">
              <a:lnSpc>
                <a:spcPct val="110000"/>
              </a:lnSpc>
            </a:pPr>
            <a:endParaRPr lang="zh-CN" altLang="en-US" sz="3600">
              <a:latin typeface="华文中宋" panose="02010600040101010101" charset="-122"/>
              <a:ea typeface="华文中宋" panose="02010600040101010101" charset="-122"/>
            </a:endParaRPr>
          </a:p>
          <a:p>
            <a:pPr algn="l">
              <a:lnSpc>
                <a:spcPct val="110000"/>
              </a:lnSpc>
            </a:pPr>
            <a:r>
              <a:rPr lang="en-US" altLang="zh-CN" sz="3600">
                <a:latin typeface="华文中宋" panose="02010600040101010101" charset="-122"/>
                <a:ea typeface="华文中宋" panose="02010600040101010101" charset="-122"/>
              </a:rPr>
              <a:t>(3)</a:t>
            </a:r>
            <a:r>
              <a:rPr lang="zh-CN" altLang="en-US" sz="3600">
                <a:latin typeface="华文中宋" panose="02010600040101010101" charset="-122"/>
                <a:ea typeface="华文中宋" panose="02010600040101010101" charset="-122"/>
              </a:rPr>
              <a:t>理论边界划定：为高自旋场论、量子引力、弦理论明确了无质量粒子谱的严格限制</a:t>
            </a:r>
            <a:endParaRPr lang="zh-CN" altLang="en-US" sz="3600"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93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l="71248" t="54870" r="3081"/>
          <a:stretch>
            <a:fillRect/>
          </a:stretch>
        </p:blipFill>
        <p:spPr>
          <a:xfrm>
            <a:off x="11950053" y="4081144"/>
            <a:ext cx="5309247" cy="304130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0">
            <a:off x="11436143" y="-193571"/>
            <a:ext cx="8852618" cy="11089531"/>
            <a:chOff x="92710" y="92710"/>
            <a:chExt cx="3087643" cy="3867841"/>
          </a:xfrm>
        </p:grpSpPr>
        <p:sp>
          <p:nvSpPr>
            <p:cNvPr id="4" name="Freeform 4"/>
            <p:cNvSpPr/>
            <p:nvPr/>
          </p:nvSpPr>
          <p:spPr>
            <a:xfrm>
              <a:off x="92710" y="92710"/>
              <a:ext cx="3087644" cy="3867841"/>
            </a:xfrm>
            <a:custGeom>
              <a:avLst/>
              <a:gdLst/>
              <a:ahLst/>
              <a:cxnLst/>
              <a:rect l="l" t="t" r="r" b="b"/>
              <a:pathLst>
                <a:path w="3087644" h="3867841">
                  <a:moveTo>
                    <a:pt x="0" y="0"/>
                  </a:moveTo>
                  <a:lnTo>
                    <a:pt x="3087644" y="0"/>
                  </a:lnTo>
                  <a:lnTo>
                    <a:pt x="3087644" y="3867841"/>
                  </a:lnTo>
                  <a:lnTo>
                    <a:pt x="0" y="386784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29172" r="31703"/>
          <a:stretch>
            <a:fillRect/>
          </a:stretch>
        </p:blipFill>
        <p:spPr>
          <a:xfrm>
            <a:off x="11150230" y="4330518"/>
            <a:ext cx="7474190" cy="622465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658364" y="1028700"/>
            <a:ext cx="2457923" cy="2455258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 rot="0">
            <a:off x="-2506981" y="3086384"/>
            <a:ext cx="13513021" cy="3585210"/>
            <a:chOff x="-573471" y="-171873"/>
            <a:chExt cx="18017361" cy="4780279"/>
          </a:xfrm>
        </p:grpSpPr>
        <p:sp>
          <p:nvSpPr>
            <p:cNvPr id="8" name="TextBox 8"/>
            <p:cNvSpPr txBox="1"/>
            <p:nvPr/>
          </p:nvSpPr>
          <p:spPr>
            <a:xfrm>
              <a:off x="4496472" y="-171873"/>
              <a:ext cx="7375362" cy="47802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3980"/>
                </a:lnSpc>
              </a:pPr>
              <a:r>
                <a:rPr lang="en-US" sz="9985" b="1">
                  <a:solidFill>
                    <a:srgbClr val="E3E6E0"/>
                  </a:solidFill>
                  <a:latin typeface="微软雅黑" panose="020B0503020204020204" charset="-122"/>
                  <a:ea typeface="微软雅黑" panose="020B0503020204020204" charset="-122"/>
                </a:rPr>
                <a:t>PART 0</a:t>
              </a:r>
              <a:r>
                <a:rPr lang="en-US" altLang="zh-CN" sz="9985" b="1">
                  <a:solidFill>
                    <a:srgbClr val="E3E6E0"/>
                  </a:soli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endParaRPr lang="en-US" sz="9985" b="1">
                <a:solidFill>
                  <a:srgbClr val="E3E6E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573471" y="2152811"/>
              <a:ext cx="18017361" cy="20582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40"/>
                </a:lnSpc>
                <a:spcBef>
                  <a:spcPct val="0"/>
                </a:spcBef>
              </a:pPr>
              <a:r>
                <a:rPr lang="zh-CN" altLang="en-US" sz="86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定理内容</a:t>
              </a:r>
              <a:endParaRPr lang="en-US" sz="8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6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2"/>
              <p:cNvSpPr txBox="1"/>
              <p:nvPr/>
            </p:nvSpPr>
            <p:spPr>
              <a:xfrm>
                <a:off x="748417" y="1456264"/>
                <a:ext cx="13395366" cy="17751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>
                  <a:lnSpc>
                    <a:spcPts val="3360"/>
                  </a:lnSpc>
                  <a:spcBef>
                    <a:spcPct val="0"/>
                  </a:spcBef>
                </a:pPr>
                <a:r>
                  <a:rPr lang="zh-CN" altLang="en-US" sz="3600">
                    <a:solidFill>
                      <a:schemeClr val="tx1"/>
                    </a:solidFill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理论中存在洛伦兹协变且守恒的物理张量：</a:t>
                </a:r>
                <a:endParaRPr lang="zh-CN" altLang="en-US" sz="3600">
                  <a:solidFill>
                    <a:schemeClr val="tx1"/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endParaRP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3600">
                    <a:solidFill>
                      <a:schemeClr val="tx1"/>
                    </a:solidFill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(1)</a:t>
                </a:r>
                <a:r>
                  <a:rPr lang="zh-CN" altLang="en-US" sz="3600">
                    <a:solidFill>
                      <a:schemeClr val="tx1"/>
                    </a:solidFill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守恒矢量流 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600" i="1">
                            <a:latin typeface="Cambria Math" panose="02040503050406030204" charset="0"/>
                            <a:ea typeface="华文中宋" panose="02010600040101010101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3600" i="1">
                            <a:latin typeface="Cambria Math" panose="02040503050406030204" charset="0"/>
                            <a:ea typeface="MS Mincho" panose="02020609040205080304" charset="0"/>
                            <a:cs typeface="Cambria Math" panose="02040503050406030204" charset="0"/>
                          </a:rPr>
                          <m:t>𝜕</m:t>
                        </m:r>
                      </m:e>
                      <m:sub>
                        <m:r>
                          <a:rPr lang="en-US" altLang="zh-CN" sz="3600" i="1">
                            <a:latin typeface="Cambria Math" panose="02040503050406030204" charset="0"/>
                            <a:ea typeface="MS Mincho" panose="02020609040205080304" charset="0"/>
                            <a:cs typeface="Cambria Math" panose="02040503050406030204" charset="0"/>
                          </a:rPr>
                          <m:t>𝜇</m:t>
                        </m:r>
                      </m:sub>
                    </m:sSub>
                    <m:sSup>
                      <m:sSupPr>
                        <m:ctrlPr>
                          <a:rPr lang="en-US" altLang="zh-CN" sz="3600" i="1">
                            <a:latin typeface="Cambria Math" panose="02040503050406030204" charset="0"/>
                            <a:ea typeface="华文中宋" panose="02010600040101010101" charset="-122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3600" i="1">
                            <a:latin typeface="Cambria Math" panose="02040503050406030204" charset="0"/>
                            <a:ea typeface="华文中宋" panose="02010600040101010101" charset="-122"/>
                            <a:cs typeface="Cambria Math" panose="02040503050406030204" charset="0"/>
                          </a:rPr>
                          <m:t>𝐽</m:t>
                        </m:r>
                      </m:e>
                      <m:sup>
                        <m:r>
                          <a:rPr lang="en-US" altLang="zh-CN" sz="3600" i="1">
                            <a:latin typeface="Cambria Math" panose="02040503050406030204" charset="0"/>
                            <a:ea typeface="MS Mincho" panose="02020609040205080304" charset="0"/>
                            <a:cs typeface="Cambria Math" panose="02040503050406030204" charset="0"/>
                          </a:rPr>
                          <m:t>𝜇</m:t>
                        </m:r>
                      </m:sup>
                    </m:sSup>
                    <m:r>
                      <a:rPr lang="en-US" altLang="zh-CN" sz="3600" i="1">
                        <a:latin typeface="Cambria Math" panose="02040503050406030204" charset="0"/>
                        <a:ea typeface="MS Mincho" panose="020206090402050803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3600" i="1">
                        <a:latin typeface="Cambria Math" panose="02040503050406030204" charset="0"/>
                        <a:ea typeface="MS Mincho" panose="02020609040205080304" charset="0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zh-CN" altLang="en-US" sz="3600">
                    <a:solidFill>
                      <a:schemeClr val="tx1"/>
                    </a:solidFill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（对应电荷守恒）</a:t>
                </a:r>
                <a:endParaRPr lang="zh-CN" altLang="en-US" sz="3600">
                  <a:solidFill>
                    <a:schemeClr val="tx1"/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endParaRP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3600">
                    <a:solidFill>
                      <a:schemeClr val="tx1"/>
                    </a:solidFill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(2)</a:t>
                </a:r>
                <a:r>
                  <a:rPr lang="zh-CN" altLang="en-US" sz="3600">
                    <a:solidFill>
                      <a:schemeClr val="tx1"/>
                    </a:solidFill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守恒能量-动量张量：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600" i="1">
                            <a:latin typeface="Cambria Math" panose="02040503050406030204" charset="0"/>
                            <a:ea typeface="华文中宋" panose="02010600040101010101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3600" i="1">
                            <a:latin typeface="Cambria Math" panose="02040503050406030204" charset="0"/>
                            <a:ea typeface="MS Mincho" panose="02020609040205080304" charset="0"/>
                            <a:cs typeface="Cambria Math" panose="02040503050406030204" charset="0"/>
                          </a:rPr>
                          <m:t>𝜕</m:t>
                        </m:r>
                      </m:e>
                      <m:sub>
                        <m:r>
                          <a:rPr lang="en-US" altLang="zh-CN" sz="3600" i="1">
                            <a:latin typeface="Cambria Math" panose="02040503050406030204" charset="0"/>
                            <a:ea typeface="MS Mincho" panose="02020609040205080304" charset="0"/>
                            <a:cs typeface="Cambria Math" panose="02040503050406030204" charset="0"/>
                          </a:rPr>
                          <m:t>𝜇</m:t>
                        </m:r>
                      </m:sub>
                    </m:sSub>
                    <m:sSup>
                      <m:sSupPr>
                        <m:ctrlPr>
                          <a:rPr lang="en-US" altLang="zh-CN" sz="3600" i="1">
                            <a:latin typeface="Cambria Math" panose="02040503050406030204" charset="0"/>
                            <a:ea typeface="华文中宋" panose="02010600040101010101" charset="-122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3600" i="1">
                            <a:latin typeface="Cambria Math" panose="02040503050406030204" charset="0"/>
                            <a:ea typeface="MS Mincho" panose="02020609040205080304" charset="0"/>
                            <a:cs typeface="Cambria Math" panose="02040503050406030204" charset="0"/>
                          </a:rPr>
                          <m:t>𝜃</m:t>
                        </m:r>
                      </m:e>
                      <m:sup>
                        <m:r>
                          <a:rPr lang="en-US" altLang="zh-CN" sz="3600" i="1">
                            <a:latin typeface="Cambria Math" panose="02040503050406030204" charset="0"/>
                            <a:ea typeface="MS Mincho" panose="02020609040205080304" charset="0"/>
                            <a:cs typeface="Cambria Math" panose="02040503050406030204" charset="0"/>
                          </a:rPr>
                          <m:t>𝜇𝜈</m:t>
                        </m:r>
                      </m:sup>
                    </m:sSup>
                    <m:r>
                      <a:rPr lang="en-US" altLang="zh-CN" sz="3600" i="1">
                        <a:latin typeface="Cambria Math" panose="02040503050406030204" charset="0"/>
                        <a:ea typeface="MS Mincho" panose="020206090402050803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3600" i="1">
                        <a:latin typeface="Cambria Math" panose="02040503050406030204" charset="0"/>
                        <a:ea typeface="MS Mincho" panose="02020609040205080304" charset="0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zh-CN" altLang="en-US" sz="3600">
                    <a:solidFill>
                      <a:schemeClr val="tx1"/>
                    </a:solidFill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（对应能量 - 动量守恒）</a:t>
                </a:r>
                <a:endParaRPr lang="zh-CN" altLang="en-US" sz="3600">
                  <a:solidFill>
                    <a:schemeClr val="tx1"/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endParaRPr>
              </a:p>
            </p:txBody>
          </p:sp>
        </mc:Choice>
        <mc:Fallback>
          <p:sp>
            <p:nvSpPr>
              <p:cNvPr id="2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17" y="1456264"/>
                <a:ext cx="13395366" cy="1775100"/>
              </a:xfrm>
              <a:prstGeom prst="rect">
                <a:avLst/>
              </a:prstGeom>
              <a:blipFill rotWithShape="1">
                <a:blip r:embed="rId1"/>
                <a:stretch>
                  <a:fillRect l="-3" t="-5449" r="3" b="-119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813824" y="956217"/>
            <a:ext cx="1445476" cy="1443908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644997" y="471883"/>
            <a:ext cx="2217420" cy="706755"/>
          </a:xfrm>
          <a:prstGeom prst="rect">
            <a:avLst/>
          </a:prstGeom>
        </p:spPr>
        <p:txBody>
          <a:bodyPr wrap="none" rtlCol="0">
            <a:spAutoFit/>
          </a:bodyPr>
          <a:p>
            <a:r>
              <a:rPr lang="zh-CN" altLang="en-US" sz="40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</a:rPr>
              <a:t>前提假设</a:t>
            </a:r>
            <a:endParaRPr lang="zh-CN" altLang="en-US" sz="4000" b="1">
              <a:solidFill>
                <a:srgbClr val="0070C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644997" y="3574202"/>
            <a:ext cx="8291195" cy="706755"/>
          </a:xfrm>
          <a:prstGeom prst="rect">
            <a:avLst/>
          </a:prstGeom>
        </p:spPr>
        <p:txBody>
          <a:bodyPr wrap="none" rtlCol="0">
            <a:spAutoFit/>
          </a:bodyPr>
          <a:p>
            <a:pPr algn="l"/>
            <a:r>
              <a:rPr lang="zh-CN" altLang="en-US" sz="40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定理 1：守恒流对无质量粒子的限制</a:t>
            </a:r>
            <a:endParaRPr lang="zh-CN" altLang="en-US" sz="4000" b="1">
              <a:solidFill>
                <a:srgbClr val="0070C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 userDrawn="1"/>
            </p:nvSpPr>
            <p:spPr>
              <a:xfrm>
                <a:off x="644997" y="4489643"/>
                <a:ext cx="17190564" cy="748580"/>
              </a:xfrm>
              <a:prstGeom prst="rect">
                <a:avLst/>
              </a:prstGeom>
            </p:spPr>
            <p:txBody>
              <a:bodyPr wrap="square" rtlCol="0">
                <a:noAutofit/>
              </a:bodyPr>
              <a:p>
                <a:pPr algn="l"/>
                <a:r>
                  <a:rPr lang="zh-CN" altLang="en-US" sz="360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若理论存在</a:t>
                </a:r>
                <a:r>
                  <a:rPr lang="zh-CN" altLang="en-US" sz="3600" b="1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洛伦兹协变的守恒矢量流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6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36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𝐽</m:t>
                        </m:r>
                      </m:e>
                      <m:sup>
                        <m:r>
                          <a:rPr lang="en-US" altLang="zh-CN" sz="36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𝜇</m:t>
                        </m:r>
                      </m:sup>
                    </m:sSup>
                  </m:oMath>
                </a14:m>
                <a:r>
                  <a:rPr lang="zh-CN" altLang="en-US" sz="3600" b="1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 ，</a:t>
                </a:r>
                <a:r>
                  <a:rPr lang="zh-CN" altLang="en-US" sz="360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则</a:t>
                </a:r>
                <a:r>
                  <a:rPr lang="zh-CN" altLang="en-US" sz="3600" b="1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不存在携带非零守恒荷、且自旋</a:t>
                </a:r>
                <a14:m>
                  <m:oMath xmlns:m="http://schemas.openxmlformats.org/officeDocument/2006/math">
                    <m:r>
                      <a:rPr lang="en-US" altLang="zh-CN" sz="3600" b="1" i="1">
                        <a:latin typeface="Cambria Math" panose="02040503050406030204" charset="0"/>
                        <a:cs typeface="Cambria Math" panose="02040503050406030204" charset="0"/>
                      </a:rPr>
                      <m:t>𝑗</m:t>
                    </m:r>
                    <m:r>
                      <a:rPr lang="en-US" altLang="zh-CN" sz="3600" b="1" i="1">
                        <a:latin typeface="Cambria Math" panose="02040503050406030204" charset="0"/>
                        <a:cs typeface="Cambria Math" panose="02040503050406030204" charset="0"/>
                      </a:rPr>
                      <m:t>&gt;</m:t>
                    </m:r>
                    <m:f>
                      <m:fPr>
                        <m:ctrlPr>
                          <a:rPr lang="en-US" altLang="zh-CN" sz="36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36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num>
                      <m:den>
                        <m:r>
                          <a:rPr lang="en-US" altLang="zh-CN" sz="36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en-US" sz="3600" b="1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 的无质量粒子</a:t>
                </a:r>
                <a:endParaRPr lang="zh-CN" altLang="en-US" sz="3600" b="1"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endParaRPr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 userDrawn="1"/>
            </p:nvSpPr>
            <p:spPr>
              <a:xfrm>
                <a:off x="644997" y="4489643"/>
                <a:ext cx="17190564" cy="748580"/>
              </a:xfrm>
              <a:prstGeom prst="rect">
                <a:avLst/>
              </a:prstGeom>
              <a:blipFill rotWithShape="1">
                <a:blip r:embed="rId3"/>
                <a:stretch>
                  <a:fillRect l="-3" t="-26" r="2" b="-834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/>
          <p:cNvSpPr txBox="1"/>
          <p:nvPr userDrawn="1"/>
        </p:nvSpPr>
        <p:spPr>
          <a:xfrm>
            <a:off x="644997" y="6496502"/>
            <a:ext cx="10347325" cy="706755"/>
          </a:xfrm>
          <a:prstGeom prst="rect">
            <a:avLst/>
          </a:prstGeom>
        </p:spPr>
        <p:txBody>
          <a:bodyPr wrap="none" rtlCol="0">
            <a:spAutoFit/>
          </a:bodyPr>
          <a:p>
            <a:pPr algn="l"/>
            <a:r>
              <a:rPr lang="zh-CN" altLang="en-US" sz="40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定理 </a:t>
            </a:r>
            <a:r>
              <a:rPr lang="en-US" altLang="zh-CN" sz="40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</a:t>
            </a:r>
            <a:r>
              <a:rPr lang="zh-CN" altLang="en-US" sz="40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：能量 - 动量张量对无质量粒子的限制</a:t>
            </a:r>
            <a:endParaRPr lang="zh-CN" altLang="en-US" sz="4000" b="1">
              <a:solidFill>
                <a:srgbClr val="0070C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/>
              <p:cNvSpPr txBox="1"/>
              <p:nvPr userDrawn="1"/>
            </p:nvSpPr>
            <p:spPr>
              <a:xfrm>
                <a:off x="644997" y="7711559"/>
                <a:ext cx="16614282" cy="739775"/>
              </a:xfrm>
              <a:prstGeom prst="rect">
                <a:avLst/>
              </a:prstGeom>
            </p:spPr>
            <p:txBody>
              <a:bodyPr wrap="square" rtlCol="0">
                <a:noAutofit/>
              </a:bodyPr>
              <a:p>
                <a:pPr algn="l"/>
                <a:r>
                  <a:rPr lang="zh-CN" altLang="en-US" sz="360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若理论存在</a:t>
                </a:r>
                <a:r>
                  <a:rPr lang="zh-CN" altLang="en-US" sz="3600" b="1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洛伦兹协变的守恒能量</a:t>
                </a:r>
                <a:r>
                  <a:rPr lang="zh-CN" altLang="en-US" sz="360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-</a:t>
                </a:r>
                <a:r>
                  <a:rPr lang="zh-CN" altLang="en-US" sz="3600" b="1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动量张量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600" i="1">
                            <a:latin typeface="Cambria Math" panose="02040503050406030204" charset="0"/>
                            <a:ea typeface="华文中宋" panose="02010600040101010101" charset="-122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3600" i="1">
                            <a:latin typeface="Cambria Math" panose="02040503050406030204" charset="0"/>
                            <a:ea typeface="MS Mincho" panose="02020609040205080304" charset="0"/>
                            <a:cs typeface="Cambria Math" panose="02040503050406030204" charset="0"/>
                          </a:rPr>
                          <m:t>𝜃</m:t>
                        </m:r>
                      </m:e>
                      <m:sup>
                        <m:r>
                          <a:rPr lang="en-US" altLang="zh-CN" sz="3600" i="1">
                            <a:latin typeface="Cambria Math" panose="02040503050406030204" charset="0"/>
                            <a:ea typeface="MS Mincho" panose="02020609040205080304" charset="0"/>
                            <a:cs typeface="Cambria Math" panose="02040503050406030204" charset="0"/>
                          </a:rPr>
                          <m:t>𝜇𝜈</m:t>
                        </m:r>
                      </m:sup>
                    </m:sSup>
                  </m:oMath>
                </a14:m>
                <a:r>
                  <a:rPr lang="en-US" altLang="zh-CN" sz="360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,</a:t>
                </a:r>
                <a:r>
                  <a:rPr lang="zh-CN" altLang="en-US" sz="360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则不</a:t>
                </a:r>
                <a:r>
                  <a:rPr lang="zh-CN" altLang="en-US" sz="3600" b="1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存在自旋</a:t>
                </a:r>
                <a14:m>
                  <m:oMath xmlns:m="http://schemas.openxmlformats.org/officeDocument/2006/math">
                    <m:r>
                      <a:rPr lang="en-US" altLang="zh-CN" sz="3600" b="1" i="1">
                        <a:latin typeface="Cambria Math" panose="02040503050406030204" charset="0"/>
                        <a:ea typeface="华文中宋" panose="02010600040101010101" charset="-122"/>
                        <a:cs typeface="Cambria Math" panose="02040503050406030204" charset="0"/>
                      </a:rPr>
                      <m:t>𝑗</m:t>
                    </m:r>
                    <m:r>
                      <a:rPr lang="en-US" altLang="zh-CN" sz="3600" b="1" i="1">
                        <a:latin typeface="Cambria Math" panose="02040503050406030204" charset="0"/>
                        <a:ea typeface="MS Mincho" panose="02020609040205080304" charset="0"/>
                        <a:cs typeface="Cambria Math" panose="02040503050406030204" charset="0"/>
                      </a:rPr>
                      <m:t>&gt;</m:t>
                    </m:r>
                    <m:r>
                      <a:rPr lang="en-US" altLang="zh-CN" sz="3600" b="1" i="1">
                        <a:latin typeface="Cambria Math" panose="02040503050406030204" charset="0"/>
                        <a:ea typeface="MS Mincho" panose="02020609040205080304" charset="0"/>
                        <a:cs typeface="Cambria Math" panose="02040503050406030204" charset="0"/>
                      </a:rPr>
                      <m:t>1</m:t>
                    </m:r>
                  </m:oMath>
                </a14:m>
                <a:r>
                  <a:rPr lang="zh-CN" altLang="en-US" sz="3600" b="1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的无质量粒子</a:t>
                </a:r>
                <a:endParaRPr lang="zh-CN" altLang="en-US" sz="3600" b="1"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endParaRPr>
              </a:p>
            </p:txBody>
          </p:sp>
        </mc:Choice>
        <mc:Fallback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 userDrawn="1"/>
            </p:nvSpPr>
            <p:spPr>
              <a:xfrm>
                <a:off x="644997" y="7711559"/>
                <a:ext cx="16614282" cy="739775"/>
              </a:xfrm>
              <a:prstGeom prst="rect">
                <a:avLst/>
              </a:prstGeom>
              <a:blipFill rotWithShape="1">
                <a:blip r:embed="rId4"/>
                <a:stretch>
                  <a:fillRect l="-3" t="-16" r="4" b="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6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5813824" y="956217"/>
            <a:ext cx="1445476" cy="1443908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644997" y="249537"/>
            <a:ext cx="3743325" cy="706755"/>
          </a:xfrm>
          <a:prstGeom prst="rect">
            <a:avLst/>
          </a:prstGeom>
        </p:spPr>
        <p:txBody>
          <a:bodyPr wrap="none" rtlCol="0">
            <a:spAutoFit/>
          </a:bodyPr>
          <a:p>
            <a:pPr algn="l"/>
            <a:r>
              <a:rPr lang="zh-CN" altLang="en-US" sz="40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+mn-cs"/>
              </a:rPr>
              <a:t>核心公式与推导</a:t>
            </a:r>
            <a:endParaRPr lang="zh-CN" altLang="en-US" b="1">
              <a:latin typeface="华文中宋" panose="02010600040101010101" charset="-122"/>
              <a:ea typeface="华文中宋" panose="02010600040101010101" charset="-122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 userDrawn="1"/>
            </p:nvSpPr>
            <p:spPr>
              <a:xfrm>
                <a:off x="644997" y="956292"/>
                <a:ext cx="12021230" cy="971489"/>
              </a:xfrm>
              <a:prstGeom prst="rect">
                <a:avLst/>
              </a:prstGeom>
            </p:spPr>
            <p:txBody>
              <a:bodyPr wrap="square" rtlCol="0">
                <a:noAutofit/>
              </a:bodyPr>
              <a:p>
                <a:pPr algn="l">
                  <a:lnSpc>
                    <a:spcPct val="110000"/>
                  </a:lnSpc>
                </a:pPr>
                <a:r>
                  <a:rPr lang="zh-CN" altLang="en-US" sz="280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定理通过研究</a:t>
                </a:r>
                <a:r>
                  <a:rPr lang="zh-CN" altLang="en-US" sz="2800">
                    <a:solidFill>
                      <a:schemeClr val="tx1"/>
                    </a:solidFill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自旋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charset="0"/>
                        <a:ea typeface="华文中宋" panose="02010600040101010101" charset="-122"/>
                        <a:cs typeface="Cambria Math" panose="02040503050406030204" charset="0"/>
                      </a:rPr>
                      <m:t>𝑗</m:t>
                    </m:r>
                  </m:oMath>
                </a14:m>
                <a:r>
                  <a:rPr lang="en-US" altLang="zh-CN" sz="280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、</a:t>
                </a:r>
                <a:r>
                  <a:rPr lang="zh-CN" altLang="en-US" sz="280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四维动量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charset="0"/>
                        <a:ea typeface="华文中宋" panose="02010600040101010101" charset="-122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sz="2800" i="1">
                        <a:latin typeface="Cambria Math" panose="02040503050406030204" charset="0"/>
                        <a:ea typeface="MS Mincho" panose="02020609040205080304" charset="0"/>
                        <a:cs typeface="Cambria Math" panose="02040503050406030204" charset="0"/>
                      </a:rPr>
                      <m:t>',</m:t>
                    </m:r>
                    <m:r>
                      <a:rPr lang="en-US" altLang="zh-CN" sz="2800" i="1">
                        <a:latin typeface="Cambria Math" panose="02040503050406030204" charset="0"/>
                        <a:ea typeface="华文中宋" panose="02010600040101010101" charset="-122"/>
                        <a:cs typeface="Cambria Math" panose="02040503050406030204" charset="0"/>
                      </a:rPr>
                      <m:t>𝑝</m:t>
                    </m:r>
                  </m:oMath>
                </a14:m>
                <a:r>
                  <a:rPr lang="en-US" altLang="zh-CN" sz="280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 </a:t>
                </a:r>
                <a:r>
                  <a:rPr lang="zh-CN" altLang="en-US" sz="280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的单粒子态之间流与能动张量的矩阵元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charset="0"/>
                        <a:ea typeface="MS Mincho" panose="02020609040205080304" charset="0"/>
                        <a:cs typeface="Cambria Math" panose="02040503050406030204" charset="0"/>
                      </a:rPr>
                      <m:t>⟨</m:t>
                    </m:r>
                    <m:r>
                      <a:rPr lang="en-US" altLang="zh-CN" sz="2800" i="1">
                        <a:latin typeface="Cambria Math" panose="02040503050406030204" charset="0"/>
                        <a:ea typeface="华文中宋" panose="02010600040101010101" charset="-122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sz="2800" i="1">
                        <a:latin typeface="Cambria Math" panose="02040503050406030204" charset="0"/>
                        <a:ea typeface="MS Mincho" panose="02020609040205080304" charset="0"/>
                        <a:cs typeface="Cambria Math" panose="02040503050406030204" charset="0"/>
                      </a:rPr>
                      <m:t>',±</m:t>
                    </m:r>
                    <m:r>
                      <a:rPr lang="en-US" altLang="zh-CN" sz="2800" i="1">
                        <a:latin typeface="Cambria Math" panose="02040503050406030204" charset="0"/>
                        <a:ea typeface="华文中宋" panose="02010600040101010101" charset="-122"/>
                        <a:cs typeface="Cambria Math" panose="02040503050406030204" charset="0"/>
                      </a:rPr>
                      <m:t>𝑗</m:t>
                    </m:r>
                    <m:r>
                      <a:rPr lang="en-US" altLang="zh-CN" sz="2800" i="1">
                        <a:latin typeface="Cambria Math" panose="02040503050406030204" charset="0"/>
                        <a:ea typeface="MS Mincho" panose="02020609040205080304" charset="0"/>
                        <a:cs typeface="Cambria Math" panose="02040503050406030204" charset="0"/>
                      </a:rPr>
                      <m:t>|</m:t>
                    </m:r>
                    <m:sSup>
                      <m:sSupPr>
                        <m:ctrlPr>
                          <a:rPr lang="en-US" altLang="zh-CN" sz="2800" i="1">
                            <a:latin typeface="Cambria Math" panose="02040503050406030204" charset="0"/>
                            <a:ea typeface="华文中宋" panose="02010600040101010101" charset="-122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charset="0"/>
                            <a:ea typeface="华文中宋" panose="02010600040101010101" charset="-122"/>
                            <a:cs typeface="Cambria Math" panose="02040503050406030204" charset="0"/>
                          </a:rPr>
                          <m:t>𝐽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charset="0"/>
                            <a:ea typeface="MS Mincho" panose="02020609040205080304" charset="0"/>
                            <a:cs typeface="Cambria Math" panose="02040503050406030204" charset="0"/>
                          </a:rPr>
                          <m:t>𝜇</m:t>
                        </m:r>
                      </m:sup>
                    </m:sSup>
                    <m:r>
                      <a:rPr lang="en-US" altLang="zh-CN" sz="2800" i="1">
                        <a:latin typeface="Cambria Math" panose="02040503050406030204" charset="0"/>
                        <a:ea typeface="MS Mincho" panose="02020609040205080304" charset="0"/>
                        <a:cs typeface="Cambria Math" panose="02040503050406030204" charset="0"/>
                      </a:rPr>
                      <m:t>|</m:t>
                    </m:r>
                    <m:r>
                      <a:rPr lang="en-US" altLang="zh-CN" sz="2800" i="1">
                        <a:latin typeface="Cambria Math" panose="02040503050406030204" charset="0"/>
                        <a:ea typeface="华文中宋" panose="02010600040101010101" charset="-122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sz="2800" i="1">
                        <a:latin typeface="Cambria Math" panose="02040503050406030204" charset="0"/>
                        <a:ea typeface="MS Mincho" panose="02020609040205080304" charset="0"/>
                        <a:cs typeface="Cambria Math" panose="02040503050406030204" charset="0"/>
                      </a:rPr>
                      <m:t>,±</m:t>
                    </m:r>
                    <m:r>
                      <a:rPr lang="en-US" altLang="zh-CN" sz="2800" i="1">
                        <a:latin typeface="Cambria Math" panose="02040503050406030204" charset="0"/>
                        <a:ea typeface="华文中宋" panose="02010600040101010101" charset="-122"/>
                        <a:cs typeface="Cambria Math" panose="02040503050406030204" charset="0"/>
                      </a:rPr>
                      <m:t>𝑗</m:t>
                    </m:r>
                    <m:r>
                      <a:rPr lang="en-US" altLang="zh-CN" sz="2800" i="1">
                        <a:latin typeface="Cambria Math" panose="02040503050406030204" charset="0"/>
                        <a:ea typeface="MS Mincho" panose="02020609040205080304" charset="0"/>
                        <a:cs typeface="Cambria Math" panose="02040503050406030204" charset="0"/>
                      </a:rPr>
                      <m:t>⟩、⟨</m:t>
                    </m:r>
                    <m:r>
                      <a:rPr lang="en-US" altLang="zh-CN" sz="2800" i="1">
                        <a:latin typeface="Cambria Math" panose="02040503050406030204" charset="0"/>
                        <a:ea typeface="华文中宋" panose="02010600040101010101" charset="-122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sz="2800" i="1">
                        <a:latin typeface="Cambria Math" panose="02040503050406030204" charset="0"/>
                        <a:ea typeface="MS Mincho" panose="02020609040205080304" charset="0"/>
                        <a:cs typeface="Cambria Math" panose="02040503050406030204" charset="0"/>
                      </a:rPr>
                      <m:t>',±</m:t>
                    </m:r>
                    <m:r>
                      <a:rPr lang="en-US" altLang="zh-CN" sz="2800" i="1">
                        <a:latin typeface="Cambria Math" panose="02040503050406030204" charset="0"/>
                        <a:ea typeface="华文中宋" panose="02010600040101010101" charset="-122"/>
                        <a:cs typeface="Cambria Math" panose="02040503050406030204" charset="0"/>
                      </a:rPr>
                      <m:t>𝑗</m:t>
                    </m:r>
                    <m:r>
                      <a:rPr lang="en-US" altLang="zh-CN" sz="2800" i="1">
                        <a:latin typeface="Cambria Math" panose="02040503050406030204" charset="0"/>
                        <a:ea typeface="MS Mincho" panose="02020609040205080304" charset="0"/>
                        <a:cs typeface="Cambria Math" panose="02040503050406030204" charset="0"/>
                      </a:rPr>
                      <m:t>|</m:t>
                    </m:r>
                    <m:sSup>
                      <m:sSupPr>
                        <m:ctrlPr>
                          <a:rPr lang="en-US" altLang="zh-CN" sz="2800" i="1">
                            <a:latin typeface="Cambria Math" panose="02040503050406030204" charset="0"/>
                            <a:ea typeface="华文中宋" panose="02010600040101010101" charset="-122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charset="0"/>
                            <a:ea typeface="MS Mincho" panose="02020609040205080304" charset="0"/>
                            <a:cs typeface="Cambria Math" panose="02040503050406030204" charset="0"/>
                          </a:rPr>
                          <m:t>𝜃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charset="0"/>
                            <a:ea typeface="MS Mincho" panose="02020609040205080304" charset="0"/>
                            <a:cs typeface="Cambria Math" panose="02040503050406030204" charset="0"/>
                          </a:rPr>
                          <m:t>𝜇𝜈</m:t>
                        </m:r>
                      </m:sup>
                    </m:sSup>
                    <m:r>
                      <a:rPr lang="en-US" altLang="zh-CN" sz="2800" i="1">
                        <a:latin typeface="Cambria Math" panose="02040503050406030204" charset="0"/>
                        <a:ea typeface="MS Mincho" panose="02020609040205080304" charset="0"/>
                        <a:cs typeface="Cambria Math" panose="02040503050406030204" charset="0"/>
                      </a:rPr>
                      <m:t>|</m:t>
                    </m:r>
                    <m:r>
                      <a:rPr lang="en-US" altLang="zh-CN" sz="2800" i="1">
                        <a:latin typeface="Cambria Math" panose="02040503050406030204" charset="0"/>
                        <a:ea typeface="华文中宋" panose="02010600040101010101" charset="-122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sz="2800" i="1">
                        <a:latin typeface="Cambria Math" panose="02040503050406030204" charset="0"/>
                        <a:ea typeface="MS Mincho" panose="02020609040205080304" charset="0"/>
                        <a:cs typeface="Cambria Math" panose="02040503050406030204" charset="0"/>
                      </a:rPr>
                      <m:t>,±</m:t>
                    </m:r>
                    <m:r>
                      <a:rPr lang="en-US" altLang="zh-CN" sz="2800" i="1">
                        <a:latin typeface="Cambria Math" panose="02040503050406030204" charset="0"/>
                        <a:ea typeface="华文中宋" panose="02010600040101010101" charset="-122"/>
                        <a:cs typeface="Cambria Math" panose="02040503050406030204" charset="0"/>
                      </a:rPr>
                      <m:t>𝑗</m:t>
                    </m:r>
                    <m:r>
                      <a:rPr lang="en-US" altLang="zh-CN" sz="2800" i="1">
                        <a:latin typeface="Cambria Math" panose="02040503050406030204" charset="0"/>
                        <a:ea typeface="MS Mincho" panose="02020609040205080304" charset="0"/>
                        <a:cs typeface="Cambria Math" panose="02040503050406030204" charset="0"/>
                      </a:rPr>
                      <m:t>⟩</m:t>
                    </m:r>
                  </m:oMath>
                </a14:m>
                <a:r>
                  <a:rPr lang="en-US" altLang="zh-CN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 </a:t>
                </a:r>
                <a:r>
                  <a:rPr lang="zh-CN" altLang="en-US" sz="280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证明：</a:t>
                </a:r>
                <a:endParaRPr lang="zh-CN" altLang="en-US" sz="2800"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endParaRPr>
              </a:p>
              <a:p>
                <a:pPr algn="l"/>
                <a:endParaRPr lang="zh-CN" altLang="en-US" sz="2800"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 userDrawn="1"/>
            </p:nvSpPr>
            <p:spPr>
              <a:xfrm>
                <a:off x="644997" y="956292"/>
                <a:ext cx="12021230" cy="971489"/>
              </a:xfrm>
              <a:prstGeom prst="rect">
                <a:avLst/>
              </a:prstGeom>
              <a:blipFill rotWithShape="1">
                <a:blip r:embed="rId2"/>
                <a:stretch>
                  <a:fillRect l="-4" t="-64" r="4" b="-616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 userDrawn="1"/>
            </p:nvSpPr>
            <p:spPr>
              <a:xfrm>
                <a:off x="1055818" y="2010185"/>
                <a:ext cx="14860905" cy="120015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p>
                <a:pPr algn="l">
                  <a:lnSpc>
                    <a:spcPct val="110000"/>
                  </a:lnSpc>
                </a:pPr>
                <a:r>
                  <a:rPr lang="en-US" altLang="zh-CN" sz="2800">
                    <a:solidFill>
                      <a:srgbClr val="86756A"/>
                    </a:solidFill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1</a:t>
                </a:r>
                <a:r>
                  <a:rPr lang="zh-CN" altLang="en-US" sz="2800">
                    <a:solidFill>
                      <a:srgbClr val="86756A"/>
                    </a:solidFill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，矩阵元在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srgbClr val="86756A"/>
                        </a:solidFill>
                        <a:latin typeface="Cambria Math" panose="02040503050406030204" charset="0"/>
                        <a:ea typeface="华文中宋" panose="02010600040101010101" charset="-122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sz="2800" i="1">
                        <a:solidFill>
                          <a:srgbClr val="86756A"/>
                        </a:solidFill>
                        <a:latin typeface="Cambria Math" panose="02040503050406030204" charset="0"/>
                        <a:ea typeface="MS Mincho" panose="02020609040205080304" charset="0"/>
                        <a:cs typeface="Cambria Math" panose="02040503050406030204" charset="0"/>
                      </a:rPr>
                      <m:t>'→</m:t>
                    </m:r>
                    <m:r>
                      <a:rPr lang="en-US" altLang="zh-CN" sz="2800" i="1">
                        <a:solidFill>
                          <a:srgbClr val="86756A"/>
                        </a:solidFill>
                        <a:latin typeface="Cambria Math" panose="02040503050406030204" charset="0"/>
                        <a:ea typeface="华文中宋" panose="02010600040101010101" charset="-122"/>
                        <a:cs typeface="Cambria Math" panose="02040503050406030204" charset="0"/>
                      </a:rPr>
                      <m:t>𝑝</m:t>
                    </m:r>
                  </m:oMath>
                </a14:m>
                <a:r>
                  <a:rPr lang="en-US" altLang="zh-CN">
                    <a:solidFill>
                      <a:srgbClr val="86756A"/>
                    </a:solidFill>
                    <a:latin typeface="Cambria Math" panose="02040503050406030204" charset="0"/>
                    <a:ea typeface="华文中宋" panose="02010600040101010101" charset="-122"/>
                    <a:cs typeface="Cambria Math" panose="02040503050406030204" charset="0"/>
                  </a:rPr>
                  <a:t> </a:t>
                </a:r>
                <a:r>
                  <a:rPr lang="zh-CN" altLang="en-US" sz="2800">
                    <a:solidFill>
                      <a:srgbClr val="86756A"/>
                    </a:solidFill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极限下不趋于零（荷、能量动量非零）；</a:t>
                </a:r>
                <a:endParaRPr lang="zh-CN" altLang="en-US" sz="2800">
                  <a:solidFill>
                    <a:srgbClr val="86756A"/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zh-CN" sz="2800">
                    <a:solidFill>
                      <a:srgbClr val="86756A"/>
                    </a:solidFill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2</a:t>
                </a:r>
                <a:r>
                  <a:rPr lang="zh-CN" altLang="en-US" sz="2800">
                    <a:solidFill>
                      <a:srgbClr val="86756A"/>
                    </a:solidFill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，对所有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srgbClr val="86756A"/>
                        </a:solidFill>
                        <a:latin typeface="Cambria Math" panose="02040503050406030204" charset="0"/>
                        <a:ea typeface="MS Mincho" panose="020206090402050803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800" i="1">
                        <a:solidFill>
                          <a:srgbClr val="86756A"/>
                        </a:solidFill>
                        <a:latin typeface="Cambria Math" panose="02040503050406030204" charset="0"/>
                        <a:ea typeface="华文中宋" panose="02010600040101010101" charset="-122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sz="2800" i="1">
                        <a:solidFill>
                          <a:srgbClr val="86756A"/>
                        </a:solidFill>
                        <a:latin typeface="Cambria Math" panose="02040503050406030204" charset="0"/>
                        <a:ea typeface="MS Mincho" panose="02020609040205080304" charset="0"/>
                        <a:cs typeface="Cambria Math" panose="02040503050406030204" charset="0"/>
                      </a:rPr>
                      <m:t>−</m:t>
                    </m:r>
                    <m:r>
                      <a:rPr lang="en-US" altLang="zh-CN" sz="2800" i="1">
                        <a:solidFill>
                          <a:srgbClr val="86756A"/>
                        </a:solidFill>
                        <a:latin typeface="Cambria Math" panose="02040503050406030204" charset="0"/>
                        <a:ea typeface="华文中宋" panose="02010600040101010101" charset="-122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sz="2800" i="1">
                        <a:solidFill>
                          <a:srgbClr val="86756A"/>
                        </a:solidFill>
                        <a:latin typeface="Cambria Math" panose="02040503050406030204" charset="0"/>
                        <a:ea typeface="MS Mincho" panose="02020609040205080304" charset="0"/>
                        <a:cs typeface="Cambria Math" panose="02040503050406030204" charset="0"/>
                      </a:rPr>
                      <m:t>'</m:t>
                    </m:r>
                    <m:sSup>
                      <m:sSupPr>
                        <m:ctrlPr>
                          <a:rPr lang="en-US" altLang="zh-CN" sz="2800" i="1">
                            <a:solidFill>
                              <a:srgbClr val="86756A"/>
                            </a:solidFill>
                            <a:latin typeface="Cambria Math" panose="02040503050406030204" charset="0"/>
                            <a:ea typeface="华文中宋" panose="02010600040101010101" charset="-122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solidFill>
                              <a:srgbClr val="86756A"/>
                            </a:solidFill>
                            <a:latin typeface="Cambria Math" panose="02040503050406030204" charset="0"/>
                            <a:ea typeface="MS Mincho" panose="02020609040205080304" charset="0"/>
                            <a:cs typeface="Cambria Math" panose="02040503050406030204" charset="0"/>
                          </a:rPr>
                          <m:t>)</m:t>
                        </m:r>
                      </m:e>
                      <m:sup>
                        <m:r>
                          <a:rPr lang="en-US" altLang="zh-CN" sz="2800" i="1">
                            <a:solidFill>
                              <a:srgbClr val="86756A"/>
                            </a:solidFill>
                            <a:latin typeface="Cambria Math" panose="02040503050406030204" charset="0"/>
                            <a:ea typeface="MS Mincho" panose="020206090402050803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  <m:r>
                      <a:rPr lang="en-US" altLang="zh-CN" sz="2800" i="1">
                        <a:solidFill>
                          <a:srgbClr val="86756A"/>
                        </a:solidFill>
                        <a:latin typeface="Cambria Math" panose="02040503050406030204" charset="0"/>
                        <a:ea typeface="MS Mincho" panose="02020609040205080304" charset="0"/>
                        <a:cs typeface="Cambria Math" panose="02040503050406030204" charset="0"/>
                      </a:rPr>
                      <m:t>≠</m:t>
                    </m:r>
                    <m:r>
                      <a:rPr lang="en-US" altLang="zh-CN" sz="2800" i="1">
                        <a:solidFill>
                          <a:srgbClr val="86756A"/>
                        </a:solidFill>
                        <a:latin typeface="Cambria Math" panose="02040503050406030204" charset="0"/>
                        <a:ea typeface="MS Mincho" panose="02020609040205080304" charset="0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en-US" altLang="zh-CN">
                    <a:solidFill>
                      <a:srgbClr val="86756A"/>
                    </a:solidFill>
                    <a:latin typeface="Cambria Math" panose="02040503050406030204" charset="0"/>
                    <a:ea typeface="MS Mincho" panose="02020609040205080304" charset="0"/>
                    <a:cs typeface="Cambria Math" panose="02040503050406030204" charset="0"/>
                  </a:rPr>
                  <a:t> </a:t>
                </a:r>
                <a:r>
                  <a:rPr lang="zh-CN" altLang="en-US" sz="2800">
                    <a:solidFill>
                      <a:srgbClr val="86756A"/>
                    </a:solidFill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的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srgbClr val="86756A"/>
                        </a:solidFill>
                        <a:latin typeface="Cambria Math" panose="02040503050406030204" charset="0"/>
                        <a:ea typeface="华文中宋" panose="02010600040101010101" charset="-122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sz="2800" i="1">
                        <a:solidFill>
                          <a:srgbClr val="86756A"/>
                        </a:solidFill>
                        <a:latin typeface="Cambria Math" panose="02040503050406030204" charset="0"/>
                        <a:ea typeface="MS Mincho" panose="02020609040205080304" charset="0"/>
                        <a:cs typeface="Cambria Math" panose="02040503050406030204" charset="0"/>
                      </a:rPr>
                      <m:t>',</m:t>
                    </m:r>
                    <m:r>
                      <a:rPr lang="en-US" altLang="zh-CN" sz="2800" i="1">
                        <a:solidFill>
                          <a:srgbClr val="86756A"/>
                        </a:solidFill>
                        <a:latin typeface="Cambria Math" panose="02040503050406030204" charset="0"/>
                        <a:ea typeface="华文中宋" panose="02010600040101010101" charset="-122"/>
                        <a:cs typeface="Cambria Math" panose="02040503050406030204" charset="0"/>
                      </a:rPr>
                      <m:t>𝑝</m:t>
                    </m:r>
                  </m:oMath>
                </a14:m>
                <a:r>
                  <a:rPr lang="en-US" altLang="zh-CN" sz="2800">
                    <a:solidFill>
                      <a:srgbClr val="86756A"/>
                    </a:solidFill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srgbClr val="86756A"/>
                        </a:solidFill>
                        <a:latin typeface="Cambria Math" panose="02040503050406030204" charset="0"/>
                        <a:ea typeface="华文中宋" panose="02010600040101010101" charset="-122"/>
                        <a:cs typeface="Cambria Math" panose="02040503050406030204" charset="0"/>
                      </a:rPr>
                      <m:t>𝑗</m:t>
                    </m:r>
                    <m:r>
                      <a:rPr lang="en-US" altLang="zh-CN" sz="2800" i="1">
                        <a:solidFill>
                          <a:srgbClr val="86756A"/>
                        </a:solidFill>
                        <a:latin typeface="Cambria Math" panose="02040503050406030204" charset="0"/>
                        <a:ea typeface="MS Mincho" panose="02020609040205080304" charset="0"/>
                        <a:cs typeface="Cambria Math" panose="02040503050406030204" charset="0"/>
                      </a:rPr>
                      <m:t>&gt;</m:t>
                    </m:r>
                    <m:r>
                      <a:rPr lang="en-US" altLang="zh-CN" sz="2800" i="1">
                        <a:solidFill>
                          <a:srgbClr val="86756A"/>
                        </a:solidFill>
                        <a:latin typeface="Cambria Math" panose="02040503050406030204" charset="0"/>
                        <a:ea typeface="MS Mincho" panose="02020609040205080304" charset="0"/>
                        <a:cs typeface="Cambria Math" panose="02040503050406030204" charset="0"/>
                      </a:rPr>
                      <m:t>1</m:t>
                    </m:r>
                    <m:r>
                      <a:rPr lang="en-US" altLang="zh-CN" sz="2800" i="1">
                        <a:solidFill>
                          <a:srgbClr val="86756A"/>
                        </a:solidFill>
                        <a:latin typeface="Cambria Math" panose="02040503050406030204" charset="0"/>
                        <a:ea typeface="MS Mincho" panose="02020609040205080304" charset="0"/>
                        <a:cs typeface="Cambria Math" panose="02040503050406030204" charset="0"/>
                      </a:rPr>
                      <m:t>/</m:t>
                    </m:r>
                    <m:r>
                      <a:rPr lang="en-US" altLang="zh-CN" sz="2800" i="1">
                        <a:solidFill>
                          <a:srgbClr val="86756A"/>
                        </a:solidFill>
                        <a:latin typeface="Cambria Math" panose="02040503050406030204" charset="0"/>
                        <a:ea typeface="MS Mincho" panose="02020609040205080304" charset="0"/>
                        <a:cs typeface="Cambria Math" panose="02040503050406030204" charset="0"/>
                      </a:rPr>
                      <m:t>2</m:t>
                    </m:r>
                  </m:oMath>
                </a14:m>
                <a:r>
                  <a:rPr lang="zh-CN" altLang="en-US" sz="2800">
                    <a:solidFill>
                      <a:srgbClr val="86756A"/>
                    </a:solidFill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时流矩阵元必为零，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srgbClr val="86756A"/>
                        </a:solidFill>
                        <a:latin typeface="Cambria Math" panose="02040503050406030204" charset="0"/>
                        <a:ea typeface="华文中宋" panose="02010600040101010101" charset="-122"/>
                        <a:cs typeface="Cambria Math" panose="02040503050406030204" charset="0"/>
                      </a:rPr>
                      <m:t>𝑗</m:t>
                    </m:r>
                    <m:r>
                      <a:rPr lang="en-US" altLang="zh-CN" sz="2800" i="1">
                        <a:solidFill>
                          <a:srgbClr val="86756A"/>
                        </a:solidFill>
                        <a:latin typeface="Cambria Math" panose="02040503050406030204" charset="0"/>
                        <a:ea typeface="MS Mincho" panose="02020609040205080304" charset="0"/>
                        <a:cs typeface="Cambria Math" panose="02040503050406030204" charset="0"/>
                      </a:rPr>
                      <m:t>&gt;</m:t>
                    </m:r>
                    <m:r>
                      <a:rPr lang="en-US" altLang="zh-CN" sz="2800" i="1">
                        <a:solidFill>
                          <a:srgbClr val="86756A"/>
                        </a:solidFill>
                        <a:latin typeface="Cambria Math" panose="02040503050406030204" charset="0"/>
                        <a:ea typeface="MS Mincho" panose="02020609040205080304" charset="0"/>
                        <a:cs typeface="Cambria Math" panose="02040503050406030204" charset="0"/>
                      </a:rPr>
                      <m:t>1</m:t>
                    </m:r>
                  </m:oMath>
                </a14:m>
                <a:r>
                  <a:rPr lang="zh-CN" altLang="en-US" sz="2800">
                    <a:solidFill>
                      <a:srgbClr val="86756A"/>
                    </a:solidFill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时能动张量矩阵元必为零。</a:t>
                </a:r>
                <a:endParaRPr lang="zh-CN" altLang="en-US" sz="2800">
                  <a:solidFill>
                    <a:srgbClr val="86756A"/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 userDrawn="1"/>
            </p:nvSpPr>
            <p:spPr>
              <a:xfrm>
                <a:off x="1055818" y="2010185"/>
                <a:ext cx="14860905" cy="1200150"/>
              </a:xfrm>
              <a:prstGeom prst="rect">
                <a:avLst/>
              </a:prstGeom>
              <a:blipFill rotWithShape="1">
                <a:blip r:embed="rId3"/>
                <a:stretch>
                  <a:fillRect l="-3" t="-34" r="-723" b="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 userDrawn="1"/>
            </p:nvSpPr>
            <p:spPr>
              <a:xfrm>
                <a:off x="644997" y="3210335"/>
                <a:ext cx="16068387" cy="4326611"/>
              </a:xfrm>
              <a:prstGeom prst="rect">
                <a:avLst/>
              </a:prstGeom>
            </p:spPr>
            <p:txBody>
              <a:bodyPr wrap="square" rtlCol="0">
                <a:noAutofit/>
              </a:bodyPr>
              <a:p>
                <a:pPr algn="l"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sz="2800" i="1">
                        <a:latin typeface="Cambria Math" panose="02040503050406030204" charset="0"/>
                        <a:cs typeface="Cambria Math" panose="02040503050406030204" charset="0"/>
                      </a:rPr>
                      <m:t>'→</m:t>
                    </m:r>
                    <m:r>
                      <a:rPr lang="en-US" altLang="zh-CN" sz="2800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</m:oMath>
                </a14:m>
                <a:r>
                  <a:rPr lang="en-US" altLang="zh-CN" sz="280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 sz="280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时，洛伦兹不变性给出矩阵元形式：</a:t>
                </a:r>
                <a:endParaRPr lang="zh-CN" altLang="en-US" sz="2800"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endParaRPr>
              </a:p>
              <a:p>
                <a:pPr algn="l"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>
                          <a:latin typeface="Cambria Math" panose="02040503050406030204" charset="0"/>
                          <a:ea typeface="MS Mincho" panose="02020609040205080304" charset="0"/>
                          <a:cs typeface="Cambria Math" panose="02040503050406030204" charset="0"/>
                        </a:rPr>
                        <m:t>⟨</m:t>
                      </m:r>
                      <m:r>
                        <a:rPr lang="en-US" altLang="zh-CN" sz="2800" i="1">
                          <a:latin typeface="Cambria Math" panose="02040503050406030204" charset="0"/>
                          <a:ea typeface="华文中宋" panose="02010600040101010101" charset="-122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sz="2800" i="1">
                          <a:latin typeface="Cambria Math" panose="02040503050406030204" charset="0"/>
                          <a:ea typeface="MS Mincho" panose="02020609040205080304" charset="0"/>
                          <a:cs typeface="Cambria Math" panose="02040503050406030204" charset="0"/>
                        </a:rPr>
                        <m:t>'|</m:t>
                      </m:r>
                      <m:sSup>
                        <m:sSupPr>
                          <m:ctrlPr>
                            <a:rPr lang="en-US" altLang="zh-CN" sz="2800" i="1">
                              <a:latin typeface="Cambria Math" panose="02040503050406030204" charset="0"/>
                              <a:ea typeface="华文中宋" panose="02010600040101010101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latin typeface="Cambria Math" panose="02040503050406030204" charset="0"/>
                              <a:ea typeface="华文中宋" panose="02010600040101010101" charset="-122"/>
                              <a:cs typeface="Cambria Math" panose="02040503050406030204" charset="0"/>
                            </a:rPr>
                            <m:t>𝐽</m:t>
                          </m:r>
                        </m:e>
                        <m:sup>
                          <m:r>
                            <a:rPr lang="en-US" altLang="zh-CN" sz="2800" i="1">
                              <a:latin typeface="Cambria Math" panose="02040503050406030204" charset="0"/>
                              <a:ea typeface="MS Mincho" panose="02020609040205080304" charset="0"/>
                              <a:cs typeface="Cambria Math" panose="02040503050406030204" charset="0"/>
                            </a:rPr>
                            <m:t>𝜇</m:t>
                          </m:r>
                        </m:sup>
                      </m:sSup>
                      <m:r>
                        <a:rPr lang="en-US" altLang="zh-CN" sz="2800" i="1">
                          <a:latin typeface="Cambria Math" panose="02040503050406030204" charset="0"/>
                          <a:ea typeface="MS Mincho" panose="02020609040205080304" charset="0"/>
                          <a:cs typeface="Cambria Math" panose="02040503050406030204" charset="0"/>
                        </a:rPr>
                        <m:t>|</m:t>
                      </m:r>
                      <m:r>
                        <a:rPr lang="en-US" altLang="zh-CN" sz="2800" i="1">
                          <a:latin typeface="Cambria Math" panose="02040503050406030204" charset="0"/>
                          <a:ea typeface="华文中宋" panose="02010600040101010101" charset="-122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sz="2800" i="1">
                          <a:latin typeface="Cambria Math" panose="02040503050406030204" charset="0"/>
                          <a:ea typeface="MS Mincho" panose="02020609040205080304" charset="0"/>
                          <a:cs typeface="Cambria Math" panose="02040503050406030204" charset="0"/>
                        </a:rPr>
                        <m:t>⟩→</m:t>
                      </m:r>
                      <m:f>
                        <m:fPr>
                          <m:ctrlPr>
                            <a:rPr lang="en-US" altLang="zh-CN" sz="2800" i="1">
                              <a:latin typeface="Cambria Math" panose="02040503050406030204" charset="0"/>
                              <a:ea typeface="华文中宋" panose="02010600040101010101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latin typeface="Cambria Math" panose="02040503050406030204" charset="0"/>
                              <a:ea typeface="华文中宋" panose="02010600040101010101" charset="-122"/>
                              <a:cs typeface="Cambria Math" panose="02040503050406030204" charset="0"/>
                            </a:rPr>
                            <m:t>𝑔</m:t>
                          </m:r>
                          <m:sSup>
                            <m:sSupPr>
                              <m:ctrlPr>
                                <a:rPr lang="en-US" altLang="zh-CN" sz="2800" i="1">
                                  <a:latin typeface="Cambria Math" panose="02040503050406030204" charset="0"/>
                                  <a:ea typeface="华文中宋" panose="02010600040101010101" charset="-122"/>
                                  <a:cs typeface="Cambria Math" panose="0204050305040603020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i="1">
                                  <a:latin typeface="Cambria Math" panose="02040503050406030204" charset="0"/>
                                  <a:ea typeface="华文中宋" panose="02010600040101010101" charset="-122"/>
                                  <a:cs typeface="Cambria Math" panose="02040503050406030204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CN" sz="2800" i="1">
                                  <a:latin typeface="Cambria Math" panose="02040503050406030204" charset="0"/>
                                  <a:ea typeface="MS Mincho" panose="02020609040205080304" charset="0"/>
                                  <a:cs typeface="Cambria Math" panose="02040503050406030204" charset="0"/>
                                </a:rPr>
                                <m:t>𝜇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2800" i="1">
                              <a:latin typeface="Cambria Math" panose="02040503050406030204" charset="0"/>
                              <a:ea typeface="华文中宋" panose="02010600040101010101" charset="-122"/>
                              <a:cs typeface="Cambria Math" panose="02040503050406030204" charset="0"/>
                            </a:rPr>
                            <m:t>𝐸</m:t>
                          </m:r>
                          <m:r>
                            <a:rPr lang="en-US" altLang="zh-CN" sz="2800" i="1">
                              <a:latin typeface="Cambria Math" panose="02040503050406030204" charset="0"/>
                              <a:ea typeface="MS Mincho" panose="020206090402050803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sz="2800" i="1">
                              <a:latin typeface="Cambria Math" panose="02040503050406030204" charset="0"/>
                              <a:ea typeface="MS Mincho" panose="02020609040205080304" charset="0"/>
                              <a:cs typeface="Cambria Math" panose="02040503050406030204" charset="0"/>
                            </a:rPr>
                            <m:t>2</m:t>
                          </m:r>
                          <m:r>
                            <a:rPr lang="en-US" altLang="zh-CN" sz="2800" i="1">
                              <a:latin typeface="Cambria Math" panose="02040503050406030204" charset="0"/>
                              <a:ea typeface="MS Mincho" panose="02020609040205080304" charset="0"/>
                              <a:cs typeface="Cambria Math" panose="02040503050406030204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altLang="zh-CN" sz="2800" i="1">
                                  <a:latin typeface="Cambria Math" panose="02040503050406030204" charset="0"/>
                                  <a:ea typeface="华文中宋" panose="02010600040101010101" charset="-122"/>
                                  <a:cs typeface="Cambria Math" panose="0204050305040603020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i="1">
                                  <a:latin typeface="Cambria Math" panose="02040503050406030204" charset="0"/>
                                  <a:ea typeface="MS Mincho" panose="02020609040205080304" charset="0"/>
                                  <a:cs typeface="Cambria Math" panose="02040503050406030204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sz="2800" i="1">
                                  <a:latin typeface="Cambria Math" panose="02040503050406030204" charset="0"/>
                                  <a:ea typeface="MS Mincho" panose="02020609040205080304" charset="0"/>
                                  <a:cs typeface="Cambria Math" panose="02040503050406030204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altLang="zh-CN" sz="2800" i="1">
                          <a:latin typeface="Cambria Math" panose="02040503050406030204" charset="0"/>
                          <a:ea typeface="MS Mincho" panose="02020609040205080304" charset="0"/>
                          <a:cs typeface="Cambria Math" panose="02040503050406030204" charset="0"/>
                        </a:rPr>
                        <m:t>,  ⟨</m:t>
                      </m:r>
                      <m:r>
                        <a:rPr lang="en-US" altLang="zh-CN" sz="2800" i="1">
                          <a:latin typeface="Cambria Math" panose="02040503050406030204" charset="0"/>
                          <a:ea typeface="华文中宋" panose="02010600040101010101" charset="-122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sz="2800" i="1">
                          <a:latin typeface="Cambria Math" panose="02040503050406030204" charset="0"/>
                          <a:ea typeface="MS Mincho" panose="02020609040205080304" charset="0"/>
                          <a:cs typeface="Cambria Math" panose="02040503050406030204" charset="0"/>
                        </a:rPr>
                        <m:t>'|</m:t>
                      </m:r>
                      <m:sSup>
                        <m:sSupPr>
                          <m:ctrlPr>
                            <a:rPr lang="en-US" altLang="zh-CN" sz="2800" i="1">
                              <a:latin typeface="Cambria Math" panose="02040503050406030204" charset="0"/>
                              <a:ea typeface="华文中宋" panose="02010600040101010101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latin typeface="Cambria Math" panose="02040503050406030204" charset="0"/>
                              <a:ea typeface="MS Mincho" panose="02020609040205080304" charset="0"/>
                              <a:cs typeface="Cambria Math" panose="02040503050406030204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CN" sz="2800" i="1">
                              <a:latin typeface="Cambria Math" panose="02040503050406030204" charset="0"/>
                              <a:ea typeface="MS Mincho" panose="02020609040205080304" charset="0"/>
                              <a:cs typeface="Cambria Math" panose="02040503050406030204" charset="0"/>
                            </a:rPr>
                            <m:t>𝜇𝜈</m:t>
                          </m:r>
                        </m:sup>
                      </m:sSup>
                      <m:r>
                        <a:rPr lang="en-US" altLang="zh-CN" sz="2800" i="1">
                          <a:latin typeface="Cambria Math" panose="02040503050406030204" charset="0"/>
                          <a:ea typeface="MS Mincho" panose="02020609040205080304" charset="0"/>
                          <a:cs typeface="Cambria Math" panose="02040503050406030204" charset="0"/>
                        </a:rPr>
                        <m:t>|</m:t>
                      </m:r>
                      <m:r>
                        <a:rPr lang="en-US" altLang="zh-CN" sz="2800" i="1">
                          <a:latin typeface="Cambria Math" panose="02040503050406030204" charset="0"/>
                          <a:ea typeface="华文中宋" panose="02010600040101010101" charset="-122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sz="2800" i="1">
                          <a:latin typeface="Cambria Math" panose="02040503050406030204" charset="0"/>
                          <a:ea typeface="MS Mincho" panose="02020609040205080304" charset="0"/>
                          <a:cs typeface="Cambria Math" panose="02040503050406030204" charset="0"/>
                        </a:rPr>
                        <m:t>⟩→</m:t>
                      </m:r>
                      <m:f>
                        <m:fPr>
                          <m:ctrlPr>
                            <a:rPr lang="en-US" altLang="zh-CN" sz="2800" i="1">
                              <a:latin typeface="Cambria Math" panose="02040503050406030204" charset="0"/>
                              <a:ea typeface="华文中宋" panose="02010600040101010101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latin typeface="Cambria Math" panose="02040503050406030204" charset="0"/>
                              <a:ea typeface="华文中宋" panose="02010600040101010101" charset="-122"/>
                              <a:cs typeface="Cambria Math" panose="02040503050406030204" charset="0"/>
                            </a:rPr>
                            <m:t>𝑓</m:t>
                          </m:r>
                          <m:sSup>
                            <m:sSupPr>
                              <m:ctrlPr>
                                <a:rPr lang="en-US" altLang="zh-CN" sz="2800" i="1">
                                  <a:latin typeface="Cambria Math" panose="02040503050406030204" charset="0"/>
                                  <a:ea typeface="华文中宋" panose="02010600040101010101" charset="-122"/>
                                  <a:cs typeface="Cambria Math" panose="0204050305040603020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i="1">
                                  <a:latin typeface="Cambria Math" panose="02040503050406030204" charset="0"/>
                                  <a:ea typeface="华文中宋" panose="02010600040101010101" charset="-122"/>
                                  <a:cs typeface="Cambria Math" panose="02040503050406030204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CN" sz="2800" i="1">
                                  <a:latin typeface="Cambria Math" panose="02040503050406030204" charset="0"/>
                                  <a:ea typeface="MS Mincho" panose="02020609040205080304" charset="0"/>
                                  <a:cs typeface="Cambria Math" panose="02040503050406030204" charset="0"/>
                                </a:rPr>
                                <m:t>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2800" i="1">
                                  <a:latin typeface="Cambria Math" panose="02040503050406030204" charset="0"/>
                                  <a:ea typeface="华文中宋" panose="02010600040101010101" charset="-122"/>
                                  <a:cs typeface="Cambria Math" panose="0204050305040603020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i="1">
                                  <a:latin typeface="Cambria Math" panose="02040503050406030204" charset="0"/>
                                  <a:ea typeface="华文中宋" panose="02010600040101010101" charset="-122"/>
                                  <a:cs typeface="Cambria Math" panose="02040503050406030204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CN" sz="2800" i="1">
                                  <a:latin typeface="Cambria Math" panose="02040503050406030204" charset="0"/>
                                  <a:ea typeface="MS Mincho" panose="02020609040205080304" charset="0"/>
                                  <a:cs typeface="Cambria Math" panose="02040503050406030204" charset="0"/>
                                </a:rPr>
                                <m:t>𝜈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2800" i="1">
                              <a:latin typeface="Cambria Math" panose="02040503050406030204" charset="0"/>
                              <a:ea typeface="华文中宋" panose="02010600040101010101" charset="-122"/>
                              <a:cs typeface="Cambria Math" panose="02040503050406030204" charset="0"/>
                            </a:rPr>
                            <m:t>𝐸</m:t>
                          </m:r>
                          <m:r>
                            <a:rPr lang="en-US" altLang="zh-CN" sz="2800" i="1">
                              <a:latin typeface="Cambria Math" panose="02040503050406030204" charset="0"/>
                              <a:ea typeface="MS Mincho" panose="020206090402050803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sz="2800" i="1">
                              <a:latin typeface="Cambria Math" panose="02040503050406030204" charset="0"/>
                              <a:ea typeface="MS Mincho" panose="02020609040205080304" charset="0"/>
                              <a:cs typeface="Cambria Math" panose="02040503050406030204" charset="0"/>
                            </a:rPr>
                            <m:t>2</m:t>
                          </m:r>
                          <m:r>
                            <a:rPr lang="en-US" altLang="zh-CN" sz="2800" i="1">
                              <a:latin typeface="Cambria Math" panose="02040503050406030204" charset="0"/>
                              <a:ea typeface="MS Mincho" panose="02020609040205080304" charset="0"/>
                              <a:cs typeface="Cambria Math" panose="02040503050406030204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altLang="zh-CN" sz="2800" i="1">
                                  <a:latin typeface="Cambria Math" panose="02040503050406030204" charset="0"/>
                                  <a:ea typeface="华文中宋" panose="02010600040101010101" charset="-122"/>
                                  <a:cs typeface="Cambria Math" panose="0204050305040603020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i="1">
                                  <a:latin typeface="Cambria Math" panose="02040503050406030204" charset="0"/>
                                  <a:ea typeface="MS Mincho" panose="02020609040205080304" charset="0"/>
                                  <a:cs typeface="Cambria Math" panose="02040503050406030204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sz="2800" i="1">
                                  <a:latin typeface="Cambria Math" panose="02040503050406030204" charset="0"/>
                                  <a:ea typeface="MS Mincho" panose="02020609040205080304" charset="0"/>
                                  <a:cs typeface="Cambria Math" panose="02040503050406030204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zh-CN" sz="2800" i="1"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zh-CN" altLang="en-US" sz="280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其中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charset="0"/>
                        <a:ea typeface="华文中宋" panose="02010600040101010101" charset="-122"/>
                        <a:cs typeface="Cambria Math" panose="02040503050406030204" charset="0"/>
                      </a:rPr>
                      <m:t>𝑔</m:t>
                    </m:r>
                  </m:oMath>
                </a14:m>
                <a:r>
                  <a:rPr lang="zh-CN" altLang="en-US" sz="280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为单粒子荷（假设非零）；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charset="0"/>
                        <a:ea typeface="华文中宋" panose="02010600040101010101" charset="-122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sz="2800" i="1">
                        <a:latin typeface="Cambria Math" panose="02040503050406030204" charset="0"/>
                        <a:ea typeface="MS Mincho" panose="020206090402050803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800" i="1">
                        <a:latin typeface="Cambria Math" panose="02040503050406030204" charset="0"/>
                        <a:ea typeface="MS Mincho" panose="02020609040205080304" charset="0"/>
                        <a:cs typeface="Cambria Math" panose="02040503050406030204" charset="0"/>
                      </a:rPr>
                      <m:t>1</m:t>
                    </m:r>
                  </m:oMath>
                </a14:m>
                <a:r>
                  <a:rPr lang="en-US" altLang="zh-CN" sz="280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（</a:t>
                </a:r>
                <a:r>
                  <a:rPr lang="zh-CN" altLang="en-US" sz="280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单粒子能量动量）</a:t>
                </a:r>
                <a:endParaRPr lang="zh-CN" altLang="en-US" sz="2800"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endParaRPr>
              </a:p>
              <a:p>
                <a:pPr algn="l">
                  <a:lnSpc>
                    <a:spcPct val="110000"/>
                  </a:lnSpc>
                </a:pPr>
                <a:endParaRPr lang="zh-CN" altLang="en-US" sz="2800"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zh-CN" altLang="en-US" sz="280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取特殊洛伦兹系：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charset="0"/>
                        <a:ea typeface="华文中宋" panose="02010600040101010101" charset="-122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sz="2800" i="1">
                        <a:latin typeface="Cambria Math" panose="02040503050406030204" charset="0"/>
                        <a:ea typeface="MS Mincho" panose="02020609040205080304" charset="0"/>
                        <a:cs typeface="Cambria Math" panose="02040503050406030204" charset="0"/>
                      </a:rPr>
                      <m:t>=(</m:t>
                    </m:r>
                    <m:acc>
                      <m:accPr>
                        <m:chr m:val="⃗"/>
                        <m:ctrlPr>
                          <a:rPr lang="en-US" altLang="zh-CN" sz="2800" i="1">
                            <a:latin typeface="Cambria Math" panose="02040503050406030204" charset="0"/>
                            <a:ea typeface="华文中宋" panose="02010600040101010101" charset="-122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sz="2800" i="1">
                            <a:latin typeface="Cambria Math" panose="02040503050406030204" charset="0"/>
                            <a:ea typeface="华文中宋" panose="02010600040101010101" charset="-122"/>
                            <a:cs typeface="Cambria Math" panose="02040503050406030204" charset="0"/>
                          </a:rPr>
                          <m:t>𝑝</m:t>
                        </m:r>
                      </m:e>
                    </m:acc>
                    <m:r>
                      <a:rPr lang="en-US" altLang="zh-CN" sz="2800" i="1">
                        <a:latin typeface="Cambria Math" panose="02040503050406030204" charset="0"/>
                        <a:ea typeface="MS Mincho" panose="02020609040205080304" charset="0"/>
                        <a:cs typeface="Cambria Math" panose="02040503050406030204" charset="0"/>
                      </a:rPr>
                      <m:t>,|</m:t>
                    </m:r>
                    <m:acc>
                      <m:accPr>
                        <m:chr m:val="⃗"/>
                        <m:ctrlPr>
                          <a:rPr lang="en-US" altLang="zh-CN" sz="2800" i="1">
                            <a:latin typeface="Cambria Math" panose="02040503050406030204" charset="0"/>
                            <a:ea typeface="华文中宋" panose="02010600040101010101" charset="-122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sz="2800" i="1">
                            <a:latin typeface="Cambria Math" panose="02040503050406030204" charset="0"/>
                            <a:ea typeface="华文中宋" panose="02010600040101010101" charset="-122"/>
                            <a:cs typeface="Cambria Math" panose="02040503050406030204" charset="0"/>
                          </a:rPr>
                          <m:t>𝑝</m:t>
                        </m:r>
                      </m:e>
                    </m:acc>
                    <m:r>
                      <a:rPr lang="en-US" altLang="zh-CN" sz="2800" i="1">
                        <a:latin typeface="Cambria Math" panose="02040503050406030204" charset="0"/>
                        <a:ea typeface="MS Mincho" panose="02020609040205080304" charset="0"/>
                        <a:cs typeface="Cambria Math" panose="02040503050406030204" charset="0"/>
                      </a:rPr>
                      <m:t>|)</m:t>
                    </m:r>
                  </m:oMath>
                </a14:m>
                <a:r>
                  <a:rPr lang="en-US" altLang="zh-CN" sz="280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charset="0"/>
                        <a:ea typeface="华文中宋" panose="02010600040101010101" charset="-122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sz="2800" i="1">
                        <a:latin typeface="Cambria Math" panose="02040503050406030204" charset="0"/>
                        <a:ea typeface="MS Mincho" panose="02020609040205080304" charset="0"/>
                        <a:cs typeface="Cambria Math" panose="02040503050406030204" charset="0"/>
                      </a:rPr>
                      <m:t>'=(−</m:t>
                    </m:r>
                    <m:acc>
                      <m:accPr>
                        <m:chr m:val="⃗"/>
                        <m:ctrlPr>
                          <a:rPr lang="en-US" altLang="zh-CN" sz="2800" i="1">
                            <a:latin typeface="Cambria Math" panose="02040503050406030204" charset="0"/>
                            <a:ea typeface="华文中宋" panose="02010600040101010101" charset="-122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sz="2800" i="1">
                            <a:latin typeface="Cambria Math" panose="02040503050406030204" charset="0"/>
                            <a:ea typeface="华文中宋" panose="02010600040101010101" charset="-122"/>
                            <a:cs typeface="Cambria Math" panose="02040503050406030204" charset="0"/>
                          </a:rPr>
                          <m:t>𝑝</m:t>
                        </m:r>
                      </m:e>
                    </m:acc>
                    <m:r>
                      <a:rPr lang="en-US" altLang="zh-CN" sz="2800" i="1">
                        <a:latin typeface="Cambria Math" panose="02040503050406030204" charset="0"/>
                        <a:ea typeface="MS Mincho" panose="02020609040205080304" charset="0"/>
                        <a:cs typeface="Cambria Math" panose="02040503050406030204" charset="0"/>
                      </a:rPr>
                      <m:t>,|</m:t>
                    </m:r>
                    <m:acc>
                      <m:accPr>
                        <m:chr m:val="⃗"/>
                        <m:ctrlPr>
                          <a:rPr lang="en-US" altLang="zh-CN" sz="2800" i="1">
                            <a:latin typeface="Cambria Math" panose="02040503050406030204" charset="0"/>
                            <a:ea typeface="华文中宋" panose="02010600040101010101" charset="-122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sz="2800" i="1">
                            <a:latin typeface="Cambria Math" panose="02040503050406030204" charset="0"/>
                            <a:ea typeface="华文中宋" panose="02010600040101010101" charset="-122"/>
                            <a:cs typeface="Cambria Math" panose="02040503050406030204" charset="0"/>
                          </a:rPr>
                          <m:t>𝑝</m:t>
                        </m:r>
                      </m:e>
                    </m:acc>
                    <m:r>
                      <a:rPr lang="en-US" altLang="zh-CN" sz="2800" i="1">
                        <a:latin typeface="Cambria Math" panose="02040503050406030204" charset="0"/>
                        <a:ea typeface="MS Mincho" panose="02020609040205080304" charset="0"/>
                        <a:cs typeface="Cambria Math" panose="02040503050406030204" charset="0"/>
                      </a:rPr>
                      <m:t>|)</m:t>
                    </m:r>
                  </m:oMath>
                </a14:m>
                <a:r>
                  <a:rPr lang="en-US" altLang="zh-CN" sz="280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（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charset="0"/>
                        <a:ea typeface="MS Mincho" panose="020206090402050803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800" i="1">
                        <a:latin typeface="Cambria Math" panose="02040503050406030204" charset="0"/>
                        <a:ea typeface="华文中宋" panose="02010600040101010101" charset="-122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sz="2800" i="1">
                        <a:latin typeface="Cambria Math" panose="02040503050406030204" charset="0"/>
                        <a:ea typeface="MS Mincho" panose="02020609040205080304" charset="0"/>
                        <a:cs typeface="Cambria Math" panose="02040503050406030204" charset="0"/>
                      </a:rPr>
                      <m:t>'−</m:t>
                    </m:r>
                    <m:r>
                      <a:rPr lang="en-US" altLang="zh-CN" sz="2800" i="1">
                        <a:latin typeface="Cambria Math" panose="02040503050406030204" charset="0"/>
                        <a:ea typeface="华文中宋" panose="02010600040101010101" charset="-122"/>
                        <a:cs typeface="Cambria Math" panose="02040503050406030204" charset="0"/>
                      </a:rPr>
                      <m:t>𝑝</m:t>
                    </m:r>
                    <m:sSup>
                      <m:sSupPr>
                        <m:ctrlPr>
                          <a:rPr lang="en-US" altLang="zh-CN" sz="2800" i="1">
                            <a:latin typeface="Cambria Math" panose="02040503050406030204" charset="0"/>
                            <a:ea typeface="华文中宋" panose="02010600040101010101" charset="-122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charset="0"/>
                            <a:ea typeface="MS Mincho" panose="02020609040205080304" charset="0"/>
                            <a:cs typeface="Cambria Math" panose="02040503050406030204" charset="0"/>
                          </a:rPr>
                          <m:t>)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charset="0"/>
                            <a:ea typeface="MS Mincho" panose="020206090402050803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  <m:r>
                      <a:rPr lang="en-US" altLang="zh-CN" sz="2800" i="1">
                        <a:latin typeface="Cambria Math" panose="02040503050406030204" charset="0"/>
                        <a:ea typeface="MS Mincho" panose="02020609040205080304" charset="0"/>
                        <a:cs typeface="Cambria Math" panose="02040503050406030204" charset="0"/>
                      </a:rPr>
                      <m:t>≠</m:t>
                    </m:r>
                    <m:r>
                      <a:rPr lang="en-US" altLang="zh-CN" sz="2800" i="1">
                        <a:latin typeface="Cambria Math" panose="02040503050406030204" charset="0"/>
                        <a:ea typeface="MS Mincho" panose="02020609040205080304" charset="0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en-US" altLang="zh-CN" sz="280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 </a:t>
                </a:r>
                <a:r>
                  <a:rPr lang="zh-CN" altLang="en-US" sz="280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总能取到）</a:t>
                </a:r>
                <a:endParaRPr lang="zh-CN" altLang="en-US" sz="2800"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endParaRPr>
              </a:p>
              <a:p>
                <a:pPr algn="l">
                  <a:lnSpc>
                    <a:spcPct val="110000"/>
                  </a:lnSpc>
                </a:pPr>
                <a:endParaRPr lang="zh-CN" altLang="en-US" sz="2800"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zh-CN" altLang="en-US" sz="280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绕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800" i="1">
                            <a:latin typeface="Cambria Math" panose="02040503050406030204" charset="0"/>
                            <a:ea typeface="华文中宋" panose="02010600040101010101" charset="-122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sz="2800" i="1">
                            <a:latin typeface="Cambria Math" panose="02040503050406030204" charset="0"/>
                            <a:ea typeface="华文中宋" panose="02010600040101010101" charset="-122"/>
                            <a:cs typeface="Cambria Math" panose="02040503050406030204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altLang="zh-CN" sz="280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 </a:t>
                </a:r>
                <a:r>
                  <a:rPr lang="zh-CN" altLang="en-US" sz="280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转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charset="0"/>
                        <a:ea typeface="MS Mincho" panose="02020609040205080304" charset="0"/>
                        <a:cs typeface="Cambria Math" panose="02040503050406030204" charset="0"/>
                      </a:rPr>
                      <m:t>𝜃</m:t>
                    </m:r>
                  </m:oMath>
                </a14:m>
                <a:r>
                  <a:rPr lang="en-US" altLang="zh-CN" sz="280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 </a:t>
                </a:r>
                <a:r>
                  <a:rPr lang="zh-CN" altLang="en-US" sz="280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角，单粒子态相位变化：</a:t>
                </a:r>
                <a:endParaRPr lang="zh-CN" altLang="en-US" sz="2800"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endParaRPr>
              </a:p>
              <a:p>
                <a:pPr algn="l"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>
                          <a:latin typeface="Cambria Math" panose="02040503050406030204" charset="0"/>
                          <a:cs typeface="Cambria Math" panose="02040503050406030204" charset="0"/>
                        </a:rPr>
                        <m:t>|</m:t>
                      </m:r>
                      <m:r>
                        <a:rPr lang="en-US" altLang="zh-CN" sz="2800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sz="2800" i="1">
                          <a:latin typeface="Cambria Math" panose="02040503050406030204" charset="0"/>
                          <a:cs typeface="Cambria Math" panose="02040503050406030204" charset="0"/>
                        </a:rPr>
                        <m:t>,±</m:t>
                      </m:r>
                      <m:r>
                        <a:rPr lang="en-US" altLang="zh-CN" sz="2800" i="1">
                          <a:latin typeface="Cambria Math" panose="02040503050406030204" charset="0"/>
                          <a:cs typeface="Cambria Math" panose="02040503050406030204" charset="0"/>
                        </a:rPr>
                        <m:t>𝑗</m:t>
                      </m:r>
                      <m:r>
                        <a:rPr lang="en-US" altLang="zh-CN" sz="2800" i="1">
                          <a:latin typeface="Cambria Math" panose="02040503050406030204" charset="0"/>
                          <a:cs typeface="Cambria Math" panose="02040503050406030204" charset="0"/>
                        </a:rPr>
                        <m:t>⟩→</m:t>
                      </m:r>
                      <m:sSup>
                        <m:sSupPr>
                          <m:ctrlPr>
                            <a:rPr lang="en-US" altLang="zh-CN" sz="2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±</m:t>
                          </m:r>
                          <m:r>
                            <a:rPr lang="en-US" altLang="zh-CN" sz="2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𝑖𝑗</m:t>
                          </m:r>
                          <m:r>
                            <a:rPr lang="en-US" altLang="zh-CN" sz="2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𝜃</m:t>
                          </m:r>
                        </m:sup>
                      </m:sSup>
                      <m:r>
                        <a:rPr lang="en-US" altLang="zh-CN" sz="2800" i="1">
                          <a:latin typeface="Cambria Math" panose="02040503050406030204" charset="0"/>
                          <a:cs typeface="Cambria Math" panose="02040503050406030204" charset="0"/>
                        </a:rPr>
                        <m:t>|</m:t>
                      </m:r>
                      <m:r>
                        <a:rPr lang="en-US" altLang="zh-CN" sz="2800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sz="2800" i="1">
                          <a:latin typeface="Cambria Math" panose="02040503050406030204" charset="0"/>
                          <a:cs typeface="Cambria Math" panose="02040503050406030204" charset="0"/>
                        </a:rPr>
                        <m:t>,±</m:t>
                      </m:r>
                      <m:r>
                        <a:rPr lang="en-US" altLang="zh-CN" sz="2800" i="1">
                          <a:latin typeface="Cambria Math" panose="02040503050406030204" charset="0"/>
                          <a:cs typeface="Cambria Math" panose="02040503050406030204" charset="0"/>
                        </a:rPr>
                        <m:t>𝑗</m:t>
                      </m:r>
                      <m:r>
                        <a:rPr lang="en-US" altLang="zh-CN" sz="2800" i="1">
                          <a:latin typeface="Cambria Math" panose="02040503050406030204" charset="0"/>
                          <a:cs typeface="Cambria Math" panose="02040503050406030204" charset="0"/>
                        </a:rPr>
                        <m:t>⟩,  |</m:t>
                      </m:r>
                      <m:r>
                        <a:rPr lang="en-US" altLang="zh-CN" sz="2800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sz="2800" i="1">
                          <a:latin typeface="Cambria Math" panose="02040503050406030204" charset="0"/>
                          <a:cs typeface="Cambria Math" panose="02040503050406030204" charset="0"/>
                        </a:rPr>
                        <m:t>',±</m:t>
                      </m:r>
                      <m:r>
                        <a:rPr lang="en-US" altLang="zh-CN" sz="2800" i="1">
                          <a:latin typeface="Cambria Math" panose="02040503050406030204" charset="0"/>
                          <a:cs typeface="Cambria Math" panose="02040503050406030204" charset="0"/>
                        </a:rPr>
                        <m:t>𝑗</m:t>
                      </m:r>
                      <m:r>
                        <a:rPr lang="en-US" altLang="zh-CN" sz="2800" i="1">
                          <a:latin typeface="Cambria Math" panose="02040503050406030204" charset="0"/>
                          <a:cs typeface="Cambria Math" panose="02040503050406030204" charset="0"/>
                        </a:rPr>
                        <m:t>⟩→</m:t>
                      </m:r>
                      <m:sSup>
                        <m:sSupPr>
                          <m:ctrlPr>
                            <a:rPr lang="en-US" altLang="zh-CN" sz="2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∓</m:t>
                          </m:r>
                          <m:r>
                            <a:rPr lang="en-US" altLang="zh-CN" sz="2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𝑖𝑗</m:t>
                          </m:r>
                          <m:r>
                            <a:rPr lang="en-US" altLang="zh-CN" sz="2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𝜃</m:t>
                          </m:r>
                        </m:sup>
                      </m:sSup>
                      <m:r>
                        <a:rPr lang="en-US" altLang="zh-CN" sz="2800" i="1">
                          <a:latin typeface="Cambria Math" panose="02040503050406030204" charset="0"/>
                          <a:cs typeface="Cambria Math" panose="02040503050406030204" charset="0"/>
                        </a:rPr>
                        <m:t>|</m:t>
                      </m:r>
                      <m:r>
                        <a:rPr lang="en-US" altLang="zh-CN" sz="2800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sz="2800" i="1">
                          <a:latin typeface="Cambria Math" panose="02040503050406030204" charset="0"/>
                          <a:cs typeface="Cambria Math" panose="02040503050406030204" charset="0"/>
                        </a:rPr>
                        <m:t>',±</m:t>
                      </m:r>
                      <m:r>
                        <a:rPr lang="en-US" altLang="zh-CN" sz="2800" i="1">
                          <a:latin typeface="Cambria Math" panose="02040503050406030204" charset="0"/>
                          <a:cs typeface="Cambria Math" panose="02040503050406030204" charset="0"/>
                        </a:rPr>
                        <m:t>𝑗</m:t>
                      </m:r>
                      <m:r>
                        <a:rPr lang="en-US" altLang="zh-CN" sz="2800" i="1">
                          <a:latin typeface="Cambria Math" panose="02040503050406030204" charset="0"/>
                          <a:cs typeface="Cambria Math" panose="02040503050406030204" charset="0"/>
                        </a:rPr>
                        <m:t>⟩</m:t>
                      </m:r>
                    </m:oMath>
                  </m:oMathPara>
                </a14:m>
                <a:endParaRPr lang="zh-CN" altLang="en-US" sz="2800"/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 userDrawn="1"/>
            </p:nvSpPr>
            <p:spPr>
              <a:xfrm>
                <a:off x="644997" y="3210335"/>
                <a:ext cx="16068387" cy="4326611"/>
              </a:xfrm>
              <a:prstGeom prst="rect">
                <a:avLst/>
              </a:prstGeom>
              <a:blipFill rotWithShape="1">
                <a:blip r:embed="rId4"/>
                <a:stretch>
                  <a:fillRect l="-3" t="-9" r="1" b="-89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/>
              <p:cNvSpPr txBox="1"/>
              <p:nvPr userDrawn="1"/>
            </p:nvSpPr>
            <p:spPr>
              <a:xfrm>
                <a:off x="644997" y="7536919"/>
                <a:ext cx="16068396" cy="1104265"/>
              </a:xfrm>
              <a:prstGeom prst="rect">
                <a:avLst/>
              </a:prstGeom>
            </p:spPr>
            <p:txBody>
              <a:bodyPr wrap="square" rtlCol="0">
                <a:noAutofit/>
              </a:bodyPr>
              <a:p>
                <a:pPr algn="l">
                  <a:lnSpc>
                    <a:spcPct val="110000"/>
                  </a:lnSpc>
                </a:pPr>
                <a:r>
                  <a:rPr lang="zh-CN" altLang="en-US" sz="280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转动不变性要求：</a:t>
                </a:r>
                <a:endParaRPr lang="zh-CN" altLang="en-US" sz="2800"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endParaRP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800" i="1">
                              <a:latin typeface="Cambria Math" panose="02040503050406030204" charset="0"/>
                              <a:ea typeface="华文中宋" panose="02010600040101010101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latin typeface="Cambria Math" panose="02040503050406030204" charset="0"/>
                              <a:ea typeface="华文中宋" panose="02010600040101010101" charset="-122"/>
                              <a:cs typeface="Cambria Math" panose="02040503050406030204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800" i="1">
                              <a:latin typeface="Cambria Math" panose="02040503050406030204" charset="0"/>
                              <a:ea typeface="MS Mincho" panose="02020609040205080304" charset="0"/>
                              <a:cs typeface="Cambria Math" panose="02040503050406030204" charset="0"/>
                            </a:rPr>
                            <m:t>±</m:t>
                          </m:r>
                          <m:r>
                            <a:rPr lang="en-US" altLang="zh-CN" sz="2800" i="1">
                              <a:latin typeface="Cambria Math" panose="02040503050406030204" charset="0"/>
                              <a:ea typeface="MS Mincho" panose="02020609040205080304" charset="0"/>
                              <a:cs typeface="Cambria Math" panose="02040503050406030204" charset="0"/>
                            </a:rPr>
                            <m:t>2</m:t>
                          </m:r>
                          <m:r>
                            <a:rPr lang="en-US" altLang="zh-CN" sz="2800" i="1">
                              <a:latin typeface="Cambria Math" panose="02040503050406030204" charset="0"/>
                              <a:ea typeface="MS Mincho" panose="02020609040205080304" charset="0"/>
                              <a:cs typeface="Cambria Math" panose="02040503050406030204" charset="0"/>
                            </a:rPr>
                            <m:t>𝑖𝑗</m:t>
                          </m:r>
                          <m:r>
                            <a:rPr lang="en-US" altLang="zh-CN" sz="2800" i="1">
                              <a:latin typeface="Cambria Math" panose="02040503050406030204" charset="0"/>
                              <a:ea typeface="MS Mincho" panose="02020609040205080304" charset="0"/>
                              <a:cs typeface="Cambria Math" panose="02040503050406030204" charset="0"/>
                            </a:rPr>
                            <m:t>𝜃</m:t>
                          </m:r>
                        </m:sup>
                      </m:sSup>
                      <m:r>
                        <a:rPr lang="en-US" altLang="zh-CN" sz="2800" i="1">
                          <a:latin typeface="Cambria Math" panose="02040503050406030204" charset="0"/>
                          <a:ea typeface="MS Mincho" panose="02020609040205080304" charset="0"/>
                          <a:cs typeface="Cambria Math" panose="02040503050406030204" charset="0"/>
                        </a:rPr>
                        <m:t>⟨</m:t>
                      </m:r>
                      <m:r>
                        <a:rPr lang="en-US" altLang="zh-CN" sz="2800" i="1">
                          <a:latin typeface="Cambria Math" panose="02040503050406030204" charset="0"/>
                          <a:ea typeface="华文中宋" panose="02010600040101010101" charset="-122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sz="2800" i="1">
                          <a:latin typeface="Cambria Math" panose="02040503050406030204" charset="0"/>
                          <a:ea typeface="MS Mincho" panose="02020609040205080304" charset="0"/>
                          <a:cs typeface="Cambria Math" panose="02040503050406030204" charset="0"/>
                        </a:rPr>
                        <m:t>',±</m:t>
                      </m:r>
                      <m:r>
                        <a:rPr lang="en-US" altLang="zh-CN" sz="2800" i="1">
                          <a:latin typeface="Cambria Math" panose="02040503050406030204" charset="0"/>
                          <a:ea typeface="华文中宋" panose="02010600040101010101" charset="-122"/>
                          <a:cs typeface="Cambria Math" panose="02040503050406030204" charset="0"/>
                        </a:rPr>
                        <m:t>𝑗</m:t>
                      </m:r>
                      <m:r>
                        <a:rPr lang="en-US" altLang="zh-CN" sz="2800" i="1">
                          <a:latin typeface="Cambria Math" panose="02040503050406030204" charset="0"/>
                          <a:ea typeface="MS Mincho" panose="02020609040205080304" charset="0"/>
                          <a:cs typeface="Cambria Math" panose="02040503050406030204" charset="0"/>
                        </a:rPr>
                        <m:t>|</m:t>
                      </m:r>
                      <m:sSup>
                        <m:sSupPr>
                          <m:ctrlPr>
                            <a:rPr lang="en-US" altLang="zh-CN" sz="2800" i="1">
                              <a:latin typeface="Cambria Math" panose="02040503050406030204" charset="0"/>
                              <a:ea typeface="华文中宋" panose="02010600040101010101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latin typeface="Cambria Math" panose="02040503050406030204" charset="0"/>
                              <a:ea typeface="华文中宋" panose="02010600040101010101" charset="-122"/>
                              <a:cs typeface="Cambria Math" panose="02040503050406030204" charset="0"/>
                            </a:rPr>
                            <m:t>𝐽</m:t>
                          </m:r>
                        </m:e>
                        <m:sup>
                          <m:r>
                            <a:rPr lang="en-US" altLang="zh-CN" sz="2800" i="1">
                              <a:latin typeface="Cambria Math" panose="02040503050406030204" charset="0"/>
                              <a:ea typeface="MS Mincho" panose="02020609040205080304" charset="0"/>
                              <a:cs typeface="Cambria Math" panose="02040503050406030204" charset="0"/>
                            </a:rPr>
                            <m:t>𝜇</m:t>
                          </m:r>
                        </m:sup>
                      </m:sSup>
                      <m:r>
                        <a:rPr lang="en-US" altLang="zh-CN" sz="2800" i="1">
                          <a:latin typeface="Cambria Math" panose="02040503050406030204" charset="0"/>
                          <a:ea typeface="MS Mincho" panose="02020609040205080304" charset="0"/>
                          <a:cs typeface="Cambria Math" panose="02040503050406030204" charset="0"/>
                        </a:rPr>
                        <m:t>|</m:t>
                      </m:r>
                      <m:r>
                        <a:rPr lang="en-US" altLang="zh-CN" sz="2800" i="1">
                          <a:latin typeface="Cambria Math" panose="02040503050406030204" charset="0"/>
                          <a:ea typeface="华文中宋" panose="02010600040101010101" charset="-122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sz="2800" i="1">
                          <a:latin typeface="Cambria Math" panose="02040503050406030204" charset="0"/>
                          <a:ea typeface="MS Mincho" panose="02020609040205080304" charset="0"/>
                          <a:cs typeface="Cambria Math" panose="02040503050406030204" charset="0"/>
                        </a:rPr>
                        <m:t>,±</m:t>
                      </m:r>
                      <m:r>
                        <a:rPr lang="en-US" altLang="zh-CN" sz="2800" i="1">
                          <a:latin typeface="Cambria Math" panose="02040503050406030204" charset="0"/>
                          <a:ea typeface="华文中宋" panose="02010600040101010101" charset="-122"/>
                          <a:cs typeface="Cambria Math" panose="02040503050406030204" charset="0"/>
                        </a:rPr>
                        <m:t>𝑗</m:t>
                      </m:r>
                      <m:r>
                        <a:rPr lang="en-US" altLang="zh-CN" sz="2800" i="1">
                          <a:latin typeface="Cambria Math" panose="02040503050406030204" charset="0"/>
                          <a:ea typeface="MS Mincho" panose="02020609040205080304" charset="0"/>
                          <a:cs typeface="Cambria Math" panose="02040503050406030204" charset="0"/>
                        </a:rPr>
                        <m:t>⟩=</m:t>
                      </m:r>
                      <m:r>
                        <a:rPr lang="en-US" altLang="zh-CN" sz="2800" i="1">
                          <a:latin typeface="Cambria Math" panose="02040503050406030204" charset="0"/>
                          <a:ea typeface="华文中宋" panose="02010600040101010101" charset="-122"/>
                          <a:cs typeface="Cambria Math" panose="02040503050406030204" charset="0"/>
                        </a:rPr>
                        <m:t>𝑅</m:t>
                      </m:r>
                      <m:r>
                        <a:rPr lang="en-US" altLang="zh-CN" sz="2800" i="1">
                          <a:latin typeface="Cambria Math" panose="02040503050406030204" charset="0"/>
                          <a:ea typeface="MS Mincho" panose="020206090402050803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sz="2800" i="1">
                          <a:latin typeface="Cambria Math" panose="02040503050406030204" charset="0"/>
                          <a:ea typeface="MS Mincho" panose="02020609040205080304" charset="0"/>
                          <a:cs typeface="Cambria Math" panose="02040503050406030204" charset="0"/>
                        </a:rPr>
                        <m:t>𝜃</m:t>
                      </m:r>
                      <m:sSubSup>
                        <m:sSubSupPr>
                          <m:ctrlPr>
                            <a:rPr lang="en-US" altLang="zh-CN" sz="2800" i="1">
                              <a:latin typeface="Cambria Math" panose="02040503050406030204" charset="0"/>
                              <a:ea typeface="华文中宋" panose="02010600040101010101" charset="-122"/>
                              <a:cs typeface="Cambria Math" panose="02040503050406030204" charset="0"/>
                            </a:rPr>
                          </m:ctrlPr>
                        </m:sSubSupPr>
                        <m:e>
                          <m:r>
                            <a:rPr lang="en-US" altLang="zh-CN" sz="2800" i="1">
                              <a:latin typeface="Cambria Math" panose="02040503050406030204" charset="0"/>
                              <a:ea typeface="MS Mincho" panose="02020609040205080304" charset="0"/>
                              <a:cs typeface="Cambria Math" panose="02040503050406030204" charset="0"/>
                            </a:rPr>
                            <m:t>)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charset="0"/>
                              <a:ea typeface="MS Mincho" panose="02020609040205080304" charset="0"/>
                              <a:cs typeface="Cambria Math" panose="02040503050406030204" charset="0"/>
                            </a:rPr>
                            <m:t>𝜌</m:t>
                          </m:r>
                        </m:sub>
                        <m:sup>
                          <m:r>
                            <a:rPr lang="en-US" altLang="zh-CN" sz="2800" i="1">
                              <a:latin typeface="Cambria Math" panose="02040503050406030204" charset="0"/>
                              <a:ea typeface="MS Mincho" panose="02020609040205080304" charset="0"/>
                              <a:cs typeface="Cambria Math" panose="02040503050406030204" charset="0"/>
                            </a:rPr>
                            <m:t>𝜇</m:t>
                          </m:r>
                        </m:sup>
                      </m:sSubSup>
                      <m:r>
                        <a:rPr lang="en-US" altLang="zh-CN" sz="2800" i="1">
                          <a:latin typeface="Cambria Math" panose="02040503050406030204" charset="0"/>
                          <a:ea typeface="MS Mincho" panose="02020609040205080304" charset="0"/>
                          <a:cs typeface="Cambria Math" panose="02040503050406030204" charset="0"/>
                        </a:rPr>
                        <m:t>⟨</m:t>
                      </m:r>
                      <m:r>
                        <a:rPr lang="en-US" altLang="zh-CN" sz="2800" i="1">
                          <a:latin typeface="Cambria Math" panose="02040503050406030204" charset="0"/>
                          <a:ea typeface="华文中宋" panose="02010600040101010101" charset="-122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sz="2800" i="1">
                          <a:latin typeface="Cambria Math" panose="02040503050406030204" charset="0"/>
                          <a:ea typeface="MS Mincho" panose="02020609040205080304" charset="0"/>
                          <a:cs typeface="Cambria Math" panose="02040503050406030204" charset="0"/>
                        </a:rPr>
                        <m:t>',±</m:t>
                      </m:r>
                      <m:r>
                        <a:rPr lang="en-US" altLang="zh-CN" sz="2800" i="1">
                          <a:latin typeface="Cambria Math" panose="02040503050406030204" charset="0"/>
                          <a:ea typeface="华文中宋" panose="02010600040101010101" charset="-122"/>
                          <a:cs typeface="Cambria Math" panose="02040503050406030204" charset="0"/>
                        </a:rPr>
                        <m:t>𝑗</m:t>
                      </m:r>
                      <m:r>
                        <a:rPr lang="en-US" altLang="zh-CN" sz="2800" i="1">
                          <a:latin typeface="Cambria Math" panose="02040503050406030204" charset="0"/>
                          <a:ea typeface="MS Mincho" panose="02020609040205080304" charset="0"/>
                          <a:cs typeface="Cambria Math" panose="02040503050406030204" charset="0"/>
                        </a:rPr>
                        <m:t>|</m:t>
                      </m:r>
                      <m:sSup>
                        <m:sSupPr>
                          <m:ctrlPr>
                            <a:rPr lang="en-US" altLang="zh-CN" sz="2800" i="1">
                              <a:latin typeface="Cambria Math" panose="02040503050406030204" charset="0"/>
                              <a:ea typeface="华文中宋" panose="02010600040101010101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latin typeface="Cambria Math" panose="02040503050406030204" charset="0"/>
                              <a:ea typeface="华文中宋" panose="02010600040101010101" charset="-122"/>
                              <a:cs typeface="Cambria Math" panose="02040503050406030204" charset="0"/>
                            </a:rPr>
                            <m:t>𝐽</m:t>
                          </m:r>
                        </m:e>
                        <m:sup>
                          <m:r>
                            <a:rPr lang="en-US" altLang="zh-CN" sz="2800" i="1">
                              <a:latin typeface="Cambria Math" panose="02040503050406030204" charset="0"/>
                              <a:ea typeface="MS Mincho" panose="02020609040205080304" charset="0"/>
                              <a:cs typeface="Cambria Math" panose="02040503050406030204" charset="0"/>
                            </a:rPr>
                            <m:t>𝜌</m:t>
                          </m:r>
                        </m:sup>
                      </m:sSup>
                      <m:r>
                        <a:rPr lang="en-US" altLang="zh-CN" sz="2800" i="1">
                          <a:latin typeface="Cambria Math" panose="02040503050406030204" charset="0"/>
                          <a:ea typeface="MS Mincho" panose="02020609040205080304" charset="0"/>
                          <a:cs typeface="Cambria Math" panose="02040503050406030204" charset="0"/>
                        </a:rPr>
                        <m:t>|</m:t>
                      </m:r>
                      <m:r>
                        <a:rPr lang="en-US" altLang="zh-CN" sz="2800" i="1">
                          <a:latin typeface="Cambria Math" panose="02040503050406030204" charset="0"/>
                          <a:ea typeface="华文中宋" panose="02010600040101010101" charset="-122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sz="2800" i="1">
                          <a:latin typeface="Cambria Math" panose="02040503050406030204" charset="0"/>
                          <a:ea typeface="MS Mincho" panose="02020609040205080304" charset="0"/>
                          <a:cs typeface="Cambria Math" panose="02040503050406030204" charset="0"/>
                        </a:rPr>
                        <m:t>,±</m:t>
                      </m:r>
                      <m:r>
                        <a:rPr lang="en-US" altLang="zh-CN" sz="2800" i="1">
                          <a:latin typeface="Cambria Math" panose="02040503050406030204" charset="0"/>
                          <a:ea typeface="华文中宋" panose="02010600040101010101" charset="-122"/>
                          <a:cs typeface="Cambria Math" panose="02040503050406030204" charset="0"/>
                        </a:rPr>
                        <m:t>𝑗</m:t>
                      </m:r>
                      <m:r>
                        <a:rPr lang="en-US" altLang="zh-CN" sz="2800" i="1">
                          <a:latin typeface="Cambria Math" panose="02040503050406030204" charset="0"/>
                          <a:ea typeface="MS Mincho" panose="02020609040205080304" charset="0"/>
                          <a:cs typeface="Cambria Math" panose="02040503050406030204" charset="0"/>
                        </a:rPr>
                        <m:t>⟩</m:t>
                      </m:r>
                    </m:oMath>
                  </m:oMathPara>
                </a14:m>
                <a:endParaRPr lang="zh-CN" altLang="en-US" sz="2800"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endParaRPr>
              </a:p>
            </p:txBody>
          </p:sp>
        </mc:Choice>
        <mc:Fallback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 userDrawn="1"/>
            </p:nvSpPr>
            <p:spPr>
              <a:xfrm>
                <a:off x="644997" y="7536919"/>
                <a:ext cx="16068396" cy="1104265"/>
              </a:xfrm>
              <a:prstGeom prst="rect">
                <a:avLst/>
              </a:prstGeom>
              <a:blipFill rotWithShape="1">
                <a:blip r:embed="rId5"/>
                <a:stretch>
                  <a:fillRect l="-3" t="-9" r="1" b="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 userDrawn="1"/>
            </p:nvSpPr>
            <p:spPr>
              <a:xfrm>
                <a:off x="644997" y="8641102"/>
                <a:ext cx="14436725" cy="140081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p>
                <a:pPr algn="l">
                  <a:lnSpc>
                    <a:spcPct val="140000"/>
                  </a:lnSpc>
                </a:pPr>
                <a:r>
                  <a:rPr lang="zh-CN" altLang="en-US" sz="280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转动矩阵仅含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>
                            <a:latin typeface="Cambria Math" panose="02040503050406030204" charset="0"/>
                            <a:ea typeface="华文中宋" panose="02010600040101010101" charset="-122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charset="0"/>
                            <a:ea typeface="华文中宋" panose="02010600040101010101" charset="-122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charset="0"/>
                            <a:ea typeface="MS Mincho" panose="02020609040205080304" charset="0"/>
                            <a:cs typeface="Cambria Math" panose="02040503050406030204" charset="0"/>
                          </a:rPr>
                          <m:t>±</m:t>
                        </m:r>
                        <m:r>
                          <a:rPr lang="en-US" altLang="zh-CN" sz="2800" i="1">
                            <a:latin typeface="Cambria Math" panose="02040503050406030204" charset="0"/>
                            <a:ea typeface="MS Mincho" panose="020206090402050803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sz="2800" i="1">
                            <a:latin typeface="Cambria Math" panose="02040503050406030204" charset="0"/>
                            <a:ea typeface="MS Mincho" panose="02020609040205080304" charset="0"/>
                            <a:cs typeface="Cambria Math" panose="02040503050406030204" charset="0"/>
                          </a:rPr>
                          <m:t>𝜃</m:t>
                        </m:r>
                      </m:sup>
                    </m:sSup>
                    <m:r>
                      <a:rPr lang="en-US" altLang="zh-CN" sz="2800" i="1">
                        <a:latin typeface="Cambria Math" panose="02040503050406030204" charset="0"/>
                        <a:ea typeface="MS Mincho" panose="020206090402050803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sz="2800" i="1">
                        <a:latin typeface="Cambria Math" panose="02040503050406030204" charset="0"/>
                        <a:ea typeface="MS Mincho" panose="02020609040205080304" charset="0"/>
                        <a:cs typeface="Cambria Math" panose="02040503050406030204" charset="0"/>
                      </a:rPr>
                      <m:t>1</m:t>
                    </m:r>
                  </m:oMath>
                </a14:m>
                <a:r>
                  <a:rPr lang="en-US" altLang="zh-CN" sz="280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，</a:t>
                </a:r>
                <a:r>
                  <a:rPr lang="zh-CN" altLang="en-US" sz="280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故仅当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charset="0"/>
                        <a:ea typeface="MS Mincho" panose="02020609040205080304" charset="0"/>
                        <a:cs typeface="Cambria Math" panose="02040503050406030204" charset="0"/>
                      </a:rPr>
                      <m:t>2</m:t>
                    </m:r>
                    <m:r>
                      <a:rPr lang="en-US" altLang="zh-CN" sz="2800" i="1">
                        <a:latin typeface="Cambria Math" panose="02040503050406030204" charset="0"/>
                        <a:ea typeface="华文中宋" panose="02010600040101010101" charset="-122"/>
                        <a:cs typeface="Cambria Math" panose="02040503050406030204" charset="0"/>
                      </a:rPr>
                      <m:t>𝑗</m:t>
                    </m:r>
                    <m:r>
                      <a:rPr lang="en-US" altLang="zh-CN" sz="2800" i="1">
                        <a:latin typeface="Cambria Math" panose="02040503050406030204" charset="0"/>
                        <a:ea typeface="MS Mincho" panose="020206090402050803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800" i="1">
                        <a:latin typeface="Cambria Math" panose="02040503050406030204" charset="0"/>
                        <a:ea typeface="MS Mincho" panose="02020609040205080304" charset="0"/>
                        <a:cs typeface="Cambria Math" panose="02040503050406030204" charset="0"/>
                      </a:rPr>
                      <m:t>0</m:t>
                    </m:r>
                    <m:r>
                      <a:rPr lang="en-US" altLang="zh-CN" sz="2800" i="1">
                        <a:latin typeface="Cambria Math" panose="02040503050406030204" charset="0"/>
                        <a:ea typeface="MS Mincho" panose="020206090402050803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sz="2800" i="1">
                        <a:latin typeface="Cambria Math" panose="02040503050406030204" charset="0"/>
                        <a:ea typeface="MS Mincho" panose="02020609040205080304" charset="0"/>
                        <a:cs typeface="Cambria Math" panose="02040503050406030204" charset="0"/>
                      </a:rPr>
                      <m:t>1</m:t>
                    </m:r>
                  </m:oMath>
                </a14:m>
                <a:r>
                  <a:rPr lang="en-US" altLang="zh-CN" sz="280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 </a:t>
                </a:r>
                <a:r>
                  <a:rPr lang="zh-CN" altLang="en-US" sz="280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时流矩阵元非零，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charset="0"/>
                        <a:ea typeface="MS Mincho" panose="02020609040205080304" charset="0"/>
                        <a:cs typeface="Cambria Math" panose="02040503050406030204" charset="0"/>
                      </a:rPr>
                      <m:t>2</m:t>
                    </m:r>
                    <m:r>
                      <a:rPr lang="en-US" altLang="zh-CN" sz="2800" i="1">
                        <a:latin typeface="Cambria Math" panose="02040503050406030204" charset="0"/>
                        <a:ea typeface="华文中宋" panose="02010600040101010101" charset="-122"/>
                        <a:cs typeface="Cambria Math" panose="02040503050406030204" charset="0"/>
                      </a:rPr>
                      <m:t>𝑗</m:t>
                    </m:r>
                    <m:r>
                      <a:rPr lang="en-US" altLang="zh-CN" sz="2800" i="1">
                        <a:latin typeface="Cambria Math" panose="02040503050406030204" charset="0"/>
                        <a:ea typeface="MS Mincho" panose="020206090402050803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800" i="1">
                        <a:latin typeface="Cambria Math" panose="02040503050406030204" charset="0"/>
                        <a:ea typeface="MS Mincho" panose="02020609040205080304" charset="0"/>
                        <a:cs typeface="Cambria Math" panose="02040503050406030204" charset="0"/>
                      </a:rPr>
                      <m:t>0</m:t>
                    </m:r>
                    <m:r>
                      <a:rPr lang="en-US" altLang="zh-CN" sz="2800" i="1">
                        <a:latin typeface="Cambria Math" panose="02040503050406030204" charset="0"/>
                        <a:ea typeface="MS Mincho" panose="020206090402050803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sz="2800" i="1">
                        <a:latin typeface="Cambria Math" panose="02040503050406030204" charset="0"/>
                        <a:ea typeface="MS Mincho" panose="02020609040205080304" charset="0"/>
                        <a:cs typeface="Cambria Math" panose="02040503050406030204" charset="0"/>
                      </a:rPr>
                      <m:t>1</m:t>
                    </m:r>
                    <m:r>
                      <a:rPr lang="en-US" altLang="zh-CN" sz="2800" i="1">
                        <a:latin typeface="Cambria Math" panose="02040503050406030204" charset="0"/>
                        <a:ea typeface="MS Mincho" panose="020206090402050803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sz="2800" i="1">
                        <a:latin typeface="Cambria Math" panose="02040503050406030204" charset="0"/>
                        <a:ea typeface="MS Mincho" panose="02020609040205080304" charset="0"/>
                        <a:cs typeface="Cambria Math" panose="02040503050406030204" charset="0"/>
                      </a:rPr>
                      <m:t>2</m:t>
                    </m:r>
                  </m:oMath>
                </a14:m>
                <a:r>
                  <a:rPr lang="en-US" altLang="zh-CN" sz="280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 </a:t>
                </a:r>
                <a:r>
                  <a:rPr lang="zh-CN" altLang="en-US" sz="280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时能动张量矩阵元非零。</a:t>
                </a:r>
                <a:endParaRPr lang="zh-CN" altLang="en-US" sz="2800"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endParaRPr>
              </a:p>
              <a:p>
                <a:pPr algn="l">
                  <a:lnSpc>
                    <a:spcPct val="140000"/>
                  </a:lnSpc>
                </a:pPr>
                <a:r>
                  <a:rPr lang="zh-CN" altLang="en-US" sz="280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结合洛伦兹协变性，结论对全参考系成立。</a:t>
                </a:r>
                <a:endParaRPr lang="zh-CN" altLang="en-US" sz="2800"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endParaRPr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 userDrawn="1"/>
            </p:nvSpPr>
            <p:spPr>
              <a:xfrm>
                <a:off x="644997" y="8641102"/>
                <a:ext cx="14436725" cy="1400810"/>
              </a:xfrm>
              <a:prstGeom prst="rect">
                <a:avLst/>
              </a:prstGeom>
              <a:blipFill rotWithShape="1">
                <a:blip r:embed="rId6"/>
                <a:stretch>
                  <a:fillRect l="-3" t="-2" r="-744" b="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93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l="71248" t="54870" r="3081"/>
          <a:stretch>
            <a:fillRect/>
          </a:stretch>
        </p:blipFill>
        <p:spPr>
          <a:xfrm>
            <a:off x="11950053" y="4081144"/>
            <a:ext cx="5309247" cy="304130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0">
            <a:off x="11812138" y="-176334"/>
            <a:ext cx="8852618" cy="11089531"/>
            <a:chOff x="92710" y="92710"/>
            <a:chExt cx="3087643" cy="3867841"/>
          </a:xfrm>
        </p:grpSpPr>
        <p:sp>
          <p:nvSpPr>
            <p:cNvPr id="4" name="Freeform 4"/>
            <p:cNvSpPr/>
            <p:nvPr/>
          </p:nvSpPr>
          <p:spPr>
            <a:xfrm>
              <a:off x="92710" y="92710"/>
              <a:ext cx="3087644" cy="3867841"/>
            </a:xfrm>
            <a:custGeom>
              <a:avLst/>
              <a:gdLst/>
              <a:ahLst/>
              <a:cxnLst/>
              <a:rect l="l" t="t" r="r" b="b"/>
              <a:pathLst>
                <a:path w="3087644" h="3867841">
                  <a:moveTo>
                    <a:pt x="0" y="0"/>
                  </a:moveTo>
                  <a:lnTo>
                    <a:pt x="3087644" y="0"/>
                  </a:lnTo>
                  <a:lnTo>
                    <a:pt x="3087644" y="3867841"/>
                  </a:lnTo>
                  <a:lnTo>
                    <a:pt x="0" y="386784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29172" r="31703"/>
          <a:stretch>
            <a:fillRect/>
          </a:stretch>
        </p:blipFill>
        <p:spPr>
          <a:xfrm>
            <a:off x="11150230" y="4330518"/>
            <a:ext cx="7474190" cy="622465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658364" y="1028700"/>
            <a:ext cx="2457923" cy="2455258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 rot="0">
            <a:off x="131895" y="3241514"/>
            <a:ext cx="11680243" cy="5771933"/>
            <a:chOff x="1659526" y="425666"/>
            <a:chExt cx="17645687" cy="7695910"/>
          </a:xfrm>
        </p:grpSpPr>
        <p:sp>
          <p:nvSpPr>
            <p:cNvPr id="8" name="TextBox 8"/>
            <p:cNvSpPr txBox="1"/>
            <p:nvPr/>
          </p:nvSpPr>
          <p:spPr>
            <a:xfrm>
              <a:off x="2385213" y="425666"/>
              <a:ext cx="12245037" cy="4780279"/>
            </a:xfrm>
            <a:prstGeom prst="rect">
              <a:avLst/>
            </a:prstGeom>
          </p:spPr>
          <p:txBody>
            <a:bodyPr wrap="square" lIns="0" tIns="0" rIns="0" bIns="0" rtlCol="0" anchor="t">
              <a:noAutofit/>
            </a:bodyPr>
            <a:lstStyle/>
            <a:p>
              <a:pPr algn="r">
                <a:lnSpc>
                  <a:spcPts val="13980"/>
                </a:lnSpc>
              </a:pPr>
              <a:r>
                <a:rPr lang="en-US" sz="9985" b="1">
                  <a:solidFill>
                    <a:srgbClr val="E3E6E0"/>
                  </a:solidFill>
                  <a:latin typeface="微软雅黑" panose="020B0503020204020204" charset="-122"/>
                  <a:ea typeface="微软雅黑" panose="020B0503020204020204" charset="-122"/>
                </a:rPr>
                <a:t>PART  0</a:t>
              </a:r>
              <a:r>
                <a:rPr lang="en-US" altLang="zh-CN" sz="9985" b="1">
                  <a:solidFill>
                    <a:srgbClr val="E3E6E0"/>
                  </a:solidFill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  <a:endParaRPr lang="en-US" sz="9985" b="1">
                <a:solidFill>
                  <a:srgbClr val="E3E6E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659526" y="3164050"/>
              <a:ext cx="17645687" cy="4957526"/>
            </a:xfrm>
            <a:prstGeom prst="rect">
              <a:avLst/>
            </a:prstGeom>
          </p:spPr>
          <p:txBody>
            <a:bodyPr wrap="square" lIns="0" tIns="0" rIns="0" bIns="0" rtlCol="0" anchor="t">
              <a:noAutofit/>
            </a:bodyPr>
            <a:lstStyle/>
            <a:p>
              <a:pPr algn="ctr">
                <a:lnSpc>
                  <a:spcPts val="12040"/>
                </a:lnSpc>
                <a:spcBef>
                  <a:spcPct val="0"/>
                </a:spcBef>
              </a:pPr>
              <a:r>
                <a:rPr lang="zh-CN" altLang="en-US" sz="86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研究方向</a:t>
              </a:r>
              <a:endParaRPr lang="zh-CN" altLang="en-US" sz="8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>
                <a:lnSpc>
                  <a:spcPts val="12040"/>
                </a:lnSpc>
                <a:spcBef>
                  <a:spcPct val="0"/>
                </a:spcBef>
              </a:pPr>
              <a:r>
                <a:rPr lang="zh-CN" altLang="en-US" sz="44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温伯格-威顿定理的任意维度与广义对称性推广</a:t>
              </a:r>
              <a:endParaRPr lang="zh-CN" altLang="en-US" sz="4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6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5813824" y="956217"/>
            <a:ext cx="1445476" cy="1443908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602574" y="476415"/>
            <a:ext cx="3539490" cy="768350"/>
          </a:xfrm>
          <a:prstGeom prst="rect">
            <a:avLst/>
          </a:prstGeom>
        </p:spPr>
        <p:txBody>
          <a:bodyPr wrap="none" rtlCol="0">
            <a:spAutoFit/>
          </a:bodyPr>
          <a:p>
            <a:pPr algn="l"/>
            <a:r>
              <a:rPr lang="zh-CN" altLang="en-US" sz="44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</a:rPr>
              <a:t>核心推广方向</a:t>
            </a:r>
            <a:endParaRPr lang="zh-CN" altLang="en-US" sz="4400" b="1">
              <a:solidFill>
                <a:srgbClr val="0070C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02595" y="1626822"/>
            <a:ext cx="15157450" cy="7546975"/>
          </a:xfrm>
          <a:prstGeom prst="rect">
            <a:avLst/>
          </a:prstGeom>
        </p:spPr>
        <p:txBody>
          <a:bodyPr wrap="none" rtlCol="0">
            <a:spAutoFit/>
          </a:bodyPr>
          <a:p>
            <a:pPr algn="l">
              <a:lnSpc>
                <a:spcPct val="120000"/>
              </a:lnSpc>
            </a:pPr>
            <a:r>
              <a:rPr lang="zh-CN" altLang="en-US" sz="4000" b="1">
                <a:solidFill>
                  <a:srgbClr val="86756A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方向 1：推广到任意 </a:t>
            </a:r>
            <a:r>
              <a:rPr lang="en-US" altLang="zh-CN" sz="4000" b="1">
                <a:solidFill>
                  <a:srgbClr val="86756A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D </a:t>
            </a:r>
            <a:r>
              <a:rPr lang="zh-CN" altLang="en-US" sz="4000" b="1">
                <a:solidFill>
                  <a:srgbClr val="86756A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维闵可夫斯基时空</a:t>
            </a:r>
            <a:endParaRPr lang="zh-CN" altLang="en-US" sz="4000" b="1">
              <a:solidFill>
                <a:srgbClr val="86756A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>
              <a:lnSpc>
                <a:spcPct val="120000"/>
              </a:lnSpc>
            </a:pPr>
            <a:endParaRPr lang="zh-CN" altLang="en-US" sz="4000" b="1">
              <a:solidFill>
                <a:srgbClr val="86756A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36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关键内容</a:t>
            </a:r>
            <a:endParaRPr lang="zh-CN" altLang="en-US" sz="36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>
              <a:lnSpc>
                <a:spcPct val="120000"/>
              </a:lnSpc>
            </a:pPr>
            <a:r>
              <a:rPr lang="en-US" altLang="zh-CN" sz="36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1.</a:t>
            </a:r>
            <a:r>
              <a:rPr lang="zh-CN" altLang="en-US" sz="36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建立 </a:t>
            </a:r>
            <a:r>
              <a:rPr lang="en-US" altLang="zh-CN" sz="36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D </a:t>
            </a:r>
            <a:r>
              <a:rPr lang="zh-CN" altLang="en-US" sz="36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维洛伦兹群 </a:t>
            </a:r>
            <a:r>
              <a:rPr lang="en-US" altLang="zh-CN" sz="36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SO (1,D−1) </a:t>
            </a:r>
            <a:r>
              <a:rPr lang="zh-CN" altLang="en-US" sz="36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与无质量粒子小群</a:t>
            </a:r>
            <a:r>
              <a:rPr lang="en-US" altLang="zh-CN" sz="36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SO(D−2) </a:t>
            </a:r>
            <a:r>
              <a:rPr lang="zh-CN" altLang="en-US" sz="36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的表示理论</a:t>
            </a:r>
            <a:endParaRPr lang="zh-CN" altLang="en-US" sz="36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>
              <a:lnSpc>
                <a:spcPct val="120000"/>
              </a:lnSpc>
            </a:pPr>
            <a:endParaRPr lang="zh-CN" altLang="en-US" sz="36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>
              <a:lnSpc>
                <a:spcPct val="120000"/>
              </a:lnSpc>
            </a:pPr>
            <a:r>
              <a:rPr lang="en-US" altLang="zh-CN" sz="36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2.</a:t>
            </a:r>
            <a:r>
              <a:rPr lang="zh-CN" altLang="en-US" sz="36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定义 </a:t>
            </a:r>
            <a:r>
              <a:rPr lang="en-US" altLang="zh-CN" sz="36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D </a:t>
            </a:r>
            <a:r>
              <a:rPr lang="zh-CN" altLang="en-US" sz="36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维无质量粒子的螺旋度 / 自旋，推广矩阵元与旋转不变性条件</a:t>
            </a:r>
            <a:endParaRPr lang="zh-CN" altLang="en-US" sz="36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>
              <a:lnSpc>
                <a:spcPct val="120000"/>
              </a:lnSpc>
            </a:pPr>
            <a:endParaRPr lang="zh-CN" altLang="en-US" sz="36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>
              <a:lnSpc>
                <a:spcPct val="120000"/>
              </a:lnSpc>
            </a:pPr>
            <a:r>
              <a:rPr lang="en-US" altLang="zh-CN" sz="36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3.</a:t>
            </a:r>
            <a:r>
              <a:rPr lang="zh-CN" altLang="en-US" sz="36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推导 </a:t>
            </a:r>
            <a:r>
              <a:rPr lang="en-US" altLang="zh-CN" sz="36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D </a:t>
            </a:r>
            <a:r>
              <a:rPr lang="zh-CN" altLang="en-US" sz="36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维下守恒流、能动张量对无质量粒子自旋的普适限制</a:t>
            </a:r>
            <a:endParaRPr lang="zh-CN" altLang="en-US" sz="36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>
              <a:lnSpc>
                <a:spcPct val="120000"/>
              </a:lnSpc>
            </a:pPr>
            <a:endParaRPr lang="zh-CN" altLang="en-US" sz="36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36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目标</a:t>
            </a:r>
            <a:endParaRPr lang="zh-CN" altLang="en-US" sz="36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36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得到任意维度的温伯格 - 威顿禁规定理，</a:t>
            </a:r>
            <a:r>
              <a:rPr lang="en-US" altLang="zh-CN" sz="36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D=4 </a:t>
            </a:r>
            <a:r>
              <a:rPr lang="zh-CN" altLang="en-US" sz="36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时自动退化为原始定理</a:t>
            </a:r>
            <a:endParaRPr lang="zh-CN" altLang="en-US" sz="36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经典宋体">
      <a:majorFont>
        <a:latin typeface="宋体"/>
        <a:ea typeface="宋体"/>
        <a:cs typeface=""/>
      </a:majorFont>
      <a:minorFont>
        <a:latin typeface="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1833</Words>
  <Application>WPS Office WWO_wpscloud_20260318230310-fb57003c44</Application>
  <PresentationFormat>On-screen Show (4:3)</PresentationFormat>
  <Paragraphs>136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汉仪旗黑KW 55S</vt:lpstr>
      <vt:lpstr>华文中宋</vt:lpstr>
      <vt:lpstr>微软雅黑</vt:lpstr>
      <vt:lpstr>Cambria Math</vt:lpstr>
      <vt:lpstr>Kingsoft Math</vt:lpstr>
      <vt:lpstr>MS Mincho</vt:lpstr>
      <vt:lpstr>Adobe 黑体 Std</vt:lpstr>
      <vt:lpstr>汉仪书宋二KW</vt:lpstr>
      <vt:lpstr>Kingsoft Confetti</vt:lpstr>
      <vt:lpstr>Times New Roman</vt:lpstr>
      <vt:lpstr>Calibri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灰蓝色商务简洁几何图形公司项目矢量企业宣传中文演示文稿</dc:title>
  <dc:creator/>
  <cp:lastModifiedBy>陈若愚</cp:lastModifiedBy>
  <dcterms:created xsi:type="dcterms:W3CDTF">2026-04-10T02:15:35Z</dcterms:created>
  <dcterms:modified xsi:type="dcterms:W3CDTF">2026-04-10T02:15:35Z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7221681BC5D84E6CB41A078DAA833225_13</vt:lpwstr>
  </property>
  <property fmtid="{D5CDD505-2E9C-101B-9397-08002B2CF9AE}" pid="3" name="KSOProductBuildVer">
    <vt:lpwstr>2052-12.9.0.25853</vt:lpwstr>
  </property>
</Properties>
</file>