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3"/>
  </p:sldMasterIdLst>
  <p:notesMasterIdLst>
    <p:notesMasterId r:id="rId5"/>
  </p:notesMasterIdLst>
  <p:handoutMasterIdLst>
    <p:handoutMasterId r:id="rId26"/>
  </p:handoutMasterIdLst>
  <p:sldIdLst>
    <p:sldId id="308" r:id="rId4"/>
    <p:sldId id="309" r:id="rId6"/>
    <p:sldId id="404" r:id="rId7"/>
    <p:sldId id="418" r:id="rId8"/>
    <p:sldId id="419" r:id="rId9"/>
    <p:sldId id="400" r:id="rId10"/>
    <p:sldId id="409" r:id="rId11"/>
    <p:sldId id="410" r:id="rId12"/>
    <p:sldId id="411" r:id="rId13"/>
    <p:sldId id="412" r:id="rId14"/>
    <p:sldId id="413" r:id="rId15"/>
    <p:sldId id="414" r:id="rId16"/>
    <p:sldId id="415" r:id="rId17"/>
    <p:sldId id="421" r:id="rId18"/>
    <p:sldId id="403" r:id="rId19"/>
    <p:sldId id="406" r:id="rId20"/>
    <p:sldId id="420" r:id="rId21"/>
    <p:sldId id="408" r:id="rId22"/>
    <p:sldId id="398" r:id="rId23"/>
    <p:sldId id="401" r:id="rId24"/>
    <p:sldId id="402" r:id="rId25"/>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9" userDrawn="1">
          <p15:clr>
            <a:srgbClr val="A4A3A4"/>
          </p15:clr>
        </p15:guide>
        <p15:guide id="2" pos="38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zr" initials="authorId_1620021744"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66D7C"/>
    <a:srgbClr val="466070"/>
    <a:srgbClr val="DCE0E1"/>
    <a:srgbClr val="D6DBDC"/>
    <a:srgbClr val="3B4245"/>
    <a:srgbClr val="CFD4D6"/>
    <a:srgbClr val="7E8B92"/>
    <a:srgbClr val="9CA4AB"/>
    <a:srgbClr val="415C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913" autoAdjust="0"/>
  </p:normalViewPr>
  <p:slideViewPr>
    <p:cSldViewPr snapToGrid="0" showGuides="1">
      <p:cViewPr varScale="1">
        <p:scale>
          <a:sx n="74" d="100"/>
          <a:sy n="74" d="100"/>
        </p:scale>
        <p:origin x="183" y="48"/>
      </p:cViewPr>
      <p:guideLst>
        <p:guide orient="horz" pos="2119"/>
        <p:guide pos="3812"/>
      </p:guideLst>
    </p:cSldViewPr>
  </p:slideViewPr>
  <p:notesTextViewPr>
    <p:cViewPr>
      <p:scale>
        <a:sx n="3" d="2"/>
        <a:sy n="3" d="2"/>
      </p:scale>
      <p:origin x="0" y="0"/>
    </p:cViewPr>
  </p:notesTextViewPr>
  <p:sorterViewPr>
    <p:cViewPr>
      <p:scale>
        <a:sx n="81" d="100"/>
        <a:sy n="81" d="100"/>
      </p:scale>
      <p:origin x="0" y="-5952"/>
    </p:cViewPr>
  </p:sorter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1" Type="http://schemas.openxmlformats.org/officeDocument/2006/relationships/tags" Target="tags/tag1.xml"/><Relationship Id="rId30" Type="http://schemas.openxmlformats.org/officeDocument/2006/relationships/commentAuthors" Target="commentAuthors.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r>
              <a:rPr lang="zh-CN" altLang="en-US"/>
              <a:t>各位老师、同学，大家好！我是本次汇报的汇报人，组员。我汇报的内容是</a:t>
            </a:r>
            <a:r>
              <a:rPr lang="zh-CN" altLang="en-US">
                <a:sym typeface="+mn-ea"/>
              </a:rPr>
              <a:t>量子场论中的一个重要定理</a:t>
            </a:r>
            <a:r>
              <a:rPr lang="en-US" altLang="zh-CN">
                <a:sym typeface="+mn-ea"/>
              </a:rPr>
              <a:t>--KLN</a:t>
            </a:r>
            <a:r>
              <a:rPr lang="zh-CN" altLang="en-US">
                <a:sym typeface="+mn-ea"/>
              </a:rPr>
              <a:t>定理，它解决了；散射过程红外</a:t>
            </a:r>
            <a:r>
              <a:rPr lang="zh-CN" altLang="en-US"/>
              <a:t>发散的难题。</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木下，具体计算来更直观展示发散。当光子能量</a:t>
            </a:r>
            <a:r>
              <a:rPr lang="en-US" altLang="zh-CN"/>
              <a:t>k0</a:t>
            </a:r>
            <a:r>
              <a:rPr lang="zh-CN" altLang="en-US"/>
              <a:t>趋于</a:t>
            </a:r>
            <a:r>
              <a:rPr lang="en-US" altLang="zh-CN"/>
              <a:t>0</a:t>
            </a:r>
            <a:r>
              <a:rPr lang="zh-CN" altLang="en-US"/>
              <a:t>时，分母趋于</a:t>
            </a:r>
            <a:r>
              <a:rPr lang="en-US" altLang="zh-CN"/>
              <a:t>0</a:t>
            </a:r>
            <a:r>
              <a:rPr lang="zh-CN" altLang="en-US"/>
              <a:t>，产生红外发散；即便光子能量</a:t>
            </a:r>
            <a:r>
              <a:rPr lang="en-US" altLang="zh-CN"/>
              <a:t>k0</a:t>
            </a:r>
            <a:r>
              <a:rPr lang="zh-CN" altLang="en-US"/>
              <a:t>不为</a:t>
            </a:r>
            <a:r>
              <a:rPr lang="en-US" altLang="zh-CN"/>
              <a:t>0</a:t>
            </a:r>
            <a:r>
              <a:rPr lang="zh-CN" altLang="en-US"/>
              <a:t>，只要电子质量</a:t>
            </a:r>
            <a:r>
              <a:rPr lang="en-US" altLang="zh-CN"/>
              <a:t>m</a:t>
            </a:r>
            <a:r>
              <a:rPr lang="zh-CN" altLang="en-US"/>
              <a:t>趋于</a:t>
            </a:r>
            <a:r>
              <a:rPr lang="en-US" altLang="zh-CN"/>
              <a:t>0</a:t>
            </a:r>
            <a:r>
              <a:rPr lang="zh-CN" altLang="en-US"/>
              <a:t>，电子能量</a:t>
            </a:r>
            <a:r>
              <a:rPr lang="en-US" altLang="zh-CN"/>
              <a:t>p0</a:t>
            </a:r>
            <a:r>
              <a:rPr lang="zh-CN" altLang="en-US"/>
              <a:t>趋于</a:t>
            </a:r>
            <a:r>
              <a:rPr lang="en-US" altLang="zh-CN"/>
              <a:t>|p|</a:t>
            </a:r>
            <a:r>
              <a:rPr lang="zh-CN" altLang="en-US"/>
              <a:t>，若光子沿电子方向发射，就会出现共线发散。</a:t>
            </a:r>
            <a:r>
              <a:rPr lang="en-US" altLang="zh-CN"/>
              <a:t>
</a:t>
            </a:r>
            <a:r>
              <a:rPr lang="zh-CN" altLang="en-US"/>
              <a:t>对于这些发散问题，</a:t>
            </a:r>
            <a:r>
              <a:rPr lang="en-US" altLang="zh-CN"/>
              <a:t>Kinoshita</a:t>
            </a:r>
            <a:r>
              <a:rPr lang="zh-CN" altLang="en-US"/>
              <a:t>通过显式计算证明软红外发散可抵消，而</a:t>
            </a:r>
            <a:r>
              <a:rPr lang="en-US" altLang="zh-CN"/>
              <a:t>Lee</a:t>
            </a:r>
            <a:r>
              <a:rPr lang="zh-CN" altLang="en-US"/>
              <a:t>和</a:t>
            </a:r>
            <a:r>
              <a:rPr lang="en-US" altLang="zh-CN"/>
              <a:t>Nauenberg</a:t>
            </a:r>
            <a:r>
              <a:rPr lang="zh-CN" altLang="en-US"/>
              <a:t>则从简并态求和这个更基本的角度解决了这一问题。</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木下，具体计算来更直观展示发散。当光子能量</a:t>
            </a:r>
            <a:r>
              <a:rPr lang="en-US" altLang="zh-CN"/>
              <a:t>k0</a:t>
            </a:r>
            <a:r>
              <a:rPr lang="zh-CN" altLang="en-US"/>
              <a:t>趋于</a:t>
            </a:r>
            <a:r>
              <a:rPr lang="en-US" altLang="zh-CN"/>
              <a:t>0</a:t>
            </a:r>
            <a:r>
              <a:rPr lang="zh-CN" altLang="en-US"/>
              <a:t>时，分母趋于</a:t>
            </a:r>
            <a:r>
              <a:rPr lang="en-US" altLang="zh-CN"/>
              <a:t>0</a:t>
            </a:r>
            <a:r>
              <a:rPr lang="zh-CN" altLang="en-US"/>
              <a:t>，产生红外发散；即便光子能量</a:t>
            </a:r>
            <a:r>
              <a:rPr lang="en-US" altLang="zh-CN"/>
              <a:t>k0</a:t>
            </a:r>
            <a:r>
              <a:rPr lang="zh-CN" altLang="en-US"/>
              <a:t>不为</a:t>
            </a:r>
            <a:r>
              <a:rPr lang="en-US" altLang="zh-CN"/>
              <a:t>0</a:t>
            </a:r>
            <a:r>
              <a:rPr lang="zh-CN" altLang="en-US"/>
              <a:t>，只要电子质量</a:t>
            </a:r>
            <a:r>
              <a:rPr lang="en-US" altLang="zh-CN"/>
              <a:t>m</a:t>
            </a:r>
            <a:r>
              <a:rPr lang="zh-CN" altLang="en-US"/>
              <a:t>趋于</a:t>
            </a:r>
            <a:r>
              <a:rPr lang="en-US" altLang="zh-CN"/>
              <a:t>0</a:t>
            </a:r>
            <a:r>
              <a:rPr lang="zh-CN" altLang="en-US"/>
              <a:t>，电子能量</a:t>
            </a:r>
            <a:r>
              <a:rPr lang="en-US" altLang="zh-CN"/>
              <a:t>p0</a:t>
            </a:r>
            <a:r>
              <a:rPr lang="zh-CN" altLang="en-US"/>
              <a:t>趋于</a:t>
            </a:r>
            <a:r>
              <a:rPr lang="en-US" altLang="zh-CN"/>
              <a:t>|p|</a:t>
            </a:r>
            <a:r>
              <a:rPr lang="zh-CN" altLang="en-US"/>
              <a:t>，若光子沿电子方向发射，就会出现共线发散。</a:t>
            </a:r>
            <a:r>
              <a:rPr lang="en-US" altLang="zh-CN"/>
              <a:t>
</a:t>
            </a:r>
            <a:r>
              <a:rPr lang="zh-CN" altLang="en-US"/>
              <a:t>对于这些发散问题，</a:t>
            </a:r>
            <a:r>
              <a:rPr lang="en-US" altLang="zh-CN"/>
              <a:t>Kinoshita</a:t>
            </a:r>
            <a:r>
              <a:rPr lang="zh-CN" altLang="en-US"/>
              <a:t>通过显式计算证明软红外发散可抵消，而</a:t>
            </a:r>
            <a:r>
              <a:rPr lang="en-US" altLang="zh-CN"/>
              <a:t>Lee</a:t>
            </a:r>
            <a:r>
              <a:rPr lang="zh-CN" altLang="en-US"/>
              <a:t>和</a:t>
            </a:r>
            <a:r>
              <a:rPr lang="en-US" altLang="zh-CN"/>
              <a:t>Nauenberg</a:t>
            </a:r>
            <a:r>
              <a:rPr lang="zh-CN" altLang="en-US"/>
              <a:t>则从简并态求和这个更基本的角度解决了这一问题。</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木下，具体计算来更直观展示发散。当光子能量</a:t>
            </a:r>
            <a:r>
              <a:rPr lang="en-US" altLang="zh-CN"/>
              <a:t>k0</a:t>
            </a:r>
            <a:r>
              <a:rPr lang="zh-CN" altLang="en-US"/>
              <a:t>趋于</a:t>
            </a:r>
            <a:r>
              <a:rPr lang="en-US" altLang="zh-CN"/>
              <a:t>0</a:t>
            </a:r>
            <a:r>
              <a:rPr lang="zh-CN" altLang="en-US"/>
              <a:t>时，分母趋于</a:t>
            </a:r>
            <a:r>
              <a:rPr lang="en-US" altLang="zh-CN"/>
              <a:t>0</a:t>
            </a:r>
            <a:r>
              <a:rPr lang="zh-CN" altLang="en-US"/>
              <a:t>，产生红外发散；即便光子能量</a:t>
            </a:r>
            <a:r>
              <a:rPr lang="en-US" altLang="zh-CN"/>
              <a:t>k0</a:t>
            </a:r>
            <a:r>
              <a:rPr lang="zh-CN" altLang="en-US"/>
              <a:t>不为</a:t>
            </a:r>
            <a:r>
              <a:rPr lang="en-US" altLang="zh-CN"/>
              <a:t>0</a:t>
            </a:r>
            <a:r>
              <a:rPr lang="zh-CN" altLang="en-US"/>
              <a:t>，只要电子质量</a:t>
            </a:r>
            <a:r>
              <a:rPr lang="en-US" altLang="zh-CN"/>
              <a:t>m</a:t>
            </a:r>
            <a:r>
              <a:rPr lang="zh-CN" altLang="en-US"/>
              <a:t>趋于</a:t>
            </a:r>
            <a:r>
              <a:rPr lang="en-US" altLang="zh-CN"/>
              <a:t>0</a:t>
            </a:r>
            <a:r>
              <a:rPr lang="zh-CN" altLang="en-US"/>
              <a:t>，电子能量</a:t>
            </a:r>
            <a:r>
              <a:rPr lang="en-US" altLang="zh-CN"/>
              <a:t>p0</a:t>
            </a:r>
            <a:r>
              <a:rPr lang="zh-CN" altLang="en-US"/>
              <a:t>趋于</a:t>
            </a:r>
            <a:r>
              <a:rPr lang="en-US" altLang="zh-CN"/>
              <a:t>|p|</a:t>
            </a:r>
            <a:r>
              <a:rPr lang="zh-CN" altLang="en-US"/>
              <a:t>，若光子沿电子方向发射，就会出现共线发散。</a:t>
            </a:r>
            <a:r>
              <a:rPr lang="en-US" altLang="zh-CN"/>
              <a:t>
</a:t>
            </a:r>
            <a:r>
              <a:rPr lang="zh-CN" altLang="en-US"/>
              <a:t>对于这些发散问题，</a:t>
            </a:r>
            <a:r>
              <a:rPr lang="en-US" altLang="zh-CN"/>
              <a:t>Kinoshita</a:t>
            </a:r>
            <a:r>
              <a:rPr lang="zh-CN" altLang="en-US"/>
              <a:t>通过显式计算证明软红外发散可抵消，而</a:t>
            </a:r>
            <a:r>
              <a:rPr lang="en-US" altLang="zh-CN"/>
              <a:t>Lee</a:t>
            </a:r>
            <a:r>
              <a:rPr lang="zh-CN" altLang="en-US"/>
              <a:t>和</a:t>
            </a:r>
            <a:r>
              <a:rPr lang="en-US" altLang="zh-CN"/>
              <a:t>Nauenberg</a:t>
            </a:r>
            <a:r>
              <a:rPr lang="zh-CN" altLang="en-US"/>
              <a:t>则从简并态求和这个更基本的角度解决了这一问题。</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木下，具体计算来更直观展示发散。当光子能量</a:t>
            </a:r>
            <a:r>
              <a:rPr lang="en-US" altLang="zh-CN"/>
              <a:t>k0</a:t>
            </a:r>
            <a:r>
              <a:rPr lang="zh-CN" altLang="en-US"/>
              <a:t>趋于</a:t>
            </a:r>
            <a:r>
              <a:rPr lang="en-US" altLang="zh-CN"/>
              <a:t>0</a:t>
            </a:r>
            <a:r>
              <a:rPr lang="zh-CN" altLang="en-US"/>
              <a:t>时，分母趋于</a:t>
            </a:r>
            <a:r>
              <a:rPr lang="en-US" altLang="zh-CN"/>
              <a:t>0</a:t>
            </a:r>
            <a:r>
              <a:rPr lang="zh-CN" altLang="en-US"/>
              <a:t>，产生红外发散；即便光子能量</a:t>
            </a:r>
            <a:r>
              <a:rPr lang="en-US" altLang="zh-CN"/>
              <a:t>k0</a:t>
            </a:r>
            <a:r>
              <a:rPr lang="zh-CN" altLang="en-US"/>
              <a:t>不为</a:t>
            </a:r>
            <a:r>
              <a:rPr lang="en-US" altLang="zh-CN"/>
              <a:t>0</a:t>
            </a:r>
            <a:r>
              <a:rPr lang="zh-CN" altLang="en-US"/>
              <a:t>，只要电子质量</a:t>
            </a:r>
            <a:r>
              <a:rPr lang="en-US" altLang="zh-CN"/>
              <a:t>m</a:t>
            </a:r>
            <a:r>
              <a:rPr lang="zh-CN" altLang="en-US"/>
              <a:t>趋于</a:t>
            </a:r>
            <a:r>
              <a:rPr lang="en-US" altLang="zh-CN"/>
              <a:t>0</a:t>
            </a:r>
            <a:r>
              <a:rPr lang="zh-CN" altLang="en-US"/>
              <a:t>，电子能量</a:t>
            </a:r>
            <a:r>
              <a:rPr lang="en-US" altLang="zh-CN"/>
              <a:t>p0</a:t>
            </a:r>
            <a:r>
              <a:rPr lang="zh-CN" altLang="en-US"/>
              <a:t>趋于</a:t>
            </a:r>
            <a:r>
              <a:rPr lang="en-US" altLang="zh-CN"/>
              <a:t>|p|</a:t>
            </a:r>
            <a:r>
              <a:rPr lang="zh-CN" altLang="en-US"/>
              <a:t>，若光子沿电子方向发射，就会出现共线发散。</a:t>
            </a:r>
            <a:r>
              <a:rPr lang="en-US" altLang="zh-CN"/>
              <a:t>
</a:t>
            </a:r>
            <a:r>
              <a:rPr lang="zh-CN" altLang="en-US"/>
              <a:t>对于这些发散问题，</a:t>
            </a:r>
            <a:r>
              <a:rPr lang="en-US" altLang="zh-CN"/>
              <a:t>Kinoshita</a:t>
            </a:r>
            <a:r>
              <a:rPr lang="zh-CN" altLang="en-US"/>
              <a:t>通过显式计算证明软红外发散可抵消，而</a:t>
            </a:r>
            <a:r>
              <a:rPr lang="en-US" altLang="zh-CN"/>
              <a:t>Lee</a:t>
            </a:r>
            <a:r>
              <a:rPr lang="zh-CN" altLang="en-US"/>
              <a:t>和</a:t>
            </a:r>
            <a:r>
              <a:rPr lang="en-US" altLang="zh-CN"/>
              <a:t>Nauenberg</a:t>
            </a:r>
            <a:r>
              <a:rPr lang="zh-CN" altLang="en-US"/>
              <a:t>则从简并态求和这个更基本的角度解决了这一问题。</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33"/>
        <p:cNvGrpSpPr/>
        <p:nvPr/>
      </p:nvGrpSpPr>
      <p:grpSpPr>
        <a:xfrm>
          <a:off x="0" y="0"/>
          <a:ext cx="0" cy="0"/>
          <a:chOff x="0" y="0"/>
          <a:chExt cx="0" cy="0"/>
        </a:xfrm>
      </p:grpSpPr>
      <p:sp>
        <p:nvSpPr>
          <p:cNvPr id="2534" name="Google Shape;2534;g94ff60a97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5" name="Google Shape;2535;g94ff60a97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最后我们对</a:t>
            </a:r>
            <a:r>
              <a:rPr lang="en-US" altLang="zh-CN"/>
              <a:t>KLN</a:t>
            </a:r>
            <a:r>
              <a:rPr lang="zh-CN" altLang="en-US"/>
              <a:t>定理做一个小结。</a:t>
            </a:r>
            <a:endParaRPr lang="zh-CN" altLang="en-US"/>
          </a:p>
        </p:txBody>
      </p:sp>
      <p:sp>
        <p:nvSpPr>
          <p:cNvPr id="2" name="灯片编号占位符 1"/>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33"/>
        <p:cNvGrpSpPr/>
        <p:nvPr/>
      </p:nvGrpSpPr>
      <p:grpSpPr>
        <a:xfrm>
          <a:off x="0" y="0"/>
          <a:ext cx="0" cy="0"/>
          <a:chOff x="0" y="0"/>
          <a:chExt cx="0" cy="0"/>
        </a:xfrm>
      </p:grpSpPr>
      <p:sp>
        <p:nvSpPr>
          <p:cNvPr id="2534" name="Google Shape;2534;g94ff60a97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5" name="Google Shape;2535;g94ff60a97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最后我们对</a:t>
            </a:r>
            <a:r>
              <a:rPr lang="en-US" altLang="zh-CN"/>
              <a:t>KLN</a:t>
            </a:r>
            <a:r>
              <a:rPr lang="zh-CN" altLang="en-US"/>
              <a:t>定理做一个小结。</a:t>
            </a:r>
            <a:endParaRPr lang="zh-CN" altLang="en-US"/>
          </a:p>
        </p:txBody>
      </p:sp>
      <p:sp>
        <p:nvSpPr>
          <p:cNvPr id="2" name="灯片编号占位符 1"/>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33"/>
        <p:cNvGrpSpPr/>
        <p:nvPr/>
      </p:nvGrpSpPr>
      <p:grpSpPr>
        <a:xfrm>
          <a:off x="0" y="0"/>
          <a:ext cx="0" cy="0"/>
          <a:chOff x="0" y="0"/>
          <a:chExt cx="0" cy="0"/>
        </a:xfrm>
      </p:grpSpPr>
      <p:sp>
        <p:nvSpPr>
          <p:cNvPr id="2534" name="Google Shape;2534;g94ff60a97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5" name="Google Shape;2535;g94ff60a97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最后我们对</a:t>
            </a:r>
            <a:r>
              <a:rPr lang="en-US" altLang="zh-CN"/>
              <a:t>KLN</a:t>
            </a:r>
            <a:r>
              <a:rPr lang="zh-CN" altLang="en-US"/>
              <a:t>定理做一个小结。</a:t>
            </a:r>
            <a:endParaRPr lang="zh-CN" altLang="en-US"/>
          </a:p>
        </p:txBody>
      </p:sp>
      <p:sp>
        <p:nvSpPr>
          <p:cNvPr id="2" name="灯片编号占位符 1"/>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33"/>
        <p:cNvGrpSpPr/>
        <p:nvPr/>
      </p:nvGrpSpPr>
      <p:grpSpPr>
        <a:xfrm>
          <a:off x="0" y="0"/>
          <a:ext cx="0" cy="0"/>
          <a:chOff x="0" y="0"/>
          <a:chExt cx="0" cy="0"/>
        </a:xfrm>
      </p:grpSpPr>
      <p:sp>
        <p:nvSpPr>
          <p:cNvPr id="2534" name="Google Shape;2534;g94ff60a97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5" name="Google Shape;2535;g94ff60a97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最后我们对</a:t>
            </a:r>
            <a:r>
              <a:rPr lang="en-US" altLang="zh-CN"/>
              <a:t>KLN</a:t>
            </a:r>
            <a:r>
              <a:rPr lang="zh-CN" altLang="en-US"/>
              <a:t>定理做一个小结。</a:t>
            </a:r>
            <a:endParaRPr lang="zh-CN" altLang="en-US"/>
          </a:p>
        </p:txBody>
      </p:sp>
      <p:sp>
        <p:nvSpPr>
          <p:cNvPr id="2" name="灯片编号占位符 1"/>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33"/>
        <p:cNvGrpSpPr/>
        <p:nvPr/>
      </p:nvGrpSpPr>
      <p:grpSpPr>
        <a:xfrm>
          <a:off x="0" y="0"/>
          <a:ext cx="0" cy="0"/>
          <a:chOff x="0" y="0"/>
          <a:chExt cx="0" cy="0"/>
        </a:xfrm>
      </p:grpSpPr>
      <p:sp>
        <p:nvSpPr>
          <p:cNvPr id="2534" name="Google Shape;2534;g94ff60a97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5" name="Google Shape;2535;g94ff60a97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最后我们对</a:t>
            </a:r>
            <a:r>
              <a:rPr lang="en-US" altLang="zh-CN"/>
              <a:t>KLN</a:t>
            </a:r>
            <a:r>
              <a:rPr lang="zh-CN" altLang="en-US"/>
              <a:t>定理做一个小结。</a:t>
            </a:r>
            <a:endParaRPr lang="zh-CN" altLang="en-US"/>
          </a:p>
        </p:txBody>
      </p:sp>
      <p:sp>
        <p:nvSpPr>
          <p:cNvPr id="2" name="灯片编号占位符 1"/>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33"/>
        <p:cNvGrpSpPr/>
        <p:nvPr/>
      </p:nvGrpSpPr>
      <p:grpSpPr>
        <a:xfrm>
          <a:off x="0" y="0"/>
          <a:ext cx="0" cy="0"/>
          <a:chOff x="0" y="0"/>
          <a:chExt cx="0" cy="0"/>
        </a:xfrm>
      </p:grpSpPr>
      <p:sp>
        <p:nvSpPr>
          <p:cNvPr id="2534" name="Google Shape;2534;g94ff60a97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5" name="Google Shape;2535;g94ff60a97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最后我们对</a:t>
            </a:r>
            <a:r>
              <a:rPr lang="en-US" altLang="zh-CN"/>
              <a:t>KLN</a:t>
            </a:r>
            <a:r>
              <a:rPr lang="zh-CN" altLang="en-US"/>
              <a:t>定理做一个小结。</a:t>
            </a:r>
            <a:endParaRPr lang="zh-CN" altLang="en-US"/>
          </a:p>
        </p:txBody>
      </p:sp>
      <p:sp>
        <p:nvSpPr>
          <p:cNvPr id="2" name="灯片编号占位符 1"/>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简要介绍问题背景，和最本质的思想，阐明研究计划</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33"/>
        <p:cNvGrpSpPr/>
        <p:nvPr/>
      </p:nvGrpSpPr>
      <p:grpSpPr>
        <a:xfrm>
          <a:off x="0" y="0"/>
          <a:ext cx="0" cy="0"/>
          <a:chOff x="0" y="0"/>
          <a:chExt cx="0" cy="0"/>
        </a:xfrm>
      </p:grpSpPr>
      <p:sp>
        <p:nvSpPr>
          <p:cNvPr id="2534" name="Google Shape;2534;g94ff60a97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5" name="Google Shape;2535;g94ff60a97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最后我们对</a:t>
            </a:r>
            <a:r>
              <a:rPr lang="en-US" altLang="zh-CN"/>
              <a:t>KLN</a:t>
            </a:r>
            <a:r>
              <a:rPr lang="zh-CN" altLang="en-US"/>
              <a:t>定理做一个小结。</a:t>
            </a:r>
            <a:endParaRPr lang="zh-CN" altLang="en-US"/>
          </a:p>
        </p:txBody>
      </p:sp>
      <p:sp>
        <p:nvSpPr>
          <p:cNvPr id="2" name="灯片编号占位符 1"/>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33"/>
        <p:cNvGrpSpPr/>
        <p:nvPr/>
      </p:nvGrpSpPr>
      <p:grpSpPr>
        <a:xfrm>
          <a:off x="0" y="0"/>
          <a:ext cx="0" cy="0"/>
          <a:chOff x="0" y="0"/>
          <a:chExt cx="0" cy="0"/>
        </a:xfrm>
      </p:grpSpPr>
      <p:sp>
        <p:nvSpPr>
          <p:cNvPr id="2534" name="Google Shape;2534;g94ff60a97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5" name="Google Shape;2535;g94ff60a97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最后我们对</a:t>
            </a:r>
            <a:r>
              <a:rPr lang="en-US" altLang="zh-CN"/>
              <a:t>KLN</a:t>
            </a:r>
            <a:r>
              <a:rPr lang="zh-CN" altLang="en-US"/>
              <a:t>定理做一个小结。</a:t>
            </a:r>
            <a:endParaRPr lang="zh-CN" altLang="en-US"/>
          </a:p>
        </p:txBody>
      </p:sp>
      <p:sp>
        <p:nvSpPr>
          <p:cNvPr id="2" name="灯片编号占位符 1"/>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33"/>
        <p:cNvGrpSpPr/>
        <p:nvPr/>
      </p:nvGrpSpPr>
      <p:grpSpPr>
        <a:xfrm>
          <a:off x="0" y="0"/>
          <a:ext cx="0" cy="0"/>
          <a:chOff x="0" y="0"/>
          <a:chExt cx="0" cy="0"/>
        </a:xfrm>
      </p:grpSpPr>
      <p:sp>
        <p:nvSpPr>
          <p:cNvPr id="2534" name="Google Shape;2534;g94ff60a97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5" name="Google Shape;2535;g94ff60a97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t>最后我们对</a:t>
            </a:r>
            <a:r>
              <a:rPr lang="en-US" altLang="zh-CN"/>
              <a:t>KLN</a:t>
            </a:r>
            <a:r>
              <a:rPr lang="zh-CN" altLang="en-US"/>
              <a:t>定理做一个小结。</a:t>
            </a:r>
            <a:endParaRPr lang="zh-CN" altLang="en-US"/>
          </a:p>
        </p:txBody>
      </p:sp>
      <p:sp>
        <p:nvSpPr>
          <p:cNvPr id="2" name="灯片编号占位符 1"/>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木下，具体计算来更直观展示发散。当光子能量</a:t>
            </a:r>
            <a:r>
              <a:rPr lang="en-US" altLang="zh-CN"/>
              <a:t>k0</a:t>
            </a:r>
            <a:r>
              <a:rPr lang="zh-CN" altLang="en-US"/>
              <a:t>趋于</a:t>
            </a:r>
            <a:r>
              <a:rPr lang="en-US" altLang="zh-CN"/>
              <a:t>0</a:t>
            </a:r>
            <a:r>
              <a:rPr lang="zh-CN" altLang="en-US"/>
              <a:t>时，分母趋于</a:t>
            </a:r>
            <a:r>
              <a:rPr lang="en-US" altLang="zh-CN"/>
              <a:t>0</a:t>
            </a:r>
            <a:r>
              <a:rPr lang="zh-CN" altLang="en-US"/>
              <a:t>，产生红外发散；即便光子能量</a:t>
            </a:r>
            <a:r>
              <a:rPr lang="en-US" altLang="zh-CN"/>
              <a:t>k0</a:t>
            </a:r>
            <a:r>
              <a:rPr lang="zh-CN" altLang="en-US"/>
              <a:t>不为</a:t>
            </a:r>
            <a:r>
              <a:rPr lang="en-US" altLang="zh-CN"/>
              <a:t>0</a:t>
            </a:r>
            <a:r>
              <a:rPr lang="zh-CN" altLang="en-US"/>
              <a:t>，只要电子质量</a:t>
            </a:r>
            <a:r>
              <a:rPr lang="en-US" altLang="zh-CN"/>
              <a:t>m</a:t>
            </a:r>
            <a:r>
              <a:rPr lang="zh-CN" altLang="en-US"/>
              <a:t>趋于</a:t>
            </a:r>
            <a:r>
              <a:rPr lang="en-US" altLang="zh-CN"/>
              <a:t>0</a:t>
            </a:r>
            <a:r>
              <a:rPr lang="zh-CN" altLang="en-US"/>
              <a:t>，电子能量</a:t>
            </a:r>
            <a:r>
              <a:rPr lang="en-US" altLang="zh-CN"/>
              <a:t>p0</a:t>
            </a:r>
            <a:r>
              <a:rPr lang="zh-CN" altLang="en-US"/>
              <a:t>趋于</a:t>
            </a:r>
            <a:r>
              <a:rPr lang="en-US" altLang="zh-CN"/>
              <a:t>|p|</a:t>
            </a:r>
            <a:r>
              <a:rPr lang="zh-CN" altLang="en-US"/>
              <a:t>，若光子沿电子方向发射，就会出现共线发散。</a:t>
            </a:r>
            <a:r>
              <a:rPr lang="en-US" altLang="zh-CN"/>
              <a:t>
</a:t>
            </a:r>
            <a:r>
              <a:rPr lang="zh-CN" altLang="en-US"/>
              <a:t>对于这些发散问题，</a:t>
            </a:r>
            <a:r>
              <a:rPr lang="en-US" altLang="zh-CN"/>
              <a:t>Kinoshita</a:t>
            </a:r>
            <a:r>
              <a:rPr lang="zh-CN" altLang="en-US"/>
              <a:t>通过显式计算证明软红外发散可抵消，而</a:t>
            </a:r>
            <a:r>
              <a:rPr lang="en-US" altLang="zh-CN"/>
              <a:t>Lee</a:t>
            </a:r>
            <a:r>
              <a:rPr lang="zh-CN" altLang="en-US"/>
              <a:t>和</a:t>
            </a:r>
            <a:r>
              <a:rPr lang="en-US" altLang="zh-CN"/>
              <a:t>Nauenberg</a:t>
            </a:r>
            <a:r>
              <a:rPr lang="zh-CN" altLang="en-US"/>
              <a:t>则从简并态求和这个更基本的角度解决了这一问题。</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木下，具体计算来更直观展示发散。当光子能量</a:t>
            </a:r>
            <a:r>
              <a:rPr lang="en-US" altLang="zh-CN"/>
              <a:t>k0</a:t>
            </a:r>
            <a:r>
              <a:rPr lang="zh-CN" altLang="en-US"/>
              <a:t>趋于</a:t>
            </a:r>
            <a:r>
              <a:rPr lang="en-US" altLang="zh-CN"/>
              <a:t>0</a:t>
            </a:r>
            <a:r>
              <a:rPr lang="zh-CN" altLang="en-US"/>
              <a:t>时，分母趋于</a:t>
            </a:r>
            <a:r>
              <a:rPr lang="en-US" altLang="zh-CN"/>
              <a:t>0</a:t>
            </a:r>
            <a:r>
              <a:rPr lang="zh-CN" altLang="en-US"/>
              <a:t>，产生红外发散；即便光子能量</a:t>
            </a:r>
            <a:r>
              <a:rPr lang="en-US" altLang="zh-CN"/>
              <a:t>k0</a:t>
            </a:r>
            <a:r>
              <a:rPr lang="zh-CN" altLang="en-US"/>
              <a:t>不为</a:t>
            </a:r>
            <a:r>
              <a:rPr lang="en-US" altLang="zh-CN"/>
              <a:t>0</a:t>
            </a:r>
            <a:r>
              <a:rPr lang="zh-CN" altLang="en-US"/>
              <a:t>，只要电子质量</a:t>
            </a:r>
            <a:r>
              <a:rPr lang="en-US" altLang="zh-CN"/>
              <a:t>m</a:t>
            </a:r>
            <a:r>
              <a:rPr lang="zh-CN" altLang="en-US"/>
              <a:t>趋于</a:t>
            </a:r>
            <a:r>
              <a:rPr lang="en-US" altLang="zh-CN"/>
              <a:t>0</a:t>
            </a:r>
            <a:r>
              <a:rPr lang="zh-CN" altLang="en-US"/>
              <a:t>，电子能量</a:t>
            </a:r>
            <a:r>
              <a:rPr lang="en-US" altLang="zh-CN"/>
              <a:t>p0</a:t>
            </a:r>
            <a:r>
              <a:rPr lang="zh-CN" altLang="en-US"/>
              <a:t>趋于</a:t>
            </a:r>
            <a:r>
              <a:rPr lang="en-US" altLang="zh-CN"/>
              <a:t>|p|</a:t>
            </a:r>
            <a:r>
              <a:rPr lang="zh-CN" altLang="en-US"/>
              <a:t>，若光子沿电子方向发射，就会出现共线发散。</a:t>
            </a:r>
            <a:r>
              <a:rPr lang="en-US" altLang="zh-CN"/>
              <a:t>
</a:t>
            </a:r>
            <a:r>
              <a:rPr lang="zh-CN" altLang="en-US"/>
              <a:t>对于这些发散问题，</a:t>
            </a:r>
            <a:r>
              <a:rPr lang="en-US" altLang="zh-CN"/>
              <a:t>Kinoshita</a:t>
            </a:r>
            <a:r>
              <a:rPr lang="zh-CN" altLang="en-US"/>
              <a:t>通过显式计算证明软红外发散可抵消，而</a:t>
            </a:r>
            <a:r>
              <a:rPr lang="en-US" altLang="zh-CN"/>
              <a:t>Lee</a:t>
            </a:r>
            <a:r>
              <a:rPr lang="zh-CN" altLang="en-US"/>
              <a:t>和</a:t>
            </a:r>
            <a:r>
              <a:rPr lang="en-US" altLang="zh-CN"/>
              <a:t>Nauenberg</a:t>
            </a:r>
            <a:r>
              <a:rPr lang="zh-CN" altLang="en-US"/>
              <a:t>则从简并态求和这个更基本的角度解决了这一问题。</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木下，具体计算来更直观展示发散。当光子能量</a:t>
            </a:r>
            <a:r>
              <a:rPr lang="en-US" altLang="zh-CN"/>
              <a:t>k0</a:t>
            </a:r>
            <a:r>
              <a:rPr lang="zh-CN" altLang="en-US"/>
              <a:t>趋于</a:t>
            </a:r>
            <a:r>
              <a:rPr lang="en-US" altLang="zh-CN"/>
              <a:t>0</a:t>
            </a:r>
            <a:r>
              <a:rPr lang="zh-CN" altLang="en-US"/>
              <a:t>时，分母趋于</a:t>
            </a:r>
            <a:r>
              <a:rPr lang="en-US" altLang="zh-CN"/>
              <a:t>0</a:t>
            </a:r>
            <a:r>
              <a:rPr lang="zh-CN" altLang="en-US"/>
              <a:t>，产生红外发散；即便光子能量</a:t>
            </a:r>
            <a:r>
              <a:rPr lang="en-US" altLang="zh-CN"/>
              <a:t>k0</a:t>
            </a:r>
            <a:r>
              <a:rPr lang="zh-CN" altLang="en-US"/>
              <a:t>不为</a:t>
            </a:r>
            <a:r>
              <a:rPr lang="en-US" altLang="zh-CN"/>
              <a:t>0</a:t>
            </a:r>
            <a:r>
              <a:rPr lang="zh-CN" altLang="en-US"/>
              <a:t>，只要电子质量</a:t>
            </a:r>
            <a:r>
              <a:rPr lang="en-US" altLang="zh-CN"/>
              <a:t>m</a:t>
            </a:r>
            <a:r>
              <a:rPr lang="zh-CN" altLang="en-US"/>
              <a:t>趋于</a:t>
            </a:r>
            <a:r>
              <a:rPr lang="en-US" altLang="zh-CN"/>
              <a:t>0</a:t>
            </a:r>
            <a:r>
              <a:rPr lang="zh-CN" altLang="en-US"/>
              <a:t>，电子能量</a:t>
            </a:r>
            <a:r>
              <a:rPr lang="en-US" altLang="zh-CN"/>
              <a:t>p0</a:t>
            </a:r>
            <a:r>
              <a:rPr lang="zh-CN" altLang="en-US"/>
              <a:t>趋于</a:t>
            </a:r>
            <a:r>
              <a:rPr lang="en-US" altLang="zh-CN"/>
              <a:t>|p|</a:t>
            </a:r>
            <a:r>
              <a:rPr lang="zh-CN" altLang="en-US"/>
              <a:t>，若光子沿电子方向发射，就会出现共线发散。</a:t>
            </a:r>
            <a:r>
              <a:rPr lang="en-US" altLang="zh-CN"/>
              <a:t>
</a:t>
            </a:r>
            <a:r>
              <a:rPr lang="zh-CN" altLang="en-US"/>
              <a:t>对于这些发散问题，</a:t>
            </a:r>
            <a:r>
              <a:rPr lang="en-US" altLang="zh-CN"/>
              <a:t>Kinoshita</a:t>
            </a:r>
            <a:r>
              <a:rPr lang="zh-CN" altLang="en-US"/>
              <a:t>通过显式计算证明软红外发散可抵消，而</a:t>
            </a:r>
            <a:r>
              <a:rPr lang="en-US" altLang="zh-CN"/>
              <a:t>Lee</a:t>
            </a:r>
            <a:r>
              <a:rPr lang="zh-CN" altLang="en-US"/>
              <a:t>和</a:t>
            </a:r>
            <a:r>
              <a:rPr lang="en-US" altLang="zh-CN"/>
              <a:t>Nauenberg</a:t>
            </a:r>
            <a:r>
              <a:rPr lang="zh-CN" altLang="en-US"/>
              <a:t>则从简并态求和这个更基本的角度解决了这一问题。</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木下，具体计算来更直观展示发散。当光子能量</a:t>
            </a:r>
            <a:r>
              <a:rPr lang="en-US" altLang="zh-CN"/>
              <a:t>k0</a:t>
            </a:r>
            <a:r>
              <a:rPr lang="zh-CN" altLang="en-US"/>
              <a:t>趋于</a:t>
            </a:r>
            <a:r>
              <a:rPr lang="en-US" altLang="zh-CN"/>
              <a:t>0</a:t>
            </a:r>
            <a:r>
              <a:rPr lang="zh-CN" altLang="en-US"/>
              <a:t>时，分母趋于</a:t>
            </a:r>
            <a:r>
              <a:rPr lang="en-US" altLang="zh-CN"/>
              <a:t>0</a:t>
            </a:r>
            <a:r>
              <a:rPr lang="zh-CN" altLang="en-US"/>
              <a:t>，产生红外发散；即便光子能量</a:t>
            </a:r>
            <a:r>
              <a:rPr lang="en-US" altLang="zh-CN"/>
              <a:t>k0</a:t>
            </a:r>
            <a:r>
              <a:rPr lang="zh-CN" altLang="en-US"/>
              <a:t>不为</a:t>
            </a:r>
            <a:r>
              <a:rPr lang="en-US" altLang="zh-CN"/>
              <a:t>0</a:t>
            </a:r>
            <a:r>
              <a:rPr lang="zh-CN" altLang="en-US"/>
              <a:t>，只要电子质量</a:t>
            </a:r>
            <a:r>
              <a:rPr lang="en-US" altLang="zh-CN"/>
              <a:t>m</a:t>
            </a:r>
            <a:r>
              <a:rPr lang="zh-CN" altLang="en-US"/>
              <a:t>趋于</a:t>
            </a:r>
            <a:r>
              <a:rPr lang="en-US" altLang="zh-CN"/>
              <a:t>0</a:t>
            </a:r>
            <a:r>
              <a:rPr lang="zh-CN" altLang="en-US"/>
              <a:t>，电子能量</a:t>
            </a:r>
            <a:r>
              <a:rPr lang="en-US" altLang="zh-CN"/>
              <a:t>p0</a:t>
            </a:r>
            <a:r>
              <a:rPr lang="zh-CN" altLang="en-US"/>
              <a:t>趋于</a:t>
            </a:r>
            <a:r>
              <a:rPr lang="en-US" altLang="zh-CN"/>
              <a:t>|p|</a:t>
            </a:r>
            <a:r>
              <a:rPr lang="zh-CN" altLang="en-US"/>
              <a:t>，若光子沿电子方向发射，就会出现共线发散。</a:t>
            </a:r>
            <a:r>
              <a:rPr lang="en-US" altLang="zh-CN"/>
              <a:t>
</a:t>
            </a:r>
            <a:r>
              <a:rPr lang="zh-CN" altLang="en-US"/>
              <a:t>对于这些发散问题，</a:t>
            </a:r>
            <a:r>
              <a:rPr lang="en-US" altLang="zh-CN"/>
              <a:t>Kinoshita</a:t>
            </a:r>
            <a:r>
              <a:rPr lang="zh-CN" altLang="en-US"/>
              <a:t>通过显式计算证明软红外发散可抵消，而</a:t>
            </a:r>
            <a:r>
              <a:rPr lang="en-US" altLang="zh-CN"/>
              <a:t>Lee</a:t>
            </a:r>
            <a:r>
              <a:rPr lang="zh-CN" altLang="en-US"/>
              <a:t>和</a:t>
            </a:r>
            <a:r>
              <a:rPr lang="en-US" altLang="zh-CN"/>
              <a:t>Nauenberg</a:t>
            </a:r>
            <a:r>
              <a:rPr lang="zh-CN" altLang="en-US"/>
              <a:t>则从简并态求和这个更基本的角度解决了这一问题。</a:t>
            </a:r>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advTm="3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userDrawn="1"/>
        </p:nvSpPr>
        <p:spPr>
          <a:xfrm>
            <a:off x="-30480" y="6220462"/>
            <a:ext cx="12208511" cy="424815"/>
          </a:xfrm>
          <a:prstGeom prst="rect">
            <a:avLst/>
          </a:prstGeom>
          <a:solidFill>
            <a:srgbClr val="466070"/>
          </a:solidFill>
          <a:ln>
            <a:solidFill>
              <a:srgbClr val="4660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tx1"/>
              </a:solidFill>
              <a:latin typeface="字魂8号-珍珠奶茶体" panose="00000500000000000000" charset="-122"/>
              <a:ea typeface="字魂8号-珍珠奶茶体" panose="00000500000000000000" charset="-122"/>
            </a:endParaRPr>
          </a:p>
        </p:txBody>
      </p:sp>
    </p:spTree>
  </p:cSld>
  <p:clrMapOvr>
    <a:masterClrMapping/>
  </p:clrMapOvr>
  <p:transition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Tree>
  </p:cSld>
  <p:clrMapOvr>
    <a:masterClrMapping/>
  </p:clrMapOvr>
  <p:transition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p:transition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extBox 1"/>
          <p:cNvSpPr txBox="1"/>
          <p:nvPr userDrawn="1"/>
        </p:nvSpPr>
        <p:spPr>
          <a:xfrm>
            <a:off x="11651940" y="0"/>
            <a:ext cx="540060" cy="118430"/>
          </a:xfrm>
          <a:prstGeom prst="rect">
            <a:avLst/>
          </a:prstGeom>
          <a:noFill/>
        </p:spPr>
        <p:txBody>
          <a:bodyPr wrap="square" rtlCol="0">
            <a:spAutoFit/>
          </a:bodyPr>
          <a:lstStyle/>
          <a:p>
            <a:pPr>
              <a:lnSpc>
                <a:spcPct val="200000"/>
              </a:lnSpc>
            </a:pP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模板</a:t>
            </a:r>
            <a:r>
              <a:rPr lang="zh-CN" altLang="en-US" sz="100" dirty="0">
                <a:latin typeface="微软雅黑" panose="020B0503020204020204" pitchFamily="34" charset="-122"/>
                <a:ea typeface="微软雅黑" panose="020B0503020204020204" pitchFamily="34" charset="-122"/>
              </a:rPr>
              <a:t> </a:t>
            </a:r>
            <a:r>
              <a:rPr lang="en-US" altLang="zh-CN" sz="100" dirty="0">
                <a:latin typeface="微软雅黑" panose="020B0503020204020204" pitchFamily="34" charset="-122"/>
                <a:ea typeface="微软雅黑" panose="020B0503020204020204" pitchFamily="34" charset="-122"/>
              </a:rPr>
              <a:t>http://www.1ppt.com/moban/</a:t>
            </a:r>
            <a:r>
              <a:rPr lang="zh-CN" altLang="en-US" sz="100" dirty="0">
                <a:latin typeface="微软雅黑" panose="020B0503020204020204" pitchFamily="34" charset="-122"/>
                <a:ea typeface="微软雅黑" panose="020B0503020204020204" pitchFamily="34" charset="-122"/>
              </a:rPr>
              <a:t> </a:t>
            </a:r>
            <a:endParaRPr lang="en-US" altLang="zh-CN" sz="100" dirty="0">
              <a:latin typeface="微软雅黑" panose="020B0503020204020204" pitchFamily="34" charset="-122"/>
              <a:ea typeface="微软雅黑" panose="020B0503020204020204" pitchFamily="34" charset="-122"/>
            </a:endParaRPr>
          </a:p>
        </p:txBody>
      </p:sp>
    </p:spTree>
  </p:cSld>
  <p:clrMapOvr>
    <a:masterClrMapping/>
  </p:clrMapOvr>
  <p:transition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16"/>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advTm="3000">
    <p:random/>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36.png"/><Relationship Id="rId1"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1.png"/><Relationship Id="rId4" Type="http://schemas.openxmlformats.org/officeDocument/2006/relationships/image" Target="../media/image49.png"/><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0" Type="http://schemas.openxmlformats.org/officeDocument/2006/relationships/notesSlide" Target="../notesSlides/notesSlide3.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2.xml"/><Relationship Id="rId7" Type="http://schemas.openxmlformats.org/officeDocument/2006/relationships/image" Target="../media/image20.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Picture" descr="E:\自然植物\5c8fb27aa0fb6.jpg5c8fb27aa0fb6"/>
          <p:cNvPicPr>
            <a:picLocks noChangeAspect="1"/>
          </p:cNvPicPr>
          <p:nvPr/>
        </p:nvPicPr>
        <p:blipFill>
          <a:blip r:embed="rId1"/>
          <a:srcRect/>
          <a:stretch>
            <a:fillRect/>
          </a:stretch>
        </p:blipFill>
        <p:spPr>
          <a:xfrm>
            <a:off x="1" y="0"/>
            <a:ext cx="5553711" cy="6858000"/>
          </a:xfrm>
          <a:prstGeom prst="rect">
            <a:avLst/>
          </a:prstGeom>
        </p:spPr>
      </p:pic>
      <p:sp>
        <p:nvSpPr>
          <p:cNvPr id="5" name="矩形 4"/>
          <p:cNvSpPr/>
          <p:nvPr/>
        </p:nvSpPr>
        <p:spPr>
          <a:xfrm>
            <a:off x="2914650" y="856615"/>
            <a:ext cx="9146540" cy="5015230"/>
          </a:xfrm>
          <a:prstGeom prst="rect">
            <a:avLst/>
          </a:prstGeom>
          <a:solidFill>
            <a:srgbClr val="DCE0E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阿里巴巴普惠体 Light"/>
              <a:cs typeface="阿里巴巴普惠体 Light"/>
              <a:sym typeface="Times New Roman" panose="02020603050405020304"/>
            </a:endParaRPr>
          </a:p>
        </p:txBody>
      </p:sp>
      <p:sp>
        <p:nvSpPr>
          <p:cNvPr id="1048576" name="文本"/>
          <p:cNvSpPr>
            <a:spLocks noGrp="1"/>
          </p:cNvSpPr>
          <p:nvPr/>
        </p:nvSpPr>
        <p:spPr>
          <a:xfrm>
            <a:off x="2980055" y="2195830"/>
            <a:ext cx="9081135" cy="1150620"/>
          </a:xfrm>
          <a:prstGeom prst="rect">
            <a:avLst/>
          </a:prstGeom>
        </p:spPr>
        <p:txBody>
          <a:bodyPr vert="horz" lIns="0" tIns="0" rIns="0" bIns="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indent="0" algn="ctr">
              <a:lnSpc>
                <a:spcPct val="100000"/>
              </a:lnSpc>
            </a:pPr>
            <a:r>
              <a:rPr lang="en-US" altLang="zh-CN" sz="4000" u="none" spc="0" dirty="0">
                <a:solidFill>
                  <a:schemeClr val="tx1">
                    <a:alpha val="100000"/>
                  </a:schemeClr>
                </a:solidFill>
                <a:latin typeface="Times New Roman" panose="02020603050405020304"/>
                <a:ea typeface="宋体" panose="02010600030101010101" pitchFamily="2" charset="-122"/>
                <a:cs typeface="阿里巴巴普惠体 Light"/>
                <a:sym typeface="Times New Roman" panose="02020603050405020304"/>
              </a:rPr>
              <a:t>The KLN Theorem and the Cancellation </a:t>
            </a:r>
            <a:r>
              <a:rPr lang="en-US" altLang="zh-CN" sz="4000" spc="0" dirty="0">
                <a:solidFill>
                  <a:schemeClr val="tx1">
                    <a:alpha val="100000"/>
                  </a:schemeClr>
                </a:solidFill>
                <a:latin typeface="Times New Roman" panose="02020603050405020304"/>
                <a:ea typeface="宋体" panose="02010600030101010101" pitchFamily="2" charset="-122"/>
                <a:cs typeface="阿里巴巴普惠体 Light"/>
                <a:sym typeface="Times New Roman" panose="02020603050405020304"/>
              </a:rPr>
              <a:t>of Infrared Divergences</a:t>
            </a:r>
            <a:endParaRPr lang="en-US" altLang="zh-CN" sz="4000" u="none" spc="0" dirty="0">
              <a:solidFill>
                <a:schemeClr val="tx1">
                  <a:alpha val="100000"/>
                </a:schemeClr>
              </a:solidFill>
              <a:latin typeface="Times New Roman" panose="02020603050405020304"/>
              <a:ea typeface="宋体" panose="02010600030101010101" pitchFamily="2" charset="-122"/>
              <a:cs typeface="阿里巴巴普惠体 Light"/>
              <a:sym typeface="Times New Roman" panose="02020603050405020304"/>
            </a:endParaRPr>
          </a:p>
        </p:txBody>
      </p:sp>
      <p:sp>
        <p:nvSpPr>
          <p:cNvPr id="13" name="文本框 12"/>
          <p:cNvSpPr txBox="1"/>
          <p:nvPr/>
        </p:nvSpPr>
        <p:spPr>
          <a:xfrm>
            <a:off x="7725410" y="4475480"/>
            <a:ext cx="2296160" cy="646331"/>
          </a:xfrm>
          <a:prstGeom prst="rect">
            <a:avLst/>
          </a:prstGeom>
          <a:noFill/>
        </p:spPr>
        <p:txBody>
          <a:bodyPr wrap="square" rtlCol="0">
            <a:spAutoFit/>
          </a:bodyPr>
          <a:lstStyle/>
          <a:p>
            <a:pPr algn="dist"/>
            <a:r>
              <a:rPr lang="zh-CN" altLang="en-US" b="1" dirty="0">
                <a:solidFill>
                  <a:schemeClr val="tx1"/>
                </a:solidFill>
                <a:latin typeface="宋体" panose="02010600030101010101" pitchFamily="2" charset="-122"/>
                <a:ea typeface="宋体" panose="02010600030101010101" pitchFamily="2" charset="-122"/>
                <a:cs typeface="宋体" panose="02010600030101010101" pitchFamily="2" charset="-122"/>
              </a:rPr>
              <a:t>陈张思源、</a:t>
            </a:r>
            <a:r>
              <a:rPr lang="zh-CN" altLang="en-US" b="1" dirty="0">
                <a:latin typeface="宋体" panose="02010600030101010101" pitchFamily="2" charset="-122"/>
                <a:ea typeface="宋体" panose="02010600030101010101" pitchFamily="2" charset="-122"/>
                <a:cs typeface="阿里巴巴普惠体 Light"/>
                <a:sym typeface="Times New Roman" panose="02020603050405020304"/>
              </a:rPr>
              <a:t>吴争瑞</a:t>
            </a:r>
            <a:endParaRPr lang="zh-CN" altLang="en-US" b="1" dirty="0">
              <a:latin typeface="宋体" panose="02010600030101010101" pitchFamily="2" charset="-122"/>
              <a:ea typeface="宋体" panose="02010600030101010101" pitchFamily="2" charset="-122"/>
              <a:cs typeface="阿里巴巴普惠体 Light"/>
              <a:sym typeface="Times New Roman" panose="02020603050405020304"/>
            </a:endParaRPr>
          </a:p>
          <a:p>
            <a:pPr algn="dist">
              <a:buClrTx/>
              <a:buSzTx/>
              <a:buFontTx/>
            </a:pPr>
            <a:endParaRPr lang="zh-CN" altLang="en-US" b="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14" name="文本框 13"/>
          <p:cNvSpPr txBox="1"/>
          <p:nvPr/>
        </p:nvSpPr>
        <p:spPr>
          <a:xfrm>
            <a:off x="5022850" y="4475480"/>
            <a:ext cx="1101725" cy="368300"/>
          </a:xfrm>
          <a:prstGeom prst="rect">
            <a:avLst/>
          </a:prstGeom>
          <a:noFill/>
        </p:spPr>
        <p:txBody>
          <a:bodyPr wrap="square" rtlCol="0">
            <a:spAutoFit/>
          </a:bodyPr>
          <a:lstStyle/>
          <a:p>
            <a:pPr algn="dist"/>
            <a:r>
              <a:rPr lang="zh-CN" altLang="en-US" b="1" dirty="0">
                <a:solidFill>
                  <a:schemeClr val="tx1"/>
                </a:solidFill>
                <a:latin typeface="宋体" panose="02010600030101010101" pitchFamily="2" charset="-122"/>
                <a:ea typeface="宋体" panose="02010600030101010101" pitchFamily="2" charset="-122"/>
                <a:cs typeface="阿里巴巴普惠体 Light"/>
                <a:sym typeface="Times New Roman" panose="02020603050405020304"/>
              </a:rPr>
              <a:t>林诺言</a:t>
            </a:r>
            <a:endParaRPr lang="zh-CN" altLang="en-US" b="1" dirty="0">
              <a:solidFill>
                <a:schemeClr val="tx1"/>
              </a:solidFill>
              <a:latin typeface="宋体" panose="02010600030101010101" pitchFamily="2" charset="-122"/>
              <a:ea typeface="宋体" panose="02010600030101010101" pitchFamily="2" charset="-122"/>
              <a:cs typeface="阿里巴巴普惠体 Light"/>
              <a:sym typeface="Times New Roman" panose="02020603050405020304"/>
            </a:endParaRPr>
          </a:p>
        </p:txBody>
      </p:sp>
      <p:sp>
        <p:nvSpPr>
          <p:cNvPr id="15" name="矩形 14"/>
          <p:cNvSpPr/>
          <p:nvPr/>
        </p:nvSpPr>
        <p:spPr>
          <a:xfrm>
            <a:off x="6374130" y="4444048"/>
            <a:ext cx="1101725" cy="431165"/>
          </a:xfrm>
          <a:prstGeom prst="rect">
            <a:avLst/>
          </a:prstGeom>
          <a:solidFill>
            <a:srgbClr val="466070"/>
          </a:solidFill>
          <a:ln>
            <a:solidFill>
              <a:srgbClr val="566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a:latin typeface="Times New Roman" panose="02020603050405020304"/>
                <a:ea typeface="阿里巴巴普惠体 Light"/>
                <a:cs typeface="阿里巴巴普惠体 Light"/>
                <a:sym typeface="Times New Roman" panose="02020603050405020304"/>
              </a:rPr>
              <a:t>组员</a:t>
            </a:r>
            <a:endParaRPr lang="zh-CN" altLang="en-US">
              <a:latin typeface="Times New Roman" panose="02020603050405020304"/>
              <a:ea typeface="阿里巴巴普惠体 Light"/>
              <a:cs typeface="阿里巴巴普惠体 Light"/>
              <a:sym typeface="Times New Roman" panose="02020603050405020304"/>
            </a:endParaRPr>
          </a:p>
        </p:txBody>
      </p:sp>
      <p:sp>
        <p:nvSpPr>
          <p:cNvPr id="17" name="矩形 16"/>
          <p:cNvSpPr/>
          <p:nvPr/>
        </p:nvSpPr>
        <p:spPr>
          <a:xfrm>
            <a:off x="3674110" y="4444365"/>
            <a:ext cx="1240155" cy="431165"/>
          </a:xfrm>
          <a:prstGeom prst="rect">
            <a:avLst/>
          </a:prstGeom>
          <a:solidFill>
            <a:srgbClr val="466070"/>
          </a:solidFill>
          <a:ln>
            <a:solidFill>
              <a:srgbClr val="566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a:latin typeface="Times New Roman" panose="02020603050405020304"/>
                <a:ea typeface="阿里巴巴普惠体 Light"/>
                <a:cs typeface="阿里巴巴普惠体 Light"/>
                <a:sym typeface="Times New Roman" panose="02020603050405020304"/>
              </a:rPr>
              <a:t>汇报人</a:t>
            </a:r>
            <a:endParaRPr lang="zh-CN" altLang="en-US">
              <a:latin typeface="Times New Roman" panose="02020603050405020304"/>
              <a:ea typeface="阿里巴巴普惠体 Light"/>
              <a:cs typeface="阿里巴巴普惠体 Light"/>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9">
        <p:random/>
      </p:transition>
    </mc:Choice>
    <mc:Fallback>
      <p:transition>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356870" y="201930"/>
            <a:ext cx="4064000" cy="460375"/>
          </a:xfrm>
          <a:prstGeom prst="rect">
            <a:avLst/>
          </a:prstGeom>
          <a:noFill/>
        </p:spPr>
        <p:txBody>
          <a:bodyPr wrap="square" rtlCol="0">
            <a:spAutoFit/>
          </a:bodyPr>
          <a:lstStyle/>
          <a:p>
            <a:r>
              <a:rPr lang="en-US" altLang="zh-CN" sz="2400" b="1" dirty="0">
                <a:latin typeface="Arial" panose="020B0604020202020204" pitchFamily="34" charset="0"/>
                <a:cs typeface="Arial" panose="020B0604020202020204" pitchFamily="34" charset="0"/>
              </a:rPr>
              <a:t>2 </a:t>
            </a:r>
            <a:r>
              <a:rPr lang="zh-CN" altLang="en-US" sz="2400" b="1" dirty="0">
                <a:latin typeface="Arial" panose="020B0604020202020204" pitchFamily="34" charset="0"/>
                <a:cs typeface="Arial" panose="020B0604020202020204" pitchFamily="34" charset="0"/>
              </a:rPr>
              <a:t>问题与数学转化</a:t>
            </a:r>
            <a:endParaRPr lang="en-US" altLang="zh-CN" sz="2400" b="1" dirty="0">
              <a:latin typeface="Arial" panose="020B0604020202020204" pitchFamily="34" charset="0"/>
              <a:cs typeface="Arial" panose="020B0604020202020204" pitchFamily="34" charset="0"/>
            </a:endParaRPr>
          </a:p>
        </p:txBody>
      </p:sp>
      <p:sp>
        <p:nvSpPr>
          <p:cNvPr id="28" name="文本框 27"/>
          <p:cNvSpPr txBox="1"/>
          <p:nvPr/>
        </p:nvSpPr>
        <p:spPr>
          <a:xfrm>
            <a:off x="783273" y="1067390"/>
            <a:ext cx="10200640" cy="6186309"/>
          </a:xfrm>
          <a:prstGeom prst="rect">
            <a:avLst/>
          </a:prstGeom>
          <a:noFill/>
        </p:spPr>
        <p:txBody>
          <a:bodyPr wrap="square" rtlCol="0">
            <a:spAutoFit/>
          </a:bodyPr>
          <a:lstStyle/>
          <a:p>
            <a:pPr fontAlgn="base"/>
            <a:r>
              <a:rPr lang="zh-CN" altLang="en-US" dirty="0"/>
              <a:t>现在我们把一条由多段组成的复杂“链”，在数学上等效为了一条具有有效动量 </a:t>
            </a:r>
            <a:r>
              <a:rPr lang="en-US" altLang="zh-CN" i="1" dirty="0"/>
              <a:t>qα</a:t>
            </a:r>
            <a:r>
              <a:rPr lang="zh-CN" altLang="en-US" dirty="0"/>
              <a:t>​ 和有效质量平方 </a:t>
            </a:r>
            <a:r>
              <a:rPr lang="en-US" altLang="zh-CN" i="1" dirty="0"/>
              <a:t>Vα</a:t>
            </a:r>
            <a:r>
              <a:rPr lang="zh-CN" altLang="en-US" dirty="0"/>
              <a:t>​</a:t>
            </a:r>
            <a:r>
              <a:rPr lang="en-US" altLang="zh-CN" dirty="0"/>
              <a:t>(</a:t>
            </a:r>
            <a:r>
              <a:rPr lang="en-US" altLang="zh-CN" i="1" dirty="0"/>
              <a:t>x</a:t>
            </a:r>
            <a:r>
              <a:rPr lang="en-US" altLang="zh-CN" dirty="0"/>
              <a:t>)</a:t>
            </a:r>
            <a:r>
              <a:rPr lang="zh-CN" altLang="en-US" dirty="0"/>
              <a:t> 的传播子。</a:t>
            </a:r>
            <a:endParaRPr lang="en-US" altLang="zh-CN" dirty="0"/>
          </a:p>
          <a:p>
            <a:pPr fontAlgn="base"/>
            <a:endParaRPr lang="en-US" altLang="zh-CN" dirty="0"/>
          </a:p>
          <a:p>
            <a:pPr fontAlgn="base"/>
            <a:r>
              <a:rPr lang="zh-CN" altLang="en-US" dirty="0"/>
              <a:t>第二步参数化：合并各链</a:t>
            </a:r>
            <a:endParaRPr lang="zh-CN" altLang="en-US" dirty="0"/>
          </a:p>
          <a:p>
            <a:pPr fontAlgn="base"/>
            <a:r>
              <a:rPr lang="zh-CN" altLang="en-US" dirty="0"/>
              <a:t>现在，</a:t>
            </a:r>
            <a:r>
              <a:rPr lang="en-US" altLang="zh-CN" dirty="0"/>
              <a:t>(2.3) </a:t>
            </a:r>
            <a:r>
              <a:rPr lang="zh-CN" altLang="en-US" dirty="0"/>
              <a:t>式的被积函数变成了所有链产生的 </a:t>
            </a:r>
            <a:r>
              <a:rPr lang="en-US" altLang="zh-CN" dirty="0"/>
              <a:t>(2.6) </a:t>
            </a:r>
            <a:r>
              <a:rPr lang="zh-CN" altLang="en-US" dirty="0"/>
              <a:t>型因子的乘积。我们再次使用费曼参数化公式，将这些超级传播子合并到一个共同的分母中，然后对 </a:t>
            </a:r>
            <a:r>
              <a:rPr lang="en-US" altLang="zh-CN" i="1" dirty="0"/>
              <a:t>r</a:t>
            </a:r>
            <a:r>
              <a:rPr lang="zh-CN" altLang="en-US" dirty="0"/>
              <a:t> 个独立的回路动量 </a:t>
            </a:r>
            <a:r>
              <a:rPr lang="en-US" altLang="zh-CN" i="1" dirty="0"/>
              <a:t>kα</a:t>
            </a:r>
            <a:r>
              <a:rPr lang="zh-CN" altLang="en-US" dirty="0"/>
              <a:t>​ 进行高斯积分。</a:t>
            </a:r>
            <a:endParaRPr lang="zh-CN" altLang="en-US" dirty="0"/>
          </a:p>
          <a:p>
            <a:pPr fontAlgn="base"/>
            <a:r>
              <a:rPr lang="zh-CN" altLang="en-US" dirty="0"/>
              <a:t>经过这一系列操作，原始积分 </a:t>
            </a:r>
            <a:r>
              <a:rPr lang="en-US" altLang="zh-CN" dirty="0"/>
              <a:t>(2.3) </a:t>
            </a:r>
            <a:r>
              <a:rPr lang="zh-CN" altLang="en-US" dirty="0"/>
              <a:t>被彻底转化为一个纯参数积分（没有回路动量了）：</a:t>
            </a:r>
            <a:endParaRPr lang="zh-CN" altLang="en-US" dirty="0"/>
          </a:p>
          <a:p>
            <a:pPr fontAlgn="base"/>
            <a:endParaRPr lang="en-US" altLang="zh-CN" dirty="0"/>
          </a:p>
          <a:p>
            <a:pPr fontAlgn="base"/>
            <a:endParaRPr lang="en-US" altLang="zh-CN" dirty="0"/>
          </a:p>
          <a:p>
            <a:pPr fontAlgn="base"/>
            <a:endParaRPr lang="en-US" altLang="zh-CN" dirty="0"/>
          </a:p>
          <a:p>
            <a:pPr fontAlgn="base"/>
            <a:endParaRPr lang="en-US" altLang="zh-CN" dirty="0"/>
          </a:p>
          <a:p>
            <a:pPr fontAlgn="base"/>
            <a:endParaRPr lang="en-US" altLang="zh-CN" dirty="0"/>
          </a:p>
          <a:p>
            <a:pPr fontAlgn="base"/>
            <a:endParaRPr lang="en-US" altLang="zh-CN" dirty="0"/>
          </a:p>
          <a:p>
            <a:pPr fontAlgn="base"/>
            <a:endParaRPr lang="en-US" altLang="zh-CN" dirty="0"/>
          </a:p>
          <a:p>
            <a:pPr fontAlgn="base"/>
            <a:r>
              <a:rPr lang="zh-CN" altLang="en-US" dirty="0"/>
              <a:t>在这个表达式中，出现了两个决定费曼图拓扑结构的函数：</a:t>
            </a:r>
            <a:r>
              <a:rPr lang="en-US" altLang="zh-CN" dirty="0"/>
              <a:t>U(z), V(x, z</a:t>
            </a:r>
            <a:r>
              <a:rPr lang="zh-CN" altLang="en-US" dirty="0"/>
              <a:t>）</a:t>
            </a:r>
            <a:endParaRPr lang="en-US" altLang="zh-CN" dirty="0"/>
          </a:p>
          <a:p>
            <a:pPr fontAlgn="base"/>
            <a:endParaRPr lang="en-US" altLang="zh-CN" dirty="0"/>
          </a:p>
          <a:p>
            <a:pPr fontAlgn="base"/>
            <a:endParaRPr lang="en-US" altLang="zh-CN" dirty="0"/>
          </a:p>
          <a:p>
            <a:pPr fontAlgn="base"/>
            <a:endParaRPr lang="en-US" altLang="zh-CN" dirty="0"/>
          </a:p>
          <a:p>
            <a:pPr fontAlgn="base"/>
            <a:endParaRPr lang="en-US" altLang="zh-CN" dirty="0"/>
          </a:p>
          <a:p>
            <a:pPr fontAlgn="base"/>
            <a:endParaRPr lang="en-US" altLang="zh-CN" dirty="0"/>
          </a:p>
          <a:p>
            <a:pPr fontAlgn="base"/>
            <a:endParaRPr lang="zh-CN" altLang="en-US" dirty="0"/>
          </a:p>
          <a:p>
            <a:endParaRPr lang="zh-CN" altLang="en-US" b="1" dirty="0"/>
          </a:p>
        </p:txBody>
      </p:sp>
      <p:pic>
        <p:nvPicPr>
          <p:cNvPr id="3" name="图片 2"/>
          <p:cNvPicPr>
            <a:picLocks noChangeAspect="1"/>
          </p:cNvPicPr>
          <p:nvPr/>
        </p:nvPicPr>
        <p:blipFill>
          <a:blip r:embed="rId1"/>
          <a:stretch>
            <a:fillRect/>
          </a:stretch>
        </p:blipFill>
        <p:spPr>
          <a:xfrm>
            <a:off x="981877" y="3186168"/>
            <a:ext cx="9016116" cy="1616096"/>
          </a:xfrm>
          <a:prstGeom prst="rect">
            <a:avLst/>
          </a:prstGeom>
        </p:spPr>
      </p:pic>
      <p:sp>
        <p:nvSpPr>
          <p:cNvPr id="4" name="文本框 3"/>
          <p:cNvSpPr txBox="1"/>
          <p:nvPr/>
        </p:nvSpPr>
        <p:spPr>
          <a:xfrm>
            <a:off x="11539855" y="6257290"/>
            <a:ext cx="390525" cy="368300"/>
          </a:xfrm>
          <a:prstGeom prst="rect">
            <a:avLst/>
          </a:prstGeom>
          <a:noFill/>
        </p:spPr>
        <p:txBody>
          <a:bodyPr wrap="square" rtlCol="0">
            <a:spAutoFit/>
          </a:bodyPr>
          <a:p>
            <a:r>
              <a:rPr lang="en-US" altLang="zh-CN">
                <a:solidFill>
                  <a:schemeClr val="bg1"/>
                </a:solidFill>
              </a:rPr>
              <a:t>8</a:t>
            </a:r>
            <a:endParaRPr lang="en-US" altLang="zh-CN">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9">
        <p:random/>
      </p:transition>
    </mc:Choice>
    <mc:Fallback>
      <p:transition>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59690" y="87630"/>
            <a:ext cx="4064000" cy="460375"/>
          </a:xfrm>
          <a:prstGeom prst="rect">
            <a:avLst/>
          </a:prstGeom>
          <a:noFill/>
        </p:spPr>
        <p:txBody>
          <a:bodyPr wrap="square" rtlCol="0">
            <a:spAutoFit/>
          </a:bodyPr>
          <a:lstStyle/>
          <a:p>
            <a:r>
              <a:rPr lang="en-US" altLang="zh-CN" sz="2400" b="1" dirty="0">
                <a:latin typeface="Arial" panose="020B0604020202020204" pitchFamily="34" charset="0"/>
                <a:cs typeface="Arial" panose="020B0604020202020204" pitchFamily="34" charset="0"/>
              </a:rPr>
              <a:t>2 </a:t>
            </a:r>
            <a:r>
              <a:rPr lang="zh-CN" altLang="en-US" sz="2400" b="1" dirty="0">
                <a:latin typeface="Arial" panose="020B0604020202020204" pitchFamily="34" charset="0"/>
                <a:cs typeface="Arial" panose="020B0604020202020204" pitchFamily="34" charset="0"/>
              </a:rPr>
              <a:t>问题与数学转化</a:t>
            </a:r>
            <a:endParaRPr lang="en-US" altLang="zh-CN" sz="2400" b="1" dirty="0">
              <a:latin typeface="Arial" panose="020B0604020202020204" pitchFamily="34" charset="0"/>
              <a:cs typeface="Arial" panose="020B0604020202020204" pitchFamily="34" charset="0"/>
            </a:endParaRPr>
          </a:p>
        </p:txBody>
      </p:sp>
      <p:pic>
        <p:nvPicPr>
          <p:cNvPr id="3" name="图片 2"/>
          <p:cNvPicPr>
            <a:picLocks noChangeAspect="1"/>
          </p:cNvPicPr>
          <p:nvPr/>
        </p:nvPicPr>
        <p:blipFill>
          <a:blip r:embed="rId1"/>
          <a:stretch>
            <a:fillRect/>
          </a:stretch>
        </p:blipFill>
        <p:spPr>
          <a:xfrm>
            <a:off x="829920" y="644703"/>
            <a:ext cx="7048072" cy="5568594"/>
          </a:xfrm>
          <a:prstGeom prst="rect">
            <a:avLst/>
          </a:prstGeom>
        </p:spPr>
      </p:pic>
      <p:sp>
        <p:nvSpPr>
          <p:cNvPr id="4" name="文本框 3"/>
          <p:cNvSpPr txBox="1"/>
          <p:nvPr/>
        </p:nvSpPr>
        <p:spPr>
          <a:xfrm>
            <a:off x="7733574" y="4738551"/>
            <a:ext cx="711199" cy="307777"/>
          </a:xfrm>
          <a:prstGeom prst="rect">
            <a:avLst/>
          </a:prstGeom>
          <a:noFill/>
        </p:spPr>
        <p:txBody>
          <a:bodyPr wrap="square" rtlCol="0">
            <a:spAutoFit/>
          </a:bodyPr>
          <a:lstStyle/>
          <a:p>
            <a:r>
              <a:rPr lang="en-US" altLang="zh-CN" sz="1400" b="1" dirty="0">
                <a:latin typeface="华文宋体" panose="02010600040101010101" pitchFamily="2" charset="-122"/>
                <a:ea typeface="华文宋体" panose="02010600040101010101" pitchFamily="2" charset="-122"/>
              </a:rPr>
              <a:t>12</a:t>
            </a:r>
            <a:r>
              <a:rPr lang="zh-CN" altLang="en-US" sz="1400" b="1" dirty="0">
                <a:latin typeface="华文宋体" panose="02010600040101010101" pitchFamily="2" charset="-122"/>
                <a:ea typeface="华文宋体" panose="02010600040101010101" pitchFamily="2" charset="-122"/>
              </a:rPr>
              <a:t>）</a:t>
            </a:r>
            <a:endParaRPr lang="zh-CN" altLang="en-US" sz="1400" b="1" dirty="0">
              <a:latin typeface="华文宋体" panose="02010600040101010101" pitchFamily="2" charset="-122"/>
              <a:ea typeface="华文宋体" panose="02010600040101010101" pitchFamily="2" charset="-122"/>
            </a:endParaRPr>
          </a:p>
        </p:txBody>
      </p:sp>
      <p:sp>
        <p:nvSpPr>
          <p:cNvPr id="2" name="文本框 1"/>
          <p:cNvSpPr txBox="1"/>
          <p:nvPr/>
        </p:nvSpPr>
        <p:spPr>
          <a:xfrm>
            <a:off x="8444773" y="1753118"/>
            <a:ext cx="3294380" cy="3139321"/>
          </a:xfrm>
          <a:prstGeom prst="rect">
            <a:avLst/>
          </a:prstGeom>
          <a:noFill/>
        </p:spPr>
        <p:txBody>
          <a:bodyPr wrap="square" rtlCol="0">
            <a:spAutoFit/>
          </a:bodyPr>
          <a:lstStyle/>
          <a:p>
            <a:pPr fontAlgn="base"/>
            <a:r>
              <a:rPr lang="zh-CN" altLang="en-US" dirty="0"/>
              <a:t>       两步参数化的优点：如果一步到位，最终的 </a:t>
            </a:r>
            <a:r>
              <a:rPr lang="en-US" altLang="zh-CN" i="1" dirty="0"/>
              <a:t>V</a:t>
            </a:r>
            <a:r>
              <a:rPr lang="en-US" altLang="zh-CN" dirty="0"/>
              <a:t>(</a:t>
            </a:r>
            <a:r>
              <a:rPr lang="en-US" altLang="zh-CN" i="1" dirty="0" err="1"/>
              <a:t>x</a:t>
            </a:r>
            <a:r>
              <a:rPr lang="en-US" altLang="zh-CN" dirty="0" err="1"/>
              <a:t>,</a:t>
            </a:r>
            <a:r>
              <a:rPr lang="en-US" altLang="zh-CN" i="1" dirty="0" err="1"/>
              <a:t>z</a:t>
            </a:r>
            <a:r>
              <a:rPr lang="en-US" altLang="zh-CN" dirty="0"/>
              <a:t>)</a:t>
            </a:r>
            <a:r>
              <a:rPr lang="zh-CN" altLang="en-US" dirty="0"/>
              <a:t> 表达式会非常冗长，混杂着大量函数。而通过这种“先内后外”的方式，我们得到的公式 </a:t>
            </a:r>
            <a:r>
              <a:rPr lang="en-US" altLang="zh-CN" dirty="0"/>
              <a:t>(2.8) </a:t>
            </a:r>
            <a:r>
              <a:rPr lang="zh-CN" altLang="en-US" dirty="0"/>
              <a:t>和 </a:t>
            </a:r>
            <a:r>
              <a:rPr lang="en-US" altLang="zh-CN" dirty="0"/>
              <a:t>(2.12) </a:t>
            </a:r>
            <a:r>
              <a:rPr lang="zh-CN" altLang="en-US" dirty="0"/>
              <a:t>具有非常清晰和经济的结构，特别是 </a:t>
            </a:r>
            <a:r>
              <a:rPr lang="en-US" altLang="zh-CN" i="1" dirty="0"/>
              <a:t>U</a:t>
            </a:r>
            <a:r>
              <a:rPr lang="en-US" altLang="zh-CN" dirty="0"/>
              <a:t>(</a:t>
            </a:r>
            <a:r>
              <a:rPr lang="en-US" altLang="zh-CN" i="1" dirty="0"/>
              <a:t>z</a:t>
            </a:r>
            <a:r>
              <a:rPr lang="en-US" altLang="zh-CN" dirty="0"/>
              <a:t>)</a:t>
            </a:r>
            <a:r>
              <a:rPr lang="zh-CN" altLang="en-US" dirty="0"/>
              <a:t> 完全由拓扑决定，</a:t>
            </a:r>
            <a:r>
              <a:rPr lang="en-US" altLang="zh-CN" i="1" dirty="0"/>
              <a:t>V</a:t>
            </a:r>
            <a:r>
              <a:rPr lang="zh-CN" altLang="en-US" dirty="0"/>
              <a:t>ˉ 中的不变量也只依赖于 </a:t>
            </a:r>
            <a:r>
              <a:rPr lang="en-US" altLang="zh-CN" dirty="0"/>
              <a:t>C </a:t>
            </a:r>
            <a:r>
              <a:rPr lang="zh-CN" altLang="en-US" dirty="0"/>
              <a:t>集的拓扑性质，这为后续分析质量奇点提供了极大的便利。</a:t>
            </a:r>
            <a:endParaRPr lang="zh-CN" altLang="en-US" b="1" dirty="0"/>
          </a:p>
        </p:txBody>
      </p:sp>
      <p:sp>
        <p:nvSpPr>
          <p:cNvPr id="5" name="文本框 4"/>
          <p:cNvSpPr txBox="1"/>
          <p:nvPr/>
        </p:nvSpPr>
        <p:spPr>
          <a:xfrm>
            <a:off x="11539855" y="6257290"/>
            <a:ext cx="390525" cy="368300"/>
          </a:xfrm>
          <a:prstGeom prst="rect">
            <a:avLst/>
          </a:prstGeom>
          <a:noFill/>
        </p:spPr>
        <p:txBody>
          <a:bodyPr wrap="square" rtlCol="0">
            <a:spAutoFit/>
          </a:bodyPr>
          <a:p>
            <a:r>
              <a:rPr lang="en-US" altLang="zh-CN">
                <a:solidFill>
                  <a:schemeClr val="bg1"/>
                </a:solidFill>
              </a:rPr>
              <a:t>9</a:t>
            </a:r>
            <a:endParaRPr lang="en-US" altLang="zh-CN">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9">
        <p:random/>
      </p:transition>
    </mc:Choice>
    <mc:Fallback>
      <p:transition>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356870" y="201930"/>
            <a:ext cx="4064000" cy="460375"/>
          </a:xfrm>
          <a:prstGeom prst="rect">
            <a:avLst/>
          </a:prstGeom>
          <a:noFill/>
        </p:spPr>
        <p:txBody>
          <a:bodyPr wrap="square" rtlCol="0">
            <a:spAutoFit/>
          </a:bodyPr>
          <a:lstStyle/>
          <a:p>
            <a:r>
              <a:rPr lang="en-US" altLang="zh-CN" sz="2400" b="1" dirty="0">
                <a:latin typeface="Arial" panose="020B0604020202020204" pitchFamily="34" charset="0"/>
                <a:cs typeface="Arial" panose="020B0604020202020204" pitchFamily="34" charset="0"/>
              </a:rPr>
              <a:t>3 </a:t>
            </a:r>
            <a:r>
              <a:rPr lang="zh-CN" altLang="en-US" sz="2400" b="1" dirty="0">
                <a:latin typeface="Arial" panose="020B0604020202020204" pitchFamily="34" charset="0"/>
                <a:cs typeface="Arial" panose="020B0604020202020204" pitchFamily="34" charset="0"/>
              </a:rPr>
              <a:t>质量奇点产生的可能</a:t>
            </a:r>
            <a:endParaRPr lang="en-US" altLang="zh-CN" sz="2400" b="1" dirty="0">
              <a:latin typeface="Arial" panose="020B0604020202020204" pitchFamily="34" charset="0"/>
              <a:cs typeface="Arial" panose="020B0604020202020204" pitchFamily="34" charset="0"/>
            </a:endParaRPr>
          </a:p>
        </p:txBody>
      </p:sp>
      <p:sp>
        <p:nvSpPr>
          <p:cNvPr id="28" name="文本框 27"/>
          <p:cNvSpPr txBox="1"/>
          <p:nvPr/>
        </p:nvSpPr>
        <p:spPr>
          <a:xfrm>
            <a:off x="995680" y="1126172"/>
            <a:ext cx="10200640" cy="4524315"/>
          </a:xfrm>
          <a:prstGeom prst="rect">
            <a:avLst/>
          </a:prstGeom>
          <a:noFill/>
        </p:spPr>
        <p:txBody>
          <a:bodyPr wrap="square" rtlCol="0">
            <a:spAutoFit/>
          </a:bodyPr>
          <a:lstStyle/>
          <a:p>
            <a:pPr algn="just" fontAlgn="base"/>
            <a:r>
              <a:rPr lang="zh-CN" altLang="en-US" dirty="0"/>
              <a:t>       当内部质量固定时，积分 </a:t>
            </a:r>
            <a:r>
              <a:rPr lang="en-US" altLang="zh-CN" dirty="0"/>
              <a:t>(2.8) </a:t>
            </a:r>
            <a:r>
              <a:rPr lang="zh-CN" altLang="en-US" dirty="0"/>
              <a:t>作为外部动量的函数，其阈值奇点由</a:t>
            </a:r>
            <a:r>
              <a:rPr lang="zh-CN" altLang="en-US" b="1" dirty="0"/>
              <a:t>朗道条件</a:t>
            </a:r>
            <a:r>
              <a:rPr lang="zh-CN" altLang="en-US" dirty="0"/>
              <a:t>（</a:t>
            </a:r>
            <a:r>
              <a:rPr lang="en-US" altLang="zh-CN" dirty="0"/>
              <a:t>Landau condition</a:t>
            </a:r>
            <a:r>
              <a:rPr lang="zh-CN" altLang="en-US" dirty="0"/>
              <a:t>）决定。这个条件可以表述为：在被积函数的奇异点处，分母 </a:t>
            </a:r>
            <a:r>
              <a:rPr lang="en-US" altLang="zh-CN" i="1" dirty="0"/>
              <a:t>V</a:t>
            </a:r>
            <a:r>
              <a:rPr lang="en-US" altLang="zh-CN" dirty="0"/>
              <a:t>(</a:t>
            </a:r>
            <a:r>
              <a:rPr lang="en-US" altLang="zh-CN" i="1" dirty="0" err="1"/>
              <a:t>x</a:t>
            </a:r>
            <a:r>
              <a:rPr lang="en-US" altLang="zh-CN" dirty="0" err="1"/>
              <a:t>,</a:t>
            </a:r>
            <a:r>
              <a:rPr lang="en-US" altLang="zh-CN" i="1" dirty="0" err="1"/>
              <a:t>z</a:t>
            </a:r>
            <a:r>
              <a:rPr lang="en-US" altLang="zh-CN" dirty="0"/>
              <a:t>)</a:t>
            </a:r>
            <a:r>
              <a:rPr lang="zh-CN" altLang="en-US" dirty="0"/>
              <a:t> 及其导数满足某些约束。在固定外部动量、研究质量变量的情况下，质量奇点由同样的朗道条件确定，因为我们寻找的主要是分支点奇点，它们不会导致振幅本身发散（只会导致多值性）。</a:t>
            </a:r>
            <a:endParaRPr lang="en-US" altLang="zh-CN" dirty="0"/>
          </a:p>
          <a:p>
            <a:pPr algn="just" fontAlgn="base"/>
            <a:r>
              <a:rPr lang="zh-CN" altLang="en-US" dirty="0"/>
              <a:t>       阈值奇点通常要求外部动量满足某些特定关系（例如某道总能量等于中间态粒子质量之和）。然而，还有另一种情况：</a:t>
            </a:r>
            <a:r>
              <a:rPr lang="zh-CN" altLang="en-US" b="1" dirty="0"/>
              <a:t>当质量和外部动量取某些特殊值时，朗道方程的解 </a:t>
            </a:r>
            <a:r>
              <a:rPr lang="en-US" altLang="zh-CN" b="1" i="1" dirty="0"/>
              <a:t>xiα</a:t>
            </a:r>
            <a:r>
              <a:rPr lang="zh-CN" altLang="en-US" b="1" dirty="0"/>
              <a:t>​ 和 </a:t>
            </a:r>
            <a:r>
              <a:rPr lang="en-US" altLang="zh-CN" b="1" i="1" dirty="0"/>
              <a:t>zα</a:t>
            </a:r>
            <a:r>
              <a:rPr lang="zh-CN" altLang="en-US" b="1" dirty="0"/>
              <a:t>​ 不再是孤立点，而是可以在某个子空间中任意取值（只受归一化条件 ∑</a:t>
            </a:r>
            <a:r>
              <a:rPr lang="en-US" altLang="zh-CN" b="1" i="1" dirty="0"/>
              <a:t>x</a:t>
            </a:r>
            <a:r>
              <a:rPr lang="en-US" altLang="zh-CN" b="1" dirty="0"/>
              <a:t>=1</a:t>
            </a:r>
            <a:r>
              <a:rPr lang="zh-CN" altLang="en-US" b="1" dirty="0"/>
              <a:t> 限制）。这种情况就是质量奇点。</a:t>
            </a:r>
            <a:endParaRPr lang="en-US" altLang="zh-CN" b="1" dirty="0"/>
          </a:p>
          <a:p>
            <a:pPr algn="just" fontAlgn="base"/>
            <a:r>
              <a:rPr lang="en-US" altLang="zh-CN" dirty="0"/>
              <a:t>       </a:t>
            </a:r>
            <a:r>
              <a:rPr lang="zh-CN" altLang="en-US" dirty="0"/>
              <a:t>具体来说，对于一个给定的质量奇点，我们可以把链的集合分为两部分：</a:t>
            </a:r>
            <a:endParaRPr lang="zh-CN" altLang="en-US" dirty="0"/>
          </a:p>
          <a:p>
            <a:pPr algn="just" fontAlgn="base"/>
            <a:r>
              <a:rPr lang="zh-CN" altLang="en-US" dirty="0"/>
              <a:t>集合 </a:t>
            </a:r>
            <a:r>
              <a:rPr lang="en-US" altLang="zh-CN" i="1" dirty="0"/>
              <a:t>A</a:t>
            </a:r>
            <a:r>
              <a:rPr lang="zh-CN" altLang="en-US" dirty="0"/>
              <a:t> ：包含那些与奇点相关的链（或子链），对应参数 </a:t>
            </a:r>
            <a:r>
              <a:rPr lang="en-US" altLang="zh-CN" i="1" dirty="0" err="1"/>
              <a:t>x</a:t>
            </a:r>
            <a:r>
              <a:rPr lang="en-US" altLang="zh-CN" dirty="0" err="1"/>
              <a:t>,</a:t>
            </a:r>
            <a:r>
              <a:rPr lang="en-US" altLang="zh-CN" i="1" dirty="0" err="1"/>
              <a:t>z</a:t>
            </a:r>
            <a:r>
              <a:rPr lang="zh-CN" altLang="en-US" dirty="0"/>
              <a:t> 在奇异区域可以自由变化。</a:t>
            </a:r>
            <a:endParaRPr lang="zh-CN" altLang="en-US" dirty="0"/>
          </a:p>
          <a:p>
            <a:pPr algn="just" fontAlgn="base"/>
            <a:r>
              <a:rPr lang="zh-CN" altLang="en-US" dirty="0"/>
              <a:t>集合 </a:t>
            </a:r>
            <a:r>
              <a:rPr lang="en-US" altLang="zh-CN" i="1" dirty="0"/>
              <a:t>A</a:t>
            </a:r>
            <a:r>
              <a:rPr lang="zh-CN" altLang="en-US" dirty="0"/>
              <a:t>ˉ ：包含其余的链，其参数在奇异区域被固定为零或某个特定值。</a:t>
            </a:r>
            <a:endParaRPr lang="zh-CN" altLang="en-US" dirty="0"/>
          </a:p>
          <a:p>
            <a:pPr algn="just" fontAlgn="base"/>
            <a:r>
              <a:rPr lang="zh-CN" altLang="en-US" b="1" dirty="0"/>
              <a:t>在奇异点处，朗道条件简化为对集合 </a:t>
            </a:r>
            <a:r>
              <a:rPr lang="en-US" altLang="zh-CN" b="1" i="1" dirty="0"/>
              <a:t>A</a:t>
            </a:r>
            <a:r>
              <a:rPr lang="zh-CN" altLang="en-US" b="1" dirty="0"/>
              <a:t> 中每条链分别成立的条件。</a:t>
            </a:r>
            <a:r>
              <a:rPr lang="zh-CN" altLang="en-US" dirty="0"/>
              <a:t>对于集合 </a:t>
            </a:r>
            <a:r>
              <a:rPr lang="en-US" altLang="zh-CN" i="1" dirty="0"/>
              <a:t>A</a:t>
            </a:r>
            <a:r>
              <a:rPr lang="zh-CN" altLang="en-US" dirty="0"/>
              <a:t> 中的每条链 </a:t>
            </a:r>
            <a:r>
              <a:rPr lang="en-US" altLang="zh-CN" i="1" dirty="0"/>
              <a:t>α</a:t>
            </a:r>
            <a:r>
              <a:rPr lang="zh-CN" altLang="en-US" dirty="0"/>
              <a:t> ，必须满足：</a:t>
            </a:r>
            <a:endParaRPr lang="zh-CN" altLang="en-US" dirty="0"/>
          </a:p>
          <a:p>
            <a:pPr algn="just" fontAlgn="base"/>
            <a:endParaRPr lang="en-US" altLang="zh-CN" dirty="0"/>
          </a:p>
          <a:p>
            <a:pPr algn="just" fontAlgn="base"/>
            <a:endParaRPr lang="en-US" altLang="zh-CN" dirty="0"/>
          </a:p>
          <a:p>
            <a:pPr algn="just" fontAlgn="base"/>
            <a:r>
              <a:rPr lang="zh-CN" altLang="en-US" dirty="0"/>
              <a:t>如果 </a:t>
            </a:r>
            <a:r>
              <a:rPr lang="en-US" altLang="zh-CN" i="1" dirty="0"/>
              <a:t>A</a:t>
            </a:r>
            <a:r>
              <a:rPr lang="zh-CN" altLang="en-US" dirty="0"/>
              <a:t> 中包含 </a:t>
            </a:r>
            <a:r>
              <a:rPr lang="en-US" altLang="zh-CN" dirty="0"/>
              <a:t>C </a:t>
            </a:r>
            <a:r>
              <a:rPr lang="zh-CN" altLang="en-US" dirty="0"/>
              <a:t>集（即多条链构成 </a:t>
            </a:r>
            <a:r>
              <a:rPr lang="en-US" altLang="zh-CN" dirty="0"/>
              <a:t>C </a:t>
            </a:r>
            <a:r>
              <a:rPr lang="zh-CN" altLang="en-US" dirty="0"/>
              <a:t>集），则还需要满足附加条件：</a:t>
            </a:r>
            <a:endParaRPr lang="zh-CN" altLang="en-US" dirty="0"/>
          </a:p>
          <a:p>
            <a:pPr fontAlgn="base"/>
            <a:endParaRPr lang="zh-CN" altLang="en-US" b="1" dirty="0"/>
          </a:p>
        </p:txBody>
      </p:sp>
      <p:pic>
        <p:nvPicPr>
          <p:cNvPr id="3" name="图片 2"/>
          <p:cNvPicPr>
            <a:picLocks noChangeAspect="1"/>
          </p:cNvPicPr>
          <p:nvPr/>
        </p:nvPicPr>
        <p:blipFill>
          <a:blip r:embed="rId1"/>
          <a:stretch>
            <a:fillRect/>
          </a:stretch>
        </p:blipFill>
        <p:spPr>
          <a:xfrm>
            <a:off x="3519675" y="4250027"/>
            <a:ext cx="5346888" cy="682581"/>
          </a:xfrm>
          <a:prstGeom prst="rect">
            <a:avLst/>
          </a:prstGeom>
        </p:spPr>
      </p:pic>
      <p:pic>
        <p:nvPicPr>
          <p:cNvPr id="5" name="图片 4"/>
          <p:cNvPicPr>
            <a:picLocks noChangeAspect="1"/>
          </p:cNvPicPr>
          <p:nvPr/>
        </p:nvPicPr>
        <p:blipFill>
          <a:blip r:embed="rId2"/>
          <a:stretch>
            <a:fillRect/>
          </a:stretch>
        </p:blipFill>
        <p:spPr>
          <a:xfrm>
            <a:off x="3021353" y="5401133"/>
            <a:ext cx="7173889" cy="484511"/>
          </a:xfrm>
          <a:prstGeom prst="rect">
            <a:avLst/>
          </a:prstGeom>
        </p:spPr>
      </p:pic>
      <p:sp>
        <p:nvSpPr>
          <p:cNvPr id="4" name="文本框 3"/>
          <p:cNvSpPr txBox="1"/>
          <p:nvPr/>
        </p:nvSpPr>
        <p:spPr>
          <a:xfrm>
            <a:off x="11539855" y="6257290"/>
            <a:ext cx="496570" cy="368300"/>
          </a:xfrm>
          <a:prstGeom prst="rect">
            <a:avLst/>
          </a:prstGeom>
          <a:noFill/>
        </p:spPr>
        <p:txBody>
          <a:bodyPr wrap="square" rtlCol="0">
            <a:spAutoFit/>
          </a:bodyPr>
          <a:p>
            <a:r>
              <a:rPr lang="en-US" altLang="zh-CN">
                <a:solidFill>
                  <a:schemeClr val="bg1"/>
                </a:solidFill>
              </a:rPr>
              <a:t>10</a:t>
            </a:r>
            <a:endParaRPr lang="en-US" altLang="zh-CN">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9">
        <p:random/>
      </p:transition>
    </mc:Choice>
    <mc:Fallback>
      <p:transition>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356870" y="201930"/>
            <a:ext cx="4064000" cy="460375"/>
          </a:xfrm>
          <a:prstGeom prst="rect">
            <a:avLst/>
          </a:prstGeom>
          <a:noFill/>
        </p:spPr>
        <p:txBody>
          <a:bodyPr wrap="square" rtlCol="0">
            <a:spAutoFit/>
          </a:bodyPr>
          <a:lstStyle/>
          <a:p>
            <a:r>
              <a:rPr lang="en-US" altLang="zh-CN" sz="2400" b="1" dirty="0">
                <a:latin typeface="Arial" panose="020B0604020202020204" pitchFamily="34" charset="0"/>
                <a:cs typeface="Arial" panose="020B0604020202020204" pitchFamily="34" charset="0"/>
              </a:rPr>
              <a:t>3 </a:t>
            </a:r>
            <a:r>
              <a:rPr lang="zh-CN" altLang="en-US" sz="2400" b="1" dirty="0">
                <a:latin typeface="Arial" panose="020B0604020202020204" pitchFamily="34" charset="0"/>
                <a:cs typeface="Arial" panose="020B0604020202020204" pitchFamily="34" charset="0"/>
              </a:rPr>
              <a:t>质量奇点产生的可能</a:t>
            </a:r>
            <a:endParaRPr lang="en-US" altLang="zh-CN" sz="2400" b="1" dirty="0">
              <a:latin typeface="Arial" panose="020B0604020202020204" pitchFamily="34" charset="0"/>
              <a:cs typeface="Arial" panose="020B0604020202020204" pitchFamily="34" charset="0"/>
            </a:endParaRPr>
          </a:p>
        </p:txBody>
      </p:sp>
      <p:sp>
        <p:nvSpPr>
          <p:cNvPr id="28" name="文本框 27"/>
          <p:cNvSpPr txBox="1"/>
          <p:nvPr/>
        </p:nvSpPr>
        <p:spPr>
          <a:xfrm>
            <a:off x="995680" y="1126172"/>
            <a:ext cx="10200640" cy="1754326"/>
          </a:xfrm>
          <a:prstGeom prst="rect">
            <a:avLst/>
          </a:prstGeom>
          <a:noFill/>
        </p:spPr>
        <p:txBody>
          <a:bodyPr wrap="square" rtlCol="0">
            <a:spAutoFit/>
          </a:bodyPr>
          <a:lstStyle/>
          <a:p>
            <a:pPr fontAlgn="base"/>
            <a:r>
              <a:rPr lang="zh-CN" altLang="en-US" dirty="0"/>
              <a:t>       从 </a:t>
            </a:r>
            <a:r>
              <a:rPr lang="en-US" altLang="zh-CN" dirty="0"/>
              <a:t>(3.4a) </a:t>
            </a:r>
            <a:r>
              <a:rPr lang="zh-CN" altLang="en-US" dirty="0"/>
              <a:t>我们可以看出，</a:t>
            </a:r>
            <a:r>
              <a:rPr lang="en-US" altLang="zh-CN" i="1" dirty="0"/>
              <a:t>Vα</a:t>
            </a:r>
            <a:r>
              <a:rPr lang="zh-CN" altLang="en-US" dirty="0"/>
              <a:t>​</a:t>
            </a:r>
            <a:r>
              <a:rPr lang="en-US" altLang="zh-CN" dirty="0"/>
              <a:t>(</a:t>
            </a:r>
            <a:r>
              <a:rPr lang="en-US" altLang="zh-CN" i="1" dirty="0"/>
              <a:t>x</a:t>
            </a:r>
            <a:r>
              <a:rPr lang="en-US" altLang="zh-CN" dirty="0"/>
              <a:t>)=0</a:t>
            </a:r>
            <a:r>
              <a:rPr lang="zh-CN" altLang="en-US" dirty="0"/>
              <a:t> 且其对 </a:t>
            </a:r>
            <a:r>
              <a:rPr lang="en-US" altLang="zh-CN" i="1" dirty="0"/>
              <a:t>x</a:t>
            </a:r>
            <a:r>
              <a:rPr lang="zh-CN" altLang="en-US" dirty="0"/>
              <a:t> 的梯度为零，这意味着 </a:t>
            </a:r>
            <a:r>
              <a:rPr lang="en-US" altLang="zh-CN" i="1" dirty="0"/>
              <a:t>Vα</a:t>
            </a:r>
            <a:r>
              <a:rPr lang="zh-CN" altLang="en-US" dirty="0"/>
              <a:t>​</a:t>
            </a:r>
            <a:r>
              <a:rPr lang="en-US" altLang="zh-CN" dirty="0"/>
              <a:t>(</a:t>
            </a:r>
            <a:r>
              <a:rPr lang="en-US" altLang="zh-CN" i="1" dirty="0"/>
              <a:t>x</a:t>
            </a:r>
            <a:r>
              <a:rPr lang="en-US" altLang="zh-CN" dirty="0"/>
              <a:t>)</a:t>
            </a:r>
            <a:r>
              <a:rPr lang="zh-CN" altLang="en-US" dirty="0"/>
              <a:t> 作为 </a:t>
            </a:r>
            <a:r>
              <a:rPr lang="en-US" altLang="zh-CN" i="1" dirty="0"/>
              <a:t>x</a:t>
            </a:r>
            <a:r>
              <a:rPr lang="zh-CN" altLang="en-US" dirty="0"/>
              <a:t> 的函数，在该区域恒为零。回顾 </a:t>
            </a:r>
            <a:r>
              <a:rPr lang="en-US" altLang="zh-CN" dirty="0"/>
              <a:t>(2.7) </a:t>
            </a:r>
            <a:r>
              <a:rPr lang="zh-CN" altLang="en-US" dirty="0"/>
              <a:t>式 </a:t>
            </a:r>
            <a:r>
              <a:rPr lang="en-US" altLang="zh-CN" i="1" dirty="0"/>
              <a:t>Vα</a:t>
            </a:r>
            <a:r>
              <a:rPr lang="zh-CN" altLang="en-US" dirty="0"/>
              <a:t>​</a:t>
            </a:r>
            <a:r>
              <a:rPr lang="en-US" altLang="zh-CN" dirty="0"/>
              <a:t>(</a:t>
            </a:r>
            <a:r>
              <a:rPr lang="en-US" altLang="zh-CN" i="1" dirty="0"/>
              <a:t>x</a:t>
            </a:r>
            <a:r>
              <a:rPr lang="en-US" altLang="zh-CN" dirty="0"/>
              <a:t>)</a:t>
            </a:r>
            <a:r>
              <a:rPr lang="zh-CN" altLang="en-US" dirty="0"/>
              <a:t> 的定义，它由质量项 </a:t>
            </a:r>
            <a:r>
              <a:rPr lang="en-US" altLang="zh-CN" i="1" dirty="0"/>
              <a:t>mi</a:t>
            </a:r>
            <a:r>
              <a:rPr lang="en-US" altLang="zh-CN" dirty="0"/>
              <a:t>2​</a:t>
            </a:r>
            <a:r>
              <a:rPr lang="zh-CN" altLang="en-US" dirty="0"/>
              <a:t> 和动量项组成。要使这些条件对 </a:t>
            </a:r>
            <a:r>
              <a:rPr lang="en-US" altLang="zh-CN" i="1" dirty="0"/>
              <a:t>x</a:t>
            </a:r>
            <a:r>
              <a:rPr lang="zh-CN" altLang="en-US" dirty="0"/>
              <a:t> 的任意值都成立，最直接的方式就是让相关的质量趋于零。</a:t>
            </a:r>
            <a:endParaRPr lang="zh-CN" altLang="en-US" dirty="0"/>
          </a:p>
          <a:p>
            <a:pPr fontAlgn="base"/>
            <a:r>
              <a:rPr lang="zh-CN" altLang="en-US" dirty="0"/>
              <a:t>       因此，</a:t>
            </a:r>
            <a:r>
              <a:rPr lang="zh-CN" altLang="en-US" b="1" dirty="0"/>
              <a:t>质量奇点本质上就是发生在零质量处的奇点</a:t>
            </a:r>
            <a:r>
              <a:rPr lang="zh-CN" altLang="en-US" dirty="0"/>
              <a:t>。我们的主要任务就是确定积分 </a:t>
            </a:r>
            <a:r>
              <a:rPr lang="en-US" altLang="zh-CN" dirty="0"/>
              <a:t>(2.8) </a:t>
            </a:r>
            <a:r>
              <a:rPr lang="zh-CN" altLang="en-US" dirty="0"/>
              <a:t>在这些零质量奇点处的</a:t>
            </a:r>
            <a:r>
              <a:rPr lang="zh-CN" altLang="en-US" b="1" dirty="0"/>
              <a:t>发散程度</a:t>
            </a:r>
            <a:r>
              <a:rPr lang="zh-CN" altLang="en-US" dirty="0"/>
              <a:t>。</a:t>
            </a:r>
            <a:endParaRPr lang="zh-CN" altLang="en-US" dirty="0"/>
          </a:p>
          <a:p>
            <a:pPr fontAlgn="base"/>
            <a:endParaRPr lang="zh-CN" altLang="en-US" b="1" dirty="0"/>
          </a:p>
        </p:txBody>
      </p:sp>
      <p:sp>
        <p:nvSpPr>
          <p:cNvPr id="4" name="文本框 3"/>
          <p:cNvSpPr txBox="1"/>
          <p:nvPr/>
        </p:nvSpPr>
        <p:spPr>
          <a:xfrm>
            <a:off x="11539855" y="6257290"/>
            <a:ext cx="796925" cy="368300"/>
          </a:xfrm>
          <a:prstGeom prst="rect">
            <a:avLst/>
          </a:prstGeom>
          <a:noFill/>
        </p:spPr>
        <p:txBody>
          <a:bodyPr wrap="square" rtlCol="0">
            <a:spAutoFit/>
          </a:bodyPr>
          <a:p>
            <a:r>
              <a:rPr lang="en-US" altLang="zh-CN">
                <a:solidFill>
                  <a:schemeClr val="bg1"/>
                </a:solidFill>
              </a:rPr>
              <a:t>11</a:t>
            </a:r>
            <a:endParaRPr lang="en-US" altLang="zh-CN">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9">
        <p:random/>
      </p:transition>
    </mc:Choice>
    <mc:Fallback>
      <p:transition>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6"/>
        <p:cNvGrpSpPr/>
        <p:nvPr/>
      </p:nvGrpSpPr>
      <p:grpSpPr>
        <a:xfrm>
          <a:off x="0" y="0"/>
          <a:ext cx="0" cy="0"/>
          <a:chOff x="0" y="0"/>
          <a:chExt cx="0" cy="0"/>
        </a:xfrm>
      </p:grpSpPr>
      <p:sp>
        <p:nvSpPr>
          <p:cNvPr id="13" name="文本框 12"/>
          <p:cNvSpPr txBox="1"/>
          <p:nvPr/>
        </p:nvSpPr>
        <p:spPr>
          <a:xfrm>
            <a:off x="7358380" y="6428105"/>
            <a:ext cx="3935095" cy="281940"/>
          </a:xfrm>
          <a:prstGeom prst="rect">
            <a:avLst/>
          </a:prstGeom>
          <a:noFill/>
        </p:spPr>
        <p:txBody>
          <a:bodyPr wrap="square" rtlCol="0">
            <a:noAutofit/>
          </a:bodyPr>
          <a:lstStyle/>
          <a:p>
            <a:endParaRPr lang="zh-CN" altLang="en-US"/>
          </a:p>
        </p:txBody>
      </p:sp>
      <p:sp>
        <p:nvSpPr>
          <p:cNvPr id="2" name="文本框 1"/>
          <p:cNvSpPr txBox="1"/>
          <p:nvPr/>
        </p:nvSpPr>
        <p:spPr>
          <a:xfrm>
            <a:off x="164465" y="158750"/>
            <a:ext cx="8681085" cy="460375"/>
          </a:xfrm>
          <a:prstGeom prst="rect">
            <a:avLst/>
          </a:prstGeom>
          <a:noFill/>
        </p:spPr>
        <p:txBody>
          <a:bodyPr wrap="square" rtlCol="0">
            <a:spAutoFit/>
          </a:bodyPr>
          <a:lstStyle/>
          <a:p>
            <a:r>
              <a:rPr lang="en-US" altLang="zh-CN" sz="2400" b="1" dirty="0">
                <a:latin typeface="+mn-ea"/>
                <a:cs typeface="+mn-ea"/>
              </a:rPr>
              <a:t>4.1 </a:t>
            </a:r>
            <a:r>
              <a:rPr lang="zh-CN" altLang="en-US" sz="2400" b="1" dirty="0">
                <a:latin typeface="+mn-ea"/>
                <a:cs typeface="+mn-ea"/>
              </a:rPr>
              <a:t>光学原理与割图</a:t>
            </a:r>
            <a:endParaRPr lang="zh-CN" altLang="en-US" sz="2400" b="1" dirty="0">
              <a:latin typeface="+mn-ea"/>
              <a:cs typeface="+mn-ea"/>
            </a:endParaRPr>
          </a:p>
        </p:txBody>
      </p:sp>
      <p:sp>
        <p:nvSpPr>
          <p:cNvPr id="18" name="文本框 17"/>
          <p:cNvSpPr txBox="1"/>
          <p:nvPr/>
        </p:nvSpPr>
        <p:spPr>
          <a:xfrm>
            <a:off x="445770" y="947420"/>
            <a:ext cx="7940675" cy="368300"/>
          </a:xfrm>
          <a:prstGeom prst="rect">
            <a:avLst/>
          </a:prstGeom>
          <a:noFill/>
        </p:spPr>
        <p:txBody>
          <a:bodyPr wrap="square" rtlCol="0">
            <a:spAutoFit/>
          </a:bodyPr>
          <a:lstStyle/>
          <a:p>
            <a:r>
              <a:rPr lang="zh-CN" altLang="en-US" b="1" dirty="0"/>
              <a:t>光学原理：前向散射振幅的虚部，等于所有可能真实散射过程概率之和。</a:t>
            </a:r>
            <a:endParaRPr lang="zh-CN" altLang="en-US" b="1" dirty="0"/>
          </a:p>
        </p:txBody>
      </p:sp>
      <p:sp>
        <p:nvSpPr>
          <p:cNvPr id="19" name="文本框 18"/>
          <p:cNvSpPr txBox="1"/>
          <p:nvPr/>
        </p:nvSpPr>
        <p:spPr>
          <a:xfrm>
            <a:off x="445770" y="2560955"/>
            <a:ext cx="7253605" cy="368300"/>
          </a:xfrm>
          <a:prstGeom prst="rect">
            <a:avLst/>
          </a:prstGeom>
          <a:noFill/>
        </p:spPr>
        <p:txBody>
          <a:bodyPr wrap="square" rtlCol="0">
            <a:spAutoFit/>
          </a:bodyPr>
          <a:lstStyle/>
          <a:p>
            <a:r>
              <a:rPr lang="zh-CN" altLang="en-US" b="1"/>
              <a:t>光学原理的图形表示：割图（所有可能的</a:t>
            </a:r>
            <a:r>
              <a:rPr lang="en-US" altLang="zh-CN" b="1"/>
              <a:t>cut</a:t>
            </a:r>
            <a:r>
              <a:rPr lang="zh-CN" altLang="en-US" b="1"/>
              <a:t>方法求和）</a:t>
            </a:r>
            <a:endParaRPr lang="zh-CN" altLang="en-US" b="1"/>
          </a:p>
        </p:txBody>
      </p:sp>
      <p:pic>
        <p:nvPicPr>
          <p:cNvPr id="20" name="图片 19"/>
          <p:cNvPicPr>
            <a:picLocks noChangeAspect="1"/>
          </p:cNvPicPr>
          <p:nvPr/>
        </p:nvPicPr>
        <p:blipFill>
          <a:blip r:embed="rId1"/>
          <a:stretch>
            <a:fillRect/>
          </a:stretch>
        </p:blipFill>
        <p:spPr>
          <a:xfrm>
            <a:off x="5752465" y="3318510"/>
            <a:ext cx="6210300" cy="2400300"/>
          </a:xfrm>
          <a:prstGeom prst="rect">
            <a:avLst/>
          </a:prstGeom>
        </p:spPr>
      </p:pic>
      <p:pic>
        <p:nvPicPr>
          <p:cNvPr id="21" name="图片 20"/>
          <p:cNvPicPr>
            <a:picLocks noChangeAspect="1"/>
          </p:cNvPicPr>
          <p:nvPr/>
        </p:nvPicPr>
        <p:blipFill>
          <a:blip r:embed="rId2"/>
          <a:stretch>
            <a:fillRect/>
          </a:stretch>
        </p:blipFill>
        <p:spPr>
          <a:xfrm>
            <a:off x="4726940" y="1467485"/>
            <a:ext cx="2331085" cy="811530"/>
          </a:xfrm>
          <a:prstGeom prst="rect">
            <a:avLst/>
          </a:prstGeom>
        </p:spPr>
      </p:pic>
      <p:pic>
        <p:nvPicPr>
          <p:cNvPr id="22" name="图片 21"/>
          <p:cNvPicPr>
            <a:picLocks noChangeAspect="1"/>
          </p:cNvPicPr>
          <p:nvPr/>
        </p:nvPicPr>
        <p:blipFill>
          <a:blip r:embed="rId3"/>
          <a:stretch>
            <a:fillRect/>
          </a:stretch>
        </p:blipFill>
        <p:spPr>
          <a:xfrm>
            <a:off x="704215" y="3670300"/>
            <a:ext cx="5048250" cy="1590675"/>
          </a:xfrm>
          <a:prstGeom prst="rect">
            <a:avLst/>
          </a:prstGeom>
        </p:spPr>
      </p:pic>
      <p:sp>
        <p:nvSpPr>
          <p:cNvPr id="4" name="文本框 3"/>
          <p:cNvSpPr txBox="1"/>
          <p:nvPr/>
        </p:nvSpPr>
        <p:spPr>
          <a:xfrm>
            <a:off x="11539855" y="6257290"/>
            <a:ext cx="854710" cy="368300"/>
          </a:xfrm>
          <a:prstGeom prst="rect">
            <a:avLst/>
          </a:prstGeom>
          <a:noFill/>
        </p:spPr>
        <p:txBody>
          <a:bodyPr wrap="square" rtlCol="0">
            <a:spAutoFit/>
          </a:bodyPr>
          <a:p>
            <a:r>
              <a:rPr lang="en-US" altLang="zh-CN">
                <a:solidFill>
                  <a:schemeClr val="bg1"/>
                </a:solidFill>
              </a:rPr>
              <a:t>12</a:t>
            </a:r>
            <a:endParaRPr lang="en-US" altLang="zh-CN">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9">
        <p:random/>
      </p:transition>
    </mc:Choice>
    <mc:Fallback>
      <p:transition>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6"/>
        <p:cNvGrpSpPr/>
        <p:nvPr/>
      </p:nvGrpSpPr>
      <p:grpSpPr>
        <a:xfrm>
          <a:off x="0" y="0"/>
          <a:ext cx="0" cy="0"/>
          <a:chOff x="0" y="0"/>
          <a:chExt cx="0" cy="0"/>
        </a:xfrm>
      </p:grpSpPr>
      <p:sp>
        <p:nvSpPr>
          <p:cNvPr id="10" name="文本框 9"/>
          <p:cNvSpPr txBox="1"/>
          <p:nvPr/>
        </p:nvSpPr>
        <p:spPr>
          <a:xfrm>
            <a:off x="127635" y="158750"/>
            <a:ext cx="8681085" cy="460375"/>
          </a:xfrm>
          <a:prstGeom prst="rect">
            <a:avLst/>
          </a:prstGeom>
          <a:noFill/>
        </p:spPr>
        <p:txBody>
          <a:bodyPr wrap="square" rtlCol="0">
            <a:spAutoFit/>
          </a:bodyPr>
          <a:lstStyle/>
          <a:p>
            <a:r>
              <a:rPr lang="en-US" altLang="zh-CN" sz="2400" b="1" dirty="0">
                <a:latin typeface="+mn-ea"/>
                <a:cs typeface="+mn-ea"/>
              </a:rPr>
              <a:t>4.2 </a:t>
            </a:r>
            <a:r>
              <a:rPr lang="zh-CN" altLang="en-US" sz="2400" b="1" dirty="0">
                <a:latin typeface="+mn-ea"/>
                <a:cs typeface="+mn-ea"/>
              </a:rPr>
              <a:t>初态发散</a:t>
            </a:r>
            <a:endParaRPr lang="zh-CN" altLang="en-US" sz="2400" b="1" dirty="0">
              <a:latin typeface="+mn-ea"/>
              <a:cs typeface="+mn-ea"/>
            </a:endParaRPr>
          </a:p>
        </p:txBody>
      </p:sp>
      <p:sp>
        <p:nvSpPr>
          <p:cNvPr id="13" name="文本框 12"/>
          <p:cNvSpPr txBox="1"/>
          <p:nvPr/>
        </p:nvSpPr>
        <p:spPr>
          <a:xfrm>
            <a:off x="7358380" y="6428105"/>
            <a:ext cx="3935095" cy="281940"/>
          </a:xfrm>
          <a:prstGeom prst="rect">
            <a:avLst/>
          </a:prstGeom>
          <a:noFill/>
        </p:spPr>
        <p:txBody>
          <a:bodyPr wrap="square" rtlCol="0">
            <a:noAutofit/>
          </a:bodyPr>
          <a:lstStyle/>
          <a:p>
            <a:endParaRPr lang="zh-CN" altLang="en-US"/>
          </a:p>
        </p:txBody>
      </p:sp>
      <p:pic>
        <p:nvPicPr>
          <p:cNvPr id="4" name="图片 3"/>
          <p:cNvPicPr>
            <a:picLocks noChangeAspect="1"/>
          </p:cNvPicPr>
          <p:nvPr/>
        </p:nvPicPr>
        <p:blipFill>
          <a:blip r:embed="rId1"/>
          <a:stretch>
            <a:fillRect/>
          </a:stretch>
        </p:blipFill>
        <p:spPr>
          <a:xfrm>
            <a:off x="5746750" y="447040"/>
            <a:ext cx="6358255" cy="1704340"/>
          </a:xfrm>
          <a:prstGeom prst="rect">
            <a:avLst/>
          </a:prstGeom>
        </p:spPr>
      </p:pic>
      <p:pic>
        <p:nvPicPr>
          <p:cNvPr id="5" name="图片 4"/>
          <p:cNvPicPr>
            <a:picLocks noChangeAspect="1"/>
          </p:cNvPicPr>
          <p:nvPr/>
        </p:nvPicPr>
        <p:blipFill>
          <a:blip r:embed="rId2"/>
          <a:stretch>
            <a:fillRect/>
          </a:stretch>
        </p:blipFill>
        <p:spPr>
          <a:xfrm>
            <a:off x="6436995" y="2825750"/>
            <a:ext cx="5191760" cy="2127250"/>
          </a:xfrm>
          <a:prstGeom prst="rect">
            <a:avLst/>
          </a:prstGeom>
        </p:spPr>
      </p:pic>
      <p:sp>
        <p:nvSpPr>
          <p:cNvPr id="11" name="文本框 10"/>
          <p:cNvSpPr txBox="1"/>
          <p:nvPr/>
        </p:nvSpPr>
        <p:spPr>
          <a:xfrm>
            <a:off x="7698105" y="5862320"/>
            <a:ext cx="4493895" cy="368300"/>
          </a:xfrm>
          <a:prstGeom prst="rect">
            <a:avLst/>
          </a:prstGeom>
          <a:noFill/>
        </p:spPr>
        <p:txBody>
          <a:bodyPr wrap="square" rtlCol="0" anchor="t">
            <a:spAutoFit/>
          </a:bodyPr>
          <a:lstStyle/>
          <a:p>
            <a:r>
              <a:rPr lang="en-US" altLang="zh-CN"/>
              <a:t>T. Kinoshita. J. Math. Phys.3, 650 (1962)</a:t>
            </a:r>
            <a:endParaRPr lang="zh-CN" altLang="en-US"/>
          </a:p>
        </p:txBody>
      </p:sp>
      <p:sp>
        <p:nvSpPr>
          <p:cNvPr id="20" name="文本框 19"/>
          <p:cNvSpPr txBox="1"/>
          <p:nvPr/>
        </p:nvSpPr>
        <p:spPr>
          <a:xfrm>
            <a:off x="492760" y="976630"/>
            <a:ext cx="5321935" cy="645160"/>
          </a:xfrm>
          <a:prstGeom prst="rect">
            <a:avLst/>
          </a:prstGeom>
          <a:noFill/>
        </p:spPr>
        <p:txBody>
          <a:bodyPr wrap="square" rtlCol="0">
            <a:spAutoFit/>
          </a:bodyPr>
          <a:lstStyle/>
          <a:p>
            <a:r>
              <a:rPr lang="zh-CN" altLang="en-US" b="1"/>
              <a:t>各种种修正单独求和可能发散，但求和得到的态仍然</a:t>
            </a:r>
            <a:r>
              <a:rPr lang="zh-CN" altLang="en-US" b="1">
                <a:solidFill>
                  <a:srgbClr val="FF0000"/>
                </a:solidFill>
              </a:rPr>
              <a:t>有外线</a:t>
            </a:r>
            <a:r>
              <a:rPr lang="zh-CN" altLang="en-US" b="1"/>
              <a:t>，根据第</a:t>
            </a:r>
            <a:r>
              <a:rPr lang="en-US" altLang="zh-CN" b="1"/>
              <a:t>10</a:t>
            </a:r>
            <a:r>
              <a:rPr lang="zh-CN" altLang="en-US" b="1"/>
              <a:t>节结论仍然可能发散</a:t>
            </a:r>
            <a:endParaRPr lang="zh-CN" altLang="en-US" b="1"/>
          </a:p>
        </p:txBody>
      </p:sp>
      <p:sp>
        <p:nvSpPr>
          <p:cNvPr id="27" name="文本框 26"/>
          <p:cNvSpPr txBox="1"/>
          <p:nvPr/>
        </p:nvSpPr>
        <p:spPr>
          <a:xfrm>
            <a:off x="492760" y="1998980"/>
            <a:ext cx="5253990" cy="2861310"/>
          </a:xfrm>
          <a:prstGeom prst="rect">
            <a:avLst/>
          </a:prstGeom>
          <a:noFill/>
        </p:spPr>
        <p:txBody>
          <a:bodyPr wrap="square" rtlCol="0">
            <a:spAutoFit/>
          </a:bodyPr>
          <a:lstStyle/>
          <a:p>
            <a:r>
              <a:rPr lang="zh-CN" altLang="en-US" b="1"/>
              <a:t>作者假设将两根外线相连，构成闭环，此时一方面</a:t>
            </a:r>
            <a:r>
              <a:rPr lang="zh-CN" altLang="en-US" b="1">
                <a:solidFill>
                  <a:srgbClr val="FF0000"/>
                </a:solidFill>
              </a:rPr>
              <a:t>外线为</a:t>
            </a:r>
            <a:r>
              <a:rPr lang="en-US" altLang="zh-CN" b="1">
                <a:solidFill>
                  <a:srgbClr val="FF0000"/>
                </a:solidFill>
              </a:rPr>
              <a:t>0</a:t>
            </a:r>
            <a:r>
              <a:rPr lang="zh-CN" altLang="en-US" b="1"/>
              <a:t>不可能再发散；另一方面同样可以由三次切割对应到上图三种情况。为什么连线彻底消除了发散？</a:t>
            </a:r>
            <a:endParaRPr lang="zh-CN" altLang="en-US" b="1"/>
          </a:p>
          <a:p>
            <a:endParaRPr lang="zh-CN" altLang="en-US"/>
          </a:p>
          <a:p>
            <a:r>
              <a:rPr lang="zh-CN" altLang="en-US" b="1"/>
              <a:t>根据之前公式求概率相当与对动量空间积分，所以之所以可能初态发散是因为我们没有对可能的各种初态做这一处理，这对应后来</a:t>
            </a:r>
            <a:r>
              <a:rPr lang="en-US" altLang="zh-CN" b="1"/>
              <a:t>KLN</a:t>
            </a:r>
            <a:r>
              <a:rPr lang="zh-CN" altLang="en-US" b="1"/>
              <a:t>定理的</a:t>
            </a:r>
            <a:r>
              <a:rPr lang="zh-CN" altLang="en-US" b="1">
                <a:solidFill>
                  <a:srgbClr val="FF0000"/>
                </a:solidFill>
              </a:rPr>
              <a:t>简并初态</a:t>
            </a:r>
            <a:r>
              <a:rPr lang="zh-CN" altLang="en-US" b="1"/>
              <a:t>（初态加若干软光子），不过在这个例子里衰变</a:t>
            </a:r>
            <a:r>
              <a:rPr lang="en-US" altLang="zh-CN" b="1"/>
              <a:t>μ</a:t>
            </a:r>
            <a:r>
              <a:rPr lang="zh-CN" altLang="en-US" b="1"/>
              <a:t>子本身不满足质量奇点，不会产生初态发散。</a:t>
            </a:r>
            <a:endParaRPr lang="zh-CN" altLang="en-US" b="1"/>
          </a:p>
        </p:txBody>
      </p:sp>
      <p:sp>
        <p:nvSpPr>
          <p:cNvPr id="2" name="文本框 1"/>
          <p:cNvSpPr txBox="1"/>
          <p:nvPr/>
        </p:nvSpPr>
        <p:spPr>
          <a:xfrm>
            <a:off x="11539855" y="6257290"/>
            <a:ext cx="652780" cy="368300"/>
          </a:xfrm>
          <a:prstGeom prst="rect">
            <a:avLst/>
          </a:prstGeom>
          <a:noFill/>
        </p:spPr>
        <p:txBody>
          <a:bodyPr wrap="square" rtlCol="0">
            <a:spAutoFit/>
          </a:bodyPr>
          <a:p>
            <a:r>
              <a:rPr lang="en-US" altLang="zh-CN">
                <a:solidFill>
                  <a:schemeClr val="bg1"/>
                </a:solidFill>
              </a:rPr>
              <a:t>13</a:t>
            </a:r>
            <a:endParaRPr lang="en-US" altLang="zh-CN">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9">
        <p:random/>
      </p:transition>
    </mc:Choice>
    <mc:Fallback>
      <p:transition>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6"/>
        <p:cNvGrpSpPr/>
        <p:nvPr/>
      </p:nvGrpSpPr>
      <p:grpSpPr>
        <a:xfrm>
          <a:off x="0" y="0"/>
          <a:ext cx="0" cy="0"/>
          <a:chOff x="0" y="0"/>
          <a:chExt cx="0" cy="0"/>
        </a:xfrm>
      </p:grpSpPr>
      <p:sp>
        <p:nvSpPr>
          <p:cNvPr id="13" name="文本框 12"/>
          <p:cNvSpPr txBox="1"/>
          <p:nvPr/>
        </p:nvSpPr>
        <p:spPr>
          <a:xfrm>
            <a:off x="7358380" y="6428105"/>
            <a:ext cx="3935095" cy="281940"/>
          </a:xfrm>
          <a:prstGeom prst="rect">
            <a:avLst/>
          </a:prstGeom>
          <a:noFill/>
        </p:spPr>
        <p:txBody>
          <a:bodyPr wrap="square" rtlCol="0">
            <a:noAutofit/>
          </a:bodyPr>
          <a:lstStyle/>
          <a:p>
            <a:endParaRPr lang="zh-CN" altLang="en-US"/>
          </a:p>
        </p:txBody>
      </p:sp>
      <mc:AlternateContent xmlns:mc="http://schemas.openxmlformats.org/markup-compatibility/2006">
        <mc:Choice xmlns:a14="http://schemas.microsoft.com/office/drawing/2010/main" Requires="a14">
          <p:sp>
            <p:nvSpPr>
              <p:cNvPr id="2" name="文本框 1"/>
              <p:cNvSpPr txBox="1"/>
              <p:nvPr/>
            </p:nvSpPr>
            <p:spPr>
              <a:xfrm>
                <a:off x="164465" y="158750"/>
                <a:ext cx="8681085" cy="460375"/>
              </a:xfrm>
              <a:prstGeom prst="rect">
                <a:avLst/>
              </a:prstGeom>
              <a:noFill/>
            </p:spPr>
            <p:txBody>
              <a:bodyPr wrap="square" rtlCol="0">
                <a:spAutoFit/>
              </a:bodyPr>
              <a:lstStyle/>
              <a:p>
                <a:r>
                  <a:rPr lang="en-US" altLang="zh-CN" sz="2400" b="1" dirty="0">
                    <a:latin typeface="+mn-ea"/>
                    <a:cs typeface="+mn-ea"/>
                  </a:rPr>
                  <a:t>4.3 </a:t>
                </a:r>
                <a:r>
                  <a:rPr lang="zh-CN" altLang="en-US" sz="2400" b="1" dirty="0">
                    <a:latin typeface="+mn-ea"/>
                    <a:cs typeface="+mn-ea"/>
                  </a:rPr>
                  <a:t>例</a:t>
                </a:r>
                <a14:m>
                  <m:oMath xmlns:m="http://schemas.openxmlformats.org/officeDocument/2006/math">
                    <m:r>
                      <a:rPr lang="en-US" altLang="zh-CN" sz="2400" b="1">
                        <a:latin typeface="Cambria Math" panose="02040503050406030204" charset="0"/>
                        <a:cs typeface="Cambria Math" panose="02040503050406030204" charset="0"/>
                      </a:rPr>
                      <m:t>𝛑</m:t>
                    </m:r>
                    <m:r>
                      <a:rPr lang="en-US" altLang="zh-CN" sz="2400" b="1" i="1">
                        <a:latin typeface="Cambria Math" panose="02040503050406030204" charset="0"/>
                        <a:cs typeface="Cambria Math" panose="02040503050406030204" charset="0"/>
                      </a:rPr>
                      <m:t>→</m:t>
                    </m:r>
                    <m:sSup>
                      <m:sSupPr>
                        <m:ctrlPr>
                          <a:rPr lang="en-US" altLang="zh-CN" sz="2400" b="1" i="1">
                            <a:latin typeface="Cambria Math" panose="02040503050406030204" charset="0"/>
                            <a:cs typeface="Cambria Math" panose="02040503050406030204" charset="0"/>
                          </a:rPr>
                        </m:ctrlPr>
                      </m:sSupPr>
                      <m:e>
                        <m:r>
                          <a:rPr lang="en-US" altLang="zh-CN" sz="2400" b="1" i="1">
                            <a:latin typeface="Cambria Math" panose="02040503050406030204" charset="0"/>
                            <a:cs typeface="Cambria Math" panose="02040503050406030204" charset="0"/>
                          </a:rPr>
                          <m:t>𝒆</m:t>
                        </m:r>
                      </m:e>
                      <m:sup>
                        <m:r>
                          <a:rPr lang="en-US" altLang="zh-CN" sz="2400" b="1" i="1">
                            <a:latin typeface="Cambria Math" panose="02040503050406030204" charset="0"/>
                            <a:cs typeface="Cambria Math" panose="02040503050406030204" charset="0"/>
                          </a:rPr>
                          <m:t>−</m:t>
                        </m:r>
                      </m:sup>
                    </m:sSup>
                    <m:r>
                      <a:rPr lang="en-US" altLang="zh-CN" sz="2400" b="1" i="1">
                        <a:latin typeface="Cambria Math" panose="02040503050406030204" charset="0"/>
                        <a:cs typeface="Cambria Math" panose="02040503050406030204" charset="0"/>
                      </a:rPr>
                      <m:t>+</m:t>
                    </m:r>
                    <m:acc>
                      <m:accPr>
                        <m:chr m:val="̅"/>
                        <m:ctrlPr>
                          <a:rPr lang="en-US" altLang="zh-CN" sz="2400" b="1" i="1">
                            <a:latin typeface="Cambria Math" panose="02040503050406030204" charset="0"/>
                            <a:cs typeface="Cambria Math" panose="02040503050406030204" charset="0"/>
                          </a:rPr>
                        </m:ctrlPr>
                      </m:accPr>
                      <m:e>
                        <m:r>
                          <a:rPr lang="en-US" altLang="zh-CN" sz="2400" b="1" i="1">
                            <a:latin typeface="Cambria Math" panose="02040503050406030204" charset="0"/>
                            <a:cs typeface="Cambria Math" panose="02040503050406030204" charset="0"/>
                          </a:rPr>
                          <m:t>𝒗</m:t>
                        </m:r>
                      </m:e>
                    </m:acc>
                  </m:oMath>
                </a14:m>
                <a:endParaRPr lang="zh-CN" altLang="en-US" sz="2400" b="1" dirty="0">
                  <a:latin typeface="+mn-ea"/>
                  <a:cs typeface="+mn-ea"/>
                </a:endParaRPr>
              </a:p>
            </p:txBody>
          </p:sp>
        </mc:Choice>
        <mc:Fallback>
          <p:sp>
            <p:nvSpPr>
              <p:cNvPr id="2" name="文本框 1"/>
              <p:cNvSpPr txBox="1">
                <a:spLocks noRot="1" noChangeAspect="1" noMove="1" noResize="1" noEditPoints="1" noAdjustHandles="1" noChangeArrowheads="1" noChangeShapeType="1" noTextEdit="1"/>
              </p:cNvSpPr>
              <p:nvPr/>
            </p:nvSpPr>
            <p:spPr>
              <a:xfrm>
                <a:off x="164465" y="158750"/>
                <a:ext cx="8681085" cy="460375"/>
              </a:xfrm>
              <a:prstGeom prst="rect">
                <a:avLst/>
              </a:prstGeom>
              <a:blipFill rotWithShape="1">
                <a:blip r:embed="rId1"/>
                <a:stretch>
                  <a:fillRect/>
                </a:stretch>
              </a:blipFill>
            </p:spPr>
            <p:txBody>
              <a:bodyPr/>
              <a:lstStyle/>
              <a:p>
                <a:r>
                  <a:rPr lang="zh-CN" altLang="en-US">
                    <a:noFill/>
                  </a:rPr>
                  <a:t> </a:t>
                </a:r>
              </a:p>
            </p:txBody>
          </p:sp>
        </mc:Fallback>
      </mc:AlternateContent>
      <p:pic>
        <p:nvPicPr>
          <p:cNvPr id="4" name="图片 3"/>
          <p:cNvPicPr>
            <a:picLocks noChangeAspect="1"/>
          </p:cNvPicPr>
          <p:nvPr/>
        </p:nvPicPr>
        <p:blipFill>
          <a:blip r:embed="rId2"/>
          <a:stretch>
            <a:fillRect/>
          </a:stretch>
        </p:blipFill>
        <p:spPr>
          <a:xfrm>
            <a:off x="982980" y="1617980"/>
            <a:ext cx="3850005" cy="847090"/>
          </a:xfrm>
          <a:prstGeom prst="rect">
            <a:avLst/>
          </a:prstGeom>
        </p:spPr>
      </p:pic>
      <p:pic>
        <p:nvPicPr>
          <p:cNvPr id="32" name="图片 31"/>
          <p:cNvPicPr>
            <a:picLocks noChangeAspect="1"/>
          </p:cNvPicPr>
          <p:nvPr/>
        </p:nvPicPr>
        <p:blipFill>
          <a:blip r:embed="rId3"/>
          <a:stretch>
            <a:fillRect/>
          </a:stretch>
        </p:blipFill>
        <p:spPr>
          <a:xfrm>
            <a:off x="5525135" y="3656965"/>
            <a:ext cx="6489700" cy="1859915"/>
          </a:xfrm>
          <a:prstGeom prst="rect">
            <a:avLst/>
          </a:prstGeom>
        </p:spPr>
      </p:pic>
      <p:pic>
        <p:nvPicPr>
          <p:cNvPr id="37" name="图片 36"/>
          <p:cNvPicPr>
            <a:picLocks noChangeAspect="1"/>
          </p:cNvPicPr>
          <p:nvPr/>
        </p:nvPicPr>
        <p:blipFill>
          <a:blip r:embed="rId4"/>
          <a:stretch>
            <a:fillRect/>
          </a:stretch>
        </p:blipFill>
        <p:spPr>
          <a:xfrm>
            <a:off x="5634990" y="857250"/>
            <a:ext cx="6166485" cy="2368550"/>
          </a:xfrm>
          <a:prstGeom prst="rect">
            <a:avLst/>
          </a:prstGeom>
        </p:spPr>
      </p:pic>
      <p:pic>
        <p:nvPicPr>
          <p:cNvPr id="40" name="图片 39"/>
          <p:cNvPicPr>
            <a:picLocks noChangeAspect="1"/>
          </p:cNvPicPr>
          <p:nvPr/>
        </p:nvPicPr>
        <p:blipFill>
          <a:blip r:embed="rId5"/>
          <a:stretch>
            <a:fillRect/>
          </a:stretch>
        </p:blipFill>
        <p:spPr>
          <a:xfrm>
            <a:off x="453390" y="4745990"/>
            <a:ext cx="4909185" cy="489585"/>
          </a:xfrm>
          <a:prstGeom prst="rect">
            <a:avLst/>
          </a:prstGeom>
        </p:spPr>
      </p:pic>
      <p:pic>
        <p:nvPicPr>
          <p:cNvPr id="44" name="图片 43"/>
          <p:cNvPicPr>
            <a:picLocks noChangeAspect="1"/>
          </p:cNvPicPr>
          <p:nvPr/>
        </p:nvPicPr>
        <p:blipFill>
          <a:blip r:embed="rId6"/>
          <a:stretch>
            <a:fillRect/>
          </a:stretch>
        </p:blipFill>
        <p:spPr>
          <a:xfrm>
            <a:off x="613410" y="3199130"/>
            <a:ext cx="4479925" cy="351155"/>
          </a:xfrm>
          <a:prstGeom prst="rect">
            <a:avLst/>
          </a:prstGeom>
        </p:spPr>
      </p:pic>
      <p:sp>
        <p:nvSpPr>
          <p:cNvPr id="45" name="文本框 44"/>
          <p:cNvSpPr txBox="1"/>
          <p:nvPr/>
        </p:nvSpPr>
        <p:spPr>
          <a:xfrm>
            <a:off x="370205" y="972820"/>
            <a:ext cx="4991735" cy="645160"/>
          </a:xfrm>
          <a:prstGeom prst="rect">
            <a:avLst/>
          </a:prstGeom>
          <a:noFill/>
        </p:spPr>
        <p:txBody>
          <a:bodyPr wrap="square" rtlCol="0">
            <a:spAutoFit/>
          </a:bodyPr>
          <a:lstStyle/>
          <a:p>
            <a:r>
              <a:rPr lang="en-US" altLang="zh-CN" b="1" dirty="0">
                <a:latin typeface="微软雅黑" panose="020B0503020204020204" pitchFamily="34" charset="-122"/>
                <a:ea typeface="微软雅黑" panose="020B0503020204020204" pitchFamily="34" charset="-122"/>
                <a:cs typeface="微软雅黑" panose="020B0503020204020204" pitchFamily="34" charset="-122"/>
              </a:rPr>
              <a:t>Fig13</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rPr>
              <a:t>c</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）中的</a:t>
            </a:r>
            <a:r>
              <a:rPr lang="en-US" altLang="zh-CN" b="1" dirty="0">
                <a:latin typeface="微软雅黑" panose="020B0503020204020204" pitchFamily="34" charset="-122"/>
                <a:ea typeface="微软雅黑" panose="020B0503020204020204" pitchFamily="34" charset="-122"/>
                <a:cs typeface="微软雅黑" panose="020B0503020204020204" pitchFamily="34" charset="-122"/>
              </a:rPr>
              <a:t> k , p , q </a:t>
            </a:r>
            <a:r>
              <a:rPr lang="zh-CN" altLang="en-US" b="1" dirty="0">
                <a:latin typeface="微软雅黑" panose="020B0503020204020204" pitchFamily="34" charset="-122"/>
                <a:ea typeface="微软雅黑" panose="020B0503020204020204" pitchFamily="34" charset="-122"/>
                <a:cs typeface="微软雅黑" panose="020B0503020204020204" pitchFamily="34" charset="-122"/>
              </a:rPr>
              <a:t>三条传播子在费曼图里以乘积出现：</a:t>
            </a:r>
            <a:endParaRPr lang="zh-CN" altLang="en-US"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 name="文本框 45"/>
          <p:cNvSpPr txBox="1"/>
          <p:nvPr/>
        </p:nvSpPr>
        <p:spPr>
          <a:xfrm>
            <a:off x="370205" y="2651443"/>
            <a:ext cx="5080000" cy="368300"/>
          </a:xfrm>
          <a:prstGeom prst="rect">
            <a:avLst/>
          </a:prstGeom>
        </p:spPr>
        <p:txBody>
          <a:bodyPr>
            <a:spAutoFit/>
          </a:bodyPr>
          <a:lstStyle/>
          <a:p>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其中有三种 cut</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方式：</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7" name="文本框 46"/>
          <p:cNvSpPr txBox="1"/>
          <p:nvPr/>
        </p:nvSpPr>
        <p:spPr>
          <a:xfrm>
            <a:off x="7926705" y="5803900"/>
            <a:ext cx="4088130" cy="337185"/>
          </a:xfrm>
          <a:prstGeom prst="rect">
            <a:avLst/>
          </a:prstGeom>
        </p:spPr>
        <p:txBody>
          <a:bodyPr wrap="square">
            <a:spAutoFit/>
          </a:bodyPr>
          <a:lstStyle/>
          <a:p>
            <a:r>
              <a:rPr lang="en-US" altLang="zh-CN" sz="1600">
                <a:solidFill>
                  <a:schemeClr val="tx2">
                    <a:lumMod val="75000"/>
                    <a:lumOff val="25000"/>
                  </a:schemeClr>
                </a:solidFill>
              </a:rPr>
              <a:t>T. Kinoshita. J. Math. Phys.3, 650 (1962).</a:t>
            </a:r>
            <a:endParaRPr lang="en-US" altLang="zh-CN" sz="1600">
              <a:solidFill>
                <a:schemeClr val="tx2">
                  <a:lumMod val="75000"/>
                  <a:lumOff val="25000"/>
                </a:schemeClr>
              </a:solidFill>
            </a:endParaRPr>
          </a:p>
        </p:txBody>
      </p:sp>
      <p:sp>
        <p:nvSpPr>
          <p:cNvPr id="49" name="文本框 48"/>
          <p:cNvSpPr txBox="1"/>
          <p:nvPr/>
        </p:nvSpPr>
        <p:spPr>
          <a:xfrm>
            <a:off x="370205" y="3762375"/>
            <a:ext cx="4782820" cy="645160"/>
          </a:xfrm>
          <a:prstGeom prst="rect">
            <a:avLst/>
          </a:prstGeom>
        </p:spPr>
        <p:txBody>
          <a:bodyPr wrap="square">
            <a:spAutoFit/>
          </a:bodyPr>
          <a:lstStyle/>
          <a:p>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在</a:t>
            </a:r>
            <a:r>
              <a:rPr lang="en-US" altLang="zh-CN" sz="1800" b="1">
                <a:latin typeface="微软雅黑" panose="020B0503020204020204" pitchFamily="34" charset="-122"/>
                <a:ea typeface="微软雅黑" panose="020B0503020204020204" pitchFamily="34" charset="-122"/>
                <a:cs typeface="微软雅黑" panose="020B0503020204020204" pitchFamily="34" charset="-122"/>
              </a:rPr>
              <a:t> cut </a:t>
            </a:r>
            <a:r>
              <a:rPr lang="zh-CN" altLang="en-US" sz="1800" b="1">
                <a:latin typeface="微软雅黑" panose="020B0503020204020204" pitchFamily="34" charset="-122"/>
                <a:ea typeface="微软雅黑" panose="020B0503020204020204" pitchFamily="34" charset="-122"/>
                <a:cs typeface="微软雅黑" panose="020B0503020204020204" pitchFamily="34" charset="-122"/>
              </a:rPr>
              <a:t>下，对应的奇异部分（on-shell 部分）的总和：</a:t>
            </a:r>
            <a:endParaRPr lang="zh-CN" altLang="en-US" sz="18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11539855" y="6257290"/>
            <a:ext cx="911225" cy="368300"/>
          </a:xfrm>
          <a:prstGeom prst="rect">
            <a:avLst/>
          </a:prstGeom>
          <a:noFill/>
        </p:spPr>
        <p:txBody>
          <a:bodyPr wrap="square" rtlCol="0">
            <a:spAutoFit/>
          </a:bodyPr>
          <a:p>
            <a:r>
              <a:rPr lang="en-US" altLang="zh-CN">
                <a:solidFill>
                  <a:schemeClr val="bg1"/>
                </a:solidFill>
              </a:rPr>
              <a:t>14</a:t>
            </a:r>
            <a:endParaRPr lang="en-US" altLang="zh-CN">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9">
        <p:random/>
      </p:transition>
    </mc:Choice>
    <mc:Fallback>
      <p:transition>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6"/>
        <p:cNvGrpSpPr/>
        <p:nvPr/>
      </p:nvGrpSpPr>
      <p:grpSpPr>
        <a:xfrm>
          <a:off x="0" y="0"/>
          <a:ext cx="0" cy="0"/>
          <a:chOff x="0" y="0"/>
          <a:chExt cx="0" cy="0"/>
        </a:xfrm>
      </p:grpSpPr>
      <p:sp>
        <p:nvSpPr>
          <p:cNvPr id="13" name="文本框 12"/>
          <p:cNvSpPr txBox="1"/>
          <p:nvPr/>
        </p:nvSpPr>
        <p:spPr>
          <a:xfrm>
            <a:off x="7358380" y="6428105"/>
            <a:ext cx="3935095" cy="281940"/>
          </a:xfrm>
          <a:prstGeom prst="rect">
            <a:avLst/>
          </a:prstGeom>
          <a:noFill/>
        </p:spPr>
        <p:txBody>
          <a:bodyPr wrap="square" rtlCol="0">
            <a:noAutofit/>
          </a:bodyPr>
          <a:lstStyle/>
          <a:p>
            <a:endParaRPr lang="zh-CN" altLang="en-US"/>
          </a:p>
        </p:txBody>
      </p:sp>
      <mc:AlternateContent xmlns:mc="http://schemas.openxmlformats.org/markup-compatibility/2006">
        <mc:Choice xmlns:a14="http://schemas.microsoft.com/office/drawing/2010/main" Requires="a14">
          <p:sp>
            <p:nvSpPr>
              <p:cNvPr id="2" name="文本框 1"/>
              <p:cNvSpPr txBox="1"/>
              <p:nvPr/>
            </p:nvSpPr>
            <p:spPr>
              <a:xfrm>
                <a:off x="164465" y="158750"/>
                <a:ext cx="8681085" cy="460375"/>
              </a:xfrm>
              <a:prstGeom prst="rect">
                <a:avLst/>
              </a:prstGeom>
              <a:noFill/>
            </p:spPr>
            <p:txBody>
              <a:bodyPr wrap="square" rtlCol="0">
                <a:spAutoFit/>
              </a:bodyPr>
              <a:lstStyle/>
              <a:p>
                <a:r>
                  <a:rPr lang="en-US" altLang="zh-CN" sz="2400" b="1" dirty="0">
                    <a:latin typeface="+mn-ea"/>
                    <a:cs typeface="+mn-ea"/>
                  </a:rPr>
                  <a:t>4.3 </a:t>
                </a:r>
                <a:r>
                  <a:rPr lang="zh-CN" altLang="en-US" sz="2400" b="1" dirty="0">
                    <a:latin typeface="+mn-ea"/>
                    <a:cs typeface="+mn-ea"/>
                  </a:rPr>
                  <a:t>例</a:t>
                </a:r>
                <a14:m>
                  <m:oMath xmlns:m="http://schemas.openxmlformats.org/officeDocument/2006/math">
                    <m:r>
                      <a:rPr lang="en-US" altLang="zh-CN" sz="2400" b="1">
                        <a:latin typeface="Cambria Math" panose="02040503050406030204" charset="0"/>
                        <a:cs typeface="Cambria Math" panose="02040503050406030204" charset="0"/>
                      </a:rPr>
                      <m:t>𝛑</m:t>
                    </m:r>
                    <m:r>
                      <a:rPr lang="en-US" altLang="zh-CN" sz="2400" b="1" i="1">
                        <a:latin typeface="Cambria Math" panose="02040503050406030204" charset="0"/>
                        <a:cs typeface="Cambria Math" panose="02040503050406030204" charset="0"/>
                      </a:rPr>
                      <m:t>→</m:t>
                    </m:r>
                    <m:sSup>
                      <m:sSupPr>
                        <m:ctrlPr>
                          <a:rPr lang="en-US" altLang="zh-CN" sz="2400" b="1" i="1">
                            <a:latin typeface="Cambria Math" panose="02040503050406030204" charset="0"/>
                            <a:cs typeface="Cambria Math" panose="02040503050406030204" charset="0"/>
                          </a:rPr>
                        </m:ctrlPr>
                      </m:sSupPr>
                      <m:e>
                        <m:r>
                          <a:rPr lang="en-US" altLang="zh-CN" sz="2400" b="1" i="1">
                            <a:latin typeface="Cambria Math" panose="02040503050406030204" charset="0"/>
                            <a:cs typeface="Cambria Math" panose="02040503050406030204" charset="0"/>
                          </a:rPr>
                          <m:t>𝒆</m:t>
                        </m:r>
                      </m:e>
                      <m:sup>
                        <m:r>
                          <a:rPr lang="en-US" altLang="zh-CN" sz="2400" b="1" i="1">
                            <a:latin typeface="Cambria Math" panose="02040503050406030204" charset="0"/>
                            <a:cs typeface="Cambria Math" panose="02040503050406030204" charset="0"/>
                          </a:rPr>
                          <m:t>−</m:t>
                        </m:r>
                      </m:sup>
                    </m:sSup>
                    <m:r>
                      <a:rPr lang="en-US" altLang="zh-CN" sz="2400" b="1" i="1">
                        <a:latin typeface="Cambria Math" panose="02040503050406030204" charset="0"/>
                        <a:cs typeface="Cambria Math" panose="02040503050406030204" charset="0"/>
                      </a:rPr>
                      <m:t>+</m:t>
                    </m:r>
                    <m:acc>
                      <m:accPr>
                        <m:chr m:val="̅"/>
                        <m:ctrlPr>
                          <a:rPr lang="en-US" altLang="zh-CN" sz="2400" b="1" i="1">
                            <a:latin typeface="Cambria Math" panose="02040503050406030204" charset="0"/>
                            <a:cs typeface="Cambria Math" panose="02040503050406030204" charset="0"/>
                          </a:rPr>
                        </m:ctrlPr>
                      </m:accPr>
                      <m:e>
                        <m:r>
                          <a:rPr lang="en-US" altLang="zh-CN" sz="2400" b="1" i="1">
                            <a:latin typeface="Cambria Math" panose="02040503050406030204" charset="0"/>
                            <a:cs typeface="Cambria Math" panose="02040503050406030204" charset="0"/>
                          </a:rPr>
                          <m:t>𝒗</m:t>
                        </m:r>
                      </m:e>
                    </m:acc>
                  </m:oMath>
                </a14:m>
                <a:endParaRPr lang="zh-CN" altLang="en-US" sz="2400" b="1" dirty="0">
                  <a:latin typeface="+mn-ea"/>
                  <a:cs typeface="+mn-ea"/>
                </a:endParaRPr>
              </a:p>
            </p:txBody>
          </p:sp>
        </mc:Choice>
        <mc:Fallback>
          <p:sp>
            <p:nvSpPr>
              <p:cNvPr id="2" name="文本框 1"/>
              <p:cNvSpPr txBox="1">
                <a:spLocks noRot="1" noChangeAspect="1" noMove="1" noResize="1" noEditPoints="1" noAdjustHandles="1" noChangeArrowheads="1" noChangeShapeType="1" noTextEdit="1"/>
              </p:cNvSpPr>
              <p:nvPr/>
            </p:nvSpPr>
            <p:spPr>
              <a:xfrm>
                <a:off x="164465" y="158750"/>
                <a:ext cx="8681085" cy="460375"/>
              </a:xfrm>
              <a:prstGeom prst="rect">
                <a:avLst/>
              </a:prstGeom>
              <a:blipFill rotWithShape="1">
                <a:blip r:embed="rId1"/>
                <a:stretch>
                  <a:fillRect/>
                </a:stretch>
              </a:blipFill>
            </p:spPr>
            <p:txBody>
              <a:bodyPr/>
              <a:lstStyle/>
              <a:p>
                <a:r>
                  <a:rPr lang="zh-CN" altLang="en-US">
                    <a:noFill/>
                  </a:rPr>
                  <a:t> </a:t>
                </a:r>
              </a:p>
            </p:txBody>
          </p:sp>
        </mc:Fallback>
      </mc:AlternateContent>
      <p:pic>
        <p:nvPicPr>
          <p:cNvPr id="3" name="图片 2"/>
          <p:cNvPicPr>
            <a:picLocks noChangeAspect="1"/>
          </p:cNvPicPr>
          <p:nvPr/>
        </p:nvPicPr>
        <p:blipFill>
          <a:blip r:embed="rId2"/>
          <a:stretch>
            <a:fillRect/>
          </a:stretch>
        </p:blipFill>
        <p:spPr>
          <a:xfrm>
            <a:off x="4651375" y="3342640"/>
            <a:ext cx="2405380" cy="459740"/>
          </a:xfrm>
          <a:prstGeom prst="rect">
            <a:avLst/>
          </a:prstGeom>
        </p:spPr>
      </p:pic>
      <p:pic>
        <p:nvPicPr>
          <p:cNvPr id="5" name="图片 4"/>
          <p:cNvPicPr>
            <a:picLocks noChangeAspect="1"/>
          </p:cNvPicPr>
          <p:nvPr/>
        </p:nvPicPr>
        <p:blipFill>
          <a:blip r:embed="rId3"/>
          <a:stretch>
            <a:fillRect/>
          </a:stretch>
        </p:blipFill>
        <p:spPr>
          <a:xfrm>
            <a:off x="4384675" y="2353945"/>
            <a:ext cx="2938780" cy="482600"/>
          </a:xfrm>
          <a:prstGeom prst="rect">
            <a:avLst/>
          </a:prstGeom>
        </p:spPr>
      </p:pic>
      <p:pic>
        <p:nvPicPr>
          <p:cNvPr id="6" name="图片 5"/>
          <p:cNvPicPr>
            <a:picLocks noChangeAspect="1"/>
          </p:cNvPicPr>
          <p:nvPr/>
        </p:nvPicPr>
        <p:blipFill>
          <a:blip r:embed="rId4"/>
          <a:stretch>
            <a:fillRect/>
          </a:stretch>
        </p:blipFill>
        <p:spPr>
          <a:xfrm>
            <a:off x="4873625" y="1402715"/>
            <a:ext cx="1960880" cy="664845"/>
          </a:xfrm>
          <a:prstGeom prst="rect">
            <a:avLst/>
          </a:prstGeom>
        </p:spPr>
      </p:pic>
      <p:pic>
        <p:nvPicPr>
          <p:cNvPr id="9" name="图片 8"/>
          <p:cNvPicPr>
            <a:picLocks noChangeAspect="1"/>
          </p:cNvPicPr>
          <p:nvPr/>
        </p:nvPicPr>
        <p:blipFill>
          <a:blip r:embed="rId5"/>
          <a:stretch>
            <a:fillRect/>
          </a:stretch>
        </p:blipFill>
        <p:spPr>
          <a:xfrm>
            <a:off x="3789680" y="4255770"/>
            <a:ext cx="4128770" cy="814705"/>
          </a:xfrm>
          <a:prstGeom prst="rect">
            <a:avLst/>
          </a:prstGeom>
        </p:spPr>
      </p:pic>
      <p:sp>
        <p:nvSpPr>
          <p:cNvPr id="10" name="文本框 9"/>
          <p:cNvSpPr txBox="1"/>
          <p:nvPr/>
        </p:nvSpPr>
        <p:spPr>
          <a:xfrm>
            <a:off x="747395" y="783590"/>
            <a:ext cx="5119370" cy="368300"/>
          </a:xfrm>
          <a:prstGeom prst="rect">
            <a:avLst/>
          </a:prstGeom>
          <a:noFill/>
        </p:spPr>
        <p:txBody>
          <a:bodyPr wrap="square" rtlCol="0">
            <a:spAutoFit/>
          </a:bodyPr>
          <a:lstStyle/>
          <a:p>
            <a:pPr algn="l">
              <a:buClrTx/>
              <a:buSzTx/>
              <a:buFontTx/>
            </a:pPr>
            <a:r>
              <a:rPr lang="zh-CN" altLang="en-US" b="1">
                <a:latin typeface="+mn-ea"/>
                <a:cs typeface="+mn-ea"/>
              </a:rPr>
              <a:t>以第一项为例：</a:t>
            </a:r>
            <a:endParaRPr lang="zh-CN" altLang="en-US" b="1">
              <a:latin typeface="+mn-ea"/>
              <a:cs typeface="+mn-ea"/>
            </a:endParaRPr>
          </a:p>
        </p:txBody>
      </p:sp>
      <p:sp>
        <p:nvSpPr>
          <p:cNvPr id="11" name="文本框 10"/>
          <p:cNvSpPr txBox="1"/>
          <p:nvPr/>
        </p:nvSpPr>
        <p:spPr>
          <a:xfrm>
            <a:off x="747395" y="2974340"/>
            <a:ext cx="3402330" cy="368300"/>
          </a:xfrm>
          <a:prstGeom prst="rect">
            <a:avLst/>
          </a:prstGeom>
          <a:noFill/>
        </p:spPr>
        <p:txBody>
          <a:bodyPr wrap="square" rtlCol="0">
            <a:spAutoFit/>
          </a:bodyPr>
          <a:lstStyle/>
          <a:p>
            <a:r>
              <a:rPr lang="zh-CN" altLang="en-US" b="1">
                <a:latin typeface="+mj-ea"/>
                <a:ea typeface="+mj-ea"/>
              </a:rPr>
              <a:t>由于</a:t>
            </a:r>
            <a:r>
              <a:rPr lang="en-US" altLang="zh-CN" b="1">
                <a:latin typeface="+mj-ea"/>
                <a:ea typeface="+mj-ea"/>
              </a:rPr>
              <a:t>on-shell</a:t>
            </a:r>
            <a:r>
              <a:rPr lang="zh-CN" altLang="en-US" b="1">
                <a:latin typeface="+mj-ea"/>
                <a:ea typeface="+mj-ea"/>
              </a:rPr>
              <a:t>条件约束：</a:t>
            </a:r>
            <a:endParaRPr lang="zh-CN" altLang="en-US" b="1">
              <a:latin typeface="+mj-ea"/>
              <a:ea typeface="+mj-ea"/>
            </a:endParaRPr>
          </a:p>
        </p:txBody>
      </p:sp>
      <p:sp>
        <p:nvSpPr>
          <p:cNvPr id="12" name="文本框 11"/>
          <p:cNvSpPr txBox="1"/>
          <p:nvPr/>
        </p:nvSpPr>
        <p:spPr>
          <a:xfrm>
            <a:off x="747395" y="1980565"/>
            <a:ext cx="1786255" cy="368300"/>
          </a:xfrm>
          <a:prstGeom prst="rect">
            <a:avLst/>
          </a:prstGeom>
          <a:noFill/>
        </p:spPr>
        <p:txBody>
          <a:bodyPr wrap="square" rtlCol="0">
            <a:spAutoFit/>
          </a:bodyPr>
          <a:lstStyle/>
          <a:p>
            <a:pPr algn="l">
              <a:buClrTx/>
              <a:buSzTx/>
              <a:buFontTx/>
            </a:pPr>
            <a:r>
              <a:rPr lang="zh-CN" altLang="en-US" b="1">
                <a:latin typeface="+mn-ea"/>
                <a:cs typeface="+mn-ea"/>
              </a:rPr>
              <a:t>分母展开：</a:t>
            </a:r>
            <a:endParaRPr lang="zh-CN" altLang="en-US" b="1">
              <a:latin typeface="+mn-ea"/>
              <a:cs typeface="+mn-ea"/>
            </a:endParaRPr>
          </a:p>
        </p:txBody>
      </p:sp>
      <p:sp>
        <p:nvSpPr>
          <p:cNvPr id="14" name="文本框 13"/>
          <p:cNvSpPr txBox="1"/>
          <p:nvPr/>
        </p:nvSpPr>
        <p:spPr>
          <a:xfrm>
            <a:off x="747395" y="3968115"/>
            <a:ext cx="3402330" cy="368300"/>
          </a:xfrm>
          <a:prstGeom prst="rect">
            <a:avLst/>
          </a:prstGeom>
          <a:noFill/>
        </p:spPr>
        <p:txBody>
          <a:bodyPr wrap="square" rtlCol="0">
            <a:spAutoFit/>
          </a:bodyPr>
          <a:lstStyle/>
          <a:p>
            <a:r>
              <a:rPr lang="zh-CN" altLang="en-US" b="1">
                <a:latin typeface="+mj-ea"/>
                <a:ea typeface="+mj-ea"/>
              </a:rPr>
              <a:t>分母项可化简为：</a:t>
            </a:r>
            <a:endParaRPr lang="zh-CN" altLang="en-US" b="1">
              <a:latin typeface="+mj-ea"/>
              <a:ea typeface="+mj-ea"/>
            </a:endParaRPr>
          </a:p>
        </p:txBody>
      </p:sp>
      <p:sp>
        <p:nvSpPr>
          <p:cNvPr id="15" name="文本框 14"/>
          <p:cNvSpPr txBox="1"/>
          <p:nvPr/>
        </p:nvSpPr>
        <p:spPr>
          <a:xfrm>
            <a:off x="747395" y="5241290"/>
            <a:ext cx="6614795" cy="368300"/>
          </a:xfrm>
          <a:prstGeom prst="rect">
            <a:avLst/>
          </a:prstGeom>
          <a:noFill/>
        </p:spPr>
        <p:txBody>
          <a:bodyPr wrap="square" rtlCol="0">
            <a:spAutoFit/>
          </a:bodyPr>
          <a:lstStyle/>
          <a:p>
            <a:pPr indent="0">
              <a:buFont typeface="Arial" panose="020B0604020202020204" pitchFamily="34" charset="0"/>
              <a:buNone/>
            </a:pPr>
            <a:r>
              <a:rPr lang="zh-CN" altLang="en-US" b="1"/>
              <a:t>因此第一项出现：</a:t>
            </a:r>
            <a:r>
              <a:rPr lang="en-US" altLang="zh-CN" b="1"/>
              <a:t>1. </a:t>
            </a:r>
            <a:r>
              <a:rPr lang="zh-CN" altLang="en-US" b="1"/>
              <a:t>红外发散</a:t>
            </a:r>
            <a:r>
              <a:rPr lang="en-US" altLang="zh-CN" b="1"/>
              <a:t> (</a:t>
            </a:r>
            <a:r>
              <a:rPr lang="zh-CN" altLang="en-US" b="1"/>
              <a:t>软光子）</a:t>
            </a:r>
            <a:r>
              <a:rPr lang="en-US" altLang="zh-CN" b="1"/>
              <a:t>  2. </a:t>
            </a:r>
            <a:r>
              <a:rPr lang="zh-CN" altLang="en-US" b="1"/>
              <a:t>共线发散</a:t>
            </a:r>
            <a:endParaRPr lang="zh-CN" altLang="en-US" b="1"/>
          </a:p>
        </p:txBody>
      </p:sp>
      <p:sp>
        <p:nvSpPr>
          <p:cNvPr id="4" name="文本框 3"/>
          <p:cNvSpPr txBox="1"/>
          <p:nvPr/>
        </p:nvSpPr>
        <p:spPr>
          <a:xfrm>
            <a:off x="11539855" y="6257290"/>
            <a:ext cx="845820" cy="368300"/>
          </a:xfrm>
          <a:prstGeom prst="rect">
            <a:avLst/>
          </a:prstGeom>
          <a:noFill/>
        </p:spPr>
        <p:txBody>
          <a:bodyPr wrap="square" rtlCol="0">
            <a:spAutoFit/>
          </a:bodyPr>
          <a:p>
            <a:r>
              <a:rPr lang="en-US" altLang="zh-CN">
                <a:solidFill>
                  <a:schemeClr val="bg1"/>
                </a:solidFill>
              </a:rPr>
              <a:t>15</a:t>
            </a:r>
            <a:endParaRPr lang="en-US" altLang="zh-CN">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9">
        <p:random/>
      </p:transition>
    </mc:Choice>
    <mc:Fallback>
      <p:transition>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36"/>
        <p:cNvGrpSpPr/>
        <p:nvPr/>
      </p:nvGrpSpPr>
      <p:grpSpPr>
        <a:xfrm>
          <a:off x="0" y="0"/>
          <a:ext cx="0" cy="0"/>
          <a:chOff x="0" y="0"/>
          <a:chExt cx="0" cy="0"/>
        </a:xfrm>
      </p:grpSpPr>
      <p:sp>
        <p:nvSpPr>
          <p:cNvPr id="13" name="文本框 12"/>
          <p:cNvSpPr txBox="1"/>
          <p:nvPr/>
        </p:nvSpPr>
        <p:spPr>
          <a:xfrm>
            <a:off x="7358380" y="6428105"/>
            <a:ext cx="3935095" cy="281940"/>
          </a:xfrm>
          <a:prstGeom prst="rect">
            <a:avLst/>
          </a:prstGeom>
          <a:noFill/>
        </p:spPr>
        <p:txBody>
          <a:bodyPr wrap="square" rtlCol="0">
            <a:noAutofit/>
          </a:bodyPr>
          <a:lstStyle/>
          <a:p>
            <a:endParaRPr lang="zh-CN" altLang="en-US"/>
          </a:p>
        </p:txBody>
      </p:sp>
      <mc:AlternateContent xmlns:mc="http://schemas.openxmlformats.org/markup-compatibility/2006">
        <mc:Choice xmlns:a14="http://schemas.microsoft.com/office/drawing/2010/main" Requires="a14">
          <p:sp>
            <p:nvSpPr>
              <p:cNvPr id="2" name="文本框 1"/>
              <p:cNvSpPr txBox="1"/>
              <p:nvPr/>
            </p:nvSpPr>
            <p:spPr>
              <a:xfrm>
                <a:off x="164465" y="158750"/>
                <a:ext cx="8681085" cy="460375"/>
              </a:xfrm>
              <a:prstGeom prst="rect">
                <a:avLst/>
              </a:prstGeom>
              <a:noFill/>
            </p:spPr>
            <p:txBody>
              <a:bodyPr wrap="square" rtlCol="0">
                <a:spAutoFit/>
              </a:bodyPr>
              <a:lstStyle/>
              <a:p>
                <a:r>
                  <a:rPr lang="en-US" altLang="zh-CN" sz="2400" b="1" dirty="0">
                    <a:latin typeface="+mn-ea"/>
                    <a:cs typeface="+mn-ea"/>
                  </a:rPr>
                  <a:t>4.3 </a:t>
                </a:r>
                <a:r>
                  <a:rPr lang="zh-CN" altLang="en-US" sz="2400" b="1" dirty="0">
                    <a:latin typeface="+mn-ea"/>
                    <a:cs typeface="+mn-ea"/>
                  </a:rPr>
                  <a:t>例</a:t>
                </a:r>
                <a14:m>
                  <m:oMath xmlns:m="http://schemas.openxmlformats.org/officeDocument/2006/math">
                    <m:r>
                      <a:rPr lang="en-US" altLang="zh-CN" sz="2400" b="1">
                        <a:latin typeface="Cambria Math" panose="02040503050406030204" charset="0"/>
                        <a:cs typeface="Cambria Math" panose="02040503050406030204" charset="0"/>
                      </a:rPr>
                      <m:t>𝛑</m:t>
                    </m:r>
                    <m:r>
                      <a:rPr lang="en-US" altLang="zh-CN" sz="2400" b="1" i="1">
                        <a:latin typeface="Cambria Math" panose="02040503050406030204" charset="0"/>
                        <a:cs typeface="Cambria Math" panose="02040503050406030204" charset="0"/>
                      </a:rPr>
                      <m:t>→</m:t>
                    </m:r>
                    <m:sSup>
                      <m:sSupPr>
                        <m:ctrlPr>
                          <a:rPr lang="en-US" altLang="zh-CN" sz="2400" b="1" i="1">
                            <a:latin typeface="Cambria Math" panose="02040503050406030204" charset="0"/>
                            <a:cs typeface="Cambria Math" panose="02040503050406030204" charset="0"/>
                          </a:rPr>
                        </m:ctrlPr>
                      </m:sSupPr>
                      <m:e>
                        <m:r>
                          <a:rPr lang="en-US" altLang="zh-CN" sz="2400" b="1" i="1">
                            <a:latin typeface="Cambria Math" panose="02040503050406030204" charset="0"/>
                            <a:cs typeface="Cambria Math" panose="02040503050406030204" charset="0"/>
                          </a:rPr>
                          <m:t>𝒆</m:t>
                        </m:r>
                      </m:e>
                      <m:sup>
                        <m:r>
                          <a:rPr lang="en-US" altLang="zh-CN" sz="2400" b="1" i="1">
                            <a:latin typeface="Cambria Math" panose="02040503050406030204" charset="0"/>
                            <a:cs typeface="Cambria Math" panose="02040503050406030204" charset="0"/>
                          </a:rPr>
                          <m:t>−</m:t>
                        </m:r>
                      </m:sup>
                    </m:sSup>
                    <m:r>
                      <a:rPr lang="en-US" altLang="zh-CN" sz="2400" b="1" i="1">
                        <a:latin typeface="Cambria Math" panose="02040503050406030204" charset="0"/>
                        <a:cs typeface="Cambria Math" panose="02040503050406030204" charset="0"/>
                      </a:rPr>
                      <m:t>+</m:t>
                    </m:r>
                    <m:acc>
                      <m:accPr>
                        <m:chr m:val="̅"/>
                        <m:ctrlPr>
                          <a:rPr lang="en-US" altLang="zh-CN" sz="2400" b="1" i="1">
                            <a:latin typeface="Cambria Math" panose="02040503050406030204" charset="0"/>
                            <a:cs typeface="Cambria Math" panose="02040503050406030204" charset="0"/>
                          </a:rPr>
                        </m:ctrlPr>
                      </m:accPr>
                      <m:e>
                        <m:r>
                          <a:rPr lang="en-US" altLang="zh-CN" sz="2400" b="1" i="1">
                            <a:latin typeface="Cambria Math" panose="02040503050406030204" charset="0"/>
                            <a:cs typeface="Cambria Math" panose="02040503050406030204" charset="0"/>
                          </a:rPr>
                          <m:t>𝒗</m:t>
                        </m:r>
                      </m:e>
                    </m:acc>
                  </m:oMath>
                </a14:m>
                <a:endParaRPr lang="zh-CN" altLang="en-US" sz="2400" b="1" dirty="0">
                  <a:latin typeface="+mn-ea"/>
                  <a:cs typeface="+mn-ea"/>
                </a:endParaRPr>
              </a:p>
            </p:txBody>
          </p:sp>
        </mc:Choice>
        <mc:Fallback>
          <p:sp>
            <p:nvSpPr>
              <p:cNvPr id="2" name="文本框 1"/>
              <p:cNvSpPr txBox="1">
                <a:spLocks noRot="1" noChangeAspect="1" noMove="1" noResize="1" noEditPoints="1" noAdjustHandles="1" noChangeArrowheads="1" noChangeShapeType="1" noTextEdit="1"/>
              </p:cNvSpPr>
              <p:nvPr/>
            </p:nvSpPr>
            <p:spPr>
              <a:xfrm>
                <a:off x="164465" y="158750"/>
                <a:ext cx="8681085" cy="460375"/>
              </a:xfrm>
              <a:prstGeom prst="rect">
                <a:avLst/>
              </a:prstGeom>
              <a:blipFill rotWithShape="1">
                <a:blip r:embed="rId1"/>
                <a:stretch>
                  <a:fillRect/>
                </a:stretch>
              </a:blipFill>
            </p:spPr>
            <p:txBody>
              <a:bodyPr/>
              <a:lstStyle/>
              <a:p>
                <a:r>
                  <a:rPr lang="zh-CN" altLang="en-US">
                    <a:noFill/>
                  </a:rPr>
                  <a:t> </a:t>
                </a:r>
              </a:p>
            </p:txBody>
          </p:sp>
        </mc:Fallback>
      </mc:AlternateContent>
      <p:pic>
        <p:nvPicPr>
          <p:cNvPr id="3" name="图片 2"/>
          <p:cNvPicPr>
            <a:picLocks noChangeAspect="1"/>
          </p:cNvPicPr>
          <p:nvPr/>
        </p:nvPicPr>
        <p:blipFill>
          <a:blip r:embed="rId2"/>
          <a:stretch>
            <a:fillRect/>
          </a:stretch>
        </p:blipFill>
        <p:spPr>
          <a:xfrm>
            <a:off x="2902585" y="4584065"/>
            <a:ext cx="5295265" cy="768350"/>
          </a:xfrm>
          <a:prstGeom prst="rect">
            <a:avLst/>
          </a:prstGeom>
        </p:spPr>
      </p:pic>
      <p:pic>
        <p:nvPicPr>
          <p:cNvPr id="5" name="图片 4"/>
          <p:cNvPicPr>
            <a:picLocks noChangeAspect="1"/>
          </p:cNvPicPr>
          <p:nvPr/>
        </p:nvPicPr>
        <p:blipFill>
          <a:blip r:embed="rId3"/>
          <a:stretch>
            <a:fillRect/>
          </a:stretch>
        </p:blipFill>
        <p:spPr>
          <a:xfrm>
            <a:off x="1853565" y="2279015"/>
            <a:ext cx="7851775" cy="623570"/>
          </a:xfrm>
          <a:prstGeom prst="rect">
            <a:avLst/>
          </a:prstGeom>
        </p:spPr>
      </p:pic>
      <p:pic>
        <p:nvPicPr>
          <p:cNvPr id="6" name="图片 5"/>
          <p:cNvPicPr>
            <a:picLocks noChangeAspect="1"/>
          </p:cNvPicPr>
          <p:nvPr/>
        </p:nvPicPr>
        <p:blipFill>
          <a:blip r:embed="rId4"/>
          <a:stretch>
            <a:fillRect/>
          </a:stretch>
        </p:blipFill>
        <p:spPr>
          <a:xfrm>
            <a:off x="3320415" y="3312160"/>
            <a:ext cx="4215130" cy="422910"/>
          </a:xfrm>
          <a:prstGeom prst="rect">
            <a:avLst/>
          </a:prstGeom>
        </p:spPr>
      </p:pic>
      <p:pic>
        <p:nvPicPr>
          <p:cNvPr id="40" name="图片 39"/>
          <p:cNvPicPr>
            <a:picLocks noChangeAspect="1"/>
          </p:cNvPicPr>
          <p:nvPr/>
        </p:nvPicPr>
        <p:blipFill>
          <a:blip r:embed="rId5"/>
          <a:stretch>
            <a:fillRect/>
          </a:stretch>
        </p:blipFill>
        <p:spPr>
          <a:xfrm>
            <a:off x="2371090" y="1147445"/>
            <a:ext cx="6067425" cy="605155"/>
          </a:xfrm>
          <a:prstGeom prst="rect">
            <a:avLst/>
          </a:prstGeom>
        </p:spPr>
      </p:pic>
      <p:sp>
        <p:nvSpPr>
          <p:cNvPr id="12" name="文本框 11"/>
          <p:cNvSpPr txBox="1"/>
          <p:nvPr/>
        </p:nvSpPr>
        <p:spPr>
          <a:xfrm>
            <a:off x="584835" y="838200"/>
            <a:ext cx="1786255" cy="368300"/>
          </a:xfrm>
          <a:prstGeom prst="rect">
            <a:avLst/>
          </a:prstGeom>
          <a:noFill/>
        </p:spPr>
        <p:txBody>
          <a:bodyPr wrap="square" rtlCol="0">
            <a:spAutoFit/>
          </a:bodyPr>
          <a:lstStyle/>
          <a:p>
            <a:pPr algn="l">
              <a:buClrTx/>
              <a:buSzTx/>
              <a:buFontTx/>
            </a:pPr>
            <a:r>
              <a:rPr lang="zh-CN" altLang="en-US" b="1">
                <a:latin typeface="+mn-ea"/>
                <a:cs typeface="+mn-ea"/>
              </a:rPr>
              <a:t>对奇异部分化简：</a:t>
            </a:r>
            <a:endParaRPr lang="zh-CN" altLang="en-US" b="1">
              <a:latin typeface="+mn-ea"/>
              <a:cs typeface="+mn-ea"/>
            </a:endParaRPr>
          </a:p>
        </p:txBody>
      </p:sp>
      <p:sp>
        <p:nvSpPr>
          <p:cNvPr id="7" name="文本框 6"/>
          <p:cNvSpPr txBox="1"/>
          <p:nvPr/>
        </p:nvSpPr>
        <p:spPr>
          <a:xfrm>
            <a:off x="584835" y="1910715"/>
            <a:ext cx="3140075" cy="368300"/>
          </a:xfrm>
          <a:prstGeom prst="rect">
            <a:avLst/>
          </a:prstGeom>
          <a:noFill/>
        </p:spPr>
        <p:txBody>
          <a:bodyPr wrap="square" rtlCol="0">
            <a:spAutoFit/>
          </a:bodyPr>
          <a:lstStyle/>
          <a:p>
            <a:pPr algn="l">
              <a:buClrTx/>
              <a:buSzTx/>
              <a:buFontTx/>
            </a:pPr>
            <a:r>
              <a:rPr lang="zh-CN" altLang="en-US" b="1">
                <a:latin typeface="+mn-ea"/>
                <a:cs typeface="+mn-ea"/>
              </a:rPr>
              <a:t>将狄拉克函数展开：</a:t>
            </a:r>
            <a:endParaRPr lang="zh-CN" altLang="en-US" b="1">
              <a:latin typeface="+mn-ea"/>
              <a:cs typeface="+mn-ea"/>
            </a:endParaRPr>
          </a:p>
        </p:txBody>
      </p:sp>
      <p:sp>
        <p:nvSpPr>
          <p:cNvPr id="8" name="文本框 7"/>
          <p:cNvSpPr txBox="1"/>
          <p:nvPr/>
        </p:nvSpPr>
        <p:spPr>
          <a:xfrm>
            <a:off x="584835" y="2983230"/>
            <a:ext cx="3140075" cy="368300"/>
          </a:xfrm>
          <a:prstGeom prst="rect">
            <a:avLst/>
          </a:prstGeom>
          <a:noFill/>
        </p:spPr>
        <p:txBody>
          <a:bodyPr wrap="square" rtlCol="0">
            <a:spAutoFit/>
          </a:bodyPr>
          <a:lstStyle/>
          <a:p>
            <a:pPr algn="l">
              <a:buClrTx/>
              <a:buSzTx/>
              <a:buFontTx/>
            </a:pPr>
            <a:r>
              <a:rPr lang="zh-CN" altLang="en-US" b="1">
                <a:latin typeface="+mn-ea"/>
                <a:cs typeface="+mn-ea"/>
              </a:rPr>
              <a:t>其中：</a:t>
            </a:r>
            <a:endParaRPr lang="zh-CN" altLang="en-US" b="1">
              <a:latin typeface="+mn-ea"/>
              <a:cs typeface="+mn-ea"/>
            </a:endParaRPr>
          </a:p>
        </p:txBody>
      </p:sp>
      <p:sp>
        <p:nvSpPr>
          <p:cNvPr id="9" name="文本框 8"/>
          <p:cNvSpPr txBox="1"/>
          <p:nvPr/>
        </p:nvSpPr>
        <p:spPr>
          <a:xfrm>
            <a:off x="584835" y="3975100"/>
            <a:ext cx="2527935" cy="368300"/>
          </a:xfrm>
          <a:prstGeom prst="rect">
            <a:avLst/>
          </a:prstGeom>
          <a:noFill/>
        </p:spPr>
        <p:txBody>
          <a:bodyPr wrap="square" rtlCol="0">
            <a:spAutoFit/>
          </a:bodyPr>
          <a:lstStyle/>
          <a:p>
            <a:r>
              <a:rPr lang="zh-CN" altLang="en-US" b="1">
                <a:latin typeface="+mj-ea"/>
                <a:ea typeface="+mj-ea"/>
                <a:cs typeface="+mj-ea"/>
              </a:rPr>
              <a:t>利用红外</a:t>
            </a:r>
            <a:r>
              <a:rPr lang="en-US" altLang="zh-CN" b="1">
                <a:latin typeface="+mj-ea"/>
                <a:ea typeface="+mj-ea"/>
                <a:cs typeface="+mj-ea"/>
              </a:rPr>
              <a:t>/</a:t>
            </a:r>
            <a:r>
              <a:rPr lang="zh-CN" altLang="en-US" b="1">
                <a:latin typeface="+mj-ea"/>
                <a:ea typeface="+mj-ea"/>
                <a:cs typeface="+mj-ea"/>
              </a:rPr>
              <a:t>贡献极限下</a:t>
            </a:r>
            <a:endParaRPr lang="zh-CN" altLang="en-US" b="1">
              <a:latin typeface="+mj-ea"/>
              <a:ea typeface="+mj-ea"/>
              <a:cs typeface="+mj-ea"/>
            </a:endParaRPr>
          </a:p>
        </p:txBody>
      </p:sp>
      <p:pic>
        <p:nvPicPr>
          <p:cNvPr id="10" name="图片 9"/>
          <p:cNvPicPr>
            <a:picLocks noChangeAspect="1"/>
          </p:cNvPicPr>
          <p:nvPr/>
        </p:nvPicPr>
        <p:blipFill>
          <a:blip r:embed="rId6"/>
          <a:stretch>
            <a:fillRect/>
          </a:stretch>
        </p:blipFill>
        <p:spPr>
          <a:xfrm>
            <a:off x="2902585" y="3991928"/>
            <a:ext cx="1936750" cy="334645"/>
          </a:xfrm>
          <a:prstGeom prst="rect">
            <a:avLst/>
          </a:prstGeom>
        </p:spPr>
      </p:pic>
      <p:sp>
        <p:nvSpPr>
          <p:cNvPr id="14" name="文本框 13"/>
          <p:cNvSpPr txBox="1"/>
          <p:nvPr/>
        </p:nvSpPr>
        <p:spPr>
          <a:xfrm>
            <a:off x="4839335" y="3975100"/>
            <a:ext cx="2869565" cy="368300"/>
          </a:xfrm>
          <a:prstGeom prst="rect">
            <a:avLst/>
          </a:prstGeom>
          <a:noFill/>
        </p:spPr>
        <p:txBody>
          <a:bodyPr wrap="square" rtlCol="0">
            <a:spAutoFit/>
          </a:bodyPr>
          <a:lstStyle/>
          <a:p>
            <a:r>
              <a:rPr lang="zh-CN" altLang="en-US" b="1">
                <a:latin typeface="+mj-ea"/>
                <a:ea typeface="+mj-ea"/>
                <a:cs typeface="+mj-ea"/>
              </a:rPr>
              <a:t>可以进一步提取公因式：</a:t>
            </a:r>
            <a:endParaRPr lang="zh-CN" altLang="en-US" b="1">
              <a:latin typeface="+mj-ea"/>
              <a:ea typeface="+mj-ea"/>
              <a:cs typeface="+mj-ea"/>
            </a:endParaRPr>
          </a:p>
        </p:txBody>
      </p:sp>
      <p:sp>
        <p:nvSpPr>
          <p:cNvPr id="15" name="文本框 14"/>
          <p:cNvSpPr txBox="1"/>
          <p:nvPr/>
        </p:nvSpPr>
        <p:spPr>
          <a:xfrm>
            <a:off x="661670" y="5373370"/>
            <a:ext cx="3318510" cy="368300"/>
          </a:xfrm>
          <a:prstGeom prst="rect">
            <a:avLst/>
          </a:prstGeom>
          <a:noFill/>
        </p:spPr>
        <p:txBody>
          <a:bodyPr wrap="square" rtlCol="0">
            <a:spAutoFit/>
          </a:bodyPr>
          <a:lstStyle/>
          <a:p>
            <a:r>
              <a:rPr lang="zh-CN" altLang="en-US" b="1"/>
              <a:t>奇异项抵消！</a:t>
            </a:r>
            <a:endParaRPr lang="zh-CN" altLang="en-US" b="1"/>
          </a:p>
        </p:txBody>
      </p:sp>
      <p:sp>
        <p:nvSpPr>
          <p:cNvPr id="4" name="文本框 3"/>
          <p:cNvSpPr txBox="1"/>
          <p:nvPr/>
        </p:nvSpPr>
        <p:spPr>
          <a:xfrm>
            <a:off x="11539855" y="6257290"/>
            <a:ext cx="585470" cy="368300"/>
          </a:xfrm>
          <a:prstGeom prst="rect">
            <a:avLst/>
          </a:prstGeom>
          <a:noFill/>
        </p:spPr>
        <p:txBody>
          <a:bodyPr wrap="square" rtlCol="0">
            <a:spAutoFit/>
          </a:bodyPr>
          <a:p>
            <a:r>
              <a:rPr lang="en-US" altLang="zh-CN">
                <a:solidFill>
                  <a:schemeClr val="bg1"/>
                </a:solidFill>
              </a:rPr>
              <a:t>16</a:t>
            </a:r>
            <a:endParaRPr lang="en-US" altLang="zh-CN">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9">
        <p:random/>
      </p:transition>
    </mc:Choice>
    <mc:Fallback>
      <p:transition>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6"/>
        <p:cNvGrpSpPr/>
        <p:nvPr/>
      </p:nvGrpSpPr>
      <p:grpSpPr>
        <a:xfrm>
          <a:off x="0" y="0"/>
          <a:ext cx="0" cy="0"/>
          <a:chOff x="0" y="0"/>
          <a:chExt cx="0" cy="0"/>
        </a:xfrm>
      </p:grpSpPr>
      <p:sp>
        <p:nvSpPr>
          <p:cNvPr id="10" name="文本框 9"/>
          <p:cNvSpPr txBox="1"/>
          <p:nvPr/>
        </p:nvSpPr>
        <p:spPr>
          <a:xfrm>
            <a:off x="127635" y="158750"/>
            <a:ext cx="8681085" cy="460375"/>
          </a:xfrm>
          <a:prstGeom prst="rect">
            <a:avLst/>
          </a:prstGeom>
          <a:noFill/>
        </p:spPr>
        <p:txBody>
          <a:bodyPr wrap="square" rtlCol="0">
            <a:spAutoFit/>
          </a:bodyPr>
          <a:lstStyle/>
          <a:p>
            <a:r>
              <a:rPr lang="en-US" altLang="zh-CN" sz="2400" b="1" dirty="0">
                <a:latin typeface="+mn-ea"/>
                <a:cs typeface="+mn-ea"/>
              </a:rPr>
              <a:t>5 </a:t>
            </a:r>
            <a:r>
              <a:rPr lang="zh-CN" altLang="en-US" sz="2400" b="1" dirty="0">
                <a:latin typeface="+mn-ea"/>
                <a:cs typeface="+mn-ea"/>
              </a:rPr>
              <a:t>总结</a:t>
            </a:r>
            <a:endParaRPr lang="zh-CN" altLang="en-US" sz="2400" b="1" dirty="0">
              <a:latin typeface="+mn-ea"/>
              <a:cs typeface="+mn-ea"/>
            </a:endParaRPr>
          </a:p>
        </p:txBody>
      </p:sp>
      <p:sp>
        <p:nvSpPr>
          <p:cNvPr id="13" name="文本框 12"/>
          <p:cNvSpPr txBox="1"/>
          <p:nvPr/>
        </p:nvSpPr>
        <p:spPr>
          <a:xfrm>
            <a:off x="7358380" y="6428105"/>
            <a:ext cx="3935095" cy="281940"/>
          </a:xfrm>
          <a:prstGeom prst="rect">
            <a:avLst/>
          </a:prstGeom>
          <a:noFill/>
        </p:spPr>
        <p:txBody>
          <a:bodyPr wrap="square" rtlCol="0">
            <a:noAutofit/>
          </a:bodyPr>
          <a:lstStyle/>
          <a:p>
            <a:endParaRPr lang="zh-CN" altLang="en-US"/>
          </a:p>
        </p:txBody>
      </p:sp>
      <p:sp>
        <p:nvSpPr>
          <p:cNvPr id="4" name="文本框 3"/>
          <p:cNvSpPr txBox="1"/>
          <p:nvPr/>
        </p:nvSpPr>
        <p:spPr>
          <a:xfrm>
            <a:off x="1643062" y="973419"/>
            <a:ext cx="8905875" cy="4606967"/>
          </a:xfrm>
          <a:prstGeom prst="rect">
            <a:avLst/>
          </a:prstGeom>
        </p:spPr>
        <p:txBody>
          <a:bodyPr wrap="square">
            <a:spAutoFit/>
          </a:bodyPr>
          <a:lstStyle/>
          <a:p>
            <a:pPr algn="just">
              <a:lnSpc>
                <a:spcPct val="280000"/>
              </a:lnSpc>
            </a:pPr>
            <a:r>
              <a:rPr lang="zh-CN" altLang="en-US" b="1" dirty="0">
                <a:latin typeface="+mn-ea"/>
                <a:cs typeface="+mn-ea"/>
              </a:rPr>
              <a:t>       在数学上，</a:t>
            </a:r>
            <a:r>
              <a:rPr lang="en-US" altLang="zh-CN" b="1" dirty="0">
                <a:latin typeface="+mn-ea"/>
                <a:cs typeface="+mn-ea"/>
              </a:rPr>
              <a:t>KLN</a:t>
            </a:r>
            <a:r>
              <a:rPr lang="zh-CN" altLang="en-US" b="1" dirty="0">
                <a:latin typeface="+mn-ea"/>
                <a:cs typeface="+mn-ea"/>
              </a:rPr>
              <a:t>定理为我们提供了一套将极其复杂的解析反常积分，转化为拓扑图论和代数不等式的通用框架； 在物理上，它深刻揭示了自然界的奥秘</a:t>
            </a:r>
            <a:r>
              <a:rPr lang="en-US" altLang="zh-CN" b="1" dirty="0">
                <a:latin typeface="+mn-ea"/>
                <a:cs typeface="+mn-ea"/>
              </a:rPr>
              <a:t>——</a:t>
            </a:r>
            <a:r>
              <a:rPr lang="zh-CN" altLang="en-US" b="1" dirty="0">
                <a:latin typeface="+mn-ea"/>
                <a:cs typeface="+mn-ea"/>
              </a:rPr>
              <a:t>那些看似绝望的数学无穷大，往往是由于我们在理论框架中问了‘不符合观测现实’的问题。当我们将视界扩展到真实可观测的宏观物理量时，大自然的规律依然保持着完美和有限。</a:t>
            </a:r>
            <a:endParaRPr lang="en-US" altLang="zh-CN" b="1" dirty="0">
              <a:latin typeface="+mn-ea"/>
              <a:cs typeface="+mn-ea"/>
            </a:endParaRPr>
          </a:p>
          <a:p>
            <a:pPr algn="just">
              <a:lnSpc>
                <a:spcPct val="280000"/>
              </a:lnSpc>
            </a:pPr>
            <a:r>
              <a:rPr lang="en-US" altLang="zh-CN" b="1" dirty="0">
                <a:latin typeface="+mn-ea"/>
                <a:cs typeface="+mn-ea"/>
              </a:rPr>
              <a:t>       KLN</a:t>
            </a:r>
            <a:r>
              <a:rPr lang="zh-CN" altLang="en-US" b="1" dirty="0">
                <a:latin typeface="+mn-ea"/>
                <a:cs typeface="+mn-ea"/>
              </a:rPr>
              <a:t>抵消可视为不确定性原理的结果：若要精确定位相互作用点（硬过程），则不能对末态要求过高的能量</a:t>
            </a:r>
            <a:r>
              <a:rPr lang="en-US" altLang="zh-CN" b="1" dirty="0">
                <a:latin typeface="+mn-ea"/>
                <a:cs typeface="+mn-ea"/>
              </a:rPr>
              <a:t>/</a:t>
            </a:r>
            <a:r>
              <a:rPr lang="zh-CN" altLang="en-US" b="1" dirty="0">
                <a:latin typeface="+mn-ea"/>
                <a:cs typeface="+mn-ea"/>
              </a:rPr>
              <a:t>角度精度。</a:t>
            </a:r>
            <a:endParaRPr lang="en-US" altLang="zh-CN" b="1" dirty="0">
              <a:latin typeface="+mn-ea"/>
              <a:cs typeface="+mn-ea"/>
            </a:endParaRPr>
          </a:p>
        </p:txBody>
      </p:sp>
      <p:sp>
        <p:nvSpPr>
          <p:cNvPr id="2" name="文本框 1"/>
          <p:cNvSpPr txBox="1"/>
          <p:nvPr/>
        </p:nvSpPr>
        <p:spPr>
          <a:xfrm>
            <a:off x="11539855" y="6257290"/>
            <a:ext cx="652780" cy="368300"/>
          </a:xfrm>
          <a:prstGeom prst="rect">
            <a:avLst/>
          </a:prstGeom>
          <a:noFill/>
        </p:spPr>
        <p:txBody>
          <a:bodyPr wrap="square" rtlCol="0">
            <a:spAutoFit/>
          </a:bodyPr>
          <a:p>
            <a:r>
              <a:rPr lang="en-US" altLang="zh-CN">
                <a:solidFill>
                  <a:schemeClr val="bg1"/>
                </a:solidFill>
              </a:rPr>
              <a:t>17</a:t>
            </a:r>
            <a:endParaRPr lang="en-US" altLang="zh-CN">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9">
        <p:random/>
      </p:transition>
    </mc:Choice>
    <mc:Fallback>
      <p:transition>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8574" y="0"/>
            <a:ext cx="12249785" cy="6858000"/>
          </a:xfrm>
          <a:prstGeom prst="rect">
            <a:avLst/>
          </a:prstGeom>
          <a:solidFill>
            <a:srgbClr val="DCE0E1"/>
          </a:solidFill>
          <a:ln>
            <a:solidFill>
              <a:srgbClr val="DCE0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阿里巴巴普惠体 Light"/>
              <a:cs typeface="阿里巴巴普惠体 Light"/>
              <a:sym typeface="Times New Roman" panose="02020603050405020304"/>
            </a:endParaRPr>
          </a:p>
        </p:txBody>
      </p:sp>
      <p:sp>
        <p:nvSpPr>
          <p:cNvPr id="6" name="矩形 5"/>
          <p:cNvSpPr/>
          <p:nvPr/>
        </p:nvSpPr>
        <p:spPr>
          <a:xfrm>
            <a:off x="5922646" y="878207"/>
            <a:ext cx="6298565" cy="5000625"/>
          </a:xfrm>
          <a:prstGeom prst="rect">
            <a:avLst/>
          </a:prstGeom>
          <a:solidFill>
            <a:schemeClr val="bg1"/>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3200">
              <a:solidFill>
                <a:schemeClr val="tx1"/>
              </a:solidFill>
              <a:latin typeface="Times New Roman" panose="02020603050405020304"/>
              <a:ea typeface="阿里巴巴普惠体 Light"/>
              <a:cs typeface="阿里巴巴普惠体 Light"/>
              <a:sym typeface="Times New Roman" panose="02020603050405020304"/>
            </a:endParaRPr>
          </a:p>
        </p:txBody>
      </p:sp>
      <p:pic>
        <p:nvPicPr>
          <p:cNvPr id="2097154" name="Picture" descr="E:\自然植物\5c8fb27aa0fb6.jpg5c8fb27aa0fb6"/>
          <p:cNvPicPr>
            <a:picLocks noChangeAspect="1"/>
          </p:cNvPicPr>
          <p:nvPr/>
        </p:nvPicPr>
        <p:blipFill>
          <a:blip r:embed="rId1"/>
          <a:srcRect r="25229" b="18142"/>
          <a:stretch>
            <a:fillRect/>
          </a:stretch>
        </p:blipFill>
        <p:spPr>
          <a:xfrm>
            <a:off x="-28574" y="877572"/>
            <a:ext cx="5951220" cy="5001895"/>
          </a:xfrm>
          <a:prstGeom prst="rect">
            <a:avLst/>
          </a:prstGeom>
          <a:effectLst>
            <a:outerShdw blurRad="50800" dist="38100" dir="5400000" algn="t" rotWithShape="0">
              <a:prstClr val="black">
                <a:alpha val="40000"/>
              </a:prstClr>
            </a:outerShdw>
          </a:effectLst>
        </p:spPr>
      </p:pic>
      <p:grpSp>
        <p:nvGrpSpPr>
          <p:cNvPr id="4" name="组合 3"/>
          <p:cNvGrpSpPr/>
          <p:nvPr/>
        </p:nvGrpSpPr>
        <p:grpSpPr>
          <a:xfrm>
            <a:off x="6340475" y="1330325"/>
            <a:ext cx="2860040" cy="1273175"/>
            <a:chOff x="11382" y="1900"/>
            <a:chExt cx="4504" cy="2005"/>
          </a:xfrm>
        </p:grpSpPr>
        <p:sp>
          <p:nvSpPr>
            <p:cNvPr id="3" name="文本框 2"/>
            <p:cNvSpPr txBox="1"/>
            <p:nvPr/>
          </p:nvSpPr>
          <p:spPr>
            <a:xfrm>
              <a:off x="11382" y="2790"/>
              <a:ext cx="4504" cy="1115"/>
            </a:xfrm>
            <a:prstGeom prst="rect">
              <a:avLst/>
            </a:prstGeom>
            <a:noFill/>
          </p:spPr>
          <p:txBody>
            <a:bodyPr wrap="none" rtlCol="0">
              <a:spAutoFit/>
            </a:bodyPr>
            <a:lstStyle/>
            <a:p>
              <a:pPr algn="l"/>
              <a:r>
                <a:rPr lang="en-US" altLang="zh-CN" sz="4000" cap="all">
                  <a:solidFill>
                    <a:schemeClr val="tx1"/>
                  </a:solidFill>
                  <a:uFillTx/>
                  <a:latin typeface="Times New Roman" panose="02020603050405020304"/>
                  <a:ea typeface="阿里巴巴普惠体 Light"/>
                  <a:cs typeface="阿里巴巴普惠体 Light"/>
                  <a:sym typeface="Times New Roman" panose="02020603050405020304"/>
                </a:rPr>
                <a:t>CONTENTS</a:t>
              </a:r>
              <a:endParaRPr lang="en-US" altLang="zh-CN" sz="4000" cap="all">
                <a:solidFill>
                  <a:schemeClr val="tx1"/>
                </a:solidFill>
                <a:uFillTx/>
                <a:latin typeface="Times New Roman" panose="02020603050405020304"/>
                <a:ea typeface="阿里巴巴普惠体 Light"/>
                <a:cs typeface="阿里巴巴普惠体 Light"/>
                <a:sym typeface="Times New Roman" panose="02020603050405020304"/>
              </a:endParaRPr>
            </a:p>
          </p:txBody>
        </p:sp>
        <p:sp>
          <p:nvSpPr>
            <p:cNvPr id="2" name="文本框 1"/>
            <p:cNvSpPr txBox="1"/>
            <p:nvPr/>
          </p:nvSpPr>
          <p:spPr>
            <a:xfrm>
              <a:off x="11382" y="1900"/>
              <a:ext cx="1881" cy="1115"/>
            </a:xfrm>
            <a:prstGeom prst="rect">
              <a:avLst/>
            </a:prstGeom>
            <a:noFill/>
          </p:spPr>
          <p:txBody>
            <a:bodyPr wrap="none" rtlCol="0">
              <a:spAutoFit/>
            </a:bodyPr>
            <a:lstStyle/>
            <a:p>
              <a:pPr algn="l"/>
              <a:r>
                <a:rPr lang="zh-CN" altLang="en-US" sz="4000" cap="all">
                  <a:solidFill>
                    <a:schemeClr val="tx1"/>
                  </a:solidFill>
                  <a:uFillTx/>
                  <a:latin typeface="Times New Roman" panose="02020603050405020304"/>
                  <a:ea typeface="阿里巴巴普惠体 Light"/>
                  <a:cs typeface="阿里巴巴普惠体 Light"/>
                  <a:sym typeface="Times New Roman" panose="02020603050405020304"/>
                </a:rPr>
                <a:t>目录</a:t>
              </a:r>
              <a:endParaRPr lang="zh-CN" altLang="en-US" sz="4000" cap="all">
                <a:solidFill>
                  <a:schemeClr val="tx1"/>
                </a:solidFill>
                <a:uFillTx/>
                <a:latin typeface="Times New Roman" panose="02020603050405020304"/>
                <a:ea typeface="阿里巴巴普惠体 Light"/>
                <a:cs typeface="阿里巴巴普惠体 Light"/>
                <a:sym typeface="Times New Roman" panose="02020603050405020304"/>
              </a:endParaRPr>
            </a:p>
          </p:txBody>
        </p:sp>
      </p:grpSp>
      <p:sp>
        <p:nvSpPr>
          <p:cNvPr id="21" name="TextBox 3"/>
          <p:cNvSpPr txBox="1"/>
          <p:nvPr/>
        </p:nvSpPr>
        <p:spPr>
          <a:xfrm>
            <a:off x="-28574" y="0"/>
            <a:ext cx="540060" cy="118430"/>
          </a:xfrm>
          <a:prstGeom prst="rect">
            <a:avLst/>
          </a:prstGeom>
          <a:noFill/>
        </p:spPr>
        <p:txBody>
          <a:bodyPr wrap="square" rtlCol="0">
            <a:spAutoFit/>
          </a:bodyPr>
          <a:lstStyle/>
          <a:p>
            <a:pPr>
              <a:lnSpc>
                <a:spcPct val="200000"/>
              </a:lnSpc>
            </a:pPr>
            <a:r>
              <a:rPr lang="en-US" altLang="zh-CN" sz="100" dirty="0">
                <a:noFill/>
                <a:latin typeface="微软雅黑" panose="020B0503020204020204" pitchFamily="34" charset="-122"/>
                <a:ea typeface="微软雅黑" panose="020B0503020204020204" pitchFamily="34" charset="-122"/>
              </a:rPr>
              <a:t>PPT</a:t>
            </a:r>
            <a:r>
              <a:rPr lang="zh-CN" altLang="en-US" sz="100" dirty="0">
                <a:noFill/>
                <a:latin typeface="微软雅黑" panose="020B0503020204020204" pitchFamily="34" charset="-122"/>
                <a:ea typeface="微软雅黑" panose="020B0503020204020204" pitchFamily="34" charset="-122"/>
              </a:rPr>
              <a:t>模板 </a:t>
            </a:r>
            <a:r>
              <a:rPr lang="en-US" altLang="zh-CN" sz="100" dirty="0">
                <a:noFill/>
                <a:latin typeface="微软雅黑" panose="020B0503020204020204" pitchFamily="34" charset="-122"/>
                <a:ea typeface="微软雅黑" panose="020B0503020204020204" pitchFamily="34" charset="-122"/>
              </a:rPr>
              <a:t>http://www.1ppt.com/moban/</a:t>
            </a:r>
            <a:r>
              <a:rPr lang="zh-CN" altLang="en-US" sz="100" dirty="0">
                <a:noFill/>
                <a:latin typeface="微软雅黑" panose="020B0503020204020204" pitchFamily="34" charset="-122"/>
                <a:ea typeface="微软雅黑" panose="020B0503020204020204" pitchFamily="34" charset="-122"/>
              </a:rPr>
              <a:t> </a:t>
            </a:r>
            <a:endParaRPr lang="en-US" altLang="zh-CN" sz="100" dirty="0">
              <a:no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6416040" y="2603500"/>
            <a:ext cx="4563110" cy="2881630"/>
            <a:chOff x="9486" y="4100"/>
            <a:chExt cx="7186" cy="4538"/>
          </a:xfrm>
        </p:grpSpPr>
        <p:sp>
          <p:nvSpPr>
            <p:cNvPr id="20" name="文本框 19"/>
            <p:cNvSpPr txBox="1"/>
            <p:nvPr/>
          </p:nvSpPr>
          <p:spPr>
            <a:xfrm>
              <a:off x="9486" y="4100"/>
              <a:ext cx="3785" cy="824"/>
            </a:xfrm>
            <a:prstGeom prst="rect">
              <a:avLst/>
            </a:prstGeom>
            <a:noFill/>
          </p:spPr>
          <p:txBody>
            <a:bodyPr wrap="square" rtlCol="0" anchor="t">
              <a:spAutoFit/>
            </a:bodyPr>
            <a:lstStyle/>
            <a:p>
              <a:pPr algn="l"/>
              <a:r>
                <a:rPr lang="zh-CN" altLang="en-US" sz="2800" dirty="0">
                  <a:latin typeface="Times New Roman" panose="02020603050405020304"/>
                  <a:ea typeface="阿里巴巴普惠体 Light"/>
                  <a:cs typeface="阿里巴巴普惠体 Light"/>
                  <a:sym typeface="Times New Roman" panose="02020603050405020304"/>
                </a:rPr>
                <a:t>一</a:t>
              </a:r>
              <a:r>
                <a:rPr lang="en-US" altLang="zh-CN" sz="2800" dirty="0">
                  <a:latin typeface="Times New Roman" panose="02020603050405020304"/>
                  <a:ea typeface="阿里巴巴普惠体 Light"/>
                  <a:cs typeface="阿里巴巴普惠体 Light"/>
                  <a:sym typeface="Times New Roman" panose="02020603050405020304"/>
                </a:rPr>
                <a:t>.</a:t>
              </a:r>
              <a:r>
                <a:rPr lang="zh-CN" altLang="en-US" sz="2800" dirty="0">
                  <a:latin typeface="Times New Roman" panose="02020603050405020304"/>
                  <a:ea typeface="阿里巴巴普惠体 Light"/>
                  <a:cs typeface="阿里巴巴普惠体 Light"/>
                  <a:sym typeface="Times New Roman" panose="02020603050405020304"/>
                </a:rPr>
                <a:t>数学基础</a:t>
              </a:r>
              <a:endParaRPr lang="zh-CN" altLang="en-US" sz="2800" dirty="0">
                <a:latin typeface="Times New Roman" panose="02020603050405020304"/>
                <a:ea typeface="阿里巴巴普惠体 Light"/>
                <a:cs typeface="阿里巴巴普惠体 Light"/>
                <a:sym typeface="Times New Roman" panose="02020603050405020304"/>
              </a:endParaRPr>
            </a:p>
          </p:txBody>
        </p:sp>
        <p:sp>
          <p:nvSpPr>
            <p:cNvPr id="22" name="文本框 21"/>
            <p:cNvSpPr txBox="1"/>
            <p:nvPr/>
          </p:nvSpPr>
          <p:spPr>
            <a:xfrm>
              <a:off x="9486" y="5029"/>
              <a:ext cx="5837" cy="824"/>
            </a:xfrm>
            <a:prstGeom prst="rect">
              <a:avLst/>
            </a:prstGeom>
            <a:noFill/>
          </p:spPr>
          <p:txBody>
            <a:bodyPr wrap="square" rtlCol="0" anchor="t">
              <a:spAutoFit/>
            </a:bodyPr>
            <a:lstStyle/>
            <a:p>
              <a:pPr algn="l"/>
              <a:r>
                <a:rPr lang="zh-CN" altLang="en-US" sz="2800" dirty="0">
                  <a:latin typeface="Times New Roman" panose="02020603050405020304"/>
                  <a:ea typeface="阿里巴巴普惠体 Light"/>
                  <a:cs typeface="阿里巴巴普惠体 Light"/>
                  <a:sym typeface="Times New Roman" panose="02020603050405020304"/>
                </a:rPr>
                <a:t>二.问题与数学转化</a:t>
              </a:r>
              <a:endParaRPr lang="zh-CN" altLang="en-US" sz="2800" dirty="0">
                <a:latin typeface="Times New Roman" panose="02020603050405020304"/>
                <a:ea typeface="阿里巴巴普惠体 Light"/>
                <a:cs typeface="阿里巴巴普惠体 Light"/>
                <a:sym typeface="Times New Roman" panose="02020603050405020304"/>
              </a:endParaRPr>
            </a:p>
          </p:txBody>
        </p:sp>
        <p:sp>
          <p:nvSpPr>
            <p:cNvPr id="23" name="文本框 22"/>
            <p:cNvSpPr txBox="1"/>
            <p:nvPr/>
          </p:nvSpPr>
          <p:spPr>
            <a:xfrm>
              <a:off x="9486" y="5958"/>
              <a:ext cx="6344" cy="824"/>
            </a:xfrm>
            <a:prstGeom prst="rect">
              <a:avLst/>
            </a:prstGeom>
            <a:noFill/>
          </p:spPr>
          <p:txBody>
            <a:bodyPr wrap="square" rtlCol="0" anchor="t">
              <a:spAutoFit/>
            </a:bodyPr>
            <a:lstStyle/>
            <a:p>
              <a:pPr algn="l"/>
              <a:r>
                <a:rPr lang="zh-CN" altLang="en-US" sz="2800" dirty="0">
                  <a:latin typeface="Times New Roman" panose="02020603050405020304"/>
                  <a:ea typeface="阿里巴巴普惠体 Light"/>
                  <a:cs typeface="阿里巴巴普惠体 Light"/>
                  <a:sym typeface="Times New Roman" panose="02020603050405020304"/>
                </a:rPr>
                <a:t>三.质量奇点产生的可能</a:t>
              </a:r>
              <a:endParaRPr lang="zh-CN" altLang="en-US" sz="2800" dirty="0">
                <a:latin typeface="Times New Roman" panose="02020603050405020304"/>
                <a:ea typeface="阿里巴巴普惠体 Light"/>
                <a:cs typeface="阿里巴巴普惠体 Light"/>
                <a:sym typeface="Times New Roman" panose="02020603050405020304"/>
              </a:endParaRPr>
            </a:p>
          </p:txBody>
        </p:sp>
        <p:sp>
          <p:nvSpPr>
            <p:cNvPr id="5" name="文本框 4"/>
            <p:cNvSpPr txBox="1"/>
            <p:nvPr/>
          </p:nvSpPr>
          <p:spPr>
            <a:xfrm>
              <a:off x="9486" y="6887"/>
              <a:ext cx="7186" cy="824"/>
            </a:xfrm>
            <a:prstGeom prst="rect">
              <a:avLst/>
            </a:prstGeom>
            <a:noFill/>
          </p:spPr>
          <p:txBody>
            <a:bodyPr wrap="square" rtlCol="0" anchor="t">
              <a:spAutoFit/>
            </a:bodyPr>
            <a:lstStyle/>
            <a:p>
              <a:pPr algn="l"/>
              <a:r>
                <a:rPr lang="zh-CN" altLang="en-US" sz="2800" dirty="0">
                  <a:latin typeface="Times New Roman" panose="02020603050405020304"/>
                  <a:ea typeface="阿里巴巴普惠体 Light"/>
                  <a:cs typeface="阿里巴巴普惠体 Light"/>
                  <a:sym typeface="Times New Roman" panose="02020603050405020304"/>
                </a:rPr>
                <a:t>四</a:t>
              </a:r>
              <a:r>
                <a:rPr lang="en-US" altLang="zh-CN" sz="2800" dirty="0">
                  <a:latin typeface="Times New Roman" panose="02020603050405020304"/>
                  <a:ea typeface="阿里巴巴普惠体 Light"/>
                  <a:cs typeface="阿里巴巴普惠体 Light"/>
                  <a:sym typeface="Times New Roman" panose="02020603050405020304"/>
                </a:rPr>
                <a:t>.</a:t>
              </a:r>
              <a:r>
                <a:rPr lang="zh-CN" altLang="en-US" sz="2800" dirty="0">
                  <a:latin typeface="Times New Roman" panose="02020603050405020304"/>
                  <a:ea typeface="阿里巴巴普惠体 Light"/>
                  <a:cs typeface="阿里巴巴普惠体 Light"/>
                  <a:sym typeface="Times New Roman" panose="02020603050405020304"/>
                </a:rPr>
                <a:t>发散项的抵消</a:t>
              </a:r>
              <a:endParaRPr lang="zh-CN" altLang="en-US" sz="2800" dirty="0">
                <a:latin typeface="Times New Roman" panose="02020603050405020304"/>
                <a:ea typeface="阿里巴巴普惠体 Light"/>
                <a:cs typeface="阿里巴巴普惠体 Light"/>
                <a:sym typeface="Times New Roman" panose="02020603050405020304"/>
              </a:endParaRPr>
            </a:p>
          </p:txBody>
        </p:sp>
        <p:sp>
          <p:nvSpPr>
            <p:cNvPr id="7" name="文本框 6"/>
            <p:cNvSpPr txBox="1"/>
            <p:nvPr/>
          </p:nvSpPr>
          <p:spPr>
            <a:xfrm>
              <a:off x="9486" y="7816"/>
              <a:ext cx="4193" cy="822"/>
            </a:xfrm>
            <a:prstGeom prst="rect">
              <a:avLst/>
            </a:prstGeom>
            <a:noFill/>
          </p:spPr>
          <p:txBody>
            <a:bodyPr wrap="square" rtlCol="0" anchor="t">
              <a:spAutoFit/>
            </a:bodyPr>
            <a:lstStyle/>
            <a:p>
              <a:pPr algn="l"/>
              <a:r>
                <a:rPr lang="zh-CN" altLang="en-US" sz="2800" dirty="0">
                  <a:latin typeface="Times New Roman" panose="02020603050405020304"/>
                  <a:ea typeface="阿里巴巴普惠体 Light"/>
                  <a:cs typeface="阿里巴巴普惠体 Light"/>
                  <a:sym typeface="Times New Roman" panose="02020603050405020304"/>
                </a:rPr>
                <a:t>五</a:t>
              </a:r>
              <a:r>
                <a:rPr lang="en-US" altLang="zh-CN" sz="2800" dirty="0">
                  <a:latin typeface="Times New Roman" panose="02020603050405020304"/>
                  <a:ea typeface="阿里巴巴普惠体 Light"/>
                  <a:cs typeface="阿里巴巴普惠体 Light"/>
                  <a:sym typeface="Times New Roman" panose="02020603050405020304"/>
                </a:rPr>
                <a:t>.</a:t>
              </a:r>
              <a:r>
                <a:rPr lang="zh-CN" altLang="en-US" sz="2800" dirty="0">
                  <a:latin typeface="Times New Roman" panose="02020603050405020304"/>
                  <a:ea typeface="阿里巴巴普惠体 Light"/>
                  <a:cs typeface="阿里巴巴普惠体 Light"/>
                  <a:sym typeface="Times New Roman" panose="02020603050405020304"/>
                </a:rPr>
                <a:t>总结与反思</a:t>
              </a:r>
              <a:endParaRPr lang="zh-CN" altLang="en-US" sz="2800" dirty="0">
                <a:latin typeface="Times New Roman" panose="02020603050405020304"/>
                <a:ea typeface="阿里巴巴普惠体 Light"/>
                <a:cs typeface="阿里巴巴普惠体 Light"/>
                <a:sym typeface="Times New Roman" panose="02020603050405020304"/>
              </a:endParaRPr>
            </a:p>
          </p:txBody>
        </p:sp>
      </p:grpSp>
    </p:spTree>
  </p:cSld>
  <p:clrMapOvr>
    <a:masterClrMapping/>
  </p:clrMapOvr>
  <mc:AlternateContent xmlns:mc="http://schemas.openxmlformats.org/markup-compatibility/2006">
    <mc:Choice xmlns:p14="http://schemas.microsoft.com/office/powerpoint/2010/main" Requires="p14">
      <p:transition p14:dur="9">
        <p:random/>
      </p:transition>
    </mc:Choice>
    <mc:Fallback>
      <p:transition>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Picture" descr="E:\自然植物\5c8fb27aa0fb6.jpg5c8fb27aa0fb6"/>
          <p:cNvPicPr>
            <a:picLocks noChangeAspect="1"/>
          </p:cNvPicPr>
          <p:nvPr/>
        </p:nvPicPr>
        <p:blipFill>
          <a:blip r:embed="rId1"/>
          <a:srcRect r="17410" b="19899"/>
          <a:stretch>
            <a:fillRect/>
          </a:stretch>
        </p:blipFill>
        <p:spPr>
          <a:xfrm>
            <a:off x="471806" y="262892"/>
            <a:ext cx="3762375" cy="6331585"/>
          </a:xfrm>
          <a:prstGeom prst="rect">
            <a:avLst/>
          </a:prstGeom>
        </p:spPr>
      </p:pic>
      <p:sp>
        <p:nvSpPr>
          <p:cNvPr id="2" name="矩形 1"/>
          <p:cNvSpPr/>
          <p:nvPr/>
        </p:nvSpPr>
        <p:spPr>
          <a:xfrm>
            <a:off x="4048125" y="373380"/>
            <a:ext cx="8143875" cy="1475105"/>
          </a:xfrm>
          <a:prstGeom prst="rect">
            <a:avLst/>
          </a:prstGeom>
          <a:solidFill>
            <a:srgbClr val="CFD4D6"/>
          </a:solidFill>
          <a:ln>
            <a:solidFill>
              <a:srgbClr val="CF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阿里巴巴普惠体 Light"/>
              <a:cs typeface="阿里巴巴普惠体 Light"/>
              <a:sym typeface="Times New Roman" panose="02020603050405020304"/>
            </a:endParaRPr>
          </a:p>
        </p:txBody>
      </p:sp>
      <p:grpSp>
        <p:nvGrpSpPr>
          <p:cNvPr id="8" name="组合 7"/>
          <p:cNvGrpSpPr/>
          <p:nvPr/>
        </p:nvGrpSpPr>
        <p:grpSpPr>
          <a:xfrm>
            <a:off x="4594860" y="1925320"/>
            <a:ext cx="7418705" cy="5077460"/>
            <a:chOff x="7787" y="1614"/>
            <a:chExt cx="10416" cy="7996"/>
          </a:xfrm>
        </p:grpSpPr>
        <p:sp>
          <p:nvSpPr>
            <p:cNvPr id="4" name="文本框 3"/>
            <p:cNvSpPr txBox="1"/>
            <p:nvPr/>
          </p:nvSpPr>
          <p:spPr>
            <a:xfrm>
              <a:off x="8281" y="1614"/>
              <a:ext cx="2970" cy="628"/>
            </a:xfrm>
            <a:prstGeom prst="rect">
              <a:avLst/>
            </a:prstGeom>
            <a:noFill/>
          </p:spPr>
          <p:txBody>
            <a:bodyPr wrap="square" rtlCol="0">
              <a:spAutoFit/>
            </a:bodyPr>
            <a:lstStyle/>
            <a:p>
              <a:pPr algn="dist"/>
              <a:endParaRPr lang="zh-CN" altLang="en-US" sz="2000">
                <a:latin typeface="Times New Roman" panose="02020603050405020304"/>
                <a:ea typeface="阿里巴巴普惠体 Light"/>
                <a:cs typeface="阿里巴巴普惠体 Light"/>
                <a:sym typeface="Times New Roman" panose="02020603050405020304"/>
              </a:endParaRPr>
            </a:p>
          </p:txBody>
        </p:sp>
        <p:sp>
          <p:nvSpPr>
            <p:cNvPr id="6" name="文本框 5"/>
            <p:cNvSpPr txBox="1"/>
            <p:nvPr/>
          </p:nvSpPr>
          <p:spPr>
            <a:xfrm>
              <a:off x="7787" y="1614"/>
              <a:ext cx="10416" cy="7996"/>
            </a:xfrm>
            <a:prstGeom prst="rect">
              <a:avLst/>
            </a:prstGeom>
            <a:noFill/>
          </p:spPr>
          <p:txBody>
            <a:bodyPr wrap="square" rtlCol="0">
              <a:spAutoFit/>
            </a:bodyPr>
            <a:lstStyle/>
            <a:p>
              <a:pPr indent="0" algn="l">
                <a:lnSpc>
                  <a:spcPct val="150000"/>
                </a:lnSpc>
                <a:buFont typeface="Wingdings" panose="05000000000000000000" charset="0"/>
                <a:buNone/>
              </a:pPr>
              <a:r>
                <a:rPr lang="en-US" altLang="zh-CN" sz="2400" b="1">
                  <a:latin typeface="Times New Roman" panose="02020603050405020304" charset="0"/>
                  <a:ea typeface="华文中宋" panose="02010600040101010101" charset="-122"/>
                  <a:cs typeface="Times New Roman" panose="02020603050405020304" charset="0"/>
                  <a:sym typeface="Times New Roman" panose="02020603050405020304"/>
                </a:rPr>
                <a:t>[1]Lee, T. D., &amp; Nauenberg, M. (1964). Degenerate systems and mass singularities. Physical Review, 133(6B), B1549.</a:t>
              </a:r>
              <a:endParaRPr lang="en-US" altLang="zh-CN" sz="2400" b="1">
                <a:latin typeface="Times New Roman" panose="02020603050405020304" charset="0"/>
                <a:ea typeface="华文中宋" panose="02010600040101010101" charset="-122"/>
                <a:cs typeface="Times New Roman" panose="02020603050405020304" charset="0"/>
                <a:sym typeface="Times New Roman" panose="02020603050405020304"/>
              </a:endParaRPr>
            </a:p>
            <a:p>
              <a:pPr indent="0" algn="l">
                <a:lnSpc>
                  <a:spcPct val="150000"/>
                </a:lnSpc>
                <a:buFont typeface="Wingdings" panose="05000000000000000000" charset="0"/>
                <a:buNone/>
              </a:pPr>
              <a:r>
                <a:rPr lang="en-US" altLang="zh-CN" sz="2400" b="1" dirty="0">
                  <a:latin typeface="Times New Roman" panose="02020603050405020304" charset="0"/>
                  <a:ea typeface="华文中宋" panose="02010600040101010101" charset="-122"/>
                  <a:cs typeface="Times New Roman" panose="02020603050405020304" charset="0"/>
                  <a:sym typeface="Times New Roman" panose="02020603050405020304"/>
                </a:rPr>
                <a:t>[2]Kinoshita, T. (1962). Mass singularities of Feynman amplitudes. Journal of Mathematical Physics, 3(4), 650-677.</a:t>
              </a:r>
              <a:endParaRPr lang="en-US" altLang="zh-CN" sz="2400" b="1" dirty="0">
                <a:latin typeface="Times New Roman" panose="02020603050405020304" charset="0"/>
                <a:ea typeface="华文中宋" panose="02010600040101010101" charset="-122"/>
                <a:cs typeface="Times New Roman" panose="02020603050405020304" charset="0"/>
                <a:sym typeface="Times New Roman" panose="02020603050405020304"/>
              </a:endParaRPr>
            </a:p>
            <a:p>
              <a:pPr indent="0" algn="l">
                <a:lnSpc>
                  <a:spcPct val="150000"/>
                </a:lnSpc>
                <a:buFont typeface="Wingdings" panose="05000000000000000000" charset="0"/>
                <a:buNone/>
              </a:pPr>
              <a:r>
                <a:rPr lang="en-US" altLang="zh-CN" sz="2400" b="1">
                  <a:latin typeface="Times New Roman" panose="02020603050405020304" charset="0"/>
                  <a:ea typeface="华文中宋" panose="02010600040101010101" charset="-122"/>
                  <a:cs typeface="Times New Roman" panose="02020603050405020304" charset="0"/>
                  <a:sym typeface="Times New Roman" panose="02020603050405020304"/>
                </a:rPr>
                <a:t>[3]Hollik, W. (2014). Quantum field theory and the standard model.</a:t>
              </a:r>
              <a:endParaRPr lang="en-US" altLang="zh-CN" sz="2400" b="1">
                <a:latin typeface="Times New Roman" panose="02020603050405020304" charset="0"/>
                <a:ea typeface="华文中宋" panose="02010600040101010101" charset="-122"/>
                <a:cs typeface="Times New Roman" panose="02020603050405020304" charset="0"/>
                <a:sym typeface="Times New Roman" panose="02020603050405020304"/>
              </a:endParaRPr>
            </a:p>
            <a:p>
              <a:pPr indent="0" algn="l">
                <a:lnSpc>
                  <a:spcPct val="150000"/>
                </a:lnSpc>
                <a:buFont typeface="Wingdings" panose="05000000000000000000" charset="0"/>
                <a:buNone/>
              </a:pPr>
              <a:endParaRPr lang="en-US" altLang="zh-CN" sz="2400" b="1" dirty="0">
                <a:latin typeface="Times New Roman" panose="02020603050405020304" charset="0"/>
                <a:ea typeface="华文中宋" panose="02010600040101010101" charset="-122"/>
                <a:cs typeface="Times New Roman" panose="02020603050405020304" charset="0"/>
                <a:sym typeface="Times New Roman" panose="02020603050405020304"/>
              </a:endParaRPr>
            </a:p>
          </p:txBody>
        </p:sp>
      </p:grpSp>
      <p:sp>
        <p:nvSpPr>
          <p:cNvPr id="9" name="文本框 8"/>
          <p:cNvSpPr txBox="1"/>
          <p:nvPr/>
        </p:nvSpPr>
        <p:spPr>
          <a:xfrm>
            <a:off x="4594862" y="757555"/>
            <a:ext cx="2214880" cy="706755"/>
          </a:xfrm>
          <a:prstGeom prst="rect">
            <a:avLst/>
          </a:prstGeom>
          <a:noFill/>
        </p:spPr>
        <p:txBody>
          <a:bodyPr wrap="none" rtlCol="0">
            <a:spAutoFit/>
          </a:bodyPr>
          <a:lstStyle/>
          <a:p>
            <a:pPr algn="l"/>
            <a:r>
              <a:rPr lang="zh-CN" altLang="en-US" sz="4000" b="1" cap="all">
                <a:solidFill>
                  <a:schemeClr val="tx1"/>
                </a:solidFill>
                <a:uFillTx/>
                <a:latin typeface="微软雅黑" panose="020B0503020204020204" pitchFamily="34" charset="-122"/>
                <a:ea typeface="微软雅黑" panose="020B0503020204020204" pitchFamily="34" charset="-122"/>
                <a:cs typeface="阿里巴巴普惠体 Light"/>
                <a:sym typeface="Times New Roman" panose="02020603050405020304"/>
              </a:rPr>
              <a:t>参考文献</a:t>
            </a:r>
            <a:endParaRPr lang="zh-CN" altLang="en-US" sz="4000" b="1" cap="all">
              <a:solidFill>
                <a:schemeClr val="tx1"/>
              </a:solidFill>
              <a:uFillTx/>
              <a:latin typeface="微软雅黑" panose="020B0503020204020204" pitchFamily="34" charset="-122"/>
              <a:ea typeface="微软雅黑" panose="020B0503020204020204" pitchFamily="34" charset="-122"/>
              <a:cs typeface="阿里巴巴普惠体 Light"/>
              <a:sym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p14:dur="9">
        <p:random/>
      </p:transition>
    </mc:Choice>
    <mc:Fallback>
      <p:transition>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Picture" descr="E:\自然植物\5c8fb27aa0fb6.jpg5c8fb27aa0fb6"/>
          <p:cNvPicPr>
            <a:picLocks noChangeAspect="1"/>
          </p:cNvPicPr>
          <p:nvPr/>
        </p:nvPicPr>
        <p:blipFill>
          <a:blip r:embed="rId1"/>
          <a:srcRect/>
          <a:stretch>
            <a:fillRect/>
          </a:stretch>
        </p:blipFill>
        <p:spPr>
          <a:xfrm>
            <a:off x="1" y="0"/>
            <a:ext cx="5553711" cy="6858000"/>
          </a:xfrm>
          <a:prstGeom prst="rect">
            <a:avLst/>
          </a:prstGeom>
        </p:spPr>
      </p:pic>
      <p:grpSp>
        <p:nvGrpSpPr>
          <p:cNvPr id="4" name="组合 3"/>
          <p:cNvGrpSpPr/>
          <p:nvPr/>
        </p:nvGrpSpPr>
        <p:grpSpPr>
          <a:xfrm>
            <a:off x="2642235" y="921385"/>
            <a:ext cx="9146540" cy="5015230"/>
            <a:chOff x="4161" y="1451"/>
            <a:chExt cx="14404" cy="7898"/>
          </a:xfrm>
        </p:grpSpPr>
        <p:sp>
          <p:nvSpPr>
            <p:cNvPr id="5" name="矩形 4"/>
            <p:cNvSpPr/>
            <p:nvPr/>
          </p:nvSpPr>
          <p:spPr>
            <a:xfrm>
              <a:off x="4161" y="1451"/>
              <a:ext cx="14404" cy="7898"/>
            </a:xfrm>
            <a:prstGeom prst="rect">
              <a:avLst/>
            </a:prstGeom>
            <a:solidFill>
              <a:srgbClr val="DCE0E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a:ea typeface="阿里巴巴普惠体 Light"/>
                <a:cs typeface="阿里巴巴普惠体 Light"/>
                <a:sym typeface="Times New Roman" panose="02020603050405020304"/>
              </a:endParaRPr>
            </a:p>
          </p:txBody>
        </p:sp>
        <p:sp>
          <p:nvSpPr>
            <p:cNvPr id="1048576" name="文本"/>
            <p:cNvSpPr>
              <a:spLocks noGrp="1"/>
            </p:cNvSpPr>
            <p:nvPr/>
          </p:nvSpPr>
          <p:spPr>
            <a:xfrm>
              <a:off x="6977" y="4138"/>
              <a:ext cx="9914" cy="849"/>
            </a:xfrm>
            <a:prstGeom prst="rect">
              <a:avLst/>
            </a:prstGeom>
          </p:spPr>
          <p:txBody>
            <a:bodyPr vert="horz" lIns="0" tIns="0" rIns="0" bIns="0" rtlCol="0" anchor="ctr" anchorCtr="0">
              <a:noAutofit/>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lgn="l">
                <a:lnSpc>
                  <a:spcPts val="16210"/>
                </a:lnSpc>
              </a:pPr>
              <a:r>
                <a:rPr lang="zh-CN" altLang="en-US" sz="6755" b="0" u="none" spc="0" dirty="0">
                  <a:solidFill>
                    <a:srgbClr val="566D7C">
                      <a:alpha val="100000"/>
                    </a:srgbClr>
                  </a:solidFill>
                  <a:latin typeface="Times New Roman" panose="02020603050405020304"/>
                  <a:ea typeface="阿里巴巴普惠体 Light"/>
                  <a:cs typeface="阿里巴巴普惠体 Light"/>
                  <a:sym typeface="Times New Roman" panose="02020603050405020304"/>
                </a:rPr>
                <a:t>谢谢聆听观看</a:t>
              </a:r>
              <a:endParaRPr lang="zh-CN" altLang="en-US" sz="6755" b="0" u="none" spc="0" dirty="0">
                <a:solidFill>
                  <a:srgbClr val="566D7C">
                    <a:alpha val="100000"/>
                  </a:srgbClr>
                </a:solidFill>
                <a:latin typeface="Times New Roman" panose="02020603050405020304"/>
                <a:ea typeface="阿里巴巴普惠体 Light"/>
                <a:cs typeface="阿里巴巴普惠体 Light"/>
                <a:sym typeface="Times New Roman" panose="02020603050405020304"/>
              </a:endParaRPr>
            </a:p>
          </p:txBody>
        </p:sp>
      </p:grpSp>
    </p:spTree>
  </p:cSld>
  <p:clrMapOvr>
    <a:masterClrMapping/>
  </p:clrMapOvr>
  <mc:AlternateContent xmlns:mc="http://schemas.openxmlformats.org/markup-compatibility/2006">
    <mc:Choice xmlns:p14="http://schemas.microsoft.com/office/powerpoint/2010/main" Requires="p14">
      <p:transition p14:dur="9">
        <p:random/>
      </p:transition>
    </mc:Choice>
    <mc:Fallback>
      <p:transition>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36"/>
        <p:cNvGrpSpPr/>
        <p:nvPr/>
      </p:nvGrpSpPr>
      <p:grpSpPr>
        <a:xfrm>
          <a:off x="0" y="0"/>
          <a:ext cx="0" cy="0"/>
          <a:chOff x="0" y="0"/>
          <a:chExt cx="0" cy="0"/>
        </a:xfrm>
      </p:grpSpPr>
      <p:sp>
        <p:nvSpPr>
          <p:cNvPr id="10" name="文本框 9"/>
          <p:cNvSpPr txBox="1"/>
          <p:nvPr/>
        </p:nvSpPr>
        <p:spPr>
          <a:xfrm>
            <a:off x="127635" y="158750"/>
            <a:ext cx="8681085" cy="460375"/>
          </a:xfrm>
          <a:prstGeom prst="rect">
            <a:avLst/>
          </a:prstGeom>
          <a:noFill/>
        </p:spPr>
        <p:txBody>
          <a:bodyPr wrap="square" rtlCol="0">
            <a:spAutoFit/>
          </a:bodyPr>
          <a:lstStyle/>
          <a:p>
            <a:r>
              <a:rPr lang="en-US" altLang="zh-CN" sz="2400" b="1">
                <a:latin typeface="+mn-ea"/>
                <a:cs typeface="+mn-ea"/>
              </a:rPr>
              <a:t>1 </a:t>
            </a:r>
            <a:r>
              <a:rPr lang="zh-CN" altLang="en-US" sz="2400" b="1">
                <a:latin typeface="+mn-ea"/>
                <a:cs typeface="+mn-ea"/>
              </a:rPr>
              <a:t>数学基础</a:t>
            </a:r>
            <a:endParaRPr lang="zh-CN" altLang="en-US" sz="2400" b="1">
              <a:latin typeface="+mn-ea"/>
              <a:cs typeface="+mn-ea"/>
            </a:endParaRPr>
          </a:p>
        </p:txBody>
      </p:sp>
      <p:sp>
        <p:nvSpPr>
          <p:cNvPr id="13" name="文本框 12"/>
          <p:cNvSpPr txBox="1"/>
          <p:nvPr/>
        </p:nvSpPr>
        <p:spPr>
          <a:xfrm>
            <a:off x="7358380" y="6428105"/>
            <a:ext cx="3935095" cy="281940"/>
          </a:xfrm>
          <a:prstGeom prst="rect">
            <a:avLst/>
          </a:prstGeom>
          <a:noFill/>
        </p:spPr>
        <p:txBody>
          <a:bodyPr wrap="square" rtlCol="0">
            <a:noAutofit/>
          </a:bodyPr>
          <a:lstStyle/>
          <a:p>
            <a:endParaRPr lang="zh-CN" altLang="en-US"/>
          </a:p>
        </p:txBody>
      </p:sp>
      <p:sp>
        <p:nvSpPr>
          <p:cNvPr id="2" name="文本框 1"/>
          <p:cNvSpPr txBox="1"/>
          <p:nvPr/>
        </p:nvSpPr>
        <p:spPr>
          <a:xfrm>
            <a:off x="934720" y="857885"/>
            <a:ext cx="4064000" cy="368300"/>
          </a:xfrm>
          <a:prstGeom prst="rect">
            <a:avLst/>
          </a:prstGeom>
          <a:noFill/>
        </p:spPr>
        <p:txBody>
          <a:bodyPr wrap="square" rtlCol="0">
            <a:spAutoFit/>
          </a:bodyPr>
          <a:lstStyle/>
          <a:p>
            <a:r>
              <a:rPr lang="zh-CN" altLang="en-US" b="1">
                <a:latin typeface="+mn-ea"/>
                <a:cs typeface="+mn-ea"/>
              </a:rPr>
              <a:t>场算符：</a:t>
            </a:r>
            <a:endParaRPr lang="zh-CN" altLang="en-US" b="1">
              <a:latin typeface="+mn-ea"/>
              <a:cs typeface="+mn-ea"/>
            </a:endParaRPr>
          </a:p>
        </p:txBody>
      </p:sp>
      <p:sp>
        <p:nvSpPr>
          <p:cNvPr id="3" name="文本框 2"/>
          <p:cNvSpPr txBox="1"/>
          <p:nvPr/>
        </p:nvSpPr>
        <p:spPr>
          <a:xfrm>
            <a:off x="1490345" y="1160780"/>
            <a:ext cx="7759065" cy="645160"/>
          </a:xfrm>
          <a:prstGeom prst="rect">
            <a:avLst/>
          </a:prstGeom>
          <a:noFill/>
        </p:spPr>
        <p:txBody>
          <a:bodyPr wrap="square" rtlCol="0">
            <a:spAutoFit/>
          </a:bodyPr>
          <a:lstStyle/>
          <a:p>
            <a:pPr indent="457200"/>
            <a:r>
              <a:rPr lang="zh-CN" altLang="en-US" b="1">
                <a:latin typeface="+mn-ea"/>
                <a:cs typeface="+mn-ea"/>
              </a:rPr>
              <a:t>定义在具体四维时空点x上的算符，它是把无数个产生算符和湮灭算符打包在一起</a:t>
            </a:r>
            <a:endParaRPr lang="zh-CN" altLang="en-US" b="1">
              <a:latin typeface="+mn-ea"/>
              <a:cs typeface="+mn-ea"/>
            </a:endParaRPr>
          </a:p>
        </p:txBody>
      </p:sp>
      <p:pic>
        <p:nvPicPr>
          <p:cNvPr id="7" name="图片 6"/>
          <p:cNvPicPr>
            <a:picLocks noChangeAspect="1"/>
          </p:cNvPicPr>
          <p:nvPr/>
        </p:nvPicPr>
        <p:blipFill>
          <a:blip r:embed="rId1"/>
          <a:stretch>
            <a:fillRect/>
          </a:stretch>
        </p:blipFill>
        <p:spPr>
          <a:xfrm>
            <a:off x="8383270" y="1997710"/>
            <a:ext cx="2630170" cy="383540"/>
          </a:xfrm>
          <a:prstGeom prst="rect">
            <a:avLst/>
          </a:prstGeom>
        </p:spPr>
      </p:pic>
      <p:pic>
        <p:nvPicPr>
          <p:cNvPr id="8" name="图片 7"/>
          <p:cNvPicPr>
            <a:picLocks noChangeAspect="1"/>
          </p:cNvPicPr>
          <p:nvPr/>
        </p:nvPicPr>
        <p:blipFill>
          <a:blip r:embed="rId2"/>
          <a:stretch>
            <a:fillRect/>
          </a:stretch>
        </p:blipFill>
        <p:spPr>
          <a:xfrm>
            <a:off x="2688590" y="3642360"/>
            <a:ext cx="2644775" cy="401320"/>
          </a:xfrm>
          <a:prstGeom prst="rect">
            <a:avLst/>
          </a:prstGeom>
        </p:spPr>
      </p:pic>
      <p:pic>
        <p:nvPicPr>
          <p:cNvPr id="9" name="图片 8"/>
          <p:cNvPicPr>
            <a:picLocks noChangeAspect="1"/>
          </p:cNvPicPr>
          <p:nvPr/>
        </p:nvPicPr>
        <p:blipFill>
          <a:blip r:embed="rId3"/>
          <a:stretch>
            <a:fillRect/>
          </a:stretch>
        </p:blipFill>
        <p:spPr>
          <a:xfrm>
            <a:off x="3499485" y="3037840"/>
            <a:ext cx="1799590" cy="480695"/>
          </a:xfrm>
          <a:prstGeom prst="rect">
            <a:avLst/>
          </a:prstGeom>
        </p:spPr>
      </p:pic>
      <p:pic>
        <p:nvPicPr>
          <p:cNvPr id="11" name="图片 10"/>
          <p:cNvPicPr>
            <a:picLocks noChangeAspect="1"/>
          </p:cNvPicPr>
          <p:nvPr/>
        </p:nvPicPr>
        <p:blipFill>
          <a:blip r:embed="rId4"/>
          <a:stretch>
            <a:fillRect/>
          </a:stretch>
        </p:blipFill>
        <p:spPr>
          <a:xfrm>
            <a:off x="6271895" y="3094355"/>
            <a:ext cx="3010535" cy="404495"/>
          </a:xfrm>
          <a:prstGeom prst="rect">
            <a:avLst/>
          </a:prstGeom>
        </p:spPr>
      </p:pic>
      <p:sp>
        <p:nvSpPr>
          <p:cNvPr id="12" name="文本框 11"/>
          <p:cNvSpPr txBox="1"/>
          <p:nvPr/>
        </p:nvSpPr>
        <p:spPr>
          <a:xfrm>
            <a:off x="934720" y="2658110"/>
            <a:ext cx="4064000" cy="368300"/>
          </a:xfrm>
          <a:prstGeom prst="rect">
            <a:avLst/>
          </a:prstGeom>
          <a:noFill/>
        </p:spPr>
        <p:txBody>
          <a:bodyPr wrap="square" rtlCol="0">
            <a:spAutoFit/>
          </a:bodyPr>
          <a:lstStyle/>
          <a:p>
            <a:r>
              <a:rPr lang="zh-CN" altLang="en-US" b="1">
                <a:latin typeface="+mn-ea"/>
                <a:cs typeface="+mn-ea"/>
              </a:rPr>
              <a:t>正规序：</a:t>
            </a:r>
            <a:endParaRPr lang="zh-CN" altLang="en-US" b="1">
              <a:latin typeface="+mn-ea"/>
              <a:cs typeface="+mn-ea"/>
            </a:endParaRPr>
          </a:p>
        </p:txBody>
      </p:sp>
      <p:sp>
        <p:nvSpPr>
          <p:cNvPr id="14" name="文本框 13"/>
          <p:cNvSpPr txBox="1"/>
          <p:nvPr/>
        </p:nvSpPr>
        <p:spPr>
          <a:xfrm>
            <a:off x="2040255" y="3665220"/>
            <a:ext cx="648335" cy="368300"/>
          </a:xfrm>
          <a:prstGeom prst="rect">
            <a:avLst/>
          </a:prstGeom>
          <a:noFill/>
        </p:spPr>
        <p:txBody>
          <a:bodyPr wrap="square" rtlCol="0">
            <a:spAutoFit/>
          </a:bodyPr>
          <a:lstStyle/>
          <a:p>
            <a:r>
              <a:rPr lang="zh-CN" altLang="en-US" b="1">
                <a:latin typeface="+mn-ea"/>
                <a:cs typeface="+mn-ea"/>
              </a:rPr>
              <a:t>由于</a:t>
            </a:r>
            <a:endParaRPr lang="zh-CN" altLang="en-US" b="1">
              <a:latin typeface="+mn-ea"/>
              <a:cs typeface="+mn-ea"/>
            </a:endParaRPr>
          </a:p>
        </p:txBody>
      </p:sp>
      <p:sp>
        <p:nvSpPr>
          <p:cNvPr id="15" name="文本框 14"/>
          <p:cNvSpPr txBox="1"/>
          <p:nvPr/>
        </p:nvSpPr>
        <p:spPr>
          <a:xfrm>
            <a:off x="1932305" y="2661285"/>
            <a:ext cx="6049645" cy="368300"/>
          </a:xfrm>
          <a:prstGeom prst="rect">
            <a:avLst/>
          </a:prstGeom>
          <a:noFill/>
        </p:spPr>
        <p:txBody>
          <a:bodyPr wrap="square" rtlCol="0">
            <a:spAutoFit/>
          </a:bodyPr>
          <a:lstStyle/>
          <a:p>
            <a:r>
              <a:rPr lang="zh-CN" altLang="en-US" b="1">
                <a:latin typeface="+mn-ea"/>
                <a:cs typeface="+mn-ea"/>
              </a:rPr>
              <a:t>将所有的产生算符排在左边，湮灭算符排在右边</a:t>
            </a:r>
            <a:endParaRPr lang="zh-CN" altLang="en-US" b="1">
              <a:latin typeface="+mn-ea"/>
              <a:cs typeface="+mn-ea"/>
            </a:endParaRPr>
          </a:p>
        </p:txBody>
      </p:sp>
      <p:cxnSp>
        <p:nvCxnSpPr>
          <p:cNvPr id="16" name="直接箭头连接符 15"/>
          <p:cNvCxnSpPr/>
          <p:nvPr/>
        </p:nvCxnSpPr>
        <p:spPr>
          <a:xfrm>
            <a:off x="7542530" y="2184400"/>
            <a:ext cx="664210" cy="13335"/>
          </a:xfrm>
          <a:prstGeom prst="straightConnector1">
            <a:avLst/>
          </a:prstGeom>
          <a:ln w="31750" cap="rnd">
            <a:solidFill>
              <a:schemeClr val="accent1"/>
            </a:solidFill>
            <a:round/>
            <a:headEnd type="arrow" w="med" len="med"/>
            <a:tailEnd type="arrow" w="med" len="med"/>
          </a:ln>
        </p:spPr>
        <p:style>
          <a:lnRef idx="0">
            <a:srgbClr val="FFFFFF"/>
          </a:lnRef>
          <a:fillRef idx="0">
            <a:srgbClr val="FFFFFF"/>
          </a:fillRef>
          <a:effectRef idx="0">
            <a:srgbClr val="FFFFFF"/>
          </a:effectRef>
          <a:fontRef idx="minor">
            <a:schemeClr val="tx1"/>
          </a:fontRef>
        </p:style>
      </p:cxnSp>
      <p:cxnSp>
        <p:nvCxnSpPr>
          <p:cNvPr id="17" name="直接箭头连接符 16"/>
          <p:cNvCxnSpPr/>
          <p:nvPr/>
        </p:nvCxnSpPr>
        <p:spPr>
          <a:xfrm flipV="1">
            <a:off x="5453380" y="3299460"/>
            <a:ext cx="664210" cy="635"/>
          </a:xfrm>
          <a:prstGeom prst="straightConnector1">
            <a:avLst/>
          </a:prstGeom>
          <a:ln w="31750" cap="rnd">
            <a:solidFill>
              <a:schemeClr val="accent1"/>
            </a:solidFill>
            <a:round/>
            <a:headEnd type="arrow" w="med" len="med"/>
            <a:tailEnd type="arrow" w="med" len="med"/>
          </a:ln>
        </p:spPr>
        <p:style>
          <a:lnRef idx="0">
            <a:srgbClr val="FFFFFF"/>
          </a:lnRef>
          <a:fillRef idx="0">
            <a:srgbClr val="FFFFFF"/>
          </a:fillRef>
          <a:effectRef idx="0">
            <a:srgbClr val="FFFFFF"/>
          </a:effectRef>
          <a:fontRef idx="minor">
            <a:schemeClr val="tx1"/>
          </a:fontRef>
        </p:style>
      </p:cxnSp>
      <p:sp>
        <p:nvSpPr>
          <p:cNvPr id="18" name="文本框 17"/>
          <p:cNvSpPr txBox="1"/>
          <p:nvPr/>
        </p:nvSpPr>
        <p:spPr>
          <a:xfrm>
            <a:off x="5356225" y="3665220"/>
            <a:ext cx="4064000" cy="368300"/>
          </a:xfrm>
          <a:prstGeom prst="rect">
            <a:avLst/>
          </a:prstGeom>
          <a:noFill/>
        </p:spPr>
        <p:txBody>
          <a:bodyPr wrap="square" rtlCol="0">
            <a:spAutoFit/>
          </a:bodyPr>
          <a:lstStyle/>
          <a:p>
            <a:r>
              <a:rPr lang="zh-CN" altLang="en-US" b="1">
                <a:latin typeface="+mn-ea"/>
                <a:cs typeface="+mn-ea"/>
              </a:rPr>
              <a:t>真空作用于正规序为0</a:t>
            </a:r>
            <a:endParaRPr lang="zh-CN" altLang="en-US" b="1">
              <a:latin typeface="+mn-ea"/>
              <a:cs typeface="+mn-ea"/>
            </a:endParaRPr>
          </a:p>
        </p:txBody>
      </p:sp>
      <p:sp>
        <p:nvSpPr>
          <p:cNvPr id="20" name="文本框 19"/>
          <p:cNvSpPr txBox="1"/>
          <p:nvPr/>
        </p:nvSpPr>
        <p:spPr>
          <a:xfrm>
            <a:off x="1313815" y="5501005"/>
            <a:ext cx="9980295" cy="368300"/>
          </a:xfrm>
          <a:prstGeom prst="rect">
            <a:avLst/>
          </a:prstGeom>
          <a:noFill/>
        </p:spPr>
        <p:txBody>
          <a:bodyPr wrap="square" rtlCol="0">
            <a:spAutoFit/>
          </a:bodyPr>
          <a:lstStyle/>
          <a:p>
            <a:r>
              <a:rPr lang="zh-CN" altLang="en-US" b="1">
                <a:solidFill>
                  <a:srgbClr val="FF0000"/>
                </a:solidFill>
              </a:rPr>
              <a:t>收缩在真空期望下等于费曼传播子，</a:t>
            </a:r>
            <a:r>
              <a:rPr lang="zh-CN" altLang="en-US" b="1">
                <a:solidFill>
                  <a:srgbClr val="FF0000"/>
                </a:solidFill>
                <a:sym typeface="+mn-ea"/>
              </a:rPr>
              <a:t>时序算符对真空期望下只有全收缩项（两两配对）存活</a:t>
            </a:r>
            <a:endParaRPr lang="zh-CN" altLang="en-US" b="1">
              <a:solidFill>
                <a:srgbClr val="FF0000"/>
              </a:solidFill>
              <a:sym typeface="+mn-ea"/>
            </a:endParaRPr>
          </a:p>
        </p:txBody>
      </p:sp>
      <p:sp>
        <p:nvSpPr>
          <p:cNvPr id="21" name="文本框 20"/>
          <p:cNvSpPr txBox="1"/>
          <p:nvPr/>
        </p:nvSpPr>
        <p:spPr>
          <a:xfrm>
            <a:off x="934720" y="4167505"/>
            <a:ext cx="2356485" cy="368300"/>
          </a:xfrm>
          <a:prstGeom prst="rect">
            <a:avLst/>
          </a:prstGeom>
          <a:noFill/>
        </p:spPr>
        <p:txBody>
          <a:bodyPr wrap="square" rtlCol="0">
            <a:spAutoFit/>
          </a:bodyPr>
          <a:lstStyle/>
          <a:p>
            <a:r>
              <a:rPr lang="zh-CN" altLang="en-US" b="1">
                <a:latin typeface="+mn-ea"/>
                <a:cs typeface="+mn-ea"/>
              </a:rPr>
              <a:t>时序算符：时间满足</a:t>
            </a:r>
            <a:endParaRPr lang="zh-CN" altLang="en-US" b="1">
              <a:latin typeface="+mn-ea"/>
              <a:cs typeface="+mn-ea"/>
            </a:endParaRPr>
          </a:p>
        </p:txBody>
      </p:sp>
      <p:sp>
        <p:nvSpPr>
          <p:cNvPr id="22" name="文本框 21"/>
          <p:cNvSpPr txBox="1"/>
          <p:nvPr/>
        </p:nvSpPr>
        <p:spPr>
          <a:xfrm>
            <a:off x="934720" y="4834255"/>
            <a:ext cx="4064000" cy="368300"/>
          </a:xfrm>
          <a:prstGeom prst="rect">
            <a:avLst/>
          </a:prstGeom>
          <a:noFill/>
        </p:spPr>
        <p:txBody>
          <a:bodyPr wrap="square" rtlCol="0">
            <a:spAutoFit/>
          </a:bodyPr>
          <a:lstStyle/>
          <a:p>
            <a:r>
              <a:rPr lang="zh-CN" altLang="en-US" b="1">
                <a:latin typeface="+mn-ea"/>
                <a:cs typeface="+mn-ea"/>
              </a:rPr>
              <a:t>收缩：</a:t>
            </a:r>
            <a:endParaRPr lang="zh-CN" altLang="en-US" b="1">
              <a:latin typeface="+mn-ea"/>
              <a:cs typeface="+mn-ea"/>
            </a:endParaRPr>
          </a:p>
        </p:txBody>
      </p:sp>
      <p:pic>
        <p:nvPicPr>
          <p:cNvPr id="23" name="图片 22"/>
          <p:cNvPicPr>
            <a:picLocks noChangeAspect="1"/>
          </p:cNvPicPr>
          <p:nvPr/>
        </p:nvPicPr>
        <p:blipFill>
          <a:blip r:embed="rId5"/>
          <a:srcRect r="58942" b="-10821"/>
          <a:stretch>
            <a:fillRect/>
          </a:stretch>
        </p:blipFill>
        <p:spPr>
          <a:xfrm>
            <a:off x="4811395" y="4211955"/>
            <a:ext cx="2424430" cy="377190"/>
          </a:xfrm>
          <a:prstGeom prst="rect">
            <a:avLst/>
          </a:prstGeom>
        </p:spPr>
      </p:pic>
      <p:pic>
        <p:nvPicPr>
          <p:cNvPr id="24" name="图片 23"/>
          <p:cNvPicPr>
            <a:picLocks noChangeAspect="1"/>
          </p:cNvPicPr>
          <p:nvPr/>
        </p:nvPicPr>
        <p:blipFill>
          <a:blip r:embed="rId6"/>
          <a:stretch>
            <a:fillRect/>
          </a:stretch>
        </p:blipFill>
        <p:spPr>
          <a:xfrm>
            <a:off x="3148965" y="4213225"/>
            <a:ext cx="777875" cy="322580"/>
          </a:xfrm>
          <a:prstGeom prst="rect">
            <a:avLst/>
          </a:prstGeom>
        </p:spPr>
      </p:pic>
      <p:pic>
        <p:nvPicPr>
          <p:cNvPr id="26" name="图片 25"/>
          <p:cNvPicPr>
            <a:picLocks noChangeAspect="1"/>
          </p:cNvPicPr>
          <p:nvPr/>
        </p:nvPicPr>
        <p:blipFill>
          <a:blip r:embed="rId7"/>
          <a:stretch>
            <a:fillRect/>
          </a:stretch>
        </p:blipFill>
        <p:spPr>
          <a:xfrm>
            <a:off x="4128135" y="4862830"/>
            <a:ext cx="4255135" cy="364490"/>
          </a:xfrm>
          <a:prstGeom prst="rect">
            <a:avLst/>
          </a:prstGeom>
        </p:spPr>
      </p:pic>
      <p:sp>
        <p:nvSpPr>
          <p:cNvPr id="27" name="左大括号 26"/>
          <p:cNvSpPr/>
          <p:nvPr/>
        </p:nvSpPr>
        <p:spPr>
          <a:xfrm rot="5400000">
            <a:off x="4507865" y="4370070"/>
            <a:ext cx="154305" cy="914400"/>
          </a:xfrm>
          <a:prstGeom prst="leftBrace">
            <a:avLst/>
          </a:prstGeom>
          <a:noFill/>
          <a:ln>
            <a:solidFill>
              <a:schemeClr val="tx1"/>
            </a:solidFill>
          </a:ln>
          <a:extLst>
            <a:ext uri="{909E8E84-426E-40DD-AFC4-6F175D3DCCD1}">
              <a14:hiddenFill xmlns:a14="http://schemas.microsoft.com/office/drawing/2010/main">
                <a:solidFill>
                  <a:schemeClr val="tx1"/>
                </a:solidFill>
              </a14:hiddenFill>
            </a:ext>
          </a:extLst>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pic>
        <p:nvPicPr>
          <p:cNvPr id="28" name="图片 27"/>
          <p:cNvPicPr>
            <a:picLocks noChangeAspect="1"/>
          </p:cNvPicPr>
          <p:nvPr/>
        </p:nvPicPr>
        <p:blipFill>
          <a:blip r:embed="rId8"/>
          <a:stretch>
            <a:fillRect/>
          </a:stretch>
        </p:blipFill>
        <p:spPr>
          <a:xfrm>
            <a:off x="934720" y="1765935"/>
            <a:ext cx="6607810" cy="789305"/>
          </a:xfrm>
          <a:prstGeom prst="rect">
            <a:avLst/>
          </a:prstGeom>
        </p:spPr>
      </p:pic>
      <p:sp>
        <p:nvSpPr>
          <p:cNvPr id="4" name="文本框 3"/>
          <p:cNvSpPr txBox="1"/>
          <p:nvPr/>
        </p:nvSpPr>
        <p:spPr>
          <a:xfrm>
            <a:off x="11539855" y="6257290"/>
            <a:ext cx="390525" cy="368300"/>
          </a:xfrm>
          <a:prstGeom prst="rect">
            <a:avLst/>
          </a:prstGeom>
          <a:noFill/>
        </p:spPr>
        <p:txBody>
          <a:bodyPr wrap="square" rtlCol="0">
            <a:spAutoFit/>
          </a:bodyPr>
          <a:p>
            <a:r>
              <a:rPr lang="en-US" altLang="zh-CN">
                <a:solidFill>
                  <a:schemeClr val="bg1"/>
                </a:solidFill>
              </a:rPr>
              <a:t>1</a:t>
            </a:r>
            <a:endParaRPr lang="en-US" altLang="zh-CN">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9">
        <p:random/>
      </p:transition>
    </mc:Choice>
    <mc:Fallback>
      <p:transition>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36"/>
        <p:cNvGrpSpPr/>
        <p:nvPr/>
      </p:nvGrpSpPr>
      <p:grpSpPr>
        <a:xfrm>
          <a:off x="0" y="0"/>
          <a:ext cx="0" cy="0"/>
          <a:chOff x="0" y="0"/>
          <a:chExt cx="0" cy="0"/>
        </a:xfrm>
      </p:grpSpPr>
      <p:sp>
        <p:nvSpPr>
          <p:cNvPr id="10" name="文本框 9"/>
          <p:cNvSpPr txBox="1"/>
          <p:nvPr/>
        </p:nvSpPr>
        <p:spPr>
          <a:xfrm>
            <a:off x="127635" y="158750"/>
            <a:ext cx="8681085" cy="460375"/>
          </a:xfrm>
          <a:prstGeom prst="rect">
            <a:avLst/>
          </a:prstGeom>
          <a:noFill/>
        </p:spPr>
        <p:txBody>
          <a:bodyPr wrap="square" rtlCol="0">
            <a:spAutoFit/>
          </a:bodyPr>
          <a:lstStyle/>
          <a:p>
            <a:r>
              <a:rPr lang="en-US" altLang="zh-CN" sz="2400" b="1">
                <a:latin typeface="+mn-ea"/>
                <a:cs typeface="+mn-ea"/>
              </a:rPr>
              <a:t>1 </a:t>
            </a:r>
            <a:r>
              <a:rPr lang="zh-CN" altLang="en-US" sz="2400" b="1">
                <a:latin typeface="+mn-ea"/>
                <a:cs typeface="+mn-ea"/>
              </a:rPr>
              <a:t>数学基础</a:t>
            </a:r>
            <a:endParaRPr lang="zh-CN" altLang="en-US" sz="2400" b="1">
              <a:latin typeface="+mn-ea"/>
              <a:cs typeface="+mn-ea"/>
            </a:endParaRPr>
          </a:p>
        </p:txBody>
      </p:sp>
      <p:sp>
        <p:nvSpPr>
          <p:cNvPr id="13" name="文本框 12"/>
          <p:cNvSpPr txBox="1"/>
          <p:nvPr/>
        </p:nvSpPr>
        <p:spPr>
          <a:xfrm>
            <a:off x="7358380" y="6428105"/>
            <a:ext cx="3935095" cy="281940"/>
          </a:xfrm>
          <a:prstGeom prst="rect">
            <a:avLst/>
          </a:prstGeom>
          <a:noFill/>
        </p:spPr>
        <p:txBody>
          <a:bodyPr wrap="square" rtlCol="0">
            <a:noAutofit/>
          </a:bodyPr>
          <a:lstStyle/>
          <a:p>
            <a:endParaRPr lang="zh-CN" altLang="en-US"/>
          </a:p>
        </p:txBody>
      </p:sp>
      <p:sp>
        <p:nvSpPr>
          <p:cNvPr id="2" name="文本框 1"/>
          <p:cNvSpPr txBox="1"/>
          <p:nvPr/>
        </p:nvSpPr>
        <p:spPr>
          <a:xfrm>
            <a:off x="1325880" y="1107440"/>
            <a:ext cx="8373745" cy="645160"/>
          </a:xfrm>
          <a:prstGeom prst="rect">
            <a:avLst/>
          </a:prstGeom>
          <a:noFill/>
        </p:spPr>
        <p:txBody>
          <a:bodyPr wrap="square" rtlCol="0">
            <a:spAutoFit/>
          </a:bodyPr>
          <a:lstStyle/>
          <a:p>
            <a:pPr indent="457200"/>
            <a:r>
              <a:rPr lang="zh-CN" altLang="en-US" b="1">
                <a:latin typeface="+mn-ea"/>
                <a:cs typeface="+mn-ea"/>
              </a:rPr>
              <a:t>S矩阵就是描述从特定的“入态”演化到特定的“出态”的</a:t>
            </a:r>
            <a:r>
              <a:rPr lang="zh-CN" altLang="en-US" b="1">
                <a:solidFill>
                  <a:srgbClr val="FF0000"/>
                </a:solidFill>
                <a:latin typeface="+mn-ea"/>
                <a:cs typeface="+mn-ea"/>
              </a:rPr>
              <a:t>概率幅算符</a:t>
            </a:r>
            <a:r>
              <a:rPr lang="zh-CN" altLang="en-US" b="1">
                <a:latin typeface="+mn-ea"/>
                <a:cs typeface="+mn-ea"/>
              </a:rPr>
              <a:t>,对矩阵元取模方得到概率</a:t>
            </a:r>
            <a:endParaRPr lang="zh-CN" altLang="en-US"/>
          </a:p>
        </p:txBody>
      </p:sp>
      <p:sp>
        <p:nvSpPr>
          <p:cNvPr id="3" name="文本框 2"/>
          <p:cNvSpPr txBox="1"/>
          <p:nvPr/>
        </p:nvSpPr>
        <p:spPr>
          <a:xfrm>
            <a:off x="4064000" y="1899285"/>
            <a:ext cx="4064000" cy="368300"/>
          </a:xfrm>
          <a:prstGeom prst="rect">
            <a:avLst/>
          </a:prstGeom>
          <a:noFill/>
        </p:spPr>
        <p:txBody>
          <a:bodyPr wrap="square" rtlCol="0">
            <a:spAutoFit/>
          </a:bodyPr>
          <a:lstStyle/>
          <a:p>
            <a:r>
              <a:rPr lang="zh-CN" altLang="en-US" b="1">
                <a:latin typeface="+mn-ea"/>
                <a:cs typeface="+mn-ea"/>
              </a:rPr>
              <a:t>矩阵元</a:t>
            </a:r>
            <a:endParaRPr lang="zh-CN" altLang="en-US"/>
          </a:p>
        </p:txBody>
      </p:sp>
      <p:pic>
        <p:nvPicPr>
          <p:cNvPr id="6" name="图片 5"/>
          <p:cNvPicPr>
            <a:picLocks noChangeAspect="1"/>
          </p:cNvPicPr>
          <p:nvPr/>
        </p:nvPicPr>
        <p:blipFill>
          <a:blip r:embed="rId1"/>
          <a:stretch>
            <a:fillRect/>
          </a:stretch>
        </p:blipFill>
        <p:spPr>
          <a:xfrm>
            <a:off x="4954270" y="1789430"/>
            <a:ext cx="2016760" cy="589280"/>
          </a:xfrm>
          <a:prstGeom prst="rect">
            <a:avLst/>
          </a:prstGeom>
        </p:spPr>
      </p:pic>
      <p:pic>
        <p:nvPicPr>
          <p:cNvPr id="7" name="图片 6"/>
          <p:cNvPicPr>
            <a:picLocks noChangeAspect="1"/>
          </p:cNvPicPr>
          <p:nvPr/>
        </p:nvPicPr>
        <p:blipFill>
          <a:blip r:embed="rId2"/>
          <a:stretch>
            <a:fillRect/>
          </a:stretch>
        </p:blipFill>
        <p:spPr>
          <a:xfrm>
            <a:off x="3184525" y="2454910"/>
            <a:ext cx="2361565" cy="530225"/>
          </a:xfrm>
          <a:prstGeom prst="rect">
            <a:avLst/>
          </a:prstGeom>
        </p:spPr>
      </p:pic>
      <p:pic>
        <p:nvPicPr>
          <p:cNvPr id="8" name="图片 7"/>
          <p:cNvPicPr>
            <a:picLocks noChangeAspect="1"/>
          </p:cNvPicPr>
          <p:nvPr/>
        </p:nvPicPr>
        <p:blipFill>
          <a:blip r:embed="rId3"/>
          <a:stretch>
            <a:fillRect/>
          </a:stretch>
        </p:blipFill>
        <p:spPr>
          <a:xfrm>
            <a:off x="5546090" y="2444750"/>
            <a:ext cx="3031490" cy="540385"/>
          </a:xfrm>
          <a:prstGeom prst="rect">
            <a:avLst/>
          </a:prstGeom>
        </p:spPr>
      </p:pic>
      <p:sp>
        <p:nvSpPr>
          <p:cNvPr id="9" name="文本框 8"/>
          <p:cNvSpPr txBox="1"/>
          <p:nvPr/>
        </p:nvSpPr>
        <p:spPr>
          <a:xfrm>
            <a:off x="975995" y="739140"/>
            <a:ext cx="4064000" cy="368300"/>
          </a:xfrm>
          <a:prstGeom prst="rect">
            <a:avLst/>
          </a:prstGeom>
          <a:noFill/>
        </p:spPr>
        <p:txBody>
          <a:bodyPr wrap="square" rtlCol="0">
            <a:spAutoFit/>
          </a:bodyPr>
          <a:lstStyle/>
          <a:p>
            <a:r>
              <a:rPr lang="zh-CN" altLang="en-US" b="1">
                <a:latin typeface="+mn-ea"/>
                <a:cs typeface="+mn-ea"/>
              </a:rPr>
              <a:t>S矩阵：</a:t>
            </a:r>
            <a:endParaRPr lang="zh-CN" altLang="en-US"/>
          </a:p>
        </p:txBody>
      </p:sp>
      <p:sp>
        <p:nvSpPr>
          <p:cNvPr id="12" name="文本框 11"/>
          <p:cNvSpPr txBox="1"/>
          <p:nvPr/>
        </p:nvSpPr>
        <p:spPr>
          <a:xfrm>
            <a:off x="1325880" y="3687445"/>
            <a:ext cx="8373745" cy="645160"/>
          </a:xfrm>
          <a:prstGeom prst="rect">
            <a:avLst/>
          </a:prstGeom>
          <a:noFill/>
        </p:spPr>
        <p:txBody>
          <a:bodyPr wrap="square" rtlCol="0">
            <a:spAutoFit/>
          </a:bodyPr>
          <a:lstStyle/>
          <a:p>
            <a:pPr indent="457200"/>
            <a:r>
              <a:rPr lang="zh-CN" altLang="en-US" b="1">
                <a:latin typeface="+mn-ea"/>
                <a:cs typeface="+mn-ea"/>
              </a:rPr>
              <a:t>传播子描述了一个粒子从某一个时空点产生，传播到另一个时空点并被湮灭的</a:t>
            </a:r>
            <a:r>
              <a:rPr lang="zh-CN" altLang="en-US" b="1">
                <a:solidFill>
                  <a:srgbClr val="FF0000"/>
                </a:solidFill>
                <a:latin typeface="+mn-ea"/>
                <a:cs typeface="+mn-ea"/>
              </a:rPr>
              <a:t>概率幅</a:t>
            </a:r>
            <a:r>
              <a:rPr lang="zh-CN" altLang="en-US" b="1">
                <a:latin typeface="+mn-ea"/>
                <a:cs typeface="+mn-ea"/>
              </a:rPr>
              <a:t> 。</a:t>
            </a:r>
            <a:endParaRPr lang="zh-CN" altLang="en-US"/>
          </a:p>
        </p:txBody>
      </p:sp>
      <p:sp>
        <p:nvSpPr>
          <p:cNvPr id="14" name="文本框 13"/>
          <p:cNvSpPr txBox="1"/>
          <p:nvPr/>
        </p:nvSpPr>
        <p:spPr>
          <a:xfrm>
            <a:off x="975995" y="3232785"/>
            <a:ext cx="4064000" cy="368300"/>
          </a:xfrm>
          <a:prstGeom prst="rect">
            <a:avLst/>
          </a:prstGeom>
          <a:noFill/>
        </p:spPr>
        <p:txBody>
          <a:bodyPr wrap="square" rtlCol="0">
            <a:spAutoFit/>
          </a:bodyPr>
          <a:lstStyle/>
          <a:p>
            <a:r>
              <a:rPr lang="zh-CN" altLang="en-US" b="1">
                <a:latin typeface="+mn-ea"/>
                <a:cs typeface="+mn-ea"/>
              </a:rPr>
              <a:t>传播子：</a:t>
            </a:r>
            <a:endParaRPr lang="zh-CN" altLang="en-US"/>
          </a:p>
        </p:txBody>
      </p:sp>
      <p:pic>
        <p:nvPicPr>
          <p:cNvPr id="15" name="图片 14"/>
          <p:cNvPicPr>
            <a:picLocks noChangeAspect="1"/>
          </p:cNvPicPr>
          <p:nvPr/>
        </p:nvPicPr>
        <p:blipFill>
          <a:blip r:embed="rId4"/>
          <a:stretch>
            <a:fillRect/>
          </a:stretch>
        </p:blipFill>
        <p:spPr>
          <a:xfrm>
            <a:off x="3531235" y="4332605"/>
            <a:ext cx="4411980" cy="547370"/>
          </a:xfrm>
          <a:prstGeom prst="rect">
            <a:avLst/>
          </a:prstGeom>
        </p:spPr>
      </p:pic>
      <p:sp>
        <p:nvSpPr>
          <p:cNvPr id="16" name="文本框 15"/>
          <p:cNvSpPr txBox="1"/>
          <p:nvPr/>
        </p:nvSpPr>
        <p:spPr>
          <a:xfrm>
            <a:off x="5255895" y="5342255"/>
            <a:ext cx="1003935" cy="368300"/>
          </a:xfrm>
          <a:prstGeom prst="rect">
            <a:avLst/>
          </a:prstGeom>
          <a:noFill/>
        </p:spPr>
        <p:txBody>
          <a:bodyPr wrap="square" rtlCol="0">
            <a:spAutoFit/>
          </a:bodyPr>
          <a:lstStyle/>
          <a:p>
            <a:r>
              <a:rPr lang="zh-CN" altLang="en-US" b="1">
                <a:latin typeface="+mn-ea"/>
                <a:cs typeface="+mn-ea"/>
              </a:rPr>
              <a:t>传播子</a:t>
            </a:r>
            <a:endParaRPr lang="zh-CN" altLang="en-US"/>
          </a:p>
        </p:txBody>
      </p:sp>
      <p:sp>
        <p:nvSpPr>
          <p:cNvPr id="17" name="文本框 16"/>
          <p:cNvSpPr txBox="1"/>
          <p:nvPr/>
        </p:nvSpPr>
        <p:spPr>
          <a:xfrm>
            <a:off x="2957195" y="5342255"/>
            <a:ext cx="1003935" cy="368300"/>
          </a:xfrm>
          <a:prstGeom prst="rect">
            <a:avLst/>
          </a:prstGeom>
          <a:noFill/>
        </p:spPr>
        <p:txBody>
          <a:bodyPr wrap="square" rtlCol="0">
            <a:spAutoFit/>
          </a:bodyPr>
          <a:lstStyle/>
          <a:p>
            <a:r>
              <a:rPr lang="zh-CN" altLang="en-US" b="1">
                <a:latin typeface="+mn-ea"/>
                <a:cs typeface="+mn-ea"/>
              </a:rPr>
              <a:t>费曼图</a:t>
            </a:r>
            <a:endParaRPr lang="zh-CN" altLang="en-US"/>
          </a:p>
        </p:txBody>
      </p:sp>
      <p:sp>
        <p:nvSpPr>
          <p:cNvPr id="18" name="文本框 17"/>
          <p:cNvSpPr txBox="1"/>
          <p:nvPr/>
        </p:nvSpPr>
        <p:spPr>
          <a:xfrm>
            <a:off x="7554595" y="5342255"/>
            <a:ext cx="1003935" cy="368300"/>
          </a:xfrm>
          <a:prstGeom prst="rect">
            <a:avLst/>
          </a:prstGeom>
          <a:noFill/>
        </p:spPr>
        <p:txBody>
          <a:bodyPr wrap="square" rtlCol="0">
            <a:spAutoFit/>
          </a:bodyPr>
          <a:lstStyle/>
          <a:p>
            <a:r>
              <a:rPr lang="zh-CN" altLang="en-US" b="1">
                <a:latin typeface="+mn-ea"/>
                <a:cs typeface="+mn-ea"/>
              </a:rPr>
              <a:t>S矩阵</a:t>
            </a:r>
            <a:endParaRPr lang="zh-CN" altLang="en-US"/>
          </a:p>
        </p:txBody>
      </p:sp>
      <p:cxnSp>
        <p:nvCxnSpPr>
          <p:cNvPr id="19" name="直接箭头连接符 18"/>
          <p:cNvCxnSpPr>
            <a:stCxn id="16" idx="3"/>
            <a:endCxn id="18" idx="1"/>
          </p:cNvCxnSpPr>
          <p:nvPr/>
        </p:nvCxnSpPr>
        <p:spPr>
          <a:xfrm>
            <a:off x="6259830" y="5526405"/>
            <a:ext cx="1294765"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21" name="直接箭头连接符 20"/>
          <p:cNvCxnSpPr/>
          <p:nvPr/>
        </p:nvCxnSpPr>
        <p:spPr>
          <a:xfrm flipH="1">
            <a:off x="3899535" y="5526405"/>
            <a:ext cx="1294765"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22" name="文本框 21"/>
          <p:cNvSpPr txBox="1"/>
          <p:nvPr/>
        </p:nvSpPr>
        <p:spPr>
          <a:xfrm>
            <a:off x="6470015" y="5158105"/>
            <a:ext cx="4064000" cy="368300"/>
          </a:xfrm>
          <a:prstGeom prst="rect">
            <a:avLst/>
          </a:prstGeom>
          <a:noFill/>
        </p:spPr>
        <p:txBody>
          <a:bodyPr wrap="square" rtlCol="0">
            <a:spAutoFit/>
          </a:bodyPr>
          <a:lstStyle/>
          <a:p>
            <a:r>
              <a:rPr lang="zh-CN" altLang="en-US" b="1">
                <a:solidFill>
                  <a:srgbClr val="FF0000"/>
                </a:solidFill>
                <a:latin typeface="+mn-ea"/>
                <a:cs typeface="+mn-ea"/>
              </a:rPr>
              <a:t>组合</a:t>
            </a:r>
            <a:endParaRPr lang="zh-CN" altLang="en-US" b="1">
              <a:solidFill>
                <a:srgbClr val="FF0000"/>
              </a:solidFill>
              <a:latin typeface="+mn-ea"/>
              <a:cs typeface="+mn-ea"/>
            </a:endParaRPr>
          </a:p>
        </p:txBody>
      </p:sp>
      <p:sp>
        <p:nvSpPr>
          <p:cNvPr id="23" name="文本框 22"/>
          <p:cNvSpPr txBox="1"/>
          <p:nvPr/>
        </p:nvSpPr>
        <p:spPr>
          <a:xfrm>
            <a:off x="3899535" y="5166995"/>
            <a:ext cx="1584960" cy="368300"/>
          </a:xfrm>
          <a:prstGeom prst="rect">
            <a:avLst/>
          </a:prstGeom>
          <a:noFill/>
        </p:spPr>
        <p:txBody>
          <a:bodyPr wrap="square" rtlCol="0">
            <a:spAutoFit/>
          </a:bodyPr>
          <a:lstStyle/>
          <a:p>
            <a:r>
              <a:rPr lang="zh-CN" altLang="en-US" b="1">
                <a:solidFill>
                  <a:srgbClr val="FF0000"/>
                </a:solidFill>
                <a:latin typeface="+mn-ea"/>
                <a:cs typeface="+mn-ea"/>
              </a:rPr>
              <a:t>对应内部线</a:t>
            </a:r>
            <a:endParaRPr lang="zh-CN" altLang="en-US" b="1">
              <a:solidFill>
                <a:srgbClr val="FF0000"/>
              </a:solidFill>
              <a:latin typeface="+mn-ea"/>
              <a:cs typeface="+mn-ea"/>
            </a:endParaRPr>
          </a:p>
        </p:txBody>
      </p:sp>
      <p:cxnSp>
        <p:nvCxnSpPr>
          <p:cNvPr id="25" name="直接箭头连接符 24"/>
          <p:cNvCxnSpPr/>
          <p:nvPr/>
        </p:nvCxnSpPr>
        <p:spPr>
          <a:xfrm>
            <a:off x="3641725" y="5778500"/>
            <a:ext cx="4114165"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26" name="文本框 25"/>
          <p:cNvSpPr txBox="1"/>
          <p:nvPr/>
        </p:nvSpPr>
        <p:spPr>
          <a:xfrm>
            <a:off x="5368925" y="5752465"/>
            <a:ext cx="4064000" cy="368300"/>
          </a:xfrm>
          <a:prstGeom prst="rect">
            <a:avLst/>
          </a:prstGeom>
          <a:noFill/>
        </p:spPr>
        <p:txBody>
          <a:bodyPr wrap="square" rtlCol="0">
            <a:spAutoFit/>
          </a:bodyPr>
          <a:lstStyle/>
          <a:p>
            <a:r>
              <a:rPr lang="zh-CN" altLang="en-US" b="1">
                <a:solidFill>
                  <a:srgbClr val="FF0000"/>
                </a:solidFill>
                <a:latin typeface="+mn-ea"/>
                <a:cs typeface="+mn-ea"/>
              </a:rPr>
              <a:t>计算</a:t>
            </a:r>
            <a:endParaRPr lang="zh-CN" altLang="en-US" b="1">
              <a:solidFill>
                <a:srgbClr val="FF0000"/>
              </a:solidFill>
              <a:latin typeface="+mn-ea"/>
              <a:cs typeface="+mn-ea"/>
            </a:endParaRPr>
          </a:p>
        </p:txBody>
      </p:sp>
      <p:sp>
        <p:nvSpPr>
          <p:cNvPr id="4" name="文本框 3"/>
          <p:cNvSpPr txBox="1"/>
          <p:nvPr/>
        </p:nvSpPr>
        <p:spPr>
          <a:xfrm>
            <a:off x="11539855" y="6257290"/>
            <a:ext cx="390525" cy="368300"/>
          </a:xfrm>
          <a:prstGeom prst="rect">
            <a:avLst/>
          </a:prstGeom>
          <a:noFill/>
        </p:spPr>
        <p:txBody>
          <a:bodyPr wrap="square" rtlCol="0">
            <a:spAutoFit/>
          </a:bodyPr>
          <a:p>
            <a:r>
              <a:rPr lang="en-US" altLang="zh-CN">
                <a:solidFill>
                  <a:schemeClr val="bg1"/>
                </a:solidFill>
              </a:rPr>
              <a:t>2</a:t>
            </a:r>
            <a:endParaRPr lang="en-US" altLang="zh-CN">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9">
        <p:random/>
      </p:transition>
    </mc:Choice>
    <mc:Fallback>
      <p:transition>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36"/>
        <p:cNvGrpSpPr/>
        <p:nvPr/>
      </p:nvGrpSpPr>
      <p:grpSpPr>
        <a:xfrm>
          <a:off x="0" y="0"/>
          <a:ext cx="0" cy="0"/>
          <a:chOff x="0" y="0"/>
          <a:chExt cx="0" cy="0"/>
        </a:xfrm>
      </p:grpSpPr>
      <p:sp>
        <p:nvSpPr>
          <p:cNvPr id="13" name="文本框 12"/>
          <p:cNvSpPr txBox="1"/>
          <p:nvPr/>
        </p:nvSpPr>
        <p:spPr>
          <a:xfrm>
            <a:off x="7358380" y="6428105"/>
            <a:ext cx="3935095" cy="281940"/>
          </a:xfrm>
          <a:prstGeom prst="rect">
            <a:avLst/>
          </a:prstGeom>
          <a:noFill/>
        </p:spPr>
        <p:txBody>
          <a:bodyPr wrap="square" rtlCol="0">
            <a:noAutofit/>
          </a:bodyPr>
          <a:lstStyle/>
          <a:p>
            <a:endParaRPr lang="zh-CN" altLang="en-US"/>
          </a:p>
        </p:txBody>
      </p:sp>
      <p:sp>
        <p:nvSpPr>
          <p:cNvPr id="2" name="文本框 1"/>
          <p:cNvSpPr txBox="1"/>
          <p:nvPr/>
        </p:nvSpPr>
        <p:spPr>
          <a:xfrm>
            <a:off x="164465" y="158750"/>
            <a:ext cx="8681085" cy="460375"/>
          </a:xfrm>
          <a:prstGeom prst="rect">
            <a:avLst/>
          </a:prstGeom>
          <a:noFill/>
        </p:spPr>
        <p:txBody>
          <a:bodyPr wrap="square" rtlCol="0">
            <a:spAutoFit/>
          </a:bodyPr>
          <a:lstStyle/>
          <a:p>
            <a:r>
              <a:rPr lang="en-US" altLang="zh-CN" sz="2400" b="1">
                <a:latin typeface="+mn-ea"/>
                <a:cs typeface="+mn-ea"/>
              </a:rPr>
              <a:t>1 </a:t>
            </a:r>
            <a:r>
              <a:rPr lang="zh-CN" altLang="en-US" sz="2400" b="1">
                <a:latin typeface="+mn-ea"/>
                <a:cs typeface="+mn-ea"/>
              </a:rPr>
              <a:t>数学基础</a:t>
            </a:r>
            <a:endParaRPr lang="zh-CN" altLang="en-US" sz="2400" b="1">
              <a:latin typeface="+mn-ea"/>
              <a:cs typeface="+mn-ea"/>
            </a:endParaRPr>
          </a:p>
        </p:txBody>
      </p:sp>
      <p:sp>
        <p:nvSpPr>
          <p:cNvPr id="3" name="文本框 2"/>
          <p:cNvSpPr txBox="1"/>
          <p:nvPr/>
        </p:nvSpPr>
        <p:spPr>
          <a:xfrm>
            <a:off x="2118995" y="236220"/>
            <a:ext cx="4619625" cy="368300"/>
          </a:xfrm>
          <a:prstGeom prst="rect">
            <a:avLst/>
          </a:prstGeom>
          <a:noFill/>
        </p:spPr>
        <p:txBody>
          <a:bodyPr wrap="square" rtlCol="0">
            <a:spAutoFit/>
          </a:bodyPr>
          <a:lstStyle/>
          <a:p>
            <a:pPr algn="l">
              <a:buClrTx/>
              <a:buSzTx/>
              <a:buFontTx/>
            </a:pPr>
            <a:r>
              <a:rPr lang="zh-CN" altLang="en-US" b="1">
                <a:latin typeface="+mn-ea"/>
                <a:cs typeface="+mn-ea"/>
              </a:rPr>
              <a:t>例子：如何将</a:t>
            </a:r>
            <a:r>
              <a:rPr lang="zh-CN" altLang="en-US" b="1">
                <a:solidFill>
                  <a:srgbClr val="FF0000"/>
                </a:solidFill>
                <a:latin typeface="+mn-ea"/>
                <a:cs typeface="+mn-ea"/>
              </a:rPr>
              <a:t>费曼图</a:t>
            </a:r>
            <a:r>
              <a:rPr lang="zh-CN" altLang="en-US" b="1">
                <a:latin typeface="+mn-ea"/>
                <a:cs typeface="+mn-ea"/>
              </a:rPr>
              <a:t>与</a:t>
            </a:r>
            <a:r>
              <a:rPr lang="zh-CN" altLang="en-US" b="1">
                <a:solidFill>
                  <a:srgbClr val="FF0000"/>
                </a:solidFill>
                <a:latin typeface="+mn-ea"/>
                <a:cs typeface="+mn-ea"/>
              </a:rPr>
              <a:t>S矩阵</a:t>
            </a:r>
            <a:r>
              <a:rPr lang="zh-CN" altLang="en-US" b="1">
                <a:latin typeface="+mn-ea"/>
                <a:cs typeface="+mn-ea"/>
              </a:rPr>
              <a:t>、</a:t>
            </a:r>
            <a:r>
              <a:rPr lang="zh-CN" altLang="en-US" b="1">
                <a:solidFill>
                  <a:srgbClr val="FF0000"/>
                </a:solidFill>
                <a:latin typeface="+mn-ea"/>
                <a:cs typeface="+mn-ea"/>
              </a:rPr>
              <a:t>传播子</a:t>
            </a:r>
            <a:r>
              <a:rPr lang="zh-CN" altLang="en-US" b="1">
                <a:latin typeface="+mn-ea"/>
                <a:cs typeface="+mn-ea"/>
              </a:rPr>
              <a:t>对应</a:t>
            </a:r>
            <a:endParaRPr lang="zh-CN" altLang="en-US" b="1">
              <a:latin typeface="+mn-ea"/>
              <a:cs typeface="+mn-ea"/>
            </a:endParaRPr>
          </a:p>
        </p:txBody>
      </p:sp>
      <p:sp>
        <p:nvSpPr>
          <p:cNvPr id="6" name="文本框 5"/>
          <p:cNvSpPr txBox="1"/>
          <p:nvPr/>
        </p:nvSpPr>
        <p:spPr>
          <a:xfrm>
            <a:off x="975995" y="783590"/>
            <a:ext cx="5119370" cy="368300"/>
          </a:xfrm>
          <a:prstGeom prst="rect">
            <a:avLst/>
          </a:prstGeom>
          <a:noFill/>
        </p:spPr>
        <p:txBody>
          <a:bodyPr wrap="square" rtlCol="0">
            <a:spAutoFit/>
          </a:bodyPr>
          <a:lstStyle/>
          <a:p>
            <a:pPr algn="l">
              <a:buClrTx/>
              <a:buSzTx/>
              <a:buFontTx/>
            </a:pPr>
            <a:r>
              <a:rPr lang="zh-CN" altLang="en-US" b="1">
                <a:latin typeface="+mn-ea"/>
                <a:cs typeface="+mn-ea"/>
              </a:rPr>
              <a:t>p1、p2入射两粒子，p3、p4出射两粒子，</a:t>
            </a:r>
            <a:endParaRPr lang="zh-CN" altLang="en-US" b="1">
              <a:latin typeface="+mn-ea"/>
              <a:cs typeface="+mn-ea"/>
            </a:endParaRPr>
          </a:p>
        </p:txBody>
      </p:sp>
      <p:sp>
        <p:nvSpPr>
          <p:cNvPr id="7" name="文本框 6"/>
          <p:cNvSpPr txBox="1"/>
          <p:nvPr/>
        </p:nvSpPr>
        <p:spPr>
          <a:xfrm>
            <a:off x="975995" y="1390650"/>
            <a:ext cx="1502410" cy="368300"/>
          </a:xfrm>
          <a:prstGeom prst="rect">
            <a:avLst/>
          </a:prstGeom>
          <a:noFill/>
        </p:spPr>
        <p:txBody>
          <a:bodyPr wrap="square" rtlCol="0">
            <a:spAutoFit/>
          </a:bodyPr>
          <a:lstStyle/>
          <a:p>
            <a:pPr algn="l">
              <a:buClrTx/>
              <a:buSzTx/>
              <a:buFontTx/>
            </a:pPr>
            <a:r>
              <a:rPr lang="zh-CN" altLang="en-US" b="1">
                <a:latin typeface="+mn-ea"/>
                <a:cs typeface="+mn-ea"/>
              </a:rPr>
              <a:t>二阶展开</a:t>
            </a:r>
            <a:endParaRPr lang="zh-CN" altLang="en-US" b="1">
              <a:latin typeface="+mn-ea"/>
              <a:cs typeface="+mn-ea"/>
            </a:endParaRPr>
          </a:p>
        </p:txBody>
      </p:sp>
      <p:pic>
        <p:nvPicPr>
          <p:cNvPr id="8" name="图片 7"/>
          <p:cNvPicPr>
            <a:picLocks noChangeAspect="1"/>
          </p:cNvPicPr>
          <p:nvPr/>
        </p:nvPicPr>
        <p:blipFill>
          <a:blip r:embed="rId1"/>
          <a:stretch>
            <a:fillRect/>
          </a:stretch>
        </p:blipFill>
        <p:spPr>
          <a:xfrm>
            <a:off x="5304790" y="698500"/>
            <a:ext cx="1891030" cy="539115"/>
          </a:xfrm>
          <a:prstGeom prst="rect">
            <a:avLst/>
          </a:prstGeom>
        </p:spPr>
      </p:pic>
      <p:pic>
        <p:nvPicPr>
          <p:cNvPr id="9" name="图片 8"/>
          <p:cNvPicPr>
            <a:picLocks noChangeAspect="1"/>
          </p:cNvPicPr>
          <p:nvPr/>
        </p:nvPicPr>
        <p:blipFill>
          <a:blip r:embed="rId2"/>
          <a:stretch>
            <a:fillRect/>
          </a:stretch>
        </p:blipFill>
        <p:spPr>
          <a:xfrm>
            <a:off x="2530475" y="1369695"/>
            <a:ext cx="670560" cy="373380"/>
          </a:xfrm>
          <a:prstGeom prst="rect">
            <a:avLst/>
          </a:prstGeom>
        </p:spPr>
      </p:pic>
      <p:pic>
        <p:nvPicPr>
          <p:cNvPr id="11" name="图片 10"/>
          <p:cNvPicPr>
            <a:picLocks noChangeAspect="1"/>
          </p:cNvPicPr>
          <p:nvPr/>
        </p:nvPicPr>
        <p:blipFill>
          <a:blip r:embed="rId3"/>
          <a:stretch>
            <a:fillRect/>
          </a:stretch>
        </p:blipFill>
        <p:spPr>
          <a:xfrm>
            <a:off x="3211195" y="1316990"/>
            <a:ext cx="4564380" cy="533400"/>
          </a:xfrm>
          <a:prstGeom prst="rect">
            <a:avLst/>
          </a:prstGeom>
        </p:spPr>
      </p:pic>
      <p:pic>
        <p:nvPicPr>
          <p:cNvPr id="12" name="图片 11"/>
          <p:cNvPicPr>
            <a:picLocks noChangeAspect="1"/>
          </p:cNvPicPr>
          <p:nvPr/>
        </p:nvPicPr>
        <p:blipFill>
          <a:blip r:embed="rId4"/>
          <a:stretch>
            <a:fillRect/>
          </a:stretch>
        </p:blipFill>
        <p:spPr>
          <a:xfrm>
            <a:off x="2379980" y="1989455"/>
            <a:ext cx="5321300" cy="417195"/>
          </a:xfrm>
          <a:prstGeom prst="rect">
            <a:avLst/>
          </a:prstGeom>
        </p:spPr>
      </p:pic>
      <p:sp>
        <p:nvSpPr>
          <p:cNvPr id="14" name="文本框 13"/>
          <p:cNvSpPr txBox="1"/>
          <p:nvPr/>
        </p:nvSpPr>
        <p:spPr>
          <a:xfrm>
            <a:off x="2379980" y="2658110"/>
            <a:ext cx="9023350" cy="368300"/>
          </a:xfrm>
          <a:prstGeom prst="rect">
            <a:avLst/>
          </a:prstGeom>
          <a:noFill/>
        </p:spPr>
        <p:txBody>
          <a:bodyPr wrap="square" rtlCol="0">
            <a:spAutoFit/>
          </a:bodyPr>
          <a:lstStyle/>
          <a:p>
            <a:pPr algn="l">
              <a:buClrTx/>
              <a:buSzTx/>
              <a:buFontTx/>
            </a:pPr>
            <a:r>
              <a:rPr lang="zh-CN" altLang="en-US" b="1">
                <a:latin typeface="+mn-ea"/>
                <a:cs typeface="+mn-ea"/>
              </a:rPr>
              <a:t>不连通情况归一化后会消失，对称情况由系数消去</a:t>
            </a:r>
            <a:endParaRPr lang="zh-CN" altLang="en-US" b="1">
              <a:latin typeface="+mn-ea"/>
              <a:cs typeface="+mn-ea"/>
            </a:endParaRPr>
          </a:p>
        </p:txBody>
      </p:sp>
      <p:sp>
        <p:nvSpPr>
          <p:cNvPr id="15" name="文本框 14"/>
          <p:cNvSpPr txBox="1"/>
          <p:nvPr/>
        </p:nvSpPr>
        <p:spPr>
          <a:xfrm>
            <a:off x="1017905" y="3244850"/>
            <a:ext cx="8400415" cy="368300"/>
          </a:xfrm>
          <a:prstGeom prst="rect">
            <a:avLst/>
          </a:prstGeom>
          <a:noFill/>
        </p:spPr>
        <p:txBody>
          <a:bodyPr wrap="square" rtlCol="0">
            <a:spAutoFit/>
          </a:bodyPr>
          <a:lstStyle/>
          <a:p>
            <a:pPr algn="l">
              <a:buClrTx/>
              <a:buSzTx/>
              <a:buFontTx/>
            </a:pPr>
            <a:r>
              <a:rPr lang="zh-CN" altLang="en-US" b="1">
                <a:latin typeface="+mn-ea"/>
                <a:cs typeface="+mn-ea"/>
              </a:rPr>
              <a:t>简单考虑p1p2连接两个Φx，</a:t>
            </a:r>
            <a:r>
              <a:rPr lang="zh-CN" altLang="en-US" b="1">
                <a:latin typeface="+mn-ea"/>
                <a:cs typeface="+mn-ea"/>
                <a:sym typeface="+mn-ea"/>
              </a:rPr>
              <a:t>p3p4连接两个Φy，剩余两个Φx两个Φy分别连接</a:t>
            </a:r>
            <a:endParaRPr lang="zh-CN" altLang="en-US" b="1">
              <a:latin typeface="+mn-ea"/>
              <a:cs typeface="+mn-ea"/>
              <a:sym typeface="+mn-ea"/>
            </a:endParaRPr>
          </a:p>
        </p:txBody>
      </p:sp>
      <p:pic>
        <p:nvPicPr>
          <p:cNvPr id="16" name="图片 15"/>
          <p:cNvPicPr>
            <a:picLocks noChangeAspect="1"/>
          </p:cNvPicPr>
          <p:nvPr/>
        </p:nvPicPr>
        <p:blipFill>
          <a:blip r:embed="rId5"/>
          <a:stretch>
            <a:fillRect/>
          </a:stretch>
        </p:blipFill>
        <p:spPr>
          <a:xfrm>
            <a:off x="1017905" y="3797935"/>
            <a:ext cx="8512810" cy="799465"/>
          </a:xfrm>
          <a:prstGeom prst="rect">
            <a:avLst/>
          </a:prstGeom>
        </p:spPr>
      </p:pic>
      <p:pic>
        <p:nvPicPr>
          <p:cNvPr id="17" name="图片 16"/>
          <p:cNvPicPr>
            <a:picLocks noChangeAspect="1"/>
          </p:cNvPicPr>
          <p:nvPr/>
        </p:nvPicPr>
        <p:blipFill>
          <a:blip r:embed="rId6"/>
          <a:stretch>
            <a:fillRect/>
          </a:stretch>
        </p:blipFill>
        <p:spPr>
          <a:xfrm>
            <a:off x="6524625" y="4652645"/>
            <a:ext cx="1176655" cy="411480"/>
          </a:xfrm>
          <a:prstGeom prst="rect">
            <a:avLst/>
          </a:prstGeom>
        </p:spPr>
      </p:pic>
      <p:pic>
        <p:nvPicPr>
          <p:cNvPr id="19" name="图片 18"/>
          <p:cNvPicPr>
            <a:picLocks noChangeAspect="1"/>
          </p:cNvPicPr>
          <p:nvPr/>
        </p:nvPicPr>
        <p:blipFill>
          <a:blip r:embed="rId7"/>
          <a:stretch>
            <a:fillRect/>
          </a:stretch>
        </p:blipFill>
        <p:spPr>
          <a:xfrm>
            <a:off x="3020695" y="4597400"/>
            <a:ext cx="1392555" cy="532765"/>
          </a:xfrm>
          <a:prstGeom prst="rect">
            <a:avLst/>
          </a:prstGeom>
        </p:spPr>
      </p:pic>
      <p:cxnSp>
        <p:nvCxnSpPr>
          <p:cNvPr id="21" name="直接箭头连接符 20"/>
          <p:cNvCxnSpPr/>
          <p:nvPr/>
        </p:nvCxnSpPr>
        <p:spPr>
          <a:xfrm>
            <a:off x="6177280" y="4467225"/>
            <a:ext cx="271780" cy="31940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22" name="直接箭头连接符 21"/>
          <p:cNvCxnSpPr/>
          <p:nvPr/>
        </p:nvCxnSpPr>
        <p:spPr>
          <a:xfrm flipH="1" flipV="1">
            <a:off x="3286125" y="4302760"/>
            <a:ext cx="267335" cy="34988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24" name="直接箭头连接符 23"/>
          <p:cNvCxnSpPr/>
          <p:nvPr/>
        </p:nvCxnSpPr>
        <p:spPr>
          <a:xfrm>
            <a:off x="8409940" y="1123950"/>
            <a:ext cx="617220" cy="54483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25" name="直接箭头连接符 24"/>
          <p:cNvCxnSpPr/>
          <p:nvPr/>
        </p:nvCxnSpPr>
        <p:spPr>
          <a:xfrm flipV="1">
            <a:off x="8450580" y="1673860"/>
            <a:ext cx="555625" cy="46799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26" name="直接箭头连接符 25"/>
          <p:cNvCxnSpPr/>
          <p:nvPr/>
        </p:nvCxnSpPr>
        <p:spPr>
          <a:xfrm>
            <a:off x="9681210" y="1673860"/>
            <a:ext cx="617220" cy="54483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27" name="直接箭头连接符 26"/>
          <p:cNvCxnSpPr/>
          <p:nvPr/>
        </p:nvCxnSpPr>
        <p:spPr>
          <a:xfrm flipV="1">
            <a:off x="9661525" y="1237615"/>
            <a:ext cx="555625" cy="467995"/>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30" name="弧形 29"/>
          <p:cNvSpPr/>
          <p:nvPr/>
        </p:nvSpPr>
        <p:spPr>
          <a:xfrm>
            <a:off x="9027160" y="1578610"/>
            <a:ext cx="676275" cy="164465"/>
          </a:xfrm>
          <a:prstGeom prst="arc">
            <a:avLst>
              <a:gd name="adj1" fmla="val 10345052"/>
              <a:gd name="adj2" fmla="val 3270"/>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33" name="弧形 32"/>
          <p:cNvSpPr/>
          <p:nvPr/>
        </p:nvSpPr>
        <p:spPr>
          <a:xfrm rot="10800000">
            <a:off x="9027160" y="1675130"/>
            <a:ext cx="676275" cy="164465"/>
          </a:xfrm>
          <a:prstGeom prst="arc">
            <a:avLst>
              <a:gd name="adj1" fmla="val 10345052"/>
              <a:gd name="adj2" fmla="val 3270"/>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pic>
        <p:nvPicPr>
          <p:cNvPr id="34" name="图片 33"/>
          <p:cNvPicPr>
            <a:picLocks noChangeAspect="1"/>
          </p:cNvPicPr>
          <p:nvPr/>
        </p:nvPicPr>
        <p:blipFill>
          <a:blip r:embed="rId6"/>
          <a:stretch>
            <a:fillRect/>
          </a:stretch>
        </p:blipFill>
        <p:spPr>
          <a:xfrm>
            <a:off x="9006205" y="1233170"/>
            <a:ext cx="792480" cy="276860"/>
          </a:xfrm>
          <a:prstGeom prst="rect">
            <a:avLst/>
          </a:prstGeom>
        </p:spPr>
      </p:pic>
      <p:pic>
        <p:nvPicPr>
          <p:cNvPr id="35" name="图片 34"/>
          <p:cNvPicPr>
            <a:picLocks noChangeAspect="1"/>
          </p:cNvPicPr>
          <p:nvPr/>
        </p:nvPicPr>
        <p:blipFill>
          <a:blip r:embed="rId6"/>
          <a:stretch>
            <a:fillRect/>
          </a:stretch>
        </p:blipFill>
        <p:spPr>
          <a:xfrm>
            <a:off x="9002395" y="1894840"/>
            <a:ext cx="796290" cy="278765"/>
          </a:xfrm>
          <a:prstGeom prst="rect">
            <a:avLst/>
          </a:prstGeom>
        </p:spPr>
      </p:pic>
      <p:sp>
        <p:nvSpPr>
          <p:cNvPr id="36" name="文本框 35"/>
          <p:cNvSpPr txBox="1"/>
          <p:nvPr/>
        </p:nvSpPr>
        <p:spPr>
          <a:xfrm>
            <a:off x="8450580" y="1500505"/>
            <a:ext cx="921385" cy="275590"/>
          </a:xfrm>
          <a:prstGeom prst="rect">
            <a:avLst/>
          </a:prstGeom>
          <a:noFill/>
        </p:spPr>
        <p:txBody>
          <a:bodyPr wrap="square" rtlCol="0">
            <a:spAutoFit/>
          </a:bodyPr>
          <a:lstStyle/>
          <a:p>
            <a:r>
              <a:rPr lang="en-US" altLang="zh-CN" sz="1200"/>
              <a:t>x:-i</a:t>
            </a:r>
            <a:r>
              <a:rPr lang="en-US" altLang="zh-CN" sz="1200">
                <a:latin typeface="微软雅黑" panose="020B0503020204020204" pitchFamily="34" charset="-122"/>
                <a:ea typeface="微软雅黑" panose="020B0503020204020204" pitchFamily="34" charset="-122"/>
              </a:rPr>
              <a:t>λ</a:t>
            </a:r>
            <a:endParaRPr lang="en-US" altLang="zh-CN" sz="1200">
              <a:latin typeface="微软雅黑" panose="020B0503020204020204" pitchFamily="34" charset="-122"/>
              <a:ea typeface="微软雅黑" panose="020B0503020204020204" pitchFamily="34" charset="-122"/>
            </a:endParaRPr>
          </a:p>
        </p:txBody>
      </p:sp>
      <p:sp>
        <p:nvSpPr>
          <p:cNvPr id="38" name="文本框 37"/>
          <p:cNvSpPr txBox="1"/>
          <p:nvPr/>
        </p:nvSpPr>
        <p:spPr>
          <a:xfrm>
            <a:off x="9884410" y="1551305"/>
            <a:ext cx="921385" cy="275590"/>
          </a:xfrm>
          <a:prstGeom prst="rect">
            <a:avLst/>
          </a:prstGeom>
          <a:noFill/>
        </p:spPr>
        <p:txBody>
          <a:bodyPr wrap="square" rtlCol="0">
            <a:spAutoFit/>
          </a:bodyPr>
          <a:lstStyle/>
          <a:p>
            <a:r>
              <a:rPr lang="en-US" altLang="zh-CN" sz="1200"/>
              <a:t>y:-i</a:t>
            </a:r>
            <a:r>
              <a:rPr lang="en-US" altLang="zh-CN" sz="1200">
                <a:latin typeface="微软雅黑" panose="020B0503020204020204" pitchFamily="34" charset="-122"/>
                <a:ea typeface="微软雅黑" panose="020B0503020204020204" pitchFamily="34" charset="-122"/>
              </a:rPr>
              <a:t>λ</a:t>
            </a:r>
            <a:endParaRPr lang="en-US" altLang="zh-CN" sz="1200">
              <a:latin typeface="微软雅黑" panose="020B0503020204020204" pitchFamily="34" charset="-122"/>
              <a:ea typeface="微软雅黑" panose="020B0503020204020204" pitchFamily="34" charset="-122"/>
            </a:endParaRPr>
          </a:p>
        </p:txBody>
      </p:sp>
      <p:sp>
        <p:nvSpPr>
          <p:cNvPr id="39" name="文本框 38"/>
          <p:cNvSpPr txBox="1"/>
          <p:nvPr/>
        </p:nvSpPr>
        <p:spPr>
          <a:xfrm>
            <a:off x="8257540" y="882015"/>
            <a:ext cx="921385" cy="275590"/>
          </a:xfrm>
          <a:prstGeom prst="rect">
            <a:avLst/>
          </a:prstGeom>
          <a:noFill/>
        </p:spPr>
        <p:txBody>
          <a:bodyPr wrap="square" rtlCol="0">
            <a:spAutoFit/>
          </a:bodyPr>
          <a:lstStyle/>
          <a:p>
            <a:r>
              <a:rPr lang="en-US" altLang="zh-CN" sz="1200"/>
              <a:t>p1</a:t>
            </a:r>
            <a:endParaRPr lang="en-US" altLang="zh-CN" sz="1200">
              <a:latin typeface="微软雅黑" panose="020B0503020204020204" pitchFamily="34" charset="-122"/>
              <a:ea typeface="微软雅黑" panose="020B0503020204020204" pitchFamily="34" charset="-122"/>
            </a:endParaRPr>
          </a:p>
        </p:txBody>
      </p:sp>
      <p:sp>
        <p:nvSpPr>
          <p:cNvPr id="41" name="文本框 40"/>
          <p:cNvSpPr txBox="1"/>
          <p:nvPr/>
        </p:nvSpPr>
        <p:spPr>
          <a:xfrm>
            <a:off x="8168640" y="2070100"/>
            <a:ext cx="921385" cy="275590"/>
          </a:xfrm>
          <a:prstGeom prst="rect">
            <a:avLst/>
          </a:prstGeom>
          <a:noFill/>
        </p:spPr>
        <p:txBody>
          <a:bodyPr wrap="square" rtlCol="0">
            <a:spAutoFit/>
          </a:bodyPr>
          <a:lstStyle/>
          <a:p>
            <a:r>
              <a:rPr lang="en-US" altLang="zh-CN" sz="1200"/>
              <a:t>p2</a:t>
            </a:r>
            <a:endParaRPr lang="en-US" altLang="zh-CN" sz="1200">
              <a:latin typeface="微软雅黑" panose="020B0503020204020204" pitchFamily="34" charset="-122"/>
              <a:ea typeface="微软雅黑" panose="020B0503020204020204" pitchFamily="34" charset="-122"/>
            </a:endParaRPr>
          </a:p>
        </p:txBody>
      </p:sp>
      <p:sp>
        <p:nvSpPr>
          <p:cNvPr id="42" name="文本框 41"/>
          <p:cNvSpPr txBox="1"/>
          <p:nvPr/>
        </p:nvSpPr>
        <p:spPr>
          <a:xfrm>
            <a:off x="10102850" y="958850"/>
            <a:ext cx="921385" cy="275590"/>
          </a:xfrm>
          <a:prstGeom prst="rect">
            <a:avLst/>
          </a:prstGeom>
          <a:noFill/>
        </p:spPr>
        <p:txBody>
          <a:bodyPr wrap="square" rtlCol="0">
            <a:spAutoFit/>
          </a:bodyPr>
          <a:lstStyle/>
          <a:p>
            <a:r>
              <a:rPr lang="en-US" altLang="zh-CN" sz="1200"/>
              <a:t>p3</a:t>
            </a:r>
            <a:endParaRPr lang="en-US" altLang="zh-CN" sz="1200">
              <a:latin typeface="微软雅黑" panose="020B0503020204020204" pitchFamily="34" charset="-122"/>
              <a:ea typeface="微软雅黑" panose="020B0503020204020204" pitchFamily="34" charset="-122"/>
            </a:endParaRPr>
          </a:p>
        </p:txBody>
      </p:sp>
      <p:sp>
        <p:nvSpPr>
          <p:cNvPr id="43" name="文本框 42"/>
          <p:cNvSpPr txBox="1"/>
          <p:nvPr/>
        </p:nvSpPr>
        <p:spPr>
          <a:xfrm>
            <a:off x="10217150" y="2105025"/>
            <a:ext cx="921385" cy="275590"/>
          </a:xfrm>
          <a:prstGeom prst="rect">
            <a:avLst/>
          </a:prstGeom>
          <a:noFill/>
        </p:spPr>
        <p:txBody>
          <a:bodyPr wrap="square" rtlCol="0">
            <a:spAutoFit/>
          </a:bodyPr>
          <a:lstStyle/>
          <a:p>
            <a:r>
              <a:rPr lang="en-US" altLang="zh-CN" sz="1200"/>
              <a:t>p4</a:t>
            </a:r>
            <a:endParaRPr lang="en-US" altLang="zh-CN" sz="1200">
              <a:latin typeface="微软雅黑" panose="020B0503020204020204" pitchFamily="34" charset="-122"/>
              <a:ea typeface="微软雅黑" panose="020B0503020204020204" pitchFamily="34" charset="-122"/>
            </a:endParaRPr>
          </a:p>
        </p:txBody>
      </p:sp>
      <p:sp>
        <p:nvSpPr>
          <p:cNvPr id="4" name="文本框 3"/>
          <p:cNvSpPr txBox="1"/>
          <p:nvPr/>
        </p:nvSpPr>
        <p:spPr>
          <a:xfrm>
            <a:off x="11539855" y="6257290"/>
            <a:ext cx="390525" cy="368300"/>
          </a:xfrm>
          <a:prstGeom prst="rect">
            <a:avLst/>
          </a:prstGeom>
          <a:noFill/>
        </p:spPr>
        <p:txBody>
          <a:bodyPr wrap="square" rtlCol="0">
            <a:spAutoFit/>
          </a:bodyPr>
          <a:p>
            <a:r>
              <a:rPr lang="en-US" altLang="zh-CN">
                <a:solidFill>
                  <a:schemeClr val="bg1"/>
                </a:solidFill>
              </a:rPr>
              <a:t>3</a:t>
            </a:r>
            <a:endParaRPr lang="en-US" altLang="zh-CN">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9">
        <p:random/>
      </p:transition>
    </mc:Choice>
    <mc:Fallback>
      <p:transition>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356870" y="201930"/>
            <a:ext cx="4064000" cy="460375"/>
          </a:xfrm>
          <a:prstGeom prst="rect">
            <a:avLst/>
          </a:prstGeom>
          <a:noFill/>
        </p:spPr>
        <p:txBody>
          <a:bodyPr wrap="square" rtlCol="0">
            <a:spAutoFit/>
          </a:bodyPr>
          <a:lstStyle/>
          <a:p>
            <a:r>
              <a:rPr lang="en-US" altLang="zh-CN" sz="2400" b="1" dirty="0">
                <a:latin typeface="Arial" panose="020B0604020202020204" pitchFamily="34" charset="0"/>
                <a:cs typeface="Arial" panose="020B0604020202020204" pitchFamily="34" charset="0"/>
              </a:rPr>
              <a:t>2</a:t>
            </a:r>
            <a:r>
              <a:rPr lang="en-US" altLang="zh-CN" sz="2400" b="1">
                <a:latin typeface="Arial" panose="020B0604020202020204" pitchFamily="34" charset="0"/>
                <a:cs typeface="Arial" panose="020B0604020202020204" pitchFamily="34" charset="0"/>
              </a:rPr>
              <a:t> </a:t>
            </a:r>
            <a:r>
              <a:rPr lang="zh-CN" altLang="en-US" sz="2400" b="1" dirty="0">
                <a:latin typeface="Arial" panose="020B0604020202020204" pitchFamily="34" charset="0"/>
                <a:cs typeface="Arial" panose="020B0604020202020204" pitchFamily="34" charset="0"/>
              </a:rPr>
              <a:t>问题与数学转化</a:t>
            </a:r>
            <a:endParaRPr lang="en-US" altLang="zh-CN" sz="2400" b="1" dirty="0">
              <a:latin typeface="Arial" panose="020B0604020202020204" pitchFamily="34" charset="0"/>
              <a:cs typeface="Arial" panose="020B0604020202020204" pitchFamily="34" charset="0"/>
            </a:endParaRPr>
          </a:p>
        </p:txBody>
      </p:sp>
      <p:sp>
        <p:nvSpPr>
          <p:cNvPr id="28" name="文本框 27"/>
          <p:cNvSpPr txBox="1"/>
          <p:nvPr/>
        </p:nvSpPr>
        <p:spPr>
          <a:xfrm>
            <a:off x="797788" y="1720532"/>
            <a:ext cx="10200640" cy="3447098"/>
          </a:xfrm>
          <a:prstGeom prst="rect">
            <a:avLst/>
          </a:prstGeom>
          <a:noFill/>
        </p:spPr>
        <p:txBody>
          <a:bodyPr wrap="square" rtlCol="0">
            <a:spAutoFit/>
          </a:bodyPr>
          <a:lstStyle/>
          <a:p>
            <a:pPr algn="just" fontAlgn="base"/>
            <a:r>
              <a:rPr lang="zh-CN" altLang="en-US" dirty="0"/>
              <a:t>       </a:t>
            </a:r>
            <a:r>
              <a:rPr lang="zh-CN" altLang="en-US" sz="2000" dirty="0"/>
              <a:t>我们考虑任意一个费曼图，它所对应的跃迁振幅 </a:t>
            </a:r>
            <a:r>
              <a:rPr lang="en-US" altLang="zh-CN" sz="2000" i="1" dirty="0"/>
              <a:t>T</a:t>
            </a:r>
            <a:r>
              <a:rPr lang="zh-CN" altLang="en-US" sz="2000" dirty="0"/>
              <a:t> ，本质上是两类变量的函数：一是外部动量的标量积，二是图中各条内部线对应的质量（光子质量 </a:t>
            </a:r>
            <a:r>
              <a:rPr lang="en-US" altLang="zh-CN" sz="2000" i="1" dirty="0"/>
              <a:t>λ</a:t>
            </a:r>
            <a:r>
              <a:rPr lang="zh-CN" altLang="en-US" sz="2000" dirty="0"/>
              <a:t> 、电子质量 </a:t>
            </a:r>
            <a:r>
              <a:rPr lang="en-US" altLang="zh-CN" sz="2000" i="1" dirty="0"/>
              <a:t>m</a:t>
            </a:r>
            <a:r>
              <a:rPr lang="zh-CN" altLang="en-US" sz="2000" dirty="0"/>
              <a:t> 等）。</a:t>
            </a:r>
            <a:endParaRPr lang="zh-CN" altLang="en-US" sz="2000" dirty="0"/>
          </a:p>
          <a:p>
            <a:pPr algn="just" fontAlgn="base"/>
            <a:r>
              <a:rPr lang="zh-CN" altLang="en-US" sz="2000" dirty="0"/>
              <a:t>       过去，人们花了很大精力研究振幅作为外部动量复变函数的解析性质，比如它在复能量平面上有什么极点、什么分支割线，也就是我们常说的阈值奇点（</a:t>
            </a:r>
            <a:r>
              <a:rPr lang="en-US" altLang="zh-CN" sz="2000" dirty="0"/>
              <a:t>threshold singularities</a:t>
            </a:r>
            <a:r>
              <a:rPr lang="zh-CN" altLang="en-US" sz="2000" dirty="0"/>
              <a:t>）。在那种研究范式里，内部线的质量通常被当作固定参数，取它们的实验观测值。</a:t>
            </a:r>
            <a:endParaRPr lang="zh-CN" altLang="en-US" sz="2000" dirty="0"/>
          </a:p>
          <a:p>
            <a:pPr algn="just" fontAlgn="base"/>
            <a:r>
              <a:rPr lang="en-US" altLang="zh-CN" sz="2000" dirty="0"/>
              <a:t>       </a:t>
            </a:r>
            <a:r>
              <a:rPr lang="zh-CN" altLang="en-US" sz="2000" dirty="0"/>
              <a:t>如果我们反过来，把外部动量固定住，让振幅作为“质量”的函数进行解析延拓，我们会发现一个同样重要、甚至在物理上更有趣的问题</a:t>
            </a:r>
            <a:r>
              <a:rPr lang="en-US" altLang="zh-CN" sz="2000" dirty="0"/>
              <a:t>——</a:t>
            </a:r>
            <a:r>
              <a:rPr lang="zh-CN" altLang="en-US" sz="2000" dirty="0"/>
              <a:t>当某些内部线或外部线的质量趋于零时，振幅会表现出强烈的奇异性。这种奇异性与复能量平面上的普通极点和分支点不同，命名为质量奇点（</a:t>
            </a:r>
            <a:r>
              <a:rPr lang="en-US" altLang="zh-CN" sz="2000" dirty="0"/>
              <a:t>mass singularities</a:t>
            </a:r>
            <a:r>
              <a:rPr lang="zh-CN" altLang="en-US" sz="2000" dirty="0"/>
              <a:t>）。</a:t>
            </a:r>
            <a:endParaRPr lang="zh-CN" altLang="en-US" sz="2000" dirty="0"/>
          </a:p>
          <a:p>
            <a:endParaRPr lang="zh-CN" altLang="en-US" b="1" dirty="0"/>
          </a:p>
        </p:txBody>
      </p:sp>
      <p:sp>
        <p:nvSpPr>
          <p:cNvPr id="4" name="文本框 3"/>
          <p:cNvSpPr txBox="1"/>
          <p:nvPr/>
        </p:nvSpPr>
        <p:spPr>
          <a:xfrm>
            <a:off x="11539855" y="6257290"/>
            <a:ext cx="390525" cy="368300"/>
          </a:xfrm>
          <a:prstGeom prst="rect">
            <a:avLst/>
          </a:prstGeom>
          <a:noFill/>
        </p:spPr>
        <p:txBody>
          <a:bodyPr wrap="square" rtlCol="0">
            <a:spAutoFit/>
          </a:bodyPr>
          <a:p>
            <a:r>
              <a:rPr lang="en-US" altLang="zh-CN">
                <a:solidFill>
                  <a:schemeClr val="bg1"/>
                </a:solidFill>
              </a:rPr>
              <a:t>4</a:t>
            </a:r>
            <a:endParaRPr lang="en-US" altLang="zh-CN">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9">
        <p:random/>
      </p:transition>
    </mc:Choice>
    <mc:Fallback>
      <p:transition>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356870" y="201930"/>
            <a:ext cx="4064000" cy="460375"/>
          </a:xfrm>
          <a:prstGeom prst="rect">
            <a:avLst/>
          </a:prstGeom>
          <a:noFill/>
        </p:spPr>
        <p:txBody>
          <a:bodyPr wrap="square" rtlCol="0">
            <a:spAutoFit/>
          </a:bodyPr>
          <a:lstStyle/>
          <a:p>
            <a:r>
              <a:rPr lang="en-US" altLang="zh-CN" sz="2400" b="1" dirty="0">
                <a:latin typeface="Arial" panose="020B0604020202020204" pitchFamily="34" charset="0"/>
                <a:cs typeface="Arial" panose="020B0604020202020204" pitchFamily="34" charset="0"/>
              </a:rPr>
              <a:t>2 </a:t>
            </a:r>
            <a:r>
              <a:rPr lang="zh-CN" altLang="en-US" sz="2400" b="1" dirty="0">
                <a:latin typeface="Arial" panose="020B0604020202020204" pitchFamily="34" charset="0"/>
                <a:cs typeface="Arial" panose="020B0604020202020204" pitchFamily="34" charset="0"/>
              </a:rPr>
              <a:t>问题与数学转化</a:t>
            </a:r>
            <a:endParaRPr lang="en-US" altLang="zh-CN" sz="2400" b="1" dirty="0">
              <a:latin typeface="Arial" panose="020B0604020202020204" pitchFamily="34" charset="0"/>
              <a:cs typeface="Arial" panose="020B0604020202020204" pitchFamily="34" charset="0"/>
            </a:endParaRPr>
          </a:p>
        </p:txBody>
      </p:sp>
      <p:sp>
        <p:nvSpPr>
          <p:cNvPr id="28" name="文本框 27"/>
          <p:cNvSpPr txBox="1"/>
          <p:nvPr/>
        </p:nvSpPr>
        <p:spPr>
          <a:xfrm>
            <a:off x="995680" y="979997"/>
            <a:ext cx="10200640" cy="4524315"/>
          </a:xfrm>
          <a:prstGeom prst="rect">
            <a:avLst/>
          </a:prstGeom>
          <a:noFill/>
        </p:spPr>
        <p:txBody>
          <a:bodyPr wrap="square" rtlCol="0">
            <a:spAutoFit/>
          </a:bodyPr>
          <a:lstStyle/>
          <a:p>
            <a:pPr fontAlgn="base"/>
            <a:endParaRPr lang="en-US" altLang="zh-CN" dirty="0"/>
          </a:p>
          <a:p>
            <a:pPr fontAlgn="base"/>
            <a:r>
              <a:rPr lang="zh-CN" altLang="en-US" dirty="0"/>
              <a:t>质量奇点的例子 ：</a:t>
            </a:r>
            <a:endParaRPr lang="en-US" altLang="zh-CN" dirty="0"/>
          </a:p>
          <a:p>
            <a:pPr fontAlgn="base"/>
            <a:r>
              <a:rPr lang="zh-CN" altLang="en-US" dirty="0"/>
              <a:t>红外发散（</a:t>
            </a:r>
            <a:r>
              <a:rPr lang="en-US" altLang="zh-CN" dirty="0"/>
              <a:t>Infrared divergence</a:t>
            </a:r>
            <a:r>
              <a:rPr lang="zh-CN" altLang="en-US" dirty="0"/>
              <a:t>）：这是与光子质量趋于零（</a:t>
            </a:r>
            <a:r>
              <a:rPr lang="en-US" altLang="zh-CN" i="1" dirty="0"/>
              <a:t>λ</a:t>
            </a:r>
            <a:r>
              <a:rPr lang="zh-CN" altLang="en-US" dirty="0"/>
              <a:t>→</a:t>
            </a:r>
            <a:r>
              <a:rPr lang="en-US" altLang="zh-CN" dirty="0"/>
              <a:t>0</a:t>
            </a:r>
            <a:r>
              <a:rPr lang="zh-CN" altLang="en-US" dirty="0"/>
              <a:t> ）相关的发散。在量子电动力学中，任何涉及带电粒子辐射光子的过程，其部分跃迁概率（比如“一个电子”散射到“一个电子加一个软光子”的概率）在 </a:t>
            </a:r>
            <a:r>
              <a:rPr lang="en-US" altLang="zh-CN" i="1" dirty="0"/>
              <a:t>λ</a:t>
            </a:r>
            <a:r>
              <a:rPr lang="zh-CN" altLang="en-US" dirty="0"/>
              <a:t>→</a:t>
            </a:r>
            <a:r>
              <a:rPr lang="en-US" altLang="zh-CN" dirty="0"/>
              <a:t>0</a:t>
            </a:r>
            <a:r>
              <a:rPr lang="zh-CN" altLang="en-US" dirty="0"/>
              <a:t> 时是对数发散的。</a:t>
            </a:r>
            <a:endParaRPr lang="zh-CN" altLang="en-US" dirty="0"/>
          </a:p>
          <a:p>
            <a:pPr fontAlgn="base"/>
            <a:endParaRPr lang="en-US" altLang="zh-CN" dirty="0"/>
          </a:p>
          <a:p>
            <a:pPr fontAlgn="base"/>
            <a:r>
              <a:rPr lang="zh-CN" altLang="en-US" dirty="0"/>
              <a:t>库仑散射的总截面发散：这也可以被理解为一种质量奇点，与交换零质量粒子（光子）导致的无限长程力有关。</a:t>
            </a:r>
            <a:endParaRPr lang="zh-CN" altLang="en-US" dirty="0"/>
          </a:p>
          <a:p>
            <a:pPr fontAlgn="base"/>
            <a:endParaRPr lang="en-US" altLang="zh-CN" dirty="0"/>
          </a:p>
          <a:p>
            <a:pPr fontAlgn="base"/>
            <a:r>
              <a:rPr lang="zh-CN" altLang="en-US" dirty="0"/>
              <a:t>与电子质量 </a:t>
            </a:r>
            <a:r>
              <a:rPr lang="en-US" altLang="zh-CN" i="1" dirty="0"/>
              <a:t>m</a:t>
            </a:r>
            <a:r>
              <a:rPr lang="zh-CN" altLang="en-US" dirty="0"/>
              <a:t>→</a:t>
            </a:r>
            <a:r>
              <a:rPr lang="en-US" altLang="zh-CN" dirty="0"/>
              <a:t>0</a:t>
            </a:r>
            <a:r>
              <a:rPr lang="zh-CN" altLang="en-US" dirty="0"/>
              <a:t> 相关的对数发散（</a:t>
            </a:r>
            <a:r>
              <a:rPr lang="en-US" altLang="zh-CN" dirty="0" err="1"/>
              <a:t>ln</a:t>
            </a:r>
            <a:r>
              <a:rPr lang="en-US" altLang="zh-CN" i="1" dirty="0" err="1"/>
              <a:t>m</a:t>
            </a:r>
            <a:r>
              <a:rPr lang="zh-CN" altLang="en-US" dirty="0"/>
              <a:t> </a:t>
            </a:r>
            <a:r>
              <a:rPr lang="en-US" altLang="zh-CN" dirty="0"/>
              <a:t>divergence</a:t>
            </a:r>
            <a:r>
              <a:rPr lang="zh-CN" altLang="en-US" dirty="0"/>
              <a:t>）：这是我们更侧重讨论的新对象。例如，在弱相互作用衰变（如 </a:t>
            </a:r>
            <a:r>
              <a:rPr lang="en-US" altLang="zh-CN" i="1" dirty="0"/>
              <a:t>π</a:t>
            </a:r>
            <a:r>
              <a:rPr lang="zh-CN" altLang="en-US" dirty="0"/>
              <a:t>→</a:t>
            </a:r>
            <a:r>
              <a:rPr lang="en-US" altLang="zh-CN" i="1" dirty="0" err="1"/>
              <a:t>eν</a:t>
            </a:r>
            <a:r>
              <a:rPr lang="zh-CN" altLang="en-US" dirty="0"/>
              <a:t> 、</a:t>
            </a:r>
            <a:r>
              <a:rPr lang="en-US" altLang="zh-CN" i="1" dirty="0"/>
              <a:t>μ</a:t>
            </a:r>
            <a:r>
              <a:rPr lang="zh-CN" altLang="en-US" dirty="0"/>
              <a:t>→</a:t>
            </a:r>
            <a:r>
              <a:rPr lang="en-US" altLang="zh-CN" i="1" dirty="0" err="1"/>
              <a:t>eνν</a:t>
            </a:r>
            <a:r>
              <a:rPr lang="zh-CN" altLang="en-US" dirty="0"/>
              <a:t>ˉ ）的辐射修正计算中，发现：未重整化的总衰变概率中，那些</a:t>
            </a:r>
            <a:r>
              <a:rPr lang="en-US" altLang="zh-CN" dirty="0" err="1"/>
              <a:t>ln</a:t>
            </a:r>
            <a:r>
              <a:rPr lang="en-US" altLang="zh-CN" i="1" dirty="0" err="1"/>
              <a:t>m</a:t>
            </a:r>
            <a:r>
              <a:rPr lang="zh-CN" altLang="en-US" dirty="0"/>
              <a:t> 项全部消失了！然而，如果去看任何一个部分衰变概率（比如末态是一个电子加一个硬光子），它里面确实包含 </a:t>
            </a:r>
            <a:r>
              <a:rPr lang="en-US" altLang="zh-CN" dirty="0" err="1"/>
              <a:t>ln</a:t>
            </a:r>
            <a:r>
              <a:rPr lang="en-US" altLang="zh-CN" i="1" dirty="0" err="1"/>
              <a:t>m</a:t>
            </a:r>
            <a:r>
              <a:rPr lang="zh-CN" altLang="en-US" dirty="0"/>
              <a:t> 发散。这意味着当我们问“电子发射一个光子的概率是多少”时，微扰论在 </a:t>
            </a:r>
            <a:r>
              <a:rPr lang="en-US" altLang="zh-CN" i="1" dirty="0"/>
              <a:t>m</a:t>
            </a:r>
            <a:r>
              <a:rPr lang="zh-CN" altLang="en-US" dirty="0"/>
              <a:t>→</a:t>
            </a:r>
            <a:r>
              <a:rPr lang="en-US" altLang="zh-CN" dirty="0"/>
              <a:t>0</a:t>
            </a:r>
            <a:r>
              <a:rPr lang="zh-CN" altLang="en-US" dirty="0"/>
              <a:t> 的极限下失效了，答案是发散的。但当我们问“电子通过任何方式衰变的总概率是多少”时，所有末态中那些 </a:t>
            </a:r>
            <a:r>
              <a:rPr lang="en-US" altLang="zh-CN" i="1" dirty="0"/>
              <a:t>m</a:t>
            </a:r>
            <a:r>
              <a:rPr lang="zh-CN" altLang="en-US" dirty="0"/>
              <a:t>→</a:t>
            </a:r>
            <a:r>
              <a:rPr lang="en-US" altLang="zh-CN" dirty="0"/>
              <a:t>0</a:t>
            </a:r>
            <a:r>
              <a:rPr lang="zh-CN" altLang="en-US" dirty="0"/>
              <a:t> 导致的发散奇迹般地相互抵消了。</a:t>
            </a:r>
            <a:endParaRPr lang="zh-CN" altLang="en-US" dirty="0"/>
          </a:p>
          <a:p>
            <a:endParaRPr lang="zh-CN" altLang="en-US" b="1" dirty="0"/>
          </a:p>
        </p:txBody>
      </p:sp>
      <p:sp>
        <p:nvSpPr>
          <p:cNvPr id="4" name="文本框 3"/>
          <p:cNvSpPr txBox="1"/>
          <p:nvPr/>
        </p:nvSpPr>
        <p:spPr>
          <a:xfrm>
            <a:off x="11539855" y="6257290"/>
            <a:ext cx="390525" cy="368300"/>
          </a:xfrm>
          <a:prstGeom prst="rect">
            <a:avLst/>
          </a:prstGeom>
          <a:noFill/>
        </p:spPr>
        <p:txBody>
          <a:bodyPr wrap="square" rtlCol="0">
            <a:spAutoFit/>
          </a:bodyPr>
          <a:p>
            <a:r>
              <a:rPr lang="en-US" altLang="zh-CN">
                <a:solidFill>
                  <a:schemeClr val="bg1"/>
                </a:solidFill>
              </a:rPr>
              <a:t>5</a:t>
            </a:r>
            <a:endParaRPr lang="en-US" altLang="zh-CN">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9">
        <p:random/>
      </p:transition>
    </mc:Choice>
    <mc:Fallback>
      <p:transition>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356870" y="201930"/>
            <a:ext cx="4064000" cy="460375"/>
          </a:xfrm>
          <a:prstGeom prst="rect">
            <a:avLst/>
          </a:prstGeom>
          <a:noFill/>
        </p:spPr>
        <p:txBody>
          <a:bodyPr wrap="square" rtlCol="0">
            <a:spAutoFit/>
          </a:bodyPr>
          <a:lstStyle/>
          <a:p>
            <a:r>
              <a:rPr lang="en-US" altLang="zh-CN" sz="2400" b="1" dirty="0">
                <a:latin typeface="Arial" panose="020B0604020202020204" pitchFamily="34" charset="0"/>
                <a:cs typeface="Arial" panose="020B0604020202020204" pitchFamily="34" charset="0"/>
              </a:rPr>
              <a:t>2 </a:t>
            </a:r>
            <a:r>
              <a:rPr lang="zh-CN" altLang="en-US" sz="2400" b="1" dirty="0">
                <a:latin typeface="Arial" panose="020B0604020202020204" pitchFamily="34" charset="0"/>
                <a:cs typeface="Arial" panose="020B0604020202020204" pitchFamily="34" charset="0"/>
              </a:rPr>
              <a:t>问题与数学转化</a:t>
            </a:r>
            <a:endParaRPr lang="en-US" altLang="zh-CN" sz="2400" b="1" dirty="0">
              <a:latin typeface="Arial" panose="020B0604020202020204" pitchFamily="34" charset="0"/>
              <a:cs typeface="Arial" panose="020B0604020202020204" pitchFamily="34" charset="0"/>
            </a:endParaRPr>
          </a:p>
        </p:txBody>
      </p:sp>
      <p:sp>
        <p:nvSpPr>
          <p:cNvPr id="28" name="文本框 27"/>
          <p:cNvSpPr txBox="1"/>
          <p:nvPr/>
        </p:nvSpPr>
        <p:spPr>
          <a:xfrm>
            <a:off x="797788" y="1443841"/>
            <a:ext cx="10200640" cy="3970318"/>
          </a:xfrm>
          <a:prstGeom prst="rect">
            <a:avLst/>
          </a:prstGeom>
          <a:noFill/>
        </p:spPr>
        <p:txBody>
          <a:bodyPr wrap="square" rtlCol="0">
            <a:spAutoFit/>
          </a:bodyPr>
          <a:lstStyle/>
          <a:p>
            <a:pPr fontAlgn="base"/>
            <a:r>
              <a:rPr lang="zh-CN" altLang="en-US" b="1" dirty="0"/>
              <a:t>双参数化表示：把物理积分转化为数学形式</a:t>
            </a:r>
            <a:endParaRPr lang="zh-CN" altLang="en-US" b="1" dirty="0"/>
          </a:p>
          <a:p>
            <a:pPr fontAlgn="base"/>
            <a:endParaRPr lang="en-US" altLang="zh-CN" dirty="0"/>
          </a:p>
          <a:p>
            <a:pPr fontAlgn="base"/>
            <a:r>
              <a:rPr lang="zh-CN" altLang="en-US" dirty="0"/>
              <a:t>为了系统地研究上述问题，我们需要一种强有力的数学工具来参数化费曼振幅。</a:t>
            </a:r>
            <a:endParaRPr lang="zh-CN" altLang="en-US" dirty="0"/>
          </a:p>
          <a:p>
            <a:pPr fontAlgn="base"/>
            <a:r>
              <a:rPr lang="zh-CN" altLang="en-US" dirty="0"/>
              <a:t>对于一个包含 </a:t>
            </a:r>
            <a:r>
              <a:rPr lang="en-US" altLang="zh-CN" i="1" dirty="0"/>
              <a:t>n</a:t>
            </a:r>
            <a:r>
              <a:rPr lang="zh-CN" altLang="en-US" dirty="0"/>
              <a:t> 条内部线的费曼图，其跃迁振幅的出发点是：</a:t>
            </a:r>
            <a:endParaRPr lang="zh-CN" altLang="en-US" dirty="0"/>
          </a:p>
          <a:p>
            <a:pPr fontAlgn="base"/>
            <a:endParaRPr lang="en-US" altLang="zh-CN" dirty="0"/>
          </a:p>
          <a:p>
            <a:pPr fontAlgn="base"/>
            <a:endParaRPr lang="en-US" altLang="zh-CN" dirty="0"/>
          </a:p>
          <a:p>
            <a:pPr fontAlgn="base"/>
            <a:endParaRPr lang="en-US" altLang="zh-CN" dirty="0"/>
          </a:p>
          <a:p>
            <a:pPr fontAlgn="base"/>
            <a:r>
              <a:rPr lang="zh-CN" altLang="en-US" dirty="0"/>
              <a:t>其中 </a:t>
            </a:r>
            <a:r>
              <a:rPr lang="en-US" altLang="zh-CN" i="1" dirty="0"/>
              <a:t>r</a:t>
            </a:r>
            <a:r>
              <a:rPr lang="zh-CN" altLang="en-US" dirty="0"/>
              <a:t> 是独立回路动量（</a:t>
            </a:r>
            <a:r>
              <a:rPr lang="en-US" altLang="zh-CN" dirty="0"/>
              <a:t>loop momenta</a:t>
            </a:r>
            <a:r>
              <a:rPr lang="zh-CN" altLang="en-US" dirty="0"/>
              <a:t>）的数目。对于每一条内线 </a:t>
            </a:r>
            <a:r>
              <a:rPr lang="en-US" altLang="zh-CN" i="1" dirty="0" err="1"/>
              <a:t>i</a:t>
            </a:r>
            <a:r>
              <a:rPr lang="zh-CN" altLang="en-US" dirty="0"/>
              <a:t> ，其传播子为：</a:t>
            </a:r>
            <a:endParaRPr lang="en-US" altLang="zh-CN" dirty="0"/>
          </a:p>
          <a:p>
            <a:pPr fontAlgn="base"/>
            <a:endParaRPr lang="en-US" altLang="zh-CN" dirty="0"/>
          </a:p>
          <a:p>
            <a:pPr fontAlgn="base"/>
            <a:endParaRPr lang="en-US" altLang="zh-CN" dirty="0"/>
          </a:p>
          <a:p>
            <a:pPr fontAlgn="base"/>
            <a:endParaRPr lang="zh-CN" altLang="en-US" dirty="0"/>
          </a:p>
          <a:p>
            <a:pPr fontAlgn="base"/>
            <a:r>
              <a:rPr lang="zh-CN" altLang="en-US" dirty="0"/>
              <a:t>这里 </a:t>
            </a:r>
            <a:r>
              <a:rPr lang="en-US" altLang="zh-CN" i="1" dirty="0"/>
              <a:t>ki</a:t>
            </a:r>
            <a:r>
              <a:rPr lang="zh-CN" altLang="en-US" dirty="0"/>
              <a:t>​ 是回路动量，</a:t>
            </a:r>
            <a:r>
              <a:rPr lang="en-US" altLang="zh-CN" i="1" dirty="0"/>
              <a:t>qi</a:t>
            </a:r>
            <a:r>
              <a:rPr lang="zh-CN" altLang="en-US" dirty="0"/>
              <a:t>​ 是由外部动量决定的固定动量，</a:t>
            </a:r>
            <a:r>
              <a:rPr lang="en-US" altLang="zh-CN" i="1" dirty="0"/>
              <a:t>mi</a:t>
            </a:r>
            <a:r>
              <a:rPr lang="zh-CN" altLang="en-US" dirty="0"/>
              <a:t>​ 是质量。如果线是费米子线，其分子上会有伽马矩阵和动量项，我们暂时将其归结为因子 </a:t>
            </a:r>
            <a:r>
              <a:rPr lang="en-US" altLang="zh-CN" i="1" dirty="0"/>
              <a:t>F</a:t>
            </a:r>
            <a:r>
              <a:rPr lang="zh-CN" altLang="en-US" dirty="0"/>
              <a:t> 的一部分，假设 </a:t>
            </a:r>
            <a:r>
              <a:rPr lang="en-US" altLang="zh-CN" i="1" dirty="0"/>
              <a:t>F</a:t>
            </a:r>
            <a:r>
              <a:rPr lang="zh-CN" altLang="en-US" dirty="0"/>
              <a:t> 是耦合常数和动量的正则函数。</a:t>
            </a:r>
            <a:endParaRPr lang="zh-CN" altLang="en-US" dirty="0"/>
          </a:p>
          <a:p>
            <a:endParaRPr lang="zh-CN" altLang="en-US" b="1" dirty="0"/>
          </a:p>
        </p:txBody>
      </p:sp>
      <p:pic>
        <p:nvPicPr>
          <p:cNvPr id="3" name="图片 2"/>
          <p:cNvPicPr>
            <a:picLocks noChangeAspect="1"/>
          </p:cNvPicPr>
          <p:nvPr/>
        </p:nvPicPr>
        <p:blipFill>
          <a:blip r:embed="rId1"/>
          <a:stretch>
            <a:fillRect/>
          </a:stretch>
        </p:blipFill>
        <p:spPr>
          <a:xfrm>
            <a:off x="879675" y="2624863"/>
            <a:ext cx="3672101" cy="665329"/>
          </a:xfrm>
          <a:prstGeom prst="rect">
            <a:avLst/>
          </a:prstGeom>
        </p:spPr>
      </p:pic>
      <p:pic>
        <p:nvPicPr>
          <p:cNvPr id="5" name="图片 4"/>
          <p:cNvPicPr>
            <a:picLocks noChangeAspect="1"/>
          </p:cNvPicPr>
          <p:nvPr/>
        </p:nvPicPr>
        <p:blipFill>
          <a:blip r:embed="rId2"/>
          <a:stretch>
            <a:fillRect/>
          </a:stretch>
        </p:blipFill>
        <p:spPr>
          <a:xfrm>
            <a:off x="797788" y="3756370"/>
            <a:ext cx="4101758" cy="712003"/>
          </a:xfrm>
          <a:prstGeom prst="rect">
            <a:avLst/>
          </a:prstGeom>
        </p:spPr>
      </p:pic>
      <p:sp>
        <p:nvSpPr>
          <p:cNvPr id="4" name="文本框 3"/>
          <p:cNvSpPr txBox="1"/>
          <p:nvPr/>
        </p:nvSpPr>
        <p:spPr>
          <a:xfrm>
            <a:off x="11539855" y="6257290"/>
            <a:ext cx="390525" cy="368300"/>
          </a:xfrm>
          <a:prstGeom prst="rect">
            <a:avLst/>
          </a:prstGeom>
          <a:noFill/>
        </p:spPr>
        <p:txBody>
          <a:bodyPr wrap="square" rtlCol="0">
            <a:spAutoFit/>
          </a:bodyPr>
          <a:p>
            <a:r>
              <a:rPr lang="en-US" altLang="zh-CN">
                <a:solidFill>
                  <a:schemeClr val="bg1"/>
                </a:solidFill>
              </a:rPr>
              <a:t>6</a:t>
            </a:r>
            <a:endParaRPr lang="en-US" altLang="zh-CN">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9">
        <p:random/>
      </p:transition>
    </mc:Choice>
    <mc:Fallback>
      <p:transition>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p:cNvSpPr txBox="1"/>
          <p:nvPr/>
        </p:nvSpPr>
        <p:spPr>
          <a:xfrm>
            <a:off x="356870" y="201930"/>
            <a:ext cx="4064000" cy="460375"/>
          </a:xfrm>
          <a:prstGeom prst="rect">
            <a:avLst/>
          </a:prstGeom>
          <a:noFill/>
        </p:spPr>
        <p:txBody>
          <a:bodyPr wrap="square" rtlCol="0">
            <a:spAutoFit/>
          </a:bodyPr>
          <a:lstStyle/>
          <a:p>
            <a:r>
              <a:rPr lang="en-US" altLang="zh-CN" sz="2400" b="1" dirty="0">
                <a:latin typeface="Arial" panose="020B0604020202020204" pitchFamily="34" charset="0"/>
                <a:cs typeface="Arial" panose="020B0604020202020204" pitchFamily="34" charset="0"/>
              </a:rPr>
              <a:t>2 </a:t>
            </a:r>
            <a:r>
              <a:rPr lang="zh-CN" altLang="en-US" sz="2400" b="1" dirty="0">
                <a:latin typeface="Arial" panose="020B0604020202020204" pitchFamily="34" charset="0"/>
                <a:cs typeface="Arial" panose="020B0604020202020204" pitchFamily="34" charset="0"/>
              </a:rPr>
              <a:t>问题与数学转化</a:t>
            </a:r>
            <a:endParaRPr lang="en-US" altLang="zh-CN" sz="2400" b="1" dirty="0">
              <a:latin typeface="Arial" panose="020B0604020202020204" pitchFamily="34" charset="0"/>
              <a:cs typeface="Arial" panose="020B0604020202020204" pitchFamily="34" charset="0"/>
            </a:endParaRPr>
          </a:p>
        </p:txBody>
      </p:sp>
      <p:sp>
        <p:nvSpPr>
          <p:cNvPr id="28" name="文本框 27"/>
          <p:cNvSpPr txBox="1"/>
          <p:nvPr/>
        </p:nvSpPr>
        <p:spPr>
          <a:xfrm>
            <a:off x="681782" y="799306"/>
            <a:ext cx="10200640" cy="5355312"/>
          </a:xfrm>
          <a:prstGeom prst="rect">
            <a:avLst/>
          </a:prstGeom>
          <a:noFill/>
        </p:spPr>
        <p:txBody>
          <a:bodyPr wrap="square" rtlCol="0">
            <a:spAutoFit/>
          </a:bodyPr>
          <a:lstStyle/>
          <a:p>
            <a:pPr fontAlgn="base"/>
            <a:r>
              <a:rPr lang="zh-CN" altLang="en-US" dirty="0"/>
              <a:t>       在进行参数化之前，引入一个关键概念</a:t>
            </a:r>
            <a:r>
              <a:rPr lang="en-US" altLang="zh-CN" dirty="0"/>
              <a:t>——</a:t>
            </a:r>
            <a:r>
              <a:rPr lang="zh-CN" altLang="en-US" dirty="0"/>
              <a:t>链（</a:t>
            </a:r>
            <a:r>
              <a:rPr lang="en-US" altLang="zh-CN" dirty="0"/>
              <a:t>chain</a:t>
            </a:r>
            <a:r>
              <a:rPr lang="zh-CN" altLang="en-US" dirty="0"/>
              <a:t>）。一条链 </a:t>
            </a:r>
            <a:r>
              <a:rPr lang="en-US" altLang="zh-CN" i="1" dirty="0"/>
              <a:t>α</a:t>
            </a:r>
            <a:r>
              <a:rPr lang="zh-CN" altLang="en-US" dirty="0"/>
              <a:t> 被定义为：图中具有相同动量变量 </a:t>
            </a:r>
            <a:r>
              <a:rPr lang="en-US" altLang="zh-CN" i="1" dirty="0"/>
              <a:t>kα</a:t>
            </a:r>
            <a:r>
              <a:rPr lang="zh-CN" altLang="en-US" dirty="0"/>
              <a:t>​ 的所有内部线构成的最大集合。换句话说，如果你切断这些线，图会被分成两部分，那么这些内部线就属于同一条链（单线链除外）。任何不属于固定线的内部线都唯一地属于一条链。</a:t>
            </a:r>
            <a:endParaRPr lang="zh-CN" altLang="en-US" dirty="0"/>
          </a:p>
          <a:p>
            <a:pPr fontAlgn="base"/>
            <a:r>
              <a:rPr lang="zh-CN" altLang="en-US" dirty="0"/>
              <a:t>链抓住了图中最基本的“动量流动单元”。一条链 </a:t>
            </a:r>
            <a:r>
              <a:rPr lang="en-US" altLang="zh-CN" i="1" dirty="0"/>
              <a:t>α</a:t>
            </a:r>
            <a:r>
              <a:rPr lang="zh-CN" altLang="en-US" dirty="0"/>
              <a:t> 对 </a:t>
            </a:r>
            <a:r>
              <a:rPr lang="en-US" altLang="zh-CN" dirty="0"/>
              <a:t>(2.3) </a:t>
            </a:r>
            <a:r>
              <a:rPr lang="zh-CN" altLang="en-US" dirty="0"/>
              <a:t>式被积函数的贡献是：</a:t>
            </a:r>
            <a:endParaRPr lang="en-US" altLang="zh-CN" dirty="0"/>
          </a:p>
          <a:p>
            <a:pPr fontAlgn="base"/>
            <a:endParaRPr lang="en-US" altLang="zh-CN" dirty="0"/>
          </a:p>
          <a:p>
            <a:pPr fontAlgn="base"/>
            <a:endParaRPr lang="en-US" altLang="zh-CN" dirty="0"/>
          </a:p>
          <a:p>
            <a:pPr fontAlgn="base"/>
            <a:endParaRPr lang="en-US" altLang="zh-CN" dirty="0"/>
          </a:p>
          <a:p>
            <a:pPr fontAlgn="base"/>
            <a:r>
              <a:rPr lang="zh-CN" altLang="en-US" dirty="0"/>
              <a:t>现在，我们不直接对整个 </a:t>
            </a:r>
            <a:r>
              <a:rPr lang="en-US" altLang="zh-CN" dirty="0"/>
              <a:t>(2.3) </a:t>
            </a:r>
            <a:r>
              <a:rPr lang="zh-CN" altLang="en-US" dirty="0"/>
              <a:t>式做参数化，而是先对每条链内部的多个传播子进行合并。利用标准的费曼参数公式：</a:t>
            </a:r>
            <a:endParaRPr lang="zh-CN" altLang="en-US" dirty="0"/>
          </a:p>
          <a:p>
            <a:pPr fontAlgn="base"/>
            <a:endParaRPr lang="en-US" altLang="zh-CN" dirty="0"/>
          </a:p>
          <a:p>
            <a:pPr fontAlgn="base"/>
            <a:endParaRPr lang="en-US" altLang="zh-CN" dirty="0"/>
          </a:p>
          <a:p>
            <a:pPr fontAlgn="base"/>
            <a:r>
              <a:rPr lang="zh-CN" altLang="en-US" dirty="0"/>
              <a:t>我们将 </a:t>
            </a:r>
            <a:r>
              <a:rPr lang="en-US" altLang="zh-CN" dirty="0"/>
              <a:t>(2.4) </a:t>
            </a:r>
            <a:r>
              <a:rPr lang="zh-CN" altLang="en-US" dirty="0"/>
              <a:t>式合并为单一分母：</a:t>
            </a:r>
            <a:endParaRPr lang="en-US" altLang="zh-CN" dirty="0"/>
          </a:p>
          <a:p>
            <a:pPr fontAlgn="base"/>
            <a:endParaRPr lang="en-US" altLang="zh-CN" dirty="0"/>
          </a:p>
          <a:p>
            <a:pPr fontAlgn="base"/>
            <a:endParaRPr lang="en-US" altLang="zh-CN" dirty="0"/>
          </a:p>
          <a:p>
            <a:pPr fontAlgn="base"/>
            <a:r>
              <a:rPr lang="zh-CN" altLang="en-US" dirty="0"/>
              <a:t>其中：</a:t>
            </a:r>
            <a:endParaRPr lang="en-US" altLang="zh-CN" dirty="0"/>
          </a:p>
          <a:p>
            <a:pPr fontAlgn="base"/>
            <a:endParaRPr lang="en-US" altLang="zh-CN" dirty="0"/>
          </a:p>
          <a:p>
            <a:pPr fontAlgn="base"/>
            <a:r>
              <a:rPr lang="zh-CN" altLang="en-US" dirty="0"/>
              <a:t>而 </a:t>
            </a:r>
            <a:r>
              <a:rPr lang="en-US" altLang="zh-CN" i="1" dirty="0"/>
              <a:t>Vα</a:t>
            </a:r>
            <a:r>
              <a:rPr lang="zh-CN" altLang="en-US" dirty="0"/>
              <a:t>​</a:t>
            </a:r>
            <a:r>
              <a:rPr lang="en-US" altLang="zh-CN" dirty="0"/>
              <a:t>(</a:t>
            </a:r>
            <a:r>
              <a:rPr lang="en-US" altLang="zh-CN" i="1" dirty="0"/>
              <a:t>x</a:t>
            </a:r>
            <a:r>
              <a:rPr lang="en-US" altLang="zh-CN" dirty="0"/>
              <a:t>)</a:t>
            </a:r>
            <a:r>
              <a:rPr lang="zh-CN" altLang="en-US" dirty="0"/>
              <a:t> 是一个关于 </a:t>
            </a:r>
            <a:r>
              <a:rPr lang="en-US" altLang="zh-CN" i="1" dirty="0"/>
              <a:t>x</a:t>
            </a:r>
            <a:r>
              <a:rPr lang="zh-CN" altLang="en-US" dirty="0"/>
              <a:t> 的函数：</a:t>
            </a:r>
            <a:endParaRPr lang="en-US" altLang="zh-CN" dirty="0"/>
          </a:p>
          <a:p>
            <a:pPr fontAlgn="base"/>
            <a:endParaRPr lang="zh-CN" altLang="en-US" dirty="0"/>
          </a:p>
          <a:p>
            <a:endParaRPr lang="zh-CN" altLang="en-US" b="1" dirty="0"/>
          </a:p>
        </p:txBody>
      </p:sp>
      <p:pic>
        <p:nvPicPr>
          <p:cNvPr id="3" name="图片 2"/>
          <p:cNvPicPr>
            <a:picLocks noChangeAspect="1"/>
          </p:cNvPicPr>
          <p:nvPr/>
        </p:nvPicPr>
        <p:blipFill>
          <a:blip r:embed="rId1"/>
          <a:stretch>
            <a:fillRect/>
          </a:stretch>
        </p:blipFill>
        <p:spPr>
          <a:xfrm>
            <a:off x="3664841" y="1998841"/>
            <a:ext cx="3547626" cy="740253"/>
          </a:xfrm>
          <a:prstGeom prst="rect">
            <a:avLst/>
          </a:prstGeom>
        </p:spPr>
      </p:pic>
      <p:pic>
        <p:nvPicPr>
          <p:cNvPr id="5" name="图片 4"/>
          <p:cNvPicPr>
            <a:picLocks noChangeAspect="1"/>
          </p:cNvPicPr>
          <p:nvPr/>
        </p:nvPicPr>
        <p:blipFill>
          <a:blip r:embed="rId2"/>
          <a:stretch>
            <a:fillRect/>
          </a:stretch>
        </p:blipFill>
        <p:spPr>
          <a:xfrm>
            <a:off x="3250002" y="3111030"/>
            <a:ext cx="4471085" cy="669400"/>
          </a:xfrm>
          <a:prstGeom prst="rect">
            <a:avLst/>
          </a:prstGeom>
        </p:spPr>
      </p:pic>
      <p:pic>
        <p:nvPicPr>
          <p:cNvPr id="7" name="图片 6"/>
          <p:cNvPicPr>
            <a:picLocks noChangeAspect="1"/>
          </p:cNvPicPr>
          <p:nvPr/>
        </p:nvPicPr>
        <p:blipFill>
          <a:blip r:embed="rId3"/>
          <a:stretch>
            <a:fillRect/>
          </a:stretch>
        </p:blipFill>
        <p:spPr>
          <a:xfrm>
            <a:off x="4110547" y="3780430"/>
            <a:ext cx="3666333" cy="996286"/>
          </a:xfrm>
          <a:prstGeom prst="rect">
            <a:avLst/>
          </a:prstGeom>
        </p:spPr>
      </p:pic>
      <p:pic>
        <p:nvPicPr>
          <p:cNvPr id="9" name="图片 8"/>
          <p:cNvPicPr>
            <a:picLocks noChangeAspect="1"/>
          </p:cNvPicPr>
          <p:nvPr/>
        </p:nvPicPr>
        <p:blipFill>
          <a:blip r:embed="rId4"/>
          <a:stretch>
            <a:fillRect/>
          </a:stretch>
        </p:blipFill>
        <p:spPr>
          <a:xfrm>
            <a:off x="3830177" y="4632824"/>
            <a:ext cx="3449982" cy="669400"/>
          </a:xfrm>
          <a:prstGeom prst="rect">
            <a:avLst/>
          </a:prstGeom>
        </p:spPr>
      </p:pic>
      <p:pic>
        <p:nvPicPr>
          <p:cNvPr id="11" name="图片 10"/>
          <p:cNvPicPr>
            <a:picLocks noChangeAspect="1"/>
          </p:cNvPicPr>
          <p:nvPr/>
        </p:nvPicPr>
        <p:blipFill>
          <a:blip r:embed="rId5"/>
          <a:stretch>
            <a:fillRect/>
          </a:stretch>
        </p:blipFill>
        <p:spPr>
          <a:xfrm>
            <a:off x="3976028" y="5274362"/>
            <a:ext cx="5985733" cy="880255"/>
          </a:xfrm>
          <a:prstGeom prst="rect">
            <a:avLst/>
          </a:prstGeom>
        </p:spPr>
      </p:pic>
      <p:sp>
        <p:nvSpPr>
          <p:cNvPr id="4" name="文本框 3"/>
          <p:cNvSpPr txBox="1"/>
          <p:nvPr/>
        </p:nvSpPr>
        <p:spPr>
          <a:xfrm>
            <a:off x="11539855" y="6257290"/>
            <a:ext cx="390525" cy="368300"/>
          </a:xfrm>
          <a:prstGeom prst="rect">
            <a:avLst/>
          </a:prstGeom>
          <a:noFill/>
        </p:spPr>
        <p:txBody>
          <a:bodyPr wrap="square" rtlCol="0">
            <a:spAutoFit/>
          </a:bodyPr>
          <a:p>
            <a:r>
              <a:rPr lang="en-US" altLang="zh-CN">
                <a:solidFill>
                  <a:schemeClr val="bg1"/>
                </a:solidFill>
              </a:rPr>
              <a:t>7</a:t>
            </a:r>
            <a:endParaRPr lang="en-US" altLang="zh-CN">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9">
        <p:random/>
      </p:transition>
    </mc:Choice>
    <mc:Fallback>
      <p:transition>
        <p:random/>
      </p:transition>
    </mc:Fallback>
  </mc:AlternateContent>
</p:sld>
</file>

<file path=ppt/tags/tag1.xml><?xml version="1.0" encoding="utf-8"?>
<p:tagLst xmlns:p="http://schemas.openxmlformats.org/presentationml/2006/main">
  <p:tag name="KSO_WPP_MARK_KEY" val="b379c4ce-32d2-40a7-a0c3-20478936629d"/>
  <p:tag name="COMMONDATA" val="eyJoZGlkIjoiNWExYWExMTI4N2UwNTQzMDc0MDRjNTMwODg1ZmU1MjkifQ=="/>
</p:tagLst>
</file>

<file path=ppt/theme/theme1.xml><?xml version="1.0" encoding="utf-8"?>
<a:theme xmlns:a="http://schemas.openxmlformats.org/drawingml/2006/main" name="第一PPT，www.1ppt.com">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4294</Words>
  <Application>WPS 演示</Application>
  <PresentationFormat>宽屏</PresentationFormat>
  <Paragraphs>295</Paragraphs>
  <Slides>21</Slides>
  <Notes>21</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21</vt:i4>
      </vt:variant>
    </vt:vector>
  </HeadingPairs>
  <TitlesOfParts>
    <vt:vector size="38" baseType="lpstr">
      <vt:lpstr>Arial</vt:lpstr>
      <vt:lpstr>宋体</vt:lpstr>
      <vt:lpstr>Wingdings</vt:lpstr>
      <vt:lpstr>微软雅黑</vt:lpstr>
      <vt:lpstr>Wingdings</vt:lpstr>
      <vt:lpstr>字魂8号-珍珠奶茶体</vt:lpstr>
      <vt:lpstr>Times New Roman</vt:lpstr>
      <vt:lpstr>阿里巴巴普惠体 Light</vt:lpstr>
      <vt:lpstr>SWAstro</vt:lpstr>
      <vt:lpstr>Arial Unicode MS</vt:lpstr>
      <vt:lpstr>Calibri</vt:lpstr>
      <vt:lpstr>华文宋体</vt:lpstr>
      <vt:lpstr>Cambria Math</vt:lpstr>
      <vt:lpstr>Times New Roman</vt:lpstr>
      <vt:lpstr>华文中宋</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第一PPT，www.1ppt.com</dc:creator>
  <cp:keywords>www.1ppt.com</cp:keywords>
  <dc:description>第一PPT</dc:description>
  <cp:lastModifiedBy>wzr</cp:lastModifiedBy>
  <cp:revision>204</cp:revision>
  <dcterms:created xsi:type="dcterms:W3CDTF">2019-06-19T02:08:00Z</dcterms:created>
  <dcterms:modified xsi:type="dcterms:W3CDTF">2026-05-08T07:53:27Z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2052-12.1.0.25865</vt:lpwstr>
  </property>
  <property fmtid="{D5CDD505-2E9C-101B-9397-08002B2CF9AE}" pid="3" name="ICV">
    <vt:lpwstr>23BDDD4C367F43AB8D87F033E7DC0080_13</vt:lpwstr>
  </property>
</Properties>
</file>