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58" r:id="rId2"/>
    <p:sldId id="257" r:id="rId3"/>
    <p:sldId id="269" r:id="rId4"/>
    <p:sldId id="270" r:id="rId5"/>
    <p:sldId id="271" r:id="rId6"/>
    <p:sldId id="272" r:id="rId7"/>
    <p:sldId id="273" r:id="rId8"/>
    <p:sldId id="275" r:id="rId9"/>
    <p:sldId id="276" r:id="rId10"/>
    <p:sldId id="277" r:id="rId11"/>
    <p:sldId id="278" r:id="rId12"/>
    <p:sldId id="279" r:id="rId13"/>
    <p:sldId id="274" r:id="rId14"/>
    <p:sldId id="265" r:id="rId15"/>
    <p:sldId id="280" r:id="rId16"/>
  </p:sldIdLst>
  <p:sldSz cx="18288000" cy="10287000"/>
  <p:notesSz cx="6858000" cy="9144000"/>
  <p:embeddedFontLst>
    <p:embeddedFont>
      <p:font typeface="汉仪玄宋 55S" panose="02010600030101010101" charset="-122"/>
      <p:regular r:id="rId19"/>
    </p:embeddedFont>
    <p:embeddedFont>
      <p:font typeface="Arial Black" panose="020B0A04020102020204" pitchFamily="34" charset="0"/>
      <p:bold r:id="rId20"/>
    </p:embeddedFont>
    <p:embeddedFont>
      <p:font typeface="Britannic Bold" panose="020B0903060703020204" pitchFamily="34" charset="0"/>
      <p:regular r:id="rId21"/>
    </p:embeddedFont>
    <p:embeddedFont>
      <p:font typeface="Cambria Math" panose="02040503050406030204" pitchFamily="18" charset="0"/>
      <p:regular r:id="rId22"/>
    </p:embeddedFont>
    <p:embeddedFont>
      <p:font typeface="黑体" panose="02010609060101010101" pitchFamily="49" charset="-122"/>
      <p:regular r:id="rId23"/>
    </p:embeddedFont>
    <p:embeddedFont>
      <p:font typeface="华文琥珀" panose="02010800040101010101" pitchFamily="2" charset="-122"/>
      <p:regular r:id="rId24"/>
    </p:embeddedFont>
    <p:embeddedFont>
      <p:font typeface="华文中宋" panose="02010600040101010101" pitchFamily="2" charset="-122"/>
      <p:regular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5B60"/>
    <a:srgbClr val="EA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Medium" panose="020B0600000000000000" charset="-122"/>
              <a:cs typeface="思源黑体 Medium" panose="020B06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Medium" panose="020B0600000000000000" charset="-122"/>
              </a:rPr>
              <a:t>2026/5/8</a:t>
            </a:fld>
            <a:endParaRPr lang="zh-CN" altLang="en-US">
              <a:latin typeface="思源黑体 Medium" panose="020B06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Medium" panose="020B0600000000000000" charset="-122"/>
              <a:cs typeface="思源黑体 Medium" panose="020B06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Medium" panose="020B0600000000000000" charset="-122"/>
              </a:rPr>
              <a:t>‹#›</a:t>
            </a:fld>
            <a:endParaRPr lang="zh-CN" altLang="en-US">
              <a:latin typeface="思源黑体 Medium" panose="020B06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Medium" panose="020B0600000000000000" charset="-122"/>
                <a:cs typeface="思源黑体 Medium" panose="020B06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Medium" panose="020B0600000000000000" charset="-122"/>
                <a:cs typeface="思源黑体 Medium" panose="020B0600000000000000" charset="-122"/>
              </a:defRPr>
            </a:lvl1pPr>
          </a:lstStyle>
          <a:p>
            <a:fld id="{D2A48B96-639E-45A3-A0BA-2464DFDB1FAA}" type="datetimeFigureOut">
              <a:rPr lang="zh-CN" altLang="en-US" smtClean="0"/>
              <a:t>2026/5/8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Medium" panose="020B0600000000000000" charset="-122"/>
                <a:cs typeface="思源黑体 Medium" panose="020B06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Medium" panose="020B0600000000000000" charset="-122"/>
                <a:cs typeface="思源黑体 Medium" panose="020B0600000000000000"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Medium" panose="020B0600000000000000" charset="-122"/>
        <a:ea typeface="+mn-ea"/>
        <a:cs typeface="思源黑体 Medium" panose="020B0600000000000000" charset="-122"/>
      </a:defRPr>
    </a:lvl1pPr>
    <a:lvl2pPr marL="457200" algn="l" defTabSz="914400" rtl="0" eaLnBrk="1" latinLnBrk="0" hangingPunct="1">
      <a:defRPr sz="1200" kern="1200">
        <a:solidFill>
          <a:schemeClr val="tx1"/>
        </a:solidFill>
        <a:latin typeface="思源黑体 Medium" panose="020B0600000000000000" charset="-122"/>
        <a:ea typeface="+mn-ea"/>
        <a:cs typeface="思源黑体 Medium" panose="020B0600000000000000" charset="-122"/>
      </a:defRPr>
    </a:lvl2pPr>
    <a:lvl3pPr marL="914400" algn="l" defTabSz="914400" rtl="0" eaLnBrk="1" latinLnBrk="0" hangingPunct="1">
      <a:defRPr sz="1200" kern="1200">
        <a:solidFill>
          <a:schemeClr val="tx1"/>
        </a:solidFill>
        <a:latin typeface="思源黑体 Medium" panose="020B0600000000000000" charset="-122"/>
        <a:ea typeface="+mn-ea"/>
        <a:cs typeface="思源黑体 Medium" panose="020B0600000000000000" charset="-122"/>
      </a:defRPr>
    </a:lvl3pPr>
    <a:lvl4pPr marL="1371600" algn="l" defTabSz="914400" rtl="0" eaLnBrk="1" latinLnBrk="0" hangingPunct="1">
      <a:defRPr sz="1200" kern="1200">
        <a:solidFill>
          <a:schemeClr val="tx1"/>
        </a:solidFill>
        <a:latin typeface="思源黑体 Medium" panose="020B0600000000000000" charset="-122"/>
        <a:ea typeface="+mn-ea"/>
        <a:cs typeface="思源黑体 Medium" panose="020B0600000000000000" charset="-122"/>
      </a:defRPr>
    </a:lvl4pPr>
    <a:lvl5pPr marL="1828800" algn="l" defTabSz="914400" rtl="0" eaLnBrk="1" latinLnBrk="0" hangingPunct="1">
      <a:defRPr sz="1200" kern="1200">
        <a:solidFill>
          <a:schemeClr val="tx1"/>
        </a:solidFill>
        <a:latin typeface="思源黑体 Medium" panose="020B0600000000000000" charset="-122"/>
        <a:ea typeface="+mn-ea"/>
        <a:cs typeface="思源黑体 Medium" panose="020B06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414362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思源黑体 Medium" panose="020B0600000000000000" charset="-122"/>
                <a:ea typeface="思源黑体 Medium" panose="020B0600000000000000" charset="-122"/>
                <a:cs typeface="思源黑体 Medium" panose="020B0600000000000000" charset="-122"/>
              </a:defRPr>
            </a:lvl1pPr>
          </a:lstStyle>
          <a:p>
            <a:fld id="{1D8BD707-D9CF-40AE-B4C6-C98DA3205C09}" type="datetimeFigureOut">
              <a:rPr lang="en-US" smtClean="0"/>
              <a:t>5/8/2026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思源黑体 Medium" panose="020B0600000000000000" charset="-122"/>
                <a:ea typeface="思源黑体 Medium" panose="020B0600000000000000" charset="-122"/>
                <a:cs typeface="思源黑体 Medium" panose="020B0600000000000000" charset="-122"/>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思源黑体 Medium" panose="020B0600000000000000" charset="-122"/>
                <a:ea typeface="思源黑体 Medium" panose="020B0600000000000000" charset="-122"/>
                <a:cs typeface="思源黑体 Medium" panose="020B0600000000000000" charset="-122"/>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思源黑体 Medium" panose="020B0600000000000000" charset="-122"/>
          <a:ea typeface="思源黑体 Medium" panose="020B0600000000000000" charset="-122"/>
          <a:cs typeface="思源黑体 Medium" panose="020B06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Medium" panose="020B0600000000000000" charset="-122"/>
          <a:ea typeface="思源黑体 Medium" panose="020B0600000000000000" charset="-122"/>
          <a:cs typeface="思源黑体 Medium" panose="020B06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Medium" panose="020B0600000000000000" charset="-122"/>
          <a:ea typeface="思源黑体 Medium" panose="020B0600000000000000" charset="-122"/>
          <a:cs typeface="思源黑体 Medium" panose="020B06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Medium" panose="020B0600000000000000" charset="-122"/>
          <a:ea typeface="思源黑体 Medium" panose="020B0600000000000000" charset="-122"/>
          <a:cs typeface="思源黑体 Medium" panose="020B06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Medium" panose="020B0600000000000000" charset="-122"/>
          <a:ea typeface="思源黑体 Medium" panose="020B0600000000000000" charset="-122"/>
          <a:cs typeface="思源黑体 Medium" panose="020B06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Medium" panose="020B0600000000000000" charset="-122"/>
          <a:ea typeface="思源黑体 Medium" panose="020B0600000000000000" charset="-122"/>
          <a:cs typeface="思源黑体 Medium" panose="020B06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grpSp>
        <p:nvGrpSpPr>
          <p:cNvPr id="2" name="Group 2"/>
          <p:cNvGrpSpPr/>
          <p:nvPr/>
        </p:nvGrpSpPr>
        <p:grpSpPr>
          <a:xfrm>
            <a:off x="0" y="4811233"/>
            <a:ext cx="18288000" cy="5475767"/>
            <a:chOff x="0" y="0"/>
            <a:chExt cx="14111111" cy="4225129"/>
          </a:xfrm>
        </p:grpSpPr>
        <p:sp>
          <p:nvSpPr>
            <p:cNvPr id="3" name="Freeform 3"/>
            <p:cNvSpPr/>
            <p:nvPr/>
          </p:nvSpPr>
          <p:spPr>
            <a:xfrm>
              <a:off x="-6350" y="-6350"/>
              <a:ext cx="14111111" cy="4227254"/>
            </a:xfrm>
            <a:custGeom>
              <a:avLst/>
              <a:gdLst/>
              <a:ahLst/>
              <a:cxnLst/>
              <a:rect l="l" t="t" r="r" b="b"/>
              <a:pathLst>
                <a:path w="14111111" h="4227254">
                  <a:moveTo>
                    <a:pt x="0" y="0"/>
                  </a:moveTo>
                  <a:lnTo>
                    <a:pt x="14111111" y="0"/>
                  </a:lnTo>
                  <a:lnTo>
                    <a:pt x="14111111" y="4227254"/>
                  </a:lnTo>
                  <a:lnTo>
                    <a:pt x="0" y="4227254"/>
                  </a:lnTo>
                  <a:close/>
                </a:path>
              </a:pathLst>
            </a:custGeom>
            <a:solidFill>
              <a:srgbClr val="EAF4FF"/>
            </a:solidFill>
          </p:spPr>
        </p:sp>
      </p:grpSp>
      <p:pic>
        <p:nvPicPr>
          <p:cNvPr id="8" name="Picture 8"/>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4" name="文本框 3">
            <a:extLst>
              <a:ext uri="{FF2B5EF4-FFF2-40B4-BE49-F238E27FC236}">
                <a16:creationId xmlns:a16="http://schemas.microsoft.com/office/drawing/2014/main" id="{F23AE789-EEA8-4371-908E-07BDC90E4EF1}"/>
              </a:ext>
            </a:extLst>
          </p:cNvPr>
          <p:cNvSpPr txBox="1"/>
          <p:nvPr/>
        </p:nvSpPr>
        <p:spPr>
          <a:xfrm>
            <a:off x="1943100" y="2933700"/>
            <a:ext cx="14401800" cy="3046988"/>
          </a:xfrm>
          <a:prstGeom prst="rect">
            <a:avLst/>
          </a:prstGeom>
          <a:noFill/>
        </p:spPr>
        <p:txBody>
          <a:bodyPr wrap="square" rtlCol="0">
            <a:spAutoFit/>
          </a:bodyPr>
          <a:lstStyle/>
          <a:p>
            <a:pPr algn="ctr"/>
            <a:r>
              <a:rPr lang="en-US" altLang="zh-CN" sz="4800" b="1" dirty="0">
                <a:latin typeface="Arial Black" panose="020B0A04020102020204" pitchFamily="34" charset="0"/>
              </a:rPr>
              <a:t>Spontaneous Symmetry Breaking and the Higgs Mechanism</a:t>
            </a:r>
          </a:p>
          <a:p>
            <a:pPr algn="ctr"/>
            <a:r>
              <a:rPr lang="zh-CN" altLang="en-US" sz="4800" b="1" dirty="0">
                <a:latin typeface="黑体" panose="02010609060101010101" pitchFamily="49" charset="-122"/>
                <a:ea typeface="黑体" panose="02010609060101010101" pitchFamily="49" charset="-122"/>
              </a:rPr>
              <a:t>自发对称性破缺与希格斯机制</a:t>
            </a:r>
            <a:endParaRPr lang="en-US" altLang="zh-CN" sz="4800" b="1" dirty="0">
              <a:latin typeface="黑体" panose="02010609060101010101" pitchFamily="49" charset="-122"/>
              <a:ea typeface="黑体" panose="02010609060101010101" pitchFamily="49" charset="-122"/>
            </a:endParaRPr>
          </a:p>
          <a:p>
            <a:pPr algn="ctr"/>
            <a:r>
              <a:rPr lang="zh-CN" altLang="en-US" sz="4800" b="1" dirty="0">
                <a:latin typeface="黑体" panose="02010609060101010101" pitchFamily="49" charset="-122"/>
                <a:ea typeface="黑体" panose="02010609060101010101" pitchFamily="49" charset="-122"/>
              </a:rPr>
              <a:t>中期报告</a:t>
            </a:r>
            <a:endParaRPr lang="zh-CN" altLang="zh-CN" sz="4800" b="1" dirty="0">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a16="http://schemas.microsoft.com/office/drawing/2014/main" id="{38117FFA-6A9E-7AF4-5CF4-87FF388E6EFD}"/>
              </a:ext>
            </a:extLst>
          </p:cNvPr>
          <p:cNvSpPr txBox="1"/>
          <p:nvPr/>
        </p:nvSpPr>
        <p:spPr>
          <a:xfrm>
            <a:off x="3382670" y="6438900"/>
            <a:ext cx="11506200" cy="1938992"/>
          </a:xfrm>
          <a:prstGeom prst="rect">
            <a:avLst/>
          </a:prstGeom>
          <a:noFill/>
        </p:spPr>
        <p:txBody>
          <a:bodyPr wrap="square" rtlCol="0">
            <a:spAutoFit/>
          </a:bodyPr>
          <a:lstStyle/>
          <a:p>
            <a:pPr algn="ctr"/>
            <a:r>
              <a:rPr lang="en-US" altLang="zh-CN" sz="2400" dirty="0">
                <a:latin typeface="Britannic Bold" panose="020B0903060703020204" pitchFamily="34" charset="0"/>
              </a:rPr>
              <a:t>Reporter: Chen </a:t>
            </a:r>
            <a:r>
              <a:rPr lang="en-US" altLang="zh-CN" sz="2400" dirty="0" err="1">
                <a:latin typeface="Britannic Bold" panose="020B0903060703020204" pitchFamily="34" charset="0"/>
              </a:rPr>
              <a:t>Yixiao</a:t>
            </a:r>
            <a:r>
              <a:rPr lang="zh-CN" altLang="en-US" sz="2400" dirty="0">
                <a:latin typeface="华文中宋" panose="02010600040101010101" pitchFamily="2" charset="-122"/>
                <a:ea typeface="华文中宋" panose="02010600040101010101" pitchFamily="2" charset="-122"/>
              </a:rPr>
              <a:t>（</a:t>
            </a:r>
            <a:r>
              <a:rPr lang="zh-CN" altLang="en-US" sz="2400" dirty="0">
                <a:latin typeface="Britannic Bold" panose="020B0903060703020204" pitchFamily="34" charset="0"/>
                <a:ea typeface="华文中宋" panose="02010600040101010101" pitchFamily="2" charset="-122"/>
              </a:rPr>
              <a:t>陈益枭</a:t>
            </a:r>
            <a:r>
              <a:rPr lang="zh-CN" altLang="en-US" sz="2400" dirty="0">
                <a:latin typeface="华文中宋" panose="02010600040101010101" pitchFamily="2" charset="-122"/>
                <a:ea typeface="华文中宋" panose="02010600040101010101" pitchFamily="2" charset="-122"/>
              </a:rPr>
              <a:t>）</a:t>
            </a:r>
            <a:endParaRPr lang="en-US" altLang="zh-CN" sz="2400" dirty="0">
              <a:latin typeface="华文中宋" panose="02010600040101010101" pitchFamily="2" charset="-122"/>
              <a:ea typeface="华文中宋" panose="02010600040101010101" pitchFamily="2" charset="-122"/>
            </a:endParaRPr>
          </a:p>
          <a:p>
            <a:pPr algn="ctr"/>
            <a:r>
              <a:rPr lang="en-US" altLang="zh-CN" sz="2400" dirty="0">
                <a:latin typeface="Britannic Bold" panose="020B0903060703020204" pitchFamily="34" charset="0"/>
              </a:rPr>
              <a:t>Tang Puchen</a:t>
            </a:r>
            <a:r>
              <a:rPr lang="zh-CN" altLang="en-US" sz="2400" dirty="0">
                <a:latin typeface="华文中宋" panose="02010600040101010101" pitchFamily="2" charset="-122"/>
                <a:ea typeface="华文中宋" panose="02010600040101010101" pitchFamily="2" charset="-122"/>
              </a:rPr>
              <a:t>（汤普臣）</a:t>
            </a:r>
            <a:r>
              <a:rPr lang="en-US" altLang="zh-CN" sz="2400" dirty="0">
                <a:latin typeface="Britannic Bold" panose="020B0903060703020204" pitchFamily="34" charset="0"/>
                <a:ea typeface="华文中宋" panose="02010600040101010101" pitchFamily="2" charset="-122"/>
              </a:rPr>
              <a:t>Shu </a:t>
            </a:r>
            <a:r>
              <a:rPr lang="en-US" altLang="zh-CN" sz="2400" dirty="0" err="1">
                <a:latin typeface="Britannic Bold" panose="020B0903060703020204" pitchFamily="34" charset="0"/>
                <a:ea typeface="华文中宋" panose="02010600040101010101" pitchFamily="2" charset="-122"/>
              </a:rPr>
              <a:t>Runtong</a:t>
            </a:r>
            <a:r>
              <a:rPr lang="zh-CN" altLang="en-US" sz="2400" dirty="0">
                <a:latin typeface="Britannic Bold" panose="020B0903060703020204" pitchFamily="34" charset="0"/>
                <a:ea typeface="华文中宋" panose="02010600040101010101" pitchFamily="2" charset="-122"/>
              </a:rPr>
              <a:t>（舒润桐）</a:t>
            </a:r>
            <a:r>
              <a:rPr lang="en-US" altLang="zh-CN" sz="2400" dirty="0">
                <a:latin typeface="Britannic Bold" panose="020B0903060703020204" pitchFamily="34" charset="0"/>
                <a:ea typeface="华文中宋" panose="02010600040101010101" pitchFamily="2" charset="-122"/>
              </a:rPr>
              <a:t> Chen </a:t>
            </a:r>
            <a:r>
              <a:rPr lang="en-US" altLang="zh-CN" sz="2400" dirty="0" err="1">
                <a:latin typeface="Britannic Bold" panose="020B0903060703020204" pitchFamily="34" charset="0"/>
                <a:ea typeface="华文中宋" panose="02010600040101010101" pitchFamily="2" charset="-122"/>
              </a:rPr>
              <a:t>Yixiao</a:t>
            </a:r>
            <a:r>
              <a:rPr lang="zh-CN" altLang="en-US" sz="2400" dirty="0">
                <a:latin typeface="Britannic Bold" panose="020B0903060703020204" pitchFamily="34" charset="0"/>
                <a:ea typeface="华文中宋" panose="02010600040101010101" pitchFamily="2" charset="-122"/>
              </a:rPr>
              <a:t>（陈益枭）</a:t>
            </a:r>
            <a:endParaRPr lang="en-US" altLang="zh-CN" sz="2400" dirty="0">
              <a:latin typeface="Britannic Bold" panose="020B0903060703020204" pitchFamily="34" charset="0"/>
              <a:ea typeface="华文中宋" panose="02010600040101010101" pitchFamily="2" charset="-122"/>
            </a:endParaRPr>
          </a:p>
          <a:p>
            <a:pPr algn="ctr"/>
            <a:r>
              <a:rPr lang="en-US" altLang="zh-CN" sz="2400" dirty="0">
                <a:latin typeface="Britannic Bold" panose="020B0903060703020204" pitchFamily="34" charset="0"/>
                <a:ea typeface="华文中宋" panose="02010600040101010101" pitchFamily="2" charset="-122"/>
              </a:rPr>
              <a:t>Department of Physics, Fudan University</a:t>
            </a:r>
          </a:p>
          <a:p>
            <a:pPr algn="ctr"/>
            <a:r>
              <a:rPr lang="en-US" altLang="zh-CN" sz="2400" dirty="0">
                <a:latin typeface="Britannic Bold" panose="020B0903060703020204" pitchFamily="34" charset="0"/>
                <a:ea typeface="华文中宋" panose="02010600040101010101" pitchFamily="2" charset="-122"/>
              </a:rPr>
              <a:t>8 May 2026</a:t>
            </a:r>
          </a:p>
          <a:p>
            <a:pPr algn="ctr"/>
            <a:endParaRPr lang="en-US" altLang="zh-CN" sz="2400" dirty="0">
              <a:latin typeface="华文中宋" panose="02010600040101010101" pitchFamily="2" charset="-122"/>
              <a:ea typeface="华文中宋" panose="020106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AB80F7B0-1633-16CD-5484-7A770CFDD674}"/>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5465631F-4123-FEEA-9C40-78046FF9D227}"/>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960820AE-33E4-BF04-F634-B6447D3625FF}"/>
              </a:ext>
            </a:extLst>
          </p:cNvPr>
          <p:cNvSpPr txBox="1"/>
          <p:nvPr/>
        </p:nvSpPr>
        <p:spPr>
          <a:xfrm>
            <a:off x="466129" y="333446"/>
            <a:ext cx="11811000" cy="914353"/>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rPr>
              <a:t>04 </a:t>
            </a:r>
            <a:r>
              <a:rPr lang="zh-CN" altLang="zh-CN" sz="3600" dirty="0">
                <a:solidFill>
                  <a:srgbClr val="755B60"/>
                </a:solidFill>
                <a:latin typeface="华文琥珀" panose="02010800040101010101" pitchFamily="2" charset="-122"/>
                <a:ea typeface="华文琥珀" panose="02010800040101010101" pitchFamily="2" charset="-122"/>
              </a:rPr>
              <a:t>质量的诞生：</a:t>
            </a:r>
            <a:r>
              <a:rPr lang="en-US" altLang="zh-CN" sz="3600" dirty="0">
                <a:solidFill>
                  <a:srgbClr val="755B60"/>
                </a:solidFill>
                <a:latin typeface="华文琥珀" panose="02010800040101010101" pitchFamily="2" charset="-122"/>
                <a:ea typeface="华文琥珀" panose="02010800040101010101" pitchFamily="2" charset="-122"/>
              </a:rPr>
              <a:t>Abelian Higgs</a:t>
            </a:r>
            <a:r>
              <a:rPr lang="zh-CN" altLang="zh-CN" sz="3600" dirty="0">
                <a:solidFill>
                  <a:srgbClr val="755B60"/>
                </a:solidFill>
                <a:latin typeface="华文琥珀" panose="02010800040101010101" pitchFamily="2" charset="-122"/>
                <a:ea typeface="华文琥珀" panose="02010800040101010101" pitchFamily="2" charset="-122"/>
              </a:rPr>
              <a:t>机制</a:t>
            </a: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BB55E03C-1148-AD4D-6468-A8CD9EFCE849}"/>
                  </a:ext>
                </a:extLst>
              </p:cNvPr>
              <p:cNvSpPr txBox="1"/>
              <p:nvPr/>
            </p:nvSpPr>
            <p:spPr>
              <a:xfrm>
                <a:off x="762000" y="1866900"/>
                <a:ext cx="16459200" cy="5345246"/>
              </a:xfrm>
              <a:prstGeom prst="rect">
                <a:avLst/>
              </a:prstGeom>
              <a:noFill/>
            </p:spPr>
            <p:txBody>
              <a:bodyPr wrap="square" rtlCol="0">
                <a:spAutoFit/>
              </a:bodyPr>
              <a:lstStyle/>
              <a:p>
                <a:r>
                  <a:rPr lang="zh-CN" altLang="en-US" sz="3200" b="1" dirty="0">
                    <a:latin typeface="黑体" panose="02010609060101010101" pitchFamily="49" charset="-122"/>
                    <a:ea typeface="黑体" panose="02010609060101010101" pitchFamily="49" charset="-122"/>
                  </a:rPr>
                  <a:t>计算协变导数项以读取质量</a:t>
                </a:r>
                <a:endParaRPr lang="en-US" altLang="zh-CN" sz="3200" b="1" dirty="0">
                  <a:latin typeface="黑体" panose="02010609060101010101" pitchFamily="49" charset="-122"/>
                  <a:ea typeface="黑体" panose="02010609060101010101" pitchFamily="49" charset="-122"/>
                </a:endParaRPr>
              </a:p>
              <a:p>
                <a:r>
                  <a:rPr lang="zh-CN" altLang="en-US" sz="3200" dirty="0">
                    <a:latin typeface="华文中宋" panose="02010600040101010101" pitchFamily="2" charset="-122"/>
                    <a:ea typeface="华文中宋" panose="02010600040101010101" pitchFamily="2" charset="-122"/>
                  </a:rPr>
                  <a:t>现在将幺正规范下的场代入标量场的动能项 </a:t>
                </a:r>
                <a14:m>
                  <m:oMath xmlns:m="http://schemas.openxmlformats.org/officeDocument/2006/math">
                    <m:d>
                      <m:dPr>
                        <m:endChr m:val=""/>
                        <m:ctrlPr>
                          <a:rPr lang="ar-AE" altLang="zh-CN" sz="3200" i="1">
                            <a:latin typeface="Cambria Math" panose="02040503050406030204" pitchFamily="18" charset="0"/>
                            <a:ea typeface="华文中宋" panose="02010600040101010101" pitchFamily="2" charset="-122"/>
                          </a:rPr>
                        </m:ctrlPr>
                      </m:dPr>
                      <m:e>
                        <m:sSub>
                          <m:sSubPr>
                            <m:ctrlPr>
                              <a:rPr lang="ar-AE" altLang="zh-CN" sz="3200" i="1">
                                <a:latin typeface="Cambria Math" panose="02040503050406030204" pitchFamily="18" charset="0"/>
                                <a:ea typeface="华文中宋" panose="02010600040101010101" pitchFamily="2" charset="-122"/>
                              </a:rPr>
                            </m:ctrlPr>
                          </m:sSubPr>
                          <m:e>
                            <m:r>
                              <a:rPr lang="zh-CN" altLang="ar-AE" sz="3200">
                                <a:latin typeface="Cambria Math" panose="02040503050406030204" pitchFamily="18" charset="0"/>
                                <a:ea typeface="华文中宋" panose="02010600040101010101" pitchFamily="2" charset="-122"/>
                              </a:rPr>
                              <m:t>𝐷</m:t>
                            </m:r>
                          </m:e>
                          <m:sub>
                            <m:r>
                              <a:rPr lang="zh-CN" altLang="ar-AE" sz="3200">
                                <a:latin typeface="Cambria Math" panose="02040503050406030204" pitchFamily="18" charset="0"/>
                                <a:ea typeface="华文中宋" panose="02010600040101010101" pitchFamily="2" charset="-122"/>
                              </a:rPr>
                              <m:t>𝜇</m:t>
                            </m:r>
                          </m:sub>
                        </m:sSub>
                        <m:sSub>
                          <m:sSubPr>
                            <m:ctrlPr>
                              <a:rPr lang="ar-AE" altLang="zh-CN" sz="3200" i="1">
                                <a:latin typeface="Cambria Math" panose="02040503050406030204" pitchFamily="18" charset="0"/>
                                <a:ea typeface="华文中宋" panose="02010600040101010101" pitchFamily="2" charset="-122"/>
                              </a:rPr>
                            </m:ctrlPr>
                          </m:sSubPr>
                          <m:e>
                            <m:r>
                              <a:rPr lang="zh-CN" altLang="ar-AE" sz="3200">
                                <a:latin typeface="Cambria Math" panose="02040503050406030204" pitchFamily="18" charset="0"/>
                                <a:ea typeface="华文中宋" panose="02010600040101010101" pitchFamily="2" charset="-122"/>
                              </a:rPr>
                              <m:t>𝜙</m:t>
                            </m:r>
                          </m:e>
                          <m:sub>
                            <m:r>
                              <a:rPr lang="zh-CN" altLang="ar-AE" sz="3200">
                                <a:latin typeface="Cambria Math" panose="02040503050406030204" pitchFamily="18" charset="0"/>
                                <a:ea typeface="华文中宋" panose="02010600040101010101" pitchFamily="2" charset="-122"/>
                              </a:rPr>
                              <m:t>𝑈</m:t>
                            </m:r>
                          </m:sub>
                        </m:sSub>
                        <m:sSup>
                          <m:sSupPr>
                            <m:ctrlPr>
                              <a:rPr lang="ar-AE" altLang="zh-CN" sz="3200" i="1">
                                <a:latin typeface="Cambria Math" panose="02040503050406030204" pitchFamily="18" charset="0"/>
                                <a:ea typeface="华文中宋" panose="02010600040101010101" pitchFamily="2" charset="-122"/>
                              </a:rPr>
                            </m:ctrlPr>
                          </m:sSupPr>
                          <m:e>
                            <m:d>
                              <m:dPr>
                                <m:begChr m:val=""/>
                                <m:endChr m:val=""/>
                                <m:ctrlPr>
                                  <a:rPr lang="ar-AE" altLang="zh-CN" sz="3200" i="1">
                                    <a:latin typeface="Cambria Math" panose="02040503050406030204" pitchFamily="18" charset="0"/>
                                    <a:ea typeface="华文中宋" panose="02010600040101010101" pitchFamily="2" charset="-122"/>
                                  </a:rPr>
                                </m:ctrlPr>
                              </m:dPr>
                              <m:e>
                                <m:r>
                                  <a:rPr lang="ar-AE" altLang="zh-CN" sz="3200">
                                    <a:latin typeface="Cambria Math" panose="02040503050406030204" pitchFamily="18" charset="0"/>
                                    <a:ea typeface="华文中宋" panose="02010600040101010101" pitchFamily="2" charset="-122"/>
                                  </a:rPr>
                                  <m:t>)</m:t>
                                </m:r>
                              </m:e>
                            </m:d>
                          </m:e>
                          <m:sup>
                            <m:r>
                              <a:rPr lang="ar-AE" altLang="zh-CN" sz="3200">
                                <a:latin typeface="Cambria Math" panose="02040503050406030204" pitchFamily="18" charset="0"/>
                                <a:ea typeface="华文中宋" panose="02010600040101010101" pitchFamily="2" charset="-122"/>
                              </a:rPr>
                              <m:t>∗</m:t>
                            </m:r>
                          </m:sup>
                        </m:sSup>
                        <m:d>
                          <m:dPr>
                            <m:ctrlPr>
                              <a:rPr lang="ar-AE" altLang="zh-CN" sz="3200" i="1">
                                <a:latin typeface="Cambria Math" panose="02040503050406030204" pitchFamily="18" charset="0"/>
                                <a:ea typeface="华文中宋" panose="02010600040101010101" pitchFamily="2" charset="-122"/>
                              </a:rPr>
                            </m:ctrlPr>
                          </m:dPr>
                          <m:e>
                            <m:sSup>
                              <m:sSupPr>
                                <m:ctrlPr>
                                  <a:rPr lang="ar-AE" altLang="zh-CN" sz="3200" i="1">
                                    <a:latin typeface="Cambria Math" panose="02040503050406030204" pitchFamily="18" charset="0"/>
                                    <a:ea typeface="华文中宋" panose="02010600040101010101" pitchFamily="2" charset="-122"/>
                                  </a:rPr>
                                </m:ctrlPr>
                              </m:sSupPr>
                              <m:e>
                                <m:r>
                                  <a:rPr lang="zh-CN" altLang="ar-AE" sz="3200">
                                    <a:latin typeface="Cambria Math" panose="02040503050406030204" pitchFamily="18" charset="0"/>
                                    <a:ea typeface="华文中宋" panose="02010600040101010101" pitchFamily="2" charset="-122"/>
                                  </a:rPr>
                                  <m:t>𝐷</m:t>
                                </m:r>
                              </m:e>
                              <m:sup>
                                <m:r>
                                  <a:rPr lang="zh-CN" altLang="ar-AE" sz="3200">
                                    <a:latin typeface="Cambria Math" panose="02040503050406030204" pitchFamily="18" charset="0"/>
                                    <a:ea typeface="华文中宋" panose="02010600040101010101" pitchFamily="2" charset="-122"/>
                                  </a:rPr>
                                  <m:t>𝜇</m:t>
                                </m:r>
                              </m:sup>
                            </m:sSup>
                            <m:sSub>
                              <m:sSubPr>
                                <m:ctrlPr>
                                  <a:rPr lang="ar-AE" altLang="zh-CN" sz="3200" i="1">
                                    <a:latin typeface="Cambria Math" panose="02040503050406030204" pitchFamily="18" charset="0"/>
                                    <a:ea typeface="华文中宋" panose="02010600040101010101" pitchFamily="2" charset="-122"/>
                                  </a:rPr>
                                </m:ctrlPr>
                              </m:sSubPr>
                              <m:e>
                                <m:r>
                                  <a:rPr lang="zh-CN" altLang="ar-AE" sz="3200">
                                    <a:latin typeface="Cambria Math" panose="02040503050406030204" pitchFamily="18" charset="0"/>
                                    <a:ea typeface="华文中宋" panose="02010600040101010101" pitchFamily="2" charset="-122"/>
                                  </a:rPr>
                                  <m:t>𝜙</m:t>
                                </m:r>
                              </m:e>
                              <m:sub>
                                <m:r>
                                  <a:rPr lang="zh-CN" altLang="ar-AE" sz="3200">
                                    <a:latin typeface="Cambria Math" panose="02040503050406030204" pitchFamily="18" charset="0"/>
                                    <a:ea typeface="华文中宋" panose="02010600040101010101" pitchFamily="2" charset="-122"/>
                                  </a:rPr>
                                  <m:t>𝑈</m:t>
                                </m:r>
                              </m:sub>
                            </m:sSub>
                          </m:e>
                        </m:d>
                      </m:e>
                    </m:d>
                  </m:oMath>
                </a14:m>
                <a:r>
                  <a:rPr lang="zh-CN" altLang="ar-AE" sz="3200" dirty="0">
                    <a:latin typeface="华文中宋" panose="02010600040101010101" pitchFamily="2" charset="-122"/>
                    <a:ea typeface="华文中宋" panose="02010600040101010101" pitchFamily="2" charset="-122"/>
                  </a:rPr>
                  <a:t>。</a:t>
                </a:r>
              </a:p>
              <a:p>
                <a:r>
                  <a:rPr lang="zh-CN" altLang="en-US" sz="3200" dirty="0">
                    <a:latin typeface="华文中宋" panose="02010600040101010101" pitchFamily="2" charset="-122"/>
                    <a:ea typeface="华文中宋" panose="02010600040101010101" pitchFamily="2" charset="-122"/>
                  </a:rPr>
                  <a:t>协变导数在规范变换后形式不变，需使用新的规范场 </a:t>
                </a:r>
                <a:r>
                  <a:rPr lang="en-US" altLang="zh-CN" sz="3200" dirty="0">
                    <a:latin typeface="华文中宋" panose="02010600040101010101" pitchFamily="2" charset="-122"/>
                    <a:ea typeface="华文中宋" panose="02010600040101010101" pitchFamily="2" charset="-122"/>
                  </a:rPr>
                  <a:t>B</a:t>
                </a:r>
                <a:r>
                  <a:rPr lang="el-GR" altLang="zh-CN" sz="3200" dirty="0">
                    <a:latin typeface="华文中宋" panose="02010600040101010101" pitchFamily="2" charset="-122"/>
                    <a:ea typeface="华文中宋" panose="02010600040101010101" pitchFamily="2" charset="-122"/>
                  </a:rPr>
                  <a:t>μ</a:t>
                </a:r>
                <a:r>
                  <a:rPr lang="zh-CN" altLang="el-GR" sz="3200" dirty="0">
                    <a:latin typeface="华文中宋" panose="02010600040101010101" pitchFamily="2" charset="-122"/>
                    <a:ea typeface="华文中宋" panose="02010600040101010101" pitchFamily="2" charset="-122"/>
                  </a:rPr>
                  <a:t>：</a:t>
                </a:r>
              </a:p>
              <a:p>
                <a:pPr/>
                <a14:m>
                  <m:oMathPara xmlns:m="http://schemas.openxmlformats.org/officeDocument/2006/math">
                    <m:oMathParaPr>
                      <m:jc m:val="centerGroup"/>
                    </m:oMathParaPr>
                    <m:oMath xmlns:m="http://schemas.openxmlformats.org/officeDocument/2006/math">
                      <m:sSub>
                        <m:sSubPr>
                          <m:ctrlPr>
                            <a:rPr lang="ar-AE" altLang="zh-CN" sz="3200" i="1">
                              <a:latin typeface="Cambria Math" panose="02040503050406030204" pitchFamily="18" charset="0"/>
                              <a:ea typeface="华文中宋" panose="02010600040101010101" pitchFamily="2" charset="-122"/>
                            </a:rPr>
                          </m:ctrlPr>
                        </m:sSubPr>
                        <m:e>
                          <m:r>
                            <a:rPr lang="zh-CN" altLang="ar-AE" sz="3200">
                              <a:latin typeface="Cambria Math" panose="02040503050406030204" pitchFamily="18" charset="0"/>
                              <a:ea typeface="华文中宋" panose="02010600040101010101" pitchFamily="2" charset="-122"/>
                            </a:rPr>
                            <m:t>𝐷</m:t>
                          </m:r>
                        </m:e>
                        <m:sub>
                          <m:r>
                            <a:rPr lang="zh-CN" altLang="ar-AE" sz="3200">
                              <a:latin typeface="Cambria Math" panose="02040503050406030204" pitchFamily="18" charset="0"/>
                              <a:ea typeface="华文中宋" panose="02010600040101010101" pitchFamily="2" charset="-122"/>
                            </a:rPr>
                            <m:t>𝜇</m:t>
                          </m:r>
                        </m:sub>
                      </m:sSub>
                      <m:r>
                        <a:rPr lang="ar-AE" altLang="zh-CN" sz="3200">
                          <a:latin typeface="Cambria Math" panose="02040503050406030204" pitchFamily="18" charset="0"/>
                          <a:ea typeface="华文中宋" panose="02010600040101010101" pitchFamily="2" charset="-122"/>
                        </a:rPr>
                        <m:t>=</m:t>
                      </m:r>
                      <m:sSub>
                        <m:sSubPr>
                          <m:ctrlPr>
                            <a:rPr lang="ar-AE" altLang="zh-CN" sz="3200" i="1">
                              <a:latin typeface="Cambria Math" panose="02040503050406030204" pitchFamily="18" charset="0"/>
                              <a:ea typeface="华文中宋" panose="02010600040101010101" pitchFamily="2" charset="-122"/>
                            </a:rPr>
                          </m:ctrlPr>
                        </m:sSubPr>
                        <m:e>
                          <m:r>
                            <a:rPr lang="ar-AE" altLang="zh-CN" sz="3200">
                              <a:latin typeface="Cambria Math" panose="02040503050406030204" pitchFamily="18" charset="0"/>
                              <a:ea typeface="华文中宋" panose="02010600040101010101" pitchFamily="2" charset="-122"/>
                            </a:rPr>
                            <m:t>𝜕</m:t>
                          </m:r>
                        </m:e>
                        <m:sub>
                          <m:r>
                            <a:rPr lang="zh-CN" altLang="ar-AE" sz="3200">
                              <a:latin typeface="Cambria Math" panose="02040503050406030204" pitchFamily="18" charset="0"/>
                              <a:ea typeface="华文中宋" panose="02010600040101010101" pitchFamily="2" charset="-122"/>
                            </a:rPr>
                            <m:t>𝜇</m:t>
                          </m:r>
                        </m:sub>
                      </m:sSub>
                      <m:r>
                        <a:rPr lang="ar-AE" altLang="zh-CN" sz="3200">
                          <a:latin typeface="Cambria Math" panose="02040503050406030204" pitchFamily="18" charset="0"/>
                          <a:ea typeface="华文中宋" panose="02010600040101010101" pitchFamily="2" charset="-122"/>
                        </a:rPr>
                        <m:t>+</m:t>
                      </m:r>
                      <m:r>
                        <a:rPr lang="zh-CN" altLang="ar-AE" sz="3200">
                          <a:latin typeface="Cambria Math" panose="02040503050406030204" pitchFamily="18" charset="0"/>
                          <a:ea typeface="华文中宋" panose="02010600040101010101" pitchFamily="2" charset="-122"/>
                        </a:rPr>
                        <m:t>𝑖𝑔</m:t>
                      </m:r>
                      <m:sSub>
                        <m:sSubPr>
                          <m:ctrlPr>
                            <a:rPr lang="ar-AE" altLang="zh-CN" sz="3200" i="1">
                              <a:latin typeface="Cambria Math" panose="02040503050406030204" pitchFamily="18" charset="0"/>
                              <a:ea typeface="华文中宋" panose="02010600040101010101" pitchFamily="2" charset="-122"/>
                            </a:rPr>
                          </m:ctrlPr>
                        </m:sSubPr>
                        <m:e>
                          <m:r>
                            <a:rPr lang="zh-CN" altLang="ar-AE" sz="3200">
                              <a:latin typeface="Cambria Math" panose="02040503050406030204" pitchFamily="18" charset="0"/>
                              <a:ea typeface="华文中宋" panose="02010600040101010101" pitchFamily="2" charset="-122"/>
                            </a:rPr>
                            <m:t>𝐵</m:t>
                          </m:r>
                        </m:e>
                        <m:sub>
                          <m:r>
                            <a:rPr lang="zh-CN" altLang="ar-AE" sz="3200">
                              <a:latin typeface="Cambria Math" panose="02040503050406030204" pitchFamily="18" charset="0"/>
                              <a:ea typeface="华文中宋" panose="02010600040101010101" pitchFamily="2" charset="-122"/>
                            </a:rPr>
                            <m:t>𝜇</m:t>
                          </m:r>
                        </m:sub>
                      </m:sSub>
                    </m:oMath>
                  </m:oMathPara>
                </a14:m>
                <a:endParaRPr lang="ar-AE"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作用于 </a:t>
                </a:r>
                <a14:m>
                  <m:oMath xmlns:m="http://schemas.openxmlformats.org/officeDocument/2006/math">
                    <m:sSub>
                      <m:sSubPr>
                        <m:ctrlPr>
                          <a:rPr lang="ar-AE" altLang="zh-CN" sz="3200" i="1">
                            <a:latin typeface="Cambria Math" panose="02040503050406030204" pitchFamily="18" charset="0"/>
                            <a:ea typeface="华文中宋" panose="02010600040101010101" pitchFamily="2" charset="-122"/>
                          </a:rPr>
                        </m:ctrlPr>
                      </m:sSubPr>
                      <m:e>
                        <m:r>
                          <a:rPr lang="zh-CN" altLang="ar-AE" sz="3200">
                            <a:latin typeface="Cambria Math" panose="02040503050406030204" pitchFamily="18" charset="0"/>
                            <a:ea typeface="华文中宋" panose="02010600040101010101" pitchFamily="2" charset="-122"/>
                          </a:rPr>
                          <m:t>𝜙</m:t>
                        </m:r>
                      </m:e>
                      <m:sub>
                        <m:r>
                          <a:rPr lang="zh-CN" altLang="ar-AE" sz="3200">
                            <a:latin typeface="Cambria Math" panose="02040503050406030204" pitchFamily="18" charset="0"/>
                            <a:ea typeface="华文中宋" panose="02010600040101010101" pitchFamily="2" charset="-122"/>
                          </a:rPr>
                          <m:t>𝑈</m:t>
                        </m:r>
                      </m:sub>
                    </m:sSub>
                  </m:oMath>
                </a14:m>
                <a:endParaRPr lang="en-US" altLang="zh-CN" sz="3200" dirty="0">
                  <a:latin typeface="华文中宋" panose="02010600040101010101" pitchFamily="2" charset="-122"/>
                  <a:ea typeface="华文中宋" panose="02010600040101010101" pitchFamily="2" charset="-122"/>
                </a:endParaRPr>
              </a:p>
              <a:p>
                <a:pPr/>
                <a14:m>
                  <m:oMathPara xmlns:m="http://schemas.openxmlformats.org/officeDocument/2006/math">
                    <m:oMathParaPr>
                      <m:jc m:val="centerGroup"/>
                    </m:oMathParaPr>
                    <m:oMath xmlns:m="http://schemas.openxmlformats.org/officeDocument/2006/math">
                      <m:sSub>
                        <m:sSubPr>
                          <m:ctrlPr>
                            <a:rPr lang="ar-AE" altLang="zh-CN" sz="3200" i="1">
                              <a:latin typeface="Cambria Math" panose="02040503050406030204" pitchFamily="18" charset="0"/>
                              <a:ea typeface="华文中宋" panose="02010600040101010101" pitchFamily="2" charset="-122"/>
                            </a:rPr>
                          </m:ctrlPr>
                        </m:sSubPr>
                        <m:e>
                          <m:r>
                            <a:rPr lang="zh-CN" altLang="ar-AE" sz="3200">
                              <a:latin typeface="Cambria Math" panose="02040503050406030204" pitchFamily="18" charset="0"/>
                              <a:ea typeface="华文中宋" panose="02010600040101010101" pitchFamily="2" charset="-122"/>
                            </a:rPr>
                            <m:t>𝐷</m:t>
                          </m:r>
                        </m:e>
                        <m:sub>
                          <m:r>
                            <a:rPr lang="zh-CN" altLang="ar-AE" sz="3200">
                              <a:latin typeface="Cambria Math" panose="02040503050406030204" pitchFamily="18" charset="0"/>
                              <a:ea typeface="华文中宋" panose="02010600040101010101" pitchFamily="2" charset="-122"/>
                            </a:rPr>
                            <m:t>𝜇</m:t>
                          </m:r>
                        </m:sub>
                      </m:sSub>
                      <m:sSub>
                        <m:sSubPr>
                          <m:ctrlPr>
                            <a:rPr lang="ar-AE" altLang="zh-CN" sz="3200" i="1">
                              <a:latin typeface="Cambria Math" panose="02040503050406030204" pitchFamily="18" charset="0"/>
                              <a:ea typeface="华文中宋" panose="02010600040101010101" pitchFamily="2" charset="-122"/>
                            </a:rPr>
                          </m:ctrlPr>
                        </m:sSubPr>
                        <m:e>
                          <m:r>
                            <a:rPr lang="zh-CN" altLang="ar-AE" sz="3200">
                              <a:latin typeface="Cambria Math" panose="02040503050406030204" pitchFamily="18" charset="0"/>
                              <a:ea typeface="华文中宋" panose="02010600040101010101" pitchFamily="2" charset="-122"/>
                            </a:rPr>
                            <m:t>𝜙</m:t>
                          </m:r>
                        </m:e>
                        <m:sub>
                          <m:r>
                            <a:rPr lang="zh-CN" altLang="ar-AE" sz="3200">
                              <a:latin typeface="Cambria Math" panose="02040503050406030204" pitchFamily="18" charset="0"/>
                              <a:ea typeface="华文中宋" panose="02010600040101010101" pitchFamily="2" charset="-122"/>
                            </a:rPr>
                            <m:t>𝑈</m:t>
                          </m:r>
                        </m:sub>
                      </m:sSub>
                      <m:r>
                        <a:rPr lang="ar-AE" altLang="zh-CN" sz="3200">
                          <a:latin typeface="Cambria Math" panose="02040503050406030204" pitchFamily="18" charset="0"/>
                          <a:ea typeface="华文中宋" panose="02010600040101010101" pitchFamily="2" charset="-122"/>
                        </a:rPr>
                        <m:t>=</m:t>
                      </m:r>
                      <m:d>
                        <m:dPr>
                          <m:ctrlPr>
                            <a:rPr lang="ar-AE" altLang="zh-CN" sz="3200" i="1">
                              <a:latin typeface="Cambria Math" panose="02040503050406030204" pitchFamily="18" charset="0"/>
                              <a:ea typeface="华文中宋" panose="02010600040101010101" pitchFamily="2" charset="-122"/>
                            </a:rPr>
                          </m:ctrlPr>
                        </m:dPr>
                        <m:e>
                          <m:sSub>
                            <m:sSubPr>
                              <m:ctrlPr>
                                <a:rPr lang="ar-AE" altLang="zh-CN" sz="3200" i="1">
                                  <a:latin typeface="Cambria Math" panose="02040503050406030204" pitchFamily="18" charset="0"/>
                                  <a:ea typeface="华文中宋" panose="02010600040101010101" pitchFamily="2" charset="-122"/>
                                </a:rPr>
                              </m:ctrlPr>
                            </m:sSubPr>
                            <m:e>
                              <m:r>
                                <a:rPr lang="ar-AE" altLang="zh-CN" sz="3200">
                                  <a:latin typeface="Cambria Math" panose="02040503050406030204" pitchFamily="18" charset="0"/>
                                  <a:ea typeface="华文中宋" panose="02010600040101010101" pitchFamily="2" charset="-122"/>
                                </a:rPr>
                                <m:t>𝜕</m:t>
                              </m:r>
                            </m:e>
                            <m:sub>
                              <m:r>
                                <a:rPr lang="zh-CN" altLang="ar-AE" sz="3200">
                                  <a:latin typeface="Cambria Math" panose="02040503050406030204" pitchFamily="18" charset="0"/>
                                  <a:ea typeface="华文中宋" panose="02010600040101010101" pitchFamily="2" charset="-122"/>
                                </a:rPr>
                                <m:t>𝜇</m:t>
                              </m:r>
                            </m:sub>
                          </m:sSub>
                          <m:r>
                            <a:rPr lang="ar-AE" altLang="zh-CN" sz="3200">
                              <a:latin typeface="Cambria Math" panose="02040503050406030204" pitchFamily="18" charset="0"/>
                              <a:ea typeface="华文中宋" panose="02010600040101010101" pitchFamily="2" charset="-122"/>
                            </a:rPr>
                            <m:t>+</m:t>
                          </m:r>
                          <m:r>
                            <a:rPr lang="zh-CN" altLang="ar-AE" sz="3200">
                              <a:latin typeface="Cambria Math" panose="02040503050406030204" pitchFamily="18" charset="0"/>
                              <a:ea typeface="华文中宋" panose="02010600040101010101" pitchFamily="2" charset="-122"/>
                            </a:rPr>
                            <m:t>𝑖𝑔</m:t>
                          </m:r>
                          <m:sSub>
                            <m:sSubPr>
                              <m:ctrlPr>
                                <a:rPr lang="ar-AE" altLang="zh-CN" sz="3200" i="1">
                                  <a:latin typeface="Cambria Math" panose="02040503050406030204" pitchFamily="18" charset="0"/>
                                  <a:ea typeface="华文中宋" panose="02010600040101010101" pitchFamily="2" charset="-122"/>
                                </a:rPr>
                              </m:ctrlPr>
                            </m:sSubPr>
                            <m:e>
                              <m:r>
                                <a:rPr lang="zh-CN" altLang="ar-AE" sz="3200">
                                  <a:latin typeface="Cambria Math" panose="02040503050406030204" pitchFamily="18" charset="0"/>
                                  <a:ea typeface="华文中宋" panose="02010600040101010101" pitchFamily="2" charset="-122"/>
                                </a:rPr>
                                <m:t>𝐵</m:t>
                              </m:r>
                            </m:e>
                            <m:sub>
                              <m:r>
                                <a:rPr lang="zh-CN" altLang="ar-AE" sz="3200">
                                  <a:latin typeface="Cambria Math" panose="02040503050406030204" pitchFamily="18" charset="0"/>
                                  <a:ea typeface="华文中宋" panose="02010600040101010101" pitchFamily="2" charset="-122"/>
                                </a:rPr>
                                <m:t>𝜇</m:t>
                              </m:r>
                            </m:sub>
                          </m:sSub>
                        </m:e>
                      </m:d>
                      <m:f>
                        <m:fPr>
                          <m:ctrlPr>
                            <a:rPr lang="ar-AE" altLang="zh-CN" sz="3200" i="1">
                              <a:latin typeface="Cambria Math" panose="02040503050406030204" pitchFamily="18" charset="0"/>
                              <a:ea typeface="华文中宋" panose="02010600040101010101" pitchFamily="2" charset="-122"/>
                            </a:rPr>
                          </m:ctrlPr>
                        </m:fPr>
                        <m:num>
                          <m:r>
                            <a:rPr lang="ar-AE" altLang="zh-CN" sz="3200">
                              <a:latin typeface="Cambria Math" panose="02040503050406030204" pitchFamily="18" charset="0"/>
                              <a:ea typeface="华文中宋" panose="02010600040101010101" pitchFamily="2" charset="-122"/>
                            </a:rPr>
                            <m:t>1</m:t>
                          </m:r>
                        </m:num>
                        <m:den>
                          <m:rad>
                            <m:radPr>
                              <m:degHide m:val="on"/>
                              <m:ctrlPr>
                                <a:rPr lang="ar-AE" altLang="zh-CN" sz="3200" i="1">
                                  <a:latin typeface="Cambria Math" panose="02040503050406030204" pitchFamily="18" charset="0"/>
                                  <a:ea typeface="华文中宋" panose="02010600040101010101" pitchFamily="2" charset="-122"/>
                                </a:rPr>
                              </m:ctrlPr>
                            </m:radPr>
                            <m:deg/>
                            <m:e>
                              <m:r>
                                <a:rPr lang="ar-AE" altLang="zh-CN" sz="3200">
                                  <a:latin typeface="Cambria Math" panose="02040503050406030204" pitchFamily="18" charset="0"/>
                                  <a:ea typeface="华文中宋" panose="02010600040101010101" pitchFamily="2" charset="-122"/>
                                </a:rPr>
                                <m:t>2</m:t>
                              </m:r>
                            </m:e>
                          </m:rad>
                        </m:den>
                      </m:f>
                      <m:d>
                        <m:dPr>
                          <m:ctrlPr>
                            <a:rPr lang="ar-AE" altLang="zh-CN" sz="3200" i="1">
                              <a:latin typeface="Cambria Math" panose="02040503050406030204" pitchFamily="18" charset="0"/>
                              <a:ea typeface="华文中宋" panose="02010600040101010101" pitchFamily="2" charset="-122"/>
                            </a:rPr>
                          </m:ctrlPr>
                        </m:dPr>
                        <m:e>
                          <m:r>
                            <a:rPr lang="zh-CN" altLang="ar-AE" sz="3200">
                              <a:latin typeface="Cambria Math" panose="02040503050406030204" pitchFamily="18" charset="0"/>
                              <a:ea typeface="华文中宋" panose="02010600040101010101" pitchFamily="2" charset="-122"/>
                            </a:rPr>
                            <m:t>𝑣</m:t>
                          </m:r>
                          <m:r>
                            <a:rPr lang="ar-AE" altLang="zh-CN" sz="3200">
                              <a:latin typeface="Cambria Math" panose="02040503050406030204" pitchFamily="18" charset="0"/>
                              <a:ea typeface="华文中宋" panose="02010600040101010101" pitchFamily="2" charset="-122"/>
                            </a:rPr>
                            <m:t>+</m:t>
                          </m:r>
                          <m:r>
                            <a:rPr lang="ar-AE" altLang="zh-CN" sz="3200">
                              <a:latin typeface="Cambria Math" panose="02040503050406030204" pitchFamily="18" charset="0"/>
                              <a:ea typeface="华文中宋" panose="02010600040101010101" pitchFamily="2" charset="-122"/>
                            </a:rPr>
                            <m:t>h</m:t>
                          </m:r>
                        </m:e>
                      </m:d>
                      <m:r>
                        <a:rPr lang="ar-AE" altLang="zh-CN" sz="3200">
                          <a:latin typeface="Cambria Math" panose="02040503050406030204" pitchFamily="18" charset="0"/>
                          <a:ea typeface="华文中宋" panose="02010600040101010101" pitchFamily="2" charset="-122"/>
                        </a:rPr>
                        <m:t>=</m:t>
                      </m:r>
                      <m:f>
                        <m:fPr>
                          <m:ctrlPr>
                            <a:rPr lang="ar-AE" altLang="zh-CN" sz="3200" i="1">
                              <a:latin typeface="Cambria Math" panose="02040503050406030204" pitchFamily="18" charset="0"/>
                              <a:ea typeface="华文中宋" panose="02010600040101010101" pitchFamily="2" charset="-122"/>
                            </a:rPr>
                          </m:ctrlPr>
                        </m:fPr>
                        <m:num>
                          <m:r>
                            <a:rPr lang="ar-AE" altLang="zh-CN" sz="3200">
                              <a:latin typeface="Cambria Math" panose="02040503050406030204" pitchFamily="18" charset="0"/>
                              <a:ea typeface="华文中宋" panose="02010600040101010101" pitchFamily="2" charset="-122"/>
                            </a:rPr>
                            <m:t>1</m:t>
                          </m:r>
                        </m:num>
                        <m:den>
                          <m:rad>
                            <m:radPr>
                              <m:degHide m:val="on"/>
                              <m:ctrlPr>
                                <a:rPr lang="ar-AE" altLang="zh-CN" sz="3200" i="1">
                                  <a:latin typeface="Cambria Math" panose="02040503050406030204" pitchFamily="18" charset="0"/>
                                  <a:ea typeface="华文中宋" panose="02010600040101010101" pitchFamily="2" charset="-122"/>
                                </a:rPr>
                              </m:ctrlPr>
                            </m:radPr>
                            <m:deg/>
                            <m:e>
                              <m:r>
                                <a:rPr lang="ar-AE" altLang="zh-CN" sz="3200">
                                  <a:latin typeface="Cambria Math" panose="02040503050406030204" pitchFamily="18" charset="0"/>
                                  <a:ea typeface="华文中宋" panose="02010600040101010101" pitchFamily="2" charset="-122"/>
                                </a:rPr>
                                <m:t>2</m:t>
                              </m:r>
                            </m:e>
                          </m:rad>
                        </m:den>
                      </m:f>
                      <m:r>
                        <a:rPr lang="ar-AE" altLang="zh-CN" sz="3200">
                          <a:latin typeface="Cambria Math" panose="02040503050406030204" pitchFamily="18" charset="0"/>
                          <a:ea typeface="华文中宋" panose="02010600040101010101" pitchFamily="2" charset="-122"/>
                        </a:rPr>
                        <m:t>[</m:t>
                      </m:r>
                      <m:sSub>
                        <m:sSubPr>
                          <m:ctrlPr>
                            <a:rPr lang="ar-AE" altLang="zh-CN" sz="3200" i="1">
                              <a:latin typeface="Cambria Math" panose="02040503050406030204" pitchFamily="18" charset="0"/>
                              <a:ea typeface="华文中宋" panose="02010600040101010101" pitchFamily="2" charset="-122"/>
                            </a:rPr>
                          </m:ctrlPr>
                        </m:sSubPr>
                        <m:e>
                          <m:r>
                            <a:rPr lang="ar-AE" altLang="zh-CN" sz="3200">
                              <a:latin typeface="Cambria Math" panose="02040503050406030204" pitchFamily="18" charset="0"/>
                              <a:ea typeface="华文中宋" panose="02010600040101010101" pitchFamily="2" charset="-122"/>
                            </a:rPr>
                            <m:t>𝜕</m:t>
                          </m:r>
                        </m:e>
                        <m:sub>
                          <m:r>
                            <a:rPr lang="zh-CN" altLang="ar-AE" sz="3200">
                              <a:latin typeface="Cambria Math" panose="02040503050406030204" pitchFamily="18" charset="0"/>
                              <a:ea typeface="华文中宋" panose="02010600040101010101" pitchFamily="2" charset="-122"/>
                            </a:rPr>
                            <m:t>𝜇</m:t>
                          </m:r>
                        </m:sub>
                      </m:sSub>
                      <m:r>
                        <a:rPr lang="ar-AE" altLang="zh-CN" sz="3200">
                          <a:latin typeface="Cambria Math" panose="02040503050406030204" pitchFamily="18" charset="0"/>
                          <a:ea typeface="华文中宋" panose="02010600040101010101" pitchFamily="2" charset="-122"/>
                        </a:rPr>
                        <m:t>h</m:t>
                      </m:r>
                      <m:r>
                        <a:rPr lang="ar-AE" altLang="zh-CN" sz="3200">
                          <a:latin typeface="Cambria Math" panose="02040503050406030204" pitchFamily="18" charset="0"/>
                          <a:ea typeface="华文中宋" panose="02010600040101010101" pitchFamily="2" charset="-122"/>
                        </a:rPr>
                        <m:t>+</m:t>
                      </m:r>
                      <m:r>
                        <a:rPr lang="zh-CN" altLang="ar-AE" sz="3200">
                          <a:latin typeface="Cambria Math" panose="02040503050406030204" pitchFamily="18" charset="0"/>
                          <a:ea typeface="华文中宋" panose="02010600040101010101" pitchFamily="2" charset="-122"/>
                        </a:rPr>
                        <m:t>𝑖𝑔</m:t>
                      </m:r>
                      <m:sSub>
                        <m:sSubPr>
                          <m:ctrlPr>
                            <a:rPr lang="ar-AE" altLang="zh-CN" sz="3200" i="1">
                              <a:latin typeface="Cambria Math" panose="02040503050406030204" pitchFamily="18" charset="0"/>
                              <a:ea typeface="华文中宋" panose="02010600040101010101" pitchFamily="2" charset="-122"/>
                            </a:rPr>
                          </m:ctrlPr>
                        </m:sSubPr>
                        <m:e>
                          <m:r>
                            <a:rPr lang="zh-CN" altLang="ar-AE" sz="3200">
                              <a:latin typeface="Cambria Math" panose="02040503050406030204" pitchFamily="18" charset="0"/>
                              <a:ea typeface="华文中宋" panose="02010600040101010101" pitchFamily="2" charset="-122"/>
                            </a:rPr>
                            <m:t>𝐵</m:t>
                          </m:r>
                        </m:e>
                        <m:sub>
                          <m:r>
                            <a:rPr lang="zh-CN" altLang="ar-AE" sz="3200">
                              <a:latin typeface="Cambria Math" panose="02040503050406030204" pitchFamily="18" charset="0"/>
                              <a:ea typeface="华文中宋" panose="02010600040101010101" pitchFamily="2" charset="-122"/>
                            </a:rPr>
                            <m:t>𝜇</m:t>
                          </m:r>
                        </m:sub>
                      </m:sSub>
                      <m:d>
                        <m:dPr>
                          <m:ctrlPr>
                            <a:rPr lang="ar-AE" altLang="zh-CN" sz="3200" i="1">
                              <a:latin typeface="Cambria Math" panose="02040503050406030204" pitchFamily="18" charset="0"/>
                              <a:ea typeface="华文中宋" panose="02010600040101010101" pitchFamily="2" charset="-122"/>
                            </a:rPr>
                          </m:ctrlPr>
                        </m:dPr>
                        <m:e>
                          <m:r>
                            <a:rPr lang="zh-CN" altLang="ar-AE" sz="3200">
                              <a:latin typeface="Cambria Math" panose="02040503050406030204" pitchFamily="18" charset="0"/>
                              <a:ea typeface="华文中宋" panose="02010600040101010101" pitchFamily="2" charset="-122"/>
                            </a:rPr>
                            <m:t>𝑣</m:t>
                          </m:r>
                          <m:r>
                            <a:rPr lang="ar-AE" altLang="zh-CN" sz="3200">
                              <a:latin typeface="Cambria Math" panose="02040503050406030204" pitchFamily="18" charset="0"/>
                              <a:ea typeface="华文中宋" panose="02010600040101010101" pitchFamily="2" charset="-122"/>
                            </a:rPr>
                            <m:t>+</m:t>
                          </m:r>
                          <m:r>
                            <a:rPr lang="ar-AE" altLang="zh-CN" sz="3200">
                              <a:latin typeface="Cambria Math" panose="02040503050406030204" pitchFamily="18" charset="0"/>
                              <a:ea typeface="华文中宋" panose="02010600040101010101" pitchFamily="2" charset="-122"/>
                            </a:rPr>
                            <m:t>h</m:t>
                          </m:r>
                        </m:e>
                      </m:d>
                      <m:r>
                        <a:rPr lang="ar-AE" altLang="zh-CN" sz="3200">
                          <a:latin typeface="Cambria Math" panose="02040503050406030204" pitchFamily="18" charset="0"/>
                          <a:ea typeface="华文中宋" panose="02010600040101010101" pitchFamily="2" charset="-122"/>
                        </a:rPr>
                        <m:t>]</m:t>
                      </m:r>
                    </m:oMath>
                  </m:oMathPara>
                </a14:m>
                <a:endParaRPr lang="ar-AE"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取模平方（注意 </a:t>
                </a:r>
                <a:r>
                  <a:rPr lang="el-GR" altLang="zh-CN" sz="3200" dirty="0">
                    <a:latin typeface="华文中宋" panose="02010600040101010101" pitchFamily="2" charset="-122"/>
                    <a:ea typeface="华文中宋" panose="02010600040101010101" pitchFamily="2" charset="-122"/>
                  </a:rPr>
                  <a:t>φ</a:t>
                </a:r>
                <a:r>
                  <a:rPr lang="en-US" altLang="zh-CN" sz="3200" dirty="0">
                    <a:latin typeface="华文中宋" panose="02010600040101010101" pitchFamily="2" charset="-122"/>
                    <a:ea typeface="华文中宋" panose="02010600040101010101" pitchFamily="2" charset="-122"/>
                  </a:rPr>
                  <a:t>U </a:t>
                </a:r>
                <a:r>
                  <a:rPr lang="zh-CN" altLang="en-US" sz="3200" dirty="0">
                    <a:latin typeface="华文中宋" panose="02010600040101010101" pitchFamily="2" charset="-122"/>
                    <a:ea typeface="华文中宋" panose="02010600040101010101" pitchFamily="2" charset="-122"/>
                  </a:rPr>
                  <a:t>为实数，</a:t>
                </a:r>
                <a14:m>
                  <m:oMath xmlns:m="http://schemas.openxmlformats.org/officeDocument/2006/math">
                    <m:d>
                      <m:dPr>
                        <m:endChr m:val=""/>
                        <m:ctrlPr>
                          <a:rPr lang="ar-AE" altLang="zh-CN" sz="3200" i="1">
                            <a:latin typeface="Cambria Math" panose="02040503050406030204" pitchFamily="18" charset="0"/>
                            <a:ea typeface="华文中宋" panose="02010600040101010101" pitchFamily="2" charset="-122"/>
                          </a:rPr>
                        </m:ctrlPr>
                      </m:dPr>
                      <m:e>
                        <m:sSub>
                          <m:sSubPr>
                            <m:ctrlPr>
                              <a:rPr lang="ar-AE" altLang="zh-CN" sz="3200" i="1">
                                <a:latin typeface="Cambria Math" panose="02040503050406030204" pitchFamily="18" charset="0"/>
                                <a:ea typeface="华文中宋" panose="02010600040101010101" pitchFamily="2" charset="-122"/>
                              </a:rPr>
                            </m:ctrlPr>
                          </m:sSubPr>
                          <m:e>
                            <m:r>
                              <a:rPr lang="zh-CN" altLang="ar-AE" sz="3200">
                                <a:latin typeface="Cambria Math" panose="02040503050406030204" pitchFamily="18" charset="0"/>
                                <a:ea typeface="华文中宋" panose="02010600040101010101" pitchFamily="2" charset="-122"/>
                              </a:rPr>
                              <m:t>𝐷</m:t>
                            </m:r>
                          </m:e>
                          <m:sub>
                            <m:r>
                              <a:rPr lang="zh-CN" altLang="ar-AE" sz="3200">
                                <a:latin typeface="Cambria Math" panose="02040503050406030204" pitchFamily="18" charset="0"/>
                                <a:ea typeface="华文中宋" panose="02010600040101010101" pitchFamily="2" charset="-122"/>
                              </a:rPr>
                              <m:t>𝜇</m:t>
                            </m:r>
                          </m:sub>
                        </m:sSub>
                        <m:sSub>
                          <m:sSubPr>
                            <m:ctrlPr>
                              <a:rPr lang="ar-AE" altLang="zh-CN" sz="3200" i="1">
                                <a:latin typeface="Cambria Math" panose="02040503050406030204" pitchFamily="18" charset="0"/>
                                <a:ea typeface="华文中宋" panose="02010600040101010101" pitchFamily="2" charset="-122"/>
                              </a:rPr>
                            </m:ctrlPr>
                          </m:sSubPr>
                          <m:e>
                            <m:r>
                              <a:rPr lang="zh-CN" altLang="ar-AE" sz="3200">
                                <a:latin typeface="Cambria Math" panose="02040503050406030204" pitchFamily="18" charset="0"/>
                                <a:ea typeface="华文中宋" panose="02010600040101010101" pitchFamily="2" charset="-122"/>
                              </a:rPr>
                              <m:t>𝜙</m:t>
                            </m:r>
                          </m:e>
                          <m:sub>
                            <m:r>
                              <a:rPr lang="zh-CN" altLang="ar-AE" sz="3200">
                                <a:latin typeface="Cambria Math" panose="02040503050406030204" pitchFamily="18" charset="0"/>
                                <a:ea typeface="华文中宋" panose="02010600040101010101" pitchFamily="2" charset="-122"/>
                              </a:rPr>
                              <m:t>𝑈</m:t>
                            </m:r>
                          </m:sub>
                        </m:sSub>
                        <m:sSup>
                          <m:sSupPr>
                            <m:ctrlPr>
                              <a:rPr lang="ar-AE" altLang="zh-CN" sz="3200" i="1">
                                <a:latin typeface="Cambria Math" panose="02040503050406030204" pitchFamily="18" charset="0"/>
                                <a:ea typeface="华文中宋" panose="02010600040101010101" pitchFamily="2" charset="-122"/>
                              </a:rPr>
                            </m:ctrlPr>
                          </m:sSupPr>
                          <m:e>
                            <m:d>
                              <m:dPr>
                                <m:begChr m:val=""/>
                                <m:endChr m:val=""/>
                                <m:ctrlPr>
                                  <a:rPr lang="ar-AE" altLang="zh-CN" sz="3200" i="1">
                                    <a:latin typeface="Cambria Math" panose="02040503050406030204" pitchFamily="18" charset="0"/>
                                    <a:ea typeface="华文中宋" panose="02010600040101010101" pitchFamily="2" charset="-122"/>
                                  </a:rPr>
                                </m:ctrlPr>
                              </m:dPr>
                              <m:e>
                                <m:r>
                                  <a:rPr lang="ar-AE" altLang="zh-CN" sz="3200">
                                    <a:latin typeface="Cambria Math" panose="02040503050406030204" pitchFamily="18" charset="0"/>
                                    <a:ea typeface="华文中宋" panose="02010600040101010101" pitchFamily="2" charset="-122"/>
                                  </a:rPr>
                                  <m:t>)</m:t>
                                </m:r>
                              </m:e>
                            </m:d>
                          </m:e>
                          <m:sup>
                            <m:r>
                              <a:rPr lang="ar-AE" altLang="zh-CN" sz="3200">
                                <a:latin typeface="Cambria Math" panose="02040503050406030204" pitchFamily="18" charset="0"/>
                                <a:ea typeface="华文中宋" panose="02010600040101010101" pitchFamily="2" charset="-122"/>
                              </a:rPr>
                              <m:t>∗</m:t>
                            </m:r>
                          </m:sup>
                        </m:sSup>
                      </m:e>
                    </m:d>
                  </m:oMath>
                </a14:m>
                <a:r>
                  <a:rPr lang="ar-AE"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为共轭项，即 </a:t>
                </a:r>
                <a14:m>
                  <m:oMath xmlns:m="http://schemas.openxmlformats.org/officeDocument/2006/math">
                    <m:r>
                      <a:rPr lang="zh-CN" altLang="en-US" sz="3200">
                        <a:latin typeface="Cambria Math" panose="02040503050406030204" pitchFamily="18" charset="0"/>
                        <a:ea typeface="华文中宋" panose="02010600040101010101" pitchFamily="2" charset="-122"/>
                      </a:rPr>
                      <m:t>𝑖</m:t>
                    </m:r>
                    <m:r>
                      <a:rPr lang="zh-CN" altLang="en-US" sz="3200">
                        <a:latin typeface="Cambria Math" panose="02040503050406030204" pitchFamily="18" charset="0"/>
                        <a:ea typeface="华文中宋" panose="02010600040101010101" pitchFamily="2" charset="-122"/>
                      </a:rPr>
                      <m:t>→−</m:t>
                    </m:r>
                    <m:r>
                      <a:rPr lang="zh-CN" altLang="en-US" sz="3200">
                        <a:latin typeface="Cambria Math" panose="02040503050406030204" pitchFamily="18" charset="0"/>
                        <a:ea typeface="华文中宋" panose="02010600040101010101" pitchFamily="2" charset="-122"/>
                      </a:rPr>
                      <m:t>𝑖</m:t>
                    </m:r>
                  </m:oMath>
                </a14:m>
                <a:r>
                  <a:rPr lang="zh-CN" altLang="en-US" sz="3200" dirty="0">
                    <a:latin typeface="华文中宋" panose="02010600040101010101" pitchFamily="2" charset="-122"/>
                    <a:ea typeface="华文中宋" panose="02010600040101010101" pitchFamily="2" charset="-122"/>
                  </a:rPr>
                  <a:t>）：</a:t>
                </a:r>
              </a:p>
              <a:p>
                <a:pPr/>
                <a14:m>
                  <m:oMathPara xmlns:m="http://schemas.openxmlformats.org/officeDocument/2006/math">
                    <m:oMathParaPr>
                      <m:jc m:val="centerGroup"/>
                    </m:oMathParaPr>
                    <m:oMath xmlns:m="http://schemas.openxmlformats.org/officeDocument/2006/math">
                      <m:r>
                        <a:rPr lang="en-US" altLang="zh-CN" sz="3200">
                          <a:latin typeface="Cambria Math" panose="02040503050406030204" pitchFamily="18" charset="0"/>
                          <a:ea typeface="华文中宋" panose="02010600040101010101" pitchFamily="2" charset="-122"/>
                        </a:rPr>
                        <m:t>=</m:t>
                      </m:r>
                      <m:f>
                        <m:fPr>
                          <m:ctrlPr>
                            <a:rPr lang="ar-AE" altLang="zh-CN" sz="3200" i="1">
                              <a:latin typeface="Cambria Math" panose="02040503050406030204" pitchFamily="18" charset="0"/>
                              <a:ea typeface="华文中宋" panose="02010600040101010101" pitchFamily="2" charset="-122"/>
                            </a:rPr>
                          </m:ctrlPr>
                        </m:fPr>
                        <m:num>
                          <m:r>
                            <a:rPr lang="ar-AE" altLang="zh-CN" sz="3200">
                              <a:latin typeface="Cambria Math" panose="02040503050406030204" pitchFamily="18" charset="0"/>
                              <a:ea typeface="华文中宋" panose="02010600040101010101" pitchFamily="2" charset="-122"/>
                            </a:rPr>
                            <m:t>1</m:t>
                          </m:r>
                        </m:num>
                        <m:den>
                          <m:r>
                            <a:rPr lang="ar-AE" altLang="zh-CN" sz="3200">
                              <a:latin typeface="Cambria Math" panose="02040503050406030204" pitchFamily="18" charset="0"/>
                              <a:ea typeface="华文中宋" panose="02010600040101010101" pitchFamily="2" charset="-122"/>
                            </a:rPr>
                            <m:t>2</m:t>
                          </m:r>
                        </m:den>
                      </m:f>
                      <m:r>
                        <a:rPr lang="ar-AE" altLang="zh-CN" sz="3200">
                          <a:latin typeface="Cambria Math" panose="02040503050406030204" pitchFamily="18" charset="0"/>
                          <a:ea typeface="华文中宋" panose="02010600040101010101" pitchFamily="2" charset="-122"/>
                        </a:rPr>
                        <m:t>[</m:t>
                      </m:r>
                      <m:sSub>
                        <m:sSubPr>
                          <m:ctrlPr>
                            <a:rPr lang="ar-AE" altLang="zh-CN" sz="3200" i="1">
                              <a:latin typeface="Cambria Math" panose="02040503050406030204" pitchFamily="18" charset="0"/>
                              <a:ea typeface="华文中宋" panose="02010600040101010101" pitchFamily="2" charset="-122"/>
                            </a:rPr>
                          </m:ctrlPr>
                        </m:sSubPr>
                        <m:e>
                          <m:r>
                            <a:rPr lang="ar-AE" altLang="zh-CN" sz="3200">
                              <a:latin typeface="Cambria Math" panose="02040503050406030204" pitchFamily="18" charset="0"/>
                              <a:ea typeface="华文中宋" panose="02010600040101010101" pitchFamily="2" charset="-122"/>
                            </a:rPr>
                            <m:t>𝜕</m:t>
                          </m:r>
                        </m:e>
                        <m:sub>
                          <m:r>
                            <a:rPr lang="zh-CN" altLang="ar-AE" sz="3200">
                              <a:latin typeface="Cambria Math" panose="02040503050406030204" pitchFamily="18" charset="0"/>
                              <a:ea typeface="华文中宋" panose="02010600040101010101" pitchFamily="2" charset="-122"/>
                            </a:rPr>
                            <m:t>𝜇</m:t>
                          </m:r>
                        </m:sub>
                      </m:sSub>
                      <m:r>
                        <a:rPr lang="ar-AE" altLang="zh-CN" sz="3200">
                          <a:latin typeface="Cambria Math" panose="02040503050406030204" pitchFamily="18" charset="0"/>
                          <a:ea typeface="华文中宋" panose="02010600040101010101" pitchFamily="2" charset="-122"/>
                        </a:rPr>
                        <m:t>h</m:t>
                      </m:r>
                      <m:r>
                        <a:rPr lang="ar-AE" altLang="zh-CN" sz="3200">
                          <a:latin typeface="Cambria Math" panose="02040503050406030204" pitchFamily="18" charset="0"/>
                          <a:ea typeface="华文中宋" panose="02010600040101010101" pitchFamily="2" charset="-122"/>
                        </a:rPr>
                        <m:t>+</m:t>
                      </m:r>
                      <m:r>
                        <a:rPr lang="zh-CN" altLang="ar-AE" sz="3200">
                          <a:latin typeface="Cambria Math" panose="02040503050406030204" pitchFamily="18" charset="0"/>
                          <a:ea typeface="华文中宋" panose="02010600040101010101" pitchFamily="2" charset="-122"/>
                        </a:rPr>
                        <m:t>𝑖𝑔</m:t>
                      </m:r>
                      <m:sSub>
                        <m:sSubPr>
                          <m:ctrlPr>
                            <a:rPr lang="ar-AE" altLang="zh-CN" sz="3200" i="1">
                              <a:latin typeface="Cambria Math" panose="02040503050406030204" pitchFamily="18" charset="0"/>
                              <a:ea typeface="华文中宋" panose="02010600040101010101" pitchFamily="2" charset="-122"/>
                            </a:rPr>
                          </m:ctrlPr>
                        </m:sSubPr>
                        <m:e>
                          <m:r>
                            <a:rPr lang="zh-CN" altLang="ar-AE" sz="3200">
                              <a:latin typeface="Cambria Math" panose="02040503050406030204" pitchFamily="18" charset="0"/>
                              <a:ea typeface="华文中宋" panose="02010600040101010101" pitchFamily="2" charset="-122"/>
                            </a:rPr>
                            <m:t>𝐵</m:t>
                          </m:r>
                        </m:e>
                        <m:sub>
                          <m:r>
                            <a:rPr lang="zh-CN" altLang="ar-AE" sz="3200">
                              <a:latin typeface="Cambria Math" panose="02040503050406030204" pitchFamily="18" charset="0"/>
                              <a:ea typeface="华文中宋" panose="02010600040101010101" pitchFamily="2" charset="-122"/>
                            </a:rPr>
                            <m:t>𝜇</m:t>
                          </m:r>
                        </m:sub>
                      </m:sSub>
                      <m:d>
                        <m:dPr>
                          <m:ctrlPr>
                            <a:rPr lang="ar-AE" altLang="zh-CN" sz="3200" i="1">
                              <a:latin typeface="Cambria Math" panose="02040503050406030204" pitchFamily="18" charset="0"/>
                              <a:ea typeface="华文中宋" panose="02010600040101010101" pitchFamily="2" charset="-122"/>
                            </a:rPr>
                          </m:ctrlPr>
                        </m:dPr>
                        <m:e>
                          <m:r>
                            <a:rPr lang="zh-CN" altLang="ar-AE" sz="3200">
                              <a:latin typeface="Cambria Math" panose="02040503050406030204" pitchFamily="18" charset="0"/>
                              <a:ea typeface="华文中宋" panose="02010600040101010101" pitchFamily="2" charset="-122"/>
                            </a:rPr>
                            <m:t>𝑣</m:t>
                          </m:r>
                          <m:r>
                            <a:rPr lang="ar-AE" altLang="zh-CN" sz="3200">
                              <a:latin typeface="Cambria Math" panose="02040503050406030204" pitchFamily="18" charset="0"/>
                              <a:ea typeface="华文中宋" panose="02010600040101010101" pitchFamily="2" charset="-122"/>
                            </a:rPr>
                            <m:t>+</m:t>
                          </m:r>
                          <m:r>
                            <a:rPr lang="ar-AE" altLang="zh-CN" sz="3200">
                              <a:latin typeface="Cambria Math" panose="02040503050406030204" pitchFamily="18" charset="0"/>
                              <a:ea typeface="华文中宋" panose="02010600040101010101" pitchFamily="2" charset="-122"/>
                            </a:rPr>
                            <m:t>h</m:t>
                          </m:r>
                        </m:e>
                      </m:d>
                      <m:r>
                        <a:rPr lang="ar-AE" altLang="zh-CN" sz="3200">
                          <a:latin typeface="Cambria Math" panose="02040503050406030204" pitchFamily="18" charset="0"/>
                          <a:ea typeface="华文中宋" panose="02010600040101010101" pitchFamily="2" charset="-122"/>
                        </a:rPr>
                        <m:t>][</m:t>
                      </m:r>
                      <m:sSup>
                        <m:sSupPr>
                          <m:ctrlPr>
                            <a:rPr lang="ar-AE" altLang="zh-CN" sz="3200" i="1">
                              <a:latin typeface="Cambria Math" panose="02040503050406030204" pitchFamily="18" charset="0"/>
                              <a:ea typeface="华文中宋" panose="02010600040101010101" pitchFamily="2" charset="-122"/>
                            </a:rPr>
                          </m:ctrlPr>
                        </m:sSupPr>
                        <m:e>
                          <m:r>
                            <a:rPr lang="ar-AE" altLang="zh-CN" sz="3200">
                              <a:latin typeface="Cambria Math" panose="02040503050406030204" pitchFamily="18" charset="0"/>
                              <a:ea typeface="华文中宋" panose="02010600040101010101" pitchFamily="2" charset="-122"/>
                            </a:rPr>
                            <m:t>𝜕</m:t>
                          </m:r>
                        </m:e>
                        <m:sup>
                          <m:r>
                            <a:rPr lang="zh-CN" altLang="ar-AE" sz="3200">
                              <a:latin typeface="Cambria Math" panose="02040503050406030204" pitchFamily="18" charset="0"/>
                              <a:ea typeface="华文中宋" panose="02010600040101010101" pitchFamily="2" charset="-122"/>
                            </a:rPr>
                            <m:t>𝜇</m:t>
                          </m:r>
                        </m:sup>
                      </m:sSup>
                      <m:r>
                        <a:rPr lang="ar-AE" altLang="zh-CN" sz="3200">
                          <a:latin typeface="Cambria Math" panose="02040503050406030204" pitchFamily="18" charset="0"/>
                          <a:ea typeface="华文中宋" panose="02010600040101010101" pitchFamily="2" charset="-122"/>
                        </a:rPr>
                        <m:t>h</m:t>
                      </m:r>
                      <m:r>
                        <a:rPr lang="ar-AE" altLang="zh-CN" sz="3200">
                          <a:latin typeface="Cambria Math" panose="02040503050406030204" pitchFamily="18" charset="0"/>
                          <a:ea typeface="华文中宋" panose="02010600040101010101" pitchFamily="2" charset="-122"/>
                        </a:rPr>
                        <m:t>−</m:t>
                      </m:r>
                      <m:r>
                        <a:rPr lang="zh-CN" altLang="ar-AE" sz="3200">
                          <a:latin typeface="Cambria Math" panose="02040503050406030204" pitchFamily="18" charset="0"/>
                          <a:ea typeface="华文中宋" panose="02010600040101010101" pitchFamily="2" charset="-122"/>
                        </a:rPr>
                        <m:t>𝑖𝑔</m:t>
                      </m:r>
                      <m:sSup>
                        <m:sSupPr>
                          <m:ctrlPr>
                            <a:rPr lang="ar-AE" altLang="zh-CN" sz="3200" i="1">
                              <a:latin typeface="Cambria Math" panose="02040503050406030204" pitchFamily="18" charset="0"/>
                              <a:ea typeface="华文中宋" panose="02010600040101010101" pitchFamily="2" charset="-122"/>
                            </a:rPr>
                          </m:ctrlPr>
                        </m:sSupPr>
                        <m:e>
                          <m:r>
                            <a:rPr lang="zh-CN" altLang="ar-AE" sz="3200">
                              <a:latin typeface="Cambria Math" panose="02040503050406030204" pitchFamily="18" charset="0"/>
                              <a:ea typeface="华文中宋" panose="02010600040101010101" pitchFamily="2" charset="-122"/>
                            </a:rPr>
                            <m:t>𝐵</m:t>
                          </m:r>
                        </m:e>
                        <m:sup>
                          <m:r>
                            <a:rPr lang="zh-CN" altLang="ar-AE" sz="3200">
                              <a:latin typeface="Cambria Math" panose="02040503050406030204" pitchFamily="18" charset="0"/>
                              <a:ea typeface="华文中宋" panose="02010600040101010101" pitchFamily="2" charset="-122"/>
                            </a:rPr>
                            <m:t>𝜇</m:t>
                          </m:r>
                        </m:sup>
                      </m:sSup>
                      <m:d>
                        <m:dPr>
                          <m:ctrlPr>
                            <a:rPr lang="ar-AE" altLang="zh-CN" sz="3200" i="1">
                              <a:latin typeface="Cambria Math" panose="02040503050406030204" pitchFamily="18" charset="0"/>
                              <a:ea typeface="华文中宋" panose="02010600040101010101" pitchFamily="2" charset="-122"/>
                            </a:rPr>
                          </m:ctrlPr>
                        </m:dPr>
                        <m:e>
                          <m:r>
                            <a:rPr lang="zh-CN" altLang="ar-AE" sz="3200">
                              <a:latin typeface="Cambria Math" panose="02040503050406030204" pitchFamily="18" charset="0"/>
                              <a:ea typeface="华文中宋" panose="02010600040101010101" pitchFamily="2" charset="-122"/>
                            </a:rPr>
                            <m:t>𝑣</m:t>
                          </m:r>
                          <m:r>
                            <a:rPr lang="ar-AE" altLang="zh-CN" sz="3200">
                              <a:latin typeface="Cambria Math" panose="02040503050406030204" pitchFamily="18" charset="0"/>
                              <a:ea typeface="华文中宋" panose="02010600040101010101" pitchFamily="2" charset="-122"/>
                            </a:rPr>
                            <m:t>+</m:t>
                          </m:r>
                          <m:r>
                            <a:rPr lang="ar-AE" altLang="zh-CN" sz="3200">
                              <a:latin typeface="Cambria Math" panose="02040503050406030204" pitchFamily="18" charset="0"/>
                              <a:ea typeface="华文中宋" panose="02010600040101010101" pitchFamily="2" charset="-122"/>
                            </a:rPr>
                            <m:t>h</m:t>
                          </m:r>
                        </m:e>
                      </m:d>
                      <m:r>
                        <a:rPr lang="ar-AE" altLang="zh-CN" sz="3200">
                          <a:latin typeface="Cambria Math" panose="02040503050406030204" pitchFamily="18" charset="0"/>
                          <a:ea typeface="华文中宋" panose="02010600040101010101" pitchFamily="2" charset="-122"/>
                        </a:rPr>
                        <m:t>]</m:t>
                      </m:r>
                    </m:oMath>
                  </m:oMathPara>
                </a14:m>
                <a:endParaRPr lang="ar-AE" altLang="zh-CN" sz="3200" dirty="0">
                  <a:latin typeface="华文中宋" panose="02010600040101010101" pitchFamily="2" charset="-122"/>
                  <a:ea typeface="华文中宋" panose="02010600040101010101" pitchFamily="2" charset="-122"/>
                </a:endParaRPr>
              </a:p>
            </p:txBody>
          </p:sp>
        </mc:Choice>
        <mc:Fallback xmlns="">
          <p:sp>
            <p:nvSpPr>
              <p:cNvPr id="3" name="文本框 2">
                <a:extLst>
                  <a:ext uri="{FF2B5EF4-FFF2-40B4-BE49-F238E27FC236}">
                    <a16:creationId xmlns:a16="http://schemas.microsoft.com/office/drawing/2014/main" id="{BB55E03C-1148-AD4D-6468-A8CD9EFCE849}"/>
                  </a:ext>
                </a:extLst>
              </p:cNvPr>
              <p:cNvSpPr txBox="1">
                <a:spLocks noRot="1" noChangeAspect="1" noMove="1" noResize="1" noEditPoints="1" noAdjustHandles="1" noChangeArrowheads="1" noChangeShapeType="1" noTextEdit="1"/>
              </p:cNvSpPr>
              <p:nvPr/>
            </p:nvSpPr>
            <p:spPr>
              <a:xfrm>
                <a:off x="762000" y="1866900"/>
                <a:ext cx="16459200" cy="5345246"/>
              </a:xfrm>
              <a:prstGeom prst="rect">
                <a:avLst/>
              </a:prstGeom>
              <a:blipFill>
                <a:blip r:embed="rId3"/>
                <a:stretch>
                  <a:fillRect l="-926" t="-14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9789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CBC4D4CC-77D1-6906-2468-D28078FDAEA1}"/>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DC325148-73DA-34CA-5C6D-E4AD3A0D556D}"/>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1D81C574-3606-3869-FAB2-5F12AD2B6773}"/>
              </a:ext>
            </a:extLst>
          </p:cNvPr>
          <p:cNvSpPr txBox="1"/>
          <p:nvPr/>
        </p:nvSpPr>
        <p:spPr>
          <a:xfrm>
            <a:off x="609600" y="593501"/>
            <a:ext cx="11811000" cy="914353"/>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rPr>
              <a:t>04 </a:t>
            </a:r>
            <a:r>
              <a:rPr lang="zh-CN" altLang="zh-CN" sz="3600" dirty="0">
                <a:solidFill>
                  <a:srgbClr val="755B60"/>
                </a:solidFill>
                <a:latin typeface="华文琥珀" panose="02010800040101010101" pitchFamily="2" charset="-122"/>
                <a:ea typeface="华文琥珀" panose="02010800040101010101" pitchFamily="2" charset="-122"/>
              </a:rPr>
              <a:t>质量的诞生：</a:t>
            </a:r>
            <a:r>
              <a:rPr lang="en-US" altLang="zh-CN" sz="3600" dirty="0">
                <a:solidFill>
                  <a:srgbClr val="755B60"/>
                </a:solidFill>
                <a:latin typeface="华文琥珀" panose="02010800040101010101" pitchFamily="2" charset="-122"/>
                <a:ea typeface="华文琥珀" panose="02010800040101010101" pitchFamily="2" charset="-122"/>
              </a:rPr>
              <a:t>Abelian Higgs</a:t>
            </a:r>
            <a:r>
              <a:rPr lang="zh-CN" altLang="zh-CN" sz="3600" dirty="0">
                <a:solidFill>
                  <a:srgbClr val="755B60"/>
                </a:solidFill>
                <a:latin typeface="华文琥珀" panose="02010800040101010101" pitchFamily="2" charset="-122"/>
                <a:ea typeface="华文琥珀" panose="02010800040101010101" pitchFamily="2" charset="-122"/>
              </a:rPr>
              <a:t>机制</a:t>
            </a: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A530723-FA83-BA50-D2C1-65DA622BAAFB}"/>
                  </a:ext>
                </a:extLst>
              </p:cNvPr>
              <p:cNvSpPr txBox="1"/>
              <p:nvPr/>
            </p:nvSpPr>
            <p:spPr>
              <a:xfrm>
                <a:off x="772668" y="1638300"/>
                <a:ext cx="10581132" cy="7998600"/>
              </a:xfrm>
              <a:prstGeom prst="rect">
                <a:avLst/>
              </a:prstGeom>
              <a:noFill/>
            </p:spPr>
            <p:txBody>
              <a:bodyPr wrap="square" rtlCol="0">
                <a:spAutoFit/>
              </a:bodyPr>
              <a:lstStyle/>
              <a:p>
                <a:r>
                  <a:rPr lang="zh-CN" altLang="en-US" sz="3200" dirty="0">
                    <a:latin typeface="华文中宋" panose="02010600040101010101" pitchFamily="2" charset="-122"/>
                    <a:ea typeface="华文中宋" panose="02010600040101010101" pitchFamily="2" charset="-122"/>
                  </a:rPr>
                  <a:t>由于 </a:t>
                </a:r>
                <a14:m>
                  <m:oMath xmlns:m="http://schemas.openxmlformats.org/officeDocument/2006/math">
                    <m:d>
                      <m:dPr>
                        <m:ctrlPr>
                          <a:rPr lang="ar-AE" altLang="zh-CN" sz="3200" i="1">
                            <a:latin typeface="Cambria Math" panose="02040503050406030204" pitchFamily="18" charset="0"/>
                          </a:rPr>
                        </m:ctrlPr>
                      </m:dPr>
                      <m:e>
                        <m:sSub>
                          <m:sSubPr>
                            <m:ctrlPr>
                              <a:rPr lang="ar-AE" altLang="zh-CN" sz="3200" i="1">
                                <a:latin typeface="Cambria Math" panose="02040503050406030204" pitchFamily="18" charset="0"/>
                              </a:rPr>
                            </m:ctrlPr>
                          </m:sSubPr>
                          <m:e>
                            <m:r>
                              <a:rPr lang="ar-AE" altLang="zh-CN" sz="3200">
                                <a:latin typeface="Cambria Math" panose="02040503050406030204" pitchFamily="18" charset="0"/>
                              </a:rPr>
                              <m:t>𝜕</m:t>
                            </m:r>
                          </m:e>
                          <m:sub>
                            <m:r>
                              <a:rPr lang="zh-CN" altLang="ar-AE" sz="3200" i="1">
                                <a:latin typeface="Cambria Math" panose="02040503050406030204" pitchFamily="18" charset="0"/>
                              </a:rPr>
                              <m:t>𝜇</m:t>
                            </m:r>
                          </m:sub>
                        </m:sSub>
                        <m:r>
                          <a:rPr lang="ar-AE" altLang="zh-CN" sz="3200" i="1">
                            <a:latin typeface="Cambria Math" panose="02040503050406030204" pitchFamily="18" charset="0"/>
                          </a:rPr>
                          <m:t>h</m:t>
                        </m:r>
                      </m:e>
                    </m:d>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𝐵</m:t>
                        </m:r>
                      </m:e>
                      <m:sup>
                        <m:r>
                          <a:rPr lang="zh-CN" altLang="ar-AE" sz="3200" i="1">
                            <a:latin typeface="Cambria Math" panose="02040503050406030204" pitchFamily="18" charset="0"/>
                          </a:rPr>
                          <m:t>𝜇</m:t>
                        </m:r>
                      </m:sup>
                    </m:sSup>
                  </m:oMath>
                </a14:m>
                <a:r>
                  <a:rPr lang="ar-AE"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与 </a:t>
                </a:r>
                <a14:m>
                  <m:oMath xmlns:m="http://schemas.openxmlformats.org/officeDocument/2006/math">
                    <m:sSub>
                      <m:sSubPr>
                        <m:ctrlPr>
                          <a:rPr lang="ar-AE" altLang="zh-CN" sz="3200" i="1">
                            <a:latin typeface="Cambria Math" panose="02040503050406030204" pitchFamily="18" charset="0"/>
                          </a:rPr>
                        </m:ctrlPr>
                      </m:sSubPr>
                      <m:e>
                        <m:r>
                          <a:rPr lang="zh-CN" altLang="ar-AE" sz="3200" i="1">
                            <a:latin typeface="Cambria Math" panose="02040503050406030204" pitchFamily="18" charset="0"/>
                          </a:rPr>
                          <m:t>𝐵</m:t>
                        </m:r>
                      </m:e>
                      <m:sub>
                        <m:r>
                          <a:rPr lang="zh-CN" altLang="ar-AE" sz="3200" i="1">
                            <a:latin typeface="Cambria Math" panose="02040503050406030204" pitchFamily="18" charset="0"/>
                          </a:rPr>
                          <m:t>𝜇</m:t>
                        </m:r>
                      </m:sub>
                    </m:sSub>
                    <m:sSup>
                      <m:sSupPr>
                        <m:ctrlPr>
                          <a:rPr lang="ar-AE" altLang="zh-CN" sz="3200" i="1">
                            <a:latin typeface="Cambria Math" panose="02040503050406030204" pitchFamily="18" charset="0"/>
                          </a:rPr>
                        </m:ctrlPr>
                      </m:sSupPr>
                      <m:e>
                        <m:r>
                          <a:rPr lang="ar-AE" altLang="zh-CN" sz="3200">
                            <a:latin typeface="Cambria Math" panose="02040503050406030204" pitchFamily="18" charset="0"/>
                          </a:rPr>
                          <m:t>𝜕</m:t>
                        </m:r>
                      </m:e>
                      <m:sup>
                        <m:r>
                          <a:rPr lang="zh-CN" altLang="ar-AE" sz="3200" i="1">
                            <a:latin typeface="Cambria Math" panose="02040503050406030204" pitchFamily="18" charset="0"/>
                          </a:rPr>
                          <m:t>𝜇</m:t>
                        </m:r>
                      </m:sup>
                    </m:sSup>
                    <m:r>
                      <a:rPr lang="ar-AE" altLang="zh-CN" sz="3200" i="1">
                        <a:latin typeface="Cambria Math" panose="02040503050406030204" pitchFamily="18" charset="0"/>
                      </a:rPr>
                      <m:t>h</m:t>
                    </m:r>
                  </m:oMath>
                </a14:m>
                <a:r>
                  <a:rPr lang="ar-AE"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相等，因此：</a:t>
                </a:r>
              </a:p>
              <a:p>
                <a:pPr/>
                <a14:m>
                  <m:oMathPara xmlns:m="http://schemas.openxmlformats.org/officeDocument/2006/math">
                    <m:oMathParaPr>
                      <m:jc m:val="centerGroup"/>
                    </m:oMathParaPr>
                    <m:oMath xmlns:m="http://schemas.openxmlformats.org/officeDocument/2006/math">
                      <m:r>
                        <a:rPr lang="en-US" altLang="zh-CN" sz="3200">
                          <a:latin typeface="Cambria Math" panose="02040503050406030204" pitchFamily="18" charset="0"/>
                        </a:rPr>
                        <m:t>=</m:t>
                      </m:r>
                      <m:f>
                        <m:fPr>
                          <m:ctrlPr>
                            <a:rPr lang="ar-AE" altLang="zh-CN" sz="3200" i="1">
                              <a:latin typeface="Cambria Math" panose="02040503050406030204" pitchFamily="18" charset="0"/>
                            </a:rPr>
                          </m:ctrlPr>
                        </m:fPr>
                        <m:num>
                          <m:r>
                            <a:rPr lang="ar-AE" altLang="zh-CN" sz="3200">
                              <a:latin typeface="Cambria Math" panose="02040503050406030204" pitchFamily="18" charset="0"/>
                            </a:rPr>
                            <m:t>1</m:t>
                          </m:r>
                        </m:num>
                        <m:den>
                          <m:r>
                            <a:rPr lang="ar-AE" altLang="zh-CN" sz="3200">
                              <a:latin typeface="Cambria Math" panose="02040503050406030204" pitchFamily="18" charset="0"/>
                            </a:rPr>
                            <m:t>2</m:t>
                          </m:r>
                        </m:den>
                      </m:f>
                      <m:d>
                        <m:dPr>
                          <m:ctrlPr>
                            <a:rPr lang="ar-AE" altLang="zh-CN" sz="3200" i="1">
                              <a:latin typeface="Cambria Math" panose="02040503050406030204" pitchFamily="18" charset="0"/>
                            </a:rPr>
                          </m:ctrlPr>
                        </m:dPr>
                        <m:e>
                          <m:sSub>
                            <m:sSubPr>
                              <m:ctrlPr>
                                <a:rPr lang="ar-AE" altLang="zh-CN" sz="3200" i="1">
                                  <a:latin typeface="Cambria Math" panose="02040503050406030204" pitchFamily="18" charset="0"/>
                                </a:rPr>
                              </m:ctrlPr>
                            </m:sSubPr>
                            <m:e>
                              <m:r>
                                <a:rPr lang="ar-AE" altLang="zh-CN" sz="3200">
                                  <a:latin typeface="Cambria Math" panose="02040503050406030204" pitchFamily="18" charset="0"/>
                                </a:rPr>
                                <m:t>𝜕</m:t>
                              </m:r>
                            </m:e>
                            <m:sub>
                              <m:r>
                                <a:rPr lang="zh-CN" altLang="ar-AE" sz="3200" i="1">
                                  <a:latin typeface="Cambria Math" panose="02040503050406030204" pitchFamily="18" charset="0"/>
                                </a:rPr>
                                <m:t>𝜇</m:t>
                              </m:r>
                            </m:sub>
                          </m:sSub>
                          <m:r>
                            <a:rPr lang="ar-AE" altLang="zh-CN" sz="3200" i="1">
                              <a:latin typeface="Cambria Math" panose="02040503050406030204" pitchFamily="18" charset="0"/>
                            </a:rPr>
                            <m:t>h</m:t>
                          </m:r>
                        </m:e>
                      </m:d>
                      <m:d>
                        <m:dPr>
                          <m:ctrlPr>
                            <a:rPr lang="ar-AE" altLang="zh-CN" sz="3200" i="1">
                              <a:latin typeface="Cambria Math" panose="02040503050406030204" pitchFamily="18" charset="0"/>
                            </a:rPr>
                          </m:ctrlPr>
                        </m:dPr>
                        <m:e>
                          <m:sSup>
                            <m:sSupPr>
                              <m:ctrlPr>
                                <a:rPr lang="ar-AE" altLang="zh-CN" sz="3200" i="1">
                                  <a:latin typeface="Cambria Math" panose="02040503050406030204" pitchFamily="18" charset="0"/>
                                </a:rPr>
                              </m:ctrlPr>
                            </m:sSupPr>
                            <m:e>
                              <m:r>
                                <a:rPr lang="ar-AE" altLang="zh-CN" sz="3200">
                                  <a:latin typeface="Cambria Math" panose="02040503050406030204" pitchFamily="18" charset="0"/>
                                </a:rPr>
                                <m:t>𝜕</m:t>
                              </m:r>
                            </m:e>
                            <m:sup>
                              <m:r>
                                <a:rPr lang="zh-CN" altLang="ar-AE" sz="3200" i="1">
                                  <a:latin typeface="Cambria Math" panose="02040503050406030204" pitchFamily="18" charset="0"/>
                                </a:rPr>
                                <m:t>𝜇</m:t>
                              </m:r>
                            </m:sup>
                          </m:sSup>
                          <m:r>
                            <a:rPr lang="ar-AE" altLang="zh-CN" sz="3200" i="1">
                              <a:latin typeface="Cambria Math" panose="02040503050406030204" pitchFamily="18" charset="0"/>
                            </a:rPr>
                            <m:t>h</m:t>
                          </m:r>
                        </m:e>
                      </m:d>
                      <m:r>
                        <a:rPr lang="ar-AE" altLang="zh-CN" sz="3200">
                          <a:latin typeface="Cambria Math" panose="02040503050406030204" pitchFamily="18" charset="0"/>
                        </a:rPr>
                        <m:t>+</m:t>
                      </m:r>
                      <m:f>
                        <m:fPr>
                          <m:ctrlPr>
                            <a:rPr lang="ar-AE" altLang="zh-CN" sz="3200" i="1">
                              <a:latin typeface="Cambria Math" panose="02040503050406030204" pitchFamily="18" charset="0"/>
                            </a:rPr>
                          </m:ctrlPr>
                        </m:fPr>
                        <m:num>
                          <m:r>
                            <a:rPr lang="ar-AE" altLang="zh-CN" sz="3200">
                              <a:latin typeface="Cambria Math" panose="02040503050406030204" pitchFamily="18" charset="0"/>
                            </a:rPr>
                            <m:t>1</m:t>
                          </m:r>
                        </m:num>
                        <m:den>
                          <m:r>
                            <a:rPr lang="ar-AE" altLang="zh-CN" sz="3200">
                              <a:latin typeface="Cambria Math" panose="02040503050406030204" pitchFamily="18" charset="0"/>
                            </a:rPr>
                            <m:t>2</m:t>
                          </m:r>
                        </m:den>
                      </m:f>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𝑔</m:t>
                          </m:r>
                        </m:e>
                        <m:sup>
                          <m:r>
                            <a:rPr lang="ar-AE" altLang="zh-CN" sz="3200">
                              <a:latin typeface="Cambria Math" panose="02040503050406030204" pitchFamily="18" charset="0"/>
                            </a:rPr>
                            <m:t>2</m:t>
                          </m:r>
                        </m:sup>
                      </m:sSup>
                      <m:d>
                        <m:dPr>
                          <m:endChr m:val=""/>
                          <m:ctrlPr>
                            <a:rPr lang="ar-AE" altLang="zh-CN" sz="3200" i="1">
                              <a:latin typeface="Cambria Math" panose="02040503050406030204" pitchFamily="18" charset="0"/>
                            </a:rPr>
                          </m:ctrlPr>
                        </m:dPr>
                        <m:e>
                          <m:r>
                            <a:rPr lang="zh-CN" altLang="ar-AE" sz="3200" i="1">
                              <a:latin typeface="Cambria Math" panose="02040503050406030204" pitchFamily="18" charset="0"/>
                            </a:rPr>
                            <m:t>𝑣</m:t>
                          </m:r>
                          <m:r>
                            <a:rPr lang="ar-AE" altLang="zh-CN" sz="3200">
                              <a:latin typeface="Cambria Math" panose="02040503050406030204" pitchFamily="18" charset="0"/>
                            </a:rPr>
                            <m:t>+</m:t>
                          </m:r>
                          <m:r>
                            <a:rPr lang="ar-AE" altLang="zh-CN" sz="3200" i="1">
                              <a:latin typeface="Cambria Math" panose="02040503050406030204" pitchFamily="18" charset="0"/>
                            </a:rPr>
                            <m:t>h</m:t>
                          </m:r>
                          <m:sSup>
                            <m:sSupPr>
                              <m:ctrlPr>
                                <a:rPr lang="ar-AE" altLang="zh-CN" sz="3200" i="1">
                                  <a:latin typeface="Cambria Math" panose="02040503050406030204" pitchFamily="18" charset="0"/>
                                </a:rPr>
                              </m:ctrlPr>
                            </m:sSupPr>
                            <m:e>
                              <m:d>
                                <m:dPr>
                                  <m:begChr m:val=""/>
                                  <m:endChr m:val=""/>
                                  <m:ctrlPr>
                                    <a:rPr lang="ar-AE" altLang="zh-CN" sz="3200" i="1">
                                      <a:latin typeface="Cambria Math" panose="02040503050406030204" pitchFamily="18" charset="0"/>
                                    </a:rPr>
                                  </m:ctrlPr>
                                </m:dPr>
                                <m:e>
                                  <m:r>
                                    <a:rPr lang="ar-AE" altLang="zh-CN" sz="3200">
                                      <a:latin typeface="Cambria Math" panose="02040503050406030204" pitchFamily="18" charset="0"/>
                                    </a:rPr>
                                    <m:t>)</m:t>
                                  </m:r>
                                </m:e>
                              </m:d>
                            </m:e>
                            <m:sup>
                              <m:r>
                                <a:rPr lang="ar-AE" altLang="zh-CN" sz="3200">
                                  <a:latin typeface="Cambria Math" panose="02040503050406030204" pitchFamily="18" charset="0"/>
                                </a:rPr>
                                <m:t>2</m:t>
                              </m:r>
                            </m:sup>
                          </m:sSup>
                          <m:sSub>
                            <m:sSubPr>
                              <m:ctrlPr>
                                <a:rPr lang="ar-AE" altLang="zh-CN" sz="3200" i="1">
                                  <a:latin typeface="Cambria Math" panose="02040503050406030204" pitchFamily="18" charset="0"/>
                                </a:rPr>
                              </m:ctrlPr>
                            </m:sSubPr>
                            <m:e>
                              <m:r>
                                <a:rPr lang="zh-CN" altLang="ar-AE" sz="3200" i="1">
                                  <a:latin typeface="Cambria Math" panose="02040503050406030204" pitchFamily="18" charset="0"/>
                                </a:rPr>
                                <m:t>𝐵</m:t>
                              </m:r>
                            </m:e>
                            <m:sub>
                              <m:r>
                                <a:rPr lang="zh-CN" altLang="ar-AE" sz="3200" i="1">
                                  <a:latin typeface="Cambria Math" panose="02040503050406030204" pitchFamily="18" charset="0"/>
                                </a:rPr>
                                <m:t>𝜇</m:t>
                              </m:r>
                            </m:sub>
                          </m:sSub>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𝐵</m:t>
                              </m:r>
                            </m:e>
                            <m:sup>
                              <m:r>
                                <a:rPr lang="zh-CN" altLang="ar-AE" sz="3200" i="1">
                                  <a:latin typeface="Cambria Math" panose="02040503050406030204" pitchFamily="18" charset="0"/>
                                </a:rPr>
                                <m:t>𝜇</m:t>
                              </m:r>
                            </m:sup>
                          </m:sSup>
                        </m:e>
                      </m:d>
                    </m:oMath>
                  </m:oMathPara>
                </a14:m>
                <a:endParaRPr lang="ar-AE" altLang="zh-CN" sz="3200" dirty="0">
                  <a:latin typeface="华文中宋" panose="02010600040101010101" pitchFamily="2" charset="-122"/>
                  <a:ea typeface="华文中宋" panose="02010600040101010101" pitchFamily="2" charset="-122"/>
                </a:endParaRPr>
              </a:p>
              <a:p>
                <a:pPr/>
                <a14:m>
                  <m:oMathPara xmlns:m="http://schemas.openxmlformats.org/officeDocument/2006/math">
                    <m:oMathParaPr>
                      <m:jc m:val="centerGroup"/>
                    </m:oMathParaPr>
                    <m:oMath xmlns:m="http://schemas.openxmlformats.org/officeDocument/2006/math">
                      <m:r>
                        <a:rPr lang="ar-AE" altLang="zh-CN" sz="3200">
                          <a:latin typeface="Cambria Math" panose="02040503050406030204" pitchFamily="18" charset="0"/>
                        </a:rPr>
                        <m:t>=</m:t>
                      </m:r>
                      <m:f>
                        <m:fPr>
                          <m:ctrlPr>
                            <a:rPr lang="ar-AE" altLang="zh-CN" sz="3200" i="1">
                              <a:latin typeface="Cambria Math" panose="02040503050406030204" pitchFamily="18" charset="0"/>
                            </a:rPr>
                          </m:ctrlPr>
                        </m:fPr>
                        <m:num>
                          <m:r>
                            <a:rPr lang="ar-AE" altLang="zh-CN" sz="3200">
                              <a:latin typeface="Cambria Math" panose="02040503050406030204" pitchFamily="18" charset="0"/>
                            </a:rPr>
                            <m:t>1</m:t>
                          </m:r>
                        </m:num>
                        <m:den>
                          <m:r>
                            <a:rPr lang="ar-AE" altLang="zh-CN" sz="3200">
                              <a:latin typeface="Cambria Math" panose="02040503050406030204" pitchFamily="18" charset="0"/>
                            </a:rPr>
                            <m:t>2</m:t>
                          </m:r>
                        </m:den>
                      </m:f>
                      <m:d>
                        <m:dPr>
                          <m:ctrlPr>
                            <a:rPr lang="ar-AE" altLang="zh-CN" sz="3200" i="1">
                              <a:latin typeface="Cambria Math" panose="02040503050406030204" pitchFamily="18" charset="0"/>
                            </a:rPr>
                          </m:ctrlPr>
                        </m:dPr>
                        <m:e>
                          <m:sSub>
                            <m:sSubPr>
                              <m:ctrlPr>
                                <a:rPr lang="ar-AE" altLang="zh-CN" sz="3200" i="1">
                                  <a:latin typeface="Cambria Math" panose="02040503050406030204" pitchFamily="18" charset="0"/>
                                </a:rPr>
                              </m:ctrlPr>
                            </m:sSubPr>
                            <m:e>
                              <m:r>
                                <a:rPr lang="ar-AE" altLang="zh-CN" sz="3200">
                                  <a:latin typeface="Cambria Math" panose="02040503050406030204" pitchFamily="18" charset="0"/>
                                </a:rPr>
                                <m:t>𝜕</m:t>
                              </m:r>
                            </m:e>
                            <m:sub>
                              <m:r>
                                <a:rPr lang="zh-CN" altLang="ar-AE" sz="3200" i="1">
                                  <a:latin typeface="Cambria Math" panose="02040503050406030204" pitchFamily="18" charset="0"/>
                                </a:rPr>
                                <m:t>𝜇</m:t>
                              </m:r>
                            </m:sub>
                          </m:sSub>
                          <m:r>
                            <a:rPr lang="ar-AE" altLang="zh-CN" sz="3200" i="1">
                              <a:latin typeface="Cambria Math" panose="02040503050406030204" pitchFamily="18" charset="0"/>
                            </a:rPr>
                            <m:t>h</m:t>
                          </m:r>
                        </m:e>
                      </m:d>
                      <m:d>
                        <m:dPr>
                          <m:ctrlPr>
                            <a:rPr lang="ar-AE" altLang="zh-CN" sz="3200" i="1">
                              <a:latin typeface="Cambria Math" panose="02040503050406030204" pitchFamily="18" charset="0"/>
                            </a:rPr>
                          </m:ctrlPr>
                        </m:dPr>
                        <m:e>
                          <m:sSup>
                            <m:sSupPr>
                              <m:ctrlPr>
                                <a:rPr lang="ar-AE" altLang="zh-CN" sz="3200" i="1">
                                  <a:latin typeface="Cambria Math" panose="02040503050406030204" pitchFamily="18" charset="0"/>
                                </a:rPr>
                              </m:ctrlPr>
                            </m:sSupPr>
                            <m:e>
                              <m:r>
                                <a:rPr lang="ar-AE" altLang="zh-CN" sz="3200">
                                  <a:latin typeface="Cambria Math" panose="02040503050406030204" pitchFamily="18" charset="0"/>
                                </a:rPr>
                                <m:t>𝜕</m:t>
                              </m:r>
                            </m:e>
                            <m:sup>
                              <m:r>
                                <a:rPr lang="zh-CN" altLang="ar-AE" sz="3200" i="1">
                                  <a:latin typeface="Cambria Math" panose="02040503050406030204" pitchFamily="18" charset="0"/>
                                </a:rPr>
                                <m:t>𝜇</m:t>
                              </m:r>
                            </m:sup>
                          </m:sSup>
                          <m:r>
                            <a:rPr lang="ar-AE" altLang="zh-CN" sz="3200" i="1">
                              <a:latin typeface="Cambria Math" panose="02040503050406030204" pitchFamily="18" charset="0"/>
                            </a:rPr>
                            <m:t>h</m:t>
                          </m:r>
                        </m:e>
                      </m:d>
                      <m:r>
                        <a:rPr lang="ar-AE" altLang="zh-CN" sz="3200">
                          <a:latin typeface="Cambria Math" panose="02040503050406030204" pitchFamily="18" charset="0"/>
                        </a:rPr>
                        <m:t>+</m:t>
                      </m:r>
                      <m:f>
                        <m:fPr>
                          <m:ctrlPr>
                            <a:rPr lang="ar-AE" altLang="zh-CN" sz="3200" i="1">
                              <a:latin typeface="Cambria Math" panose="02040503050406030204" pitchFamily="18" charset="0"/>
                            </a:rPr>
                          </m:ctrlPr>
                        </m:fPr>
                        <m:num>
                          <m:r>
                            <a:rPr lang="ar-AE" altLang="zh-CN" sz="3200">
                              <a:latin typeface="Cambria Math" panose="02040503050406030204" pitchFamily="18" charset="0"/>
                            </a:rPr>
                            <m:t>1</m:t>
                          </m:r>
                        </m:num>
                        <m:den>
                          <m:r>
                            <a:rPr lang="ar-AE" altLang="zh-CN" sz="3200">
                              <a:latin typeface="Cambria Math" panose="02040503050406030204" pitchFamily="18" charset="0"/>
                            </a:rPr>
                            <m:t>2</m:t>
                          </m:r>
                        </m:den>
                      </m:f>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𝑔</m:t>
                          </m:r>
                        </m:e>
                        <m:sup>
                          <m:r>
                            <a:rPr lang="ar-AE" altLang="zh-CN" sz="3200">
                              <a:latin typeface="Cambria Math" panose="02040503050406030204" pitchFamily="18" charset="0"/>
                            </a:rPr>
                            <m:t>2</m:t>
                          </m:r>
                        </m:sup>
                      </m:sSup>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𝑣</m:t>
                          </m:r>
                        </m:e>
                        <m:sup>
                          <m:r>
                            <a:rPr lang="ar-AE" altLang="zh-CN" sz="3200">
                              <a:latin typeface="Cambria Math" panose="02040503050406030204" pitchFamily="18" charset="0"/>
                            </a:rPr>
                            <m:t>2</m:t>
                          </m:r>
                        </m:sup>
                      </m:sSup>
                      <m:sSub>
                        <m:sSubPr>
                          <m:ctrlPr>
                            <a:rPr lang="ar-AE" altLang="zh-CN" sz="3200" i="1">
                              <a:latin typeface="Cambria Math" panose="02040503050406030204" pitchFamily="18" charset="0"/>
                            </a:rPr>
                          </m:ctrlPr>
                        </m:sSubPr>
                        <m:e>
                          <m:r>
                            <a:rPr lang="zh-CN" altLang="ar-AE" sz="3200" i="1">
                              <a:latin typeface="Cambria Math" panose="02040503050406030204" pitchFamily="18" charset="0"/>
                            </a:rPr>
                            <m:t>𝐵</m:t>
                          </m:r>
                        </m:e>
                        <m:sub>
                          <m:r>
                            <a:rPr lang="zh-CN" altLang="ar-AE" sz="3200" i="1">
                              <a:latin typeface="Cambria Math" panose="02040503050406030204" pitchFamily="18" charset="0"/>
                            </a:rPr>
                            <m:t>𝜇</m:t>
                          </m:r>
                        </m:sub>
                      </m:sSub>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𝐵</m:t>
                          </m:r>
                        </m:e>
                        <m:sup>
                          <m:r>
                            <a:rPr lang="zh-CN" altLang="ar-AE" sz="3200" i="1">
                              <a:latin typeface="Cambria Math" panose="02040503050406030204" pitchFamily="18" charset="0"/>
                            </a:rPr>
                            <m:t>𝜇</m:t>
                          </m:r>
                        </m:sup>
                      </m:sSup>
                      <m:r>
                        <a:rPr lang="ar-AE" altLang="zh-CN" sz="3200">
                          <a:latin typeface="Cambria Math" panose="02040503050406030204" pitchFamily="18" charset="0"/>
                        </a:rPr>
                        <m:t>+</m:t>
                      </m:r>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𝑔</m:t>
                          </m:r>
                        </m:e>
                        <m:sup>
                          <m:r>
                            <a:rPr lang="ar-AE" altLang="zh-CN" sz="3200">
                              <a:latin typeface="Cambria Math" panose="02040503050406030204" pitchFamily="18" charset="0"/>
                            </a:rPr>
                            <m:t>2</m:t>
                          </m:r>
                        </m:sup>
                      </m:sSup>
                      <m:r>
                        <a:rPr lang="zh-CN" altLang="ar-AE" sz="3200" i="1">
                          <a:latin typeface="Cambria Math" panose="02040503050406030204" pitchFamily="18" charset="0"/>
                        </a:rPr>
                        <m:t>𝑣</m:t>
                      </m:r>
                      <m:r>
                        <a:rPr lang="ar-AE" altLang="zh-CN" sz="3200" i="1">
                          <a:latin typeface="Cambria Math" panose="02040503050406030204" pitchFamily="18" charset="0"/>
                        </a:rPr>
                        <m:t>h</m:t>
                      </m:r>
                      <m:sSub>
                        <m:sSubPr>
                          <m:ctrlPr>
                            <a:rPr lang="ar-AE" altLang="zh-CN" sz="3200" i="1">
                              <a:latin typeface="Cambria Math" panose="02040503050406030204" pitchFamily="18" charset="0"/>
                            </a:rPr>
                          </m:ctrlPr>
                        </m:sSubPr>
                        <m:e>
                          <m:r>
                            <a:rPr lang="zh-CN" altLang="ar-AE" sz="3200" i="1">
                              <a:latin typeface="Cambria Math" panose="02040503050406030204" pitchFamily="18" charset="0"/>
                            </a:rPr>
                            <m:t>𝐵</m:t>
                          </m:r>
                        </m:e>
                        <m:sub>
                          <m:r>
                            <a:rPr lang="zh-CN" altLang="ar-AE" sz="3200" i="1">
                              <a:latin typeface="Cambria Math" panose="02040503050406030204" pitchFamily="18" charset="0"/>
                            </a:rPr>
                            <m:t>𝜇</m:t>
                          </m:r>
                        </m:sub>
                      </m:sSub>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𝐵</m:t>
                          </m:r>
                        </m:e>
                        <m:sup>
                          <m:r>
                            <a:rPr lang="zh-CN" altLang="ar-AE" sz="3200" i="1">
                              <a:latin typeface="Cambria Math" panose="02040503050406030204" pitchFamily="18" charset="0"/>
                            </a:rPr>
                            <m:t>𝜇</m:t>
                          </m:r>
                        </m:sup>
                      </m:sSup>
                      <m:r>
                        <a:rPr lang="ar-AE" altLang="zh-CN" sz="3200">
                          <a:latin typeface="Cambria Math" panose="02040503050406030204" pitchFamily="18" charset="0"/>
                        </a:rPr>
                        <m:t>+</m:t>
                      </m:r>
                      <m:f>
                        <m:fPr>
                          <m:ctrlPr>
                            <a:rPr lang="ar-AE" altLang="zh-CN" sz="3200" i="1">
                              <a:latin typeface="Cambria Math" panose="02040503050406030204" pitchFamily="18" charset="0"/>
                            </a:rPr>
                          </m:ctrlPr>
                        </m:fPr>
                        <m:num>
                          <m:r>
                            <a:rPr lang="ar-AE" altLang="zh-CN" sz="3200">
                              <a:latin typeface="Cambria Math" panose="02040503050406030204" pitchFamily="18" charset="0"/>
                            </a:rPr>
                            <m:t>1</m:t>
                          </m:r>
                        </m:num>
                        <m:den>
                          <m:r>
                            <a:rPr lang="ar-AE" altLang="zh-CN" sz="3200">
                              <a:latin typeface="Cambria Math" panose="02040503050406030204" pitchFamily="18" charset="0"/>
                            </a:rPr>
                            <m:t>2</m:t>
                          </m:r>
                        </m:den>
                      </m:f>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𝑔</m:t>
                          </m:r>
                        </m:e>
                        <m:sup>
                          <m:r>
                            <a:rPr lang="ar-AE" altLang="zh-CN" sz="3200">
                              <a:latin typeface="Cambria Math" panose="02040503050406030204" pitchFamily="18" charset="0"/>
                            </a:rPr>
                            <m:t>2</m:t>
                          </m:r>
                        </m:sup>
                      </m:sSup>
                      <m:sSup>
                        <m:sSupPr>
                          <m:ctrlPr>
                            <a:rPr lang="ar-AE" altLang="zh-CN" sz="3200" i="1">
                              <a:latin typeface="Cambria Math" panose="02040503050406030204" pitchFamily="18" charset="0"/>
                            </a:rPr>
                          </m:ctrlPr>
                        </m:sSupPr>
                        <m:e>
                          <m:r>
                            <a:rPr lang="ar-AE" altLang="zh-CN" sz="3200" i="1">
                              <a:latin typeface="Cambria Math" panose="02040503050406030204" pitchFamily="18" charset="0"/>
                            </a:rPr>
                            <m:t>h</m:t>
                          </m:r>
                        </m:e>
                        <m:sup>
                          <m:r>
                            <a:rPr lang="ar-AE" altLang="zh-CN" sz="3200">
                              <a:latin typeface="Cambria Math" panose="02040503050406030204" pitchFamily="18" charset="0"/>
                            </a:rPr>
                            <m:t>2</m:t>
                          </m:r>
                        </m:sup>
                      </m:sSup>
                      <m:sSub>
                        <m:sSubPr>
                          <m:ctrlPr>
                            <a:rPr lang="ar-AE" altLang="zh-CN" sz="3200" i="1">
                              <a:latin typeface="Cambria Math" panose="02040503050406030204" pitchFamily="18" charset="0"/>
                            </a:rPr>
                          </m:ctrlPr>
                        </m:sSubPr>
                        <m:e>
                          <m:r>
                            <a:rPr lang="zh-CN" altLang="ar-AE" sz="3200" i="1">
                              <a:latin typeface="Cambria Math" panose="02040503050406030204" pitchFamily="18" charset="0"/>
                            </a:rPr>
                            <m:t>𝐵</m:t>
                          </m:r>
                        </m:e>
                        <m:sub>
                          <m:r>
                            <a:rPr lang="zh-CN" altLang="ar-AE" sz="3200" i="1">
                              <a:latin typeface="Cambria Math" panose="02040503050406030204" pitchFamily="18" charset="0"/>
                            </a:rPr>
                            <m:t>𝜇</m:t>
                          </m:r>
                        </m:sub>
                      </m:sSub>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𝐵</m:t>
                          </m:r>
                        </m:e>
                        <m:sup>
                          <m:r>
                            <a:rPr lang="zh-CN" altLang="ar-AE" sz="3200" i="1">
                              <a:latin typeface="Cambria Math" panose="02040503050406030204" pitchFamily="18" charset="0"/>
                            </a:rPr>
                            <m:t>𝜇</m:t>
                          </m:r>
                        </m:sup>
                      </m:sSup>
                    </m:oMath>
                  </m:oMathPara>
                </a14:m>
                <a:endParaRPr lang="ar-AE"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识别质量项：其中与</a:t>
                </a:r>
                <a14:m>
                  <m:oMath xmlns:m="http://schemas.openxmlformats.org/officeDocument/2006/math">
                    <m:r>
                      <a:rPr lang="zh-CN" altLang="en-US" sz="3200" i="1" dirty="0" smtClean="0">
                        <a:latin typeface="Cambria Math" panose="02040503050406030204" pitchFamily="18" charset="0"/>
                        <a:ea typeface="华文中宋" panose="02010600040101010101" pitchFamily="2" charset="-122"/>
                      </a:rPr>
                      <m:t> </m:t>
                    </m:r>
                    <m:r>
                      <a:rPr lang="en-US" altLang="zh-CN" sz="3200" i="1" dirty="0">
                        <a:latin typeface="Cambria Math" panose="02040503050406030204" pitchFamily="18" charset="0"/>
                        <a:ea typeface="华文中宋" panose="02010600040101010101" pitchFamily="2" charset="-122"/>
                      </a:rPr>
                      <m:t>h</m:t>
                    </m:r>
                    <m:r>
                      <a:rPr lang="en-US" altLang="zh-CN" sz="3200" i="1" dirty="0">
                        <a:latin typeface="Cambria Math" panose="02040503050406030204" pitchFamily="18" charset="0"/>
                        <a:ea typeface="华文中宋" panose="02010600040101010101" pitchFamily="2" charset="-122"/>
                      </a:rPr>
                      <m:t> </m:t>
                    </m:r>
                  </m:oMath>
                </a14:m>
                <a:r>
                  <a:rPr lang="zh-CN" altLang="en-US" sz="3200" dirty="0">
                    <a:latin typeface="华文中宋" panose="02010600040101010101" pitchFamily="2" charset="-122"/>
                    <a:ea typeface="华文中宋" panose="02010600040101010101" pitchFamily="2" charset="-122"/>
                  </a:rPr>
                  <a:t>无关的项为：</a:t>
                </a:r>
              </a:p>
              <a:p>
                <a:pPr/>
                <a14:m>
                  <m:oMathPara xmlns:m="http://schemas.openxmlformats.org/officeDocument/2006/math">
                    <m:oMathParaPr>
                      <m:jc m:val="centerGroup"/>
                    </m:oMathParaPr>
                    <m:oMath xmlns:m="http://schemas.openxmlformats.org/officeDocument/2006/math">
                      <m:f>
                        <m:fPr>
                          <m:ctrlPr>
                            <a:rPr lang="ar-AE" altLang="zh-CN" sz="3200" i="1">
                              <a:latin typeface="Cambria Math" panose="02040503050406030204" pitchFamily="18" charset="0"/>
                            </a:rPr>
                          </m:ctrlPr>
                        </m:fPr>
                        <m:num>
                          <m:r>
                            <a:rPr lang="ar-AE" altLang="zh-CN" sz="3200">
                              <a:latin typeface="Cambria Math" panose="02040503050406030204" pitchFamily="18" charset="0"/>
                            </a:rPr>
                            <m:t>1</m:t>
                          </m:r>
                        </m:num>
                        <m:den>
                          <m:r>
                            <a:rPr lang="ar-AE" altLang="zh-CN" sz="3200">
                              <a:latin typeface="Cambria Math" panose="02040503050406030204" pitchFamily="18" charset="0"/>
                            </a:rPr>
                            <m:t>2</m:t>
                          </m:r>
                        </m:den>
                      </m:f>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𝑔</m:t>
                          </m:r>
                        </m:e>
                        <m:sup>
                          <m:r>
                            <a:rPr lang="ar-AE" altLang="zh-CN" sz="3200">
                              <a:latin typeface="Cambria Math" panose="02040503050406030204" pitchFamily="18" charset="0"/>
                            </a:rPr>
                            <m:t>2</m:t>
                          </m:r>
                        </m:sup>
                      </m:sSup>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𝑣</m:t>
                          </m:r>
                        </m:e>
                        <m:sup>
                          <m:r>
                            <a:rPr lang="ar-AE" altLang="zh-CN" sz="3200">
                              <a:latin typeface="Cambria Math" panose="02040503050406030204" pitchFamily="18" charset="0"/>
                            </a:rPr>
                            <m:t>2</m:t>
                          </m:r>
                        </m:sup>
                      </m:sSup>
                      <m:sSub>
                        <m:sSubPr>
                          <m:ctrlPr>
                            <a:rPr lang="ar-AE" altLang="zh-CN" sz="3200" i="1">
                              <a:latin typeface="Cambria Math" panose="02040503050406030204" pitchFamily="18" charset="0"/>
                            </a:rPr>
                          </m:ctrlPr>
                        </m:sSubPr>
                        <m:e>
                          <m:r>
                            <a:rPr lang="zh-CN" altLang="ar-AE" sz="3200" i="1">
                              <a:latin typeface="Cambria Math" panose="02040503050406030204" pitchFamily="18" charset="0"/>
                            </a:rPr>
                            <m:t>𝐵</m:t>
                          </m:r>
                        </m:e>
                        <m:sub>
                          <m:r>
                            <a:rPr lang="zh-CN" altLang="ar-AE" sz="3200" i="1">
                              <a:latin typeface="Cambria Math" panose="02040503050406030204" pitchFamily="18" charset="0"/>
                            </a:rPr>
                            <m:t>𝜇</m:t>
                          </m:r>
                        </m:sub>
                      </m:sSub>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𝐵</m:t>
                          </m:r>
                        </m:e>
                        <m:sup>
                          <m:r>
                            <a:rPr lang="zh-CN" altLang="ar-AE" sz="3200" i="1">
                              <a:latin typeface="Cambria Math" panose="02040503050406030204" pitchFamily="18" charset="0"/>
                            </a:rPr>
                            <m:t>𝜇</m:t>
                          </m:r>
                        </m:sup>
                      </m:sSup>
                    </m:oMath>
                  </m:oMathPara>
                </a14:m>
                <a:endParaRPr lang="ar-AE"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这正是规范玻色子的质量项</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对比标准 </a:t>
                </a:r>
                <a:r>
                  <a:rPr lang="en-US" altLang="zh-CN" sz="3200" dirty="0">
                    <a:latin typeface="华文中宋" panose="02010600040101010101" pitchFamily="2" charset="-122"/>
                    <a:ea typeface="华文中宋" panose="02010600040101010101" pitchFamily="2" charset="-122"/>
                  </a:rPr>
                  <a:t>Proca </a:t>
                </a:r>
                <a:r>
                  <a:rPr lang="zh-CN" altLang="en-US" sz="3200" dirty="0">
                    <a:latin typeface="华文中宋" panose="02010600040101010101" pitchFamily="2" charset="-122"/>
                    <a:ea typeface="华文中宋" panose="02010600040101010101" pitchFamily="2" charset="-122"/>
                  </a:rPr>
                  <a:t>质量项 </a:t>
                </a:r>
                <a14:m>
                  <m:oMath xmlns:m="http://schemas.openxmlformats.org/officeDocument/2006/math">
                    <m:f>
                      <m:fPr>
                        <m:ctrlPr>
                          <a:rPr lang="ar-AE" altLang="zh-CN" sz="3200" i="1">
                            <a:latin typeface="Cambria Math" panose="02040503050406030204" pitchFamily="18" charset="0"/>
                          </a:rPr>
                        </m:ctrlPr>
                      </m:fPr>
                      <m:num>
                        <m:r>
                          <a:rPr lang="ar-AE" altLang="zh-CN" sz="3200">
                            <a:latin typeface="Cambria Math" panose="02040503050406030204" pitchFamily="18" charset="0"/>
                          </a:rPr>
                          <m:t>1</m:t>
                        </m:r>
                      </m:num>
                      <m:den>
                        <m:r>
                          <a:rPr lang="ar-AE" altLang="zh-CN" sz="3200">
                            <a:latin typeface="Cambria Math" panose="02040503050406030204" pitchFamily="18" charset="0"/>
                          </a:rPr>
                          <m:t>2</m:t>
                        </m:r>
                      </m:den>
                    </m:f>
                    <m:sSubSup>
                      <m:sSubSupPr>
                        <m:ctrlPr>
                          <a:rPr lang="ar-AE" altLang="zh-CN" sz="3200" i="1">
                            <a:latin typeface="Cambria Math" panose="02040503050406030204" pitchFamily="18" charset="0"/>
                          </a:rPr>
                        </m:ctrlPr>
                      </m:sSubSupPr>
                      <m:e>
                        <m:r>
                          <a:rPr lang="zh-CN" altLang="ar-AE" sz="3200" i="1">
                            <a:latin typeface="Cambria Math" panose="02040503050406030204" pitchFamily="18" charset="0"/>
                          </a:rPr>
                          <m:t>𝑚</m:t>
                        </m:r>
                      </m:e>
                      <m:sub>
                        <m:r>
                          <a:rPr lang="zh-CN" altLang="ar-AE" sz="3200" i="1">
                            <a:latin typeface="Cambria Math" panose="02040503050406030204" pitchFamily="18" charset="0"/>
                          </a:rPr>
                          <m:t>𝐴</m:t>
                        </m:r>
                      </m:sub>
                      <m:sup>
                        <m:r>
                          <a:rPr lang="ar-AE" altLang="zh-CN" sz="3200">
                            <a:latin typeface="Cambria Math" panose="02040503050406030204" pitchFamily="18" charset="0"/>
                          </a:rPr>
                          <m:t>2</m:t>
                        </m:r>
                      </m:sup>
                    </m:sSubSup>
                    <m:sSub>
                      <m:sSubPr>
                        <m:ctrlPr>
                          <a:rPr lang="ar-AE" altLang="zh-CN" sz="3200" i="1">
                            <a:latin typeface="Cambria Math" panose="02040503050406030204" pitchFamily="18" charset="0"/>
                          </a:rPr>
                        </m:ctrlPr>
                      </m:sSubPr>
                      <m:e>
                        <m:r>
                          <a:rPr lang="zh-CN" altLang="ar-AE" sz="3200" i="1">
                            <a:latin typeface="Cambria Math" panose="02040503050406030204" pitchFamily="18" charset="0"/>
                          </a:rPr>
                          <m:t>𝐵</m:t>
                        </m:r>
                      </m:e>
                      <m:sub>
                        <m:r>
                          <a:rPr lang="zh-CN" altLang="ar-AE" sz="3200" i="1">
                            <a:latin typeface="Cambria Math" panose="02040503050406030204" pitchFamily="18" charset="0"/>
                          </a:rPr>
                          <m:t>𝜇</m:t>
                        </m:r>
                      </m:sub>
                    </m:sSub>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𝐵</m:t>
                        </m:r>
                      </m:e>
                      <m:sup>
                        <m:r>
                          <a:rPr lang="zh-CN" altLang="ar-AE" sz="3200" i="1">
                            <a:latin typeface="Cambria Math" panose="02040503050406030204" pitchFamily="18" charset="0"/>
                          </a:rPr>
                          <m:t>𝜇</m:t>
                        </m:r>
                      </m:sup>
                    </m:sSup>
                  </m:oMath>
                </a14:m>
                <a:r>
                  <a:rPr lang="zh-CN" altLang="ar-AE"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得出：</a:t>
                </a:r>
              </a:p>
              <a:p>
                <a:pPr/>
                <a14:m>
                  <m:oMathPara xmlns:m="http://schemas.openxmlformats.org/officeDocument/2006/math">
                    <m:oMathParaPr>
                      <m:jc m:val="centerGroup"/>
                    </m:oMathParaPr>
                    <m:oMath xmlns:m="http://schemas.openxmlformats.org/officeDocument/2006/math">
                      <m:borderBox>
                        <m:borderBoxPr>
                          <m:ctrlPr>
                            <a:rPr lang="ar-AE" altLang="zh-CN" sz="3200" i="1">
                              <a:latin typeface="Cambria Math" panose="02040503050406030204" pitchFamily="18" charset="0"/>
                            </a:rPr>
                          </m:ctrlPr>
                        </m:borderBoxPr>
                        <m:e>
                          <m:sSub>
                            <m:sSubPr>
                              <m:ctrlPr>
                                <a:rPr lang="ar-AE" altLang="zh-CN" sz="3200" i="1">
                                  <a:latin typeface="Cambria Math" panose="02040503050406030204" pitchFamily="18" charset="0"/>
                                </a:rPr>
                              </m:ctrlPr>
                            </m:sSubPr>
                            <m:e>
                              <m:r>
                                <a:rPr lang="zh-CN" altLang="ar-AE" sz="3200" i="1">
                                  <a:latin typeface="Cambria Math" panose="02040503050406030204" pitchFamily="18" charset="0"/>
                                </a:rPr>
                                <m:t>𝑚</m:t>
                              </m:r>
                            </m:e>
                            <m:sub>
                              <m:r>
                                <a:rPr lang="zh-CN" altLang="ar-AE" sz="3200" i="1">
                                  <a:latin typeface="Cambria Math" panose="02040503050406030204" pitchFamily="18" charset="0"/>
                                </a:rPr>
                                <m:t>𝐴</m:t>
                              </m:r>
                            </m:sub>
                          </m:sSub>
                          <m:r>
                            <a:rPr lang="ar-AE" altLang="zh-CN" sz="3200">
                              <a:latin typeface="Cambria Math" panose="02040503050406030204" pitchFamily="18" charset="0"/>
                            </a:rPr>
                            <m:t>=</m:t>
                          </m:r>
                          <m:r>
                            <a:rPr lang="zh-CN" altLang="ar-AE" sz="3200" i="1">
                              <a:latin typeface="Cambria Math" panose="02040503050406030204" pitchFamily="18" charset="0"/>
                            </a:rPr>
                            <m:t>𝑔𝑣</m:t>
                          </m:r>
                        </m:e>
                      </m:borderBox>
                    </m:oMath>
                  </m:oMathPara>
                </a14:m>
                <a:endParaRPr lang="ar-AE"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而 </a:t>
                </a:r>
                <a:r>
                  <a:rPr lang="en-US" altLang="zh-CN" sz="3200" dirty="0">
                    <a:latin typeface="华文中宋" panose="02010600040101010101" pitchFamily="2" charset="-122"/>
                    <a:ea typeface="华文中宋" panose="02010600040101010101" pitchFamily="2" charset="-122"/>
                  </a:rPr>
                  <a:t>h </a:t>
                </a:r>
                <a:r>
                  <a:rPr lang="zh-CN" altLang="en-US" sz="3200" dirty="0">
                    <a:latin typeface="华文中宋" panose="02010600040101010101" pitchFamily="2" charset="-122"/>
                    <a:ea typeface="华文中宋" panose="02010600040101010101" pitchFamily="2" charset="-122"/>
                  </a:rPr>
                  <a:t>场自身的质量来自势能展开，我们已在前述推导中得：</a:t>
                </a:r>
              </a:p>
              <a:p>
                <a:pPr/>
                <a14:m>
                  <m:oMathPara xmlns:m="http://schemas.openxmlformats.org/officeDocument/2006/math">
                    <m:oMathParaPr>
                      <m:jc m:val="centerGroup"/>
                    </m:oMathParaPr>
                    <m:oMath xmlns:m="http://schemas.openxmlformats.org/officeDocument/2006/math">
                      <m:borderBox>
                        <m:borderBoxPr>
                          <m:ctrlPr>
                            <a:rPr lang="ar-AE" altLang="zh-CN" sz="3200" i="1">
                              <a:latin typeface="Cambria Math" panose="02040503050406030204" pitchFamily="18" charset="0"/>
                            </a:rPr>
                          </m:ctrlPr>
                        </m:borderBoxPr>
                        <m:e>
                          <m:sSub>
                            <m:sSubPr>
                              <m:ctrlPr>
                                <a:rPr lang="ar-AE" altLang="zh-CN" sz="3200" i="1">
                                  <a:latin typeface="Cambria Math" panose="02040503050406030204" pitchFamily="18" charset="0"/>
                                </a:rPr>
                              </m:ctrlPr>
                            </m:sSubPr>
                            <m:e>
                              <m:r>
                                <a:rPr lang="zh-CN" altLang="ar-AE" sz="3200" i="1">
                                  <a:latin typeface="Cambria Math" panose="02040503050406030204" pitchFamily="18" charset="0"/>
                                </a:rPr>
                                <m:t>𝑚</m:t>
                              </m:r>
                            </m:e>
                            <m:sub>
                              <m:r>
                                <a:rPr lang="ar-AE" altLang="zh-CN" sz="3200" i="1">
                                  <a:latin typeface="Cambria Math" panose="02040503050406030204" pitchFamily="18" charset="0"/>
                                </a:rPr>
                                <m:t>h</m:t>
                              </m:r>
                            </m:sub>
                          </m:sSub>
                          <m:r>
                            <a:rPr lang="ar-AE" altLang="zh-CN" sz="3200">
                              <a:latin typeface="Cambria Math" panose="02040503050406030204" pitchFamily="18" charset="0"/>
                            </a:rPr>
                            <m:t>=</m:t>
                          </m:r>
                          <m:rad>
                            <m:radPr>
                              <m:degHide m:val="on"/>
                              <m:ctrlPr>
                                <a:rPr lang="ar-AE" altLang="zh-CN" sz="3200" i="1">
                                  <a:latin typeface="Cambria Math" panose="02040503050406030204" pitchFamily="18" charset="0"/>
                                </a:rPr>
                              </m:ctrlPr>
                            </m:radPr>
                            <m:deg/>
                            <m:e>
                              <m:r>
                                <a:rPr lang="ar-AE" altLang="zh-CN" sz="3200">
                                  <a:latin typeface="Cambria Math" panose="02040503050406030204" pitchFamily="18" charset="0"/>
                                </a:rPr>
                                <m:t>2</m:t>
                              </m:r>
                            </m:e>
                          </m:rad>
                          <m:r>
                            <m:rPr>
                              <m:nor/>
                            </m:rPr>
                            <a:rPr lang="ar-AE" altLang="zh-CN" sz="3200" i="1">
                              <a:latin typeface="华文中宋" panose="02010600040101010101" pitchFamily="2" charset="-122"/>
                              <a:ea typeface="华文中宋" panose="02010600040101010101" pitchFamily="2" charset="-122"/>
                            </a:rPr>
                            <m:t> </m:t>
                          </m:r>
                          <m:r>
                            <a:rPr lang="zh-CN" altLang="ar-AE" sz="3200" i="1">
                              <a:latin typeface="Cambria Math" panose="02040503050406030204" pitchFamily="18" charset="0"/>
                            </a:rPr>
                            <m:t>𝜇</m:t>
                          </m:r>
                        </m:e>
                      </m:borderBox>
                    </m:oMath>
                  </m:oMathPara>
                </a14:m>
                <a:endParaRPr lang="ar-AE" altLang="zh-CN" sz="3200" b="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含 </a:t>
                </a:r>
                <a:r>
                  <a:rPr lang="en-US" altLang="zh-CN" sz="3200" dirty="0">
                    <a:latin typeface="华文中宋" panose="02010600040101010101" pitchFamily="2" charset="-122"/>
                    <a:ea typeface="华文中宋" panose="02010600040101010101" pitchFamily="2" charset="-122"/>
                  </a:rPr>
                  <a:t>h </a:t>
                </a:r>
                <a:r>
                  <a:rPr lang="zh-CN" altLang="en-US" sz="3200" dirty="0">
                    <a:latin typeface="华文中宋" panose="02010600040101010101" pitchFamily="2" charset="-122"/>
                    <a:ea typeface="华文中宋" panose="02010600040101010101" pitchFamily="2" charset="-122"/>
                  </a:rPr>
                  <a:t>的项 </a:t>
                </a:r>
                <a14:m>
                  <m:oMath xmlns:m="http://schemas.openxmlformats.org/officeDocument/2006/math">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𝑔</m:t>
                        </m:r>
                      </m:e>
                      <m:sup>
                        <m:r>
                          <a:rPr lang="ar-AE" altLang="zh-CN" sz="3200">
                            <a:latin typeface="Cambria Math" panose="02040503050406030204" pitchFamily="18" charset="0"/>
                          </a:rPr>
                          <m:t>2</m:t>
                        </m:r>
                      </m:sup>
                    </m:sSup>
                    <m:r>
                      <a:rPr lang="zh-CN" altLang="ar-AE" sz="3200" i="1">
                        <a:latin typeface="Cambria Math" panose="02040503050406030204" pitchFamily="18" charset="0"/>
                      </a:rPr>
                      <m:t>𝑣</m:t>
                    </m:r>
                    <m:r>
                      <a:rPr lang="ar-AE" altLang="zh-CN" sz="3200" i="1">
                        <a:latin typeface="Cambria Math" panose="02040503050406030204" pitchFamily="18" charset="0"/>
                      </a:rPr>
                      <m:t>h</m:t>
                    </m:r>
                    <m:sSub>
                      <m:sSubPr>
                        <m:ctrlPr>
                          <a:rPr lang="ar-AE" altLang="zh-CN" sz="3200" i="1">
                            <a:latin typeface="Cambria Math" panose="02040503050406030204" pitchFamily="18" charset="0"/>
                          </a:rPr>
                        </m:ctrlPr>
                      </m:sSubPr>
                      <m:e>
                        <m:r>
                          <a:rPr lang="zh-CN" altLang="ar-AE" sz="3200" i="1">
                            <a:latin typeface="Cambria Math" panose="02040503050406030204" pitchFamily="18" charset="0"/>
                          </a:rPr>
                          <m:t>𝐵</m:t>
                        </m:r>
                      </m:e>
                      <m:sub>
                        <m:r>
                          <a:rPr lang="zh-CN" altLang="ar-AE" sz="3200" i="1">
                            <a:latin typeface="Cambria Math" panose="02040503050406030204" pitchFamily="18" charset="0"/>
                          </a:rPr>
                          <m:t>𝜇</m:t>
                        </m:r>
                      </m:sub>
                    </m:sSub>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𝐵</m:t>
                        </m:r>
                      </m:e>
                      <m:sup>
                        <m:r>
                          <a:rPr lang="zh-CN" altLang="ar-AE" sz="3200" i="1">
                            <a:latin typeface="Cambria Math" panose="02040503050406030204" pitchFamily="18" charset="0"/>
                          </a:rPr>
                          <m:t>𝜇</m:t>
                        </m:r>
                      </m:sup>
                    </m:sSup>
                  </m:oMath>
                </a14:m>
                <a:r>
                  <a:rPr lang="ar-AE"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描述希格斯粒子与规范玻色子的相互作用。</a:t>
                </a:r>
              </a:p>
            </p:txBody>
          </p:sp>
        </mc:Choice>
        <mc:Fallback xmlns="">
          <p:sp>
            <p:nvSpPr>
              <p:cNvPr id="3" name="文本框 2">
                <a:extLst>
                  <a:ext uri="{FF2B5EF4-FFF2-40B4-BE49-F238E27FC236}">
                    <a16:creationId xmlns:a16="http://schemas.microsoft.com/office/drawing/2014/main" id="{5A530723-FA83-BA50-D2C1-65DA622BAAFB}"/>
                  </a:ext>
                </a:extLst>
              </p:cNvPr>
              <p:cNvSpPr txBox="1">
                <a:spLocks noRot="1" noChangeAspect="1" noMove="1" noResize="1" noEditPoints="1" noAdjustHandles="1" noChangeArrowheads="1" noChangeShapeType="1" noTextEdit="1"/>
              </p:cNvSpPr>
              <p:nvPr/>
            </p:nvSpPr>
            <p:spPr>
              <a:xfrm>
                <a:off x="772668" y="1638300"/>
                <a:ext cx="10581132" cy="7998600"/>
              </a:xfrm>
              <a:prstGeom prst="rect">
                <a:avLst/>
              </a:prstGeom>
              <a:blipFill>
                <a:blip r:embed="rId3"/>
                <a:stretch>
                  <a:fillRect l="-1498" t="-610" r="-4147" b="-1601"/>
                </a:stretch>
              </a:blipFill>
            </p:spPr>
            <p:txBody>
              <a:bodyPr/>
              <a:lstStyle/>
              <a:p>
                <a:r>
                  <a:rPr lang="zh-CN" altLang="en-US">
                    <a:noFill/>
                  </a:rPr>
                  <a:t> </a:t>
                </a:r>
              </a:p>
            </p:txBody>
          </p:sp>
        </mc:Fallback>
      </mc:AlternateContent>
      <p:pic>
        <p:nvPicPr>
          <p:cNvPr id="4" name="图片 3" descr="图形用户界面, 图示&#10;&#10;AI 生成的内容可能不正确。">
            <a:extLst>
              <a:ext uri="{FF2B5EF4-FFF2-40B4-BE49-F238E27FC236}">
                <a16:creationId xmlns:a16="http://schemas.microsoft.com/office/drawing/2014/main" id="{B99AE7FA-F8C1-4344-A050-EF635EAC95D3}"/>
              </a:ext>
            </a:extLst>
          </p:cNvPr>
          <p:cNvPicPr>
            <a:picLocks noChangeAspect="1"/>
          </p:cNvPicPr>
          <p:nvPr/>
        </p:nvPicPr>
        <p:blipFill>
          <a:blip r:embed="rId4"/>
          <a:stretch>
            <a:fillRect/>
          </a:stretch>
        </p:blipFill>
        <p:spPr>
          <a:xfrm>
            <a:off x="11353800" y="2057400"/>
            <a:ext cx="6705600" cy="6172200"/>
          </a:xfrm>
          <a:prstGeom prst="rect">
            <a:avLst/>
          </a:prstGeom>
        </p:spPr>
      </p:pic>
    </p:spTree>
    <p:extLst>
      <p:ext uri="{BB962C8B-B14F-4D97-AF65-F5344CB8AC3E}">
        <p14:creationId xmlns:p14="http://schemas.microsoft.com/office/powerpoint/2010/main" val="344407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F2EA9E51-08B5-964B-00A1-2A9CF489AD4D}"/>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F588D655-F07E-F792-B127-5FB9A26F20A1}"/>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8AFBB64E-DB63-7A4D-284B-6C95541EDDDA}"/>
              </a:ext>
            </a:extLst>
          </p:cNvPr>
          <p:cNvSpPr txBox="1"/>
          <p:nvPr/>
        </p:nvSpPr>
        <p:spPr>
          <a:xfrm>
            <a:off x="762000" y="311032"/>
            <a:ext cx="11811000" cy="914353"/>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rPr>
              <a:t>04 </a:t>
            </a:r>
            <a:r>
              <a:rPr lang="zh-CN" altLang="zh-CN" sz="3600" dirty="0">
                <a:solidFill>
                  <a:srgbClr val="755B60"/>
                </a:solidFill>
                <a:latin typeface="华文琥珀" panose="02010800040101010101" pitchFamily="2" charset="-122"/>
                <a:ea typeface="华文琥珀" panose="02010800040101010101" pitchFamily="2" charset="-122"/>
              </a:rPr>
              <a:t>质量的诞生：</a:t>
            </a:r>
            <a:r>
              <a:rPr lang="en-US" altLang="zh-CN" sz="3600" dirty="0">
                <a:solidFill>
                  <a:srgbClr val="755B60"/>
                </a:solidFill>
                <a:latin typeface="华文琥珀" panose="02010800040101010101" pitchFamily="2" charset="-122"/>
                <a:ea typeface="华文琥珀" panose="02010800040101010101" pitchFamily="2" charset="-122"/>
              </a:rPr>
              <a:t>Abelian Higgs</a:t>
            </a:r>
            <a:r>
              <a:rPr lang="zh-CN" altLang="zh-CN" sz="3600" dirty="0">
                <a:solidFill>
                  <a:srgbClr val="755B60"/>
                </a:solidFill>
                <a:latin typeface="华文琥珀" panose="02010800040101010101" pitchFamily="2" charset="-122"/>
                <a:ea typeface="华文琥珀" panose="02010800040101010101" pitchFamily="2" charset="-122"/>
              </a:rPr>
              <a:t>机制</a:t>
            </a: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C746060-357B-7483-B142-A2C7CA571318}"/>
                  </a:ext>
                </a:extLst>
              </p:cNvPr>
              <p:cNvSpPr txBox="1"/>
              <p:nvPr/>
            </p:nvSpPr>
            <p:spPr>
              <a:xfrm>
                <a:off x="533400" y="1381125"/>
                <a:ext cx="16459200" cy="1609223"/>
              </a:xfrm>
              <a:prstGeom prst="rect">
                <a:avLst/>
              </a:prstGeom>
              <a:noFill/>
            </p:spPr>
            <p:txBody>
              <a:bodyPr wrap="square" rtlCol="0">
                <a:spAutoFit/>
              </a:bodyPr>
              <a:lstStyle/>
              <a:p>
                <a:r>
                  <a:rPr lang="zh-CN" altLang="en-US" sz="3200" dirty="0">
                    <a:latin typeface="华文中宋" panose="02010600040101010101" pitchFamily="2" charset="-122"/>
                    <a:ea typeface="华文中宋" panose="02010600040101010101" pitchFamily="2" charset="-122"/>
                  </a:rPr>
                  <a:t>戈德斯通玻色子的去向：上述步骤中，</a:t>
                </a:r>
                <a14:m>
                  <m:oMath xmlns:m="http://schemas.openxmlformats.org/officeDocument/2006/math">
                    <m:r>
                      <a:rPr lang="en-US" altLang="zh-CN" sz="3200" i="1" dirty="0" smtClean="0">
                        <a:latin typeface="Cambria Math" panose="02040503050406030204" pitchFamily="18" charset="0"/>
                        <a:ea typeface="华文中宋" panose="02010600040101010101" pitchFamily="2" charset="-122"/>
                      </a:rPr>
                      <m:t>𝜃</m:t>
                    </m:r>
                    <m:r>
                      <a:rPr lang="en-US" altLang="zh-CN" sz="3200" i="1" dirty="0" smtClean="0">
                        <a:latin typeface="Cambria Math" panose="02040503050406030204" pitchFamily="18" charset="0"/>
                        <a:ea typeface="华文中宋" panose="02010600040101010101" pitchFamily="2" charset="-122"/>
                      </a:rPr>
                      <m:t>(</m:t>
                    </m:r>
                    <m:r>
                      <a:rPr lang="en-US" altLang="zh-CN" sz="3200" i="1" dirty="0" smtClean="0">
                        <a:latin typeface="Cambria Math" panose="02040503050406030204" pitchFamily="18" charset="0"/>
                        <a:ea typeface="华文中宋" panose="02010600040101010101" pitchFamily="2" charset="-122"/>
                      </a:rPr>
                      <m:t>𝑥</m:t>
                    </m:r>
                    <m:r>
                      <a:rPr lang="en-US" altLang="zh-CN" sz="3200" i="1" dirty="0" smtClean="0">
                        <a:latin typeface="Cambria Math" panose="02040503050406030204" pitchFamily="18" charset="0"/>
                        <a:ea typeface="华文中宋" panose="02010600040101010101" pitchFamily="2" charset="-122"/>
                      </a:rPr>
                      <m:t>)</m:t>
                    </m:r>
                  </m:oMath>
                </a14:m>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通过规范变换被完全吸收进 </a:t>
                </a:r>
                <a14:m>
                  <m:oMath xmlns:m="http://schemas.openxmlformats.org/officeDocument/2006/math">
                    <m:sSub>
                      <m:sSubPr>
                        <m:ctrlPr>
                          <a:rPr lang="ar-AE" altLang="zh-CN" sz="3200" i="1">
                            <a:latin typeface="Cambria Math" panose="02040503050406030204" pitchFamily="18" charset="0"/>
                          </a:rPr>
                        </m:ctrlPr>
                      </m:sSubPr>
                      <m:e>
                        <m:r>
                          <a:rPr lang="zh-CN" altLang="ar-AE" sz="3200" i="1">
                            <a:latin typeface="Cambria Math" panose="02040503050406030204" pitchFamily="18" charset="0"/>
                          </a:rPr>
                          <m:t>𝐵</m:t>
                        </m:r>
                      </m:e>
                      <m:sub>
                        <m:r>
                          <a:rPr lang="zh-CN" altLang="ar-AE" sz="3200" i="1">
                            <a:latin typeface="Cambria Math" panose="02040503050406030204" pitchFamily="18" charset="0"/>
                          </a:rPr>
                          <m:t>𝜇</m:t>
                        </m:r>
                      </m:sub>
                    </m:sSub>
                    <m:r>
                      <a:rPr lang="zh-CN" altLang="ar-AE" sz="3200" i="1">
                        <a:latin typeface="Cambria Math" panose="02040503050406030204" pitchFamily="18" charset="0"/>
                      </a:rPr>
                      <m:t> </m:t>
                    </m:r>
                  </m:oMath>
                </a14:m>
                <a:r>
                  <a:rPr lang="zh-CN" altLang="en-US" sz="3200" dirty="0">
                    <a:latin typeface="华文中宋" panose="02010600040101010101" pitchFamily="2" charset="-122"/>
                    <a:ea typeface="华文中宋" panose="02010600040101010101" pitchFamily="2" charset="-122"/>
                  </a:rPr>
                  <a:t>，成为其纵向极化分量</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自由度核算验证理论自洽性，在对称性破缺前后，物理自由度的总数不变。</a:t>
                </a:r>
                <a:endParaRPr lang="en-US" altLang="zh-CN" sz="3200" dirty="0">
                  <a:latin typeface="华文中宋" panose="02010600040101010101" pitchFamily="2" charset="-122"/>
                  <a:ea typeface="华文中宋" panose="02010600040101010101" pitchFamily="2" charset="-122"/>
                </a:endParaRPr>
              </a:p>
            </p:txBody>
          </p:sp>
        </mc:Choice>
        <mc:Fallback xmlns="">
          <p:sp>
            <p:nvSpPr>
              <p:cNvPr id="3" name="文本框 2">
                <a:extLst>
                  <a:ext uri="{FF2B5EF4-FFF2-40B4-BE49-F238E27FC236}">
                    <a16:creationId xmlns:a16="http://schemas.microsoft.com/office/drawing/2014/main" id="{FC746060-357B-7483-B142-A2C7CA571318}"/>
                  </a:ext>
                </a:extLst>
              </p:cNvPr>
              <p:cNvSpPr txBox="1">
                <a:spLocks noRot="1" noChangeAspect="1" noMove="1" noResize="1" noEditPoints="1" noAdjustHandles="1" noChangeArrowheads="1" noChangeShapeType="1" noTextEdit="1"/>
              </p:cNvSpPr>
              <p:nvPr/>
            </p:nvSpPr>
            <p:spPr>
              <a:xfrm>
                <a:off x="533400" y="1381125"/>
                <a:ext cx="16459200" cy="1609223"/>
              </a:xfrm>
              <a:prstGeom prst="rect">
                <a:avLst/>
              </a:prstGeom>
              <a:blipFill>
                <a:blip r:embed="rId3"/>
                <a:stretch>
                  <a:fillRect l="-963" t="-4924" r="-630" b="-11742"/>
                </a:stretch>
              </a:blipFill>
            </p:spPr>
            <p:txBody>
              <a:bodyPr/>
              <a:lstStyle/>
              <a:p>
                <a:r>
                  <a:rPr lang="zh-CN" altLang="en-US">
                    <a:noFill/>
                  </a:rPr>
                  <a:t> </a:t>
                </a:r>
              </a:p>
            </p:txBody>
          </p:sp>
        </mc:Fallback>
      </mc:AlternateContent>
      <p:pic>
        <p:nvPicPr>
          <p:cNvPr id="4" name="图片 3" descr="图片包含 图示&#10;&#10;AI 生成的内容可能不正确。">
            <a:extLst>
              <a:ext uri="{FF2B5EF4-FFF2-40B4-BE49-F238E27FC236}">
                <a16:creationId xmlns:a16="http://schemas.microsoft.com/office/drawing/2014/main" id="{0F3B6E2E-FB33-7DEC-40D5-79B0B0867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3013603"/>
            <a:ext cx="10487115" cy="6991410"/>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1596392-104A-DA3E-6565-1A2FC0D01C9B}"/>
                  </a:ext>
                </a:extLst>
              </p:cNvPr>
              <p:cNvSpPr txBox="1"/>
              <p:nvPr/>
            </p:nvSpPr>
            <p:spPr>
              <a:xfrm>
                <a:off x="762000" y="3262265"/>
                <a:ext cx="5715000" cy="6573210"/>
              </a:xfrm>
              <a:prstGeom prst="rect">
                <a:avLst/>
              </a:prstGeom>
              <a:noFill/>
            </p:spPr>
            <p:txBody>
              <a:bodyPr wrap="square" rtlCol="0">
                <a:spAutoFit/>
              </a:bodyPr>
              <a:lstStyle/>
              <a:p>
                <a:r>
                  <a:rPr lang="zh-CN" altLang="zh-CN" sz="3200" dirty="0">
                    <a:latin typeface="华文中宋" panose="02010600040101010101" pitchFamily="2" charset="-122"/>
                    <a:ea typeface="华文中宋" panose="02010600040101010101" pitchFamily="2" charset="-122"/>
                  </a:rPr>
                  <a:t>破缺前：无质量规范场</a:t>
                </a:r>
                <a14:m>
                  <m:oMath xmlns:m="http://schemas.openxmlformats.org/officeDocument/2006/math">
                    <m:sSub>
                      <m:sSubPr>
                        <m:ctrlPr>
                          <a:rPr lang="ar-AE" altLang="zh-CN" sz="3200" i="1">
                            <a:latin typeface="Cambria Math" panose="02040503050406030204" pitchFamily="18" charset="0"/>
                          </a:rPr>
                        </m:ctrlPr>
                      </m:sSubPr>
                      <m:e>
                        <m:r>
                          <a:rPr lang="zh-CN" altLang="ar-AE" sz="3200">
                            <a:latin typeface="Cambria Math" panose="02040503050406030204" pitchFamily="18" charset="0"/>
                          </a:rPr>
                          <m:t>𝐴</m:t>
                        </m:r>
                      </m:e>
                      <m:sub>
                        <m:r>
                          <a:rPr lang="zh-CN" altLang="ar-AE" sz="3200">
                            <a:latin typeface="Cambria Math" panose="02040503050406030204" pitchFamily="18" charset="0"/>
                          </a:rPr>
                          <m:t>𝜇</m:t>
                        </m:r>
                      </m:sub>
                    </m:sSub>
                    <m:r>
                      <a:rPr lang="zh-CN" altLang="ar-AE" sz="3200" i="1">
                        <a:latin typeface="Cambria Math" panose="02040503050406030204" pitchFamily="18" charset="0"/>
                      </a:rPr>
                      <m:t> </m:t>
                    </m:r>
                  </m:oMath>
                </a14:m>
                <a:r>
                  <a:rPr lang="zh-CN" altLang="zh-CN"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2</a:t>
                </a:r>
                <a:r>
                  <a:rPr lang="zh-CN" altLang="zh-CN" sz="3200" dirty="0">
                    <a:latin typeface="华文中宋" panose="02010600040101010101" pitchFamily="2" charset="-122"/>
                    <a:ea typeface="华文中宋" panose="02010600040101010101" pitchFamily="2" charset="-122"/>
                  </a:rPr>
                  <a:t>个横向极化自由度）</a:t>
                </a:r>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复标量场Φ（</a:t>
                </a:r>
                <a:r>
                  <a:rPr lang="en-US" altLang="zh-CN" sz="3200" dirty="0">
                    <a:latin typeface="华文中宋" panose="02010600040101010101" pitchFamily="2" charset="-122"/>
                    <a:ea typeface="华文中宋" panose="02010600040101010101" pitchFamily="2" charset="-122"/>
                  </a:rPr>
                  <a:t>2</a:t>
                </a:r>
                <a:r>
                  <a:rPr lang="zh-CN" altLang="zh-CN" sz="3200" dirty="0">
                    <a:latin typeface="华文中宋" panose="02010600040101010101" pitchFamily="2" charset="-122"/>
                    <a:ea typeface="华文中宋" panose="02010600040101010101" pitchFamily="2" charset="-122"/>
                  </a:rPr>
                  <a:t>个实标量自由度）</a:t>
                </a:r>
                <a:r>
                  <a:rPr lang="en-US" altLang="zh-CN" sz="3200" dirty="0">
                    <a:latin typeface="华文中宋" panose="02010600040101010101" pitchFamily="2" charset="-122"/>
                    <a:ea typeface="华文中宋" panose="02010600040101010101" pitchFamily="2" charset="-122"/>
                  </a:rPr>
                  <a:t>= 4</a:t>
                </a:r>
                <a:r>
                  <a:rPr lang="zh-CN" altLang="zh-CN" sz="3200" dirty="0">
                    <a:latin typeface="华文中宋" panose="02010600040101010101" pitchFamily="2" charset="-122"/>
                    <a:ea typeface="华文中宋" panose="02010600040101010101" pitchFamily="2" charset="-122"/>
                  </a:rPr>
                  <a:t>自由度。</a:t>
                </a:r>
              </a:p>
              <a:p>
                <a:r>
                  <a:rPr lang="zh-CN" altLang="zh-CN" sz="3200" dirty="0">
                    <a:latin typeface="华文中宋" panose="02010600040101010101" pitchFamily="2" charset="-122"/>
                    <a:ea typeface="华文中宋" panose="02010600040101010101" pitchFamily="2" charset="-122"/>
                  </a:rPr>
                  <a:t>破缺后，幺正规范下：有质量规范场</a:t>
                </a:r>
                <a14:m>
                  <m:oMath xmlns:m="http://schemas.openxmlformats.org/officeDocument/2006/math">
                    <m:sSub>
                      <m:sSubPr>
                        <m:ctrlPr>
                          <a:rPr lang="ar-AE" altLang="zh-CN" sz="3200" i="1">
                            <a:latin typeface="Cambria Math" panose="02040503050406030204" pitchFamily="18" charset="0"/>
                          </a:rPr>
                        </m:ctrlPr>
                      </m:sSubPr>
                      <m:e>
                        <m:r>
                          <a:rPr lang="zh-CN" altLang="ar-AE" sz="3200" i="1">
                            <a:latin typeface="Cambria Math" panose="02040503050406030204" pitchFamily="18" charset="0"/>
                          </a:rPr>
                          <m:t>𝐵</m:t>
                        </m:r>
                      </m:e>
                      <m:sub>
                        <m:r>
                          <a:rPr lang="zh-CN" altLang="ar-AE" sz="3200" i="1">
                            <a:latin typeface="Cambria Math" panose="02040503050406030204" pitchFamily="18" charset="0"/>
                          </a:rPr>
                          <m:t>𝜇</m:t>
                        </m:r>
                      </m:sub>
                    </m:sSub>
                    <m:r>
                      <a:rPr lang="zh-CN" altLang="ar-AE" sz="3200" i="1">
                        <a:latin typeface="Cambria Math" panose="02040503050406030204" pitchFamily="18" charset="0"/>
                      </a:rPr>
                      <m:t> </m:t>
                    </m:r>
                  </m:oMath>
                </a14:m>
                <a:r>
                  <a:rPr lang="zh-CN" altLang="zh-CN" sz="3200" dirty="0">
                    <a:latin typeface="华文中宋" panose="02010600040101010101" pitchFamily="2" charset="-122"/>
                    <a:ea typeface="华文中宋" panose="02010600040101010101" pitchFamily="2" charset="-122"/>
                  </a:rPr>
                  <a:t>（获得纵向极化，共</a:t>
                </a:r>
                <a:r>
                  <a:rPr lang="en-US" altLang="zh-CN" sz="3200" dirty="0">
                    <a:latin typeface="华文中宋" panose="02010600040101010101" pitchFamily="2" charset="-122"/>
                    <a:ea typeface="华文中宋" panose="02010600040101010101" pitchFamily="2" charset="-122"/>
                  </a:rPr>
                  <a:t>3</a:t>
                </a:r>
                <a:r>
                  <a:rPr lang="zh-CN" altLang="zh-CN" sz="3200" dirty="0">
                    <a:latin typeface="华文中宋" panose="02010600040101010101" pitchFamily="2" charset="-122"/>
                    <a:ea typeface="华文中宋" panose="02010600040101010101" pitchFamily="2" charset="-122"/>
                  </a:rPr>
                  <a:t>自由度）</a:t>
                </a:r>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实标量希格斯场</a:t>
                </a:r>
                <a:r>
                  <a:rPr lang="en-US" altLang="zh-CN" sz="3200" dirty="0">
                    <a:latin typeface="华文中宋" panose="02010600040101010101" pitchFamily="2" charset="-122"/>
                    <a:ea typeface="华文中宋" panose="02010600040101010101" pitchFamily="2" charset="-122"/>
                  </a:rPr>
                  <a:t>h</a:t>
                </a:r>
                <a:r>
                  <a:rPr lang="zh-CN" altLang="zh-CN"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1</a:t>
                </a:r>
                <a:r>
                  <a:rPr lang="zh-CN" altLang="zh-CN" sz="3200" dirty="0">
                    <a:latin typeface="华文中宋" panose="02010600040101010101" pitchFamily="2" charset="-122"/>
                    <a:ea typeface="华文中宋" panose="02010600040101010101" pitchFamily="2" charset="-122"/>
                  </a:rPr>
                  <a:t>自由度）</a:t>
                </a:r>
                <a:r>
                  <a:rPr lang="en-US" altLang="zh-CN" sz="3200" dirty="0">
                    <a:latin typeface="华文中宋" panose="02010600040101010101" pitchFamily="2" charset="-122"/>
                    <a:ea typeface="华文中宋" panose="02010600040101010101" pitchFamily="2" charset="-122"/>
                  </a:rPr>
                  <a:t>= 4</a:t>
                </a:r>
                <a:r>
                  <a:rPr lang="zh-CN" altLang="zh-CN" sz="3200" dirty="0">
                    <a:latin typeface="华文中宋" panose="02010600040101010101" pitchFamily="2" charset="-122"/>
                    <a:ea typeface="华文中宋" panose="02010600040101010101" pitchFamily="2" charset="-122"/>
                  </a:rPr>
                  <a:t>自由度。</a:t>
                </a:r>
              </a:p>
              <a:p>
                <a:r>
                  <a:rPr lang="zh-CN" altLang="zh-CN" sz="3200" dirty="0">
                    <a:latin typeface="华文中宋" panose="02010600040101010101" pitchFamily="2" charset="-122"/>
                    <a:ea typeface="华文中宋" panose="02010600040101010101" pitchFamily="2" charset="-122"/>
                  </a:rPr>
                  <a:t>戈德斯通玻色子的那一个自由度，变成了规范玻色子的纵向极化自由度，它没有被消灭，而是被‘吃掉’（转化）了。</a:t>
                </a:r>
              </a:p>
              <a:p>
                <a:endParaRPr lang="zh-CN" altLang="en-US" sz="3200" dirty="0">
                  <a:latin typeface="华文中宋" panose="02010600040101010101" pitchFamily="2" charset="-122"/>
                  <a:ea typeface="华文中宋" panose="02010600040101010101" pitchFamily="2" charset="-122"/>
                </a:endParaRPr>
              </a:p>
            </p:txBody>
          </p:sp>
        </mc:Choice>
        <mc:Fallback xmlns="">
          <p:sp>
            <p:nvSpPr>
              <p:cNvPr id="6" name="文本框 5">
                <a:extLst>
                  <a:ext uri="{FF2B5EF4-FFF2-40B4-BE49-F238E27FC236}">
                    <a16:creationId xmlns:a16="http://schemas.microsoft.com/office/drawing/2014/main" id="{A1596392-104A-DA3E-6565-1A2FC0D01C9B}"/>
                  </a:ext>
                </a:extLst>
              </p:cNvPr>
              <p:cNvSpPr txBox="1">
                <a:spLocks noRot="1" noChangeAspect="1" noMove="1" noResize="1" noEditPoints="1" noAdjustHandles="1" noChangeArrowheads="1" noChangeShapeType="1" noTextEdit="1"/>
              </p:cNvSpPr>
              <p:nvPr/>
            </p:nvSpPr>
            <p:spPr>
              <a:xfrm>
                <a:off x="762000" y="3262265"/>
                <a:ext cx="5715000" cy="6573210"/>
              </a:xfrm>
              <a:prstGeom prst="rect">
                <a:avLst/>
              </a:prstGeom>
              <a:blipFill>
                <a:blip r:embed="rId5"/>
                <a:stretch>
                  <a:fillRect l="-2665" t="-1206" r="-5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70577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9D49397E-4F4A-C5A8-7A98-AC402CE77B45}"/>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DE98B0DC-8A66-933F-8112-59B5A63C70BC}"/>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804C5052-0E00-1AFE-275C-1CEFB65FF97D}"/>
              </a:ext>
            </a:extLst>
          </p:cNvPr>
          <p:cNvSpPr txBox="1"/>
          <p:nvPr/>
        </p:nvSpPr>
        <p:spPr>
          <a:xfrm>
            <a:off x="609600" y="593501"/>
            <a:ext cx="11811000" cy="914353"/>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rPr>
              <a:t>05/ </a:t>
            </a:r>
            <a:r>
              <a:rPr lang="zh-CN" altLang="en-US" sz="3600" dirty="0">
                <a:solidFill>
                  <a:srgbClr val="755B60"/>
                </a:solidFill>
                <a:latin typeface="华文琥珀" panose="02010800040101010101" pitchFamily="2" charset="-122"/>
                <a:ea typeface="华文琥珀" panose="02010800040101010101" pitchFamily="2" charset="-122"/>
              </a:rPr>
              <a:t>总结与展望</a:t>
            </a:r>
            <a:endParaRPr lang="en-US" altLang="zh-CN" sz="3600" dirty="0">
              <a:solidFill>
                <a:srgbClr val="755B60"/>
              </a:solidFill>
              <a:latin typeface="华文琥珀" panose="02010800040101010101" pitchFamily="2" charset="-122"/>
              <a:ea typeface="华文琥珀" panose="02010800040101010101" pitchFamily="2" charset="-122"/>
            </a:endParaRPr>
          </a:p>
        </p:txBody>
      </p:sp>
      <p:sp>
        <p:nvSpPr>
          <p:cNvPr id="2" name="文本框 1">
            <a:extLst>
              <a:ext uri="{FF2B5EF4-FFF2-40B4-BE49-F238E27FC236}">
                <a16:creationId xmlns:a16="http://schemas.microsoft.com/office/drawing/2014/main" id="{8A5550F6-417C-5935-213A-E64EB3E3309D}"/>
              </a:ext>
            </a:extLst>
          </p:cNvPr>
          <p:cNvSpPr txBox="1"/>
          <p:nvPr/>
        </p:nvSpPr>
        <p:spPr>
          <a:xfrm>
            <a:off x="609600" y="1579784"/>
            <a:ext cx="17411700" cy="6653103"/>
          </a:xfrm>
          <a:prstGeom prst="rect">
            <a:avLst/>
          </a:prstGeom>
          <a:noFill/>
        </p:spPr>
        <p:txBody>
          <a:bodyPr wrap="square" rtlCol="0">
            <a:spAutoFit/>
          </a:bodyPr>
          <a:lstStyle/>
          <a:p>
            <a:pPr>
              <a:lnSpc>
                <a:spcPct val="150000"/>
              </a:lnSpc>
            </a:pPr>
            <a:r>
              <a:rPr lang="zh-CN" altLang="en-US" sz="3200" b="1" dirty="0">
                <a:solidFill>
                  <a:schemeClr val="tx2">
                    <a:lumMod val="50000"/>
                  </a:schemeClr>
                </a:solidFill>
                <a:latin typeface="华文中宋" panose="02010600040101010101" pitchFamily="2" charset="-122"/>
                <a:ea typeface="华文中宋" panose="02010600040101010101" pitchFamily="2" charset="-122"/>
              </a:rPr>
              <a:t>成果总结</a:t>
            </a:r>
          </a:p>
          <a:p>
            <a:pPr marL="457200" indent="-457200">
              <a:lnSpc>
                <a:spcPct val="150000"/>
              </a:lnSpc>
              <a:buFont typeface="Arial" panose="020B0604020202020204" pitchFamily="34" charset="0"/>
              <a:buChar char="•"/>
            </a:pPr>
            <a:r>
              <a:rPr lang="zh-CN" altLang="en-US" sz="3200" dirty="0">
                <a:latin typeface="华文中宋" panose="02010600040101010101" pitchFamily="2" charset="-122"/>
                <a:ea typeface="华文中宋" panose="02010600040101010101" pitchFamily="2" charset="-122"/>
              </a:rPr>
              <a:t>理解了规范对称性对直接质量项的禁止</a:t>
            </a:r>
            <a:endParaRPr lang="en-US" altLang="zh-CN" sz="3200" dirty="0">
              <a:latin typeface="华文中宋" panose="02010600040101010101" pitchFamily="2" charset="-122"/>
              <a:ea typeface="华文中宋" panose="02010600040101010101" pitchFamily="2" charset="-122"/>
            </a:endParaRPr>
          </a:p>
          <a:p>
            <a:pPr marL="457200" indent="-457200">
              <a:lnSpc>
                <a:spcPct val="150000"/>
              </a:lnSpc>
              <a:buFont typeface="Arial" panose="020B0604020202020204" pitchFamily="34" charset="0"/>
              <a:buChar char="•"/>
            </a:pPr>
            <a:r>
              <a:rPr lang="zh-CN" altLang="en-US" sz="3200" dirty="0">
                <a:latin typeface="华文中宋" panose="02010600040101010101" pitchFamily="2" charset="-122"/>
                <a:ea typeface="华文中宋" panose="02010600040101010101" pitchFamily="2" charset="-122"/>
              </a:rPr>
              <a:t>掌握了自发对称性破缺的物理图像与数学框架：</a:t>
            </a:r>
            <a:r>
              <a:rPr lang="en-US" altLang="zh-CN" sz="3200" dirty="0">
                <a:latin typeface="华文中宋" panose="02010600040101010101" pitchFamily="2" charset="-122"/>
                <a:ea typeface="华文中宋" panose="02010600040101010101" pitchFamily="2" charset="-122"/>
              </a:rPr>
              <a:t>Mexican Hat</a:t>
            </a:r>
            <a:r>
              <a:rPr lang="zh-CN" altLang="en-US" sz="3200" dirty="0">
                <a:latin typeface="华文中宋" panose="02010600040101010101" pitchFamily="2" charset="-122"/>
                <a:ea typeface="华文中宋" panose="02010600040101010101" pitchFamily="2" charset="-122"/>
              </a:rPr>
              <a:t>势、简并真空、</a:t>
            </a:r>
            <a:r>
              <a:rPr lang="en-US" altLang="zh-CN" sz="3200" dirty="0">
                <a:latin typeface="华文中宋" panose="02010600040101010101" pitchFamily="2" charset="-122"/>
                <a:ea typeface="华文中宋" panose="02010600040101010101" pitchFamily="2" charset="-122"/>
              </a:rPr>
              <a:t>Goldstone</a:t>
            </a:r>
            <a:r>
              <a:rPr lang="zh-CN" altLang="en-US" sz="3200" dirty="0">
                <a:latin typeface="华文中宋" panose="02010600040101010101" pitchFamily="2" charset="-122"/>
                <a:ea typeface="华文中宋" panose="02010600040101010101" pitchFamily="2" charset="-122"/>
              </a:rPr>
              <a:t>定理</a:t>
            </a:r>
            <a:endParaRPr lang="en-US" altLang="zh-CN" sz="3200" dirty="0">
              <a:latin typeface="华文中宋" panose="02010600040101010101" pitchFamily="2" charset="-122"/>
              <a:ea typeface="华文中宋" panose="02010600040101010101" pitchFamily="2" charset="-122"/>
            </a:endParaRPr>
          </a:p>
          <a:p>
            <a:pPr marL="457200" indent="-457200">
              <a:lnSpc>
                <a:spcPct val="150000"/>
              </a:lnSpc>
              <a:buFont typeface="Arial" panose="020B0604020202020204" pitchFamily="34" charset="0"/>
              <a:buChar char="•"/>
            </a:pPr>
            <a:r>
              <a:rPr lang="zh-CN" altLang="en-US" sz="3200" dirty="0">
                <a:solidFill>
                  <a:schemeClr val="tx2">
                    <a:lumMod val="50000"/>
                  </a:schemeClr>
                </a:solidFill>
                <a:latin typeface="华文中宋" panose="02010600040101010101" pitchFamily="2" charset="-122"/>
                <a:ea typeface="华文中宋" panose="02010600040101010101" pitchFamily="2" charset="-122"/>
              </a:rPr>
              <a:t>成功推导了阿贝尔希格斯机制，证明了规范场如何通过</a:t>
            </a:r>
            <a:r>
              <a:rPr lang="en-US" altLang="zh-CN" sz="3200" dirty="0">
                <a:solidFill>
                  <a:schemeClr val="tx2">
                    <a:lumMod val="50000"/>
                  </a:schemeClr>
                </a:solidFill>
                <a:latin typeface="华文中宋" panose="02010600040101010101" pitchFamily="2" charset="-122"/>
                <a:ea typeface="华文中宋" panose="02010600040101010101" pitchFamily="2" charset="-122"/>
              </a:rPr>
              <a:t>'</a:t>
            </a:r>
            <a:r>
              <a:rPr lang="zh-CN" altLang="en-US" sz="3200" dirty="0">
                <a:solidFill>
                  <a:schemeClr val="tx2">
                    <a:lumMod val="50000"/>
                  </a:schemeClr>
                </a:solidFill>
                <a:latin typeface="华文中宋" panose="02010600040101010101" pitchFamily="2" charset="-122"/>
                <a:ea typeface="华文中宋" panose="02010600040101010101" pitchFamily="2" charset="-122"/>
              </a:rPr>
              <a:t>吃掉</a:t>
            </a:r>
            <a:r>
              <a:rPr lang="en-US" altLang="zh-CN" sz="3200" dirty="0">
                <a:solidFill>
                  <a:schemeClr val="tx2">
                    <a:lumMod val="50000"/>
                  </a:schemeClr>
                </a:solidFill>
                <a:latin typeface="华文中宋" panose="02010600040101010101" pitchFamily="2" charset="-122"/>
                <a:ea typeface="华文中宋" panose="02010600040101010101" pitchFamily="2" charset="-122"/>
              </a:rPr>
              <a:t>'</a:t>
            </a:r>
            <a:r>
              <a:rPr lang="zh-CN" altLang="en-US" sz="3200" dirty="0">
                <a:solidFill>
                  <a:schemeClr val="tx2">
                    <a:lumMod val="50000"/>
                  </a:schemeClr>
                </a:solidFill>
                <a:latin typeface="华文中宋" panose="02010600040101010101" pitchFamily="2" charset="-122"/>
                <a:ea typeface="华文中宋" panose="02010600040101010101" pitchFamily="2" charset="-122"/>
              </a:rPr>
              <a:t>戈德斯通玻色子获得质量</a:t>
            </a:r>
            <a:endParaRPr lang="en-US" altLang="zh-CN" sz="3200" dirty="0">
              <a:solidFill>
                <a:schemeClr val="tx2">
                  <a:lumMod val="50000"/>
                </a:schemeClr>
              </a:solidFill>
              <a:latin typeface="华文中宋" panose="02010600040101010101" pitchFamily="2" charset="-122"/>
              <a:ea typeface="华文中宋" panose="02010600040101010101" pitchFamily="2" charset="-122"/>
            </a:endParaRPr>
          </a:p>
          <a:p>
            <a:pPr marL="457200" indent="-457200">
              <a:lnSpc>
                <a:spcPct val="150000"/>
              </a:lnSpc>
              <a:buFont typeface="Arial" panose="020B0604020202020204" pitchFamily="34" charset="0"/>
              <a:buChar char="•"/>
            </a:pPr>
            <a:r>
              <a:rPr lang="zh-CN" altLang="en-US" sz="3200" dirty="0">
                <a:solidFill>
                  <a:schemeClr val="tx2">
                    <a:lumMod val="50000"/>
                  </a:schemeClr>
                </a:solidFill>
                <a:latin typeface="华文中宋" panose="02010600040101010101" pitchFamily="2" charset="-122"/>
                <a:ea typeface="华文中宋" panose="02010600040101010101" pitchFamily="2" charset="-122"/>
              </a:rPr>
              <a:t>能用自由度计数解释 </a:t>
            </a:r>
            <a:r>
              <a:rPr lang="en-US" altLang="zh-CN" sz="3200" dirty="0">
                <a:solidFill>
                  <a:schemeClr val="tx2">
                    <a:lumMod val="50000"/>
                  </a:schemeClr>
                </a:solidFill>
                <a:latin typeface="华文中宋" panose="02010600040101010101" pitchFamily="2" charset="-122"/>
                <a:ea typeface="华文中宋" panose="02010600040101010101" pitchFamily="2" charset="-122"/>
              </a:rPr>
              <a:t>Higgs </a:t>
            </a:r>
            <a:r>
              <a:rPr lang="zh-CN" altLang="en-US" sz="3200" dirty="0">
                <a:solidFill>
                  <a:schemeClr val="tx2">
                    <a:lumMod val="50000"/>
                  </a:schemeClr>
                </a:solidFill>
                <a:latin typeface="华文中宋" panose="02010600040101010101" pitchFamily="2" charset="-122"/>
                <a:ea typeface="华文中宋" panose="02010600040101010101" pitchFamily="2" charset="-122"/>
              </a:rPr>
              <a:t>机制的本质</a:t>
            </a:r>
          </a:p>
          <a:p>
            <a:pPr>
              <a:lnSpc>
                <a:spcPct val="150000"/>
              </a:lnSpc>
            </a:pPr>
            <a:r>
              <a:rPr lang="zh-CN" altLang="en-US" sz="3200" b="1" dirty="0">
                <a:solidFill>
                  <a:schemeClr val="tx2">
                    <a:lumMod val="50000"/>
                  </a:schemeClr>
                </a:solidFill>
                <a:latin typeface="华文中宋" panose="02010600040101010101" pitchFamily="2" charset="-122"/>
                <a:ea typeface="华文中宋" panose="02010600040101010101" pitchFamily="2" charset="-122"/>
              </a:rPr>
              <a:t>未来展望</a:t>
            </a:r>
            <a:endParaRPr lang="en-US" altLang="zh-CN" sz="3200" b="1" dirty="0">
              <a:solidFill>
                <a:schemeClr val="tx2">
                  <a:lumMod val="50000"/>
                </a:schemeClr>
              </a:solidFill>
              <a:latin typeface="华文中宋" panose="02010600040101010101" pitchFamily="2" charset="-122"/>
              <a:ea typeface="华文中宋" panose="02010600040101010101" pitchFamily="2" charset="-122"/>
            </a:endParaRPr>
          </a:p>
          <a:p>
            <a:pPr>
              <a:lnSpc>
                <a:spcPct val="150000"/>
              </a:lnSpc>
            </a:pPr>
            <a:r>
              <a:rPr lang="zh-CN" altLang="en-US" sz="3200" dirty="0">
                <a:latin typeface="华文中宋" panose="02010600040101010101" pitchFamily="2" charset="-122"/>
                <a:ea typeface="华文中宋" panose="02010600040101010101" pitchFamily="2" charset="-122"/>
              </a:rPr>
              <a:t>未来，我们将把这一机制推广到非阿贝尔规范群（</a:t>
            </a:r>
            <a:r>
              <a:rPr lang="en-US" altLang="zh-CN" sz="3200" dirty="0">
                <a:latin typeface="华文中宋" panose="02010600040101010101" pitchFamily="2" charset="-122"/>
                <a:ea typeface="华文中宋" panose="02010600040101010101" pitchFamily="2" charset="-122"/>
              </a:rPr>
              <a:t>SU(2)×U(1)</a:t>
            </a:r>
            <a:r>
              <a:rPr lang="zh-CN" altLang="en-US" sz="3200" dirty="0">
                <a:latin typeface="华文中宋" panose="02010600040101010101" pitchFamily="2" charset="-122"/>
                <a:ea typeface="华文中宋" panose="02010600040101010101" pitchFamily="2" charset="-122"/>
              </a:rPr>
              <a:t>），应用到电弱统一理论标准模型中，最终解释</a:t>
            </a:r>
            <a:r>
              <a:rPr lang="en-US" altLang="zh-CN" sz="3200" dirty="0">
                <a:latin typeface="华文中宋" panose="02010600040101010101" pitchFamily="2" charset="-122"/>
                <a:ea typeface="华文中宋" panose="02010600040101010101" pitchFamily="2" charset="-122"/>
              </a:rPr>
              <a:t>W</a:t>
            </a:r>
            <a:r>
              <a:rPr lang="zh-CN" altLang="en-US" sz="3200" dirty="0">
                <a:latin typeface="华文中宋" panose="02010600040101010101" pitchFamily="2" charset="-122"/>
                <a:ea typeface="华文中宋" panose="02010600040101010101" pitchFamily="2" charset="-122"/>
              </a:rPr>
              <a:t>和</a:t>
            </a:r>
            <a:r>
              <a:rPr lang="en-US" altLang="zh-CN" sz="3200" dirty="0">
                <a:latin typeface="华文中宋" panose="02010600040101010101" pitchFamily="2" charset="-122"/>
                <a:ea typeface="华文中宋" panose="02010600040101010101" pitchFamily="2" charset="-122"/>
              </a:rPr>
              <a:t>Z</a:t>
            </a:r>
            <a:r>
              <a:rPr lang="zh-CN" altLang="en-US" sz="3200" dirty="0">
                <a:latin typeface="华文中宋" panose="02010600040101010101" pitchFamily="2" charset="-122"/>
                <a:ea typeface="华文中宋" panose="02010600040101010101" pitchFamily="2" charset="-122"/>
              </a:rPr>
              <a:t>玻色子的质量起源</a:t>
            </a:r>
            <a:endParaRPr lang="zh-CN" altLang="en-US" sz="3200" b="1" dirty="0">
              <a:solidFill>
                <a:schemeClr val="tx2">
                  <a:lumMod val="50000"/>
                </a:schemeClr>
              </a:solidFill>
              <a:latin typeface="华文中宋" panose="02010600040101010101" pitchFamily="2" charset="-122"/>
              <a:ea typeface="华文中宋" panose="02010600040101010101" pitchFamily="2" charset="-122"/>
            </a:endParaRPr>
          </a:p>
          <a:p>
            <a:pPr>
              <a:lnSpc>
                <a:spcPct val="150000"/>
              </a:lnSpc>
            </a:pPr>
            <a:endParaRPr lang="zh-CN" altLang="en-US" sz="32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3" name="文本框 2">
            <a:extLst>
              <a:ext uri="{FF2B5EF4-FFF2-40B4-BE49-F238E27FC236}">
                <a16:creationId xmlns:a16="http://schemas.microsoft.com/office/drawing/2014/main" id="{97CF9D14-AC82-BED6-98EE-D04C20150B1F}"/>
              </a:ext>
            </a:extLst>
          </p:cNvPr>
          <p:cNvSpPr txBox="1"/>
          <p:nvPr/>
        </p:nvSpPr>
        <p:spPr>
          <a:xfrm>
            <a:off x="609600" y="9257872"/>
            <a:ext cx="8001000" cy="400110"/>
          </a:xfrm>
          <a:prstGeom prst="rect">
            <a:avLst/>
          </a:prstGeom>
          <a:noFill/>
        </p:spPr>
        <p:txBody>
          <a:bodyPr wrap="square" rtlCol="0">
            <a:spAutoFit/>
          </a:bodyPr>
          <a:lstStyle/>
          <a:p>
            <a:r>
              <a:rPr lang="zh-CN" altLang="en-US" sz="2000" b="1" i="1" dirty="0">
                <a:latin typeface="华文中宋" panose="02010600040101010101" pitchFamily="2" charset="-122"/>
                <a:ea typeface="华文中宋" panose="02010600040101010101" pitchFamily="2" charset="-122"/>
              </a:rPr>
              <a:t>电弱统一模型参见 </a:t>
            </a:r>
            <a:r>
              <a:rPr lang="en-US" altLang="zh-CN" sz="2000" b="1" i="1" dirty="0">
                <a:latin typeface="华文中宋" panose="02010600040101010101" pitchFamily="2" charset="-122"/>
                <a:ea typeface="华文中宋" panose="02010600040101010101" pitchFamily="2" charset="-122"/>
              </a:rPr>
              <a:t>Weinberg (1967)</a:t>
            </a:r>
            <a:r>
              <a:rPr lang="zh-CN" altLang="en-US" sz="2000" b="1" i="1" dirty="0">
                <a:latin typeface="华文中宋" panose="02010600040101010101" pitchFamily="2" charset="-122"/>
                <a:ea typeface="华文中宋" panose="02010600040101010101" pitchFamily="2" charset="-122"/>
              </a:rPr>
              <a:t>；非阿贝尔推广见 </a:t>
            </a:r>
            <a:r>
              <a:rPr lang="en-US" altLang="zh-CN" sz="2000" b="1" i="1" dirty="0">
                <a:latin typeface="华文中宋" panose="02010600040101010101" pitchFamily="2" charset="-122"/>
                <a:ea typeface="华文中宋" panose="02010600040101010101" pitchFamily="2" charset="-122"/>
              </a:rPr>
              <a:t>Kibble (1967)</a:t>
            </a:r>
            <a:endParaRPr lang="zh-CN" altLang="en-US" sz="20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66605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CA779CE-D96E-E98C-7038-E4D6C9269F05}"/>
              </a:ext>
            </a:extLst>
          </p:cNvPr>
          <p:cNvGrpSpPr/>
          <p:nvPr/>
        </p:nvGrpSpPr>
        <p:grpSpPr>
          <a:xfrm>
            <a:off x="0" y="0"/>
            <a:ext cx="18288000" cy="10287000"/>
            <a:chOff x="0" y="0"/>
            <a:chExt cx="5763404" cy="7937500"/>
          </a:xfrm>
        </p:grpSpPr>
        <p:sp>
          <p:nvSpPr>
            <p:cNvPr id="15" name="Freeform 3">
              <a:extLst>
                <a:ext uri="{FF2B5EF4-FFF2-40B4-BE49-F238E27FC236}">
                  <a16:creationId xmlns:a16="http://schemas.microsoft.com/office/drawing/2014/main" id="{3E44F95F-633F-D39B-E3E1-F2EEE8FD798F}"/>
                </a:ext>
              </a:extLst>
            </p:cNvPr>
            <p:cNvSpPr/>
            <p:nvPr/>
          </p:nvSpPr>
          <p:spPr>
            <a:xfrm>
              <a:off x="-6350" y="-6350"/>
              <a:ext cx="5763404" cy="7935912"/>
            </a:xfrm>
            <a:custGeom>
              <a:avLst/>
              <a:gdLst/>
              <a:ahLst/>
              <a:cxnLst/>
              <a:rect l="l" t="t" r="r" b="b"/>
              <a:pathLst>
                <a:path w="5763404" h="7935912">
                  <a:moveTo>
                    <a:pt x="0" y="0"/>
                  </a:moveTo>
                  <a:lnTo>
                    <a:pt x="5763404" y="0"/>
                  </a:lnTo>
                  <a:lnTo>
                    <a:pt x="5763404" y="7935912"/>
                  </a:lnTo>
                  <a:lnTo>
                    <a:pt x="0" y="7935912"/>
                  </a:lnTo>
                  <a:close/>
                </a:path>
              </a:pathLst>
            </a:custGeom>
            <a:solidFill>
              <a:srgbClr val="EAF4FF"/>
            </a:solidFill>
          </p:spPr>
        </p:sp>
      </p:grpSp>
      <p:sp>
        <p:nvSpPr>
          <p:cNvPr id="9" name="TextBox 9"/>
          <p:cNvSpPr txBox="1"/>
          <p:nvPr/>
        </p:nvSpPr>
        <p:spPr>
          <a:xfrm>
            <a:off x="1656229" y="2095500"/>
            <a:ext cx="9952352" cy="1214692"/>
          </a:xfrm>
          <a:prstGeom prst="rect">
            <a:avLst/>
          </a:prstGeom>
        </p:spPr>
        <p:txBody>
          <a:bodyPr lIns="0" tIns="0" rIns="0" bIns="0" rtlCol="0" anchor="t">
            <a:spAutoFit/>
          </a:bodyPr>
          <a:lstStyle/>
          <a:p>
            <a:pPr>
              <a:lnSpc>
                <a:spcPts val="10080"/>
              </a:lnSpc>
              <a:spcBef>
                <a:spcPct val="0"/>
              </a:spcBef>
            </a:pPr>
            <a:r>
              <a:rPr lang="en-US" sz="7200" dirty="0">
                <a:solidFill>
                  <a:srgbClr val="755B60"/>
                </a:solidFill>
                <a:latin typeface="Arial Black" panose="020B0A04020102020204" pitchFamily="34" charset="0"/>
                <a:ea typeface="华文中宋" panose="02010600040101010101" pitchFamily="2" charset="-122"/>
                <a:cs typeface="思源黑体 Medium" panose="020B0600000000000000" charset="-122"/>
              </a:rPr>
              <a:t>THANK YOU!</a:t>
            </a:r>
          </a:p>
        </p:txBody>
      </p:sp>
      <p:pic>
        <p:nvPicPr>
          <p:cNvPr id="2" name="Picture 24">
            <a:extLst>
              <a:ext uri="{FF2B5EF4-FFF2-40B4-BE49-F238E27FC236}">
                <a16:creationId xmlns:a16="http://schemas.microsoft.com/office/drawing/2014/main" id="{8BAFD7BE-2D06-DA75-E5EF-F2380D789C47}"/>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3" name="文本框 2">
            <a:extLst>
              <a:ext uri="{FF2B5EF4-FFF2-40B4-BE49-F238E27FC236}">
                <a16:creationId xmlns:a16="http://schemas.microsoft.com/office/drawing/2014/main" id="{D2BC1BC7-7A33-84B2-7C44-421BF570AE66}"/>
              </a:ext>
            </a:extLst>
          </p:cNvPr>
          <p:cNvSpPr txBox="1"/>
          <p:nvPr/>
        </p:nvSpPr>
        <p:spPr>
          <a:xfrm>
            <a:off x="1447800" y="5143500"/>
            <a:ext cx="10820400" cy="1938992"/>
          </a:xfrm>
          <a:prstGeom prst="rect">
            <a:avLst/>
          </a:prstGeom>
          <a:noFill/>
        </p:spPr>
        <p:txBody>
          <a:bodyPr wrap="square" rtlCol="0">
            <a:spAutoFit/>
          </a:bodyPr>
          <a:lstStyle/>
          <a:p>
            <a:r>
              <a:rPr lang="en-US" altLang="zh-CN" sz="2400" dirty="0">
                <a:latin typeface="Britannic Bold" panose="020B0903060703020204" pitchFamily="34" charset="0"/>
              </a:rPr>
              <a:t>Reporter: Chen </a:t>
            </a:r>
            <a:r>
              <a:rPr lang="en-US" altLang="zh-CN" sz="2400" dirty="0" err="1">
                <a:latin typeface="Britannic Bold" panose="020B0903060703020204" pitchFamily="34" charset="0"/>
              </a:rPr>
              <a:t>Yixiao</a:t>
            </a:r>
            <a:r>
              <a:rPr lang="zh-CN" altLang="en-US" sz="2400" dirty="0">
                <a:latin typeface="华文中宋" panose="02010600040101010101" pitchFamily="2" charset="-122"/>
                <a:ea typeface="华文中宋" panose="02010600040101010101" pitchFamily="2" charset="-122"/>
              </a:rPr>
              <a:t>（</a:t>
            </a:r>
            <a:r>
              <a:rPr lang="zh-CN" altLang="en-US" sz="2400" dirty="0">
                <a:latin typeface="Britannic Bold" panose="020B0903060703020204" pitchFamily="34" charset="0"/>
                <a:ea typeface="华文中宋" panose="02010600040101010101" pitchFamily="2" charset="-122"/>
              </a:rPr>
              <a:t>陈益枭</a:t>
            </a:r>
            <a:r>
              <a:rPr lang="zh-CN" altLang="en-US" sz="2400" dirty="0">
                <a:latin typeface="华文中宋" panose="02010600040101010101" pitchFamily="2" charset="-122"/>
                <a:ea typeface="华文中宋" panose="02010600040101010101" pitchFamily="2" charset="-122"/>
              </a:rPr>
              <a:t>）</a:t>
            </a:r>
            <a:endParaRPr lang="en-US" altLang="zh-CN" sz="2400" dirty="0">
              <a:latin typeface="华文中宋" panose="02010600040101010101" pitchFamily="2" charset="-122"/>
              <a:ea typeface="华文中宋" panose="02010600040101010101" pitchFamily="2" charset="-122"/>
            </a:endParaRPr>
          </a:p>
          <a:p>
            <a:r>
              <a:rPr lang="en-US" altLang="zh-CN" sz="2400" dirty="0">
                <a:latin typeface="Britannic Bold" panose="020B0903060703020204" pitchFamily="34" charset="0"/>
              </a:rPr>
              <a:t>Tang Puchen</a:t>
            </a:r>
            <a:r>
              <a:rPr lang="zh-CN" altLang="en-US" sz="2400" dirty="0">
                <a:latin typeface="华文中宋" panose="02010600040101010101" pitchFamily="2" charset="-122"/>
                <a:ea typeface="华文中宋" panose="02010600040101010101" pitchFamily="2" charset="-122"/>
              </a:rPr>
              <a:t>（汤普臣）</a:t>
            </a:r>
            <a:r>
              <a:rPr lang="en-US" altLang="zh-CN" sz="2400" dirty="0">
                <a:latin typeface="Britannic Bold" panose="020B0903060703020204" pitchFamily="34" charset="0"/>
                <a:ea typeface="华文中宋" panose="02010600040101010101" pitchFamily="2" charset="-122"/>
              </a:rPr>
              <a:t>Shu </a:t>
            </a:r>
            <a:r>
              <a:rPr lang="en-US" altLang="zh-CN" sz="2400" dirty="0" err="1">
                <a:latin typeface="Britannic Bold" panose="020B0903060703020204" pitchFamily="34" charset="0"/>
                <a:ea typeface="华文中宋" panose="02010600040101010101" pitchFamily="2" charset="-122"/>
              </a:rPr>
              <a:t>Runtong</a:t>
            </a:r>
            <a:r>
              <a:rPr lang="zh-CN" altLang="en-US" sz="2400" dirty="0">
                <a:latin typeface="Britannic Bold" panose="020B0903060703020204" pitchFamily="34" charset="0"/>
                <a:ea typeface="华文中宋" panose="02010600040101010101" pitchFamily="2" charset="-122"/>
              </a:rPr>
              <a:t>（舒润桐）</a:t>
            </a:r>
            <a:r>
              <a:rPr lang="en-US" altLang="zh-CN" sz="2400" dirty="0">
                <a:latin typeface="Britannic Bold" panose="020B0903060703020204" pitchFamily="34" charset="0"/>
                <a:ea typeface="华文中宋" panose="02010600040101010101" pitchFamily="2" charset="-122"/>
              </a:rPr>
              <a:t> Chen </a:t>
            </a:r>
            <a:r>
              <a:rPr lang="en-US" altLang="zh-CN" sz="2400" dirty="0" err="1">
                <a:latin typeface="Britannic Bold" panose="020B0903060703020204" pitchFamily="34" charset="0"/>
                <a:ea typeface="华文中宋" panose="02010600040101010101" pitchFamily="2" charset="-122"/>
              </a:rPr>
              <a:t>Yixiao</a:t>
            </a:r>
            <a:r>
              <a:rPr lang="zh-CN" altLang="en-US" sz="2400" dirty="0">
                <a:latin typeface="Britannic Bold" panose="020B0903060703020204" pitchFamily="34" charset="0"/>
                <a:ea typeface="华文中宋" panose="02010600040101010101" pitchFamily="2" charset="-122"/>
              </a:rPr>
              <a:t>（陈益枭）</a:t>
            </a:r>
            <a:endParaRPr lang="en-US" altLang="zh-CN" sz="2400" dirty="0">
              <a:latin typeface="Britannic Bold" panose="020B0903060703020204" pitchFamily="34" charset="0"/>
              <a:ea typeface="华文中宋" panose="02010600040101010101" pitchFamily="2" charset="-122"/>
            </a:endParaRPr>
          </a:p>
          <a:p>
            <a:r>
              <a:rPr lang="en-US" altLang="zh-CN" sz="2400" dirty="0">
                <a:latin typeface="Britannic Bold" panose="020B0903060703020204" pitchFamily="34" charset="0"/>
                <a:ea typeface="华文中宋" panose="02010600040101010101" pitchFamily="2" charset="-122"/>
              </a:rPr>
              <a:t>Department of Physics, Fudan University</a:t>
            </a:r>
          </a:p>
          <a:p>
            <a:r>
              <a:rPr lang="en-US" altLang="zh-CN" sz="2400" dirty="0">
                <a:latin typeface="Britannic Bold" panose="020B0903060703020204" pitchFamily="34" charset="0"/>
                <a:ea typeface="华文中宋" panose="02010600040101010101" pitchFamily="2" charset="-122"/>
              </a:rPr>
              <a:t>8 May 2026</a:t>
            </a:r>
          </a:p>
          <a:p>
            <a:endParaRPr lang="en-US" altLang="zh-CN" sz="2400" dirty="0">
              <a:latin typeface="华文中宋" panose="02010600040101010101" pitchFamily="2" charset="-122"/>
              <a:ea typeface="华文中宋" panose="0201060004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4E472A38-B2A5-0151-D171-B0BE98626D20}"/>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A7929A89-0CE2-5ED7-1D8E-EE7D43AC3394}"/>
              </a:ext>
            </a:extLst>
          </p:cNvPr>
          <p:cNvPicPr>
            <a:picLocks noChangeAspect="1"/>
          </p:cNvPicPr>
          <p:nvPr/>
        </p:nvPicPr>
        <p:blipFill>
          <a:blip r:embed="rId3"/>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1A20913C-AE94-1851-7712-9FE0E5479350}"/>
              </a:ext>
            </a:extLst>
          </p:cNvPr>
          <p:cNvSpPr txBox="1"/>
          <p:nvPr/>
        </p:nvSpPr>
        <p:spPr>
          <a:xfrm>
            <a:off x="609600" y="593501"/>
            <a:ext cx="11811000" cy="914353"/>
          </a:xfrm>
          <a:prstGeom prst="rect">
            <a:avLst/>
          </a:prstGeom>
          <a:noFill/>
        </p:spPr>
        <p:txBody>
          <a:bodyPr wrap="square" rtlCol="0">
            <a:spAutoFit/>
          </a:bodyPr>
          <a:lstStyle/>
          <a:p>
            <a:pPr>
              <a:lnSpc>
                <a:spcPts val="7080"/>
              </a:lnSpc>
            </a:pPr>
            <a:r>
              <a:rPr lang="zh-CN" altLang="en-US" sz="3600" dirty="0">
                <a:solidFill>
                  <a:srgbClr val="755B60"/>
                </a:solidFill>
                <a:latin typeface="华文琥珀" panose="02010800040101010101" pitchFamily="2" charset="-122"/>
                <a:ea typeface="华文琥珀" panose="02010800040101010101" pitchFamily="2" charset="-122"/>
              </a:rPr>
              <a:t>附录</a:t>
            </a:r>
            <a:endParaRPr lang="en-US" altLang="zh-CN" sz="3600" dirty="0">
              <a:solidFill>
                <a:srgbClr val="755B60"/>
              </a:solidFill>
              <a:latin typeface="华文琥珀" panose="02010800040101010101" pitchFamily="2" charset="-122"/>
              <a:ea typeface="华文琥珀" panose="02010800040101010101" pitchFamily="2" charset="-122"/>
            </a:endParaRPr>
          </a:p>
        </p:txBody>
      </p:sp>
      <p:sp>
        <p:nvSpPr>
          <p:cNvPr id="3" name="文本框 2">
            <a:extLst>
              <a:ext uri="{FF2B5EF4-FFF2-40B4-BE49-F238E27FC236}">
                <a16:creationId xmlns:a16="http://schemas.microsoft.com/office/drawing/2014/main" id="{E402A6CA-C38E-DA83-A479-073C1E2B4C91}"/>
              </a:ext>
            </a:extLst>
          </p:cNvPr>
          <p:cNvSpPr txBox="1"/>
          <p:nvPr/>
        </p:nvSpPr>
        <p:spPr>
          <a:xfrm>
            <a:off x="533400" y="1790700"/>
            <a:ext cx="17221200" cy="6001643"/>
          </a:xfrm>
          <a:prstGeom prst="rect">
            <a:avLst/>
          </a:prstGeom>
          <a:noFill/>
        </p:spPr>
        <p:txBody>
          <a:bodyPr wrap="square" rtlCol="0">
            <a:spAutoFit/>
          </a:bodyPr>
          <a:lstStyle/>
          <a:p>
            <a:r>
              <a:rPr lang="zh-CN" altLang="en-US" sz="3200" b="1" dirty="0">
                <a:latin typeface="华文中宋" panose="02010600040101010101" pitchFamily="2" charset="-122"/>
                <a:ea typeface="华文中宋" panose="02010600040101010101" pitchFamily="2" charset="-122"/>
              </a:rPr>
              <a:t>参考文献</a:t>
            </a:r>
          </a:p>
          <a:p>
            <a:r>
              <a:rPr lang="en-US" altLang="zh-CN" sz="3200" dirty="0">
                <a:latin typeface="华文中宋" panose="02010600040101010101" pitchFamily="2" charset="-122"/>
                <a:ea typeface="华文中宋" panose="02010600040101010101" pitchFamily="2" charset="-122"/>
              </a:rPr>
              <a:t>[1] Matthew D. Schwartz, Quantum Field Theory and the Standard Model,    Cambridge University Press, 2014, Chapters 28–29.</a:t>
            </a:r>
          </a:p>
          <a:p>
            <a:r>
              <a:rPr lang="en-US" altLang="zh-CN" sz="3200" dirty="0">
                <a:latin typeface="华文中宋" panose="02010600040101010101" pitchFamily="2" charset="-122"/>
                <a:ea typeface="华文中宋" panose="02010600040101010101" pitchFamily="2" charset="-122"/>
              </a:rPr>
              <a:t>[2] Peter W. Higgs, Broken Symmetries and the Masses of Gauge Bosons,  Physical Review Letters 13, 508 (1964).</a:t>
            </a:r>
          </a:p>
          <a:p>
            <a:r>
              <a:rPr lang="en-US" altLang="zh-CN" sz="3200" dirty="0">
                <a:latin typeface="华文中宋" panose="02010600040101010101" pitchFamily="2" charset="-122"/>
                <a:ea typeface="华文中宋" panose="02010600040101010101" pitchFamily="2" charset="-122"/>
              </a:rPr>
              <a:t>[3] F. Englert and R. </a:t>
            </a:r>
            <a:r>
              <a:rPr lang="en-US" altLang="zh-CN" sz="3200" dirty="0" err="1">
                <a:latin typeface="华文中宋" panose="02010600040101010101" pitchFamily="2" charset="-122"/>
                <a:ea typeface="华文中宋" panose="02010600040101010101" pitchFamily="2" charset="-122"/>
              </a:rPr>
              <a:t>Brout</a:t>
            </a:r>
            <a:r>
              <a:rPr lang="en-US" altLang="zh-CN" sz="3200" dirty="0">
                <a:latin typeface="华文中宋" panose="02010600040101010101" pitchFamily="2" charset="-122"/>
                <a:ea typeface="华文中宋" panose="02010600040101010101" pitchFamily="2" charset="-122"/>
              </a:rPr>
              <a:t>, Broken Symmetry and the Mass of Gauge    Vector Mesons, Physical Review Letters 13, 321 (1964).</a:t>
            </a:r>
          </a:p>
          <a:p>
            <a:r>
              <a:rPr lang="en-US" altLang="zh-CN" sz="3200" dirty="0">
                <a:latin typeface="华文中宋" panose="02010600040101010101" pitchFamily="2" charset="-122"/>
                <a:ea typeface="华文中宋" panose="02010600040101010101" pitchFamily="2" charset="-122"/>
              </a:rPr>
              <a:t>[4] J. Goldstone, A. Salam and S. Weinberg, Broken Symmetries,    Physical Review 127, 965 (1962).</a:t>
            </a:r>
          </a:p>
          <a:p>
            <a:r>
              <a:rPr lang="en-US" altLang="zh-CN" sz="3200" dirty="0">
                <a:latin typeface="华文中宋" panose="02010600040101010101" pitchFamily="2" charset="-122"/>
                <a:ea typeface="华文中宋" panose="02010600040101010101" pitchFamily="2" charset="-122"/>
              </a:rPr>
              <a:t>[5] Sidney Coleman, Aspects of Symmetry: Selected Erice Lectures,    Cambridge University Press, 1985, Chapter 5: Secret Symmetry.</a:t>
            </a:r>
          </a:p>
          <a:p>
            <a:endParaRPr lang="zh-CN" altLang="en-US" sz="3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42821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570053A8-8AD6-01E1-1DCB-B75CF94A78D8}"/>
              </a:ext>
            </a:extLst>
          </p:cNvPr>
          <p:cNvGrpSpPr/>
          <p:nvPr/>
        </p:nvGrpSpPr>
        <p:grpSpPr>
          <a:xfrm>
            <a:off x="0" y="3009900"/>
            <a:ext cx="18288000" cy="5016358"/>
            <a:chOff x="0" y="0"/>
            <a:chExt cx="5763404" cy="7937500"/>
          </a:xfrm>
        </p:grpSpPr>
        <p:sp>
          <p:nvSpPr>
            <p:cNvPr id="9" name="Freeform 3">
              <a:extLst>
                <a:ext uri="{FF2B5EF4-FFF2-40B4-BE49-F238E27FC236}">
                  <a16:creationId xmlns:a16="http://schemas.microsoft.com/office/drawing/2014/main" id="{6A08E6BA-A543-1244-9F4E-555EDD835612}"/>
                </a:ext>
              </a:extLst>
            </p:cNvPr>
            <p:cNvSpPr/>
            <p:nvPr/>
          </p:nvSpPr>
          <p:spPr>
            <a:xfrm>
              <a:off x="-6350" y="-6350"/>
              <a:ext cx="5763404" cy="7935912"/>
            </a:xfrm>
            <a:custGeom>
              <a:avLst/>
              <a:gdLst/>
              <a:ahLst/>
              <a:cxnLst/>
              <a:rect l="l" t="t" r="r" b="b"/>
              <a:pathLst>
                <a:path w="5763404" h="7935912">
                  <a:moveTo>
                    <a:pt x="0" y="0"/>
                  </a:moveTo>
                  <a:lnTo>
                    <a:pt x="5763404" y="0"/>
                  </a:lnTo>
                  <a:lnTo>
                    <a:pt x="5763404" y="7935912"/>
                  </a:lnTo>
                  <a:lnTo>
                    <a:pt x="0" y="7935912"/>
                  </a:lnTo>
                  <a:close/>
                </a:path>
              </a:pathLst>
            </a:custGeom>
            <a:solidFill>
              <a:srgbClr val="EAF4FF"/>
            </a:solidFill>
          </p:spPr>
        </p:sp>
      </p:grpSp>
      <p:sp>
        <p:nvSpPr>
          <p:cNvPr id="3" name="TextBox 3"/>
          <p:cNvSpPr txBox="1"/>
          <p:nvPr/>
        </p:nvSpPr>
        <p:spPr>
          <a:xfrm>
            <a:off x="648747" y="3238500"/>
            <a:ext cx="17297399" cy="4524957"/>
          </a:xfrm>
          <a:prstGeom prst="rect">
            <a:avLst/>
          </a:prstGeom>
        </p:spPr>
        <p:txBody>
          <a:bodyPr wrap="square" lIns="0" tIns="0" rIns="0" bIns="0" rtlCol="0" anchor="t">
            <a:spAutoFit/>
          </a:bodyPr>
          <a:lstStyle/>
          <a:p>
            <a:pPr>
              <a:lnSpc>
                <a:spcPct val="150000"/>
              </a:lnSpc>
            </a:pPr>
            <a:r>
              <a:rPr lang="en-US" sz="4000" dirty="0">
                <a:solidFill>
                  <a:srgbClr val="755B60"/>
                </a:solidFill>
                <a:latin typeface="华文琥珀" panose="02010800040101010101" pitchFamily="2" charset="-122"/>
                <a:ea typeface="华文琥珀" panose="02010800040101010101" pitchFamily="2" charset="-122"/>
                <a:cs typeface="汉仪玄宋 55S" panose="00020600040101010101" charset="-122"/>
              </a:rPr>
              <a:t>01/</a:t>
            </a:r>
            <a:r>
              <a:rPr lang="zh-CN" altLang="zh-CN" sz="4000" dirty="0">
                <a:solidFill>
                  <a:srgbClr val="755B60"/>
                </a:solidFill>
                <a:latin typeface="华文琥珀" panose="02010800040101010101" pitchFamily="2" charset="-122"/>
                <a:ea typeface="华文琥珀" panose="02010800040101010101" pitchFamily="2" charset="-122"/>
              </a:rPr>
              <a:t>问题与困境：规范对称性为何禁止质量项</a:t>
            </a:r>
            <a:endParaRPr lang="en-US" sz="4000" dirty="0">
              <a:solidFill>
                <a:srgbClr val="755B60"/>
              </a:solidFill>
              <a:latin typeface="华文琥珀" panose="02010800040101010101" pitchFamily="2" charset="-122"/>
              <a:ea typeface="华文琥珀" panose="02010800040101010101" pitchFamily="2" charset="-122"/>
            </a:endParaRPr>
          </a:p>
          <a:p>
            <a:pPr>
              <a:lnSpc>
                <a:spcPct val="150000"/>
              </a:lnSpc>
            </a:pPr>
            <a:r>
              <a:rPr lang="en-US" sz="4000" dirty="0">
                <a:solidFill>
                  <a:srgbClr val="755B60"/>
                </a:solidFill>
                <a:latin typeface="华文琥珀" panose="02010800040101010101" pitchFamily="2" charset="-122"/>
                <a:ea typeface="华文琥珀" panose="02010800040101010101" pitchFamily="2" charset="-122"/>
                <a:cs typeface="汉仪玄宋 55S" panose="00020600040101010101" charset="-122"/>
              </a:rPr>
              <a:t>02</a:t>
            </a:r>
            <a:r>
              <a:rPr lang="en-US" sz="4000" dirty="0">
                <a:solidFill>
                  <a:srgbClr val="755B60"/>
                </a:solidFill>
                <a:latin typeface="华文琥珀" panose="02010800040101010101" pitchFamily="2" charset="-122"/>
                <a:ea typeface="华文琥珀" panose="02010800040101010101" pitchFamily="2" charset="-122"/>
              </a:rPr>
              <a:t>/</a:t>
            </a:r>
            <a:r>
              <a:rPr lang="zh-CN" altLang="zh-CN" sz="4000" dirty="0">
                <a:solidFill>
                  <a:srgbClr val="755B60"/>
                </a:solidFill>
                <a:latin typeface="华文琥珀" panose="02010800040101010101" pitchFamily="2" charset="-122"/>
                <a:ea typeface="华文琥珀" panose="02010800040101010101" pitchFamily="2" charset="-122"/>
              </a:rPr>
              <a:t>破缺的真空：</a:t>
            </a:r>
            <a:r>
              <a:rPr lang="en-US" altLang="zh-CN" sz="4000" dirty="0">
                <a:solidFill>
                  <a:srgbClr val="755B60"/>
                </a:solidFill>
                <a:latin typeface="华文琥珀" panose="02010800040101010101" pitchFamily="2" charset="-122"/>
                <a:ea typeface="华文琥珀" panose="02010800040101010101" pitchFamily="2" charset="-122"/>
              </a:rPr>
              <a:t>Mexican Hat</a:t>
            </a:r>
            <a:r>
              <a:rPr lang="zh-CN" altLang="zh-CN" sz="4000" dirty="0">
                <a:solidFill>
                  <a:srgbClr val="755B60"/>
                </a:solidFill>
                <a:latin typeface="华文琥珀" panose="02010800040101010101" pitchFamily="2" charset="-122"/>
                <a:ea typeface="华文琥珀" panose="02010800040101010101" pitchFamily="2" charset="-122"/>
              </a:rPr>
              <a:t>势与</a:t>
            </a:r>
            <a:r>
              <a:rPr lang="en-US" altLang="zh-CN" sz="4000" dirty="0">
                <a:solidFill>
                  <a:srgbClr val="755B60"/>
                </a:solidFill>
                <a:latin typeface="华文琥珀" panose="02010800040101010101" pitchFamily="2" charset="-122"/>
                <a:ea typeface="华文琥珀" panose="02010800040101010101" pitchFamily="2" charset="-122"/>
              </a:rPr>
              <a:t>SSB</a:t>
            </a:r>
            <a:endParaRPr lang="zh-CN" altLang="zh-CN" sz="4000" dirty="0">
              <a:solidFill>
                <a:srgbClr val="755B60"/>
              </a:solidFill>
              <a:latin typeface="华文琥珀" panose="02010800040101010101" pitchFamily="2" charset="-122"/>
              <a:ea typeface="华文琥珀" panose="02010800040101010101" pitchFamily="2" charset="-122"/>
            </a:endParaRPr>
          </a:p>
          <a:p>
            <a:pPr>
              <a:lnSpc>
                <a:spcPct val="150000"/>
              </a:lnSpc>
            </a:pPr>
            <a:r>
              <a:rPr lang="en-US" sz="4000" dirty="0">
                <a:solidFill>
                  <a:srgbClr val="755B60"/>
                </a:solidFill>
                <a:latin typeface="华文琥珀" panose="02010800040101010101" pitchFamily="2" charset="-122"/>
                <a:ea typeface="华文琥珀" panose="02010800040101010101" pitchFamily="2" charset="-122"/>
              </a:rPr>
              <a:t>03/</a:t>
            </a:r>
            <a:r>
              <a:rPr lang="zh-CN" altLang="zh-CN" sz="4000" dirty="0">
                <a:solidFill>
                  <a:srgbClr val="755B60"/>
                </a:solidFill>
                <a:latin typeface="华文琥珀" panose="02010800040101010101" pitchFamily="2" charset="-122"/>
                <a:ea typeface="华文琥珀" panose="02010800040101010101" pitchFamily="2" charset="-122"/>
              </a:rPr>
              <a:t>无质量的代价：</a:t>
            </a:r>
            <a:r>
              <a:rPr lang="en-US" altLang="zh-CN" sz="4000" dirty="0">
                <a:solidFill>
                  <a:srgbClr val="755B60"/>
                </a:solidFill>
                <a:latin typeface="华文琥珀" panose="02010800040101010101" pitchFamily="2" charset="-122"/>
                <a:ea typeface="华文琥珀" panose="02010800040101010101" pitchFamily="2" charset="-122"/>
              </a:rPr>
              <a:t>Goldstone</a:t>
            </a:r>
            <a:r>
              <a:rPr lang="zh-CN" altLang="zh-CN" sz="4000" dirty="0">
                <a:solidFill>
                  <a:srgbClr val="755B60"/>
                </a:solidFill>
                <a:latin typeface="华文琥珀" panose="02010800040101010101" pitchFamily="2" charset="-122"/>
                <a:ea typeface="华文琥珀" panose="02010800040101010101" pitchFamily="2" charset="-122"/>
              </a:rPr>
              <a:t>定理</a:t>
            </a:r>
            <a:endParaRPr lang="en-US" sz="4000" dirty="0">
              <a:solidFill>
                <a:srgbClr val="755B60"/>
              </a:solidFill>
              <a:latin typeface="华文琥珀" panose="02010800040101010101" pitchFamily="2" charset="-122"/>
              <a:ea typeface="华文琥珀" panose="02010800040101010101" pitchFamily="2" charset="-122"/>
            </a:endParaRPr>
          </a:p>
          <a:p>
            <a:pPr>
              <a:lnSpc>
                <a:spcPct val="150000"/>
              </a:lnSpc>
            </a:pPr>
            <a:r>
              <a:rPr lang="en-US" sz="4000" dirty="0">
                <a:solidFill>
                  <a:srgbClr val="755B60"/>
                </a:solidFill>
                <a:latin typeface="华文琥珀" panose="02010800040101010101" pitchFamily="2" charset="-122"/>
                <a:ea typeface="华文琥珀" panose="02010800040101010101" pitchFamily="2" charset="-122"/>
              </a:rPr>
              <a:t>04/</a:t>
            </a:r>
            <a:r>
              <a:rPr lang="zh-CN" altLang="zh-CN" sz="4000" dirty="0">
                <a:solidFill>
                  <a:srgbClr val="755B60"/>
                </a:solidFill>
                <a:latin typeface="华文琥珀" panose="02010800040101010101" pitchFamily="2" charset="-122"/>
                <a:ea typeface="华文琥珀" panose="02010800040101010101" pitchFamily="2" charset="-122"/>
              </a:rPr>
              <a:t>质量的诞生：</a:t>
            </a:r>
            <a:r>
              <a:rPr lang="en-US" altLang="zh-CN" sz="4000" dirty="0">
                <a:solidFill>
                  <a:srgbClr val="755B60"/>
                </a:solidFill>
                <a:latin typeface="华文琥珀" panose="02010800040101010101" pitchFamily="2" charset="-122"/>
                <a:ea typeface="华文琥珀" panose="02010800040101010101" pitchFamily="2" charset="-122"/>
              </a:rPr>
              <a:t>Abelian Higgs</a:t>
            </a:r>
            <a:r>
              <a:rPr lang="zh-CN" altLang="zh-CN" sz="4000" dirty="0">
                <a:solidFill>
                  <a:srgbClr val="755B60"/>
                </a:solidFill>
                <a:latin typeface="华文琥珀" panose="02010800040101010101" pitchFamily="2" charset="-122"/>
                <a:ea typeface="华文琥珀" panose="02010800040101010101" pitchFamily="2" charset="-122"/>
              </a:rPr>
              <a:t>机制</a:t>
            </a:r>
            <a:endParaRPr lang="en-US" altLang="zh-CN" sz="4000" dirty="0">
              <a:solidFill>
                <a:srgbClr val="755B60"/>
              </a:solidFill>
              <a:latin typeface="华文琥珀" panose="02010800040101010101" pitchFamily="2" charset="-122"/>
              <a:ea typeface="华文琥珀" panose="02010800040101010101" pitchFamily="2" charset="-122"/>
            </a:endParaRPr>
          </a:p>
          <a:p>
            <a:pPr>
              <a:lnSpc>
                <a:spcPct val="150000"/>
              </a:lnSpc>
            </a:pPr>
            <a:r>
              <a:rPr lang="en-US" sz="4000" dirty="0">
                <a:solidFill>
                  <a:srgbClr val="755B60"/>
                </a:solidFill>
                <a:latin typeface="华文琥珀" panose="02010800040101010101" pitchFamily="2" charset="-122"/>
                <a:ea typeface="华文琥珀" panose="02010800040101010101" pitchFamily="2" charset="-122"/>
              </a:rPr>
              <a:t>05/</a:t>
            </a:r>
            <a:r>
              <a:rPr lang="zh-CN" altLang="zh-CN" sz="4000" dirty="0">
                <a:solidFill>
                  <a:srgbClr val="755B60"/>
                </a:solidFill>
                <a:latin typeface="华文琥珀" panose="02010800040101010101" pitchFamily="2" charset="-122"/>
                <a:ea typeface="华文琥珀" panose="02010800040101010101" pitchFamily="2" charset="-122"/>
              </a:rPr>
              <a:t>结论与展望</a:t>
            </a:r>
            <a:endParaRPr lang="en-US" sz="4000" dirty="0">
              <a:solidFill>
                <a:srgbClr val="755B60"/>
              </a:solidFill>
              <a:latin typeface="华文琥珀" panose="02010800040101010101" pitchFamily="2" charset="-122"/>
              <a:ea typeface="华文琥珀" panose="02010800040101010101" pitchFamily="2" charset="-122"/>
            </a:endParaRPr>
          </a:p>
        </p:txBody>
      </p:sp>
      <p:grpSp>
        <p:nvGrpSpPr>
          <p:cNvPr id="4" name="Group 4"/>
          <p:cNvGrpSpPr/>
          <p:nvPr/>
        </p:nvGrpSpPr>
        <p:grpSpPr>
          <a:xfrm>
            <a:off x="1028700" y="928687"/>
            <a:ext cx="7961855" cy="1819368"/>
            <a:chOff x="0" y="-133350"/>
            <a:chExt cx="10615807" cy="2425823"/>
          </a:xfrm>
        </p:grpSpPr>
        <p:sp>
          <p:nvSpPr>
            <p:cNvPr id="5" name="TextBox 5"/>
            <p:cNvSpPr txBox="1"/>
            <p:nvPr/>
          </p:nvSpPr>
          <p:spPr>
            <a:xfrm>
              <a:off x="76200" y="1642723"/>
              <a:ext cx="10539607" cy="649750"/>
            </a:xfrm>
            <a:prstGeom prst="rect">
              <a:avLst/>
            </a:prstGeom>
          </p:spPr>
          <p:txBody>
            <a:bodyPr lIns="0" tIns="0" rIns="0" bIns="0" rtlCol="0" anchor="t">
              <a:spAutoFit/>
            </a:bodyPr>
            <a:lstStyle/>
            <a:p>
              <a:pPr>
                <a:lnSpc>
                  <a:spcPts val="3840"/>
                </a:lnSpc>
              </a:pPr>
              <a:endParaRPr lang="en-US" sz="3200" spc="96" dirty="0">
                <a:solidFill>
                  <a:srgbClr val="755B60"/>
                </a:solidFill>
                <a:latin typeface="思源黑体-细体" panose="020B0200000000000000" charset="-122"/>
                <a:ea typeface="思源黑体 Medium" panose="020B0600000000000000" charset="-122"/>
                <a:cs typeface="思源黑体 Medium" panose="020B0600000000000000" charset="-122"/>
              </a:endParaRPr>
            </a:p>
          </p:txBody>
        </p:sp>
        <p:sp>
          <p:nvSpPr>
            <p:cNvPr id="6" name="TextBox 6"/>
            <p:cNvSpPr txBox="1"/>
            <p:nvPr/>
          </p:nvSpPr>
          <p:spPr>
            <a:xfrm>
              <a:off x="0" y="-133350"/>
              <a:ext cx="8243278" cy="1634037"/>
            </a:xfrm>
            <a:prstGeom prst="rect">
              <a:avLst/>
            </a:prstGeom>
          </p:spPr>
          <p:txBody>
            <a:bodyPr lIns="0" tIns="0" rIns="0" bIns="0" rtlCol="0" anchor="t">
              <a:spAutoFit/>
            </a:bodyPr>
            <a:lstStyle/>
            <a:p>
              <a:pPr>
                <a:lnSpc>
                  <a:spcPts val="10080"/>
                </a:lnSpc>
                <a:spcBef>
                  <a:spcPct val="0"/>
                </a:spcBef>
              </a:pPr>
              <a:endParaRPr lang="en-US" sz="7200" dirty="0">
                <a:solidFill>
                  <a:srgbClr val="755B60"/>
                </a:solidFill>
                <a:latin typeface="汉仪玄宋 55S" panose="00020600040101010101" charset="-122"/>
                <a:ea typeface="汉仪玄宋 55S" panose="00020600040101010101" charset="-122"/>
                <a:cs typeface="思源黑体 Medium" panose="020B0600000000000000" charset="-122"/>
              </a:endParaRPr>
            </a:p>
          </p:txBody>
        </p:sp>
      </p:grpSp>
      <p:pic>
        <p:nvPicPr>
          <p:cNvPr id="7" name="Picture 7"/>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2" name="文本框 1">
            <a:extLst>
              <a:ext uri="{FF2B5EF4-FFF2-40B4-BE49-F238E27FC236}">
                <a16:creationId xmlns:a16="http://schemas.microsoft.com/office/drawing/2014/main" id="{F6336C3C-635D-AA08-F4C2-7A8D041B0FE3}"/>
              </a:ext>
            </a:extLst>
          </p:cNvPr>
          <p:cNvSpPr txBox="1"/>
          <p:nvPr/>
        </p:nvSpPr>
        <p:spPr>
          <a:xfrm>
            <a:off x="767129" y="691082"/>
            <a:ext cx="6705600" cy="1569660"/>
          </a:xfrm>
          <a:prstGeom prst="rect">
            <a:avLst/>
          </a:prstGeom>
          <a:noFill/>
        </p:spPr>
        <p:txBody>
          <a:bodyPr wrap="square" rtlCol="0">
            <a:spAutoFit/>
          </a:bodyPr>
          <a:lstStyle/>
          <a:p>
            <a:r>
              <a:rPr lang="en-US" altLang="zh-CN" sz="4800" dirty="0">
                <a:solidFill>
                  <a:schemeClr val="tx2">
                    <a:lumMod val="60000"/>
                    <a:lumOff val="40000"/>
                  </a:schemeClr>
                </a:solidFill>
                <a:latin typeface="Britannic Bold" panose="020B0903060703020204" pitchFamily="34" charset="0"/>
              </a:rPr>
              <a:t>Presentation</a:t>
            </a:r>
          </a:p>
          <a:p>
            <a:r>
              <a:rPr lang="en-US" altLang="zh-CN" sz="4800" dirty="0">
                <a:solidFill>
                  <a:schemeClr val="tx2">
                    <a:lumMod val="60000"/>
                    <a:lumOff val="40000"/>
                  </a:schemeClr>
                </a:solidFill>
                <a:latin typeface="Britannic Bold" panose="020B0903060703020204" pitchFamily="34" charset="0"/>
              </a:rPr>
              <a:t>Agenda</a:t>
            </a:r>
            <a:endParaRPr lang="zh-CN" altLang="en-US" sz="4800" dirty="0">
              <a:solidFill>
                <a:schemeClr val="tx2">
                  <a:lumMod val="60000"/>
                  <a:lumOff val="40000"/>
                </a:schemeClr>
              </a:solidFill>
              <a:latin typeface="Britannic Bold" panose="020B09030607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1D29213C-031D-872A-DBF3-29100EC2F828}"/>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6C7C579B-9553-313B-935F-1C37FA55027D}"/>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58C88E8E-A10E-9EA1-D6C5-22820D5417EC}"/>
              </a:ext>
            </a:extLst>
          </p:cNvPr>
          <p:cNvSpPr txBox="1"/>
          <p:nvPr/>
        </p:nvSpPr>
        <p:spPr>
          <a:xfrm>
            <a:off x="609600" y="593501"/>
            <a:ext cx="11811000" cy="646331"/>
          </a:xfrm>
          <a:prstGeom prst="rect">
            <a:avLst/>
          </a:prstGeom>
          <a:noFill/>
        </p:spPr>
        <p:txBody>
          <a:bodyPr wrap="square" rtlCol="0">
            <a:spAutoFit/>
          </a:bodyPr>
          <a:lstStyle/>
          <a:p>
            <a:r>
              <a:rPr lang="en-US" altLang="zh-CN" sz="3600" dirty="0">
                <a:solidFill>
                  <a:srgbClr val="755B60"/>
                </a:solidFill>
                <a:latin typeface="华文琥珀" panose="02010800040101010101" pitchFamily="2" charset="-122"/>
                <a:ea typeface="华文琥珀" panose="02010800040101010101" pitchFamily="2" charset="-122"/>
              </a:rPr>
              <a:t>01</a:t>
            </a:r>
            <a:r>
              <a:rPr lang="zh-CN" altLang="zh-CN" sz="3600" dirty="0">
                <a:solidFill>
                  <a:srgbClr val="755B60"/>
                </a:solidFill>
                <a:latin typeface="华文琥珀" panose="02010800040101010101" pitchFamily="2" charset="-122"/>
                <a:ea typeface="华文琥珀" panose="02010800040101010101" pitchFamily="2" charset="-122"/>
              </a:rPr>
              <a:t>问题与困境：规范对称性为何禁止质量项</a:t>
            </a: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7BF3A5D-F571-89DF-55DF-2B9DC8A1F24E}"/>
                  </a:ext>
                </a:extLst>
              </p:cNvPr>
              <p:cNvSpPr txBox="1"/>
              <p:nvPr/>
            </p:nvSpPr>
            <p:spPr>
              <a:xfrm>
                <a:off x="990600" y="1943100"/>
                <a:ext cx="13944600" cy="6957546"/>
              </a:xfrm>
              <a:prstGeom prst="rect">
                <a:avLst/>
              </a:prstGeom>
              <a:noFill/>
            </p:spPr>
            <p:txBody>
              <a:bodyPr wrap="square" rtlCol="0">
                <a:spAutoFit/>
              </a:bodyPr>
              <a:lstStyle/>
              <a:p>
                <a:pPr>
                  <a:lnSpc>
                    <a:spcPct val="150000"/>
                  </a:lnSpc>
                </a:pPr>
                <a:r>
                  <a:rPr lang="zh-CN" altLang="en-US" sz="3200" dirty="0">
                    <a:latin typeface="华文中宋" panose="02010600040101010101" pitchFamily="2" charset="-122"/>
                    <a:ea typeface="华文中宋" panose="02010600040101010101" pitchFamily="2" charset="-122"/>
                  </a:rPr>
                  <a:t>我们从一个根本矛盾出发。电磁相互作用和弱相互作用的载体</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光子、</a:t>
                </a:r>
                <a:r>
                  <a:rPr lang="en-US" altLang="zh-CN" sz="3200" dirty="0">
                    <a:latin typeface="华文中宋" panose="02010600040101010101" pitchFamily="2" charset="-122"/>
                    <a:ea typeface="华文中宋" panose="02010600040101010101" pitchFamily="2" charset="-122"/>
                  </a:rPr>
                  <a:t>W</a:t>
                </a:r>
                <a:r>
                  <a:rPr lang="zh-CN" altLang="en-US" sz="3200" dirty="0">
                    <a:latin typeface="华文中宋" panose="02010600040101010101" pitchFamily="2" charset="-122"/>
                    <a:ea typeface="华文中宋" panose="02010600040101010101" pitchFamily="2" charset="-122"/>
                  </a:rPr>
                  <a:t>和</a:t>
                </a:r>
                <a:r>
                  <a:rPr lang="en-US" altLang="zh-CN" sz="3200" dirty="0">
                    <a:latin typeface="华文中宋" panose="02010600040101010101" pitchFamily="2" charset="-122"/>
                    <a:ea typeface="华文中宋" panose="02010600040101010101" pitchFamily="2" charset="-122"/>
                  </a:rPr>
                  <a:t>Z</a:t>
                </a:r>
                <a:r>
                  <a:rPr lang="zh-CN" altLang="en-US" sz="3200" dirty="0">
                    <a:latin typeface="华文中宋" panose="02010600040101010101" pitchFamily="2" charset="-122"/>
                    <a:ea typeface="华文中宋" panose="02010600040101010101" pitchFamily="2" charset="-122"/>
                  </a:rPr>
                  <a:t>玻色子</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本应由规范对称性描述。但定域</a:t>
                </a:r>
                <a:r>
                  <a:rPr lang="en-US" altLang="zh-CN" sz="3200" dirty="0">
                    <a:latin typeface="华文中宋" panose="02010600040101010101" pitchFamily="2" charset="-122"/>
                    <a:ea typeface="华文中宋" panose="02010600040101010101" pitchFamily="2" charset="-122"/>
                  </a:rPr>
                  <a:t>U(1)</a:t>
                </a:r>
                <a:r>
                  <a:rPr lang="zh-CN" altLang="en-US" sz="3200" dirty="0">
                    <a:latin typeface="华文中宋" panose="02010600040101010101" pitchFamily="2" charset="-122"/>
                    <a:ea typeface="华文中宋" panose="02010600040101010101" pitchFamily="2" charset="-122"/>
                  </a:rPr>
                  <a:t>规范对称性，严格禁止直接写下质量项</a:t>
                </a:r>
                <a14:m>
                  <m:oMath xmlns:m="http://schemas.openxmlformats.org/officeDocument/2006/math">
                    <m:f>
                      <m:fPr>
                        <m:ctrlPr>
                          <a:rPr lang="ar-AE" altLang="zh-CN" sz="3200" i="1">
                            <a:solidFill>
                              <a:schemeClr val="tx2">
                                <a:lumMod val="50000"/>
                              </a:schemeClr>
                            </a:solidFill>
                            <a:latin typeface="Cambria Math" panose="02040503050406030204" pitchFamily="18" charset="0"/>
                          </a:rPr>
                        </m:ctrlPr>
                      </m:fPr>
                      <m:num>
                        <m:r>
                          <a:rPr lang="ar-AE" altLang="zh-CN" sz="3200">
                            <a:solidFill>
                              <a:schemeClr val="tx2">
                                <a:lumMod val="50000"/>
                              </a:schemeClr>
                            </a:solidFill>
                            <a:latin typeface="Cambria Math" panose="02040503050406030204" pitchFamily="18" charset="0"/>
                          </a:rPr>
                          <m:t>1</m:t>
                        </m:r>
                      </m:num>
                      <m:den>
                        <m:r>
                          <a:rPr lang="ar-AE" altLang="zh-CN" sz="3200">
                            <a:solidFill>
                              <a:schemeClr val="tx2">
                                <a:lumMod val="50000"/>
                              </a:schemeClr>
                            </a:solidFill>
                            <a:latin typeface="Cambria Math" panose="02040503050406030204" pitchFamily="18" charset="0"/>
                          </a:rPr>
                          <m:t>2</m:t>
                        </m:r>
                      </m:den>
                    </m:f>
                    <m:sSup>
                      <m:sSupPr>
                        <m:ctrlPr>
                          <a:rPr lang="ar-AE" altLang="zh-CN" sz="3200" i="1">
                            <a:solidFill>
                              <a:schemeClr val="tx2">
                                <a:lumMod val="50000"/>
                              </a:schemeClr>
                            </a:solidFill>
                            <a:latin typeface="Cambria Math" panose="02040503050406030204" pitchFamily="18" charset="0"/>
                          </a:rPr>
                        </m:ctrlPr>
                      </m:sSupPr>
                      <m:e>
                        <m:r>
                          <a:rPr lang="zh-CN" altLang="ar-AE" sz="3200" i="1">
                            <a:solidFill>
                              <a:schemeClr val="tx2">
                                <a:lumMod val="50000"/>
                              </a:schemeClr>
                            </a:solidFill>
                            <a:latin typeface="Cambria Math" panose="02040503050406030204" pitchFamily="18" charset="0"/>
                          </a:rPr>
                          <m:t>𝑚</m:t>
                        </m:r>
                      </m:e>
                      <m:sup>
                        <m:r>
                          <a:rPr lang="ar-AE" altLang="zh-CN" sz="3200">
                            <a:solidFill>
                              <a:schemeClr val="tx2">
                                <a:lumMod val="50000"/>
                              </a:schemeClr>
                            </a:solidFill>
                            <a:latin typeface="Cambria Math" panose="02040503050406030204" pitchFamily="18" charset="0"/>
                          </a:rPr>
                          <m:t>2</m:t>
                        </m:r>
                      </m:sup>
                    </m:sSup>
                    <m:sSub>
                      <m:sSubPr>
                        <m:ctrlPr>
                          <a:rPr lang="ar-AE" altLang="zh-CN" sz="3200" i="1">
                            <a:solidFill>
                              <a:schemeClr val="tx2">
                                <a:lumMod val="50000"/>
                              </a:schemeClr>
                            </a:solidFill>
                            <a:latin typeface="Cambria Math" panose="02040503050406030204" pitchFamily="18" charset="0"/>
                          </a:rPr>
                        </m:ctrlPr>
                      </m:sSubPr>
                      <m:e>
                        <m:r>
                          <a:rPr lang="zh-CN" altLang="ar-AE" sz="3200" i="1">
                            <a:solidFill>
                              <a:schemeClr val="tx2">
                                <a:lumMod val="50000"/>
                              </a:schemeClr>
                            </a:solidFill>
                            <a:latin typeface="Cambria Math" panose="02040503050406030204" pitchFamily="18" charset="0"/>
                          </a:rPr>
                          <m:t>𝐴</m:t>
                        </m:r>
                      </m:e>
                      <m:sub>
                        <m:r>
                          <a:rPr lang="zh-CN" altLang="ar-AE" sz="3200" i="1">
                            <a:solidFill>
                              <a:schemeClr val="tx2">
                                <a:lumMod val="50000"/>
                              </a:schemeClr>
                            </a:solidFill>
                            <a:latin typeface="Cambria Math" panose="02040503050406030204" pitchFamily="18" charset="0"/>
                          </a:rPr>
                          <m:t>𝜇</m:t>
                        </m:r>
                      </m:sub>
                    </m:sSub>
                    <m:sSup>
                      <m:sSupPr>
                        <m:ctrlPr>
                          <a:rPr lang="ar-AE" altLang="zh-CN" sz="3200" i="1">
                            <a:solidFill>
                              <a:schemeClr val="tx2">
                                <a:lumMod val="50000"/>
                              </a:schemeClr>
                            </a:solidFill>
                            <a:latin typeface="Cambria Math" panose="02040503050406030204" pitchFamily="18" charset="0"/>
                          </a:rPr>
                        </m:ctrlPr>
                      </m:sSupPr>
                      <m:e>
                        <m:r>
                          <a:rPr lang="zh-CN" altLang="ar-AE" sz="3200" i="1">
                            <a:solidFill>
                              <a:schemeClr val="tx2">
                                <a:lumMod val="50000"/>
                              </a:schemeClr>
                            </a:solidFill>
                            <a:latin typeface="Cambria Math" panose="02040503050406030204" pitchFamily="18" charset="0"/>
                          </a:rPr>
                          <m:t>𝐴</m:t>
                        </m:r>
                      </m:e>
                      <m:sup>
                        <m:r>
                          <a:rPr lang="zh-CN" altLang="ar-AE" sz="3200" i="1">
                            <a:solidFill>
                              <a:schemeClr val="tx2">
                                <a:lumMod val="50000"/>
                              </a:schemeClr>
                            </a:solidFill>
                            <a:latin typeface="Cambria Math" panose="02040503050406030204" pitchFamily="18" charset="0"/>
                          </a:rPr>
                          <m:t>𝜇</m:t>
                        </m:r>
                      </m:sup>
                    </m:sSup>
                  </m:oMath>
                </a14:m>
                <a:r>
                  <a:rPr lang="zh-CN" altLang="en-US" sz="3200" dirty="0">
                    <a:latin typeface="华文中宋" panose="02010600040101010101" pitchFamily="2" charset="-122"/>
                    <a:ea typeface="华文中宋" panose="02010600040101010101" pitchFamily="2" charset="-122"/>
                  </a:rPr>
                  <a:t>。因为规范变换 </a:t>
                </a:r>
                <a14:m>
                  <m:oMath xmlns:m="http://schemas.openxmlformats.org/officeDocument/2006/math">
                    <m:sSub>
                      <m:sSubPr>
                        <m:ctrlPr>
                          <a:rPr lang="en-US" altLang="zh-CN" sz="3200" b="0" i="1" dirty="0" smtClean="0">
                            <a:latin typeface="Cambria Math" panose="02040503050406030204" pitchFamily="18" charset="0"/>
                            <a:ea typeface="华文中宋" panose="02010600040101010101" pitchFamily="2" charset="-122"/>
                          </a:rPr>
                        </m:ctrlPr>
                      </m:sSubPr>
                      <m:e>
                        <m:r>
                          <a:rPr lang="en-US" altLang="zh-CN" sz="3200" i="1" dirty="0" smtClean="0">
                            <a:latin typeface="Cambria Math" panose="02040503050406030204" pitchFamily="18" charset="0"/>
                            <a:ea typeface="华文中宋" panose="02010600040101010101" pitchFamily="2" charset="-122"/>
                          </a:rPr>
                          <m:t>𝐴</m:t>
                        </m:r>
                      </m:e>
                      <m:sub>
                        <m:r>
                          <a:rPr lang="en-US" altLang="zh-CN" sz="3200" i="1" dirty="0" smtClean="0">
                            <a:latin typeface="Cambria Math" panose="02040503050406030204" pitchFamily="18" charset="0"/>
                            <a:ea typeface="华文中宋" panose="02010600040101010101" pitchFamily="2" charset="-122"/>
                          </a:rPr>
                          <m:t>𝜇</m:t>
                        </m:r>
                      </m:sub>
                    </m:sSub>
                    <m:r>
                      <a:rPr lang="en-US" altLang="zh-CN" sz="3200" i="1" dirty="0">
                        <a:latin typeface="Cambria Math" panose="02040503050406030204" pitchFamily="18" charset="0"/>
                        <a:ea typeface="华文中宋" panose="02010600040101010101" pitchFamily="2" charset="-122"/>
                      </a:rPr>
                      <m:t>→</m:t>
                    </m:r>
                    <m:sSub>
                      <m:sSubPr>
                        <m:ctrlPr>
                          <a:rPr lang="en-US" altLang="zh-CN" sz="3200" b="0" i="1" dirty="0" smtClean="0">
                            <a:latin typeface="Cambria Math" panose="02040503050406030204" pitchFamily="18" charset="0"/>
                            <a:ea typeface="华文中宋" panose="02010600040101010101" pitchFamily="2" charset="-122"/>
                          </a:rPr>
                        </m:ctrlPr>
                      </m:sSubPr>
                      <m:e>
                        <m:r>
                          <a:rPr lang="en-US" altLang="zh-CN" sz="3200" i="1" dirty="0" err="1">
                            <a:latin typeface="Cambria Math" panose="02040503050406030204" pitchFamily="18" charset="0"/>
                            <a:ea typeface="华文中宋" panose="02010600040101010101" pitchFamily="2" charset="-122"/>
                          </a:rPr>
                          <m:t>𝐴</m:t>
                        </m:r>
                      </m:e>
                      <m:sub>
                        <m:r>
                          <a:rPr lang="en-US" altLang="zh-CN" sz="3200" i="1" dirty="0" err="1">
                            <a:latin typeface="Cambria Math" panose="02040503050406030204" pitchFamily="18" charset="0"/>
                            <a:ea typeface="华文中宋" panose="02010600040101010101" pitchFamily="2" charset="-122"/>
                          </a:rPr>
                          <m:t>𝜇</m:t>
                        </m:r>
                      </m:sub>
                    </m:sSub>
                    <m:r>
                      <a:rPr lang="en-US" altLang="zh-CN" sz="3200" i="1" dirty="0">
                        <a:latin typeface="Cambria Math" panose="02040503050406030204" pitchFamily="18" charset="0"/>
                        <a:ea typeface="华文中宋" panose="02010600040101010101" pitchFamily="2" charset="-122"/>
                      </a:rPr>
                      <m:t>+</m:t>
                    </m:r>
                    <m:sSub>
                      <m:sSubPr>
                        <m:ctrlPr>
                          <a:rPr lang="en-US" altLang="zh-CN" sz="3200" b="0" i="1" dirty="0" smtClean="0">
                            <a:latin typeface="Cambria Math" panose="02040503050406030204" pitchFamily="18" charset="0"/>
                            <a:ea typeface="华文中宋" panose="02010600040101010101" pitchFamily="2" charset="-122"/>
                          </a:rPr>
                        </m:ctrlPr>
                      </m:sSubPr>
                      <m:e>
                        <m:r>
                          <a:rPr lang="en-US" altLang="zh-CN" sz="3200" i="1" dirty="0">
                            <a:latin typeface="Cambria Math" panose="02040503050406030204" pitchFamily="18" charset="0"/>
                            <a:ea typeface="华文中宋" panose="02010600040101010101" pitchFamily="2" charset="-122"/>
                          </a:rPr>
                          <m:t>𝜕</m:t>
                        </m:r>
                      </m:e>
                      <m:sub>
                        <m:r>
                          <a:rPr lang="en-US" altLang="zh-CN" sz="3200" i="1" dirty="0">
                            <a:latin typeface="Cambria Math" panose="02040503050406030204" pitchFamily="18" charset="0"/>
                            <a:ea typeface="华文中宋" panose="02010600040101010101" pitchFamily="2" charset="-122"/>
                          </a:rPr>
                          <m:t>𝜇</m:t>
                        </m:r>
                      </m:sub>
                    </m:sSub>
                    <m:r>
                      <a:rPr lang="en-US" altLang="zh-CN" sz="3200" i="1" dirty="0">
                        <a:latin typeface="Cambria Math" panose="02040503050406030204" pitchFamily="18" charset="0"/>
                        <a:ea typeface="华文中宋" panose="02010600040101010101" pitchFamily="2" charset="-122"/>
                      </a:rPr>
                      <m:t>𝛼</m:t>
                    </m:r>
                  </m:oMath>
                </a14:m>
                <a:r>
                  <a:rPr lang="zh-CN" altLang="en-US" sz="3200" dirty="0">
                    <a:latin typeface="华文中宋" panose="02010600040101010101" pitchFamily="2" charset="-122"/>
                    <a:ea typeface="华文中宋" panose="02010600040101010101" pitchFamily="2" charset="-122"/>
                  </a:rPr>
                  <a:t>会使得这个质量项变化，破坏理论的对称性。</a:t>
                </a:r>
                <a:endParaRPr lang="en-US" altLang="zh-CN" sz="3200" dirty="0">
                  <a:latin typeface="华文中宋" panose="02010600040101010101" pitchFamily="2" charset="-122"/>
                  <a:ea typeface="华文中宋" panose="02010600040101010101" pitchFamily="2" charset="-122"/>
                </a:endParaRPr>
              </a:p>
              <a:p>
                <a:pPr>
                  <a:lnSpc>
                    <a:spcPct val="150000"/>
                  </a:lnSpc>
                </a:pPr>
                <a:endParaRPr lang="zh-CN" altLang="en-US" sz="3200" dirty="0">
                  <a:latin typeface="华文中宋" panose="02010600040101010101" pitchFamily="2" charset="-122"/>
                  <a:ea typeface="华文中宋" panose="02010600040101010101" pitchFamily="2" charset="-122"/>
                </a:endParaRPr>
              </a:p>
              <a:p>
                <a:pPr>
                  <a:lnSpc>
                    <a:spcPct val="150000"/>
                  </a:lnSpc>
                </a:pPr>
                <a:r>
                  <a:rPr lang="zh-CN" altLang="en-US" sz="3200" dirty="0">
                    <a:latin typeface="华文中宋" panose="02010600040101010101" pitchFamily="2" charset="-122"/>
                    <a:ea typeface="华文中宋" panose="02010600040101010101" pitchFamily="2" charset="-122"/>
                  </a:rPr>
                  <a:t>光子无质量而</a:t>
                </a:r>
                <a:r>
                  <a:rPr lang="en-US" altLang="zh-CN" sz="3200" dirty="0">
                    <a:latin typeface="华文中宋" panose="02010600040101010101" pitchFamily="2" charset="-122"/>
                    <a:ea typeface="华文中宋" panose="02010600040101010101" pitchFamily="2" charset="-122"/>
                  </a:rPr>
                  <a:t>W</a:t>
                </a:r>
                <a:r>
                  <a:rPr lang="zh-CN" altLang="en-US" sz="3200" dirty="0">
                    <a:latin typeface="华文中宋" panose="02010600040101010101" pitchFamily="2" charset="-122"/>
                    <a:ea typeface="华文中宋" panose="02010600040101010101" pitchFamily="2" charset="-122"/>
                  </a:rPr>
                  <a:t>和</a:t>
                </a:r>
                <a:r>
                  <a:rPr lang="en-US" altLang="zh-CN" sz="3200" dirty="0">
                    <a:latin typeface="华文中宋" panose="02010600040101010101" pitchFamily="2" charset="-122"/>
                    <a:ea typeface="华文中宋" panose="02010600040101010101" pitchFamily="2" charset="-122"/>
                  </a:rPr>
                  <a:t>Z</a:t>
                </a:r>
                <a:r>
                  <a:rPr lang="zh-CN" altLang="en-US" sz="3200" dirty="0">
                    <a:latin typeface="华文中宋" panose="02010600040101010101" pitchFamily="2" charset="-122"/>
                    <a:ea typeface="华文中宋" panose="02010600040101010101" pitchFamily="2" charset="-122"/>
                  </a:rPr>
                  <a:t>玻色子质量很大</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实验上分别约</a:t>
                </a:r>
                <a:r>
                  <a:rPr lang="en-US" altLang="zh-CN" sz="3200" dirty="0">
                    <a:latin typeface="华文中宋" panose="02010600040101010101" pitchFamily="2" charset="-122"/>
                    <a:ea typeface="华文中宋" panose="02010600040101010101" pitchFamily="2" charset="-122"/>
                  </a:rPr>
                  <a:t>80.4 GeV</a:t>
                </a:r>
                <a:r>
                  <a:rPr lang="zh-CN" altLang="en-US" sz="3200" dirty="0">
                    <a:latin typeface="华文中宋" panose="02010600040101010101" pitchFamily="2" charset="-122"/>
                    <a:ea typeface="华文中宋" panose="02010600040101010101" pitchFamily="2" charset="-122"/>
                  </a:rPr>
                  <a:t>和</a:t>
                </a:r>
                <a:r>
                  <a:rPr lang="en-US" altLang="zh-CN" sz="3200" dirty="0">
                    <a:latin typeface="华文中宋" panose="02010600040101010101" pitchFamily="2" charset="-122"/>
                    <a:ea typeface="华文中宋" panose="02010600040101010101" pitchFamily="2" charset="-122"/>
                  </a:rPr>
                  <a:t>91.2 GeV</a:t>
                </a:r>
                <a:r>
                  <a:rPr lang="zh-CN" altLang="en-US" sz="3200" dirty="0">
                    <a:latin typeface="华文中宋" panose="02010600040101010101" pitchFamily="2" charset="-122"/>
                    <a:ea typeface="华文中宋" panose="02010600040101010101" pitchFamily="2" charset="-122"/>
                  </a:rPr>
                  <a:t>。这个质量，必须有一个</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合法</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的来源。这就是我们工作的起点。</a:t>
                </a:r>
              </a:p>
              <a:p>
                <a:pPr>
                  <a:lnSpc>
                    <a:spcPct val="150000"/>
                  </a:lnSpc>
                </a:pPr>
                <a:br>
                  <a:rPr lang="zh-CN" altLang="en-US" sz="3200" dirty="0">
                    <a:latin typeface="华文中宋" panose="02010600040101010101" pitchFamily="2" charset="-122"/>
                    <a:ea typeface="华文中宋" panose="02010600040101010101" pitchFamily="2" charset="-122"/>
                  </a:rPr>
                </a:br>
                <a:endParaRPr lang="zh-CN" altLang="zh-CN" sz="3200" dirty="0">
                  <a:solidFill>
                    <a:schemeClr val="tx2">
                      <a:lumMod val="50000"/>
                    </a:schemeClr>
                  </a:solidFill>
                  <a:latin typeface="华文中宋" panose="02010600040101010101" pitchFamily="2" charset="-122"/>
                  <a:ea typeface="华文中宋" panose="02010600040101010101" pitchFamily="2" charset="-122"/>
                  <a:cs typeface="Arial" panose="020B0604020202020204" pitchFamily="34" charset="0"/>
                </a:endParaRPr>
              </a:p>
            </p:txBody>
          </p:sp>
        </mc:Choice>
        <mc:Fallback xmlns="">
          <p:sp>
            <p:nvSpPr>
              <p:cNvPr id="3" name="文本框 2">
                <a:extLst>
                  <a:ext uri="{FF2B5EF4-FFF2-40B4-BE49-F238E27FC236}">
                    <a16:creationId xmlns:a16="http://schemas.microsoft.com/office/drawing/2014/main" id="{27BF3A5D-F571-89DF-55DF-2B9DC8A1F24E}"/>
                  </a:ext>
                </a:extLst>
              </p:cNvPr>
              <p:cNvSpPr txBox="1">
                <a:spLocks noRot="1" noChangeAspect="1" noMove="1" noResize="1" noEditPoints="1" noAdjustHandles="1" noChangeArrowheads="1" noChangeShapeType="1" noTextEdit="1"/>
              </p:cNvSpPr>
              <p:nvPr/>
            </p:nvSpPr>
            <p:spPr>
              <a:xfrm>
                <a:off x="990600" y="1943100"/>
                <a:ext cx="13944600" cy="6957546"/>
              </a:xfrm>
              <a:prstGeom prst="rect">
                <a:avLst/>
              </a:prstGeom>
              <a:blipFill>
                <a:blip r:embed="rId3"/>
                <a:stretch>
                  <a:fillRect l="-1137" r="-3411"/>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F98CA8B7-EDDB-FB20-3F3C-553448DFD8CE}"/>
              </a:ext>
            </a:extLst>
          </p:cNvPr>
          <p:cNvSpPr txBox="1"/>
          <p:nvPr/>
        </p:nvSpPr>
        <p:spPr>
          <a:xfrm>
            <a:off x="990600" y="9234582"/>
            <a:ext cx="15392400" cy="430887"/>
          </a:xfrm>
          <a:prstGeom prst="rect">
            <a:avLst/>
          </a:prstGeom>
          <a:noFill/>
        </p:spPr>
        <p:txBody>
          <a:bodyPr wrap="square" rtlCol="0">
            <a:spAutoFit/>
          </a:bodyPr>
          <a:lstStyle/>
          <a:p>
            <a:r>
              <a:rPr lang="zh-CN" altLang="en-US" sz="2200" b="1" i="1" dirty="0">
                <a:latin typeface="华文中宋" panose="02010600040101010101" pitchFamily="2" charset="-122"/>
                <a:ea typeface="华文中宋" panose="02010600040101010101" pitchFamily="2" charset="-122"/>
              </a:rPr>
              <a:t>规范对称性禁止质量项，</a:t>
            </a:r>
            <a:r>
              <a:rPr lang="zh-CN" altLang="en-US" sz="2000" b="1" i="1" dirty="0">
                <a:latin typeface="华文中宋" panose="02010600040101010101" pitchFamily="2" charset="-122"/>
                <a:ea typeface="华文中宋" panose="02010600040101010101" pitchFamily="2" charset="-122"/>
              </a:rPr>
              <a:t>参见</a:t>
            </a:r>
            <a:r>
              <a:rPr lang="zh-CN" altLang="en-US" sz="2200" b="1" i="1" dirty="0">
                <a:latin typeface="华文中宋" panose="02010600040101010101" pitchFamily="2" charset="-122"/>
                <a:ea typeface="华文中宋" panose="02010600040101010101" pitchFamily="2" charset="-122"/>
              </a:rPr>
              <a:t> </a:t>
            </a:r>
            <a:r>
              <a:rPr lang="en-US" altLang="zh-CN" sz="2200" b="1" i="1" dirty="0">
                <a:latin typeface="华文中宋" panose="02010600040101010101" pitchFamily="2" charset="-122"/>
                <a:ea typeface="华文中宋" panose="02010600040101010101" pitchFamily="2" charset="-122"/>
              </a:rPr>
              <a:t>Schwartz (2014) Ch.28 [1]</a:t>
            </a:r>
            <a:endParaRPr lang="zh-CN" altLang="en-US" sz="2200" b="1" i="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7390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6EFAE9BA-E5B9-AF0D-27BA-C7C689B57773}"/>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40C1B528-DD22-CE1E-8C79-69ACB2AFBC27}"/>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A303A526-B956-4999-F952-49B4DFD61E78}"/>
              </a:ext>
            </a:extLst>
          </p:cNvPr>
          <p:cNvSpPr txBox="1"/>
          <p:nvPr/>
        </p:nvSpPr>
        <p:spPr>
          <a:xfrm>
            <a:off x="609600" y="593501"/>
            <a:ext cx="11811000" cy="646331"/>
          </a:xfrm>
          <a:prstGeom prst="rect">
            <a:avLst/>
          </a:prstGeom>
          <a:noFill/>
        </p:spPr>
        <p:txBody>
          <a:bodyPr wrap="square" rtlCol="0">
            <a:spAutoFit/>
          </a:bodyPr>
          <a:lstStyle/>
          <a:p>
            <a:r>
              <a:rPr lang="en-US" altLang="zh-CN" sz="3600" dirty="0">
                <a:solidFill>
                  <a:srgbClr val="755B60"/>
                </a:solidFill>
                <a:latin typeface="华文琥珀" panose="02010800040101010101" pitchFamily="2" charset="-122"/>
                <a:ea typeface="华文琥珀" panose="02010800040101010101" pitchFamily="2" charset="-122"/>
              </a:rPr>
              <a:t>02 </a:t>
            </a:r>
            <a:r>
              <a:rPr lang="zh-CN" altLang="zh-CN" sz="3600" dirty="0">
                <a:solidFill>
                  <a:srgbClr val="755B60"/>
                </a:solidFill>
                <a:latin typeface="华文琥珀" panose="02010800040101010101" pitchFamily="2" charset="-122"/>
                <a:ea typeface="华文琥珀" panose="02010800040101010101" pitchFamily="2" charset="-122"/>
              </a:rPr>
              <a:t>破缺的真空：</a:t>
            </a:r>
            <a:r>
              <a:rPr lang="en-US" altLang="zh-CN" sz="3600" dirty="0">
                <a:solidFill>
                  <a:srgbClr val="755B60"/>
                </a:solidFill>
                <a:latin typeface="华文琥珀" panose="02010800040101010101" pitchFamily="2" charset="-122"/>
                <a:ea typeface="华文琥珀" panose="02010800040101010101" pitchFamily="2" charset="-122"/>
              </a:rPr>
              <a:t>Mexican Hat</a:t>
            </a:r>
            <a:r>
              <a:rPr lang="zh-CN" altLang="zh-CN" sz="3600" dirty="0">
                <a:solidFill>
                  <a:srgbClr val="755B60"/>
                </a:solidFill>
                <a:latin typeface="华文琥珀" panose="02010800040101010101" pitchFamily="2" charset="-122"/>
                <a:ea typeface="华文琥珀" panose="02010800040101010101" pitchFamily="2" charset="-122"/>
              </a:rPr>
              <a:t>势与</a:t>
            </a:r>
            <a:r>
              <a:rPr lang="en-US" altLang="zh-CN" sz="3600" dirty="0">
                <a:solidFill>
                  <a:srgbClr val="755B60"/>
                </a:solidFill>
                <a:latin typeface="华文琥珀" panose="02010800040101010101" pitchFamily="2" charset="-122"/>
                <a:ea typeface="华文琥珀" panose="02010800040101010101" pitchFamily="2" charset="-122"/>
              </a:rPr>
              <a:t>SSB</a:t>
            </a:r>
            <a:endPar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8A06409-83DF-E56F-BA68-201AA5148518}"/>
                  </a:ext>
                </a:extLst>
              </p:cNvPr>
              <p:cNvSpPr txBox="1"/>
              <p:nvPr/>
            </p:nvSpPr>
            <p:spPr>
              <a:xfrm>
                <a:off x="1676400" y="1577685"/>
                <a:ext cx="14325600" cy="3503780"/>
              </a:xfrm>
              <a:prstGeom prst="rect">
                <a:avLst/>
              </a:prstGeom>
              <a:noFill/>
            </p:spPr>
            <p:txBody>
              <a:bodyPr wrap="square" rtlCol="0">
                <a:spAutoFit/>
              </a:bodyPr>
              <a:lstStyle/>
              <a:p>
                <a:r>
                  <a:rPr lang="zh-CN" altLang="en-US" sz="3200" dirty="0">
                    <a:latin typeface="华文中宋" panose="02010600040101010101" pitchFamily="2" charset="-122"/>
                    <a:ea typeface="华文中宋" panose="02010600040101010101" pitchFamily="2" charset="-122"/>
                  </a:rPr>
                  <a:t>我们的第一个核心成果，是理解了对称性可以从</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被理论遵守</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变为</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被真空隐藏</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。我们引入一个经典复标量场</a:t>
                </a:r>
                <a:r>
                  <a:rPr lang="en-US" altLang="zh-CN" sz="3200" dirty="0">
                    <a:latin typeface="华文中宋" panose="02010600040101010101" pitchFamily="2" charset="-122"/>
                    <a:ea typeface="华文中宋" panose="02010600040101010101" pitchFamily="2" charset="-122"/>
                  </a:rPr>
                  <a:t>Mexican Hat</a:t>
                </a:r>
                <a:r>
                  <a:rPr lang="zh-CN" altLang="en-US" sz="3200" dirty="0">
                    <a:latin typeface="华文中宋" panose="02010600040101010101" pitchFamily="2" charset="-122"/>
                    <a:ea typeface="华文中宋" panose="02010600040101010101" pitchFamily="2" charset="-122"/>
                  </a:rPr>
                  <a:t>势：</a:t>
                </a:r>
              </a:p>
              <a:p>
                <a:pPr/>
                <a14:m>
                  <m:oMathPara xmlns:m="http://schemas.openxmlformats.org/officeDocument/2006/math">
                    <m:oMathParaPr>
                      <m:jc m:val="centerGroup"/>
                    </m:oMathParaPr>
                    <m:oMath xmlns:m="http://schemas.openxmlformats.org/officeDocument/2006/math">
                      <m:r>
                        <a:rPr lang="zh-CN" altLang="en-US" sz="3200" i="1">
                          <a:latin typeface="Cambria Math" panose="02040503050406030204" pitchFamily="18" charset="0"/>
                        </a:rPr>
                        <m:t>𝑉</m:t>
                      </m:r>
                      <m:d>
                        <m:dPr>
                          <m:ctrlPr>
                            <a:rPr lang="zh-CN" altLang="en-US" sz="3200" i="1">
                              <a:latin typeface="Cambria Math" panose="02040503050406030204" pitchFamily="18" charset="0"/>
                            </a:rPr>
                          </m:ctrlPr>
                        </m:dPr>
                        <m:e>
                          <m:r>
                            <a:rPr lang="zh-CN" altLang="en-US" sz="3200" i="1">
                              <a:latin typeface="Cambria Math" panose="02040503050406030204" pitchFamily="18" charset="0"/>
                            </a:rPr>
                            <m:t>𝜙</m:t>
                          </m:r>
                        </m:e>
                      </m:d>
                      <m:r>
                        <a:rPr lang="en-US" altLang="zh-CN" sz="3200">
                          <a:latin typeface="Cambria Math" panose="02040503050406030204" pitchFamily="18" charset="0"/>
                        </a:rPr>
                        <m:t>=−</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𝜇</m:t>
                          </m:r>
                        </m:e>
                        <m:sup>
                          <m:r>
                            <a:rPr lang="en-US" altLang="zh-CN" sz="3200">
                              <a:latin typeface="Cambria Math" panose="02040503050406030204" pitchFamily="18" charset="0"/>
                            </a:rPr>
                            <m:t>2</m:t>
                          </m:r>
                        </m:sup>
                      </m:sSup>
                      <m:r>
                        <a:rPr lang="zh-CN" altLang="en-US" sz="3200">
                          <a:latin typeface="Cambria Math" panose="02040503050406030204" pitchFamily="18" charset="0"/>
                        </a:rPr>
                        <m:t>∣</m:t>
                      </m:r>
                      <m:r>
                        <a:rPr lang="zh-CN" altLang="en-US" sz="3200" i="1">
                          <a:latin typeface="Cambria Math" panose="02040503050406030204" pitchFamily="18" charset="0"/>
                        </a:rPr>
                        <m:t>𝜙</m:t>
                      </m:r>
                      <m:sSup>
                        <m:sSupPr>
                          <m:ctrlPr>
                            <a:rPr lang="zh-CN" altLang="en-US" sz="3200" i="1">
                              <a:latin typeface="Cambria Math" panose="02040503050406030204" pitchFamily="18" charset="0"/>
                            </a:rPr>
                          </m:ctrlPr>
                        </m:sSupPr>
                        <m:e>
                          <m:r>
                            <a:rPr lang="zh-CN" altLang="en-US" sz="3200">
                              <a:latin typeface="Cambria Math" panose="02040503050406030204" pitchFamily="18" charset="0"/>
                            </a:rPr>
                            <m:t>∣</m:t>
                          </m:r>
                        </m:e>
                        <m:sup>
                          <m:r>
                            <a:rPr lang="en-US" altLang="zh-CN" sz="3200">
                              <a:latin typeface="Cambria Math" panose="02040503050406030204" pitchFamily="18" charset="0"/>
                            </a:rPr>
                            <m:t>2</m:t>
                          </m:r>
                        </m:sup>
                      </m:sSup>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r>
                            <a:rPr lang="zh-CN" altLang="en-US" sz="3200" i="1">
                              <a:latin typeface="Cambria Math" panose="02040503050406030204" pitchFamily="18" charset="0"/>
                            </a:rPr>
                            <m:t>𝜆</m:t>
                          </m:r>
                        </m:num>
                        <m:den>
                          <m:r>
                            <a:rPr lang="en-US" altLang="zh-CN" sz="3200">
                              <a:latin typeface="Cambria Math" panose="02040503050406030204" pitchFamily="18" charset="0"/>
                            </a:rPr>
                            <m:t>4</m:t>
                          </m:r>
                        </m:den>
                      </m:f>
                      <m:r>
                        <a:rPr lang="zh-CN" altLang="en-US" sz="3200">
                          <a:latin typeface="Cambria Math" panose="02040503050406030204" pitchFamily="18" charset="0"/>
                        </a:rPr>
                        <m:t>∣</m:t>
                      </m:r>
                      <m:r>
                        <a:rPr lang="zh-CN" altLang="en-US" sz="3200" i="1">
                          <a:latin typeface="Cambria Math" panose="02040503050406030204" pitchFamily="18" charset="0"/>
                        </a:rPr>
                        <m:t>𝜙</m:t>
                      </m:r>
                      <m:sSup>
                        <m:sSupPr>
                          <m:ctrlPr>
                            <a:rPr lang="zh-CN" altLang="en-US" sz="3200" i="1">
                              <a:latin typeface="Cambria Math" panose="02040503050406030204" pitchFamily="18" charset="0"/>
                            </a:rPr>
                          </m:ctrlPr>
                        </m:sSupPr>
                        <m:e>
                          <m:r>
                            <a:rPr lang="zh-CN" altLang="en-US" sz="3200">
                              <a:latin typeface="Cambria Math" panose="02040503050406030204" pitchFamily="18" charset="0"/>
                            </a:rPr>
                            <m:t>∣</m:t>
                          </m:r>
                        </m:e>
                        <m:sup>
                          <m:r>
                            <a:rPr lang="en-US" altLang="zh-CN" sz="3200">
                              <a:latin typeface="Cambria Math" panose="02040503050406030204" pitchFamily="18" charset="0"/>
                            </a:rPr>
                            <m:t>4</m:t>
                          </m:r>
                        </m:sup>
                      </m:sSup>
                    </m:oMath>
                  </m:oMathPara>
                </a14:m>
                <a:endParaRPr lang="zh-CN" altLang="en-US"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在 </a:t>
                </a:r>
                <a14:m>
                  <m:oMath xmlns:m="http://schemas.openxmlformats.org/officeDocument/2006/math">
                    <m:r>
                      <a:rPr lang="zh-CN" altLang="en-US" sz="3200" i="1">
                        <a:latin typeface="Cambria Math" panose="02040503050406030204" pitchFamily="18" charset="0"/>
                      </a:rPr>
                      <m:t>𝜙</m:t>
                    </m:r>
                    <m:r>
                      <a:rPr lang="en-US" altLang="zh-CN" sz="3200">
                        <a:latin typeface="Cambria Math" panose="02040503050406030204" pitchFamily="18" charset="0"/>
                      </a:rPr>
                      <m:t>=0</m:t>
                    </m:r>
                  </m:oMath>
                </a14:m>
                <a:r>
                  <a:rPr lang="zh-CN" altLang="en-US" sz="3200" dirty="0">
                    <a:latin typeface="华文中宋" panose="02010600040101010101" pitchFamily="2" charset="-122"/>
                    <a:ea typeface="华文中宋" panose="02010600040101010101" pitchFamily="2" charset="-122"/>
                  </a:rPr>
                  <a:t>处，它是一个不稳定的局域最大值，势能最小值在 </a:t>
                </a:r>
                <a14:m>
                  <m:oMath xmlns:m="http://schemas.openxmlformats.org/officeDocument/2006/math">
                    <m:r>
                      <a:rPr lang="zh-CN" altLang="en-US" sz="3200">
                        <a:latin typeface="Cambria Math" panose="02040503050406030204" pitchFamily="18" charset="0"/>
                      </a:rPr>
                      <m:t>∣</m:t>
                    </m:r>
                    <m:r>
                      <a:rPr lang="zh-CN" altLang="en-US" sz="3200" i="1">
                        <a:latin typeface="Cambria Math" panose="02040503050406030204" pitchFamily="18" charset="0"/>
                      </a:rPr>
                      <m:t>𝜙</m:t>
                    </m:r>
                    <m:r>
                      <a:rPr lang="zh-CN" altLang="en-US" sz="3200">
                        <a:latin typeface="Cambria Math" panose="02040503050406030204" pitchFamily="18" charset="0"/>
                      </a:rPr>
                      <m:t>∣</m:t>
                    </m:r>
                    <m:r>
                      <a:rPr lang="en-US" altLang="zh-CN" sz="3200">
                        <a:latin typeface="Cambria Math" panose="02040503050406030204" pitchFamily="18" charset="0"/>
                      </a:rPr>
                      <m:t>=</m:t>
                    </m:r>
                    <m:rad>
                      <m:radPr>
                        <m:degHide m:val="on"/>
                        <m:ctrlPr>
                          <a:rPr lang="zh-CN" altLang="en-US" sz="3200" i="1">
                            <a:latin typeface="Cambria Math" panose="02040503050406030204" pitchFamily="18" charset="0"/>
                          </a:rPr>
                        </m:ctrlPr>
                      </m:radPr>
                      <m:deg/>
                      <m:e>
                        <m:f>
                          <m:fPr>
                            <m:ctrlPr>
                              <a:rPr lang="zh-CN" altLang="en-US" sz="3200" i="1">
                                <a:latin typeface="Cambria Math" panose="02040503050406030204" pitchFamily="18" charset="0"/>
                              </a:rPr>
                            </m:ctrlPr>
                          </m:fPr>
                          <m:num>
                            <m:r>
                              <a:rPr lang="en-US" altLang="zh-CN" sz="3200">
                                <a:latin typeface="Cambria Math" panose="02040503050406030204" pitchFamily="18" charset="0"/>
                              </a:rPr>
                              <m:t>4</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𝜇</m:t>
                                </m:r>
                              </m:e>
                              <m:sup>
                                <m:r>
                                  <a:rPr lang="en-US" altLang="zh-CN" sz="3200">
                                    <a:latin typeface="Cambria Math" panose="02040503050406030204" pitchFamily="18" charset="0"/>
                                  </a:rPr>
                                  <m:t>2</m:t>
                                </m:r>
                              </m:sup>
                            </m:sSup>
                          </m:num>
                          <m:den>
                            <m:r>
                              <a:rPr lang="zh-CN" altLang="en-US" sz="3200" i="1">
                                <a:latin typeface="Cambria Math" panose="02040503050406030204" pitchFamily="18" charset="0"/>
                              </a:rPr>
                              <m:t>𝜆</m:t>
                            </m:r>
                          </m:den>
                        </m:f>
                      </m:e>
                    </m:rad>
                    <m:r>
                      <a:rPr lang="zh-CN" altLang="en-US" sz="3200">
                        <a:latin typeface="Cambria Math" panose="02040503050406030204" pitchFamily="18" charset="0"/>
                      </a:rPr>
                      <m:t>≡</m:t>
                    </m:r>
                    <m:r>
                      <a:rPr lang="zh-CN" altLang="en-US" sz="3200" i="1">
                        <a:latin typeface="Cambria Math" panose="02040503050406030204" pitchFamily="18" charset="0"/>
                      </a:rPr>
                      <m:t>𝑣</m:t>
                    </m:r>
                  </m:oMath>
                </a14:m>
                <a:r>
                  <a:rPr lang="zh-CN" altLang="en-US" sz="3200" dirty="0">
                    <a:latin typeface="华文中宋" panose="02010600040101010101" pitchFamily="2" charset="-122"/>
                    <a:ea typeface="华文中宋" panose="02010600040101010101" pitchFamily="2" charset="-122"/>
                  </a:rPr>
                  <a:t> 的整个圆周上。</a:t>
                </a:r>
              </a:p>
            </p:txBody>
          </p:sp>
        </mc:Choice>
        <mc:Fallback xmlns="">
          <p:sp>
            <p:nvSpPr>
              <p:cNvPr id="2" name="文本框 1">
                <a:extLst>
                  <a:ext uri="{FF2B5EF4-FFF2-40B4-BE49-F238E27FC236}">
                    <a16:creationId xmlns:a16="http://schemas.microsoft.com/office/drawing/2014/main" id="{08A06409-83DF-E56F-BA68-201AA5148518}"/>
                  </a:ext>
                </a:extLst>
              </p:cNvPr>
              <p:cNvSpPr txBox="1">
                <a:spLocks noRot="1" noChangeAspect="1" noMove="1" noResize="1" noEditPoints="1" noAdjustHandles="1" noChangeArrowheads="1" noChangeShapeType="1" noTextEdit="1"/>
              </p:cNvSpPr>
              <p:nvPr/>
            </p:nvSpPr>
            <p:spPr>
              <a:xfrm>
                <a:off x="1676400" y="1577685"/>
                <a:ext cx="14325600" cy="3503780"/>
              </a:xfrm>
              <a:prstGeom prst="rect">
                <a:avLst/>
              </a:prstGeom>
              <a:blipFill>
                <a:blip r:embed="rId3"/>
                <a:stretch>
                  <a:fillRect l="-1064" t="-2261" r="-1277" b="-4696"/>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C85507F9-AFA9-C58C-7218-D8D979AC77DE}"/>
              </a:ext>
            </a:extLst>
          </p:cNvPr>
          <p:cNvSpPr txBox="1"/>
          <p:nvPr/>
        </p:nvSpPr>
        <p:spPr>
          <a:xfrm>
            <a:off x="1447800" y="5630332"/>
            <a:ext cx="6248400" cy="3539430"/>
          </a:xfrm>
          <a:prstGeom prst="rect">
            <a:avLst/>
          </a:prstGeom>
          <a:noFill/>
        </p:spPr>
        <p:txBody>
          <a:bodyPr wrap="square" rtlCol="0">
            <a:spAutoFit/>
          </a:bodyPr>
          <a:lstStyle/>
          <a:p>
            <a:r>
              <a:rPr lang="zh-CN" altLang="en-US" sz="3200" dirty="0">
                <a:latin typeface="华文中宋" panose="02010600040101010101" pitchFamily="2" charset="-122"/>
                <a:ea typeface="华文中宋" panose="02010600040101010101" pitchFamily="2" charset="-122"/>
              </a:rPr>
              <a:t>此时理论具有</a:t>
            </a:r>
            <a:r>
              <a:rPr lang="en-US" altLang="zh-CN" sz="3200" dirty="0">
                <a:latin typeface="华文中宋" panose="02010600040101010101" pitchFamily="2" charset="-122"/>
                <a:ea typeface="华文中宋" panose="02010600040101010101" pitchFamily="2" charset="-122"/>
              </a:rPr>
              <a:t>U(1)</a:t>
            </a:r>
            <a:r>
              <a:rPr lang="zh-CN" altLang="en-US" sz="3200" dirty="0">
                <a:latin typeface="华文中宋" panose="02010600040101010101" pitchFamily="2" charset="-122"/>
                <a:ea typeface="华文中宋" panose="02010600040101010101" pitchFamily="2" charset="-122"/>
              </a:rPr>
              <a:t>对称性，且势场有无限多的简并态，但物理上的真空只能随机选择其中一个简并态，比如我们约定真空期望值为实数</a:t>
            </a:r>
            <a:r>
              <a:rPr lang="en-US" altLang="zh-CN" sz="3200" dirty="0">
                <a:latin typeface="华文中宋" panose="02010600040101010101" pitchFamily="2" charset="-122"/>
                <a:ea typeface="华文中宋" panose="02010600040101010101" pitchFamily="2" charset="-122"/>
              </a:rPr>
              <a:t>v</a:t>
            </a:r>
            <a:r>
              <a:rPr lang="zh-CN" altLang="en-US" sz="3200" dirty="0">
                <a:latin typeface="华文中宋" panose="02010600040101010101" pitchFamily="2" charset="-122"/>
                <a:ea typeface="华文中宋" panose="02010600040101010101" pitchFamily="2" charset="-122"/>
              </a:rPr>
              <a:t>。此时，真空不再具有</a:t>
            </a:r>
            <a:r>
              <a:rPr lang="en-US" altLang="zh-CN" sz="3200" dirty="0">
                <a:latin typeface="华文中宋" panose="02010600040101010101" pitchFamily="2" charset="-122"/>
                <a:ea typeface="华文中宋" panose="02010600040101010101" pitchFamily="2" charset="-122"/>
              </a:rPr>
              <a:t>U(1)</a:t>
            </a:r>
            <a:r>
              <a:rPr lang="zh-CN" altLang="en-US" sz="3200" dirty="0">
                <a:latin typeface="华文中宋" panose="02010600040101010101" pitchFamily="2" charset="-122"/>
                <a:ea typeface="华文中宋" panose="02010600040101010101" pitchFamily="2" charset="-122"/>
              </a:rPr>
              <a:t>对称性</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对称性自发破缺。</a:t>
            </a:r>
          </a:p>
          <a:p>
            <a:endParaRPr lang="zh-CN" altLang="en-US" sz="3200" dirty="0"/>
          </a:p>
        </p:txBody>
      </p:sp>
      <p:sp>
        <p:nvSpPr>
          <p:cNvPr id="6" name="AutoShape 2" descr="Scientific illustration of the Mexican Hat potential for spontaneous symmetry breaking. A 3D plot of V(φ) = -μ²|φ|² + λ|φ|⁴ with a sombrero-shaped surface. The vertical axis is potential energy V(φ), horizontal axes are Re(φ) and Im(φ). The central peak at φ=0 (unstable maximum) and the circular valley (minimum) at |φ| = v are clearly visible. A small ball sitting at one point on the valley rim represents the chosen vacuum. Clean white background, academic style, color gradient from blue (low energy) to red (high energy). Minimalist labels: &quot;Re(φ)&quot;, &quot;Im(φ)&quot;, &quot;V(φ)&quot;, &quot;False Vacuum (φ=0)&quot;, &quot;True Vacuum (|φ|=v)&quot;.">
            <a:extLst>
              <a:ext uri="{FF2B5EF4-FFF2-40B4-BE49-F238E27FC236}">
                <a16:creationId xmlns:a16="http://schemas.microsoft.com/office/drawing/2014/main" id="{367FB6BF-1F19-AB72-5529-48185324A4C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8" name="图片 7" descr="图表&#10;&#10;AI 生成的内容可能不正确。">
            <a:extLst>
              <a:ext uri="{FF2B5EF4-FFF2-40B4-BE49-F238E27FC236}">
                <a16:creationId xmlns:a16="http://schemas.microsoft.com/office/drawing/2014/main" id="{CAA6F8AA-E565-B0E2-A192-1368235FF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4638629"/>
            <a:ext cx="7620000" cy="5080000"/>
          </a:xfrm>
          <a:prstGeom prst="rect">
            <a:avLst/>
          </a:prstGeom>
        </p:spPr>
      </p:pic>
    </p:spTree>
    <p:extLst>
      <p:ext uri="{BB962C8B-B14F-4D97-AF65-F5344CB8AC3E}">
        <p14:creationId xmlns:p14="http://schemas.microsoft.com/office/powerpoint/2010/main" val="98674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58D9A089-A82B-1ADA-1388-B9D8D7E12B48}"/>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5E57B482-F21C-6CBB-5971-9823876AE90D}"/>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A9840BEB-0064-91D3-0770-DE9C10F36CA7}"/>
              </a:ext>
            </a:extLst>
          </p:cNvPr>
          <p:cNvSpPr txBox="1"/>
          <p:nvPr/>
        </p:nvSpPr>
        <p:spPr>
          <a:xfrm>
            <a:off x="609600" y="278117"/>
            <a:ext cx="14478000" cy="900439"/>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cs typeface="汉仪玄宋 55S" panose="00020600040101010101" charset="-122"/>
              </a:rPr>
              <a:t>03 </a:t>
            </a:r>
            <a:r>
              <a:rPr lang="zh-CN" altLang="zh-CN" sz="3600" dirty="0">
                <a:solidFill>
                  <a:srgbClr val="755B60"/>
                </a:solidFill>
                <a:latin typeface="华文琥珀" panose="02010800040101010101" pitchFamily="2" charset="-122"/>
                <a:ea typeface="华文琥珀" panose="02010800040101010101" pitchFamily="2" charset="-122"/>
              </a:rPr>
              <a:t>无质量的代价：</a:t>
            </a:r>
            <a:r>
              <a:rPr lang="en-US" altLang="zh-CN" sz="3600" dirty="0">
                <a:solidFill>
                  <a:srgbClr val="755B60"/>
                </a:solidFill>
                <a:latin typeface="华文琥珀" panose="02010800040101010101" pitchFamily="2" charset="-122"/>
                <a:ea typeface="华文琥珀" panose="02010800040101010101" pitchFamily="2" charset="-122"/>
              </a:rPr>
              <a:t>Goldstone</a:t>
            </a:r>
            <a:r>
              <a:rPr lang="zh-CN" altLang="zh-CN" sz="3600" dirty="0">
                <a:solidFill>
                  <a:srgbClr val="755B60"/>
                </a:solidFill>
                <a:latin typeface="华文琥珀" panose="02010800040101010101" pitchFamily="2" charset="-122"/>
                <a:ea typeface="华文琥珀" panose="02010800040101010101" pitchFamily="2" charset="-122"/>
              </a:rPr>
              <a:t>定理</a:t>
            </a: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70F1D41-277F-1677-7FA4-D41AAA30AB29}"/>
                  </a:ext>
                </a:extLst>
              </p:cNvPr>
              <p:cNvSpPr txBox="1"/>
              <p:nvPr/>
            </p:nvSpPr>
            <p:spPr>
              <a:xfrm>
                <a:off x="1371600" y="1535986"/>
                <a:ext cx="15544800" cy="8472897"/>
              </a:xfrm>
              <a:prstGeom prst="rect">
                <a:avLst/>
              </a:prstGeom>
              <a:noFill/>
            </p:spPr>
            <p:txBody>
              <a:bodyPr wrap="square" rtlCol="0">
                <a:spAutoFit/>
              </a:bodyPr>
              <a:lstStyle/>
              <a:p>
                <a:r>
                  <a:rPr lang="zh-CN" altLang="en-US" sz="3200" dirty="0">
                    <a:solidFill>
                      <a:schemeClr val="tx2">
                        <a:lumMod val="50000"/>
                      </a:schemeClr>
                    </a:solidFill>
                    <a:latin typeface="华文中宋" panose="02010600040101010101" pitchFamily="2" charset="-122"/>
                    <a:ea typeface="华文中宋" panose="02010600040101010101" pitchFamily="2" charset="-122"/>
                  </a:rPr>
                  <a:t>我们将场</a:t>
                </a:r>
                <a:r>
                  <a:rPr lang="el-GR" altLang="zh-CN" sz="3200" dirty="0">
                    <a:solidFill>
                      <a:schemeClr val="tx2">
                        <a:lumMod val="50000"/>
                      </a:schemeClr>
                    </a:solidFill>
                    <a:latin typeface="华文中宋" panose="02010600040101010101" pitchFamily="2" charset="-122"/>
                    <a:ea typeface="华文中宋" panose="02010600040101010101" pitchFamily="2" charset="-122"/>
                  </a:rPr>
                  <a:t>Φ</a:t>
                </a:r>
                <a:r>
                  <a:rPr lang="zh-CN" altLang="en-US" sz="3200" dirty="0">
                    <a:solidFill>
                      <a:schemeClr val="tx2">
                        <a:lumMod val="50000"/>
                      </a:schemeClr>
                    </a:solidFill>
                    <a:latin typeface="华文中宋" panose="02010600040101010101" pitchFamily="2" charset="-122"/>
                    <a:ea typeface="华文中宋" panose="02010600040101010101" pitchFamily="2" charset="-122"/>
                  </a:rPr>
                  <a:t>在该角位置附近小量展开（即以该角位置为</a:t>
                </a:r>
                <a:r>
                  <a:rPr lang="en-US" altLang="zh-CN" sz="3200" dirty="0">
                    <a:solidFill>
                      <a:schemeClr val="tx2">
                        <a:lumMod val="50000"/>
                      </a:schemeClr>
                    </a:solidFill>
                    <a:latin typeface="华文中宋" panose="02010600040101010101" pitchFamily="2" charset="-122"/>
                    <a:ea typeface="华文中宋" panose="02010600040101010101" pitchFamily="2" charset="-122"/>
                  </a:rPr>
                  <a:t>x</a:t>
                </a:r>
                <a:r>
                  <a:rPr lang="zh-CN" altLang="en-US" sz="3200" dirty="0">
                    <a:solidFill>
                      <a:schemeClr val="tx2">
                        <a:lumMod val="50000"/>
                      </a:schemeClr>
                    </a:solidFill>
                    <a:latin typeface="华文中宋" panose="02010600040101010101" pitchFamily="2" charset="-122"/>
                    <a:ea typeface="华文中宋" panose="02010600040101010101" pitchFamily="2" charset="-122"/>
                  </a:rPr>
                  <a:t>轴正方向）：</a:t>
                </a:r>
              </a:p>
              <a:p>
                <a:pPr/>
                <a14:m>
                  <m:oMathPara xmlns:m="http://schemas.openxmlformats.org/officeDocument/2006/math">
                    <m:oMathParaPr>
                      <m:jc m:val="centerGroup"/>
                    </m:oMathParaPr>
                    <m:oMath xmlns:m="http://schemas.openxmlformats.org/officeDocument/2006/math">
                      <m:r>
                        <a:rPr lang="zh-CN" altLang="en-US" sz="3200">
                          <a:solidFill>
                            <a:schemeClr val="tx2">
                              <a:lumMod val="50000"/>
                            </a:schemeClr>
                          </a:solidFill>
                          <a:latin typeface="Cambria Math" panose="02040503050406030204" pitchFamily="18" charset="0"/>
                        </a:rPr>
                        <m:t>𝜙</m:t>
                      </m:r>
                      <m:d>
                        <m:dPr>
                          <m:ctrlPr>
                            <a:rPr lang="ar-AE" altLang="zh-CN" sz="3200" i="1">
                              <a:solidFill>
                                <a:schemeClr val="tx2">
                                  <a:lumMod val="50000"/>
                                </a:schemeClr>
                              </a:solidFill>
                              <a:latin typeface="Cambria Math" panose="02040503050406030204" pitchFamily="18" charset="0"/>
                            </a:rPr>
                          </m:ctrlPr>
                        </m:dPr>
                        <m:e>
                          <m:r>
                            <a:rPr lang="zh-CN" altLang="ar-AE" sz="3200">
                              <a:solidFill>
                                <a:schemeClr val="tx2">
                                  <a:lumMod val="50000"/>
                                </a:schemeClr>
                              </a:solidFill>
                              <a:latin typeface="Cambria Math" panose="02040503050406030204" pitchFamily="18" charset="0"/>
                            </a:rPr>
                            <m:t>𝑥</m:t>
                          </m:r>
                        </m:e>
                      </m:d>
                      <m:r>
                        <a:rPr lang="ar-AE" altLang="zh-CN" sz="3200">
                          <a:solidFill>
                            <a:schemeClr val="tx2">
                              <a:lumMod val="50000"/>
                            </a:schemeClr>
                          </a:solidFill>
                          <a:latin typeface="Cambria Math" panose="02040503050406030204" pitchFamily="18" charset="0"/>
                        </a:rPr>
                        <m:t>=</m:t>
                      </m:r>
                      <m:f>
                        <m:fPr>
                          <m:ctrlPr>
                            <a:rPr lang="ar-AE" altLang="zh-CN" sz="3200" i="1">
                              <a:solidFill>
                                <a:schemeClr val="tx2">
                                  <a:lumMod val="50000"/>
                                </a:schemeClr>
                              </a:solidFill>
                              <a:latin typeface="Cambria Math" panose="02040503050406030204" pitchFamily="18" charset="0"/>
                            </a:rPr>
                          </m:ctrlPr>
                        </m:fPr>
                        <m:num>
                          <m:r>
                            <a:rPr lang="ar-AE" altLang="zh-CN" sz="3200">
                              <a:solidFill>
                                <a:schemeClr val="tx2">
                                  <a:lumMod val="50000"/>
                                </a:schemeClr>
                              </a:solidFill>
                              <a:latin typeface="Cambria Math" panose="02040503050406030204" pitchFamily="18" charset="0"/>
                            </a:rPr>
                            <m:t>1</m:t>
                          </m:r>
                        </m:num>
                        <m:den>
                          <m:rad>
                            <m:radPr>
                              <m:degHide m:val="on"/>
                              <m:ctrlPr>
                                <a:rPr lang="ar-AE" altLang="zh-CN" sz="3200" i="1">
                                  <a:solidFill>
                                    <a:schemeClr val="tx2">
                                      <a:lumMod val="50000"/>
                                    </a:schemeClr>
                                  </a:solidFill>
                                  <a:latin typeface="Cambria Math" panose="02040503050406030204" pitchFamily="18" charset="0"/>
                                </a:rPr>
                              </m:ctrlPr>
                            </m:radPr>
                            <m:deg/>
                            <m:e>
                              <m:r>
                                <a:rPr lang="ar-AE" altLang="zh-CN" sz="3200">
                                  <a:solidFill>
                                    <a:schemeClr val="tx2">
                                      <a:lumMod val="50000"/>
                                    </a:schemeClr>
                                  </a:solidFill>
                                  <a:latin typeface="Cambria Math" panose="02040503050406030204" pitchFamily="18" charset="0"/>
                                </a:rPr>
                                <m:t>2</m:t>
                              </m:r>
                            </m:e>
                          </m:rad>
                        </m:den>
                      </m:f>
                      <m:r>
                        <a:rPr lang="ar-AE" altLang="zh-CN" sz="3200">
                          <a:solidFill>
                            <a:schemeClr val="tx2">
                              <a:lumMod val="50000"/>
                            </a:schemeClr>
                          </a:solidFill>
                          <a:latin typeface="Cambria Math" panose="02040503050406030204" pitchFamily="18" charset="0"/>
                        </a:rPr>
                        <m:t>[</m:t>
                      </m:r>
                      <m:r>
                        <a:rPr lang="zh-CN" altLang="ar-AE" sz="3200">
                          <a:solidFill>
                            <a:schemeClr val="tx2">
                              <a:lumMod val="50000"/>
                            </a:schemeClr>
                          </a:solidFill>
                          <a:latin typeface="Cambria Math" panose="02040503050406030204" pitchFamily="18" charset="0"/>
                        </a:rPr>
                        <m:t>𝑣</m:t>
                      </m:r>
                      <m:r>
                        <a:rPr lang="ar-AE" altLang="zh-CN" sz="3200">
                          <a:solidFill>
                            <a:schemeClr val="tx2">
                              <a:lumMod val="50000"/>
                            </a:schemeClr>
                          </a:solidFill>
                          <a:latin typeface="Cambria Math" panose="02040503050406030204" pitchFamily="18" charset="0"/>
                        </a:rPr>
                        <m:t>+</m:t>
                      </m:r>
                      <m:r>
                        <a:rPr lang="zh-CN" altLang="ar-AE" sz="3200">
                          <a:solidFill>
                            <a:schemeClr val="tx2">
                              <a:lumMod val="50000"/>
                            </a:schemeClr>
                          </a:solidFill>
                          <a:latin typeface="Cambria Math" panose="02040503050406030204" pitchFamily="18" charset="0"/>
                        </a:rPr>
                        <m:t>𝜎</m:t>
                      </m:r>
                      <m:d>
                        <m:dPr>
                          <m:ctrlPr>
                            <a:rPr lang="ar-AE" altLang="zh-CN" sz="3200" i="1">
                              <a:solidFill>
                                <a:schemeClr val="tx2">
                                  <a:lumMod val="50000"/>
                                </a:schemeClr>
                              </a:solidFill>
                              <a:latin typeface="Cambria Math" panose="02040503050406030204" pitchFamily="18" charset="0"/>
                            </a:rPr>
                          </m:ctrlPr>
                        </m:dPr>
                        <m:e>
                          <m:r>
                            <a:rPr lang="zh-CN" altLang="ar-AE" sz="3200">
                              <a:solidFill>
                                <a:schemeClr val="tx2">
                                  <a:lumMod val="50000"/>
                                </a:schemeClr>
                              </a:solidFill>
                              <a:latin typeface="Cambria Math" panose="02040503050406030204" pitchFamily="18" charset="0"/>
                            </a:rPr>
                            <m:t>𝑥</m:t>
                          </m:r>
                        </m:e>
                      </m:d>
                      <m:r>
                        <a:rPr lang="ar-AE" altLang="zh-CN" sz="3200">
                          <a:solidFill>
                            <a:schemeClr val="tx2">
                              <a:lumMod val="50000"/>
                            </a:schemeClr>
                          </a:solidFill>
                          <a:latin typeface="Cambria Math" panose="02040503050406030204" pitchFamily="18" charset="0"/>
                        </a:rPr>
                        <m:t>+</m:t>
                      </m:r>
                      <m:r>
                        <a:rPr lang="zh-CN" altLang="ar-AE" sz="3200">
                          <a:solidFill>
                            <a:schemeClr val="tx2">
                              <a:lumMod val="50000"/>
                            </a:schemeClr>
                          </a:solidFill>
                          <a:latin typeface="Cambria Math" panose="02040503050406030204" pitchFamily="18" charset="0"/>
                        </a:rPr>
                        <m:t>𝑖</m:t>
                      </m:r>
                      <m:r>
                        <a:rPr lang="zh-CN" altLang="ar-AE" sz="3200">
                          <a:solidFill>
                            <a:schemeClr val="tx2">
                              <a:lumMod val="50000"/>
                            </a:schemeClr>
                          </a:solidFill>
                          <a:latin typeface="Cambria Math" panose="02040503050406030204" pitchFamily="18" charset="0"/>
                        </a:rPr>
                        <m:t>𝜋</m:t>
                      </m:r>
                      <m:d>
                        <m:dPr>
                          <m:ctrlPr>
                            <a:rPr lang="ar-AE" altLang="zh-CN" sz="3200" i="1">
                              <a:solidFill>
                                <a:schemeClr val="tx2">
                                  <a:lumMod val="50000"/>
                                </a:schemeClr>
                              </a:solidFill>
                              <a:latin typeface="Cambria Math" panose="02040503050406030204" pitchFamily="18" charset="0"/>
                            </a:rPr>
                          </m:ctrlPr>
                        </m:dPr>
                        <m:e>
                          <m:r>
                            <a:rPr lang="zh-CN" altLang="ar-AE" sz="3200">
                              <a:solidFill>
                                <a:schemeClr val="tx2">
                                  <a:lumMod val="50000"/>
                                </a:schemeClr>
                              </a:solidFill>
                              <a:latin typeface="Cambria Math" panose="02040503050406030204" pitchFamily="18" charset="0"/>
                            </a:rPr>
                            <m:t>𝑥</m:t>
                          </m:r>
                        </m:e>
                      </m:d>
                      <m:r>
                        <a:rPr lang="ar-AE" altLang="zh-CN" sz="3200">
                          <a:solidFill>
                            <a:schemeClr val="tx2">
                              <a:lumMod val="50000"/>
                            </a:schemeClr>
                          </a:solidFill>
                          <a:latin typeface="Cambria Math" panose="02040503050406030204" pitchFamily="18" charset="0"/>
                        </a:rPr>
                        <m:t>]</m:t>
                      </m:r>
                    </m:oMath>
                  </m:oMathPara>
                </a14:m>
                <a:endParaRPr lang="ar-AE" altLang="zh-CN" sz="3200" dirty="0">
                  <a:solidFill>
                    <a:schemeClr val="tx2">
                      <a:lumMod val="50000"/>
                    </a:schemeClr>
                  </a:solidFill>
                  <a:latin typeface="华文中宋" panose="02010600040101010101" pitchFamily="2" charset="-122"/>
                  <a:ea typeface="华文中宋" panose="02010600040101010101" pitchFamily="2" charset="-122"/>
                </a:endParaRP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其中 </a:t>
                </a:r>
                <a:r>
                  <a:rPr lang="el-GR" altLang="zh-CN" sz="3200" dirty="0">
                    <a:solidFill>
                      <a:schemeClr val="tx2">
                        <a:lumMod val="50000"/>
                      </a:schemeClr>
                    </a:solidFill>
                    <a:latin typeface="华文中宋" panose="02010600040101010101" pitchFamily="2" charset="-122"/>
                    <a:ea typeface="华文中宋" panose="02010600040101010101" pitchFamily="2" charset="-122"/>
                  </a:rPr>
                  <a:t>σ </a:t>
                </a:r>
                <a:r>
                  <a:rPr lang="zh-CN" altLang="en-US" sz="3200" dirty="0">
                    <a:solidFill>
                      <a:schemeClr val="tx2">
                        <a:lumMod val="50000"/>
                      </a:schemeClr>
                    </a:solidFill>
                    <a:latin typeface="华文中宋" panose="02010600040101010101" pitchFamily="2" charset="-122"/>
                    <a:ea typeface="华文中宋" panose="02010600040101010101" pitchFamily="2" charset="-122"/>
                  </a:rPr>
                  <a:t>和 </a:t>
                </a:r>
                <a:r>
                  <a:rPr lang="el-GR" altLang="zh-CN" sz="3200" dirty="0">
                    <a:solidFill>
                      <a:schemeClr val="tx2">
                        <a:lumMod val="50000"/>
                      </a:schemeClr>
                    </a:solidFill>
                    <a:latin typeface="华文中宋" panose="02010600040101010101" pitchFamily="2" charset="-122"/>
                    <a:ea typeface="华文中宋" panose="02010600040101010101" pitchFamily="2" charset="-122"/>
                  </a:rPr>
                  <a:t>π </a:t>
                </a:r>
                <a:r>
                  <a:rPr lang="zh-CN" altLang="en-US" sz="3200" dirty="0">
                    <a:solidFill>
                      <a:schemeClr val="tx2">
                        <a:lumMod val="50000"/>
                      </a:schemeClr>
                    </a:solidFill>
                    <a:latin typeface="华文中宋" panose="02010600040101010101" pitchFamily="2" charset="-122"/>
                    <a:ea typeface="华文中宋" panose="02010600040101010101" pitchFamily="2" charset="-122"/>
                  </a:rPr>
                  <a:t>是实标量场。</a:t>
                </a:r>
                <a:r>
                  <a:rPr lang="el-GR" altLang="zh-CN" sz="3200" dirty="0">
                    <a:solidFill>
                      <a:schemeClr val="tx2">
                        <a:lumMod val="50000"/>
                      </a:schemeClr>
                    </a:solidFill>
                    <a:latin typeface="华文中宋" panose="02010600040101010101" pitchFamily="2" charset="-122"/>
                    <a:ea typeface="华文中宋" panose="02010600040101010101" pitchFamily="2" charset="-122"/>
                  </a:rPr>
                  <a:t>σ </a:t>
                </a:r>
                <a:r>
                  <a:rPr lang="zh-CN" altLang="en-US" sz="3200" dirty="0">
                    <a:solidFill>
                      <a:schemeClr val="tx2">
                        <a:lumMod val="50000"/>
                      </a:schemeClr>
                    </a:solidFill>
                    <a:latin typeface="华文中宋" panose="02010600040101010101" pitchFamily="2" charset="-122"/>
                    <a:ea typeface="华文中宋" panose="02010600040101010101" pitchFamily="2" charset="-122"/>
                  </a:rPr>
                  <a:t>描述沿真空方向（径向）的涨落，</a:t>
                </a:r>
                <a:r>
                  <a:rPr lang="el-GR" altLang="zh-CN" sz="3200" dirty="0">
                    <a:solidFill>
                      <a:schemeClr val="tx2">
                        <a:lumMod val="50000"/>
                      </a:schemeClr>
                    </a:solidFill>
                    <a:latin typeface="华文中宋" panose="02010600040101010101" pitchFamily="2" charset="-122"/>
                    <a:ea typeface="华文中宋" panose="02010600040101010101" pitchFamily="2" charset="-122"/>
                  </a:rPr>
                  <a:t>π </a:t>
                </a:r>
                <a:r>
                  <a:rPr lang="zh-CN" altLang="en-US" sz="3200" dirty="0">
                    <a:solidFill>
                      <a:schemeClr val="tx2">
                        <a:lumMod val="50000"/>
                      </a:schemeClr>
                    </a:solidFill>
                    <a:latin typeface="华文中宋" panose="02010600040101010101" pitchFamily="2" charset="-122"/>
                    <a:ea typeface="华文中宋" panose="02010600040101010101" pitchFamily="2" charset="-122"/>
                  </a:rPr>
                  <a:t>描述垂直于真空方向（角向</a:t>
                </a:r>
                <a:r>
                  <a:rPr lang="en-US" altLang="zh-CN" sz="3200" dirty="0">
                    <a:solidFill>
                      <a:schemeClr val="tx2">
                        <a:lumMod val="50000"/>
                      </a:schemeClr>
                    </a:solidFill>
                    <a:latin typeface="华文中宋" panose="02010600040101010101" pitchFamily="2" charset="-122"/>
                    <a:ea typeface="华文中宋" panose="02010600040101010101" pitchFamily="2" charset="-122"/>
                  </a:rPr>
                  <a:t>/</a:t>
                </a:r>
                <a:r>
                  <a:rPr lang="zh-CN" altLang="en-US" sz="3200" dirty="0">
                    <a:solidFill>
                      <a:schemeClr val="tx2">
                        <a:lumMod val="50000"/>
                      </a:schemeClr>
                    </a:solidFill>
                    <a:latin typeface="华文中宋" panose="02010600040101010101" pitchFamily="2" charset="-122"/>
                    <a:ea typeface="华文中宋" panose="02010600040101010101" pitchFamily="2" charset="-122"/>
                  </a:rPr>
                  <a:t>相位方向）的涨落。</a:t>
                </a: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计算模方：</a:t>
                </a:r>
              </a:p>
              <a:p>
                <a:pPr/>
                <a14:m>
                  <m:oMathPara xmlns:m="http://schemas.openxmlformats.org/officeDocument/2006/math">
                    <m:oMathParaPr>
                      <m:jc m:val="centerGroup"/>
                    </m:oMathParaPr>
                    <m:oMath xmlns:m="http://schemas.openxmlformats.org/officeDocument/2006/math">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𝜙</m:t>
                          </m:r>
                        </m:e>
                        <m:sup>
                          <m:r>
                            <a:rPr lang="ar-AE" altLang="zh-CN" sz="3200">
                              <a:solidFill>
                                <a:schemeClr val="tx2">
                                  <a:lumMod val="50000"/>
                                </a:schemeClr>
                              </a:solidFill>
                              <a:latin typeface="Cambria Math" panose="02040503050406030204" pitchFamily="18" charset="0"/>
                              <a:ea typeface="华文中宋" panose="02010600040101010101" pitchFamily="2" charset="-122"/>
                            </a:rPr>
                            <m:t>∗</m:t>
                          </m:r>
                        </m:sup>
                      </m:sSup>
                      <m:r>
                        <a:rPr lang="zh-CN" altLang="ar-AE" sz="3200">
                          <a:solidFill>
                            <a:schemeClr val="tx2">
                              <a:lumMod val="50000"/>
                            </a:schemeClr>
                          </a:solidFill>
                          <a:latin typeface="Cambria Math" panose="02040503050406030204" pitchFamily="18" charset="0"/>
                          <a:ea typeface="华文中宋" panose="02010600040101010101" pitchFamily="2" charset="-122"/>
                        </a:rPr>
                        <m:t>𝜙</m:t>
                      </m:r>
                      <m:r>
                        <a:rPr lang="ar-AE" altLang="zh-CN" sz="3200">
                          <a:solidFill>
                            <a:schemeClr val="tx2">
                              <a:lumMod val="50000"/>
                            </a:schemeClr>
                          </a:solidFill>
                          <a:latin typeface="Cambria Math" panose="02040503050406030204" pitchFamily="18" charset="0"/>
                          <a:ea typeface="华文中宋" panose="02010600040101010101" pitchFamily="2" charset="-122"/>
                        </a:rPr>
                        <m:t>=</m:t>
                      </m:r>
                      <m:f>
                        <m:f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fPr>
                        <m:num>
                          <m:r>
                            <a:rPr lang="ar-AE" altLang="zh-CN" sz="3200">
                              <a:solidFill>
                                <a:schemeClr val="tx2">
                                  <a:lumMod val="50000"/>
                                </a:schemeClr>
                              </a:solidFill>
                              <a:latin typeface="Cambria Math" panose="02040503050406030204" pitchFamily="18" charset="0"/>
                              <a:ea typeface="华文中宋" panose="02010600040101010101" pitchFamily="2" charset="-122"/>
                            </a:rPr>
                            <m:t>1</m:t>
                          </m:r>
                        </m:num>
                        <m:den>
                          <m:r>
                            <a:rPr lang="ar-AE" altLang="zh-CN" sz="3200">
                              <a:solidFill>
                                <a:schemeClr val="tx2">
                                  <a:lumMod val="50000"/>
                                </a:schemeClr>
                              </a:solidFill>
                              <a:latin typeface="Cambria Math" panose="02040503050406030204" pitchFamily="18" charset="0"/>
                              <a:ea typeface="华文中宋" panose="02010600040101010101" pitchFamily="2" charset="-122"/>
                            </a:rPr>
                            <m:t>2</m:t>
                          </m:r>
                        </m:den>
                      </m:f>
                      <m:r>
                        <a:rPr lang="ar-AE" altLang="zh-CN" sz="3200">
                          <a:solidFill>
                            <a:schemeClr val="tx2">
                              <a:lumMod val="50000"/>
                            </a:schemeClr>
                          </a:solidFill>
                          <a:latin typeface="Cambria Math" panose="02040503050406030204" pitchFamily="18" charset="0"/>
                          <a:ea typeface="华文中宋" panose="02010600040101010101" pitchFamily="2" charset="-122"/>
                        </a:rPr>
                        <m:t>[</m:t>
                      </m:r>
                      <m:r>
                        <a:rPr lang="zh-CN" altLang="ar-AE" sz="3200">
                          <a:solidFill>
                            <a:schemeClr val="tx2">
                              <a:lumMod val="50000"/>
                            </a:schemeClr>
                          </a:solidFill>
                          <a:latin typeface="Cambria Math" panose="02040503050406030204" pitchFamily="18" charset="0"/>
                          <a:ea typeface="华文中宋" panose="02010600040101010101" pitchFamily="2" charset="-122"/>
                        </a:rPr>
                        <m:t>𝑣</m:t>
                      </m:r>
                      <m:r>
                        <a:rPr lang="ar-AE" altLang="zh-CN" sz="3200">
                          <a:solidFill>
                            <a:schemeClr val="tx2">
                              <a:lumMod val="50000"/>
                            </a:schemeClr>
                          </a:solidFill>
                          <a:latin typeface="Cambria Math" panose="02040503050406030204" pitchFamily="18" charset="0"/>
                          <a:ea typeface="华文中宋" panose="02010600040101010101" pitchFamily="2" charset="-122"/>
                        </a:rPr>
                        <m:t>−</m:t>
                      </m:r>
                      <m:r>
                        <a:rPr lang="zh-CN" altLang="ar-AE" sz="3200">
                          <a:solidFill>
                            <a:schemeClr val="tx2">
                              <a:lumMod val="50000"/>
                            </a:schemeClr>
                          </a:solidFill>
                          <a:latin typeface="Cambria Math" panose="02040503050406030204" pitchFamily="18" charset="0"/>
                          <a:ea typeface="华文中宋" panose="02010600040101010101" pitchFamily="2" charset="-122"/>
                        </a:rPr>
                        <m:t>𝑖</m:t>
                      </m:r>
                      <m:r>
                        <a:rPr lang="zh-CN" altLang="ar-AE" sz="3200">
                          <a:solidFill>
                            <a:schemeClr val="tx2">
                              <a:lumMod val="50000"/>
                            </a:schemeClr>
                          </a:solidFill>
                          <a:latin typeface="Cambria Math" panose="02040503050406030204" pitchFamily="18" charset="0"/>
                          <a:ea typeface="华文中宋" panose="02010600040101010101" pitchFamily="2" charset="-122"/>
                        </a:rPr>
                        <m:t>𝜋</m:t>
                      </m:r>
                      <m:r>
                        <a:rPr lang="ar-AE" altLang="zh-CN" sz="3200">
                          <a:solidFill>
                            <a:schemeClr val="tx2">
                              <a:lumMod val="50000"/>
                            </a:schemeClr>
                          </a:solidFill>
                          <a:latin typeface="Cambria Math" panose="02040503050406030204" pitchFamily="18" charset="0"/>
                          <a:ea typeface="华文中宋" panose="02010600040101010101" pitchFamily="2" charset="-122"/>
                        </a:rPr>
                        <m:t>][</m:t>
                      </m:r>
                      <m:r>
                        <a:rPr lang="zh-CN" altLang="ar-AE" sz="3200">
                          <a:solidFill>
                            <a:schemeClr val="tx2">
                              <a:lumMod val="50000"/>
                            </a:schemeClr>
                          </a:solidFill>
                          <a:latin typeface="Cambria Math" panose="02040503050406030204" pitchFamily="18" charset="0"/>
                          <a:ea typeface="华文中宋" panose="02010600040101010101" pitchFamily="2" charset="-122"/>
                        </a:rPr>
                        <m:t>𝑣</m:t>
                      </m:r>
                      <m:r>
                        <a:rPr lang="ar-AE" altLang="zh-CN" sz="3200">
                          <a:solidFill>
                            <a:schemeClr val="tx2">
                              <a:lumMod val="50000"/>
                            </a:schemeClr>
                          </a:solidFill>
                          <a:latin typeface="Cambria Math" panose="02040503050406030204" pitchFamily="18" charset="0"/>
                          <a:ea typeface="华文中宋" panose="02010600040101010101" pitchFamily="2" charset="-122"/>
                        </a:rPr>
                        <m:t>+</m:t>
                      </m:r>
                      <m:r>
                        <a:rPr lang="zh-CN" altLang="ar-AE" sz="3200">
                          <a:solidFill>
                            <a:schemeClr val="tx2">
                              <a:lumMod val="50000"/>
                            </a:schemeClr>
                          </a:solidFill>
                          <a:latin typeface="Cambria Math" panose="02040503050406030204" pitchFamily="18" charset="0"/>
                          <a:ea typeface="华文中宋" panose="02010600040101010101" pitchFamily="2" charset="-122"/>
                        </a:rPr>
                        <m:t>𝑖</m:t>
                      </m:r>
                      <m:r>
                        <a:rPr lang="zh-CN" altLang="ar-AE" sz="3200">
                          <a:solidFill>
                            <a:schemeClr val="tx2">
                              <a:lumMod val="50000"/>
                            </a:schemeClr>
                          </a:solidFill>
                          <a:latin typeface="Cambria Math" panose="02040503050406030204" pitchFamily="18" charset="0"/>
                          <a:ea typeface="华文中宋" panose="02010600040101010101" pitchFamily="2" charset="-122"/>
                        </a:rPr>
                        <m:t>𝜋</m:t>
                      </m:r>
                      <m:r>
                        <a:rPr lang="ar-AE" altLang="zh-CN" sz="3200">
                          <a:solidFill>
                            <a:schemeClr val="tx2">
                              <a:lumMod val="50000"/>
                            </a:schemeClr>
                          </a:solidFill>
                          <a:latin typeface="Cambria Math" panose="02040503050406030204" pitchFamily="18" charset="0"/>
                          <a:ea typeface="华文中宋" panose="02010600040101010101" pitchFamily="2" charset="-122"/>
                        </a:rPr>
                        <m:t>]=</m:t>
                      </m:r>
                      <m:f>
                        <m:f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fPr>
                        <m:num>
                          <m:r>
                            <a:rPr lang="ar-AE" altLang="zh-CN" sz="3200">
                              <a:solidFill>
                                <a:schemeClr val="tx2">
                                  <a:lumMod val="50000"/>
                                </a:schemeClr>
                              </a:solidFill>
                              <a:latin typeface="Cambria Math" panose="02040503050406030204" pitchFamily="18" charset="0"/>
                              <a:ea typeface="华文中宋" panose="02010600040101010101" pitchFamily="2" charset="-122"/>
                            </a:rPr>
                            <m:t>1</m:t>
                          </m:r>
                        </m:num>
                        <m:den>
                          <m:r>
                            <a:rPr lang="ar-AE" altLang="zh-CN" sz="3200">
                              <a:solidFill>
                                <a:schemeClr val="tx2">
                                  <a:lumMod val="50000"/>
                                </a:schemeClr>
                              </a:solidFill>
                              <a:latin typeface="Cambria Math" panose="02040503050406030204" pitchFamily="18" charset="0"/>
                              <a:ea typeface="华文中宋" panose="02010600040101010101" pitchFamily="2" charset="-122"/>
                            </a:rPr>
                            <m:t>2</m:t>
                          </m:r>
                        </m:den>
                      </m:f>
                      <m:r>
                        <a:rPr lang="ar-AE" altLang="zh-CN" sz="3200">
                          <a:solidFill>
                            <a:schemeClr val="tx2">
                              <a:lumMod val="50000"/>
                            </a:schemeClr>
                          </a:solidFill>
                          <a:latin typeface="Cambria Math" panose="02040503050406030204" pitchFamily="18" charset="0"/>
                          <a:ea typeface="华文中宋" panose="02010600040101010101" pitchFamily="2" charset="-122"/>
                        </a:rPr>
                        <m:t>[</m:t>
                      </m:r>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𝑣</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𝜋</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f>
                        <m:f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fPr>
                        <m:num>
                          <m:r>
                            <a:rPr lang="ar-AE" altLang="zh-CN" sz="3200">
                              <a:solidFill>
                                <a:schemeClr val="tx2">
                                  <a:lumMod val="50000"/>
                                </a:schemeClr>
                              </a:solidFill>
                              <a:latin typeface="Cambria Math" panose="02040503050406030204" pitchFamily="18" charset="0"/>
                              <a:ea typeface="华文中宋" panose="02010600040101010101" pitchFamily="2" charset="-122"/>
                            </a:rPr>
                            <m:t>1</m:t>
                          </m:r>
                        </m:num>
                        <m:den>
                          <m:r>
                            <a:rPr lang="ar-AE" altLang="zh-CN" sz="3200">
                              <a:solidFill>
                                <a:schemeClr val="tx2">
                                  <a:lumMod val="50000"/>
                                </a:schemeClr>
                              </a:solidFill>
                              <a:latin typeface="Cambria Math" panose="02040503050406030204" pitchFamily="18" charset="0"/>
                              <a:ea typeface="华文中宋" panose="02010600040101010101" pitchFamily="2" charset="-122"/>
                            </a:rPr>
                            <m:t>2</m:t>
                          </m:r>
                        </m:den>
                      </m:f>
                      <m:r>
                        <a:rPr lang="ar-AE" altLang="zh-CN" sz="3200">
                          <a:solidFill>
                            <a:schemeClr val="tx2">
                              <a:lumMod val="50000"/>
                            </a:schemeClr>
                          </a:solidFill>
                          <a:latin typeface="Cambria Math" panose="02040503050406030204" pitchFamily="18" charset="0"/>
                          <a:ea typeface="华文中宋" panose="02010600040101010101" pitchFamily="2" charset="-122"/>
                        </a:rPr>
                        <m:t>[</m:t>
                      </m:r>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𝑣</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𝜎</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𝜋</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r>
                        <a:rPr lang="ar-AE" altLang="zh-CN" sz="3200">
                          <a:solidFill>
                            <a:schemeClr val="tx2">
                              <a:lumMod val="50000"/>
                            </a:schemeClr>
                          </a:solidFill>
                          <a:latin typeface="Cambria Math" panose="02040503050406030204" pitchFamily="18" charset="0"/>
                          <a:ea typeface="华文中宋" panose="02010600040101010101" pitchFamily="2" charset="-122"/>
                        </a:rPr>
                        <m:t>2</m:t>
                      </m:r>
                      <m:r>
                        <a:rPr lang="zh-CN" altLang="ar-AE" sz="3200">
                          <a:solidFill>
                            <a:schemeClr val="tx2">
                              <a:lumMod val="50000"/>
                            </a:schemeClr>
                          </a:solidFill>
                          <a:latin typeface="Cambria Math" panose="02040503050406030204" pitchFamily="18" charset="0"/>
                          <a:ea typeface="华文中宋" panose="02010600040101010101" pitchFamily="2" charset="-122"/>
                        </a:rPr>
                        <m:t>𝑣</m:t>
                      </m:r>
                      <m:r>
                        <a:rPr lang="zh-CN" altLang="ar-AE" sz="3200">
                          <a:solidFill>
                            <a:schemeClr val="tx2">
                              <a:lumMod val="50000"/>
                            </a:schemeClr>
                          </a:solidFill>
                          <a:latin typeface="Cambria Math" panose="02040503050406030204" pitchFamily="18" charset="0"/>
                          <a:ea typeface="华文中宋" panose="02010600040101010101" pitchFamily="2" charset="-122"/>
                        </a:rPr>
                        <m:t>𝜎</m:t>
                      </m:r>
                      <m:r>
                        <a:rPr lang="ar-AE" altLang="zh-CN" sz="3200">
                          <a:solidFill>
                            <a:schemeClr val="tx2">
                              <a:lumMod val="50000"/>
                            </a:schemeClr>
                          </a:solidFill>
                          <a:latin typeface="Cambria Math" panose="02040503050406030204" pitchFamily="18" charset="0"/>
                          <a:ea typeface="华文中宋" panose="02010600040101010101" pitchFamily="2" charset="-122"/>
                        </a:rPr>
                        <m:t>]</m:t>
                      </m:r>
                    </m:oMath>
                  </m:oMathPara>
                </a14:m>
                <a:endParaRPr lang="ar-AE" altLang="zh-CN" sz="3200" dirty="0">
                  <a:solidFill>
                    <a:schemeClr val="tx2">
                      <a:lumMod val="50000"/>
                    </a:schemeClr>
                  </a:solidFill>
                  <a:latin typeface="华文中宋" panose="02010600040101010101" pitchFamily="2" charset="-122"/>
                  <a:ea typeface="华文中宋" panose="02010600040101010101" pitchFamily="2" charset="-122"/>
                </a:endParaRPr>
              </a:p>
              <a:p>
                <a:pPr/>
                <a14:m>
                  <m:oMathPara xmlns:m="http://schemas.openxmlformats.org/officeDocument/2006/math">
                    <m:oMathParaPr>
                      <m:jc m:val="centerGroup"/>
                    </m:oMathParaPr>
                    <m:oMath xmlns:m="http://schemas.openxmlformats.org/officeDocument/2006/math">
                      <m:r>
                        <a:rPr lang="zh-CN" altLang="ar-AE" sz="3200">
                          <a:solidFill>
                            <a:schemeClr val="tx2">
                              <a:lumMod val="50000"/>
                            </a:schemeClr>
                          </a:solidFill>
                          <a:latin typeface="Cambria Math" panose="02040503050406030204" pitchFamily="18" charset="0"/>
                          <a:ea typeface="华文中宋" panose="02010600040101010101" pitchFamily="2" charset="-122"/>
                        </a:rPr>
                        <m:t>𝑋</m:t>
                      </m:r>
                      <m:r>
                        <a:rPr lang="ar-AE" altLang="zh-CN" sz="3200">
                          <a:solidFill>
                            <a:schemeClr val="tx2">
                              <a:lumMod val="50000"/>
                            </a:schemeClr>
                          </a:solidFill>
                          <a:latin typeface="Cambria Math" panose="02040503050406030204" pitchFamily="18" charset="0"/>
                          <a:ea typeface="华文中宋" panose="02010600040101010101" pitchFamily="2" charset="-122"/>
                        </a:rPr>
                        <m:t>≡∣</m:t>
                      </m:r>
                      <m:r>
                        <a:rPr lang="zh-CN" altLang="ar-AE" sz="3200">
                          <a:solidFill>
                            <a:schemeClr val="tx2">
                              <a:lumMod val="50000"/>
                            </a:schemeClr>
                          </a:solidFill>
                          <a:latin typeface="Cambria Math" panose="02040503050406030204" pitchFamily="18" charset="0"/>
                          <a:ea typeface="华文中宋" panose="02010600040101010101" pitchFamily="2" charset="-122"/>
                        </a:rPr>
                        <m:t>𝜙</m:t>
                      </m:r>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ar-AE" altLang="zh-CN" sz="3200">
                              <a:solidFill>
                                <a:schemeClr val="tx2">
                                  <a:lumMod val="50000"/>
                                </a:schemeClr>
                              </a:solidFill>
                              <a:latin typeface="Cambria Math" panose="02040503050406030204" pitchFamily="18" charset="0"/>
                              <a:ea typeface="华文中宋" panose="02010600040101010101" pitchFamily="2" charset="-122"/>
                            </a:rPr>
                            <m:t>∣</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f>
                        <m:f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fPr>
                        <m:num>
                          <m:r>
                            <a:rPr lang="ar-AE" altLang="zh-CN" sz="3200">
                              <a:solidFill>
                                <a:schemeClr val="tx2">
                                  <a:lumMod val="50000"/>
                                </a:schemeClr>
                              </a:solidFill>
                              <a:latin typeface="Cambria Math" panose="02040503050406030204" pitchFamily="18" charset="0"/>
                              <a:ea typeface="华文中宋" panose="02010600040101010101" pitchFamily="2" charset="-122"/>
                            </a:rPr>
                            <m:t>1</m:t>
                          </m:r>
                        </m:num>
                        <m:den>
                          <m:r>
                            <a:rPr lang="ar-AE" altLang="zh-CN" sz="3200">
                              <a:solidFill>
                                <a:schemeClr val="tx2">
                                  <a:lumMod val="50000"/>
                                </a:schemeClr>
                              </a:solidFill>
                              <a:latin typeface="Cambria Math" panose="02040503050406030204" pitchFamily="18" charset="0"/>
                              <a:ea typeface="华文中宋" panose="02010600040101010101" pitchFamily="2" charset="-122"/>
                            </a:rPr>
                            <m:t>2</m:t>
                          </m:r>
                        </m:den>
                      </m:f>
                      <m:r>
                        <a:rPr lang="ar-AE" altLang="zh-CN" sz="3200">
                          <a:solidFill>
                            <a:schemeClr val="tx2">
                              <a:lumMod val="50000"/>
                            </a:schemeClr>
                          </a:solidFill>
                          <a:latin typeface="Cambria Math" panose="02040503050406030204" pitchFamily="18" charset="0"/>
                          <a:ea typeface="华文中宋" panose="02010600040101010101" pitchFamily="2" charset="-122"/>
                        </a:rPr>
                        <m:t>[</m:t>
                      </m:r>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𝑣</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𝜎</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𝜋</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r>
                        <a:rPr lang="ar-AE" altLang="zh-CN" sz="3200">
                          <a:solidFill>
                            <a:schemeClr val="tx2">
                              <a:lumMod val="50000"/>
                            </a:schemeClr>
                          </a:solidFill>
                          <a:latin typeface="Cambria Math" panose="02040503050406030204" pitchFamily="18" charset="0"/>
                          <a:ea typeface="华文中宋" panose="02010600040101010101" pitchFamily="2" charset="-122"/>
                        </a:rPr>
                        <m:t>2</m:t>
                      </m:r>
                      <m:r>
                        <a:rPr lang="zh-CN" altLang="ar-AE" sz="3200">
                          <a:solidFill>
                            <a:schemeClr val="tx2">
                              <a:lumMod val="50000"/>
                            </a:schemeClr>
                          </a:solidFill>
                          <a:latin typeface="Cambria Math" panose="02040503050406030204" pitchFamily="18" charset="0"/>
                          <a:ea typeface="华文中宋" panose="02010600040101010101" pitchFamily="2" charset="-122"/>
                        </a:rPr>
                        <m:t>𝑣</m:t>
                      </m:r>
                      <m:r>
                        <a:rPr lang="zh-CN" altLang="ar-AE" sz="3200">
                          <a:solidFill>
                            <a:schemeClr val="tx2">
                              <a:lumMod val="50000"/>
                            </a:schemeClr>
                          </a:solidFill>
                          <a:latin typeface="Cambria Math" panose="02040503050406030204" pitchFamily="18" charset="0"/>
                          <a:ea typeface="华文中宋" panose="02010600040101010101" pitchFamily="2" charset="-122"/>
                        </a:rPr>
                        <m:t>𝜎</m:t>
                      </m:r>
                      <m:r>
                        <a:rPr lang="ar-AE" altLang="zh-CN" sz="3200">
                          <a:solidFill>
                            <a:schemeClr val="tx2">
                              <a:lumMod val="50000"/>
                            </a:schemeClr>
                          </a:solidFill>
                          <a:latin typeface="Cambria Math" panose="02040503050406030204" pitchFamily="18" charset="0"/>
                          <a:ea typeface="华文中宋" panose="02010600040101010101" pitchFamily="2" charset="-122"/>
                        </a:rPr>
                        <m:t>]</m:t>
                      </m:r>
                    </m:oMath>
                  </m:oMathPara>
                </a14:m>
                <a:endParaRPr lang="en-US" altLang="zh-CN" sz="3200" dirty="0">
                  <a:solidFill>
                    <a:schemeClr val="tx2">
                      <a:lumMod val="50000"/>
                    </a:schemeClr>
                  </a:solidFill>
                  <a:latin typeface="华文中宋" panose="02010600040101010101" pitchFamily="2" charset="-122"/>
                  <a:ea typeface="华文中宋" panose="02010600040101010101" pitchFamily="2" charset="-122"/>
                </a:endParaRP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势能：</a:t>
                </a:r>
              </a:p>
              <a:p>
                <a:pPr/>
                <a14:m>
                  <m:oMathPara xmlns:m="http://schemas.openxmlformats.org/officeDocument/2006/math">
                    <m:oMathParaPr>
                      <m:jc m:val="centerGroup"/>
                    </m:oMathParaPr>
                    <m:oMath xmlns:m="http://schemas.openxmlformats.org/officeDocument/2006/math">
                      <m:r>
                        <a:rPr lang="zh-CN" altLang="en-US" sz="3200">
                          <a:solidFill>
                            <a:schemeClr val="tx2">
                              <a:lumMod val="50000"/>
                            </a:schemeClr>
                          </a:solidFill>
                          <a:latin typeface="Cambria Math" panose="02040503050406030204" pitchFamily="18" charset="0"/>
                        </a:rPr>
                        <m:t>𝑉</m:t>
                      </m:r>
                      <m:r>
                        <a:rPr lang="en-US" altLang="zh-CN" sz="3200">
                          <a:solidFill>
                            <a:schemeClr val="tx2">
                              <a:lumMod val="50000"/>
                            </a:schemeClr>
                          </a:solidFill>
                          <a:latin typeface="Cambria Math" panose="02040503050406030204" pitchFamily="18" charset="0"/>
                        </a:rPr>
                        <m:t>=−</m:t>
                      </m:r>
                      <m:sSup>
                        <m:sSupPr>
                          <m:ctrlPr>
                            <a:rPr lang="ar-AE" altLang="zh-CN" sz="3200" i="1">
                              <a:solidFill>
                                <a:schemeClr val="tx2">
                                  <a:lumMod val="50000"/>
                                </a:schemeClr>
                              </a:solidFill>
                              <a:latin typeface="Cambria Math" panose="02040503050406030204" pitchFamily="18" charset="0"/>
                            </a:rPr>
                          </m:ctrlPr>
                        </m:sSupPr>
                        <m:e>
                          <m:r>
                            <a:rPr lang="zh-CN" altLang="ar-AE" sz="3200">
                              <a:solidFill>
                                <a:schemeClr val="tx2">
                                  <a:lumMod val="50000"/>
                                </a:schemeClr>
                              </a:solidFill>
                              <a:latin typeface="Cambria Math" panose="02040503050406030204" pitchFamily="18" charset="0"/>
                            </a:rPr>
                            <m:t>𝜇</m:t>
                          </m:r>
                        </m:e>
                        <m:sup>
                          <m:r>
                            <a:rPr lang="ar-AE" altLang="zh-CN" sz="3200">
                              <a:solidFill>
                                <a:schemeClr val="tx2">
                                  <a:lumMod val="50000"/>
                                </a:schemeClr>
                              </a:solidFill>
                              <a:latin typeface="Cambria Math" panose="02040503050406030204" pitchFamily="18" charset="0"/>
                            </a:rPr>
                            <m:t>2</m:t>
                          </m:r>
                        </m:sup>
                      </m:sSup>
                      <m:r>
                        <a:rPr lang="zh-CN" altLang="ar-AE" sz="3200">
                          <a:solidFill>
                            <a:schemeClr val="tx2">
                              <a:lumMod val="50000"/>
                            </a:schemeClr>
                          </a:solidFill>
                          <a:latin typeface="Cambria Math" panose="02040503050406030204" pitchFamily="18" charset="0"/>
                        </a:rPr>
                        <m:t>𝑋</m:t>
                      </m:r>
                      <m:r>
                        <a:rPr lang="ar-AE" altLang="zh-CN" sz="3200">
                          <a:solidFill>
                            <a:schemeClr val="tx2">
                              <a:lumMod val="50000"/>
                            </a:schemeClr>
                          </a:solidFill>
                          <a:latin typeface="Cambria Math" panose="02040503050406030204" pitchFamily="18" charset="0"/>
                        </a:rPr>
                        <m:t>+</m:t>
                      </m:r>
                      <m:f>
                        <m:fPr>
                          <m:ctrlPr>
                            <a:rPr lang="ar-AE" altLang="zh-CN" sz="3200" i="1">
                              <a:solidFill>
                                <a:schemeClr val="tx2">
                                  <a:lumMod val="50000"/>
                                </a:schemeClr>
                              </a:solidFill>
                              <a:latin typeface="Cambria Math" panose="02040503050406030204" pitchFamily="18" charset="0"/>
                            </a:rPr>
                          </m:ctrlPr>
                        </m:fPr>
                        <m:num>
                          <m:r>
                            <a:rPr lang="zh-CN" altLang="ar-AE" sz="3200">
                              <a:solidFill>
                                <a:schemeClr val="tx2">
                                  <a:lumMod val="50000"/>
                                </a:schemeClr>
                              </a:solidFill>
                              <a:latin typeface="Cambria Math" panose="02040503050406030204" pitchFamily="18" charset="0"/>
                            </a:rPr>
                            <m:t>𝜆</m:t>
                          </m:r>
                        </m:num>
                        <m:den>
                          <m:r>
                            <a:rPr lang="ar-AE" altLang="zh-CN" sz="3200">
                              <a:solidFill>
                                <a:schemeClr val="tx2">
                                  <a:lumMod val="50000"/>
                                </a:schemeClr>
                              </a:solidFill>
                              <a:latin typeface="Cambria Math" panose="02040503050406030204" pitchFamily="18" charset="0"/>
                            </a:rPr>
                            <m:t>4</m:t>
                          </m:r>
                        </m:den>
                      </m:f>
                      <m:sSup>
                        <m:sSupPr>
                          <m:ctrlPr>
                            <a:rPr lang="ar-AE" altLang="zh-CN" sz="3200" i="1">
                              <a:solidFill>
                                <a:schemeClr val="tx2">
                                  <a:lumMod val="50000"/>
                                </a:schemeClr>
                              </a:solidFill>
                              <a:latin typeface="Cambria Math" panose="02040503050406030204" pitchFamily="18" charset="0"/>
                            </a:rPr>
                          </m:ctrlPr>
                        </m:sSupPr>
                        <m:e>
                          <m:r>
                            <a:rPr lang="zh-CN" altLang="ar-AE" sz="3200">
                              <a:solidFill>
                                <a:schemeClr val="tx2">
                                  <a:lumMod val="50000"/>
                                </a:schemeClr>
                              </a:solidFill>
                              <a:latin typeface="Cambria Math" panose="02040503050406030204" pitchFamily="18" charset="0"/>
                            </a:rPr>
                            <m:t>𝑋</m:t>
                          </m:r>
                        </m:e>
                        <m:sup>
                          <m:r>
                            <a:rPr lang="ar-AE" altLang="zh-CN" sz="3200">
                              <a:solidFill>
                                <a:schemeClr val="tx2">
                                  <a:lumMod val="50000"/>
                                </a:schemeClr>
                              </a:solidFill>
                              <a:latin typeface="Cambria Math" panose="02040503050406030204" pitchFamily="18" charset="0"/>
                            </a:rPr>
                            <m:t>2</m:t>
                          </m:r>
                        </m:sup>
                      </m:sSup>
                      <m:r>
                        <a:rPr lang="ar-AE" altLang="zh-CN" sz="3200">
                          <a:solidFill>
                            <a:schemeClr val="tx2">
                              <a:lumMod val="50000"/>
                            </a:schemeClr>
                          </a:solidFill>
                          <a:latin typeface="Cambria Math" panose="02040503050406030204" pitchFamily="18" charset="0"/>
                        </a:rPr>
                        <m:t>=−</m:t>
                      </m:r>
                      <m:sSup>
                        <m:sSupPr>
                          <m:ctrlPr>
                            <a:rPr lang="ar-AE" altLang="zh-CN" sz="3200" i="1">
                              <a:solidFill>
                                <a:schemeClr val="tx2">
                                  <a:lumMod val="50000"/>
                                </a:schemeClr>
                              </a:solidFill>
                              <a:latin typeface="Cambria Math" panose="02040503050406030204" pitchFamily="18" charset="0"/>
                            </a:rPr>
                          </m:ctrlPr>
                        </m:sSupPr>
                        <m:e>
                          <m:r>
                            <a:rPr lang="zh-CN" altLang="ar-AE" sz="3200">
                              <a:solidFill>
                                <a:schemeClr val="tx2">
                                  <a:lumMod val="50000"/>
                                </a:schemeClr>
                              </a:solidFill>
                              <a:latin typeface="Cambria Math" panose="02040503050406030204" pitchFamily="18" charset="0"/>
                            </a:rPr>
                            <m:t>𝜇</m:t>
                          </m:r>
                        </m:e>
                        <m:sup>
                          <m:r>
                            <a:rPr lang="ar-AE" altLang="zh-CN" sz="3200">
                              <a:solidFill>
                                <a:schemeClr val="tx2">
                                  <a:lumMod val="50000"/>
                                </a:schemeClr>
                              </a:solidFill>
                              <a:latin typeface="Cambria Math" panose="02040503050406030204" pitchFamily="18" charset="0"/>
                            </a:rPr>
                            <m:t>2</m:t>
                          </m:r>
                        </m:sup>
                      </m:sSup>
                      <m:f>
                        <m:fPr>
                          <m:ctrlPr>
                            <a:rPr lang="ar-AE" altLang="zh-CN" sz="3200" i="1">
                              <a:solidFill>
                                <a:schemeClr val="tx2">
                                  <a:lumMod val="50000"/>
                                </a:schemeClr>
                              </a:solidFill>
                              <a:latin typeface="Cambria Math" panose="02040503050406030204" pitchFamily="18" charset="0"/>
                            </a:rPr>
                          </m:ctrlPr>
                        </m:fPr>
                        <m:num>
                          <m:r>
                            <a:rPr lang="ar-AE" altLang="zh-CN" sz="3200">
                              <a:solidFill>
                                <a:schemeClr val="tx2">
                                  <a:lumMod val="50000"/>
                                </a:schemeClr>
                              </a:solidFill>
                              <a:latin typeface="Cambria Math" panose="02040503050406030204" pitchFamily="18" charset="0"/>
                            </a:rPr>
                            <m:t>1</m:t>
                          </m:r>
                        </m:num>
                        <m:den>
                          <m:r>
                            <a:rPr lang="ar-AE" altLang="zh-CN" sz="3200">
                              <a:solidFill>
                                <a:schemeClr val="tx2">
                                  <a:lumMod val="50000"/>
                                </a:schemeClr>
                              </a:solidFill>
                              <a:latin typeface="Cambria Math" panose="02040503050406030204" pitchFamily="18" charset="0"/>
                            </a:rPr>
                            <m:t>2</m:t>
                          </m:r>
                        </m:den>
                      </m:f>
                      <m:r>
                        <a:rPr lang="ar-AE" altLang="zh-CN" sz="3200">
                          <a:solidFill>
                            <a:schemeClr val="tx2">
                              <a:lumMod val="50000"/>
                            </a:schemeClr>
                          </a:solidFill>
                          <a:latin typeface="Cambria Math" panose="02040503050406030204" pitchFamily="18" charset="0"/>
                        </a:rPr>
                        <m:t>[</m:t>
                      </m:r>
                      <m:sSup>
                        <m:sSupPr>
                          <m:ctrlPr>
                            <a:rPr lang="ar-AE" altLang="zh-CN" sz="3200" i="1">
                              <a:solidFill>
                                <a:schemeClr val="tx2">
                                  <a:lumMod val="50000"/>
                                </a:schemeClr>
                              </a:solidFill>
                              <a:latin typeface="Cambria Math" panose="02040503050406030204" pitchFamily="18" charset="0"/>
                            </a:rPr>
                          </m:ctrlPr>
                        </m:sSupPr>
                        <m:e>
                          <m:r>
                            <a:rPr lang="zh-CN" altLang="ar-AE" sz="3200">
                              <a:solidFill>
                                <a:schemeClr val="tx2">
                                  <a:lumMod val="50000"/>
                                </a:schemeClr>
                              </a:solidFill>
                              <a:latin typeface="Cambria Math" panose="02040503050406030204" pitchFamily="18" charset="0"/>
                            </a:rPr>
                            <m:t>𝑣</m:t>
                          </m:r>
                        </m:e>
                        <m:sup>
                          <m:r>
                            <a:rPr lang="ar-AE" altLang="zh-CN" sz="3200">
                              <a:solidFill>
                                <a:schemeClr val="tx2">
                                  <a:lumMod val="50000"/>
                                </a:schemeClr>
                              </a:solidFill>
                              <a:latin typeface="Cambria Math" panose="02040503050406030204" pitchFamily="18" charset="0"/>
                            </a:rPr>
                            <m:t>2</m:t>
                          </m:r>
                        </m:sup>
                      </m:sSup>
                      <m:r>
                        <a:rPr lang="ar-AE" altLang="zh-CN" sz="3200">
                          <a:solidFill>
                            <a:schemeClr val="tx2">
                              <a:lumMod val="50000"/>
                            </a:schemeClr>
                          </a:solidFill>
                          <a:latin typeface="Cambria Math" panose="02040503050406030204" pitchFamily="18" charset="0"/>
                        </a:rPr>
                        <m:t>+</m:t>
                      </m:r>
                      <m:sSup>
                        <m:sSupPr>
                          <m:ctrlPr>
                            <a:rPr lang="ar-AE" altLang="zh-CN" sz="3200" i="1">
                              <a:solidFill>
                                <a:schemeClr val="tx2">
                                  <a:lumMod val="50000"/>
                                </a:schemeClr>
                              </a:solidFill>
                              <a:latin typeface="Cambria Math" panose="02040503050406030204" pitchFamily="18" charset="0"/>
                            </a:rPr>
                          </m:ctrlPr>
                        </m:sSupPr>
                        <m:e>
                          <m:r>
                            <a:rPr lang="zh-CN" altLang="ar-AE" sz="3200">
                              <a:solidFill>
                                <a:schemeClr val="tx2">
                                  <a:lumMod val="50000"/>
                                </a:schemeClr>
                              </a:solidFill>
                              <a:latin typeface="Cambria Math" panose="02040503050406030204" pitchFamily="18" charset="0"/>
                            </a:rPr>
                            <m:t>𝜎</m:t>
                          </m:r>
                        </m:e>
                        <m:sup>
                          <m:r>
                            <a:rPr lang="ar-AE" altLang="zh-CN" sz="3200">
                              <a:solidFill>
                                <a:schemeClr val="tx2">
                                  <a:lumMod val="50000"/>
                                </a:schemeClr>
                              </a:solidFill>
                              <a:latin typeface="Cambria Math" panose="02040503050406030204" pitchFamily="18" charset="0"/>
                            </a:rPr>
                            <m:t>2</m:t>
                          </m:r>
                        </m:sup>
                      </m:sSup>
                      <m:r>
                        <a:rPr lang="ar-AE" altLang="zh-CN" sz="3200">
                          <a:solidFill>
                            <a:schemeClr val="tx2">
                              <a:lumMod val="50000"/>
                            </a:schemeClr>
                          </a:solidFill>
                          <a:latin typeface="Cambria Math" panose="02040503050406030204" pitchFamily="18" charset="0"/>
                        </a:rPr>
                        <m:t>+</m:t>
                      </m:r>
                      <m:sSup>
                        <m:sSupPr>
                          <m:ctrlPr>
                            <a:rPr lang="ar-AE" altLang="zh-CN" sz="3200" i="1">
                              <a:solidFill>
                                <a:schemeClr val="tx2">
                                  <a:lumMod val="50000"/>
                                </a:schemeClr>
                              </a:solidFill>
                              <a:latin typeface="Cambria Math" panose="02040503050406030204" pitchFamily="18" charset="0"/>
                            </a:rPr>
                          </m:ctrlPr>
                        </m:sSupPr>
                        <m:e>
                          <m:r>
                            <a:rPr lang="zh-CN" altLang="ar-AE" sz="3200">
                              <a:solidFill>
                                <a:schemeClr val="tx2">
                                  <a:lumMod val="50000"/>
                                </a:schemeClr>
                              </a:solidFill>
                              <a:latin typeface="Cambria Math" panose="02040503050406030204" pitchFamily="18" charset="0"/>
                            </a:rPr>
                            <m:t>𝜋</m:t>
                          </m:r>
                        </m:e>
                        <m:sup>
                          <m:r>
                            <a:rPr lang="ar-AE" altLang="zh-CN" sz="3200">
                              <a:solidFill>
                                <a:schemeClr val="tx2">
                                  <a:lumMod val="50000"/>
                                </a:schemeClr>
                              </a:solidFill>
                              <a:latin typeface="Cambria Math" panose="02040503050406030204" pitchFamily="18" charset="0"/>
                            </a:rPr>
                            <m:t>2</m:t>
                          </m:r>
                        </m:sup>
                      </m:sSup>
                      <m:r>
                        <a:rPr lang="ar-AE" altLang="zh-CN" sz="3200">
                          <a:solidFill>
                            <a:schemeClr val="tx2">
                              <a:lumMod val="50000"/>
                            </a:schemeClr>
                          </a:solidFill>
                          <a:latin typeface="Cambria Math" panose="02040503050406030204" pitchFamily="18" charset="0"/>
                        </a:rPr>
                        <m:t>+</m:t>
                      </m:r>
                      <m:r>
                        <a:rPr lang="ar-AE" altLang="zh-CN" sz="3200">
                          <a:solidFill>
                            <a:schemeClr val="tx2">
                              <a:lumMod val="50000"/>
                            </a:schemeClr>
                          </a:solidFill>
                          <a:latin typeface="Cambria Math" panose="02040503050406030204" pitchFamily="18" charset="0"/>
                        </a:rPr>
                        <m:t>2</m:t>
                      </m:r>
                      <m:r>
                        <a:rPr lang="zh-CN" altLang="ar-AE" sz="3200">
                          <a:solidFill>
                            <a:schemeClr val="tx2">
                              <a:lumMod val="50000"/>
                            </a:schemeClr>
                          </a:solidFill>
                          <a:latin typeface="Cambria Math" panose="02040503050406030204" pitchFamily="18" charset="0"/>
                        </a:rPr>
                        <m:t>𝑣</m:t>
                      </m:r>
                      <m:r>
                        <a:rPr lang="zh-CN" altLang="ar-AE" sz="3200">
                          <a:solidFill>
                            <a:schemeClr val="tx2">
                              <a:lumMod val="50000"/>
                            </a:schemeClr>
                          </a:solidFill>
                          <a:latin typeface="Cambria Math" panose="02040503050406030204" pitchFamily="18" charset="0"/>
                        </a:rPr>
                        <m:t>𝜎</m:t>
                      </m:r>
                      <m:r>
                        <a:rPr lang="ar-AE" altLang="zh-CN" sz="3200">
                          <a:solidFill>
                            <a:schemeClr val="tx2">
                              <a:lumMod val="50000"/>
                            </a:schemeClr>
                          </a:solidFill>
                          <a:latin typeface="Cambria Math" panose="02040503050406030204" pitchFamily="18" charset="0"/>
                        </a:rPr>
                        <m:t>]+</m:t>
                      </m:r>
                      <m:f>
                        <m:fPr>
                          <m:ctrlPr>
                            <a:rPr lang="ar-AE" altLang="zh-CN" sz="3200" i="1">
                              <a:solidFill>
                                <a:schemeClr val="tx2">
                                  <a:lumMod val="50000"/>
                                </a:schemeClr>
                              </a:solidFill>
                              <a:latin typeface="Cambria Math" panose="02040503050406030204" pitchFamily="18" charset="0"/>
                            </a:rPr>
                          </m:ctrlPr>
                        </m:fPr>
                        <m:num>
                          <m:r>
                            <a:rPr lang="zh-CN" altLang="ar-AE" sz="3200">
                              <a:solidFill>
                                <a:schemeClr val="tx2">
                                  <a:lumMod val="50000"/>
                                </a:schemeClr>
                              </a:solidFill>
                              <a:latin typeface="Cambria Math" panose="02040503050406030204" pitchFamily="18" charset="0"/>
                            </a:rPr>
                            <m:t>𝜆</m:t>
                          </m:r>
                        </m:num>
                        <m:den>
                          <m:r>
                            <a:rPr lang="ar-AE" altLang="zh-CN" sz="3200">
                              <a:solidFill>
                                <a:schemeClr val="tx2">
                                  <a:lumMod val="50000"/>
                                </a:schemeClr>
                              </a:solidFill>
                              <a:latin typeface="Cambria Math" panose="02040503050406030204" pitchFamily="18" charset="0"/>
                            </a:rPr>
                            <m:t>4</m:t>
                          </m:r>
                        </m:den>
                      </m:f>
                      <m:f>
                        <m:fPr>
                          <m:ctrlPr>
                            <a:rPr lang="ar-AE" altLang="zh-CN" sz="3200" i="1">
                              <a:solidFill>
                                <a:schemeClr val="tx2">
                                  <a:lumMod val="50000"/>
                                </a:schemeClr>
                              </a:solidFill>
                              <a:latin typeface="Cambria Math" panose="02040503050406030204" pitchFamily="18" charset="0"/>
                            </a:rPr>
                          </m:ctrlPr>
                        </m:fPr>
                        <m:num>
                          <m:r>
                            <a:rPr lang="ar-AE" altLang="zh-CN" sz="3200">
                              <a:solidFill>
                                <a:schemeClr val="tx2">
                                  <a:lumMod val="50000"/>
                                </a:schemeClr>
                              </a:solidFill>
                              <a:latin typeface="Cambria Math" panose="02040503050406030204" pitchFamily="18" charset="0"/>
                            </a:rPr>
                            <m:t>1</m:t>
                          </m:r>
                        </m:num>
                        <m:den>
                          <m:r>
                            <a:rPr lang="ar-AE" altLang="zh-CN" sz="3200">
                              <a:solidFill>
                                <a:schemeClr val="tx2">
                                  <a:lumMod val="50000"/>
                                </a:schemeClr>
                              </a:solidFill>
                              <a:latin typeface="Cambria Math" panose="02040503050406030204" pitchFamily="18" charset="0"/>
                            </a:rPr>
                            <m:t>4</m:t>
                          </m:r>
                        </m:den>
                      </m:f>
                      <m:r>
                        <a:rPr lang="ar-AE" altLang="zh-CN" sz="3200">
                          <a:solidFill>
                            <a:schemeClr val="tx2">
                              <a:lumMod val="50000"/>
                            </a:schemeClr>
                          </a:solidFill>
                          <a:latin typeface="Cambria Math" panose="02040503050406030204" pitchFamily="18" charset="0"/>
                        </a:rPr>
                        <m:t>[</m:t>
                      </m:r>
                      <m:sSup>
                        <m:sSupPr>
                          <m:ctrlPr>
                            <a:rPr lang="ar-AE" altLang="zh-CN" sz="3200" i="1">
                              <a:solidFill>
                                <a:schemeClr val="tx2">
                                  <a:lumMod val="50000"/>
                                </a:schemeClr>
                              </a:solidFill>
                              <a:latin typeface="Cambria Math" panose="02040503050406030204" pitchFamily="18" charset="0"/>
                            </a:rPr>
                          </m:ctrlPr>
                        </m:sSupPr>
                        <m:e>
                          <m:r>
                            <a:rPr lang="zh-CN" altLang="ar-AE" sz="3200">
                              <a:solidFill>
                                <a:schemeClr val="tx2">
                                  <a:lumMod val="50000"/>
                                </a:schemeClr>
                              </a:solidFill>
                              <a:latin typeface="Cambria Math" panose="02040503050406030204" pitchFamily="18" charset="0"/>
                            </a:rPr>
                            <m:t>𝑣</m:t>
                          </m:r>
                        </m:e>
                        <m:sup>
                          <m:r>
                            <a:rPr lang="ar-AE" altLang="zh-CN" sz="3200">
                              <a:solidFill>
                                <a:schemeClr val="tx2">
                                  <a:lumMod val="50000"/>
                                </a:schemeClr>
                              </a:solidFill>
                              <a:latin typeface="Cambria Math" panose="02040503050406030204" pitchFamily="18" charset="0"/>
                            </a:rPr>
                            <m:t>2</m:t>
                          </m:r>
                        </m:sup>
                      </m:sSup>
                      <m:r>
                        <a:rPr lang="ar-AE" altLang="zh-CN" sz="3200">
                          <a:solidFill>
                            <a:schemeClr val="tx2">
                              <a:lumMod val="50000"/>
                            </a:schemeClr>
                          </a:solidFill>
                          <a:latin typeface="Cambria Math" panose="02040503050406030204" pitchFamily="18" charset="0"/>
                        </a:rPr>
                        <m:t>+</m:t>
                      </m:r>
                      <m:sSup>
                        <m:sSupPr>
                          <m:ctrlPr>
                            <a:rPr lang="ar-AE" altLang="zh-CN" sz="3200" i="1">
                              <a:solidFill>
                                <a:schemeClr val="tx2">
                                  <a:lumMod val="50000"/>
                                </a:schemeClr>
                              </a:solidFill>
                              <a:latin typeface="Cambria Math" panose="02040503050406030204" pitchFamily="18" charset="0"/>
                            </a:rPr>
                          </m:ctrlPr>
                        </m:sSupPr>
                        <m:e>
                          <m:r>
                            <a:rPr lang="zh-CN" altLang="ar-AE" sz="3200">
                              <a:solidFill>
                                <a:schemeClr val="tx2">
                                  <a:lumMod val="50000"/>
                                </a:schemeClr>
                              </a:solidFill>
                              <a:latin typeface="Cambria Math" panose="02040503050406030204" pitchFamily="18" charset="0"/>
                            </a:rPr>
                            <m:t>𝜎</m:t>
                          </m:r>
                        </m:e>
                        <m:sup>
                          <m:r>
                            <a:rPr lang="ar-AE" altLang="zh-CN" sz="3200">
                              <a:solidFill>
                                <a:schemeClr val="tx2">
                                  <a:lumMod val="50000"/>
                                </a:schemeClr>
                              </a:solidFill>
                              <a:latin typeface="Cambria Math" panose="02040503050406030204" pitchFamily="18" charset="0"/>
                            </a:rPr>
                            <m:t>2</m:t>
                          </m:r>
                        </m:sup>
                      </m:sSup>
                      <m:r>
                        <a:rPr lang="ar-AE" altLang="zh-CN" sz="3200">
                          <a:solidFill>
                            <a:schemeClr val="tx2">
                              <a:lumMod val="50000"/>
                            </a:schemeClr>
                          </a:solidFill>
                          <a:latin typeface="Cambria Math" panose="02040503050406030204" pitchFamily="18" charset="0"/>
                        </a:rPr>
                        <m:t>+</m:t>
                      </m:r>
                      <m:sSup>
                        <m:sSupPr>
                          <m:ctrlPr>
                            <a:rPr lang="ar-AE" altLang="zh-CN" sz="3200" i="1">
                              <a:solidFill>
                                <a:schemeClr val="tx2">
                                  <a:lumMod val="50000"/>
                                </a:schemeClr>
                              </a:solidFill>
                              <a:latin typeface="Cambria Math" panose="02040503050406030204" pitchFamily="18" charset="0"/>
                            </a:rPr>
                          </m:ctrlPr>
                        </m:sSupPr>
                        <m:e>
                          <m:r>
                            <a:rPr lang="zh-CN" altLang="ar-AE" sz="3200">
                              <a:solidFill>
                                <a:schemeClr val="tx2">
                                  <a:lumMod val="50000"/>
                                </a:schemeClr>
                              </a:solidFill>
                              <a:latin typeface="Cambria Math" panose="02040503050406030204" pitchFamily="18" charset="0"/>
                            </a:rPr>
                            <m:t>𝜋</m:t>
                          </m:r>
                        </m:e>
                        <m:sup>
                          <m:r>
                            <a:rPr lang="ar-AE" altLang="zh-CN" sz="3200">
                              <a:solidFill>
                                <a:schemeClr val="tx2">
                                  <a:lumMod val="50000"/>
                                </a:schemeClr>
                              </a:solidFill>
                              <a:latin typeface="Cambria Math" panose="02040503050406030204" pitchFamily="18" charset="0"/>
                            </a:rPr>
                            <m:t>2</m:t>
                          </m:r>
                        </m:sup>
                      </m:sSup>
                      <m:r>
                        <a:rPr lang="ar-AE" altLang="zh-CN" sz="3200">
                          <a:solidFill>
                            <a:schemeClr val="tx2">
                              <a:lumMod val="50000"/>
                            </a:schemeClr>
                          </a:solidFill>
                          <a:latin typeface="Cambria Math" panose="02040503050406030204" pitchFamily="18" charset="0"/>
                        </a:rPr>
                        <m:t>+</m:t>
                      </m:r>
                      <m:r>
                        <a:rPr lang="ar-AE" altLang="zh-CN" sz="3200">
                          <a:solidFill>
                            <a:schemeClr val="tx2">
                              <a:lumMod val="50000"/>
                            </a:schemeClr>
                          </a:solidFill>
                          <a:latin typeface="Cambria Math" panose="02040503050406030204" pitchFamily="18" charset="0"/>
                        </a:rPr>
                        <m:t>2</m:t>
                      </m:r>
                      <m:r>
                        <a:rPr lang="zh-CN" altLang="ar-AE" sz="3200">
                          <a:solidFill>
                            <a:schemeClr val="tx2">
                              <a:lumMod val="50000"/>
                            </a:schemeClr>
                          </a:solidFill>
                          <a:latin typeface="Cambria Math" panose="02040503050406030204" pitchFamily="18" charset="0"/>
                        </a:rPr>
                        <m:t>𝑣</m:t>
                      </m:r>
                      <m:r>
                        <a:rPr lang="zh-CN" altLang="ar-AE" sz="3200">
                          <a:solidFill>
                            <a:schemeClr val="tx2">
                              <a:lumMod val="50000"/>
                            </a:schemeClr>
                          </a:solidFill>
                          <a:latin typeface="Cambria Math" panose="02040503050406030204" pitchFamily="18" charset="0"/>
                        </a:rPr>
                        <m:t>𝜎</m:t>
                      </m:r>
                      <m:sSup>
                        <m:sSupPr>
                          <m:ctrlPr>
                            <a:rPr lang="ar-AE" altLang="zh-CN" sz="3200" i="1">
                              <a:solidFill>
                                <a:schemeClr val="tx2">
                                  <a:lumMod val="50000"/>
                                </a:schemeClr>
                              </a:solidFill>
                              <a:latin typeface="Cambria Math" panose="02040503050406030204" pitchFamily="18" charset="0"/>
                            </a:rPr>
                          </m:ctrlPr>
                        </m:sSupPr>
                        <m:e>
                          <m:r>
                            <a:rPr lang="ar-AE" altLang="zh-CN" sz="3200">
                              <a:solidFill>
                                <a:schemeClr val="tx2">
                                  <a:lumMod val="50000"/>
                                </a:schemeClr>
                              </a:solidFill>
                              <a:latin typeface="Cambria Math" panose="02040503050406030204" pitchFamily="18" charset="0"/>
                            </a:rPr>
                            <m:t>]</m:t>
                          </m:r>
                        </m:e>
                        <m:sup>
                          <m:r>
                            <a:rPr lang="ar-AE" altLang="zh-CN" sz="3200">
                              <a:solidFill>
                                <a:schemeClr val="tx2">
                                  <a:lumMod val="50000"/>
                                </a:schemeClr>
                              </a:solidFill>
                              <a:latin typeface="Cambria Math" panose="02040503050406030204" pitchFamily="18" charset="0"/>
                            </a:rPr>
                            <m:t>2</m:t>
                          </m:r>
                        </m:sup>
                      </m:sSup>
                      <m:r>
                        <a:rPr lang="ar-AE" altLang="zh-CN" sz="3200">
                          <a:solidFill>
                            <a:schemeClr val="tx2">
                              <a:lumMod val="50000"/>
                            </a:schemeClr>
                          </a:solidFill>
                          <a:latin typeface="Cambria Math" panose="02040503050406030204" pitchFamily="18" charset="0"/>
                        </a:rPr>
                        <m:t>+⋯</m:t>
                      </m:r>
                    </m:oMath>
                  </m:oMathPara>
                </a14:m>
                <a:endParaRPr lang="ar-AE" altLang="zh-CN" sz="3200" dirty="0">
                  <a:solidFill>
                    <a:schemeClr val="tx2">
                      <a:lumMod val="50000"/>
                    </a:schemeClr>
                  </a:solidFill>
                  <a:latin typeface="华文中宋" panose="02010600040101010101" pitchFamily="2" charset="-122"/>
                  <a:ea typeface="华文中宋" panose="02010600040101010101" pitchFamily="2" charset="-122"/>
                </a:endParaRP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展开时只保留：常数、</a:t>
                </a:r>
                <a14:m>
                  <m:oMath xmlns:m="http://schemas.openxmlformats.org/officeDocument/2006/math">
                    <m:r>
                      <a:rPr lang="zh-CN" altLang="en-US" sz="3200">
                        <a:solidFill>
                          <a:schemeClr val="tx2">
                            <a:lumMod val="50000"/>
                          </a:schemeClr>
                        </a:solidFill>
                        <a:latin typeface="Cambria Math" panose="02040503050406030204" pitchFamily="18" charset="0"/>
                        <a:ea typeface="华文中宋" panose="02010600040101010101" pitchFamily="2" charset="-122"/>
                      </a:rPr>
                      <m:t>𝜎</m:t>
                    </m:r>
                  </m:oMath>
                </a14:m>
                <a:r>
                  <a:rPr lang="zh-CN" altLang="en-US" sz="3200" dirty="0">
                    <a:solidFill>
                      <a:schemeClr val="tx2">
                        <a:lumMod val="50000"/>
                      </a:schemeClr>
                    </a:solidFill>
                    <a:latin typeface="华文中宋" panose="02010600040101010101" pitchFamily="2" charset="-122"/>
                    <a:ea typeface="华文中宋" panose="02010600040101010101" pitchFamily="2" charset="-122"/>
                  </a:rPr>
                  <a:t>的一次项、</a:t>
                </a:r>
                <a14:m>
                  <m:oMath xmlns:m="http://schemas.openxmlformats.org/officeDocument/2006/math">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𝜎</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oMath>
                </a14:m>
                <a:r>
                  <a:rPr lang="zh-CN" altLang="ar-AE" sz="3200" dirty="0">
                    <a:solidFill>
                      <a:schemeClr val="tx2">
                        <a:lumMod val="50000"/>
                      </a:schemeClr>
                    </a:solidFill>
                    <a:latin typeface="华文中宋" panose="02010600040101010101" pitchFamily="2" charset="-122"/>
                    <a:ea typeface="华文中宋" panose="02010600040101010101" pitchFamily="2" charset="-122"/>
                  </a:rPr>
                  <a:t>、</a:t>
                </a:r>
                <a14:m>
                  <m:oMath xmlns:m="http://schemas.openxmlformats.org/officeDocument/2006/math">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𝜋</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oMath>
                </a14:m>
                <a:endParaRPr lang="en-US" altLang="zh-CN" sz="3200" dirty="0">
                  <a:solidFill>
                    <a:schemeClr val="tx2">
                      <a:lumMod val="50000"/>
                    </a:schemeClr>
                  </a:solidFill>
                  <a:latin typeface="华文中宋" panose="02010600040101010101" pitchFamily="2" charset="-122"/>
                  <a:ea typeface="华文中宋" panose="02010600040101010101" pitchFamily="2" charset="-122"/>
                </a:endParaRPr>
              </a:p>
              <a:p>
                <a:pPr/>
                <a14:m>
                  <m:oMathPara xmlns:m="http://schemas.openxmlformats.org/officeDocument/2006/math">
                    <m:oMathParaPr>
                      <m:jc m:val="centerGroup"/>
                    </m:oMathParaPr>
                    <m:oMath xmlns:m="http://schemas.openxmlformats.org/officeDocument/2006/math">
                      <m:r>
                        <a:rPr lang="zh-CN" altLang="ar-AE" sz="3200">
                          <a:solidFill>
                            <a:schemeClr val="tx2">
                              <a:lumMod val="50000"/>
                            </a:schemeClr>
                          </a:solidFill>
                          <a:latin typeface="Cambria Math" panose="02040503050406030204" pitchFamily="18" charset="0"/>
                          <a:ea typeface="华文中宋" panose="02010600040101010101" pitchFamily="2" charset="-122"/>
                        </a:rPr>
                        <m:t>𝑉</m:t>
                      </m:r>
                      <m:r>
                        <a:rPr lang="ar-AE" altLang="zh-CN" sz="3200">
                          <a:solidFill>
                            <a:schemeClr val="tx2">
                              <a:lumMod val="50000"/>
                            </a:schemeClr>
                          </a:solidFill>
                          <a:latin typeface="Cambria Math" panose="02040503050406030204" pitchFamily="18" charset="0"/>
                          <a:ea typeface="华文中宋" panose="02010600040101010101" pitchFamily="2" charset="-122"/>
                        </a:rPr>
                        <m:t>=−</m:t>
                      </m:r>
                      <m:f>
                        <m:f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fPr>
                        <m:num>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𝜇</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𝑣</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num>
                        <m:den>
                          <m:r>
                            <a:rPr lang="ar-AE" altLang="zh-CN" sz="3200">
                              <a:solidFill>
                                <a:schemeClr val="tx2">
                                  <a:lumMod val="50000"/>
                                </a:schemeClr>
                              </a:solidFill>
                              <a:latin typeface="Cambria Math" panose="02040503050406030204" pitchFamily="18" charset="0"/>
                              <a:ea typeface="华文中宋" panose="02010600040101010101" pitchFamily="2" charset="-122"/>
                            </a:rPr>
                            <m:t>2</m:t>
                          </m:r>
                        </m:den>
                      </m:f>
                      <m:r>
                        <a:rPr lang="ar-AE" altLang="zh-CN" sz="3200">
                          <a:solidFill>
                            <a:schemeClr val="tx2">
                              <a:lumMod val="50000"/>
                            </a:schemeClr>
                          </a:solidFill>
                          <a:latin typeface="Cambria Math" panose="02040503050406030204" pitchFamily="18" charset="0"/>
                          <a:ea typeface="华文中宋" panose="02010600040101010101" pitchFamily="2" charset="-122"/>
                        </a:rPr>
                        <m:t>−</m:t>
                      </m:r>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𝜇</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zh-CN" altLang="ar-AE" sz="3200">
                          <a:solidFill>
                            <a:schemeClr val="tx2">
                              <a:lumMod val="50000"/>
                            </a:schemeClr>
                          </a:solidFill>
                          <a:latin typeface="Cambria Math" panose="02040503050406030204" pitchFamily="18" charset="0"/>
                          <a:ea typeface="华文中宋" panose="02010600040101010101" pitchFamily="2" charset="-122"/>
                        </a:rPr>
                        <m:t>𝑣</m:t>
                      </m:r>
                      <m:r>
                        <a:rPr lang="zh-CN" altLang="ar-AE" sz="3200">
                          <a:solidFill>
                            <a:schemeClr val="tx2">
                              <a:lumMod val="50000"/>
                            </a:schemeClr>
                          </a:solidFill>
                          <a:latin typeface="Cambria Math" panose="02040503050406030204" pitchFamily="18" charset="0"/>
                          <a:ea typeface="华文中宋" panose="02010600040101010101" pitchFamily="2" charset="-122"/>
                        </a:rPr>
                        <m:t>𝜎</m:t>
                      </m:r>
                      <m:r>
                        <a:rPr lang="ar-AE" altLang="zh-CN" sz="3200">
                          <a:solidFill>
                            <a:schemeClr val="tx2">
                              <a:lumMod val="50000"/>
                            </a:schemeClr>
                          </a:solidFill>
                          <a:latin typeface="Cambria Math" panose="02040503050406030204" pitchFamily="18" charset="0"/>
                          <a:ea typeface="华文中宋" panose="02010600040101010101" pitchFamily="2" charset="-122"/>
                        </a:rPr>
                        <m:t>−</m:t>
                      </m:r>
                      <m:f>
                        <m:f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fPr>
                        <m:num>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𝜇</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num>
                        <m:den>
                          <m:r>
                            <a:rPr lang="ar-AE" altLang="zh-CN" sz="3200">
                              <a:solidFill>
                                <a:schemeClr val="tx2">
                                  <a:lumMod val="50000"/>
                                </a:schemeClr>
                              </a:solidFill>
                              <a:latin typeface="Cambria Math" panose="02040503050406030204" pitchFamily="18" charset="0"/>
                              <a:ea typeface="华文中宋" panose="02010600040101010101" pitchFamily="2" charset="-122"/>
                            </a:rPr>
                            <m:t>2</m:t>
                          </m:r>
                        </m:den>
                      </m:f>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𝜎</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f>
                        <m:f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fPr>
                        <m:num>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𝜇</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num>
                        <m:den>
                          <m:r>
                            <a:rPr lang="ar-AE" altLang="zh-CN" sz="3200">
                              <a:solidFill>
                                <a:schemeClr val="tx2">
                                  <a:lumMod val="50000"/>
                                </a:schemeClr>
                              </a:solidFill>
                              <a:latin typeface="Cambria Math" panose="02040503050406030204" pitchFamily="18" charset="0"/>
                              <a:ea typeface="华文中宋" panose="02010600040101010101" pitchFamily="2" charset="-122"/>
                            </a:rPr>
                            <m:t>2</m:t>
                          </m:r>
                        </m:den>
                      </m:f>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𝜋</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f>
                        <m:f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fPr>
                        <m:num>
                          <m:r>
                            <a:rPr lang="zh-CN" altLang="ar-AE" sz="3200">
                              <a:solidFill>
                                <a:schemeClr val="tx2">
                                  <a:lumMod val="50000"/>
                                </a:schemeClr>
                              </a:solidFill>
                              <a:latin typeface="Cambria Math" panose="02040503050406030204" pitchFamily="18" charset="0"/>
                              <a:ea typeface="华文中宋" panose="02010600040101010101" pitchFamily="2" charset="-122"/>
                            </a:rPr>
                            <m:t>𝜆</m:t>
                          </m:r>
                        </m:num>
                        <m:den>
                          <m:r>
                            <a:rPr lang="ar-AE" altLang="zh-CN" sz="3200">
                              <a:solidFill>
                                <a:schemeClr val="tx2">
                                  <a:lumMod val="50000"/>
                                </a:schemeClr>
                              </a:solidFill>
                              <a:latin typeface="Cambria Math" panose="02040503050406030204" pitchFamily="18" charset="0"/>
                              <a:ea typeface="华文中宋" panose="02010600040101010101" pitchFamily="2" charset="-122"/>
                            </a:rPr>
                            <m:t>4</m:t>
                          </m:r>
                        </m:den>
                      </m:f>
                      <m:d>
                        <m:d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dPr>
                        <m:e>
                          <m:f>
                            <m:f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fPr>
                            <m:num>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𝑣</m:t>
                                  </m:r>
                                </m:e>
                                <m:sup>
                                  <m:r>
                                    <a:rPr lang="ar-AE" altLang="zh-CN" sz="3200">
                                      <a:solidFill>
                                        <a:schemeClr val="tx2">
                                          <a:lumMod val="50000"/>
                                        </a:schemeClr>
                                      </a:solidFill>
                                      <a:latin typeface="Cambria Math" panose="02040503050406030204" pitchFamily="18" charset="0"/>
                                      <a:ea typeface="华文中宋" panose="02010600040101010101" pitchFamily="2" charset="-122"/>
                                    </a:rPr>
                                    <m:t>4</m:t>
                                  </m:r>
                                </m:sup>
                              </m:sSup>
                            </m:num>
                            <m:den>
                              <m:r>
                                <a:rPr lang="ar-AE" altLang="zh-CN" sz="3200">
                                  <a:solidFill>
                                    <a:schemeClr val="tx2">
                                      <a:lumMod val="50000"/>
                                    </a:schemeClr>
                                  </a:solidFill>
                                  <a:latin typeface="Cambria Math" panose="02040503050406030204" pitchFamily="18" charset="0"/>
                                  <a:ea typeface="华文中宋" panose="02010600040101010101" pitchFamily="2" charset="-122"/>
                                </a:rPr>
                                <m:t>4</m:t>
                              </m:r>
                            </m:den>
                          </m:f>
                          <m:r>
                            <a:rPr lang="ar-AE" altLang="zh-CN" sz="3200">
                              <a:solidFill>
                                <a:schemeClr val="tx2">
                                  <a:lumMod val="50000"/>
                                </a:schemeClr>
                              </a:solidFill>
                              <a:latin typeface="Cambria Math" panose="02040503050406030204" pitchFamily="18" charset="0"/>
                              <a:ea typeface="华文中宋" panose="02010600040101010101" pitchFamily="2" charset="-122"/>
                            </a:rPr>
                            <m:t>+</m:t>
                          </m:r>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𝑣</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𝜎</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f>
                            <m:f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fPr>
                            <m:num>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𝑣</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num>
                            <m:den>
                              <m:r>
                                <a:rPr lang="ar-AE" altLang="zh-CN" sz="3200">
                                  <a:solidFill>
                                    <a:schemeClr val="tx2">
                                      <a:lumMod val="50000"/>
                                    </a:schemeClr>
                                  </a:solidFill>
                                  <a:latin typeface="Cambria Math" panose="02040503050406030204" pitchFamily="18" charset="0"/>
                                  <a:ea typeface="华文中宋" panose="02010600040101010101" pitchFamily="2" charset="-122"/>
                                </a:rPr>
                                <m:t>2</m:t>
                              </m:r>
                            </m:den>
                          </m:f>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𝜋</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e>
                      </m:d>
                      <m:r>
                        <a:rPr lang="ar-AE" altLang="zh-CN" sz="3200">
                          <a:solidFill>
                            <a:schemeClr val="tx2">
                              <a:lumMod val="50000"/>
                            </a:schemeClr>
                          </a:solidFill>
                          <a:latin typeface="Cambria Math" panose="02040503050406030204" pitchFamily="18" charset="0"/>
                          <a:ea typeface="华文中宋" panose="02010600040101010101" pitchFamily="2" charset="-122"/>
                        </a:rPr>
                        <m:t>+⋯</m:t>
                      </m:r>
                    </m:oMath>
                  </m:oMathPara>
                </a14:m>
                <a:endParaRPr lang="ar-AE" altLang="zh-CN" sz="3200" dirty="0">
                  <a:solidFill>
                    <a:schemeClr val="tx2">
                      <a:lumMod val="50000"/>
                    </a:schemeClr>
                  </a:solidFill>
                  <a:latin typeface="华文中宋" panose="02010600040101010101" pitchFamily="2" charset="-122"/>
                  <a:ea typeface="华文中宋" panose="02010600040101010101" pitchFamily="2" charset="-122"/>
                </a:endParaRPr>
              </a:p>
              <a:p>
                <a:endParaRPr lang="ar-AE" altLang="zh-CN" sz="3200" dirty="0">
                  <a:solidFill>
                    <a:schemeClr val="tx2">
                      <a:lumMod val="50000"/>
                    </a:schemeClr>
                  </a:solidFill>
                  <a:latin typeface="华文中宋" panose="02010600040101010101" pitchFamily="2" charset="-122"/>
                  <a:ea typeface="华文中宋" panose="02010600040101010101" pitchFamily="2" charset="-122"/>
                </a:endParaRPr>
              </a:p>
            </p:txBody>
          </p:sp>
        </mc:Choice>
        <mc:Fallback xmlns="">
          <p:sp>
            <p:nvSpPr>
              <p:cNvPr id="3" name="文本框 2">
                <a:extLst>
                  <a:ext uri="{FF2B5EF4-FFF2-40B4-BE49-F238E27FC236}">
                    <a16:creationId xmlns:a16="http://schemas.microsoft.com/office/drawing/2014/main" id="{570F1D41-277F-1677-7FA4-D41AAA30AB29}"/>
                  </a:ext>
                </a:extLst>
              </p:cNvPr>
              <p:cNvSpPr txBox="1">
                <a:spLocks noRot="1" noChangeAspect="1" noMove="1" noResize="1" noEditPoints="1" noAdjustHandles="1" noChangeArrowheads="1" noChangeShapeType="1" noTextEdit="1"/>
              </p:cNvSpPr>
              <p:nvPr/>
            </p:nvSpPr>
            <p:spPr>
              <a:xfrm>
                <a:off x="1371600" y="1535986"/>
                <a:ext cx="15544800" cy="8472897"/>
              </a:xfrm>
              <a:prstGeom prst="rect">
                <a:avLst/>
              </a:prstGeom>
              <a:blipFill>
                <a:blip r:embed="rId3"/>
                <a:stretch>
                  <a:fillRect l="-980" t="-9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216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B70ACE43-EC72-5FB5-D766-C651959FC20D}"/>
            </a:ext>
          </a:extLst>
        </p:cNvPr>
        <p:cNvGrpSpPr/>
        <p:nvPr/>
      </p:nvGrpSpPr>
      <p:grpSpPr>
        <a:xfrm>
          <a:off x="0" y="0"/>
          <a:ext cx="0" cy="0"/>
          <a:chOff x="0" y="0"/>
          <a:chExt cx="0" cy="0"/>
        </a:xfrm>
      </p:grpSpPr>
      <p:pic>
        <p:nvPicPr>
          <p:cNvPr id="6" name="图片 5" descr="图表, 雷达图&#10;&#10;AI 生成的内容可能不正确。">
            <a:extLst>
              <a:ext uri="{FF2B5EF4-FFF2-40B4-BE49-F238E27FC236}">
                <a16:creationId xmlns:a16="http://schemas.microsoft.com/office/drawing/2014/main" id="{E3AF94FB-4078-229F-E125-5AC74E1D4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1240" y="4411271"/>
            <a:ext cx="8154123" cy="5436083"/>
          </a:xfrm>
          <a:prstGeom prst="rect">
            <a:avLst/>
          </a:prstGeom>
        </p:spPr>
      </p:pic>
      <p:pic>
        <p:nvPicPr>
          <p:cNvPr id="5" name="Picture 5">
            <a:extLst>
              <a:ext uri="{FF2B5EF4-FFF2-40B4-BE49-F238E27FC236}">
                <a16:creationId xmlns:a16="http://schemas.microsoft.com/office/drawing/2014/main" id="{D92505AB-D46C-928C-43E0-763186842524}"/>
              </a:ext>
            </a:extLst>
          </p:cNvPr>
          <p:cNvPicPr>
            <a:picLocks noChangeAspect="1"/>
          </p:cNvPicPr>
          <p:nvPr/>
        </p:nvPicPr>
        <p:blipFill>
          <a:blip r:embed="rId3"/>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FF5B1C3B-F2BA-7F4C-C6DE-D626AA105673}"/>
              </a:ext>
            </a:extLst>
          </p:cNvPr>
          <p:cNvSpPr txBox="1"/>
          <p:nvPr/>
        </p:nvSpPr>
        <p:spPr>
          <a:xfrm>
            <a:off x="609600" y="454137"/>
            <a:ext cx="11811000" cy="914353"/>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cs typeface="汉仪玄宋 55S" panose="00020600040101010101" charset="-122"/>
              </a:rPr>
              <a:t>03 </a:t>
            </a:r>
            <a:r>
              <a:rPr lang="zh-CN" altLang="zh-CN" sz="3600" dirty="0">
                <a:solidFill>
                  <a:srgbClr val="755B60"/>
                </a:solidFill>
                <a:latin typeface="华文琥珀" panose="02010800040101010101" pitchFamily="2" charset="-122"/>
                <a:ea typeface="华文琥珀" panose="02010800040101010101" pitchFamily="2" charset="-122"/>
              </a:rPr>
              <a:t>无质量的代价：</a:t>
            </a:r>
            <a:r>
              <a:rPr lang="en-US" altLang="zh-CN" sz="3600" dirty="0">
                <a:solidFill>
                  <a:srgbClr val="755B60"/>
                </a:solidFill>
                <a:latin typeface="华文琥珀" panose="02010800040101010101" pitchFamily="2" charset="-122"/>
                <a:ea typeface="华文琥珀" panose="02010800040101010101" pitchFamily="2" charset="-122"/>
              </a:rPr>
              <a:t>Goldstone</a:t>
            </a:r>
            <a:r>
              <a:rPr lang="zh-CN" altLang="zh-CN" sz="3600" dirty="0">
                <a:solidFill>
                  <a:srgbClr val="755B60"/>
                </a:solidFill>
                <a:latin typeface="华文琥珀" panose="02010800040101010101" pitchFamily="2" charset="-122"/>
                <a:ea typeface="华文琥珀" panose="02010800040101010101" pitchFamily="2" charset="-122"/>
              </a:rPr>
              <a:t>定理</a:t>
            </a: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86F8D03-487C-04BE-27C6-68E2813CCAB0}"/>
                  </a:ext>
                </a:extLst>
              </p:cNvPr>
              <p:cNvSpPr txBox="1"/>
              <p:nvPr/>
            </p:nvSpPr>
            <p:spPr>
              <a:xfrm>
                <a:off x="853440" y="1368490"/>
                <a:ext cx="15782330" cy="5106975"/>
              </a:xfrm>
              <a:prstGeom prst="rect">
                <a:avLst/>
              </a:prstGeom>
              <a:noFill/>
            </p:spPr>
            <p:txBody>
              <a:bodyPr wrap="square" rtlCol="0">
                <a:spAutoFit/>
              </a:bodyPr>
              <a:lstStyle/>
              <a:p>
                <a:r>
                  <a:rPr lang="zh-CN" altLang="en-US" sz="3200" dirty="0">
                    <a:solidFill>
                      <a:schemeClr val="tx2">
                        <a:lumMod val="50000"/>
                      </a:schemeClr>
                    </a:solidFill>
                    <a:latin typeface="华文中宋" panose="02010600040101010101" pitchFamily="2" charset="-122"/>
                    <a:ea typeface="华文中宋" panose="02010600040101010101" pitchFamily="2" charset="-122"/>
                  </a:rPr>
                  <a:t>分离并检验线性项。</a:t>
                </a:r>
                <a:r>
                  <a:rPr lang="el-GR" altLang="zh-CN" sz="3200" dirty="0">
                    <a:solidFill>
                      <a:schemeClr val="tx2">
                        <a:lumMod val="50000"/>
                      </a:schemeClr>
                    </a:solidFill>
                    <a:latin typeface="华文中宋" panose="02010600040101010101" pitchFamily="2" charset="-122"/>
                    <a:ea typeface="华文中宋" panose="02010600040101010101" pitchFamily="2" charset="-122"/>
                  </a:rPr>
                  <a:t>σ </a:t>
                </a:r>
                <a:r>
                  <a:rPr lang="zh-CN" altLang="en-US" sz="3200" dirty="0">
                    <a:solidFill>
                      <a:schemeClr val="tx2">
                        <a:lumMod val="50000"/>
                      </a:schemeClr>
                    </a:solidFill>
                    <a:latin typeface="华文中宋" panose="02010600040101010101" pitchFamily="2" charset="-122"/>
                    <a:ea typeface="华文中宋" panose="02010600040101010101" pitchFamily="2" charset="-122"/>
                  </a:rPr>
                  <a:t>的线性项系数为 </a:t>
                </a:r>
                <a14:m>
                  <m:oMath xmlns:m="http://schemas.openxmlformats.org/officeDocument/2006/math">
                    <m:r>
                      <a:rPr lang="zh-CN" altLang="en-US" sz="3200">
                        <a:solidFill>
                          <a:schemeClr val="tx2">
                            <a:lumMod val="50000"/>
                          </a:schemeClr>
                        </a:solidFill>
                        <a:latin typeface="Cambria Math" panose="02040503050406030204" pitchFamily="18" charset="0"/>
                      </a:rPr>
                      <m:t>−</m:t>
                    </m:r>
                    <m:sSup>
                      <m:sSupPr>
                        <m:ctrlPr>
                          <a:rPr lang="ar-AE" altLang="zh-CN" sz="3200" i="1">
                            <a:solidFill>
                              <a:schemeClr val="tx2">
                                <a:lumMod val="50000"/>
                              </a:schemeClr>
                            </a:solidFill>
                            <a:latin typeface="Cambria Math" panose="02040503050406030204" pitchFamily="18" charset="0"/>
                          </a:rPr>
                        </m:ctrlPr>
                      </m:sSupPr>
                      <m:e>
                        <m:r>
                          <a:rPr lang="zh-CN" altLang="ar-AE" sz="3200">
                            <a:solidFill>
                              <a:schemeClr val="tx2">
                                <a:lumMod val="50000"/>
                              </a:schemeClr>
                            </a:solidFill>
                            <a:latin typeface="Cambria Math" panose="02040503050406030204" pitchFamily="18" charset="0"/>
                          </a:rPr>
                          <m:t>𝜇</m:t>
                        </m:r>
                      </m:e>
                      <m:sup>
                        <m:r>
                          <a:rPr lang="ar-AE" altLang="zh-CN" sz="3200">
                            <a:solidFill>
                              <a:schemeClr val="tx2">
                                <a:lumMod val="50000"/>
                              </a:schemeClr>
                            </a:solidFill>
                            <a:latin typeface="Cambria Math" panose="02040503050406030204" pitchFamily="18" charset="0"/>
                          </a:rPr>
                          <m:t>2</m:t>
                        </m:r>
                      </m:sup>
                    </m:sSup>
                    <m:r>
                      <a:rPr lang="zh-CN" altLang="ar-AE" sz="3200">
                        <a:solidFill>
                          <a:schemeClr val="tx2">
                            <a:lumMod val="50000"/>
                          </a:schemeClr>
                        </a:solidFill>
                        <a:latin typeface="Cambria Math" panose="02040503050406030204" pitchFamily="18" charset="0"/>
                      </a:rPr>
                      <m:t>𝑣</m:t>
                    </m:r>
                    <m:r>
                      <a:rPr lang="ar-AE" altLang="zh-CN" sz="3200">
                        <a:solidFill>
                          <a:schemeClr val="tx2">
                            <a:lumMod val="50000"/>
                          </a:schemeClr>
                        </a:solidFill>
                        <a:latin typeface="Cambria Math" panose="02040503050406030204" pitchFamily="18" charset="0"/>
                      </a:rPr>
                      <m:t>+</m:t>
                    </m:r>
                    <m:f>
                      <m:fPr>
                        <m:ctrlPr>
                          <a:rPr lang="ar-AE" altLang="zh-CN" sz="3200" i="1">
                            <a:solidFill>
                              <a:schemeClr val="tx2">
                                <a:lumMod val="50000"/>
                              </a:schemeClr>
                            </a:solidFill>
                            <a:latin typeface="Cambria Math" panose="02040503050406030204" pitchFamily="18" charset="0"/>
                          </a:rPr>
                        </m:ctrlPr>
                      </m:fPr>
                      <m:num>
                        <m:r>
                          <a:rPr lang="zh-CN" altLang="ar-AE" sz="3200">
                            <a:solidFill>
                              <a:schemeClr val="tx2">
                                <a:lumMod val="50000"/>
                              </a:schemeClr>
                            </a:solidFill>
                            <a:latin typeface="Cambria Math" panose="02040503050406030204" pitchFamily="18" charset="0"/>
                          </a:rPr>
                          <m:t>𝜆</m:t>
                        </m:r>
                      </m:num>
                      <m:den>
                        <m:r>
                          <a:rPr lang="ar-AE" altLang="zh-CN" sz="3200">
                            <a:solidFill>
                              <a:schemeClr val="tx2">
                                <a:lumMod val="50000"/>
                              </a:schemeClr>
                            </a:solidFill>
                            <a:latin typeface="Cambria Math" panose="02040503050406030204" pitchFamily="18" charset="0"/>
                          </a:rPr>
                          <m:t>4</m:t>
                        </m:r>
                      </m:den>
                    </m:f>
                    <m:sSup>
                      <m:sSupPr>
                        <m:ctrlPr>
                          <a:rPr lang="ar-AE" altLang="zh-CN" sz="3200" i="1">
                            <a:solidFill>
                              <a:schemeClr val="tx2">
                                <a:lumMod val="50000"/>
                              </a:schemeClr>
                            </a:solidFill>
                            <a:latin typeface="Cambria Math" panose="02040503050406030204" pitchFamily="18" charset="0"/>
                          </a:rPr>
                        </m:ctrlPr>
                      </m:sSupPr>
                      <m:e>
                        <m:r>
                          <a:rPr lang="zh-CN" altLang="ar-AE" sz="3200">
                            <a:solidFill>
                              <a:schemeClr val="tx2">
                                <a:lumMod val="50000"/>
                              </a:schemeClr>
                            </a:solidFill>
                            <a:latin typeface="Cambria Math" panose="02040503050406030204" pitchFamily="18" charset="0"/>
                          </a:rPr>
                          <m:t>𝑣</m:t>
                        </m:r>
                      </m:e>
                      <m:sup>
                        <m:r>
                          <a:rPr lang="ar-AE" altLang="zh-CN" sz="3200">
                            <a:solidFill>
                              <a:schemeClr val="tx2">
                                <a:lumMod val="50000"/>
                              </a:schemeClr>
                            </a:solidFill>
                            <a:latin typeface="Cambria Math" panose="02040503050406030204" pitchFamily="18" charset="0"/>
                          </a:rPr>
                          <m:t>3</m:t>
                        </m:r>
                      </m:sup>
                    </m:sSup>
                  </m:oMath>
                </a14:m>
                <a:r>
                  <a:rPr lang="zh-CN" altLang="ar-AE" sz="3200" dirty="0">
                    <a:solidFill>
                      <a:schemeClr val="tx2">
                        <a:lumMod val="50000"/>
                      </a:schemeClr>
                    </a:solidFill>
                    <a:latin typeface="华文中宋" panose="02010600040101010101" pitchFamily="2" charset="-122"/>
                    <a:ea typeface="华文中宋" panose="02010600040101010101" pitchFamily="2" charset="-122"/>
                  </a:rPr>
                  <a:t>。</a:t>
                </a: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代入真空条件 </a:t>
                </a:r>
                <a14:m>
                  <m:oMath xmlns:m="http://schemas.openxmlformats.org/officeDocument/2006/math">
                    <m:sSup>
                      <m:sSupPr>
                        <m:ctrlPr>
                          <a:rPr lang="ar-AE" altLang="zh-CN" sz="3200" i="1">
                            <a:solidFill>
                              <a:schemeClr val="tx2">
                                <a:lumMod val="50000"/>
                              </a:schemeClr>
                            </a:solidFill>
                            <a:latin typeface="Cambria Math" panose="02040503050406030204" pitchFamily="18" charset="0"/>
                          </a:rPr>
                        </m:ctrlPr>
                      </m:sSupPr>
                      <m:e>
                        <m:r>
                          <a:rPr lang="zh-CN" altLang="ar-AE" sz="3200">
                            <a:solidFill>
                              <a:schemeClr val="tx2">
                                <a:lumMod val="50000"/>
                              </a:schemeClr>
                            </a:solidFill>
                            <a:latin typeface="Cambria Math" panose="02040503050406030204" pitchFamily="18" charset="0"/>
                          </a:rPr>
                          <m:t>𝑣</m:t>
                        </m:r>
                      </m:e>
                      <m:sup>
                        <m:r>
                          <a:rPr lang="ar-AE" altLang="zh-CN" sz="3200">
                            <a:solidFill>
                              <a:schemeClr val="tx2">
                                <a:lumMod val="50000"/>
                              </a:schemeClr>
                            </a:solidFill>
                            <a:latin typeface="Cambria Math" panose="02040503050406030204" pitchFamily="18" charset="0"/>
                          </a:rPr>
                          <m:t>2</m:t>
                        </m:r>
                      </m:sup>
                    </m:sSup>
                    <m:r>
                      <a:rPr lang="ar-AE" altLang="zh-CN" sz="3200">
                        <a:solidFill>
                          <a:schemeClr val="tx2">
                            <a:lumMod val="50000"/>
                          </a:schemeClr>
                        </a:solidFill>
                        <a:latin typeface="Cambria Math" panose="02040503050406030204" pitchFamily="18" charset="0"/>
                      </a:rPr>
                      <m:t>=</m:t>
                    </m:r>
                    <m:f>
                      <m:fPr>
                        <m:ctrlPr>
                          <a:rPr lang="ar-AE" altLang="zh-CN" sz="3200" i="1">
                            <a:solidFill>
                              <a:schemeClr val="tx2">
                                <a:lumMod val="50000"/>
                              </a:schemeClr>
                            </a:solidFill>
                            <a:latin typeface="Cambria Math" panose="02040503050406030204" pitchFamily="18" charset="0"/>
                          </a:rPr>
                        </m:ctrlPr>
                      </m:fPr>
                      <m:num>
                        <m:r>
                          <a:rPr lang="ar-AE" altLang="zh-CN" sz="3200">
                            <a:solidFill>
                              <a:schemeClr val="tx2">
                                <a:lumMod val="50000"/>
                              </a:schemeClr>
                            </a:solidFill>
                            <a:latin typeface="Cambria Math" panose="02040503050406030204" pitchFamily="18" charset="0"/>
                          </a:rPr>
                          <m:t>4</m:t>
                        </m:r>
                        <m:sSup>
                          <m:sSupPr>
                            <m:ctrlPr>
                              <a:rPr lang="ar-AE" altLang="zh-CN" sz="3200" i="1">
                                <a:solidFill>
                                  <a:schemeClr val="tx2">
                                    <a:lumMod val="50000"/>
                                  </a:schemeClr>
                                </a:solidFill>
                                <a:latin typeface="Cambria Math" panose="02040503050406030204" pitchFamily="18" charset="0"/>
                              </a:rPr>
                            </m:ctrlPr>
                          </m:sSupPr>
                          <m:e>
                            <m:r>
                              <a:rPr lang="zh-CN" altLang="ar-AE" sz="3200">
                                <a:solidFill>
                                  <a:schemeClr val="tx2">
                                    <a:lumMod val="50000"/>
                                  </a:schemeClr>
                                </a:solidFill>
                                <a:latin typeface="Cambria Math" panose="02040503050406030204" pitchFamily="18" charset="0"/>
                              </a:rPr>
                              <m:t>𝜇</m:t>
                            </m:r>
                          </m:e>
                          <m:sup>
                            <m:r>
                              <a:rPr lang="ar-AE" altLang="zh-CN" sz="3200">
                                <a:solidFill>
                                  <a:schemeClr val="tx2">
                                    <a:lumMod val="50000"/>
                                  </a:schemeClr>
                                </a:solidFill>
                                <a:latin typeface="Cambria Math" panose="02040503050406030204" pitchFamily="18" charset="0"/>
                              </a:rPr>
                              <m:t>2</m:t>
                            </m:r>
                          </m:sup>
                        </m:sSup>
                      </m:num>
                      <m:den>
                        <m:r>
                          <a:rPr lang="zh-CN" altLang="ar-AE" sz="3200">
                            <a:solidFill>
                              <a:schemeClr val="tx2">
                                <a:lumMod val="50000"/>
                              </a:schemeClr>
                            </a:solidFill>
                            <a:latin typeface="Cambria Math" panose="02040503050406030204" pitchFamily="18" charset="0"/>
                          </a:rPr>
                          <m:t>𝜆</m:t>
                        </m:r>
                      </m:den>
                    </m:f>
                  </m:oMath>
                </a14:m>
                <a:r>
                  <a:rPr lang="ar-AE" altLang="zh-CN" sz="3200" dirty="0">
                    <a:solidFill>
                      <a:schemeClr val="tx2">
                        <a:lumMod val="50000"/>
                      </a:schemeClr>
                    </a:solidFill>
                    <a:latin typeface="华文中宋" panose="02010600040101010101" pitchFamily="2" charset="-122"/>
                    <a:ea typeface="华文中宋" panose="02010600040101010101" pitchFamily="2" charset="-122"/>
                  </a:rPr>
                  <a:t> </a:t>
                </a:r>
                <a:r>
                  <a:rPr lang="zh-CN" altLang="en-US" sz="3200" dirty="0">
                    <a:solidFill>
                      <a:schemeClr val="tx2">
                        <a:lumMod val="50000"/>
                      </a:schemeClr>
                    </a:solidFill>
                    <a:latin typeface="华文中宋" panose="02010600040101010101" pitchFamily="2" charset="-122"/>
                    <a:ea typeface="华文中宋" panose="02010600040101010101" pitchFamily="2" charset="-122"/>
                  </a:rPr>
                  <a:t>后系数等于</a:t>
                </a:r>
                <a:r>
                  <a:rPr lang="en-US" altLang="zh-CN" sz="3200" dirty="0">
                    <a:solidFill>
                      <a:schemeClr val="tx2">
                        <a:lumMod val="50000"/>
                      </a:schemeClr>
                    </a:solidFill>
                    <a:latin typeface="华文中宋" panose="02010600040101010101" pitchFamily="2" charset="-122"/>
                    <a:ea typeface="华文中宋" panose="02010600040101010101" pitchFamily="2" charset="-122"/>
                  </a:rPr>
                  <a:t>0</a:t>
                </a:r>
                <a:r>
                  <a:rPr lang="zh-CN" altLang="en-US" sz="3200" dirty="0">
                    <a:solidFill>
                      <a:schemeClr val="tx2">
                        <a:lumMod val="50000"/>
                      </a:schemeClr>
                    </a:solidFill>
                    <a:latin typeface="华文中宋" panose="02010600040101010101" pitchFamily="2" charset="-122"/>
                    <a:ea typeface="华文中宋" panose="02010600040101010101" pitchFamily="2" charset="-122"/>
                  </a:rPr>
                  <a:t>，线性项消失，证明我们确实在做极小值点展开</a:t>
                </a: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代入真空条件 </a:t>
                </a:r>
                <a14:m>
                  <m:oMath xmlns:m="http://schemas.openxmlformats.org/officeDocument/2006/math">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𝑣</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f>
                      <m:f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fPr>
                      <m:num>
                        <m:r>
                          <a:rPr lang="ar-AE" altLang="zh-CN" sz="3200">
                            <a:solidFill>
                              <a:schemeClr val="tx2">
                                <a:lumMod val="50000"/>
                              </a:schemeClr>
                            </a:solidFill>
                            <a:latin typeface="Cambria Math" panose="02040503050406030204" pitchFamily="18" charset="0"/>
                            <a:ea typeface="华文中宋" panose="02010600040101010101" pitchFamily="2" charset="-122"/>
                          </a:rPr>
                          <m:t>4</m:t>
                        </m:r>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𝜇</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num>
                      <m:den>
                        <m:r>
                          <a:rPr lang="zh-CN" altLang="ar-AE" sz="3200">
                            <a:solidFill>
                              <a:schemeClr val="tx2">
                                <a:lumMod val="50000"/>
                              </a:schemeClr>
                            </a:solidFill>
                            <a:latin typeface="Cambria Math" panose="02040503050406030204" pitchFamily="18" charset="0"/>
                            <a:ea typeface="华文中宋" panose="02010600040101010101" pitchFamily="2" charset="-122"/>
                          </a:rPr>
                          <m:t>𝜆</m:t>
                        </m:r>
                      </m:den>
                    </m:f>
                  </m:oMath>
                </a14:m>
                <a:r>
                  <a:rPr lang="ar-AE" altLang="zh-CN" sz="3200" dirty="0">
                    <a:solidFill>
                      <a:schemeClr val="tx2">
                        <a:lumMod val="50000"/>
                      </a:schemeClr>
                    </a:solidFill>
                    <a:latin typeface="华文中宋" panose="02010600040101010101" pitchFamily="2" charset="-122"/>
                    <a:ea typeface="华文中宋" panose="02010600040101010101" pitchFamily="2" charset="-122"/>
                  </a:rPr>
                  <a:t> </a:t>
                </a:r>
                <a:r>
                  <a:rPr lang="zh-CN" altLang="en-US" sz="3200" dirty="0">
                    <a:solidFill>
                      <a:schemeClr val="tx2">
                        <a:lumMod val="50000"/>
                      </a:schemeClr>
                    </a:solidFill>
                    <a:latin typeface="华文中宋" panose="02010600040101010101" pitchFamily="2" charset="-122"/>
                    <a:ea typeface="华文中宋" panose="02010600040101010101" pitchFamily="2" charset="-122"/>
                  </a:rPr>
                  <a:t>到上式得*</a:t>
                </a:r>
              </a:p>
              <a:p>
                <a:pPr/>
                <a14:m>
                  <m:oMathPara xmlns:m="http://schemas.openxmlformats.org/officeDocument/2006/math">
                    <m:oMathParaPr>
                      <m:jc m:val="centerGroup"/>
                    </m:oMathParaPr>
                    <m:oMath xmlns:m="http://schemas.openxmlformats.org/officeDocument/2006/math">
                      <m:r>
                        <a:rPr lang="zh-CN" altLang="en-US" sz="3200">
                          <a:solidFill>
                            <a:schemeClr val="tx2">
                              <a:lumMod val="50000"/>
                            </a:schemeClr>
                          </a:solidFill>
                          <a:latin typeface="Cambria Math" panose="02040503050406030204" pitchFamily="18" charset="0"/>
                          <a:ea typeface="华文中宋" panose="02010600040101010101" pitchFamily="2" charset="-122"/>
                        </a:rPr>
                        <m:t>𝑉</m:t>
                      </m:r>
                      <m:r>
                        <a:rPr lang="en-US" altLang="zh-CN" sz="3200">
                          <a:solidFill>
                            <a:schemeClr val="tx2">
                              <a:lumMod val="50000"/>
                            </a:schemeClr>
                          </a:solidFill>
                          <a:latin typeface="Cambria Math" panose="02040503050406030204" pitchFamily="18" charset="0"/>
                          <a:ea typeface="华文中宋" panose="02010600040101010101" pitchFamily="2" charset="-122"/>
                        </a:rPr>
                        <m:t>=−</m:t>
                      </m:r>
                      <m:f>
                        <m:f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fPr>
                        <m:num>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𝜇</m:t>
                              </m:r>
                            </m:e>
                            <m:sup>
                              <m:r>
                                <a:rPr lang="ar-AE" altLang="zh-CN" sz="3200">
                                  <a:solidFill>
                                    <a:schemeClr val="tx2">
                                      <a:lumMod val="50000"/>
                                    </a:schemeClr>
                                  </a:solidFill>
                                  <a:latin typeface="Cambria Math" panose="02040503050406030204" pitchFamily="18" charset="0"/>
                                  <a:ea typeface="华文中宋" panose="02010600040101010101" pitchFamily="2" charset="-122"/>
                                </a:rPr>
                                <m:t>4</m:t>
                              </m:r>
                            </m:sup>
                          </m:sSup>
                        </m:num>
                        <m:den>
                          <m:r>
                            <a:rPr lang="zh-CN" altLang="ar-AE" sz="3200">
                              <a:solidFill>
                                <a:schemeClr val="tx2">
                                  <a:lumMod val="50000"/>
                                </a:schemeClr>
                              </a:solidFill>
                              <a:latin typeface="Cambria Math" panose="02040503050406030204" pitchFamily="18" charset="0"/>
                              <a:ea typeface="华文中宋" panose="02010600040101010101" pitchFamily="2" charset="-122"/>
                            </a:rPr>
                            <m:t>𝜆</m:t>
                          </m:r>
                        </m:den>
                      </m:f>
                      <m:r>
                        <a:rPr lang="ar-AE" altLang="zh-CN" sz="3200">
                          <a:solidFill>
                            <a:schemeClr val="tx2">
                              <a:lumMod val="50000"/>
                            </a:schemeClr>
                          </a:solidFill>
                          <a:latin typeface="Cambria Math" panose="02040503050406030204" pitchFamily="18" charset="0"/>
                          <a:ea typeface="华文中宋" panose="02010600040101010101" pitchFamily="2" charset="-122"/>
                        </a:rPr>
                        <m:t>+</m:t>
                      </m:r>
                      <m:f>
                        <m:f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fPr>
                        <m:num>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𝜇</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num>
                        <m:den>
                          <m:r>
                            <a:rPr lang="ar-AE" altLang="zh-CN" sz="3200">
                              <a:solidFill>
                                <a:schemeClr val="tx2">
                                  <a:lumMod val="50000"/>
                                </a:schemeClr>
                              </a:solidFill>
                              <a:latin typeface="Cambria Math" panose="02040503050406030204" pitchFamily="18" charset="0"/>
                              <a:ea typeface="华文中宋" panose="02010600040101010101" pitchFamily="2" charset="-122"/>
                            </a:rPr>
                            <m:t>2</m:t>
                          </m:r>
                        </m:den>
                      </m:f>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𝜎</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r>
                        <a:rPr lang="ar-AE" altLang="zh-CN" sz="3200">
                          <a:solidFill>
                            <a:schemeClr val="tx2">
                              <a:lumMod val="50000"/>
                            </a:schemeClr>
                          </a:solidFill>
                          <a:latin typeface="Cambria Math" panose="02040503050406030204" pitchFamily="18" charset="0"/>
                          <a:ea typeface="华文中宋" panose="02010600040101010101" pitchFamily="2" charset="-122"/>
                        </a:rPr>
                        <m:t>0</m:t>
                      </m:r>
                      <m:r>
                        <a:rPr lang="ar-AE" altLang="zh-CN" sz="3200">
                          <a:solidFill>
                            <a:schemeClr val="tx2">
                              <a:lumMod val="50000"/>
                            </a:schemeClr>
                          </a:solidFill>
                          <a:latin typeface="Cambria Math" panose="02040503050406030204" pitchFamily="18" charset="0"/>
                          <a:ea typeface="华文中宋" panose="02010600040101010101" pitchFamily="2" charset="-122"/>
                        </a:rPr>
                        <m:t>⋅</m:t>
                      </m:r>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𝜋</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r>
                        <a:rPr lang="ar-AE" altLang="zh-CN" sz="3200">
                          <a:solidFill>
                            <a:schemeClr val="tx2">
                              <a:lumMod val="50000"/>
                            </a:schemeClr>
                          </a:solidFill>
                          <a:latin typeface="Cambria Math" panose="02040503050406030204" pitchFamily="18" charset="0"/>
                          <a:ea typeface="华文中宋" panose="02010600040101010101" pitchFamily="2" charset="-122"/>
                        </a:rPr>
                        <m:t>+⋯</m:t>
                      </m:r>
                    </m:oMath>
                  </m:oMathPara>
                </a14:m>
                <a:endParaRPr lang="ar-AE" altLang="zh-CN" sz="3200" dirty="0">
                  <a:solidFill>
                    <a:schemeClr val="tx2">
                      <a:lumMod val="50000"/>
                    </a:schemeClr>
                  </a:solidFill>
                  <a:latin typeface="华文中宋" panose="02010600040101010101" pitchFamily="2" charset="-122"/>
                  <a:ea typeface="华文中宋" panose="02010600040101010101" pitchFamily="2" charset="-122"/>
                </a:endParaRP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对比标准质量项形式 </a:t>
                </a:r>
                <a14:m>
                  <m:oMath xmlns:m="http://schemas.openxmlformats.org/officeDocument/2006/math">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m:t>
                    </m:r>
                    <m:f>
                      <m:fPr>
                        <m:ctrl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ctrlPr>
                      </m:fPr>
                      <m:num>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1</m:t>
                        </m:r>
                      </m:num>
                      <m:den>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2</m:t>
                        </m:r>
                      </m:den>
                    </m:f>
                    <m:sSup>
                      <m:sSupPr>
                        <m:ctrl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ctrlPr>
                      </m:sSupPr>
                      <m:e>
                        <m:sSub>
                          <m:sSubPr>
                            <m:ctrl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ctrlPr>
                          </m:sSubPr>
                          <m:e>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𝑚</m:t>
                            </m:r>
                          </m:e>
                          <m:sub>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𝜎</m:t>
                            </m:r>
                          </m:sub>
                        </m:sSub>
                      </m:e>
                      <m:sup>
                        <m:r>
                          <a:rPr lang="en-US" altLang="zh-CN" sz="3200" i="1" dirty="0">
                            <a:solidFill>
                              <a:schemeClr val="tx2">
                                <a:lumMod val="50000"/>
                              </a:schemeClr>
                            </a:solidFill>
                            <a:latin typeface="Cambria Math" panose="02040503050406030204" pitchFamily="18" charset="0"/>
                            <a:ea typeface="华文中宋" panose="02010600040101010101" pitchFamily="2" charset="-122"/>
                          </a:rPr>
                          <m:t>2</m:t>
                        </m:r>
                      </m:sup>
                    </m:sSup>
                    <m:sSup>
                      <m:sSupPr>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sSupPr>
                      <m:e>
                        <m:r>
                          <a:rPr lang="en-US" altLang="zh-CN" sz="3200" i="1" dirty="0">
                            <a:solidFill>
                              <a:schemeClr val="tx2">
                                <a:lumMod val="50000"/>
                              </a:schemeClr>
                            </a:solidFill>
                            <a:latin typeface="Cambria Math" panose="02040503050406030204" pitchFamily="18" charset="0"/>
                            <a:ea typeface="华文中宋" panose="02010600040101010101" pitchFamily="2" charset="-122"/>
                          </a:rPr>
                          <m:t>𝜙</m:t>
                        </m:r>
                      </m:e>
                      <m:sup>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2</m:t>
                        </m:r>
                      </m:sup>
                    </m:sSup>
                  </m:oMath>
                </a14:m>
                <a:endParaRPr lang="en-US" altLang="zh-CN" sz="3200" dirty="0">
                  <a:solidFill>
                    <a:schemeClr val="tx2">
                      <a:lumMod val="50000"/>
                    </a:schemeClr>
                  </a:solidFill>
                  <a:latin typeface="华文中宋" panose="02010600040101010101" pitchFamily="2" charset="-122"/>
                  <a:ea typeface="华文中宋" panose="02010600040101010101" pitchFamily="2" charset="-122"/>
                </a:endParaRP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径向模</a:t>
                </a:r>
                <a:r>
                  <a:rPr lang="el-GR" altLang="zh-CN" sz="3200" dirty="0">
                    <a:solidFill>
                      <a:schemeClr val="tx2">
                        <a:lumMod val="50000"/>
                      </a:schemeClr>
                    </a:solidFill>
                    <a:latin typeface="华文中宋" panose="02010600040101010101" pitchFamily="2" charset="-122"/>
                    <a:ea typeface="华文中宋" panose="02010600040101010101" pitchFamily="2" charset="-122"/>
                  </a:rPr>
                  <a:t>σ</a:t>
                </a:r>
                <a:r>
                  <a:rPr lang="zh-CN" altLang="el-GR" sz="3200" dirty="0">
                    <a:solidFill>
                      <a:schemeClr val="tx2">
                        <a:lumMod val="50000"/>
                      </a:schemeClr>
                    </a:solidFill>
                    <a:latin typeface="华文中宋" panose="02010600040101010101" pitchFamily="2" charset="-122"/>
                    <a:ea typeface="华文中宋" panose="02010600040101010101" pitchFamily="2" charset="-122"/>
                  </a:rPr>
                  <a:t>：</a:t>
                </a:r>
                <a14:m>
                  <m:oMath xmlns:m="http://schemas.openxmlformats.org/officeDocument/2006/math">
                    <m:sSub>
                      <m:sSub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bPr>
                      <m:e>
                        <m:r>
                          <a:rPr lang="zh-CN" altLang="ar-AE" sz="3200">
                            <a:solidFill>
                              <a:schemeClr val="tx2">
                                <a:lumMod val="50000"/>
                              </a:schemeClr>
                            </a:solidFill>
                            <a:latin typeface="Cambria Math" panose="02040503050406030204" pitchFamily="18" charset="0"/>
                            <a:ea typeface="华文中宋" panose="02010600040101010101" pitchFamily="2" charset="-122"/>
                          </a:rPr>
                          <m:t>𝑚</m:t>
                        </m:r>
                      </m:e>
                      <m:sub>
                        <m:r>
                          <a:rPr lang="zh-CN" altLang="ar-AE" sz="3200">
                            <a:solidFill>
                              <a:schemeClr val="tx2">
                                <a:lumMod val="50000"/>
                              </a:schemeClr>
                            </a:solidFill>
                            <a:latin typeface="Cambria Math" panose="02040503050406030204" pitchFamily="18" charset="0"/>
                            <a:ea typeface="华文中宋" panose="02010600040101010101" pitchFamily="2" charset="-122"/>
                          </a:rPr>
                          <m:t>𝜎</m:t>
                        </m:r>
                      </m:sub>
                    </m:sSub>
                    <m:r>
                      <a:rPr lang="ar-AE" altLang="zh-CN" sz="3200">
                        <a:solidFill>
                          <a:schemeClr val="tx2">
                            <a:lumMod val="50000"/>
                          </a:schemeClr>
                        </a:solidFill>
                        <a:latin typeface="Cambria Math" panose="02040503050406030204" pitchFamily="18" charset="0"/>
                        <a:ea typeface="华文中宋" panose="02010600040101010101" pitchFamily="2" charset="-122"/>
                      </a:rPr>
                      <m:t>=</m:t>
                    </m:r>
                    <m:rad>
                      <m:radPr>
                        <m:degHide m:val="on"/>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radPr>
                      <m:deg/>
                      <m:e>
                        <m:r>
                          <a:rPr lang="ar-AE" altLang="zh-CN" sz="3200">
                            <a:solidFill>
                              <a:schemeClr val="tx2">
                                <a:lumMod val="50000"/>
                              </a:schemeClr>
                            </a:solidFill>
                            <a:latin typeface="Cambria Math" panose="02040503050406030204" pitchFamily="18" charset="0"/>
                            <a:ea typeface="华文中宋" panose="02010600040101010101" pitchFamily="2" charset="-122"/>
                          </a:rPr>
                          <m:t>2</m:t>
                        </m:r>
                      </m:e>
                    </m:rad>
                    <m:r>
                      <a:rPr lang="zh-CN" altLang="ar-AE" sz="3200">
                        <a:solidFill>
                          <a:schemeClr val="tx2">
                            <a:lumMod val="50000"/>
                          </a:schemeClr>
                        </a:solidFill>
                        <a:latin typeface="Cambria Math" panose="02040503050406030204" pitchFamily="18" charset="0"/>
                        <a:ea typeface="华文中宋" panose="02010600040101010101" pitchFamily="2" charset="-122"/>
                      </a:rPr>
                      <m:t>𝜇</m:t>
                    </m:r>
                  </m:oMath>
                </a14:m>
                <a:r>
                  <a:rPr lang="ar-AE" altLang="zh-CN" sz="3200" dirty="0">
                    <a:solidFill>
                      <a:schemeClr val="tx2">
                        <a:lumMod val="50000"/>
                      </a:schemeClr>
                    </a:solidFill>
                    <a:latin typeface="华文中宋" panose="02010600040101010101" pitchFamily="2" charset="-122"/>
                    <a:ea typeface="华文中宋" panose="02010600040101010101" pitchFamily="2" charset="-122"/>
                  </a:rPr>
                  <a:t> —— </a:t>
                </a:r>
                <a:r>
                  <a:rPr lang="zh-CN" altLang="en-US" sz="3200" dirty="0">
                    <a:solidFill>
                      <a:schemeClr val="tx2">
                        <a:lumMod val="50000"/>
                      </a:schemeClr>
                    </a:solidFill>
                    <a:latin typeface="华文中宋" panose="02010600040101010101" pitchFamily="2" charset="-122"/>
                    <a:ea typeface="华文中宋" panose="02010600040101010101" pitchFamily="2" charset="-122"/>
                  </a:rPr>
                  <a:t>这是希格斯粒子的雏形</a:t>
                </a:r>
              </a:p>
              <a:p>
                <a:r>
                  <a:rPr lang="en-US" altLang="zh-CN" sz="3200" dirty="0">
                    <a:solidFill>
                      <a:schemeClr val="tx2">
                        <a:lumMod val="50000"/>
                      </a:schemeClr>
                    </a:solidFill>
                    <a:latin typeface="华文中宋" panose="02010600040101010101" pitchFamily="2" charset="-122"/>
                    <a:ea typeface="华文中宋" panose="02010600040101010101" pitchFamily="2" charset="-122"/>
                  </a:rPr>
                  <a:t>V</a:t>
                </a:r>
                <a:r>
                  <a:rPr lang="zh-CN" altLang="en-US" sz="3200" dirty="0">
                    <a:solidFill>
                      <a:schemeClr val="tx2">
                        <a:lumMod val="50000"/>
                      </a:schemeClr>
                    </a:solidFill>
                    <a:latin typeface="华文中宋" panose="02010600040101010101" pitchFamily="2" charset="-122"/>
                    <a:ea typeface="华文中宋" panose="02010600040101010101" pitchFamily="2" charset="-122"/>
                  </a:rPr>
                  <a:t>中 </a:t>
                </a:r>
                <a14:m>
                  <m:oMath xmlns:m="http://schemas.openxmlformats.org/officeDocument/2006/math">
                    <m:sSup>
                      <m:sSup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pPr>
                      <m:e>
                        <m:r>
                          <a:rPr lang="zh-CN" altLang="ar-AE" sz="3200">
                            <a:solidFill>
                              <a:schemeClr val="tx2">
                                <a:lumMod val="50000"/>
                              </a:schemeClr>
                            </a:solidFill>
                            <a:latin typeface="Cambria Math" panose="02040503050406030204" pitchFamily="18" charset="0"/>
                            <a:ea typeface="华文中宋" panose="02010600040101010101" pitchFamily="2" charset="-122"/>
                          </a:rPr>
                          <m:t>𝜋</m:t>
                        </m:r>
                      </m:e>
                      <m:sup>
                        <m:r>
                          <a:rPr lang="ar-AE" altLang="zh-CN" sz="3200">
                            <a:solidFill>
                              <a:schemeClr val="tx2">
                                <a:lumMod val="50000"/>
                              </a:schemeClr>
                            </a:solidFill>
                            <a:latin typeface="Cambria Math" panose="02040503050406030204" pitchFamily="18" charset="0"/>
                            <a:ea typeface="华文中宋" panose="02010600040101010101" pitchFamily="2" charset="-122"/>
                          </a:rPr>
                          <m:t>2</m:t>
                        </m:r>
                      </m:sup>
                    </m:sSup>
                  </m:oMath>
                </a14:m>
                <a:r>
                  <a:rPr lang="ar-AE" altLang="zh-CN" sz="3200" dirty="0">
                    <a:solidFill>
                      <a:schemeClr val="tx2">
                        <a:lumMod val="50000"/>
                      </a:schemeClr>
                    </a:solidFill>
                    <a:latin typeface="华文中宋" panose="02010600040101010101" pitchFamily="2" charset="-122"/>
                    <a:ea typeface="华文中宋" panose="02010600040101010101" pitchFamily="2" charset="-122"/>
                  </a:rPr>
                  <a:t> </a:t>
                </a:r>
                <a:r>
                  <a:rPr lang="zh-CN" altLang="en-US" sz="3200" dirty="0">
                    <a:solidFill>
                      <a:schemeClr val="tx2">
                        <a:lumMod val="50000"/>
                      </a:schemeClr>
                    </a:solidFill>
                    <a:latin typeface="华文中宋" panose="02010600040101010101" pitchFamily="2" charset="-122"/>
                    <a:ea typeface="华文中宋" panose="02010600040101010101" pitchFamily="2" charset="-122"/>
                  </a:rPr>
                  <a:t>项完全消失，因此 </a:t>
                </a:r>
                <a:r>
                  <a:rPr lang="el-GR" altLang="zh-CN" sz="3200" dirty="0">
                    <a:solidFill>
                      <a:schemeClr val="tx2">
                        <a:lumMod val="50000"/>
                      </a:schemeClr>
                    </a:solidFill>
                    <a:latin typeface="华文中宋" panose="02010600040101010101" pitchFamily="2" charset="-122"/>
                    <a:ea typeface="华文中宋" panose="02010600040101010101" pitchFamily="2" charset="-122"/>
                  </a:rPr>
                  <a:t>π </a:t>
                </a:r>
                <a:r>
                  <a:rPr lang="zh-CN" altLang="en-US" sz="3200" dirty="0">
                    <a:solidFill>
                      <a:schemeClr val="tx2">
                        <a:lumMod val="50000"/>
                      </a:schemeClr>
                    </a:solidFill>
                    <a:latin typeface="华文中宋" panose="02010600040101010101" pitchFamily="2" charset="-122"/>
                    <a:ea typeface="华文中宋" panose="02010600040101010101" pitchFamily="2" charset="-122"/>
                  </a:rPr>
                  <a:t>场无质量项，</a:t>
                </a:r>
                <a14:m>
                  <m:oMath xmlns:m="http://schemas.openxmlformats.org/officeDocument/2006/math">
                    <m:sSub>
                      <m:sSubPr>
                        <m:ctrlPr>
                          <a:rPr lang="ar-AE" altLang="zh-CN" sz="3200" i="1">
                            <a:solidFill>
                              <a:schemeClr val="tx2">
                                <a:lumMod val="50000"/>
                              </a:schemeClr>
                            </a:solidFill>
                            <a:latin typeface="Cambria Math" panose="02040503050406030204" pitchFamily="18" charset="0"/>
                            <a:ea typeface="华文中宋" panose="02010600040101010101" pitchFamily="2" charset="-122"/>
                          </a:rPr>
                        </m:ctrlPr>
                      </m:sSubPr>
                      <m:e>
                        <m:r>
                          <a:rPr lang="zh-CN" altLang="ar-AE" sz="3200">
                            <a:solidFill>
                              <a:schemeClr val="tx2">
                                <a:lumMod val="50000"/>
                              </a:schemeClr>
                            </a:solidFill>
                            <a:latin typeface="Cambria Math" panose="02040503050406030204" pitchFamily="18" charset="0"/>
                            <a:ea typeface="华文中宋" panose="02010600040101010101" pitchFamily="2" charset="-122"/>
                          </a:rPr>
                          <m:t>𝑚</m:t>
                        </m:r>
                      </m:e>
                      <m:sub>
                        <m:r>
                          <a:rPr lang="zh-CN" altLang="ar-AE" sz="3200">
                            <a:solidFill>
                              <a:schemeClr val="tx2">
                                <a:lumMod val="50000"/>
                              </a:schemeClr>
                            </a:solidFill>
                            <a:latin typeface="Cambria Math" panose="02040503050406030204" pitchFamily="18" charset="0"/>
                            <a:ea typeface="华文中宋" panose="02010600040101010101" pitchFamily="2" charset="-122"/>
                          </a:rPr>
                          <m:t>𝜋</m:t>
                        </m:r>
                      </m:sub>
                    </m:sSub>
                    <m:r>
                      <a:rPr lang="ar-AE" altLang="zh-CN" sz="3200">
                        <a:solidFill>
                          <a:schemeClr val="tx2">
                            <a:lumMod val="50000"/>
                          </a:schemeClr>
                        </a:solidFill>
                        <a:latin typeface="Cambria Math" panose="02040503050406030204" pitchFamily="18" charset="0"/>
                        <a:ea typeface="华文中宋" panose="02010600040101010101" pitchFamily="2" charset="-122"/>
                      </a:rPr>
                      <m:t>=</m:t>
                    </m:r>
                    <m:r>
                      <a:rPr lang="ar-AE" altLang="zh-CN" sz="3200">
                        <a:solidFill>
                          <a:schemeClr val="tx2">
                            <a:lumMod val="50000"/>
                          </a:schemeClr>
                        </a:solidFill>
                        <a:latin typeface="Cambria Math" panose="02040503050406030204" pitchFamily="18" charset="0"/>
                        <a:ea typeface="华文中宋" panose="02010600040101010101" pitchFamily="2" charset="-122"/>
                      </a:rPr>
                      <m:t>0</m:t>
                    </m:r>
                  </m:oMath>
                </a14:m>
                <a:endParaRPr lang="en-US" altLang="zh-CN" sz="3200" dirty="0">
                  <a:solidFill>
                    <a:schemeClr val="tx2">
                      <a:lumMod val="50000"/>
                    </a:schemeClr>
                  </a:solidFill>
                  <a:latin typeface="华文中宋" panose="02010600040101010101" pitchFamily="2" charset="-122"/>
                  <a:ea typeface="华文中宋" panose="02010600040101010101" pitchFamily="2" charset="-122"/>
                </a:endParaRPr>
              </a:p>
            </p:txBody>
          </p:sp>
        </mc:Choice>
        <mc:Fallback xmlns="">
          <p:sp>
            <p:nvSpPr>
              <p:cNvPr id="3" name="文本框 2">
                <a:extLst>
                  <a:ext uri="{FF2B5EF4-FFF2-40B4-BE49-F238E27FC236}">
                    <a16:creationId xmlns:a16="http://schemas.microsoft.com/office/drawing/2014/main" id="{886F8D03-487C-04BE-27C6-68E2813CCAB0}"/>
                  </a:ext>
                </a:extLst>
              </p:cNvPr>
              <p:cNvSpPr txBox="1">
                <a:spLocks noRot="1" noChangeAspect="1" noMove="1" noResize="1" noEditPoints="1" noAdjustHandles="1" noChangeArrowheads="1" noChangeShapeType="1" noTextEdit="1"/>
              </p:cNvSpPr>
              <p:nvPr/>
            </p:nvSpPr>
            <p:spPr>
              <a:xfrm>
                <a:off x="853440" y="1368490"/>
                <a:ext cx="15782330" cy="5106975"/>
              </a:xfrm>
              <a:prstGeom prst="rect">
                <a:avLst/>
              </a:prstGeom>
              <a:blipFill>
                <a:blip r:embed="rId4"/>
                <a:stretch>
                  <a:fillRect l="-966" b="-2983"/>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85A40A96-5286-CC71-26CE-D3DDC0684EE7}"/>
              </a:ext>
            </a:extLst>
          </p:cNvPr>
          <p:cNvSpPr txBox="1"/>
          <p:nvPr/>
        </p:nvSpPr>
        <p:spPr>
          <a:xfrm>
            <a:off x="853440" y="6821141"/>
            <a:ext cx="9067800" cy="2554545"/>
          </a:xfrm>
          <a:prstGeom prst="rect">
            <a:avLst/>
          </a:prstGeom>
          <a:noFill/>
        </p:spPr>
        <p:txBody>
          <a:bodyPr wrap="square" rtlCol="0">
            <a:spAutoFit/>
          </a:bodyPr>
          <a:lstStyle/>
          <a:p>
            <a:r>
              <a:rPr lang="zh-CN" altLang="en-US" sz="3200" dirty="0">
                <a:solidFill>
                  <a:schemeClr val="tx2">
                    <a:lumMod val="50000"/>
                  </a:schemeClr>
                </a:solidFill>
                <a:latin typeface="华文中宋" panose="02010600040101010101" pitchFamily="2" charset="-122"/>
                <a:ea typeface="华文中宋" panose="02010600040101010101" pitchFamily="2" charset="-122"/>
              </a:rPr>
              <a:t>这对应第二个关键定理：</a:t>
            </a:r>
            <a:r>
              <a:rPr lang="en-US" altLang="zh-CN" sz="3200" dirty="0">
                <a:solidFill>
                  <a:schemeClr val="tx2">
                    <a:lumMod val="50000"/>
                  </a:schemeClr>
                </a:solidFill>
                <a:latin typeface="华文中宋" panose="02010600040101010101" pitchFamily="2" charset="-122"/>
                <a:ea typeface="华文中宋" panose="02010600040101010101" pitchFamily="2" charset="-122"/>
              </a:rPr>
              <a:t>Goldstone</a:t>
            </a:r>
            <a:r>
              <a:rPr lang="zh-CN" altLang="en-US" sz="3200" dirty="0">
                <a:solidFill>
                  <a:schemeClr val="tx2">
                    <a:lumMod val="50000"/>
                  </a:schemeClr>
                </a:solidFill>
                <a:latin typeface="华文中宋" panose="02010600040101010101" pitchFamily="2" charset="-122"/>
                <a:ea typeface="华文中宋" panose="02010600040101010101" pitchFamily="2" charset="-122"/>
              </a:rPr>
              <a:t>定理。每个破缺的连续整体对称性生成元，必然对应一个无质量标量粒子。</a:t>
            </a:r>
            <a:r>
              <a:rPr lang="en-US" altLang="zh-CN" sz="3200" dirty="0">
                <a:solidFill>
                  <a:schemeClr val="tx2">
                    <a:lumMod val="50000"/>
                  </a:schemeClr>
                </a:solidFill>
                <a:latin typeface="华文中宋" panose="02010600040101010101" pitchFamily="2" charset="-122"/>
                <a:ea typeface="华文中宋" panose="02010600040101010101" pitchFamily="2" charset="-122"/>
              </a:rPr>
              <a:t>U(1)</a:t>
            </a:r>
            <a:r>
              <a:rPr lang="zh-CN" altLang="en-US" sz="3200" dirty="0">
                <a:solidFill>
                  <a:schemeClr val="tx2">
                    <a:lumMod val="50000"/>
                  </a:schemeClr>
                </a:solidFill>
                <a:latin typeface="华文中宋" panose="02010600040101010101" pitchFamily="2" charset="-122"/>
                <a:ea typeface="华文中宋" panose="02010600040101010101" pitchFamily="2" charset="-122"/>
              </a:rPr>
              <a:t>有</a:t>
            </a:r>
            <a:r>
              <a:rPr lang="en-US" altLang="zh-CN" sz="3200" dirty="0">
                <a:solidFill>
                  <a:schemeClr val="tx2">
                    <a:lumMod val="50000"/>
                  </a:schemeClr>
                </a:solidFill>
                <a:latin typeface="华文中宋" panose="02010600040101010101" pitchFamily="2" charset="-122"/>
                <a:ea typeface="华文中宋" panose="02010600040101010101" pitchFamily="2" charset="-122"/>
              </a:rPr>
              <a:t>1</a:t>
            </a:r>
            <a:r>
              <a:rPr lang="zh-CN" altLang="en-US" sz="3200" dirty="0">
                <a:solidFill>
                  <a:schemeClr val="tx2">
                    <a:lumMod val="50000"/>
                  </a:schemeClr>
                </a:solidFill>
                <a:latin typeface="华文中宋" panose="02010600040101010101" pitchFamily="2" charset="-122"/>
                <a:ea typeface="华文中宋" panose="02010600040101010101" pitchFamily="2" charset="-122"/>
              </a:rPr>
              <a:t>个生成元被破缺，因此我们得到</a:t>
            </a:r>
            <a:r>
              <a:rPr lang="en-US" altLang="zh-CN" sz="3200" dirty="0">
                <a:solidFill>
                  <a:schemeClr val="tx2">
                    <a:lumMod val="50000"/>
                  </a:schemeClr>
                </a:solidFill>
                <a:latin typeface="华文中宋" panose="02010600040101010101" pitchFamily="2" charset="-122"/>
                <a:ea typeface="华文中宋" panose="02010600040101010101" pitchFamily="2" charset="-122"/>
              </a:rPr>
              <a:t>1</a:t>
            </a:r>
            <a:r>
              <a:rPr lang="zh-CN" altLang="en-US" sz="3200" dirty="0">
                <a:solidFill>
                  <a:schemeClr val="tx2">
                    <a:lumMod val="50000"/>
                  </a:schemeClr>
                </a:solidFill>
                <a:latin typeface="华文中宋" panose="02010600040101010101" pitchFamily="2" charset="-122"/>
                <a:ea typeface="华文中宋" panose="02010600040101010101" pitchFamily="2" charset="-122"/>
              </a:rPr>
              <a:t>个戈德斯通玻色子</a:t>
            </a:r>
            <a:r>
              <a:rPr lang="el-GR" altLang="zh-CN" sz="3200" dirty="0">
                <a:solidFill>
                  <a:schemeClr val="tx2">
                    <a:lumMod val="50000"/>
                  </a:schemeClr>
                </a:solidFill>
                <a:latin typeface="华文中宋" panose="02010600040101010101" pitchFamily="2" charset="-122"/>
                <a:ea typeface="华文中宋" panose="02010600040101010101" pitchFamily="2" charset="-122"/>
              </a:rPr>
              <a:t>π</a:t>
            </a:r>
            <a:r>
              <a:rPr lang="zh-CN" altLang="el-GR" sz="3200" dirty="0">
                <a:solidFill>
                  <a:schemeClr val="tx2">
                    <a:lumMod val="50000"/>
                  </a:schemeClr>
                </a:solidFill>
                <a:latin typeface="华文中宋" panose="02010600040101010101" pitchFamily="2" charset="-122"/>
                <a:ea typeface="华文中宋" panose="02010600040101010101" pitchFamily="2" charset="-122"/>
              </a:rPr>
              <a:t>。</a:t>
            </a:r>
          </a:p>
          <a:p>
            <a:endParaRPr lang="zh-CN" altLang="en-US" sz="3200" dirty="0"/>
          </a:p>
        </p:txBody>
      </p:sp>
      <p:sp>
        <p:nvSpPr>
          <p:cNvPr id="4" name="文本框 3">
            <a:extLst>
              <a:ext uri="{FF2B5EF4-FFF2-40B4-BE49-F238E27FC236}">
                <a16:creationId xmlns:a16="http://schemas.microsoft.com/office/drawing/2014/main" id="{CDC5E54A-84D0-A113-DD25-C3FA9A84A8BD}"/>
              </a:ext>
            </a:extLst>
          </p:cNvPr>
          <p:cNvSpPr txBox="1"/>
          <p:nvPr/>
        </p:nvSpPr>
        <p:spPr>
          <a:xfrm>
            <a:off x="853440" y="9447244"/>
            <a:ext cx="8290560" cy="400110"/>
          </a:xfrm>
          <a:prstGeom prst="rect">
            <a:avLst/>
          </a:prstGeom>
          <a:noFill/>
        </p:spPr>
        <p:txBody>
          <a:bodyPr wrap="square" rtlCol="0">
            <a:spAutoFit/>
          </a:bodyPr>
          <a:lstStyle/>
          <a:p>
            <a:r>
              <a:rPr lang="en-US" altLang="zh-CN" sz="2000" b="1" i="1" dirty="0">
                <a:latin typeface="华文中宋" panose="02010600040101010101" pitchFamily="2" charset="-122"/>
                <a:ea typeface="华文中宋" panose="02010600040101010101" pitchFamily="2" charset="-122"/>
              </a:rPr>
              <a:t>Goldstone </a:t>
            </a:r>
            <a:r>
              <a:rPr lang="zh-CN" altLang="en-US" sz="2000" b="1" i="1" dirty="0">
                <a:latin typeface="华文中宋" panose="02010600040101010101" pitchFamily="2" charset="-122"/>
                <a:ea typeface="华文中宋" panose="02010600040101010101" pitchFamily="2" charset="-122"/>
              </a:rPr>
              <a:t>定理证明见 </a:t>
            </a:r>
            <a:r>
              <a:rPr lang="en-US" altLang="zh-CN" sz="2000" b="1" i="1" dirty="0">
                <a:latin typeface="华文中宋" panose="02010600040101010101" pitchFamily="2" charset="-122"/>
                <a:ea typeface="华文中宋" panose="02010600040101010101" pitchFamily="2" charset="-122"/>
              </a:rPr>
              <a:t>Goldstone, Salam &amp; Weinberg (1962) [4]</a:t>
            </a:r>
            <a:endParaRPr lang="zh-CN" altLang="en-US" sz="20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428150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67F0B7AA-891E-0708-ED6B-D76C38F24231}"/>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D3DC2EF3-9253-5A09-CDA9-53BB62129D08}"/>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9D0B41A9-D6A9-9C34-4D4F-1EF650D94A6A}"/>
              </a:ext>
            </a:extLst>
          </p:cNvPr>
          <p:cNvSpPr txBox="1"/>
          <p:nvPr/>
        </p:nvSpPr>
        <p:spPr>
          <a:xfrm>
            <a:off x="609600" y="593501"/>
            <a:ext cx="11811000" cy="914353"/>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rPr>
              <a:t>04 </a:t>
            </a:r>
            <a:r>
              <a:rPr lang="zh-CN" altLang="zh-CN" sz="3600" dirty="0">
                <a:solidFill>
                  <a:srgbClr val="755B60"/>
                </a:solidFill>
                <a:latin typeface="华文琥珀" panose="02010800040101010101" pitchFamily="2" charset="-122"/>
                <a:ea typeface="华文琥珀" panose="02010800040101010101" pitchFamily="2" charset="-122"/>
              </a:rPr>
              <a:t>质量的诞生：</a:t>
            </a:r>
            <a:r>
              <a:rPr lang="en-US" altLang="zh-CN" sz="3600" dirty="0">
                <a:solidFill>
                  <a:srgbClr val="755B60"/>
                </a:solidFill>
                <a:latin typeface="华文琥珀" panose="02010800040101010101" pitchFamily="2" charset="-122"/>
                <a:ea typeface="华文琥珀" panose="02010800040101010101" pitchFamily="2" charset="-122"/>
              </a:rPr>
              <a:t>Abelian Higgs</a:t>
            </a:r>
            <a:r>
              <a:rPr lang="zh-CN" altLang="zh-CN" sz="3600" dirty="0">
                <a:solidFill>
                  <a:srgbClr val="755B60"/>
                </a:solidFill>
                <a:latin typeface="华文琥珀" panose="02010800040101010101" pitchFamily="2" charset="-122"/>
                <a:ea typeface="华文琥珀" panose="02010800040101010101" pitchFamily="2" charset="-122"/>
              </a:rPr>
              <a:t>机制</a:t>
            </a: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2C7DA8F-1931-84B5-A3E8-9B0D08864EB3}"/>
                  </a:ext>
                </a:extLst>
              </p:cNvPr>
              <p:cNvSpPr txBox="1"/>
              <p:nvPr/>
            </p:nvSpPr>
            <p:spPr>
              <a:xfrm>
                <a:off x="883920" y="1943100"/>
                <a:ext cx="15782330" cy="5038944"/>
              </a:xfrm>
              <a:prstGeom prst="rect">
                <a:avLst/>
              </a:prstGeom>
              <a:noFill/>
            </p:spPr>
            <p:txBody>
              <a:bodyPr wrap="square" rtlCol="0">
                <a:spAutoFit/>
              </a:bodyPr>
              <a:lstStyle/>
              <a:p>
                <a:pPr>
                  <a:lnSpc>
                    <a:spcPct val="150000"/>
                  </a:lnSpc>
                </a:pPr>
                <a:r>
                  <a:rPr lang="zh-CN" altLang="en-US" sz="3600" dirty="0">
                    <a:latin typeface="华文中宋" panose="02010600040101010101" pitchFamily="2" charset="-122"/>
                    <a:ea typeface="华文中宋" panose="02010600040101010101" pitchFamily="2" charset="-122"/>
                  </a:rPr>
                  <a:t>但无质量的</a:t>
                </a:r>
                <a:r>
                  <a:rPr lang="el-GR" altLang="zh-CN" sz="3600" dirty="0">
                    <a:latin typeface="华文中宋" panose="02010600040101010101" pitchFamily="2" charset="-122"/>
                    <a:ea typeface="华文中宋" panose="02010600040101010101" pitchFamily="2" charset="-122"/>
                  </a:rPr>
                  <a:t>π</a:t>
                </a:r>
                <a:r>
                  <a:rPr lang="zh-CN" altLang="en-US" sz="3600" dirty="0">
                    <a:latin typeface="华文中宋" panose="02010600040101010101" pitchFamily="2" charset="-122"/>
                    <a:ea typeface="华文中宋" panose="02010600040101010101" pitchFamily="2" charset="-122"/>
                  </a:rPr>
                  <a:t>并非我们最终想要的。我们想要的是让规范场自发获得质量项。所以下一步我们将整体</a:t>
                </a:r>
                <a:r>
                  <a:rPr lang="en-US" altLang="zh-CN" sz="3600" dirty="0">
                    <a:latin typeface="华文中宋" panose="02010600040101010101" pitchFamily="2" charset="-122"/>
                    <a:ea typeface="华文中宋" panose="02010600040101010101" pitchFamily="2" charset="-122"/>
                  </a:rPr>
                  <a:t>U(1)</a:t>
                </a:r>
                <a:r>
                  <a:rPr lang="zh-CN" altLang="en-US" sz="3600" dirty="0">
                    <a:latin typeface="华文中宋" panose="02010600040101010101" pitchFamily="2" charset="-122"/>
                    <a:ea typeface="华文中宋" panose="02010600040101010101" pitchFamily="2" charset="-122"/>
                  </a:rPr>
                  <a:t>对称性升级为局域规范对称性。这迫使我们引入无质量规范场</a:t>
                </a:r>
                <a14:m>
                  <m:oMath xmlns:m="http://schemas.openxmlformats.org/officeDocument/2006/math">
                    <m:sSub>
                      <m:sSubPr>
                        <m:ctrlPr>
                          <a:rPr lang="en-US" altLang="zh-CN" sz="3600" i="1" dirty="0" smtClean="0">
                            <a:latin typeface="Cambria Math" panose="02040503050406030204" pitchFamily="18" charset="0"/>
                            <a:ea typeface="华文中宋" panose="02010600040101010101" pitchFamily="2" charset="-122"/>
                          </a:rPr>
                        </m:ctrlPr>
                      </m:sSubPr>
                      <m:e>
                        <m:r>
                          <a:rPr lang="en-US" altLang="zh-CN" sz="3600" i="1" dirty="0" smtClean="0">
                            <a:latin typeface="Cambria Math" panose="02040503050406030204" pitchFamily="18" charset="0"/>
                            <a:ea typeface="华文中宋" panose="02010600040101010101" pitchFamily="2" charset="-122"/>
                          </a:rPr>
                          <m:t>𝐴</m:t>
                        </m:r>
                      </m:e>
                      <m:sub>
                        <m:r>
                          <a:rPr lang="el-GR" altLang="zh-CN" sz="3600" i="1" dirty="0" smtClean="0">
                            <a:latin typeface="Cambria Math" panose="02040503050406030204" pitchFamily="18" charset="0"/>
                            <a:ea typeface="华文中宋" panose="02010600040101010101" pitchFamily="2" charset="-122"/>
                          </a:rPr>
                          <m:t>𝜇</m:t>
                        </m:r>
                      </m:sub>
                    </m:sSub>
                  </m:oMath>
                </a14:m>
                <a:r>
                  <a:rPr lang="zh-CN" altLang="el-GR" sz="3600" dirty="0">
                    <a:latin typeface="华文中宋" panose="02010600040101010101" pitchFamily="2" charset="-122"/>
                    <a:ea typeface="华文中宋" panose="02010600040101010101" pitchFamily="2" charset="-122"/>
                  </a:rPr>
                  <a:t>，</a:t>
                </a:r>
                <a:r>
                  <a:rPr lang="zh-CN" altLang="en-US" sz="3600" dirty="0">
                    <a:latin typeface="华文中宋" panose="02010600040101010101" pitchFamily="2" charset="-122"/>
                    <a:ea typeface="华文中宋" panose="02010600040101010101" pitchFamily="2" charset="-122"/>
                  </a:rPr>
                  <a:t>并通过协变导数 </a:t>
                </a:r>
                <a14:m>
                  <m:oMath xmlns:m="http://schemas.openxmlformats.org/officeDocument/2006/math">
                    <m:sSub>
                      <m:sSubPr>
                        <m:ctrlPr>
                          <a:rPr lang="ar-AE" altLang="zh-CN" sz="3600" i="1">
                            <a:latin typeface="Cambria Math" panose="02040503050406030204" pitchFamily="18" charset="0"/>
                          </a:rPr>
                        </m:ctrlPr>
                      </m:sSubPr>
                      <m:e>
                        <m:r>
                          <a:rPr lang="zh-CN" altLang="ar-AE" sz="3600" i="1">
                            <a:latin typeface="Cambria Math" panose="02040503050406030204" pitchFamily="18" charset="0"/>
                          </a:rPr>
                          <m:t>𝐷</m:t>
                        </m:r>
                      </m:e>
                      <m:sub>
                        <m:r>
                          <a:rPr lang="zh-CN" altLang="ar-AE" sz="3600" i="1">
                            <a:latin typeface="Cambria Math" panose="02040503050406030204" pitchFamily="18" charset="0"/>
                          </a:rPr>
                          <m:t>𝜇</m:t>
                        </m:r>
                      </m:sub>
                    </m:sSub>
                    <m:r>
                      <a:rPr lang="ar-AE" altLang="zh-CN" sz="3600">
                        <a:latin typeface="Cambria Math" panose="02040503050406030204" pitchFamily="18" charset="0"/>
                      </a:rPr>
                      <m:t>=</m:t>
                    </m:r>
                    <m:sSub>
                      <m:sSubPr>
                        <m:ctrlPr>
                          <a:rPr lang="ar-AE" altLang="zh-CN" sz="3600" i="1">
                            <a:latin typeface="Cambria Math" panose="02040503050406030204" pitchFamily="18" charset="0"/>
                          </a:rPr>
                        </m:ctrlPr>
                      </m:sSubPr>
                      <m:e>
                        <m:r>
                          <a:rPr lang="ar-AE" altLang="zh-CN" sz="3600">
                            <a:latin typeface="Cambria Math" panose="02040503050406030204" pitchFamily="18" charset="0"/>
                          </a:rPr>
                          <m:t>𝜕</m:t>
                        </m:r>
                      </m:e>
                      <m:sub>
                        <m:r>
                          <a:rPr lang="zh-CN" altLang="ar-AE" sz="3600" i="1">
                            <a:latin typeface="Cambria Math" panose="02040503050406030204" pitchFamily="18" charset="0"/>
                          </a:rPr>
                          <m:t>𝜇</m:t>
                        </m:r>
                      </m:sub>
                    </m:sSub>
                    <m:r>
                      <a:rPr lang="ar-AE" altLang="zh-CN" sz="3600">
                        <a:latin typeface="Cambria Math" panose="02040503050406030204" pitchFamily="18" charset="0"/>
                      </a:rPr>
                      <m:t>+</m:t>
                    </m:r>
                    <m:r>
                      <a:rPr lang="zh-CN" altLang="ar-AE" sz="3600" i="1">
                        <a:latin typeface="Cambria Math" panose="02040503050406030204" pitchFamily="18" charset="0"/>
                      </a:rPr>
                      <m:t>𝑖𝑔</m:t>
                    </m:r>
                    <m:sSub>
                      <m:sSubPr>
                        <m:ctrlPr>
                          <a:rPr lang="ar-AE" altLang="zh-CN" sz="3600" i="1">
                            <a:latin typeface="Cambria Math" panose="02040503050406030204" pitchFamily="18" charset="0"/>
                          </a:rPr>
                        </m:ctrlPr>
                      </m:sSubPr>
                      <m:e>
                        <m:r>
                          <a:rPr lang="zh-CN" altLang="ar-AE" sz="3600" i="1">
                            <a:latin typeface="Cambria Math" panose="02040503050406030204" pitchFamily="18" charset="0"/>
                          </a:rPr>
                          <m:t>𝐴</m:t>
                        </m:r>
                      </m:e>
                      <m:sub>
                        <m:r>
                          <a:rPr lang="zh-CN" altLang="ar-AE" sz="3600" i="1">
                            <a:latin typeface="Cambria Math" panose="02040503050406030204" pitchFamily="18" charset="0"/>
                          </a:rPr>
                          <m:t>𝜇</m:t>
                        </m:r>
                      </m:sub>
                    </m:sSub>
                  </m:oMath>
                </a14:m>
                <a:r>
                  <a:rPr lang="ar-AE" altLang="zh-CN" sz="3600" dirty="0">
                    <a:latin typeface="华文中宋" panose="02010600040101010101" pitchFamily="2" charset="-122"/>
                    <a:ea typeface="华文中宋" panose="02010600040101010101" pitchFamily="2" charset="-122"/>
                  </a:rPr>
                  <a:t> </a:t>
                </a:r>
                <a:r>
                  <a:rPr lang="zh-CN" altLang="en-US" sz="3600" dirty="0">
                    <a:latin typeface="华文中宋" panose="02010600040101010101" pitchFamily="2" charset="-122"/>
                    <a:ea typeface="华文中宋" panose="02010600040101010101" pitchFamily="2" charset="-122"/>
                  </a:rPr>
                  <a:t>与</a:t>
                </a:r>
                <a14:m>
                  <m:oMath xmlns:m="http://schemas.openxmlformats.org/officeDocument/2006/math">
                    <m:r>
                      <m:rPr>
                        <m:sty m:val="p"/>
                      </m:rPr>
                      <a:rPr lang="el-GR" altLang="zh-CN" sz="3600" i="0" dirty="0" smtClean="0">
                        <a:latin typeface="Cambria Math" panose="02040503050406030204" pitchFamily="18" charset="0"/>
                        <a:ea typeface="华文中宋" panose="02010600040101010101" pitchFamily="2" charset="-122"/>
                      </a:rPr>
                      <m:t>Φ</m:t>
                    </m:r>
                  </m:oMath>
                </a14:m>
                <a:r>
                  <a:rPr lang="zh-CN" altLang="en-US" sz="3600" dirty="0">
                    <a:latin typeface="华文中宋" panose="02010600040101010101" pitchFamily="2" charset="-122"/>
                    <a:ea typeface="华文中宋" panose="02010600040101010101" pitchFamily="2" charset="-122"/>
                  </a:rPr>
                  <a:t>耦合。这就是阿贝尔希格斯模型的拉格朗日量</a:t>
                </a:r>
                <a:endParaRPr lang="en-US" altLang="zh-CN" sz="3600" dirty="0">
                  <a:latin typeface="华文中宋" panose="02010600040101010101" pitchFamily="2" charset="-122"/>
                  <a:ea typeface="华文中宋" panose="02010600040101010101" pitchFamily="2" charset="-122"/>
                </a:endParaRPr>
              </a:p>
              <a:p>
                <a:pPr>
                  <a:lnSpc>
                    <a:spcPct val="150000"/>
                  </a:lnSpc>
                </a:pPr>
                <a14:m>
                  <m:oMathPara xmlns:m="http://schemas.openxmlformats.org/officeDocument/2006/math">
                    <m:oMathParaPr>
                      <m:jc m:val="centerGroup"/>
                    </m:oMathParaPr>
                    <m:oMath xmlns:m="http://schemas.openxmlformats.org/officeDocument/2006/math">
                      <m:r>
                        <a:rPr lang="en-US" altLang="zh-CN" sz="3600">
                          <a:latin typeface="Cambria Math" panose="02040503050406030204" pitchFamily="18" charset="0"/>
                        </a:rPr>
                        <m:t>ℒ</m:t>
                      </m:r>
                      <m:r>
                        <a:rPr lang="en-US" altLang="zh-CN" sz="3600">
                          <a:latin typeface="Cambria Math" panose="02040503050406030204" pitchFamily="18" charset="0"/>
                        </a:rPr>
                        <m:t>=−</m:t>
                      </m:r>
                      <m:f>
                        <m:fPr>
                          <m:ctrlPr>
                            <a:rPr lang="ar-AE" altLang="zh-CN" sz="3600" i="1">
                              <a:latin typeface="Cambria Math" panose="02040503050406030204" pitchFamily="18" charset="0"/>
                            </a:rPr>
                          </m:ctrlPr>
                        </m:fPr>
                        <m:num>
                          <m:r>
                            <a:rPr lang="ar-AE" altLang="zh-CN" sz="3600">
                              <a:latin typeface="Cambria Math" panose="02040503050406030204" pitchFamily="18" charset="0"/>
                            </a:rPr>
                            <m:t>1</m:t>
                          </m:r>
                        </m:num>
                        <m:den>
                          <m:r>
                            <a:rPr lang="ar-AE" altLang="zh-CN" sz="3600">
                              <a:latin typeface="Cambria Math" panose="02040503050406030204" pitchFamily="18" charset="0"/>
                            </a:rPr>
                            <m:t>4</m:t>
                          </m:r>
                        </m:den>
                      </m:f>
                      <m:sSub>
                        <m:sSubPr>
                          <m:ctrlPr>
                            <a:rPr lang="ar-AE" altLang="zh-CN" sz="3600" i="1">
                              <a:latin typeface="Cambria Math" panose="02040503050406030204" pitchFamily="18" charset="0"/>
                            </a:rPr>
                          </m:ctrlPr>
                        </m:sSubPr>
                        <m:e>
                          <m:r>
                            <a:rPr lang="zh-CN" altLang="ar-AE" sz="3600" i="1">
                              <a:latin typeface="Cambria Math" panose="02040503050406030204" pitchFamily="18" charset="0"/>
                            </a:rPr>
                            <m:t>𝐹</m:t>
                          </m:r>
                        </m:e>
                        <m:sub>
                          <m:r>
                            <a:rPr lang="zh-CN" altLang="ar-AE" sz="3600" i="1">
                              <a:latin typeface="Cambria Math" panose="02040503050406030204" pitchFamily="18" charset="0"/>
                            </a:rPr>
                            <m:t>𝜇𝜈</m:t>
                          </m:r>
                        </m:sub>
                      </m:sSub>
                      <m:sSup>
                        <m:sSupPr>
                          <m:ctrlPr>
                            <a:rPr lang="ar-AE" altLang="zh-CN" sz="3600" i="1">
                              <a:latin typeface="Cambria Math" panose="02040503050406030204" pitchFamily="18" charset="0"/>
                            </a:rPr>
                          </m:ctrlPr>
                        </m:sSupPr>
                        <m:e>
                          <m:r>
                            <a:rPr lang="zh-CN" altLang="ar-AE" sz="3600" i="1">
                              <a:latin typeface="Cambria Math" panose="02040503050406030204" pitchFamily="18" charset="0"/>
                            </a:rPr>
                            <m:t>𝐹</m:t>
                          </m:r>
                        </m:e>
                        <m:sup>
                          <m:r>
                            <a:rPr lang="zh-CN" altLang="ar-AE" sz="3600" i="1">
                              <a:latin typeface="Cambria Math" panose="02040503050406030204" pitchFamily="18" charset="0"/>
                            </a:rPr>
                            <m:t>𝜇𝜈</m:t>
                          </m:r>
                        </m:sup>
                      </m:sSup>
                      <m:r>
                        <a:rPr lang="ar-AE" altLang="zh-CN" sz="3600">
                          <a:latin typeface="Cambria Math" panose="02040503050406030204" pitchFamily="18" charset="0"/>
                        </a:rPr>
                        <m:t>+</m:t>
                      </m:r>
                      <m:sSub>
                        <m:sSubPr>
                          <m:ctrlPr>
                            <a:rPr lang="ar-AE" altLang="zh-CN" sz="3600" i="1">
                              <a:latin typeface="Cambria Math" panose="02040503050406030204" pitchFamily="18" charset="0"/>
                            </a:rPr>
                          </m:ctrlPr>
                        </m:sSubPr>
                        <m:e>
                          <m:r>
                            <a:rPr lang="en-US" altLang="zh-CN" sz="3600" b="0" i="1" smtClean="0">
                              <a:latin typeface="Cambria Math" panose="02040503050406030204" pitchFamily="18" charset="0"/>
                            </a:rPr>
                            <m:t>(</m:t>
                          </m:r>
                          <m:r>
                            <a:rPr lang="zh-CN" altLang="ar-AE" sz="3600" i="1">
                              <a:latin typeface="Cambria Math" panose="02040503050406030204" pitchFamily="18" charset="0"/>
                            </a:rPr>
                            <m:t>𝐷</m:t>
                          </m:r>
                        </m:e>
                        <m:sub>
                          <m:r>
                            <a:rPr lang="zh-CN" altLang="ar-AE" sz="3600" i="1">
                              <a:latin typeface="Cambria Math" panose="02040503050406030204" pitchFamily="18" charset="0"/>
                            </a:rPr>
                            <m:t>𝜇</m:t>
                          </m:r>
                        </m:sub>
                      </m:sSub>
                      <m:r>
                        <a:rPr lang="zh-CN" altLang="ar-AE" sz="3600" i="1">
                          <a:latin typeface="Cambria Math" panose="02040503050406030204" pitchFamily="18" charset="0"/>
                        </a:rPr>
                        <m:t>𝜙</m:t>
                      </m:r>
                      <m:sSup>
                        <m:sSupPr>
                          <m:ctrlPr>
                            <a:rPr lang="ar-AE" altLang="zh-CN" sz="3600" i="1">
                              <a:latin typeface="Cambria Math" panose="02040503050406030204" pitchFamily="18" charset="0"/>
                            </a:rPr>
                          </m:ctrlPr>
                        </m:sSupPr>
                        <m:e>
                          <m:d>
                            <m:dPr>
                              <m:begChr m:val=""/>
                              <m:endChr m:val=""/>
                              <m:ctrlPr>
                                <a:rPr lang="ar-AE" altLang="zh-CN" sz="3600" i="1">
                                  <a:latin typeface="Cambria Math" panose="02040503050406030204" pitchFamily="18" charset="0"/>
                                </a:rPr>
                              </m:ctrlPr>
                            </m:dPr>
                            <m:e>
                              <m:r>
                                <a:rPr lang="ar-AE" altLang="zh-CN" sz="3600">
                                  <a:latin typeface="Cambria Math" panose="02040503050406030204" pitchFamily="18" charset="0"/>
                                </a:rPr>
                                <m:t>)</m:t>
                              </m:r>
                            </m:e>
                          </m:d>
                        </m:e>
                        <m:sup>
                          <m:r>
                            <a:rPr lang="ar-AE" altLang="zh-CN" sz="3600">
                              <a:latin typeface="Cambria Math" panose="02040503050406030204" pitchFamily="18" charset="0"/>
                            </a:rPr>
                            <m:t>∗</m:t>
                          </m:r>
                        </m:sup>
                      </m:sSup>
                      <m:d>
                        <m:dPr>
                          <m:ctrlPr>
                            <a:rPr lang="ar-AE" altLang="zh-CN" sz="3600" i="1">
                              <a:latin typeface="Cambria Math" panose="02040503050406030204" pitchFamily="18" charset="0"/>
                            </a:rPr>
                          </m:ctrlPr>
                        </m:dPr>
                        <m:e>
                          <m:sSup>
                            <m:sSupPr>
                              <m:ctrlPr>
                                <a:rPr lang="ar-AE" altLang="zh-CN" sz="3600" i="1">
                                  <a:latin typeface="Cambria Math" panose="02040503050406030204" pitchFamily="18" charset="0"/>
                                </a:rPr>
                              </m:ctrlPr>
                            </m:sSupPr>
                            <m:e>
                              <m:r>
                                <a:rPr lang="zh-CN" altLang="ar-AE" sz="3600" i="1">
                                  <a:latin typeface="Cambria Math" panose="02040503050406030204" pitchFamily="18" charset="0"/>
                                </a:rPr>
                                <m:t>𝐷</m:t>
                              </m:r>
                            </m:e>
                            <m:sup>
                              <m:r>
                                <a:rPr lang="zh-CN" altLang="ar-AE" sz="3600" i="1">
                                  <a:latin typeface="Cambria Math" panose="02040503050406030204" pitchFamily="18" charset="0"/>
                                </a:rPr>
                                <m:t>𝜇</m:t>
                              </m:r>
                            </m:sup>
                          </m:sSup>
                          <m:r>
                            <a:rPr lang="zh-CN" altLang="ar-AE" sz="3600" i="1">
                              <a:latin typeface="Cambria Math" panose="02040503050406030204" pitchFamily="18" charset="0"/>
                            </a:rPr>
                            <m:t>𝜙</m:t>
                          </m:r>
                        </m:e>
                      </m:d>
                      <m:r>
                        <a:rPr lang="ar-AE" altLang="zh-CN" sz="3600">
                          <a:latin typeface="Cambria Math" panose="02040503050406030204" pitchFamily="18" charset="0"/>
                        </a:rPr>
                        <m:t>−</m:t>
                      </m:r>
                      <m:r>
                        <a:rPr lang="zh-CN" altLang="ar-AE" sz="3600" i="1">
                          <a:latin typeface="Cambria Math" panose="02040503050406030204" pitchFamily="18" charset="0"/>
                        </a:rPr>
                        <m:t>𝑉</m:t>
                      </m:r>
                      <m:d>
                        <m:dPr>
                          <m:ctrlPr>
                            <a:rPr lang="ar-AE" altLang="zh-CN" sz="3600" i="1">
                              <a:latin typeface="Cambria Math" panose="02040503050406030204" pitchFamily="18" charset="0"/>
                            </a:rPr>
                          </m:ctrlPr>
                        </m:dPr>
                        <m:e>
                          <m:r>
                            <a:rPr lang="zh-CN" altLang="ar-AE" sz="3600" i="1">
                              <a:latin typeface="Cambria Math" panose="02040503050406030204" pitchFamily="18" charset="0"/>
                            </a:rPr>
                            <m:t>𝜙</m:t>
                          </m:r>
                        </m:e>
                      </m:d>
                    </m:oMath>
                  </m:oMathPara>
                </a14:m>
                <a:endParaRPr lang="ar-AE" altLang="zh-CN" sz="3600" dirty="0">
                  <a:latin typeface="华文中宋" panose="02010600040101010101" pitchFamily="2" charset="-122"/>
                  <a:ea typeface="华文中宋" panose="02010600040101010101" pitchFamily="2" charset="-122"/>
                </a:endParaRPr>
              </a:p>
            </p:txBody>
          </p:sp>
        </mc:Choice>
        <mc:Fallback xmlns="">
          <p:sp>
            <p:nvSpPr>
              <p:cNvPr id="3" name="文本框 2">
                <a:extLst>
                  <a:ext uri="{FF2B5EF4-FFF2-40B4-BE49-F238E27FC236}">
                    <a16:creationId xmlns:a16="http://schemas.microsoft.com/office/drawing/2014/main" id="{A2C7DA8F-1931-84B5-A3E8-9B0D08864EB3}"/>
                  </a:ext>
                </a:extLst>
              </p:cNvPr>
              <p:cNvSpPr txBox="1">
                <a:spLocks noRot="1" noChangeAspect="1" noMove="1" noResize="1" noEditPoints="1" noAdjustHandles="1" noChangeArrowheads="1" noChangeShapeType="1" noTextEdit="1"/>
              </p:cNvSpPr>
              <p:nvPr/>
            </p:nvSpPr>
            <p:spPr>
              <a:xfrm>
                <a:off x="883920" y="1943100"/>
                <a:ext cx="15782330" cy="5038944"/>
              </a:xfrm>
              <a:prstGeom prst="rect">
                <a:avLst/>
              </a:prstGeom>
              <a:blipFill>
                <a:blip r:embed="rId3"/>
                <a:stretch>
                  <a:fillRect l="-1159" r="-7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23625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F095CFC7-16B4-996E-DA45-38761031E47D}"/>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E3CE1F4C-3958-48B6-0442-66F3452FF2CC}"/>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63708A00-A5CE-3164-3BBA-7192E2531364}"/>
              </a:ext>
            </a:extLst>
          </p:cNvPr>
          <p:cNvSpPr txBox="1"/>
          <p:nvPr/>
        </p:nvSpPr>
        <p:spPr>
          <a:xfrm>
            <a:off x="533400" y="419100"/>
            <a:ext cx="11811000" cy="914353"/>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rPr>
              <a:t>04 </a:t>
            </a:r>
            <a:r>
              <a:rPr lang="zh-CN" altLang="zh-CN" sz="3600" dirty="0">
                <a:solidFill>
                  <a:srgbClr val="755B60"/>
                </a:solidFill>
                <a:latin typeface="华文琥珀" panose="02010800040101010101" pitchFamily="2" charset="-122"/>
                <a:ea typeface="华文琥珀" panose="02010800040101010101" pitchFamily="2" charset="-122"/>
              </a:rPr>
              <a:t>质量的诞生：</a:t>
            </a:r>
            <a:r>
              <a:rPr lang="en-US" altLang="zh-CN" sz="3600" dirty="0">
                <a:solidFill>
                  <a:srgbClr val="755B60"/>
                </a:solidFill>
                <a:latin typeface="华文琥珀" panose="02010800040101010101" pitchFamily="2" charset="-122"/>
                <a:ea typeface="华文琥珀" panose="02010800040101010101" pitchFamily="2" charset="-122"/>
              </a:rPr>
              <a:t>Abelian Higgs</a:t>
            </a:r>
            <a:r>
              <a:rPr lang="zh-CN" altLang="zh-CN" sz="3600" dirty="0">
                <a:solidFill>
                  <a:srgbClr val="755B60"/>
                </a:solidFill>
                <a:latin typeface="华文琥珀" panose="02010800040101010101" pitchFamily="2" charset="-122"/>
                <a:ea typeface="华文琥珀" panose="02010800040101010101" pitchFamily="2" charset="-122"/>
              </a:rPr>
              <a:t>机制</a:t>
            </a: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D437765A-CAD0-902B-DE23-B303779B9A9F}"/>
                  </a:ext>
                </a:extLst>
              </p:cNvPr>
              <p:cNvSpPr txBox="1"/>
              <p:nvPr/>
            </p:nvSpPr>
            <p:spPr>
              <a:xfrm>
                <a:off x="452615" y="1491164"/>
                <a:ext cx="11201400" cy="7576305"/>
              </a:xfrm>
              <a:prstGeom prst="rect">
                <a:avLst/>
              </a:prstGeom>
              <a:noFill/>
            </p:spPr>
            <p:txBody>
              <a:bodyPr wrap="square" rtlCol="0">
                <a:spAutoFit/>
              </a:bodyPr>
              <a:lstStyle/>
              <a:p>
                <a:r>
                  <a:rPr lang="zh-CN" altLang="en-US" sz="3200" b="1" dirty="0">
                    <a:latin typeface="黑体" panose="02010609060101010101" pitchFamily="49" charset="-122"/>
                    <a:ea typeface="黑体" panose="02010609060101010101" pitchFamily="49" charset="-122"/>
                  </a:rPr>
                  <a:t>场的指数参数化</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为讨论小涨落，我们围绕真空期望值将</a:t>
                </a:r>
                <a14:m>
                  <m:oMath xmlns:m="http://schemas.openxmlformats.org/officeDocument/2006/math">
                    <m:r>
                      <a:rPr lang="zh-CN" altLang="en-US" sz="3200" i="1">
                        <a:latin typeface="Cambria Math" panose="02040503050406030204" pitchFamily="18" charset="0"/>
                      </a:rPr>
                      <m:t>𝜙</m:t>
                    </m:r>
                  </m:oMath>
                </a14:m>
                <a:r>
                  <a:rPr lang="zh-CN" altLang="en-US" sz="3200" dirty="0">
                    <a:latin typeface="华文中宋" panose="02010600040101010101" pitchFamily="2" charset="-122"/>
                    <a:ea typeface="华文中宋" panose="02010600040101010101" pitchFamily="2" charset="-122"/>
                  </a:rPr>
                  <a:t>表示为径向模和相位的组合。引入实标量场 </a:t>
                </a:r>
                <a14:m>
                  <m:oMath xmlns:m="http://schemas.openxmlformats.org/officeDocument/2006/math">
                    <m:r>
                      <a:rPr lang="en-US" altLang="zh-CN" sz="3200" i="1" dirty="0" smtClean="0">
                        <a:latin typeface="Cambria Math" panose="02040503050406030204" pitchFamily="18" charset="0"/>
                        <a:ea typeface="华文中宋" panose="02010600040101010101" pitchFamily="2" charset="-122"/>
                      </a:rPr>
                      <m:t>h</m:t>
                    </m:r>
                    <m:r>
                      <a:rPr lang="en-US" altLang="zh-CN" sz="3200" i="1" dirty="0" smtClean="0">
                        <a:latin typeface="Cambria Math" panose="02040503050406030204" pitchFamily="18" charset="0"/>
                        <a:ea typeface="华文中宋" panose="02010600040101010101" pitchFamily="2" charset="-122"/>
                      </a:rPr>
                      <m:t>(</m:t>
                    </m:r>
                    <m:r>
                      <a:rPr lang="en-US" altLang="zh-CN" sz="3200" i="1" dirty="0" smtClean="0">
                        <a:latin typeface="Cambria Math" panose="02040503050406030204" pitchFamily="18" charset="0"/>
                        <a:ea typeface="华文中宋" panose="02010600040101010101" pitchFamily="2" charset="-122"/>
                      </a:rPr>
                      <m:t>𝑥</m:t>
                    </m:r>
                    <m:r>
                      <a:rPr lang="en-US" altLang="zh-CN" sz="3200" i="1" dirty="0" smtClean="0">
                        <a:latin typeface="Cambria Math" panose="02040503050406030204" pitchFamily="18" charset="0"/>
                        <a:ea typeface="华文中宋" panose="02010600040101010101" pitchFamily="2" charset="-122"/>
                      </a:rPr>
                      <m:t>)</m:t>
                    </m:r>
                  </m:oMath>
                </a14:m>
                <a:r>
                  <a:rPr lang="zh-CN" altLang="en-US" sz="3200" dirty="0">
                    <a:latin typeface="华文中宋" panose="02010600040101010101" pitchFamily="2" charset="-122"/>
                    <a:ea typeface="华文中宋" panose="02010600040101010101" pitchFamily="2" charset="-122"/>
                  </a:rPr>
                  <a:t>（希格斯场）和 </a:t>
                </a:r>
                <a14:m>
                  <m:oMath xmlns:m="http://schemas.openxmlformats.org/officeDocument/2006/math">
                    <m:r>
                      <a:rPr lang="el-GR" altLang="zh-CN" sz="3200" i="1" dirty="0" smtClean="0">
                        <a:latin typeface="Cambria Math" panose="02040503050406030204" pitchFamily="18" charset="0"/>
                        <a:ea typeface="华文中宋" panose="02010600040101010101" pitchFamily="2" charset="-122"/>
                      </a:rPr>
                      <m:t>𝜃</m:t>
                    </m:r>
                    <m:r>
                      <a:rPr lang="el-GR" altLang="zh-CN" sz="3200" i="1" dirty="0" smtClean="0">
                        <a:latin typeface="Cambria Math" panose="02040503050406030204" pitchFamily="18" charset="0"/>
                        <a:ea typeface="华文中宋" panose="02010600040101010101" pitchFamily="2" charset="-122"/>
                      </a:rPr>
                      <m:t>(</m:t>
                    </m:r>
                    <m:r>
                      <a:rPr lang="en-US" altLang="zh-CN" sz="3200" i="1" dirty="0">
                        <a:latin typeface="Cambria Math" panose="02040503050406030204" pitchFamily="18" charset="0"/>
                        <a:ea typeface="华文中宋" panose="02010600040101010101" pitchFamily="2" charset="-122"/>
                      </a:rPr>
                      <m:t>𝑥</m:t>
                    </m:r>
                    <m:r>
                      <a:rPr lang="en-US" altLang="zh-CN" sz="3200" i="1" dirty="0">
                        <a:latin typeface="Cambria Math" panose="02040503050406030204" pitchFamily="18" charset="0"/>
                        <a:ea typeface="华文中宋" panose="02010600040101010101" pitchFamily="2" charset="-122"/>
                      </a:rPr>
                      <m:t>)</m:t>
                    </m:r>
                  </m:oMath>
                </a14:m>
                <a:r>
                  <a:rPr lang="zh-CN" altLang="en-US" sz="3200" dirty="0">
                    <a:latin typeface="华文中宋" panose="02010600040101010101" pitchFamily="2" charset="-122"/>
                    <a:ea typeface="华文中宋" panose="02010600040101010101" pitchFamily="2" charset="-122"/>
                  </a:rPr>
                  <a:t>（戈德斯通场）：</a:t>
                </a:r>
              </a:p>
              <a:p>
                <a:pPr/>
                <a14:m>
                  <m:oMathPara xmlns:m="http://schemas.openxmlformats.org/officeDocument/2006/math">
                    <m:oMathParaPr>
                      <m:jc m:val="centerGroup"/>
                    </m:oMathParaPr>
                    <m:oMath xmlns:m="http://schemas.openxmlformats.org/officeDocument/2006/math">
                      <m:r>
                        <a:rPr lang="zh-CN" altLang="en-US" sz="3200" i="1">
                          <a:latin typeface="Cambria Math" panose="02040503050406030204" pitchFamily="18" charset="0"/>
                        </a:rPr>
                        <m:t>𝜙</m:t>
                      </m:r>
                      <m:d>
                        <m:dPr>
                          <m:ctrlPr>
                            <a:rPr lang="ar-AE" altLang="zh-CN" sz="3200" i="1">
                              <a:latin typeface="Cambria Math" panose="02040503050406030204" pitchFamily="18" charset="0"/>
                            </a:rPr>
                          </m:ctrlPr>
                        </m:dPr>
                        <m:e>
                          <m:r>
                            <a:rPr lang="zh-CN" altLang="ar-AE" sz="3200" i="1">
                              <a:latin typeface="Cambria Math" panose="02040503050406030204" pitchFamily="18" charset="0"/>
                            </a:rPr>
                            <m:t>𝑥</m:t>
                          </m:r>
                        </m:e>
                      </m:d>
                      <m:r>
                        <a:rPr lang="ar-AE" altLang="zh-CN" sz="3200">
                          <a:latin typeface="Cambria Math" panose="02040503050406030204" pitchFamily="18" charset="0"/>
                        </a:rPr>
                        <m:t>=</m:t>
                      </m:r>
                      <m:f>
                        <m:fPr>
                          <m:ctrlPr>
                            <a:rPr lang="ar-AE" altLang="zh-CN" sz="3200" i="1">
                              <a:latin typeface="Cambria Math" panose="02040503050406030204" pitchFamily="18" charset="0"/>
                            </a:rPr>
                          </m:ctrlPr>
                        </m:fPr>
                        <m:num>
                          <m:r>
                            <a:rPr lang="ar-AE" altLang="zh-CN" sz="3200">
                              <a:latin typeface="Cambria Math" panose="02040503050406030204" pitchFamily="18" charset="0"/>
                            </a:rPr>
                            <m:t>1</m:t>
                          </m:r>
                        </m:num>
                        <m:den>
                          <m:rad>
                            <m:radPr>
                              <m:degHide m:val="on"/>
                              <m:ctrlPr>
                                <a:rPr lang="ar-AE" altLang="zh-CN" sz="3200" i="1">
                                  <a:latin typeface="Cambria Math" panose="02040503050406030204" pitchFamily="18" charset="0"/>
                                </a:rPr>
                              </m:ctrlPr>
                            </m:radPr>
                            <m:deg/>
                            <m:e>
                              <m:r>
                                <a:rPr lang="ar-AE" altLang="zh-CN" sz="3200">
                                  <a:latin typeface="Cambria Math" panose="02040503050406030204" pitchFamily="18" charset="0"/>
                                </a:rPr>
                                <m:t>2</m:t>
                              </m:r>
                            </m:e>
                          </m:rad>
                        </m:den>
                      </m:f>
                      <m:r>
                        <m:rPr>
                          <m:nor/>
                        </m:rPr>
                        <a:rPr lang="ar-AE" altLang="zh-CN" sz="3200" i="1">
                          <a:latin typeface="华文中宋" panose="02010600040101010101" pitchFamily="2" charset="-122"/>
                          <a:ea typeface="华文中宋" panose="02010600040101010101" pitchFamily="2" charset="-122"/>
                        </a:rPr>
                        <m:t> </m:t>
                      </m:r>
                      <m:r>
                        <a:rPr lang="zh-CN" altLang="ar-AE" sz="3200" i="1">
                          <a:latin typeface="Cambria Math" panose="02040503050406030204" pitchFamily="18" charset="0"/>
                        </a:rPr>
                        <m:t>𝜌</m:t>
                      </m:r>
                      <m:d>
                        <m:dPr>
                          <m:ctrlPr>
                            <a:rPr lang="ar-AE" altLang="zh-CN" sz="3200" i="1">
                              <a:latin typeface="Cambria Math" panose="02040503050406030204" pitchFamily="18" charset="0"/>
                            </a:rPr>
                          </m:ctrlPr>
                        </m:dPr>
                        <m:e>
                          <m:r>
                            <a:rPr lang="zh-CN" altLang="ar-AE" sz="3200" i="1">
                              <a:latin typeface="Cambria Math" panose="02040503050406030204" pitchFamily="18" charset="0"/>
                            </a:rPr>
                            <m:t>𝑥</m:t>
                          </m:r>
                        </m:e>
                      </m:d>
                      <m:r>
                        <m:rPr>
                          <m:nor/>
                        </m:rPr>
                        <a:rPr lang="ar-AE" altLang="zh-CN" sz="3200" i="1">
                          <a:latin typeface="华文中宋" panose="02010600040101010101" pitchFamily="2" charset="-122"/>
                          <a:ea typeface="华文中宋" panose="02010600040101010101" pitchFamily="2" charset="-122"/>
                        </a:rPr>
                        <m:t> </m:t>
                      </m:r>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𝑒</m:t>
                          </m:r>
                        </m:e>
                        <m:sup>
                          <m:r>
                            <a:rPr lang="zh-CN" altLang="ar-AE" sz="3200" i="1">
                              <a:latin typeface="Cambria Math" panose="02040503050406030204" pitchFamily="18" charset="0"/>
                            </a:rPr>
                            <m:t>𝑖</m:t>
                          </m:r>
                          <m:r>
                            <a:rPr lang="zh-CN" altLang="ar-AE" sz="3200" i="1">
                              <a:latin typeface="Cambria Math" panose="02040503050406030204" pitchFamily="18" charset="0"/>
                            </a:rPr>
                            <m:t>𝜃</m:t>
                          </m:r>
                          <m:d>
                            <m:dPr>
                              <m:ctrlPr>
                                <a:rPr lang="ar-AE" altLang="zh-CN" sz="3200" i="1">
                                  <a:latin typeface="Cambria Math" panose="02040503050406030204" pitchFamily="18" charset="0"/>
                                </a:rPr>
                              </m:ctrlPr>
                            </m:dPr>
                            <m:e>
                              <m:r>
                                <a:rPr lang="zh-CN" altLang="ar-AE" sz="3200" i="1">
                                  <a:latin typeface="Cambria Math" panose="02040503050406030204" pitchFamily="18" charset="0"/>
                                </a:rPr>
                                <m:t>𝑥</m:t>
                              </m:r>
                            </m:e>
                          </m:d>
                          <m:r>
                            <a:rPr lang="ar-AE" altLang="zh-CN" sz="3200">
                              <a:latin typeface="Cambria Math" panose="02040503050406030204" pitchFamily="18" charset="0"/>
                            </a:rPr>
                            <m:t>/</m:t>
                          </m:r>
                          <m:r>
                            <a:rPr lang="zh-CN" altLang="ar-AE" sz="3200" i="1">
                              <a:latin typeface="Cambria Math" panose="02040503050406030204" pitchFamily="18" charset="0"/>
                            </a:rPr>
                            <m:t>𝑣</m:t>
                          </m:r>
                        </m:sup>
                      </m:sSup>
                    </m:oMath>
                  </m:oMathPara>
                </a14:m>
                <a:endParaRPr lang="ar-AE" altLang="zh-CN" sz="3200" b="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其中我们引入常数 </a:t>
                </a:r>
                <a:r>
                  <a:rPr lang="en-US" altLang="zh-CN" sz="3200" dirty="0">
                    <a:latin typeface="华文中宋" panose="02010600040101010101" pitchFamily="2" charset="-122"/>
                    <a:ea typeface="华文中宋" panose="02010600040101010101" pitchFamily="2" charset="-122"/>
                  </a:rPr>
                  <a:t>v </a:t>
                </a:r>
                <a:r>
                  <a:rPr lang="zh-CN" altLang="en-US" sz="3200" dirty="0">
                    <a:latin typeface="华文中宋" panose="02010600040101010101" pitchFamily="2" charset="-122"/>
                    <a:ea typeface="华文中宋" panose="02010600040101010101" pitchFamily="2" charset="-122"/>
                  </a:rPr>
                  <a:t>使后续表达简化，并要求 </a:t>
                </a:r>
                <a14:m>
                  <m:oMath xmlns:m="http://schemas.openxmlformats.org/officeDocument/2006/math">
                    <m:r>
                      <a:rPr lang="el-GR" altLang="zh-CN" sz="3200" i="1" dirty="0" smtClean="0">
                        <a:latin typeface="Cambria Math" panose="02040503050406030204" pitchFamily="18" charset="0"/>
                        <a:ea typeface="华文中宋" panose="02010600040101010101" pitchFamily="2" charset="-122"/>
                      </a:rPr>
                      <m:t>𝜌</m:t>
                    </m:r>
                    <m:r>
                      <a:rPr lang="el-GR" altLang="zh-CN" sz="3200" i="1" dirty="0" smtClean="0">
                        <a:latin typeface="Cambria Math" panose="02040503050406030204" pitchFamily="18" charset="0"/>
                        <a:ea typeface="华文中宋" panose="02010600040101010101" pitchFamily="2" charset="-122"/>
                      </a:rPr>
                      <m:t> </m:t>
                    </m:r>
                  </m:oMath>
                </a14:m>
                <a:r>
                  <a:rPr lang="zh-CN" altLang="en-US" sz="3200" dirty="0">
                    <a:latin typeface="华文中宋" panose="02010600040101010101" pitchFamily="2" charset="-122"/>
                    <a:ea typeface="华文中宋" panose="02010600040101010101" pitchFamily="2" charset="-122"/>
                  </a:rPr>
                  <a:t>的真空期望值为 </a:t>
                </a:r>
                <a14:m>
                  <m:oMath xmlns:m="http://schemas.openxmlformats.org/officeDocument/2006/math">
                    <m:r>
                      <a:rPr lang="en-US" altLang="zh-CN" sz="3200" i="1" dirty="0" smtClean="0">
                        <a:latin typeface="Cambria Math" panose="02040503050406030204" pitchFamily="18" charset="0"/>
                        <a:ea typeface="华文中宋" panose="02010600040101010101" pitchFamily="2" charset="-122"/>
                      </a:rPr>
                      <m:t>𝑣</m:t>
                    </m:r>
                  </m:oMath>
                </a14:m>
                <a:r>
                  <a:rPr lang="zh-CN" altLang="en-US" sz="3200" dirty="0">
                    <a:latin typeface="华文中宋" panose="02010600040101010101" pitchFamily="2" charset="-122"/>
                    <a:ea typeface="华文中宋" panose="02010600040101010101" pitchFamily="2" charset="-122"/>
                  </a:rPr>
                  <a:t>，即 </a:t>
                </a:r>
                <a14:m>
                  <m:oMath xmlns:m="http://schemas.openxmlformats.org/officeDocument/2006/math">
                    <m:r>
                      <a:rPr lang="en-US" altLang="zh-CN" sz="3200" i="1" dirty="0" smtClean="0">
                        <a:latin typeface="Cambria Math" panose="02040503050406030204" pitchFamily="18" charset="0"/>
                        <a:ea typeface="华文中宋" panose="02010600040101010101" pitchFamily="2" charset="-122"/>
                      </a:rPr>
                      <m:t>⟨</m:t>
                    </m:r>
                    <m:r>
                      <a:rPr lang="el-GR" altLang="zh-CN" sz="3200" i="1" dirty="0">
                        <a:latin typeface="Cambria Math" panose="02040503050406030204" pitchFamily="18" charset="0"/>
                        <a:ea typeface="华文中宋" panose="02010600040101010101" pitchFamily="2" charset="-122"/>
                      </a:rPr>
                      <m:t>𝜌</m:t>
                    </m:r>
                    <m:r>
                      <a:rPr lang="el-GR" altLang="zh-CN" sz="3200" i="1" dirty="0">
                        <a:latin typeface="Cambria Math" panose="02040503050406030204" pitchFamily="18" charset="0"/>
                        <a:ea typeface="华文中宋" panose="02010600040101010101" pitchFamily="2" charset="-122"/>
                      </a:rPr>
                      <m:t>⟩ = </m:t>
                    </m:r>
                    <m:r>
                      <a:rPr lang="en-US" altLang="zh-CN" sz="3200" i="1" dirty="0">
                        <a:latin typeface="Cambria Math" panose="02040503050406030204" pitchFamily="18" charset="0"/>
                        <a:ea typeface="华文中宋" panose="02010600040101010101" pitchFamily="2" charset="-122"/>
                      </a:rPr>
                      <m:t>𝑣</m:t>
                    </m:r>
                  </m:oMath>
                </a14:m>
                <a:r>
                  <a:rPr lang="zh-CN" altLang="en-US" sz="3200" dirty="0">
                    <a:latin typeface="华文中宋" panose="02010600040101010101" pitchFamily="2" charset="-122"/>
                    <a:ea typeface="华文中宋" panose="02010600040101010101" pitchFamily="2" charset="-122"/>
                  </a:rPr>
                  <a:t>。为此定义：</a:t>
                </a:r>
              </a:p>
              <a:p>
                <a:pPr/>
                <a14:m>
                  <m:oMathPara xmlns:m="http://schemas.openxmlformats.org/officeDocument/2006/math">
                    <m:oMathParaPr>
                      <m:jc m:val="centerGroup"/>
                    </m:oMathParaPr>
                    <m:oMath xmlns:m="http://schemas.openxmlformats.org/officeDocument/2006/math">
                      <m:r>
                        <a:rPr lang="zh-CN" altLang="en-US" sz="3200" i="1">
                          <a:latin typeface="Cambria Math" panose="02040503050406030204" pitchFamily="18" charset="0"/>
                        </a:rPr>
                        <m:t>𝑣</m:t>
                      </m:r>
                      <m:r>
                        <a:rPr lang="zh-CN" altLang="en-US" sz="3200">
                          <a:latin typeface="Cambria Math" panose="02040503050406030204" pitchFamily="18" charset="0"/>
                        </a:rPr>
                        <m:t>≡</m:t>
                      </m:r>
                      <m:f>
                        <m:fPr>
                          <m:ctrlPr>
                            <a:rPr lang="ar-AE" altLang="zh-CN" sz="3200" i="1">
                              <a:latin typeface="Cambria Math" panose="02040503050406030204" pitchFamily="18" charset="0"/>
                            </a:rPr>
                          </m:ctrlPr>
                        </m:fPr>
                        <m:num>
                          <m:r>
                            <a:rPr lang="ar-AE" altLang="zh-CN" sz="3200">
                              <a:latin typeface="Cambria Math" panose="02040503050406030204" pitchFamily="18" charset="0"/>
                            </a:rPr>
                            <m:t>2</m:t>
                          </m:r>
                          <m:r>
                            <a:rPr lang="zh-CN" altLang="ar-AE" sz="3200" i="1">
                              <a:latin typeface="Cambria Math" panose="02040503050406030204" pitchFamily="18" charset="0"/>
                            </a:rPr>
                            <m:t>𝜇</m:t>
                          </m:r>
                        </m:num>
                        <m:den>
                          <m:rad>
                            <m:radPr>
                              <m:degHide m:val="on"/>
                              <m:ctrlPr>
                                <a:rPr lang="ar-AE" altLang="zh-CN" sz="3200" i="1">
                                  <a:latin typeface="Cambria Math" panose="02040503050406030204" pitchFamily="18" charset="0"/>
                                </a:rPr>
                              </m:ctrlPr>
                            </m:radPr>
                            <m:deg/>
                            <m:e>
                              <m:r>
                                <a:rPr lang="zh-CN" altLang="ar-AE" sz="3200" i="1">
                                  <a:latin typeface="Cambria Math" panose="02040503050406030204" pitchFamily="18" charset="0"/>
                                </a:rPr>
                                <m:t>𝜆</m:t>
                              </m:r>
                            </m:e>
                          </m:rad>
                        </m:den>
                      </m:f>
                      <m:r>
                        <a:rPr lang="ar-AE" altLang="zh-CN" sz="3200">
                          <a:latin typeface="Cambria Math" panose="02040503050406030204" pitchFamily="18" charset="0"/>
                        </a:rPr>
                        <m:t>, </m:t>
                      </m:r>
                      <m:r>
                        <a:rPr lang="en-US" altLang="zh-CN" sz="3200" b="0" i="0" smtClean="0">
                          <a:latin typeface="Cambria Math" panose="02040503050406030204" pitchFamily="18" charset="0"/>
                        </a:rPr>
                        <m:t> </m:t>
                      </m:r>
                      <m:r>
                        <a:rPr lang="zh-CN" altLang="ar-AE" sz="3200" i="1">
                          <a:latin typeface="Cambria Math" panose="02040503050406030204" pitchFamily="18" charset="0"/>
                        </a:rPr>
                        <m:t>𝜌</m:t>
                      </m:r>
                      <m:d>
                        <m:dPr>
                          <m:ctrlPr>
                            <a:rPr lang="ar-AE" altLang="zh-CN" sz="3200" i="1">
                              <a:latin typeface="Cambria Math" panose="02040503050406030204" pitchFamily="18" charset="0"/>
                            </a:rPr>
                          </m:ctrlPr>
                        </m:dPr>
                        <m:e>
                          <m:r>
                            <a:rPr lang="zh-CN" altLang="ar-AE" sz="3200" i="1">
                              <a:latin typeface="Cambria Math" panose="02040503050406030204" pitchFamily="18" charset="0"/>
                            </a:rPr>
                            <m:t>𝑥</m:t>
                          </m:r>
                        </m:e>
                      </m:d>
                      <m:r>
                        <a:rPr lang="ar-AE" altLang="zh-CN" sz="3200">
                          <a:latin typeface="Cambria Math" panose="02040503050406030204" pitchFamily="18" charset="0"/>
                        </a:rPr>
                        <m:t>=</m:t>
                      </m:r>
                      <m:r>
                        <a:rPr lang="zh-CN" altLang="ar-AE" sz="3200" i="1">
                          <a:latin typeface="Cambria Math" panose="02040503050406030204" pitchFamily="18" charset="0"/>
                        </a:rPr>
                        <m:t>𝑣</m:t>
                      </m:r>
                      <m:r>
                        <a:rPr lang="ar-AE" altLang="zh-CN" sz="3200">
                          <a:latin typeface="Cambria Math" panose="02040503050406030204" pitchFamily="18" charset="0"/>
                        </a:rPr>
                        <m:t>+</m:t>
                      </m:r>
                      <m:r>
                        <a:rPr lang="ar-AE" altLang="zh-CN" sz="3200" i="1">
                          <a:latin typeface="Cambria Math" panose="02040503050406030204" pitchFamily="18" charset="0"/>
                        </a:rPr>
                        <m:t>h</m:t>
                      </m:r>
                      <m:d>
                        <m:dPr>
                          <m:ctrlPr>
                            <a:rPr lang="ar-AE" altLang="zh-CN" sz="3200" i="1">
                              <a:latin typeface="Cambria Math" panose="02040503050406030204" pitchFamily="18" charset="0"/>
                            </a:rPr>
                          </m:ctrlPr>
                        </m:dPr>
                        <m:e>
                          <m:r>
                            <a:rPr lang="zh-CN" altLang="ar-AE" sz="3200" i="1">
                              <a:latin typeface="Cambria Math" panose="02040503050406030204" pitchFamily="18" charset="0"/>
                            </a:rPr>
                            <m:t>𝑥</m:t>
                          </m:r>
                        </m:e>
                      </m:d>
                    </m:oMath>
                  </m:oMathPara>
                </a14:m>
                <a:endParaRPr lang="ar-AE"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于是</a:t>
                </a:r>
                <a:endParaRPr lang="en-US" altLang="zh-CN" sz="3200" dirty="0">
                  <a:latin typeface="华文中宋" panose="02010600040101010101" pitchFamily="2" charset="-122"/>
                  <a:ea typeface="华文中宋" panose="02010600040101010101" pitchFamily="2" charset="-122"/>
                </a:endParaRPr>
              </a:p>
              <a:p>
                <a:pPr/>
                <a14:m>
                  <m:oMathPara xmlns:m="http://schemas.openxmlformats.org/officeDocument/2006/math">
                    <m:oMathParaPr>
                      <m:jc m:val="centerGroup"/>
                    </m:oMathParaPr>
                    <m:oMath xmlns:m="http://schemas.openxmlformats.org/officeDocument/2006/math">
                      <m:r>
                        <a:rPr lang="zh-CN" altLang="en-US" sz="3200" i="1">
                          <a:latin typeface="Cambria Math" panose="02040503050406030204" pitchFamily="18" charset="0"/>
                        </a:rPr>
                        <m:t>𝜙</m:t>
                      </m:r>
                      <m:d>
                        <m:dPr>
                          <m:ctrlPr>
                            <a:rPr lang="ar-AE" altLang="zh-CN" sz="3200" i="1">
                              <a:latin typeface="Cambria Math" panose="02040503050406030204" pitchFamily="18" charset="0"/>
                            </a:rPr>
                          </m:ctrlPr>
                        </m:dPr>
                        <m:e>
                          <m:r>
                            <a:rPr lang="zh-CN" altLang="ar-AE" sz="3200" i="1">
                              <a:latin typeface="Cambria Math" panose="02040503050406030204" pitchFamily="18" charset="0"/>
                            </a:rPr>
                            <m:t>𝑥</m:t>
                          </m:r>
                        </m:e>
                      </m:d>
                      <m:r>
                        <a:rPr lang="ar-AE" altLang="zh-CN" sz="3200">
                          <a:latin typeface="Cambria Math" panose="02040503050406030204" pitchFamily="18" charset="0"/>
                        </a:rPr>
                        <m:t>=</m:t>
                      </m:r>
                      <m:f>
                        <m:fPr>
                          <m:ctrlPr>
                            <a:rPr lang="ar-AE" altLang="zh-CN" sz="3200" i="1">
                              <a:latin typeface="Cambria Math" panose="02040503050406030204" pitchFamily="18" charset="0"/>
                            </a:rPr>
                          </m:ctrlPr>
                        </m:fPr>
                        <m:num>
                          <m:r>
                            <a:rPr lang="ar-AE" altLang="zh-CN" sz="3200">
                              <a:latin typeface="Cambria Math" panose="02040503050406030204" pitchFamily="18" charset="0"/>
                            </a:rPr>
                            <m:t>1</m:t>
                          </m:r>
                        </m:num>
                        <m:den>
                          <m:rad>
                            <m:radPr>
                              <m:degHide m:val="on"/>
                              <m:ctrlPr>
                                <a:rPr lang="ar-AE" altLang="zh-CN" sz="3200" i="1">
                                  <a:latin typeface="Cambria Math" panose="02040503050406030204" pitchFamily="18" charset="0"/>
                                </a:rPr>
                              </m:ctrlPr>
                            </m:radPr>
                            <m:deg/>
                            <m:e>
                              <m:r>
                                <a:rPr lang="ar-AE" altLang="zh-CN" sz="3200">
                                  <a:latin typeface="Cambria Math" panose="02040503050406030204" pitchFamily="18" charset="0"/>
                                </a:rPr>
                                <m:t>2</m:t>
                              </m:r>
                            </m:e>
                          </m:rad>
                        </m:den>
                      </m:f>
                      <m:r>
                        <a:rPr lang="ar-AE" altLang="zh-CN" sz="3200">
                          <a:latin typeface="Cambria Math" panose="02040503050406030204" pitchFamily="18" charset="0"/>
                        </a:rPr>
                        <m:t>(</m:t>
                      </m:r>
                      <m:r>
                        <a:rPr lang="zh-CN" altLang="ar-AE" sz="3200" i="1">
                          <a:latin typeface="Cambria Math" panose="02040503050406030204" pitchFamily="18" charset="0"/>
                        </a:rPr>
                        <m:t>𝑣</m:t>
                      </m:r>
                      <m:r>
                        <a:rPr lang="ar-AE" altLang="zh-CN" sz="3200">
                          <a:latin typeface="Cambria Math" panose="02040503050406030204" pitchFamily="18" charset="0"/>
                        </a:rPr>
                        <m:t>+</m:t>
                      </m:r>
                      <m:r>
                        <a:rPr lang="ar-AE" altLang="zh-CN" sz="3200" i="1">
                          <a:latin typeface="Cambria Math" panose="02040503050406030204" pitchFamily="18" charset="0"/>
                        </a:rPr>
                        <m:t>h</m:t>
                      </m:r>
                      <m:d>
                        <m:dPr>
                          <m:ctrlPr>
                            <a:rPr lang="ar-AE" altLang="zh-CN" sz="3200" i="1">
                              <a:latin typeface="Cambria Math" panose="02040503050406030204" pitchFamily="18" charset="0"/>
                            </a:rPr>
                          </m:ctrlPr>
                        </m:dPr>
                        <m:e>
                          <m:r>
                            <a:rPr lang="zh-CN" altLang="ar-AE" sz="3200" i="1">
                              <a:latin typeface="Cambria Math" panose="02040503050406030204" pitchFamily="18" charset="0"/>
                            </a:rPr>
                            <m:t>𝑥</m:t>
                          </m:r>
                        </m:e>
                      </m:d>
                      <m:r>
                        <a:rPr lang="ar-AE" altLang="zh-CN" sz="3200">
                          <a:latin typeface="Cambria Math" panose="02040503050406030204" pitchFamily="18" charset="0"/>
                        </a:rPr>
                        <m:t>)</m:t>
                      </m:r>
                      <m:r>
                        <m:rPr>
                          <m:nor/>
                        </m:rPr>
                        <a:rPr lang="ar-AE" altLang="zh-CN" sz="3200" i="1">
                          <a:latin typeface="华文中宋" panose="02010600040101010101" pitchFamily="2" charset="-122"/>
                          <a:ea typeface="华文中宋" panose="02010600040101010101" pitchFamily="2" charset="-122"/>
                        </a:rPr>
                        <m:t> </m:t>
                      </m:r>
                      <m:sSup>
                        <m:sSupPr>
                          <m:ctrlPr>
                            <a:rPr lang="ar-AE" altLang="zh-CN" sz="3200" i="1">
                              <a:latin typeface="Cambria Math" panose="02040503050406030204" pitchFamily="18" charset="0"/>
                            </a:rPr>
                          </m:ctrlPr>
                        </m:sSupPr>
                        <m:e>
                          <m:r>
                            <a:rPr lang="zh-CN" altLang="ar-AE" sz="3200" i="1">
                              <a:latin typeface="Cambria Math" panose="02040503050406030204" pitchFamily="18" charset="0"/>
                            </a:rPr>
                            <m:t>𝑒</m:t>
                          </m:r>
                        </m:e>
                        <m:sup>
                          <m:r>
                            <a:rPr lang="zh-CN" altLang="ar-AE" sz="3200" i="1">
                              <a:latin typeface="Cambria Math" panose="02040503050406030204" pitchFamily="18" charset="0"/>
                            </a:rPr>
                            <m:t>𝑖</m:t>
                          </m:r>
                          <m:r>
                            <a:rPr lang="zh-CN" altLang="ar-AE" sz="3200" i="1">
                              <a:latin typeface="Cambria Math" panose="02040503050406030204" pitchFamily="18" charset="0"/>
                            </a:rPr>
                            <m:t>𝜃</m:t>
                          </m:r>
                          <m:d>
                            <m:dPr>
                              <m:ctrlPr>
                                <a:rPr lang="ar-AE" altLang="zh-CN" sz="3200" i="1">
                                  <a:latin typeface="Cambria Math" panose="02040503050406030204" pitchFamily="18" charset="0"/>
                                </a:rPr>
                              </m:ctrlPr>
                            </m:dPr>
                            <m:e>
                              <m:r>
                                <a:rPr lang="zh-CN" altLang="ar-AE" sz="3200" i="1">
                                  <a:latin typeface="Cambria Math" panose="02040503050406030204" pitchFamily="18" charset="0"/>
                                </a:rPr>
                                <m:t>𝑥</m:t>
                              </m:r>
                            </m:e>
                          </m:d>
                          <m:r>
                            <a:rPr lang="ar-AE" altLang="zh-CN" sz="3200">
                              <a:latin typeface="Cambria Math" panose="02040503050406030204" pitchFamily="18" charset="0"/>
                            </a:rPr>
                            <m:t>/</m:t>
                          </m:r>
                          <m:r>
                            <a:rPr lang="zh-CN" altLang="ar-AE" sz="3200" i="1">
                              <a:latin typeface="Cambria Math" panose="02040503050406030204" pitchFamily="18" charset="0"/>
                            </a:rPr>
                            <m:t>𝑣</m:t>
                          </m:r>
                        </m:sup>
                      </m:sSup>
                    </m:oMath>
                  </m:oMathPara>
                </a14:m>
                <a:endParaRPr lang="ar-AE" altLang="zh-CN" sz="3200" b="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此时 </a:t>
                </a:r>
                <a14:m>
                  <m:oMath xmlns:m="http://schemas.openxmlformats.org/officeDocument/2006/math">
                    <m:r>
                      <a:rPr lang="en-US" altLang="zh-CN" sz="3200" i="1" dirty="0" smtClean="0">
                        <a:latin typeface="Cambria Math" panose="02040503050406030204" pitchFamily="18" charset="0"/>
                        <a:ea typeface="华文中宋" panose="02010600040101010101" pitchFamily="2" charset="-122"/>
                      </a:rPr>
                      <m:t>⟨</m:t>
                    </m:r>
                    <m:r>
                      <a:rPr lang="en-US" altLang="zh-CN" sz="3200" i="1" dirty="0" smtClean="0">
                        <a:latin typeface="Cambria Math" panose="02040503050406030204" pitchFamily="18" charset="0"/>
                        <a:ea typeface="华文中宋" panose="02010600040101010101" pitchFamily="2" charset="-122"/>
                      </a:rPr>
                      <m:t>h</m:t>
                    </m:r>
                    <m:r>
                      <a:rPr lang="en-US" altLang="zh-CN" sz="3200" i="1" dirty="0" smtClean="0">
                        <a:latin typeface="Cambria Math" panose="02040503050406030204" pitchFamily="18" charset="0"/>
                        <a:ea typeface="华文中宋" panose="02010600040101010101" pitchFamily="2" charset="-122"/>
                      </a:rPr>
                      <m:t>⟩ = </m:t>
                    </m:r>
                    <m:r>
                      <a:rPr lang="en-US" altLang="zh-CN" sz="3200" i="1" dirty="0" smtClean="0">
                        <a:latin typeface="Cambria Math" panose="02040503050406030204" pitchFamily="18" charset="0"/>
                        <a:ea typeface="华文中宋" panose="02010600040101010101" pitchFamily="2" charset="-122"/>
                      </a:rPr>
                      <m:t>0</m:t>
                    </m:r>
                  </m:oMath>
                </a14:m>
                <a:r>
                  <a:rPr lang="zh-CN" altLang="en-US" sz="3200" dirty="0">
                    <a:latin typeface="华文中宋" panose="02010600040101010101" pitchFamily="2" charset="-122"/>
                    <a:ea typeface="华文中宋" panose="02010600040101010101" pitchFamily="2" charset="-122"/>
                  </a:rPr>
                  <a:t>，</a:t>
                </a:r>
                <a14:m>
                  <m:oMath xmlns:m="http://schemas.openxmlformats.org/officeDocument/2006/math">
                    <m:r>
                      <a:rPr lang="en-US" altLang="zh-CN" sz="3200" i="1" dirty="0" smtClean="0">
                        <a:latin typeface="Cambria Math" panose="02040503050406030204" pitchFamily="18" charset="0"/>
                        <a:ea typeface="华文中宋" panose="02010600040101010101" pitchFamily="2" charset="-122"/>
                      </a:rPr>
                      <m:t>h</m:t>
                    </m:r>
                    <m:r>
                      <a:rPr lang="en-US" altLang="zh-CN" sz="3200" i="1" dirty="0" smtClean="0">
                        <a:latin typeface="Cambria Math" panose="02040503050406030204" pitchFamily="18" charset="0"/>
                        <a:ea typeface="华文中宋" panose="02010600040101010101" pitchFamily="2" charset="-122"/>
                      </a:rPr>
                      <m:t> </m:t>
                    </m:r>
                  </m:oMath>
                </a14:m>
                <a:r>
                  <a:rPr lang="zh-CN" altLang="en-US" sz="3200" dirty="0">
                    <a:latin typeface="华文中宋" panose="02010600040101010101" pitchFamily="2" charset="-122"/>
                    <a:ea typeface="华文中宋" panose="02010600040101010101" pitchFamily="2" charset="-122"/>
                  </a:rPr>
                  <a:t>为物理的希格斯激发，</a:t>
                </a:r>
                <a14:m>
                  <m:oMath xmlns:m="http://schemas.openxmlformats.org/officeDocument/2006/math">
                    <m:r>
                      <a:rPr lang="el-GR" altLang="zh-CN" sz="3200" i="1" dirty="0" smtClean="0">
                        <a:latin typeface="Cambria Math" panose="02040503050406030204" pitchFamily="18" charset="0"/>
                        <a:ea typeface="华文中宋" panose="02010600040101010101" pitchFamily="2" charset="-122"/>
                      </a:rPr>
                      <m:t>𝜃</m:t>
                    </m:r>
                    <m:r>
                      <a:rPr lang="el-GR" altLang="zh-CN" sz="3200" i="1" dirty="0" smtClean="0">
                        <a:latin typeface="Cambria Math" panose="02040503050406030204" pitchFamily="18" charset="0"/>
                        <a:ea typeface="华文中宋" panose="02010600040101010101" pitchFamily="2" charset="-122"/>
                      </a:rPr>
                      <m:t> </m:t>
                    </m:r>
                  </m:oMath>
                </a14:m>
                <a:r>
                  <a:rPr lang="zh-CN" altLang="en-US" sz="3200" dirty="0">
                    <a:latin typeface="华文中宋" panose="02010600040101010101" pitchFamily="2" charset="-122"/>
                    <a:ea typeface="华文中宋" panose="02010600040101010101" pitchFamily="2" charset="-122"/>
                  </a:rPr>
                  <a:t>为沿真空简并方向的角向激发</a:t>
                </a:r>
              </a:p>
            </p:txBody>
          </p:sp>
        </mc:Choice>
        <mc:Fallback>
          <p:sp>
            <p:nvSpPr>
              <p:cNvPr id="3" name="文本框 2">
                <a:extLst>
                  <a:ext uri="{FF2B5EF4-FFF2-40B4-BE49-F238E27FC236}">
                    <a16:creationId xmlns:a16="http://schemas.microsoft.com/office/drawing/2014/main" id="{D437765A-CAD0-902B-DE23-B303779B9A9F}"/>
                  </a:ext>
                </a:extLst>
              </p:cNvPr>
              <p:cNvSpPr txBox="1">
                <a:spLocks noRot="1" noChangeAspect="1" noMove="1" noResize="1" noEditPoints="1" noAdjustHandles="1" noChangeArrowheads="1" noChangeShapeType="1" noTextEdit="1"/>
              </p:cNvSpPr>
              <p:nvPr/>
            </p:nvSpPr>
            <p:spPr>
              <a:xfrm>
                <a:off x="452615" y="1491164"/>
                <a:ext cx="11201400" cy="7576305"/>
              </a:xfrm>
              <a:prstGeom prst="rect">
                <a:avLst/>
              </a:prstGeom>
              <a:blipFill>
                <a:blip r:embed="rId3"/>
                <a:stretch>
                  <a:fillRect l="-1360" t="-1369" r="-54" b="-1771"/>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9C822D9A-994C-E5DA-7241-77FB987A5DD8}"/>
              </a:ext>
            </a:extLst>
          </p:cNvPr>
          <p:cNvSpPr txBox="1"/>
          <p:nvPr/>
        </p:nvSpPr>
        <p:spPr>
          <a:xfrm>
            <a:off x="914400" y="9229755"/>
            <a:ext cx="10668000" cy="400110"/>
          </a:xfrm>
          <a:prstGeom prst="rect">
            <a:avLst/>
          </a:prstGeom>
          <a:noFill/>
        </p:spPr>
        <p:txBody>
          <a:bodyPr wrap="square" rtlCol="0">
            <a:spAutoFit/>
          </a:bodyPr>
          <a:lstStyle/>
          <a:p>
            <a:r>
              <a:rPr lang="en-US" altLang="zh-CN" sz="2000" b="1" i="1" dirty="0">
                <a:latin typeface="华文中宋" panose="02010600040101010101" pitchFamily="2" charset="-122"/>
                <a:ea typeface="华文中宋" panose="02010600040101010101" pitchFamily="2" charset="-122"/>
              </a:rPr>
              <a:t>Abelian Higgs </a:t>
            </a:r>
            <a:r>
              <a:rPr lang="zh-CN" altLang="en-US" sz="2000" b="1" i="1" dirty="0">
                <a:latin typeface="华文中宋" panose="02010600040101010101" pitchFamily="2" charset="-122"/>
                <a:ea typeface="华文中宋" panose="02010600040101010101" pitchFamily="2" charset="-122"/>
              </a:rPr>
              <a:t>机制推导参见 </a:t>
            </a:r>
            <a:r>
              <a:rPr lang="en-US" altLang="zh-CN" sz="2000" b="1" i="1" dirty="0">
                <a:latin typeface="华文中宋" panose="02010600040101010101" pitchFamily="2" charset="-122"/>
                <a:ea typeface="华文中宋" panose="02010600040101010101" pitchFamily="2" charset="-122"/>
              </a:rPr>
              <a:t>Higgs (1964) [2] </a:t>
            </a:r>
            <a:r>
              <a:rPr lang="zh-CN" altLang="en-US" sz="2000" b="1" i="1" dirty="0">
                <a:latin typeface="华文中宋" panose="02010600040101010101" pitchFamily="2" charset="-122"/>
                <a:ea typeface="华文中宋" panose="02010600040101010101" pitchFamily="2" charset="-122"/>
              </a:rPr>
              <a:t>与 </a:t>
            </a:r>
            <a:r>
              <a:rPr lang="en-US" altLang="zh-CN" sz="2000" b="1" i="1" dirty="0">
                <a:latin typeface="华文中宋" panose="02010600040101010101" pitchFamily="2" charset="-122"/>
                <a:ea typeface="华文中宋" panose="02010600040101010101" pitchFamily="2" charset="-122"/>
              </a:rPr>
              <a:t>Englert &amp; </a:t>
            </a:r>
            <a:r>
              <a:rPr lang="en-US" altLang="zh-CN" sz="2000" b="1" i="1" dirty="0" err="1">
                <a:latin typeface="华文中宋" panose="02010600040101010101" pitchFamily="2" charset="-122"/>
                <a:ea typeface="华文中宋" panose="02010600040101010101" pitchFamily="2" charset="-122"/>
              </a:rPr>
              <a:t>Brout</a:t>
            </a:r>
            <a:r>
              <a:rPr lang="en-US" altLang="zh-CN" sz="2000" b="1" i="1" dirty="0">
                <a:latin typeface="华文中宋" panose="02010600040101010101" pitchFamily="2" charset="-122"/>
                <a:ea typeface="华文中宋" panose="02010600040101010101" pitchFamily="2" charset="-122"/>
              </a:rPr>
              <a:t> (1964) [3]</a:t>
            </a:r>
            <a:endParaRPr lang="zh-CN" altLang="en-US" sz="2000" b="1" dirty="0">
              <a:latin typeface="华文中宋" panose="02010600040101010101" pitchFamily="2" charset="-122"/>
              <a:ea typeface="华文中宋" panose="02010600040101010101" pitchFamily="2" charset="-122"/>
            </a:endParaRPr>
          </a:p>
        </p:txBody>
      </p:sp>
      <p:pic>
        <p:nvPicPr>
          <p:cNvPr id="6" name="图片 5" descr="图表&#10;&#10;AI 生成的内容可能不正确。">
            <a:extLst>
              <a:ext uri="{FF2B5EF4-FFF2-40B4-BE49-F238E27FC236}">
                <a16:creationId xmlns:a16="http://schemas.microsoft.com/office/drawing/2014/main" id="{1BBDCFCE-9526-4B2C-4D5C-9E9CBFEC18D9}"/>
              </a:ext>
            </a:extLst>
          </p:cNvPr>
          <p:cNvPicPr>
            <a:picLocks noChangeAspect="1"/>
          </p:cNvPicPr>
          <p:nvPr/>
        </p:nvPicPr>
        <p:blipFill>
          <a:blip r:embed="rId4">
            <a:extLst>
              <a:ext uri="{28A0092B-C50C-407E-A947-70E740481C1C}">
                <a14:useLocalDpi xmlns:a14="http://schemas.microsoft.com/office/drawing/2010/main" val="0"/>
              </a:ext>
            </a:extLst>
          </a:blip>
          <a:srcRect l="1111" r="1111"/>
          <a:stretch>
            <a:fillRect/>
          </a:stretch>
        </p:blipFill>
        <p:spPr>
          <a:xfrm>
            <a:off x="11353800" y="2247900"/>
            <a:ext cx="6841710" cy="6652919"/>
          </a:xfrm>
          <a:prstGeom prst="rect">
            <a:avLst/>
          </a:prstGeom>
        </p:spPr>
      </p:pic>
    </p:spTree>
    <p:extLst>
      <p:ext uri="{BB962C8B-B14F-4D97-AF65-F5344CB8AC3E}">
        <p14:creationId xmlns:p14="http://schemas.microsoft.com/office/powerpoint/2010/main" val="55161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6C37A856-B92E-EDF8-D21C-A17D11C86A8E}"/>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FD9F04B8-C452-F828-BBE5-DB3442FF0B1B}"/>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099BA396-DE10-90A8-D372-33C9F1458133}"/>
              </a:ext>
            </a:extLst>
          </p:cNvPr>
          <p:cNvSpPr txBox="1"/>
          <p:nvPr/>
        </p:nvSpPr>
        <p:spPr>
          <a:xfrm>
            <a:off x="342900" y="-38053"/>
            <a:ext cx="11811000" cy="914353"/>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rPr>
              <a:t>04 </a:t>
            </a:r>
            <a:r>
              <a:rPr lang="zh-CN" altLang="zh-CN" sz="3600" dirty="0">
                <a:solidFill>
                  <a:srgbClr val="755B60"/>
                </a:solidFill>
                <a:latin typeface="华文琥珀" panose="02010800040101010101" pitchFamily="2" charset="-122"/>
                <a:ea typeface="华文琥珀" panose="02010800040101010101" pitchFamily="2" charset="-122"/>
              </a:rPr>
              <a:t>质量的诞生：</a:t>
            </a:r>
            <a:r>
              <a:rPr lang="en-US" altLang="zh-CN" sz="3600" dirty="0">
                <a:solidFill>
                  <a:srgbClr val="755B60"/>
                </a:solidFill>
                <a:latin typeface="华文琥珀" panose="02010800040101010101" pitchFamily="2" charset="-122"/>
                <a:ea typeface="华文琥珀" panose="02010800040101010101" pitchFamily="2" charset="-122"/>
              </a:rPr>
              <a:t>Abelian Higgs</a:t>
            </a:r>
            <a:r>
              <a:rPr lang="zh-CN" altLang="zh-CN" sz="3600" dirty="0">
                <a:solidFill>
                  <a:srgbClr val="755B60"/>
                </a:solidFill>
                <a:latin typeface="华文琥珀" panose="02010800040101010101" pitchFamily="2" charset="-122"/>
                <a:ea typeface="华文琥珀" panose="02010800040101010101" pitchFamily="2" charset="-122"/>
              </a:rPr>
              <a:t>机制</a:t>
            </a: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90779C7C-4366-687E-ED79-44FD500BCA94}"/>
                  </a:ext>
                </a:extLst>
              </p:cNvPr>
              <p:cNvSpPr txBox="1"/>
              <p:nvPr/>
            </p:nvSpPr>
            <p:spPr>
              <a:xfrm>
                <a:off x="342900" y="876300"/>
                <a:ext cx="16916400" cy="9024458"/>
              </a:xfrm>
              <a:prstGeom prst="rect">
                <a:avLst/>
              </a:prstGeom>
              <a:noFill/>
            </p:spPr>
            <p:txBody>
              <a:bodyPr wrap="square" rtlCol="0">
                <a:spAutoFit/>
              </a:bodyPr>
              <a:lstStyle/>
              <a:p>
                <a:r>
                  <a:rPr lang="zh-CN" altLang="en-US" sz="3200" b="1" dirty="0">
                    <a:latin typeface="黑体" panose="02010609060101010101" pitchFamily="49" charset="-122"/>
                    <a:ea typeface="黑体" panose="02010609060101010101" pitchFamily="49" charset="-122"/>
                  </a:rPr>
                  <a:t>规范变换与幺正规范</a:t>
                </a:r>
                <a:endParaRPr lang="en-US" altLang="zh-CN" sz="3200" b="1" dirty="0">
                  <a:latin typeface="黑体" panose="02010609060101010101" pitchFamily="49" charset="-122"/>
                  <a:ea typeface="黑体" panose="02010609060101010101" pitchFamily="49" charset="-122"/>
                </a:endParaRPr>
              </a:p>
              <a:p>
                <a:r>
                  <a:rPr lang="zh-CN" altLang="en-US" sz="3200" dirty="0">
                    <a:latin typeface="华文中宋" panose="02010600040101010101" pitchFamily="2" charset="-122"/>
                    <a:ea typeface="华文中宋" panose="02010600040101010101" pitchFamily="2" charset="-122"/>
                  </a:rPr>
                  <a:t>拉格朗日量具有定域 </a:t>
                </a:r>
                <a:r>
                  <a:rPr lang="en-US" altLang="zh-CN" sz="3200" dirty="0">
                    <a:latin typeface="华文中宋" panose="02010600040101010101" pitchFamily="2" charset="-122"/>
                    <a:ea typeface="华文中宋" panose="02010600040101010101" pitchFamily="2" charset="-122"/>
                  </a:rPr>
                  <a:t>U(1) </a:t>
                </a:r>
                <a:r>
                  <a:rPr lang="zh-CN" altLang="en-US" sz="3200" dirty="0">
                    <a:latin typeface="华文中宋" panose="02010600040101010101" pitchFamily="2" charset="-122"/>
                    <a:ea typeface="华文中宋" panose="02010600040101010101" pitchFamily="2" charset="-122"/>
                  </a:rPr>
                  <a:t>规范不变性。对任意函数 </a:t>
                </a:r>
                <a:r>
                  <a:rPr lang="el-GR" altLang="zh-CN" sz="3200" dirty="0">
                    <a:latin typeface="华文中宋" panose="02010600040101010101" pitchFamily="2" charset="-122"/>
                    <a:ea typeface="华文中宋" panose="02010600040101010101" pitchFamily="2" charset="-122"/>
                  </a:rPr>
                  <a:t>α(</a:t>
                </a:r>
                <a:r>
                  <a:rPr lang="en-US" altLang="zh-CN" sz="3200" dirty="0">
                    <a:latin typeface="华文中宋" panose="02010600040101010101" pitchFamily="2" charset="-122"/>
                    <a:ea typeface="华文中宋" panose="02010600040101010101" pitchFamily="2" charset="-122"/>
                  </a:rPr>
                  <a:t>x)</a:t>
                </a:r>
                <a:r>
                  <a:rPr lang="zh-CN" altLang="en-US" sz="3200" dirty="0">
                    <a:latin typeface="华文中宋" panose="02010600040101010101" pitchFamily="2" charset="-122"/>
                    <a:ea typeface="华文中宋" panose="02010600040101010101" pitchFamily="2" charset="-122"/>
                  </a:rPr>
                  <a:t>，同时做如下变换时理论不变</a:t>
                </a:r>
                <a:endParaRPr lang="en-US" altLang="zh-CN" sz="3200" dirty="0">
                  <a:latin typeface="华文中宋" panose="02010600040101010101" pitchFamily="2" charset="-122"/>
                  <a:ea typeface="华文中宋" panose="02010600040101010101" pitchFamily="2" charset="-122"/>
                </a:endParaRPr>
              </a:p>
              <a:p>
                <a:pPr/>
                <a14:m>
                  <m:oMathPara xmlns:m="http://schemas.openxmlformats.org/officeDocument/2006/math">
                    <m:oMathParaPr>
                      <m:jc m:val="centerGroup"/>
                    </m:oMathParaPr>
                    <m:oMath xmlns:m="http://schemas.openxmlformats.org/officeDocument/2006/math">
                      <m:r>
                        <a:rPr lang="zh-CN" altLang="en-US" sz="3200">
                          <a:latin typeface="Cambria Math" panose="02040503050406030204" pitchFamily="18" charset="0"/>
                        </a:rPr>
                        <m:t>𝜙</m:t>
                      </m:r>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r>
                        <a:rPr lang="ar-AE" altLang="zh-CN" sz="3200">
                          <a:latin typeface="Cambria Math" panose="02040503050406030204" pitchFamily="18" charset="0"/>
                        </a:rPr>
                        <m:t>→</m:t>
                      </m:r>
                      <m:sSup>
                        <m:sSupPr>
                          <m:ctrlPr>
                            <a:rPr lang="ar-AE" altLang="zh-CN" sz="3200" i="1">
                              <a:latin typeface="Cambria Math" panose="02040503050406030204" pitchFamily="18" charset="0"/>
                            </a:rPr>
                          </m:ctrlPr>
                        </m:sSupPr>
                        <m:e>
                          <m:r>
                            <a:rPr lang="zh-CN" altLang="ar-AE" sz="3200">
                              <a:latin typeface="Cambria Math" panose="02040503050406030204" pitchFamily="18" charset="0"/>
                            </a:rPr>
                            <m:t>𝜙</m:t>
                          </m:r>
                        </m:e>
                        <m:sup>
                          <m:r>
                            <a:rPr lang="ar-AE" altLang="zh-CN" sz="3200">
                              <a:latin typeface="Cambria Math" panose="02040503050406030204" pitchFamily="18" charset="0"/>
                            </a:rPr>
                            <m:t>′</m:t>
                          </m:r>
                        </m:sup>
                      </m:sSup>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r>
                        <a:rPr lang="ar-AE" altLang="zh-CN" sz="3200">
                          <a:latin typeface="Cambria Math" panose="02040503050406030204" pitchFamily="18" charset="0"/>
                        </a:rPr>
                        <m:t>=</m:t>
                      </m:r>
                      <m:sSup>
                        <m:sSupPr>
                          <m:ctrlPr>
                            <a:rPr lang="ar-AE" altLang="zh-CN" sz="3200" i="1">
                              <a:latin typeface="Cambria Math" panose="02040503050406030204" pitchFamily="18" charset="0"/>
                            </a:rPr>
                          </m:ctrlPr>
                        </m:sSupPr>
                        <m:e>
                          <m:r>
                            <a:rPr lang="zh-CN" altLang="ar-AE" sz="3200">
                              <a:latin typeface="Cambria Math" panose="02040503050406030204" pitchFamily="18" charset="0"/>
                            </a:rPr>
                            <m:t>𝑒</m:t>
                          </m:r>
                        </m:e>
                        <m:sup>
                          <m:r>
                            <a:rPr lang="ar-AE" altLang="zh-CN" sz="3200">
                              <a:latin typeface="Cambria Math" panose="02040503050406030204" pitchFamily="18" charset="0"/>
                            </a:rPr>
                            <m:t>−</m:t>
                          </m:r>
                          <m:r>
                            <a:rPr lang="zh-CN" altLang="ar-AE" sz="3200">
                              <a:latin typeface="Cambria Math" panose="02040503050406030204" pitchFamily="18" charset="0"/>
                            </a:rPr>
                            <m:t>𝑖𝑔</m:t>
                          </m:r>
                          <m:r>
                            <a:rPr lang="zh-CN" altLang="ar-AE" sz="3200">
                              <a:latin typeface="Cambria Math" panose="02040503050406030204" pitchFamily="18" charset="0"/>
                            </a:rPr>
                            <m:t>𝛼</m:t>
                          </m:r>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sup>
                      </m:sSup>
                      <m:r>
                        <a:rPr lang="zh-CN" altLang="ar-AE" sz="3200">
                          <a:latin typeface="Cambria Math" panose="02040503050406030204" pitchFamily="18" charset="0"/>
                        </a:rPr>
                        <m:t>𝜙</m:t>
                      </m:r>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r>
                        <a:rPr lang="ar-AE" altLang="zh-CN" sz="3200">
                          <a:latin typeface="Cambria Math" panose="02040503050406030204" pitchFamily="18" charset="0"/>
                        </a:rPr>
                        <m:t>, </m:t>
                      </m:r>
                      <m:sSub>
                        <m:sSubPr>
                          <m:ctrlPr>
                            <a:rPr lang="ar-AE" altLang="zh-CN" sz="3200" i="1">
                              <a:latin typeface="Cambria Math" panose="02040503050406030204" pitchFamily="18" charset="0"/>
                            </a:rPr>
                          </m:ctrlPr>
                        </m:sSubPr>
                        <m:e>
                          <m:r>
                            <a:rPr lang="zh-CN" altLang="ar-AE" sz="3200">
                              <a:latin typeface="Cambria Math" panose="02040503050406030204" pitchFamily="18" charset="0"/>
                            </a:rPr>
                            <m:t>𝐴</m:t>
                          </m:r>
                        </m:e>
                        <m:sub>
                          <m:r>
                            <a:rPr lang="zh-CN" altLang="ar-AE" sz="3200">
                              <a:latin typeface="Cambria Math" panose="02040503050406030204" pitchFamily="18" charset="0"/>
                            </a:rPr>
                            <m:t>𝜇</m:t>
                          </m:r>
                        </m:sub>
                      </m:sSub>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r>
                        <a:rPr lang="ar-AE" altLang="zh-CN" sz="3200">
                          <a:latin typeface="Cambria Math" panose="02040503050406030204" pitchFamily="18" charset="0"/>
                        </a:rPr>
                        <m:t>→</m:t>
                      </m:r>
                      <m:sSubSup>
                        <m:sSubSupPr>
                          <m:ctrlPr>
                            <a:rPr lang="ar-AE" altLang="zh-CN" sz="3200" i="1">
                              <a:latin typeface="Cambria Math" panose="02040503050406030204" pitchFamily="18" charset="0"/>
                            </a:rPr>
                          </m:ctrlPr>
                        </m:sSubSupPr>
                        <m:e>
                          <m:r>
                            <a:rPr lang="zh-CN" altLang="ar-AE" sz="3200">
                              <a:latin typeface="Cambria Math" panose="02040503050406030204" pitchFamily="18" charset="0"/>
                            </a:rPr>
                            <m:t>𝐴</m:t>
                          </m:r>
                        </m:e>
                        <m:sub>
                          <m:r>
                            <a:rPr lang="zh-CN" altLang="ar-AE" sz="3200">
                              <a:latin typeface="Cambria Math" panose="02040503050406030204" pitchFamily="18" charset="0"/>
                            </a:rPr>
                            <m:t>𝜇</m:t>
                          </m:r>
                        </m:sub>
                        <m:sup>
                          <m:r>
                            <a:rPr lang="ar-AE" altLang="zh-CN" sz="3200">
                              <a:latin typeface="Cambria Math" panose="02040503050406030204" pitchFamily="18" charset="0"/>
                            </a:rPr>
                            <m:t>′</m:t>
                          </m:r>
                        </m:sup>
                      </m:sSubSup>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r>
                        <a:rPr lang="ar-AE" altLang="zh-CN" sz="3200">
                          <a:latin typeface="Cambria Math" panose="02040503050406030204" pitchFamily="18" charset="0"/>
                        </a:rPr>
                        <m:t>=</m:t>
                      </m:r>
                      <m:sSub>
                        <m:sSubPr>
                          <m:ctrlPr>
                            <a:rPr lang="ar-AE" altLang="zh-CN" sz="3200" i="1">
                              <a:latin typeface="Cambria Math" panose="02040503050406030204" pitchFamily="18" charset="0"/>
                            </a:rPr>
                          </m:ctrlPr>
                        </m:sSubPr>
                        <m:e>
                          <m:r>
                            <a:rPr lang="zh-CN" altLang="ar-AE" sz="3200">
                              <a:latin typeface="Cambria Math" panose="02040503050406030204" pitchFamily="18" charset="0"/>
                            </a:rPr>
                            <m:t>𝐴</m:t>
                          </m:r>
                        </m:e>
                        <m:sub>
                          <m:r>
                            <a:rPr lang="zh-CN" altLang="ar-AE" sz="3200">
                              <a:latin typeface="Cambria Math" panose="02040503050406030204" pitchFamily="18" charset="0"/>
                            </a:rPr>
                            <m:t>𝜇</m:t>
                          </m:r>
                        </m:sub>
                      </m:sSub>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r>
                        <a:rPr lang="ar-AE" altLang="zh-CN" sz="3200">
                          <a:latin typeface="Cambria Math" panose="02040503050406030204" pitchFamily="18" charset="0"/>
                        </a:rPr>
                        <m:t>+</m:t>
                      </m:r>
                      <m:sSub>
                        <m:sSubPr>
                          <m:ctrlPr>
                            <a:rPr lang="ar-AE" altLang="zh-CN" sz="3200" i="1">
                              <a:latin typeface="Cambria Math" panose="02040503050406030204" pitchFamily="18" charset="0"/>
                            </a:rPr>
                          </m:ctrlPr>
                        </m:sSubPr>
                        <m:e>
                          <m:r>
                            <a:rPr lang="ar-AE" altLang="zh-CN" sz="3200">
                              <a:latin typeface="Cambria Math" panose="02040503050406030204" pitchFamily="18" charset="0"/>
                            </a:rPr>
                            <m:t>𝜕</m:t>
                          </m:r>
                        </m:e>
                        <m:sub>
                          <m:r>
                            <a:rPr lang="zh-CN" altLang="ar-AE" sz="3200">
                              <a:latin typeface="Cambria Math" panose="02040503050406030204" pitchFamily="18" charset="0"/>
                            </a:rPr>
                            <m:t>𝜇</m:t>
                          </m:r>
                        </m:sub>
                      </m:sSub>
                      <m:r>
                        <a:rPr lang="zh-CN" altLang="ar-AE" sz="3200">
                          <a:latin typeface="Cambria Math" panose="02040503050406030204" pitchFamily="18" charset="0"/>
                        </a:rPr>
                        <m:t>𝛼</m:t>
                      </m:r>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oMath>
                  </m:oMathPara>
                </a14:m>
                <a:endParaRPr lang="ar-AE"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我们利用这一自由度消去 </a:t>
                </a:r>
                <a14:m>
                  <m:oMath xmlns:m="http://schemas.openxmlformats.org/officeDocument/2006/math">
                    <m:r>
                      <a:rPr lang="el-GR" altLang="zh-CN" sz="3200" i="1" dirty="0" smtClean="0">
                        <a:latin typeface="Cambria Math" panose="02040503050406030204" pitchFamily="18" charset="0"/>
                        <a:ea typeface="华文中宋" panose="02010600040101010101" pitchFamily="2" charset="-122"/>
                      </a:rPr>
                      <m:t>𝜃</m:t>
                    </m:r>
                    <m:r>
                      <a:rPr lang="el-GR" altLang="zh-CN" sz="3200" i="1" dirty="0" smtClean="0">
                        <a:latin typeface="Cambria Math" panose="02040503050406030204" pitchFamily="18" charset="0"/>
                        <a:ea typeface="华文中宋" panose="02010600040101010101" pitchFamily="2" charset="-122"/>
                      </a:rPr>
                      <m:t>(</m:t>
                    </m:r>
                    <m:r>
                      <a:rPr lang="en-US" altLang="zh-CN" sz="3200" i="1" dirty="0">
                        <a:latin typeface="Cambria Math" panose="02040503050406030204" pitchFamily="18" charset="0"/>
                        <a:ea typeface="华文中宋" panose="02010600040101010101" pitchFamily="2" charset="-122"/>
                      </a:rPr>
                      <m:t>𝑥</m:t>
                    </m:r>
                    <m:r>
                      <a:rPr lang="en-US" altLang="zh-CN" sz="3200" i="1" dirty="0">
                        <a:latin typeface="Cambria Math" panose="02040503050406030204" pitchFamily="18" charset="0"/>
                        <a:ea typeface="华文中宋" panose="02010600040101010101" pitchFamily="2" charset="-122"/>
                      </a:rPr>
                      <m:t>)</m:t>
                    </m:r>
                  </m:oMath>
                </a14:m>
                <a:r>
                  <a:rPr lang="zh-CN" altLang="en-US" sz="3200" dirty="0">
                    <a:latin typeface="华文中宋" panose="02010600040101010101" pitchFamily="2" charset="-122"/>
                    <a:ea typeface="华文中宋" panose="02010600040101010101" pitchFamily="2" charset="-122"/>
                  </a:rPr>
                  <a:t>。选取特别的规范参数</a:t>
                </a:r>
                <a:endParaRPr lang="en-US" altLang="zh-CN" sz="3200" dirty="0">
                  <a:latin typeface="华文中宋" panose="02010600040101010101" pitchFamily="2" charset="-122"/>
                  <a:ea typeface="华文中宋" panose="02010600040101010101" pitchFamily="2" charset="-122"/>
                </a:endParaRPr>
              </a:p>
              <a:p>
                <a:pPr/>
                <a14:m>
                  <m:oMathPara xmlns:m="http://schemas.openxmlformats.org/officeDocument/2006/math">
                    <m:oMathParaPr>
                      <m:jc m:val="centerGroup"/>
                    </m:oMathParaPr>
                    <m:oMath xmlns:m="http://schemas.openxmlformats.org/officeDocument/2006/math">
                      <m:r>
                        <a:rPr lang="zh-CN" altLang="en-US" sz="3200">
                          <a:latin typeface="Cambria Math" panose="02040503050406030204" pitchFamily="18" charset="0"/>
                        </a:rPr>
                        <m:t>𝛼</m:t>
                      </m:r>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r>
                        <a:rPr lang="ar-AE" altLang="zh-CN" sz="3200">
                          <a:latin typeface="Cambria Math" panose="02040503050406030204" pitchFamily="18" charset="0"/>
                        </a:rPr>
                        <m:t>=</m:t>
                      </m:r>
                      <m:f>
                        <m:fPr>
                          <m:ctrlPr>
                            <a:rPr lang="ar-AE" altLang="zh-CN" sz="3200" i="1">
                              <a:latin typeface="Cambria Math" panose="02040503050406030204" pitchFamily="18" charset="0"/>
                            </a:rPr>
                          </m:ctrlPr>
                        </m:fPr>
                        <m:num>
                          <m:r>
                            <a:rPr lang="zh-CN" altLang="ar-AE" sz="3200">
                              <a:latin typeface="Cambria Math" panose="02040503050406030204" pitchFamily="18" charset="0"/>
                            </a:rPr>
                            <m:t>𝜃</m:t>
                          </m:r>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num>
                        <m:den>
                          <m:r>
                            <a:rPr lang="zh-CN" altLang="ar-AE" sz="3200">
                              <a:latin typeface="Cambria Math" panose="02040503050406030204" pitchFamily="18" charset="0"/>
                            </a:rPr>
                            <m:t>𝑔𝑣</m:t>
                          </m:r>
                        </m:den>
                      </m:f>
                    </m:oMath>
                  </m:oMathPara>
                </a14:m>
                <a:endParaRPr lang="ar-AE"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则</a:t>
                </a:r>
                <a:endParaRPr lang="en-US" altLang="zh-CN" sz="3200" dirty="0">
                  <a:latin typeface="华文中宋" panose="02010600040101010101" pitchFamily="2" charset="-122"/>
                  <a:ea typeface="华文中宋" panose="02010600040101010101" pitchFamily="2" charset="-122"/>
                </a:endParaRPr>
              </a:p>
              <a:p>
                <a:pPr/>
                <a14:m>
                  <m:oMathPara xmlns:m="http://schemas.openxmlformats.org/officeDocument/2006/math">
                    <m:oMathParaPr>
                      <m:jc m:val="centerGroup"/>
                    </m:oMathParaPr>
                    <m:oMath xmlns:m="http://schemas.openxmlformats.org/officeDocument/2006/math">
                      <m:sSup>
                        <m:sSupPr>
                          <m:ctrlPr>
                            <a:rPr lang="ar-AE" altLang="zh-CN" sz="3200" i="1">
                              <a:latin typeface="Cambria Math" panose="02040503050406030204" pitchFamily="18" charset="0"/>
                            </a:rPr>
                          </m:ctrlPr>
                        </m:sSupPr>
                        <m:e>
                          <m:r>
                            <a:rPr lang="zh-CN" altLang="ar-AE" sz="3200">
                              <a:latin typeface="Cambria Math" panose="02040503050406030204" pitchFamily="18" charset="0"/>
                            </a:rPr>
                            <m:t>𝜙</m:t>
                          </m:r>
                        </m:e>
                        <m:sup>
                          <m:r>
                            <a:rPr lang="ar-AE" altLang="zh-CN" sz="3200">
                              <a:latin typeface="Cambria Math" panose="02040503050406030204" pitchFamily="18" charset="0"/>
                            </a:rPr>
                            <m:t>′</m:t>
                          </m:r>
                        </m:sup>
                      </m:sSup>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r>
                        <a:rPr lang="ar-AE" altLang="zh-CN" sz="3200">
                          <a:latin typeface="Cambria Math" panose="02040503050406030204" pitchFamily="18" charset="0"/>
                        </a:rPr>
                        <m:t>=</m:t>
                      </m:r>
                      <m:f>
                        <m:fPr>
                          <m:ctrlPr>
                            <a:rPr lang="ar-AE" altLang="zh-CN" sz="3200" i="1">
                              <a:latin typeface="Cambria Math" panose="02040503050406030204" pitchFamily="18" charset="0"/>
                            </a:rPr>
                          </m:ctrlPr>
                        </m:fPr>
                        <m:num>
                          <m:r>
                            <a:rPr lang="ar-AE" altLang="zh-CN" sz="3200">
                              <a:latin typeface="Cambria Math" panose="02040503050406030204" pitchFamily="18" charset="0"/>
                            </a:rPr>
                            <m:t>1</m:t>
                          </m:r>
                        </m:num>
                        <m:den>
                          <m:rad>
                            <m:radPr>
                              <m:degHide m:val="on"/>
                              <m:ctrlPr>
                                <a:rPr lang="ar-AE" altLang="zh-CN" sz="3200" i="1">
                                  <a:latin typeface="Cambria Math" panose="02040503050406030204" pitchFamily="18" charset="0"/>
                                </a:rPr>
                              </m:ctrlPr>
                            </m:radPr>
                            <m:deg/>
                            <m:e>
                              <m:r>
                                <a:rPr lang="ar-AE" altLang="zh-CN" sz="3200">
                                  <a:latin typeface="Cambria Math" panose="02040503050406030204" pitchFamily="18" charset="0"/>
                                </a:rPr>
                                <m:t>2</m:t>
                              </m:r>
                            </m:e>
                          </m:rad>
                        </m:den>
                      </m:f>
                      <m:d>
                        <m:dPr>
                          <m:ctrlPr>
                            <a:rPr lang="ar-AE" altLang="zh-CN" sz="3200" i="1">
                              <a:latin typeface="Cambria Math" panose="02040503050406030204" pitchFamily="18" charset="0"/>
                            </a:rPr>
                          </m:ctrlPr>
                        </m:dPr>
                        <m:e>
                          <m:r>
                            <a:rPr lang="zh-CN" altLang="ar-AE" sz="3200">
                              <a:latin typeface="Cambria Math" panose="02040503050406030204" pitchFamily="18" charset="0"/>
                            </a:rPr>
                            <m:t>𝑣</m:t>
                          </m:r>
                          <m:r>
                            <a:rPr lang="ar-AE" altLang="zh-CN" sz="3200">
                              <a:latin typeface="Cambria Math" panose="02040503050406030204" pitchFamily="18" charset="0"/>
                            </a:rPr>
                            <m:t>+</m:t>
                          </m:r>
                          <m:r>
                            <a:rPr lang="ar-AE" altLang="zh-CN" sz="3200">
                              <a:latin typeface="Cambria Math" panose="02040503050406030204" pitchFamily="18" charset="0"/>
                            </a:rPr>
                            <m:t>h</m:t>
                          </m:r>
                        </m:e>
                      </m:d>
                    </m:oMath>
                  </m:oMathPara>
                </a14:m>
                <a:endParaRPr lang="ar-AE"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此时</a:t>
                </a:r>
                <a:r>
                  <a:rPr lang="en-US" altLang="zh-CN" sz="3200" dirty="0">
                    <a:latin typeface="华文中宋" panose="02010600040101010101" pitchFamily="2" charset="-122"/>
                    <a:ea typeface="华文中宋" panose="02010600040101010101" pitchFamily="2" charset="-122"/>
                  </a:rPr>
                  <a:t>, </a:t>
                </a:r>
                <a14:m>
                  <m:oMath xmlns:m="http://schemas.openxmlformats.org/officeDocument/2006/math">
                    <m:sSubSup>
                      <m:sSubSupPr>
                        <m:ctrlPr>
                          <a:rPr lang="ar-AE" altLang="zh-CN" sz="3200" i="1">
                            <a:latin typeface="Cambria Math" panose="02040503050406030204" pitchFamily="18" charset="0"/>
                          </a:rPr>
                        </m:ctrlPr>
                      </m:sSubSupPr>
                      <m:e>
                        <m:r>
                          <a:rPr lang="zh-CN" altLang="ar-AE" sz="3200">
                            <a:latin typeface="Cambria Math" panose="02040503050406030204" pitchFamily="18" charset="0"/>
                          </a:rPr>
                          <m:t>𝐴</m:t>
                        </m:r>
                      </m:e>
                      <m:sub>
                        <m:r>
                          <a:rPr lang="zh-CN" altLang="ar-AE" sz="3200">
                            <a:latin typeface="Cambria Math" panose="02040503050406030204" pitchFamily="18" charset="0"/>
                          </a:rPr>
                          <m:t>𝜇</m:t>
                        </m:r>
                      </m:sub>
                      <m:sup>
                        <m:r>
                          <a:rPr lang="ar-AE" altLang="zh-CN" sz="3200">
                            <a:latin typeface="Cambria Math" panose="02040503050406030204" pitchFamily="18" charset="0"/>
                          </a:rPr>
                          <m:t>′</m:t>
                        </m:r>
                      </m:sup>
                    </m:sSubSup>
                    <m:r>
                      <a:rPr lang="ar-AE" altLang="zh-CN" sz="3200">
                        <a:latin typeface="Cambria Math" panose="02040503050406030204" pitchFamily="18" charset="0"/>
                      </a:rPr>
                      <m:t>=</m:t>
                    </m:r>
                    <m:sSub>
                      <m:sSubPr>
                        <m:ctrlPr>
                          <a:rPr lang="ar-AE" altLang="zh-CN" sz="3200" i="1">
                            <a:latin typeface="Cambria Math" panose="02040503050406030204" pitchFamily="18" charset="0"/>
                          </a:rPr>
                        </m:ctrlPr>
                      </m:sSubPr>
                      <m:e>
                        <m:r>
                          <a:rPr lang="zh-CN" altLang="ar-AE" sz="3200">
                            <a:latin typeface="Cambria Math" panose="02040503050406030204" pitchFamily="18" charset="0"/>
                          </a:rPr>
                          <m:t>𝐴</m:t>
                        </m:r>
                      </m:e>
                      <m:sub>
                        <m:r>
                          <a:rPr lang="zh-CN" altLang="ar-AE" sz="3200">
                            <a:latin typeface="Cambria Math" panose="02040503050406030204" pitchFamily="18" charset="0"/>
                          </a:rPr>
                          <m:t>𝜇</m:t>
                        </m:r>
                      </m:sub>
                    </m:sSub>
                    <m:r>
                      <a:rPr lang="ar-AE" altLang="zh-CN" sz="3200">
                        <a:latin typeface="Cambria Math" panose="02040503050406030204" pitchFamily="18" charset="0"/>
                      </a:rPr>
                      <m:t>+</m:t>
                    </m:r>
                    <m:sSub>
                      <m:sSubPr>
                        <m:ctrlPr>
                          <a:rPr lang="ar-AE" altLang="zh-CN" sz="3200" i="1">
                            <a:latin typeface="Cambria Math" panose="02040503050406030204" pitchFamily="18" charset="0"/>
                          </a:rPr>
                        </m:ctrlPr>
                      </m:sSubPr>
                      <m:e>
                        <m:r>
                          <a:rPr lang="ar-AE" altLang="zh-CN" sz="3200">
                            <a:latin typeface="Cambria Math" panose="02040503050406030204" pitchFamily="18" charset="0"/>
                          </a:rPr>
                          <m:t>𝜕</m:t>
                        </m:r>
                      </m:e>
                      <m:sub>
                        <m:r>
                          <a:rPr lang="zh-CN" altLang="ar-AE" sz="3200">
                            <a:latin typeface="Cambria Math" panose="02040503050406030204" pitchFamily="18" charset="0"/>
                          </a:rPr>
                          <m:t>𝜇</m:t>
                        </m:r>
                      </m:sub>
                    </m:sSub>
                    <m:r>
                      <a:rPr lang="zh-CN" altLang="ar-AE" sz="3200">
                        <a:latin typeface="Cambria Math" panose="02040503050406030204" pitchFamily="18" charset="0"/>
                      </a:rPr>
                      <m:t>𝛼</m:t>
                    </m:r>
                    <m:r>
                      <a:rPr lang="ar-AE" altLang="zh-CN" sz="3200">
                        <a:latin typeface="Cambria Math" panose="02040503050406030204" pitchFamily="18" charset="0"/>
                      </a:rPr>
                      <m:t>=</m:t>
                    </m:r>
                    <m:sSub>
                      <m:sSubPr>
                        <m:ctrlPr>
                          <a:rPr lang="ar-AE" altLang="zh-CN" sz="3200" i="1">
                            <a:latin typeface="Cambria Math" panose="02040503050406030204" pitchFamily="18" charset="0"/>
                          </a:rPr>
                        </m:ctrlPr>
                      </m:sSubPr>
                      <m:e>
                        <m:r>
                          <a:rPr lang="zh-CN" altLang="ar-AE" sz="3200">
                            <a:latin typeface="Cambria Math" panose="02040503050406030204" pitchFamily="18" charset="0"/>
                          </a:rPr>
                          <m:t>𝐴</m:t>
                        </m:r>
                      </m:e>
                      <m:sub>
                        <m:r>
                          <a:rPr lang="zh-CN" altLang="ar-AE" sz="3200">
                            <a:latin typeface="Cambria Math" panose="02040503050406030204" pitchFamily="18" charset="0"/>
                          </a:rPr>
                          <m:t>𝜇</m:t>
                        </m:r>
                      </m:sub>
                    </m:sSub>
                    <m:r>
                      <a:rPr lang="ar-AE" altLang="zh-CN" sz="3200">
                        <a:latin typeface="Cambria Math" panose="02040503050406030204" pitchFamily="18" charset="0"/>
                      </a:rPr>
                      <m:t>+</m:t>
                    </m:r>
                    <m:f>
                      <m:fPr>
                        <m:ctrlPr>
                          <a:rPr lang="ar-AE" altLang="zh-CN" sz="3200" i="1">
                            <a:latin typeface="Cambria Math" panose="02040503050406030204" pitchFamily="18" charset="0"/>
                          </a:rPr>
                        </m:ctrlPr>
                      </m:fPr>
                      <m:num>
                        <m:r>
                          <a:rPr lang="ar-AE" altLang="zh-CN" sz="3200">
                            <a:latin typeface="Cambria Math" panose="02040503050406030204" pitchFamily="18" charset="0"/>
                          </a:rPr>
                          <m:t>1</m:t>
                        </m:r>
                      </m:num>
                      <m:den>
                        <m:r>
                          <a:rPr lang="zh-CN" altLang="ar-AE" sz="3200">
                            <a:latin typeface="Cambria Math" panose="02040503050406030204" pitchFamily="18" charset="0"/>
                          </a:rPr>
                          <m:t>𝑔𝑣</m:t>
                        </m:r>
                      </m:den>
                    </m:f>
                    <m:sSub>
                      <m:sSubPr>
                        <m:ctrlPr>
                          <a:rPr lang="ar-AE" altLang="zh-CN" sz="3200" i="1">
                            <a:latin typeface="Cambria Math" panose="02040503050406030204" pitchFamily="18" charset="0"/>
                          </a:rPr>
                        </m:ctrlPr>
                      </m:sSubPr>
                      <m:e>
                        <m:r>
                          <a:rPr lang="ar-AE" altLang="zh-CN" sz="3200">
                            <a:latin typeface="Cambria Math" panose="02040503050406030204" pitchFamily="18" charset="0"/>
                          </a:rPr>
                          <m:t>𝜕</m:t>
                        </m:r>
                      </m:e>
                      <m:sub>
                        <m:r>
                          <a:rPr lang="zh-CN" altLang="ar-AE" sz="3200">
                            <a:latin typeface="Cambria Math" panose="02040503050406030204" pitchFamily="18" charset="0"/>
                          </a:rPr>
                          <m:t>𝜇</m:t>
                        </m:r>
                      </m:sub>
                    </m:sSub>
                    <m:r>
                      <a:rPr lang="zh-CN" altLang="ar-AE" sz="3200">
                        <a:latin typeface="Cambria Math" panose="02040503050406030204" pitchFamily="18" charset="0"/>
                      </a:rPr>
                      <m:t>𝜃</m:t>
                    </m:r>
                  </m:oMath>
                </a14:m>
                <a:endParaRPr lang="ar-AE"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在幺正规范下重新定义场：经过以上规范变换后，场变为：</a:t>
                </a:r>
              </a:p>
              <a:p>
                <a:pPr/>
                <a14:m>
                  <m:oMathPara xmlns:m="http://schemas.openxmlformats.org/officeDocument/2006/math">
                    <m:oMathParaPr>
                      <m:jc m:val="centerGroup"/>
                    </m:oMathParaPr>
                    <m:oMath xmlns:m="http://schemas.openxmlformats.org/officeDocument/2006/math">
                      <m:r>
                        <a:rPr lang="zh-CN" altLang="en-US" sz="3200">
                          <a:latin typeface="Cambria Math" panose="02040503050406030204" pitchFamily="18" charset="0"/>
                        </a:rPr>
                        <m:t>𝜙</m:t>
                      </m:r>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r>
                        <a:rPr lang="ar-AE" altLang="zh-CN" sz="3200">
                          <a:latin typeface="Cambria Math" panose="02040503050406030204" pitchFamily="18" charset="0"/>
                        </a:rPr>
                        <m:t>→</m:t>
                      </m:r>
                      <m:sSub>
                        <m:sSubPr>
                          <m:ctrlPr>
                            <a:rPr lang="ar-AE" altLang="zh-CN" sz="3200" i="1">
                              <a:latin typeface="Cambria Math" panose="02040503050406030204" pitchFamily="18" charset="0"/>
                            </a:rPr>
                          </m:ctrlPr>
                        </m:sSubPr>
                        <m:e>
                          <m:r>
                            <a:rPr lang="zh-CN" altLang="ar-AE" sz="3200">
                              <a:latin typeface="Cambria Math" panose="02040503050406030204" pitchFamily="18" charset="0"/>
                            </a:rPr>
                            <m:t>𝜙</m:t>
                          </m:r>
                        </m:e>
                        <m:sub>
                          <m:r>
                            <a:rPr lang="zh-CN" altLang="ar-AE" sz="3200">
                              <a:latin typeface="Cambria Math" panose="02040503050406030204" pitchFamily="18" charset="0"/>
                            </a:rPr>
                            <m:t>𝑈</m:t>
                          </m:r>
                        </m:sub>
                      </m:sSub>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r>
                        <a:rPr lang="ar-AE" altLang="zh-CN" sz="3200">
                          <a:latin typeface="Cambria Math" panose="02040503050406030204" pitchFamily="18" charset="0"/>
                        </a:rPr>
                        <m:t>=</m:t>
                      </m:r>
                      <m:f>
                        <m:fPr>
                          <m:ctrlPr>
                            <a:rPr lang="ar-AE" altLang="zh-CN" sz="3200" i="1">
                              <a:latin typeface="Cambria Math" panose="02040503050406030204" pitchFamily="18" charset="0"/>
                            </a:rPr>
                          </m:ctrlPr>
                        </m:fPr>
                        <m:num>
                          <m:r>
                            <a:rPr lang="ar-AE" altLang="zh-CN" sz="3200">
                              <a:latin typeface="Cambria Math" panose="02040503050406030204" pitchFamily="18" charset="0"/>
                            </a:rPr>
                            <m:t>1</m:t>
                          </m:r>
                        </m:num>
                        <m:den>
                          <m:rad>
                            <m:radPr>
                              <m:degHide m:val="on"/>
                              <m:ctrlPr>
                                <a:rPr lang="ar-AE" altLang="zh-CN" sz="3200" i="1">
                                  <a:latin typeface="Cambria Math" panose="02040503050406030204" pitchFamily="18" charset="0"/>
                                </a:rPr>
                              </m:ctrlPr>
                            </m:radPr>
                            <m:deg/>
                            <m:e>
                              <m:r>
                                <a:rPr lang="ar-AE" altLang="zh-CN" sz="3200">
                                  <a:latin typeface="Cambria Math" panose="02040503050406030204" pitchFamily="18" charset="0"/>
                                </a:rPr>
                                <m:t>2</m:t>
                              </m:r>
                            </m:e>
                          </m:rad>
                        </m:den>
                      </m:f>
                      <m:d>
                        <m:dPr>
                          <m:ctrlPr>
                            <a:rPr lang="ar-AE" altLang="zh-CN" sz="3200" i="1">
                              <a:latin typeface="Cambria Math" panose="02040503050406030204" pitchFamily="18" charset="0"/>
                            </a:rPr>
                          </m:ctrlPr>
                        </m:dPr>
                        <m:e>
                          <m:r>
                            <a:rPr lang="zh-CN" altLang="ar-AE" sz="3200">
                              <a:latin typeface="Cambria Math" panose="02040503050406030204" pitchFamily="18" charset="0"/>
                            </a:rPr>
                            <m:t>𝑣</m:t>
                          </m:r>
                          <m:r>
                            <a:rPr lang="ar-AE" altLang="zh-CN" sz="3200">
                              <a:latin typeface="Cambria Math" panose="02040503050406030204" pitchFamily="18" charset="0"/>
                            </a:rPr>
                            <m:t>+</m:t>
                          </m:r>
                          <m:r>
                            <a:rPr lang="ar-AE" altLang="zh-CN" sz="3200">
                              <a:latin typeface="Cambria Math" panose="02040503050406030204" pitchFamily="18" charset="0"/>
                            </a:rPr>
                            <m:t>h</m:t>
                          </m:r>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e>
                      </m:d>
                      <m:r>
                        <a:rPr lang="ar-AE" altLang="zh-CN" sz="3200">
                          <a:latin typeface="Cambria Math" panose="02040503050406030204" pitchFamily="18" charset="0"/>
                        </a:rPr>
                        <m:t> </m:t>
                      </m:r>
                      <m:d>
                        <m:dPr>
                          <m:ctrlPr>
                            <a:rPr lang="ar-AE" altLang="zh-CN" sz="3200" i="1">
                              <a:latin typeface="Cambria Math" panose="02040503050406030204" pitchFamily="18" charset="0"/>
                            </a:rPr>
                          </m:ctrlPr>
                        </m:dPr>
                        <m:e>
                          <m:r>
                            <m:rPr>
                              <m:nor/>
                            </m:rPr>
                            <a:rPr lang="zh-CN" altLang="en-US" sz="3200">
                              <a:latin typeface="华文中宋" panose="02010600040101010101" pitchFamily="2" charset="-122"/>
                              <a:ea typeface="华文中宋" panose="02010600040101010101" pitchFamily="2" charset="-122"/>
                            </a:rPr>
                            <m:t>纯实数</m:t>
                          </m:r>
                        </m:e>
                      </m:d>
                    </m:oMath>
                  </m:oMathPara>
                </a14:m>
                <a:endParaRPr lang="ar-AE" altLang="zh-CN" sz="3200" dirty="0">
                  <a:latin typeface="华文中宋" panose="02010600040101010101" pitchFamily="2" charset="-122"/>
                  <a:ea typeface="华文中宋" panose="02010600040101010101" pitchFamily="2" charset="-122"/>
                </a:endParaRPr>
              </a:p>
              <a:p>
                <a:pPr/>
                <a14:m>
                  <m:oMathPara xmlns:m="http://schemas.openxmlformats.org/officeDocument/2006/math">
                    <m:oMathParaPr>
                      <m:jc m:val="centerGroup"/>
                    </m:oMathParaPr>
                    <m:oMath xmlns:m="http://schemas.openxmlformats.org/officeDocument/2006/math">
                      <m:sSub>
                        <m:sSubPr>
                          <m:ctrlPr>
                            <a:rPr lang="ar-AE" altLang="zh-CN" sz="3200" i="1">
                              <a:latin typeface="Cambria Math" panose="02040503050406030204" pitchFamily="18" charset="0"/>
                            </a:rPr>
                          </m:ctrlPr>
                        </m:sSubPr>
                        <m:e>
                          <m:r>
                            <a:rPr lang="zh-CN" altLang="ar-AE" sz="3200">
                              <a:latin typeface="Cambria Math" panose="02040503050406030204" pitchFamily="18" charset="0"/>
                            </a:rPr>
                            <m:t>𝐴</m:t>
                          </m:r>
                        </m:e>
                        <m:sub>
                          <m:r>
                            <a:rPr lang="zh-CN" altLang="ar-AE" sz="3200">
                              <a:latin typeface="Cambria Math" panose="02040503050406030204" pitchFamily="18" charset="0"/>
                            </a:rPr>
                            <m:t>𝜇</m:t>
                          </m:r>
                        </m:sub>
                      </m:sSub>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r>
                        <a:rPr lang="ar-AE" altLang="zh-CN" sz="3200">
                          <a:latin typeface="Cambria Math" panose="02040503050406030204" pitchFamily="18" charset="0"/>
                        </a:rPr>
                        <m:t>→</m:t>
                      </m:r>
                      <m:sSub>
                        <m:sSubPr>
                          <m:ctrlPr>
                            <a:rPr lang="ar-AE" altLang="zh-CN" sz="3200" i="1">
                              <a:latin typeface="Cambria Math" panose="02040503050406030204" pitchFamily="18" charset="0"/>
                            </a:rPr>
                          </m:ctrlPr>
                        </m:sSubPr>
                        <m:e>
                          <m:r>
                            <a:rPr lang="zh-CN" altLang="ar-AE" sz="3200">
                              <a:latin typeface="Cambria Math" panose="02040503050406030204" pitchFamily="18" charset="0"/>
                            </a:rPr>
                            <m:t>𝐵</m:t>
                          </m:r>
                        </m:e>
                        <m:sub>
                          <m:r>
                            <a:rPr lang="zh-CN" altLang="ar-AE" sz="3200">
                              <a:latin typeface="Cambria Math" panose="02040503050406030204" pitchFamily="18" charset="0"/>
                            </a:rPr>
                            <m:t>𝜇</m:t>
                          </m:r>
                        </m:sub>
                      </m:sSub>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r>
                        <a:rPr lang="ar-AE" altLang="zh-CN" sz="3200">
                          <a:latin typeface="Cambria Math" panose="02040503050406030204" pitchFamily="18" charset="0"/>
                        </a:rPr>
                        <m:t>=</m:t>
                      </m:r>
                      <m:sSub>
                        <m:sSubPr>
                          <m:ctrlPr>
                            <a:rPr lang="ar-AE" altLang="zh-CN" sz="3200" i="1">
                              <a:latin typeface="Cambria Math" panose="02040503050406030204" pitchFamily="18" charset="0"/>
                            </a:rPr>
                          </m:ctrlPr>
                        </m:sSubPr>
                        <m:e>
                          <m:r>
                            <a:rPr lang="zh-CN" altLang="ar-AE" sz="3200">
                              <a:latin typeface="Cambria Math" panose="02040503050406030204" pitchFamily="18" charset="0"/>
                            </a:rPr>
                            <m:t>𝐴</m:t>
                          </m:r>
                        </m:e>
                        <m:sub>
                          <m:r>
                            <a:rPr lang="zh-CN" altLang="ar-AE" sz="3200">
                              <a:latin typeface="Cambria Math" panose="02040503050406030204" pitchFamily="18" charset="0"/>
                            </a:rPr>
                            <m:t>𝜇</m:t>
                          </m:r>
                        </m:sub>
                      </m:sSub>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r>
                        <a:rPr lang="ar-AE" altLang="zh-CN" sz="3200">
                          <a:latin typeface="Cambria Math" panose="02040503050406030204" pitchFamily="18" charset="0"/>
                        </a:rPr>
                        <m:t>+</m:t>
                      </m:r>
                      <m:f>
                        <m:fPr>
                          <m:ctrlPr>
                            <a:rPr lang="ar-AE" altLang="zh-CN" sz="3200" i="1">
                              <a:latin typeface="Cambria Math" panose="02040503050406030204" pitchFamily="18" charset="0"/>
                            </a:rPr>
                          </m:ctrlPr>
                        </m:fPr>
                        <m:num>
                          <m:r>
                            <a:rPr lang="ar-AE" altLang="zh-CN" sz="3200">
                              <a:latin typeface="Cambria Math" panose="02040503050406030204" pitchFamily="18" charset="0"/>
                            </a:rPr>
                            <m:t>1</m:t>
                          </m:r>
                        </m:num>
                        <m:den>
                          <m:r>
                            <a:rPr lang="zh-CN" altLang="ar-AE" sz="3200">
                              <a:latin typeface="Cambria Math" panose="02040503050406030204" pitchFamily="18" charset="0"/>
                            </a:rPr>
                            <m:t>𝑔𝑣</m:t>
                          </m:r>
                        </m:den>
                      </m:f>
                      <m:sSub>
                        <m:sSubPr>
                          <m:ctrlPr>
                            <a:rPr lang="ar-AE" altLang="zh-CN" sz="3200" i="1">
                              <a:latin typeface="Cambria Math" panose="02040503050406030204" pitchFamily="18" charset="0"/>
                            </a:rPr>
                          </m:ctrlPr>
                        </m:sSubPr>
                        <m:e>
                          <m:r>
                            <a:rPr lang="ar-AE" altLang="zh-CN" sz="3200">
                              <a:latin typeface="Cambria Math" panose="02040503050406030204" pitchFamily="18" charset="0"/>
                            </a:rPr>
                            <m:t>𝜕</m:t>
                          </m:r>
                        </m:e>
                        <m:sub>
                          <m:r>
                            <a:rPr lang="zh-CN" altLang="ar-AE" sz="3200">
                              <a:latin typeface="Cambria Math" panose="02040503050406030204" pitchFamily="18" charset="0"/>
                            </a:rPr>
                            <m:t>𝜇</m:t>
                          </m:r>
                        </m:sub>
                      </m:sSub>
                      <m:r>
                        <a:rPr lang="zh-CN" altLang="ar-AE" sz="3200">
                          <a:latin typeface="Cambria Math" panose="02040503050406030204" pitchFamily="18" charset="0"/>
                        </a:rPr>
                        <m:t>𝜃</m:t>
                      </m:r>
                      <m:d>
                        <m:dPr>
                          <m:ctrlPr>
                            <a:rPr lang="ar-AE" altLang="zh-CN" sz="3200" i="1">
                              <a:latin typeface="Cambria Math" panose="02040503050406030204" pitchFamily="18" charset="0"/>
                            </a:rPr>
                          </m:ctrlPr>
                        </m:dPr>
                        <m:e>
                          <m:r>
                            <a:rPr lang="zh-CN" altLang="ar-AE" sz="3200">
                              <a:latin typeface="Cambria Math" panose="02040503050406030204" pitchFamily="18" charset="0"/>
                            </a:rPr>
                            <m:t>𝑥</m:t>
                          </m:r>
                        </m:e>
                      </m:d>
                    </m:oMath>
                  </m:oMathPara>
                </a14:m>
                <a:endParaRPr lang="ar-AE"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注意：戈德斯通场</a:t>
                </a:r>
                <a14:m>
                  <m:oMath xmlns:m="http://schemas.openxmlformats.org/officeDocument/2006/math">
                    <m:r>
                      <a:rPr lang="zh-CN" altLang="en-US" sz="3200" i="1" dirty="0" smtClean="0">
                        <a:latin typeface="Cambria Math" panose="02040503050406030204" pitchFamily="18" charset="0"/>
                        <a:ea typeface="华文中宋" panose="02010600040101010101" pitchFamily="2" charset="-122"/>
                      </a:rPr>
                      <m:t> </m:t>
                    </m:r>
                    <m:r>
                      <a:rPr lang="el-GR" altLang="zh-CN" sz="3200" i="1" dirty="0">
                        <a:latin typeface="Cambria Math" panose="02040503050406030204" pitchFamily="18" charset="0"/>
                        <a:ea typeface="华文中宋" panose="02010600040101010101" pitchFamily="2" charset="-122"/>
                      </a:rPr>
                      <m:t>𝜃</m:t>
                    </m:r>
                    <m:r>
                      <a:rPr lang="el-GR" altLang="zh-CN" sz="3200" i="1" dirty="0">
                        <a:latin typeface="Cambria Math" panose="02040503050406030204" pitchFamily="18" charset="0"/>
                        <a:ea typeface="华文中宋" panose="02010600040101010101" pitchFamily="2" charset="-122"/>
                      </a:rPr>
                      <m:t> </m:t>
                    </m:r>
                  </m:oMath>
                </a14:m>
                <a:r>
                  <a:rPr lang="zh-CN" altLang="en-US" sz="3200" dirty="0">
                    <a:latin typeface="华文中宋" panose="02010600040101010101" pitchFamily="2" charset="-122"/>
                    <a:ea typeface="华文中宋" panose="02010600040101010101" pitchFamily="2" charset="-122"/>
                  </a:rPr>
                  <a:t>的导数项现在进入了重新定义的规范场 </a:t>
                </a:r>
                <a14:m>
                  <m:oMath xmlns:m="http://schemas.openxmlformats.org/officeDocument/2006/math">
                    <m:sSub>
                      <m:sSubPr>
                        <m:ctrlPr>
                          <a:rPr lang="en-US" altLang="zh-CN" sz="3200" i="1" dirty="0" smtClean="0">
                            <a:latin typeface="Cambria Math" panose="02040503050406030204" pitchFamily="18" charset="0"/>
                            <a:ea typeface="华文中宋" panose="02010600040101010101" pitchFamily="2" charset="-122"/>
                          </a:rPr>
                        </m:ctrlPr>
                      </m:sSubPr>
                      <m:e>
                        <m:r>
                          <a:rPr lang="en-US" altLang="zh-CN" sz="3200" i="1" dirty="0" smtClean="0">
                            <a:latin typeface="Cambria Math" panose="02040503050406030204" pitchFamily="18" charset="0"/>
                            <a:ea typeface="华文中宋" panose="02010600040101010101" pitchFamily="2" charset="-122"/>
                          </a:rPr>
                          <m:t>𝐵</m:t>
                        </m:r>
                      </m:e>
                      <m:sub>
                        <m:r>
                          <a:rPr lang="el-GR" altLang="zh-CN" sz="3200" i="1" dirty="0" smtClean="0">
                            <a:latin typeface="Cambria Math" panose="02040503050406030204" pitchFamily="18" charset="0"/>
                            <a:ea typeface="华文中宋" panose="02010600040101010101" pitchFamily="2" charset="-122"/>
                          </a:rPr>
                          <m:t>𝜇</m:t>
                        </m:r>
                      </m:sub>
                    </m:sSub>
                  </m:oMath>
                </a14:m>
                <a:r>
                  <a:rPr lang="zh-CN" altLang="el-GR"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在幺正规范下，理论中不再显含 </a:t>
                </a:r>
                <a14:m>
                  <m:oMath xmlns:m="http://schemas.openxmlformats.org/officeDocument/2006/math">
                    <m:r>
                      <a:rPr lang="el-GR" altLang="zh-CN" sz="3200" i="1" dirty="0" smtClean="0">
                        <a:latin typeface="Cambria Math" panose="02040503050406030204" pitchFamily="18" charset="0"/>
                        <a:ea typeface="华文中宋" panose="02010600040101010101" pitchFamily="2" charset="-122"/>
                      </a:rPr>
                      <m:t>𝜃</m:t>
                    </m:r>
                  </m:oMath>
                </a14:m>
                <a:r>
                  <a:rPr lang="zh-CN" altLang="el-GR"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所有物理自由度由</a:t>
                </a:r>
                <a14:m>
                  <m:oMath xmlns:m="http://schemas.openxmlformats.org/officeDocument/2006/math">
                    <m:r>
                      <a:rPr lang="zh-CN" altLang="en-US" sz="3200" i="1" dirty="0" smtClean="0">
                        <a:latin typeface="Cambria Math" panose="02040503050406030204" pitchFamily="18" charset="0"/>
                        <a:ea typeface="华文中宋" panose="02010600040101010101" pitchFamily="2" charset="-122"/>
                      </a:rPr>
                      <m:t> </m:t>
                    </m:r>
                    <m:r>
                      <a:rPr lang="en-US" altLang="zh-CN" sz="3200" i="1" dirty="0">
                        <a:latin typeface="Cambria Math" panose="02040503050406030204" pitchFamily="18" charset="0"/>
                        <a:ea typeface="华文中宋" panose="02010600040101010101" pitchFamily="2" charset="-122"/>
                      </a:rPr>
                      <m:t>h</m:t>
                    </m:r>
                    <m:r>
                      <a:rPr lang="en-US" altLang="zh-CN" sz="3200" i="1" dirty="0">
                        <a:latin typeface="Cambria Math" panose="02040503050406030204" pitchFamily="18" charset="0"/>
                        <a:ea typeface="华文中宋" panose="02010600040101010101" pitchFamily="2" charset="-122"/>
                      </a:rPr>
                      <m:t> </m:t>
                    </m:r>
                  </m:oMath>
                </a14:m>
                <a:r>
                  <a:rPr lang="zh-CN" altLang="en-US" sz="3200" dirty="0">
                    <a:latin typeface="华文中宋" panose="02010600040101010101" pitchFamily="2" charset="-122"/>
                    <a:ea typeface="华文中宋" panose="02010600040101010101" pitchFamily="2" charset="-122"/>
                  </a:rPr>
                  <a:t>和 </a:t>
                </a:r>
                <a14:m>
                  <m:oMath xmlns:m="http://schemas.openxmlformats.org/officeDocument/2006/math">
                    <m:sSub>
                      <m:sSubPr>
                        <m:ctrlPr>
                          <a:rPr lang="en-US" altLang="zh-CN" sz="3200" i="1" dirty="0">
                            <a:latin typeface="Cambria Math" panose="02040503050406030204" pitchFamily="18" charset="0"/>
                            <a:ea typeface="华文中宋" panose="02010600040101010101" pitchFamily="2" charset="-122"/>
                          </a:rPr>
                        </m:ctrlPr>
                      </m:sSubPr>
                      <m:e>
                        <m:r>
                          <a:rPr lang="en-US" altLang="zh-CN" sz="3200" i="1" dirty="0">
                            <a:latin typeface="Cambria Math" panose="02040503050406030204" pitchFamily="18" charset="0"/>
                            <a:ea typeface="华文中宋" panose="02010600040101010101" pitchFamily="2" charset="-122"/>
                          </a:rPr>
                          <m:t>𝐵</m:t>
                        </m:r>
                      </m:e>
                      <m:sub>
                        <m:r>
                          <a:rPr lang="el-GR" altLang="zh-CN" sz="3200" i="1" dirty="0">
                            <a:latin typeface="Cambria Math" panose="02040503050406030204" pitchFamily="18" charset="0"/>
                            <a:ea typeface="华文中宋" panose="02010600040101010101" pitchFamily="2" charset="-122"/>
                          </a:rPr>
                          <m:t>𝜇</m:t>
                        </m:r>
                      </m:sub>
                    </m:sSub>
                  </m:oMath>
                </a14:m>
                <a:r>
                  <a:rPr lang="el-GR"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描述。</a:t>
                </a:r>
              </a:p>
            </p:txBody>
          </p:sp>
        </mc:Choice>
        <mc:Fallback xmlns="">
          <p:sp>
            <p:nvSpPr>
              <p:cNvPr id="3" name="文本框 2">
                <a:extLst>
                  <a:ext uri="{FF2B5EF4-FFF2-40B4-BE49-F238E27FC236}">
                    <a16:creationId xmlns:a16="http://schemas.microsoft.com/office/drawing/2014/main" id="{90779C7C-4366-687E-ED79-44FD500BCA94}"/>
                  </a:ext>
                </a:extLst>
              </p:cNvPr>
              <p:cNvSpPr txBox="1">
                <a:spLocks noRot="1" noChangeAspect="1" noMove="1" noResize="1" noEditPoints="1" noAdjustHandles="1" noChangeArrowheads="1" noChangeShapeType="1" noTextEdit="1"/>
              </p:cNvSpPr>
              <p:nvPr/>
            </p:nvSpPr>
            <p:spPr>
              <a:xfrm>
                <a:off x="342900" y="876300"/>
                <a:ext cx="16916400" cy="9024458"/>
              </a:xfrm>
              <a:prstGeom prst="rect">
                <a:avLst/>
              </a:prstGeom>
              <a:blipFill>
                <a:blip r:embed="rId3"/>
                <a:stretch>
                  <a:fillRect l="-901" t="-878" b="-9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98067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333b2af2-eaca-452d-818f-bd0b79203234"/>
  <p:tag name="COMMONDATA" val="eyJoZGlkIjoiMGM3NmY5OGQzMzNkNGU5N2MxYzE1MDcxYThmZjVjMD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思源黑体 Medium"/>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思源黑体 Medium"/>
        <a:ea typeface=""/>
        <a:cs typeface=""/>
        <a:font script="Jpan" typeface="ＭＳ Ｐゴシック"/>
        <a:font script="Hang" typeface="맑은 고딕"/>
        <a:font script="Hans" typeface="宋体"/>
        <a:font script="Hant" typeface="新細明體"/>
        <a:font script="Arab" typeface="思源黑体 Medium"/>
        <a:font script="Hebr" typeface="思源黑体 Medium"/>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Medium"/>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Medium"/>
        <a:ea typeface=""/>
        <a:cs typeface=""/>
        <a:font script="Jpan" typeface="ＭＳ Ｐゴシック"/>
        <a:font script="Hang" typeface="맑은 고딕"/>
        <a:font script="Hans" typeface="宋体"/>
        <a:font script="Hant" typeface="新細明體"/>
        <a:font script="Arab" typeface="思源黑体 Medium"/>
        <a:font script="Hebr" typeface="思源黑体 Medium"/>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Medium"/>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Medium"/>
        <a:ea typeface=""/>
        <a:cs typeface=""/>
        <a:font script="Jpan" typeface="ＭＳ Ｐゴシック"/>
        <a:font script="Hang" typeface="맑은 고딕"/>
        <a:font script="Hans" typeface="宋体"/>
        <a:font script="Hant" typeface="新細明體"/>
        <a:font script="Arab" typeface="思源黑体 Medium"/>
        <a:font script="Hebr" typeface="思源黑体 Medium"/>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Medium"/>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1888</Words>
  <Application>Microsoft Office PowerPoint</Application>
  <PresentationFormat>自定义</PresentationFormat>
  <Paragraphs>121</Paragraphs>
  <Slides>15</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思源黑体-细体</vt:lpstr>
      <vt:lpstr>Arial</vt:lpstr>
      <vt:lpstr>Britannic Bold</vt:lpstr>
      <vt:lpstr>Arial Black</vt:lpstr>
      <vt:lpstr>黑体</vt:lpstr>
      <vt:lpstr>汉仪玄宋 55S</vt:lpstr>
      <vt:lpstr>Cambria Math</vt:lpstr>
      <vt:lpstr>华文中宋</vt:lpstr>
      <vt:lpstr>华文琥珀</vt:lpstr>
      <vt:lpstr>思源黑体 Medium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复旦大学PPT模板</dc:title>
  <dc:creator/>
  <cp:lastModifiedBy>Puchen Tang</cp:lastModifiedBy>
  <cp:revision>69</cp:revision>
  <dcterms:created xsi:type="dcterms:W3CDTF">2006-08-16T00:00:00Z</dcterms:created>
  <dcterms:modified xsi:type="dcterms:W3CDTF">2026-05-08T06:53:02Z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7D9678ED94B74DEDB21E7840BC49141F</vt:lpwstr>
  </property>
  <property fmtid="{D5CDD505-2E9C-101B-9397-08002B2CF9AE}" pid="3" name="KSOProductBuildVer">
    <vt:lpwstr>2052-11.1.0.12763</vt:lpwstr>
  </property>
</Properties>
</file>