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70" r:id="rId3"/>
    <p:sldId id="279" r:id="rId4"/>
    <p:sldId id="260" r:id="rId5"/>
    <p:sldId id="280" r:id="rId6"/>
    <p:sldId id="273" r:id="rId7"/>
    <p:sldId id="286" r:id="rId8"/>
    <p:sldId id="283" r:id="rId9"/>
    <p:sldId id="291" r:id="rId10"/>
    <p:sldId id="292" r:id="rId11"/>
    <p:sldId id="277" r:id="rId12"/>
    <p:sldId id="293" r:id="rId13"/>
    <p:sldId id="287" r:id="rId14"/>
    <p:sldId id="268" r:id="rId15"/>
    <p:sldId id="289" r:id="rId16"/>
    <p:sldId id="294" r:id="rId17"/>
    <p:sldId id="290" r:id="rId18"/>
    <p:sldId id="285" r:id="rId19"/>
    <p:sldId id="284" r:id="rId20"/>
    <p:sldId id="269" r:id="rId21"/>
    <p:sldId id="267" r:id="rId22"/>
    <p:sldId id="295" r:id="rId2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0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398"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BE7E06-5C99-476D-B226-9421B5F3FF39}" type="datetimeFigureOut">
              <a:rPr lang="zh-CN" altLang="en-US" smtClean="0"/>
              <a:t>2026/5/7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5746A5-81B7-43A9-B35A-EB68CFD4BF84}" type="slidenum">
              <a:rPr lang="zh-CN" altLang="en-US" smtClean="0"/>
              <a:t>‹#›</a:t>
            </a:fld>
            <a:endParaRPr lang="zh-CN" altLang="en-US"/>
          </a:p>
        </p:txBody>
      </p:sp>
    </p:spTree>
    <p:extLst>
      <p:ext uri="{BB962C8B-B14F-4D97-AF65-F5344CB8AC3E}">
        <p14:creationId xmlns:p14="http://schemas.microsoft.com/office/powerpoint/2010/main" val="505912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E04F8-D297-9EE2-C39D-7D7FD986CA66}"/>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DDD12A54-6C51-D553-A1F4-859BA7ACECF6}"/>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0C1350A7-5E6C-5126-566E-54CB1121361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我们先介绍昂鲁效应的概念。简而言之，昂鲁效应就是：加速的观察者会将闵可夫斯基观察者眼中的真空视为一个粒子热浴。这其实也就是说，只要你加速运动，你就会发现，相较于你加速之前，周围环境的温度升高了；不过环境的升温不是有其它什么事物加热了环境，这仅仅只是因加速参考系而引发的量子场论效应。可见，昂鲁效应同时结合了</a:t>
            </a:r>
            <a:r>
              <a:rPr lang="en-US" altLang="zh-CN" dirty="0"/>
              <a:t>(</a:t>
            </a:r>
            <a:r>
              <a:rPr lang="zh-CN" altLang="en-US" dirty="0"/>
              <a:t>平直时空</a:t>
            </a:r>
            <a:r>
              <a:rPr lang="en-US" altLang="zh-CN" dirty="0"/>
              <a:t>)</a:t>
            </a:r>
            <a:r>
              <a:rPr lang="zh-CN" altLang="en-US" dirty="0"/>
              <a:t>量子场论与热力学。</a:t>
            </a:r>
            <a:endParaRPr lang="en-US" altLang="zh-CN"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dirty="0"/>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有一句话可以非常生动地体现昂鲁效应：“要想加热一杯茶，让它加速就可以了。”因为昂鲁效应会让茶感受到自己周围的环境升温了。</a:t>
            </a:r>
            <a:endParaRPr lang="en-US" altLang="zh-CN" dirty="0"/>
          </a:p>
        </p:txBody>
      </p:sp>
      <p:sp>
        <p:nvSpPr>
          <p:cNvPr id="4" name="灯片编号占位符 3">
            <a:extLst>
              <a:ext uri="{FF2B5EF4-FFF2-40B4-BE49-F238E27FC236}">
                <a16:creationId xmlns:a16="http://schemas.microsoft.com/office/drawing/2014/main" id="{A27D916D-5D5C-EFCA-B150-0B264257F83C}"/>
              </a:ext>
            </a:extLst>
          </p:cNvPr>
          <p:cNvSpPr>
            <a:spLocks noGrp="1"/>
          </p:cNvSpPr>
          <p:nvPr>
            <p:ph type="sldNum" sz="quarter" idx="5"/>
          </p:nvPr>
        </p:nvSpPr>
        <p:spPr/>
        <p:txBody>
          <a:bodyPr/>
          <a:lstStyle/>
          <a:p>
            <a:fld id="{915746A5-81B7-43A9-B35A-EB68CFD4BF84}" type="slidenum">
              <a:rPr lang="zh-CN" altLang="en-US" smtClean="0"/>
              <a:t>3</a:t>
            </a:fld>
            <a:endParaRPr lang="zh-CN" altLang="en-US"/>
          </a:p>
        </p:txBody>
      </p:sp>
    </p:spTree>
    <p:extLst>
      <p:ext uri="{BB962C8B-B14F-4D97-AF65-F5344CB8AC3E}">
        <p14:creationId xmlns:p14="http://schemas.microsoft.com/office/powerpoint/2010/main" val="8831824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让我们再次具体观察</a:t>
                </a:r>
                <a:r>
                  <a:rPr lang="zh-CN" altLang="en-US" sz="1200" dirty="0">
                    <a:latin typeface="微软雅黑" panose="020B0503020204020204" pitchFamily="34" charset="-122"/>
                    <a:ea typeface="微软雅黑" panose="020B0503020204020204" pitchFamily="34" charset="-122"/>
                  </a:rPr>
                  <a:t>二维闵可夫斯基时空</a:t>
                </a:r>
                <a14:m>
                  <m:oMath xmlns:m="http://schemas.openxmlformats.org/officeDocument/2006/math">
                    <m:r>
                      <a:rPr lang="en-US" altLang="zh-CN" sz="1200" b="0" i="1" smtClean="0">
                        <a:latin typeface="Cambria Math" panose="02040503050406030204" pitchFamily="18" charset="0"/>
                        <a:ea typeface="微软雅黑" panose="020B0503020204020204" pitchFamily="34" charset="-122"/>
                      </a:rPr>
                      <m:t>(</m:t>
                    </m:r>
                    <m:r>
                      <a:rPr lang="en-US" altLang="zh-CN" sz="1200" b="0" i="1" smtClean="0">
                        <a:latin typeface="Cambria Math" panose="02040503050406030204" pitchFamily="18" charset="0"/>
                        <a:ea typeface="微软雅黑" panose="020B0503020204020204" pitchFamily="34" charset="-122"/>
                      </a:rPr>
                      <m:t>𝑡</m:t>
                    </m:r>
                    <m:r>
                      <a:rPr lang="en-US" altLang="zh-CN" sz="1200" b="0" i="1" smtClean="0">
                        <a:latin typeface="Cambria Math" panose="02040503050406030204" pitchFamily="18" charset="0"/>
                        <a:ea typeface="微软雅黑" panose="020B0503020204020204" pitchFamily="34" charset="-122"/>
                      </a:rPr>
                      <m:t>, </m:t>
                    </m:r>
                    <m:r>
                      <a:rPr lang="en-US" altLang="zh-CN" sz="1200" b="0" i="1" smtClean="0">
                        <a:latin typeface="Cambria Math" panose="02040503050406030204" pitchFamily="18" charset="0"/>
                        <a:ea typeface="微软雅黑" panose="020B0503020204020204" pitchFamily="34" charset="-122"/>
                      </a:rPr>
                      <m:t>𝑥</m:t>
                    </m:r>
                    <m:r>
                      <a:rPr lang="en-US" altLang="zh-CN" sz="1200" b="0" i="1" smtClean="0">
                        <a:latin typeface="Cambria Math" panose="02040503050406030204" pitchFamily="18" charset="0"/>
                        <a:ea typeface="微软雅黑" panose="020B0503020204020204" pitchFamily="34" charset="-122"/>
                      </a:rPr>
                      <m:t>)</m:t>
                    </m:r>
                  </m:oMath>
                </a14:m>
                <a:r>
                  <a:rPr lang="zh-CN" altLang="en-US" sz="1200" dirty="0">
                    <a:latin typeface="微软雅黑" panose="020B0503020204020204" pitchFamily="34" charset="-122"/>
                    <a:ea typeface="微软雅黑" panose="020B0503020204020204" pitchFamily="34" charset="-122"/>
                  </a:rPr>
                  <a:t>到二维林德勒时空</a:t>
                </a:r>
                <a14:m>
                  <m:oMath xmlns:m="http://schemas.openxmlformats.org/officeDocument/2006/math">
                    <m:r>
                      <a:rPr lang="en-US" altLang="zh-CN" sz="1200" b="0" i="1" smtClean="0">
                        <a:latin typeface="Cambria Math" panose="02040503050406030204" pitchFamily="18" charset="0"/>
                        <a:ea typeface="微软雅黑" panose="020B0503020204020204" pitchFamily="34" charset="-122"/>
                      </a:rPr>
                      <m:t>(</m:t>
                    </m:r>
                    <m:r>
                      <a:rPr lang="en-US" altLang="zh-CN" sz="1200" b="0" i="1" smtClean="0">
                        <a:latin typeface="Cambria Math" panose="02040503050406030204" pitchFamily="18" charset="0"/>
                        <a:ea typeface="微软雅黑" panose="020B0503020204020204" pitchFamily="34" charset="-122"/>
                      </a:rPr>
                      <m:t>𝜂</m:t>
                    </m:r>
                    <m:r>
                      <a:rPr lang="en-US" altLang="zh-CN" sz="1200" b="0" i="1" smtClean="0">
                        <a:latin typeface="Cambria Math" panose="02040503050406030204" pitchFamily="18" charset="0"/>
                        <a:ea typeface="微软雅黑" panose="020B0503020204020204" pitchFamily="34" charset="-122"/>
                      </a:rPr>
                      <m:t>, </m:t>
                    </m:r>
                    <m:r>
                      <a:rPr lang="en-US" altLang="zh-CN" sz="1200" b="0" i="1" smtClean="0">
                        <a:latin typeface="Cambria Math" panose="02040503050406030204" pitchFamily="18" charset="0"/>
                        <a:ea typeface="微软雅黑" panose="020B0503020204020204" pitchFamily="34" charset="-122"/>
                      </a:rPr>
                      <m:t>𝜉</m:t>
                    </m:r>
                    <m:r>
                      <a:rPr lang="en-US" altLang="zh-CN" sz="1200" b="0" i="1" smtClean="0">
                        <a:latin typeface="Cambria Math" panose="02040503050406030204" pitchFamily="18" charset="0"/>
                        <a:ea typeface="微软雅黑" panose="020B0503020204020204" pitchFamily="34" charset="-122"/>
                      </a:rPr>
                      <m:t>)</m:t>
                    </m:r>
                  </m:oMath>
                </a14:m>
                <a:r>
                  <a:rPr lang="zh-CN" altLang="en-US" sz="1200" dirty="0">
                    <a:latin typeface="微软雅黑" panose="020B0503020204020204" pitchFamily="34" charset="-122"/>
                    <a:ea typeface="微软雅黑" panose="020B0503020204020204" pitchFamily="34" charset="-122"/>
                  </a:rPr>
                  <a:t>的坐标变换。可以发现，不论</a:t>
                </a:r>
                <a14:m>
                  <m:oMath xmlns:m="http://schemas.openxmlformats.org/officeDocument/2006/math">
                    <m:r>
                      <a:rPr lang="en-US" altLang="zh-CN" sz="1200" b="0" i="1" smtClean="0">
                        <a:latin typeface="Cambria Math" panose="02040503050406030204" pitchFamily="18" charset="0"/>
                        <a:ea typeface="微软雅黑" panose="020B0503020204020204" pitchFamily="34" charset="-122"/>
                      </a:rPr>
                      <m:t>𝜂</m:t>
                    </m:r>
                    <m:r>
                      <a:rPr lang="en-US" altLang="zh-CN" sz="1200" b="0" i="1" smtClean="0">
                        <a:latin typeface="Cambria Math" panose="02040503050406030204" pitchFamily="18" charset="0"/>
                        <a:ea typeface="微软雅黑" panose="020B0503020204020204" pitchFamily="34" charset="-122"/>
                      </a:rPr>
                      <m:t>, </m:t>
                    </m:r>
                    <m:r>
                      <a:rPr lang="en-US" altLang="zh-CN" sz="1200" b="0" i="1" smtClean="0">
                        <a:latin typeface="Cambria Math" panose="02040503050406030204" pitchFamily="18" charset="0"/>
                        <a:ea typeface="微软雅黑" panose="020B0503020204020204" pitchFamily="34" charset="-122"/>
                      </a:rPr>
                      <m:t>𝜉</m:t>
                    </m:r>
                  </m:oMath>
                </a14:m>
                <a:r>
                  <a:rPr lang="zh-CN" altLang="en-US" sz="1200" dirty="0">
                    <a:latin typeface="微软雅黑" panose="020B0503020204020204" pitchFamily="34" charset="-122"/>
                    <a:ea typeface="微软雅黑" panose="020B0503020204020204" pitchFamily="34" charset="-122"/>
                  </a:rPr>
                  <a:t>取何值，均有</a:t>
                </a:r>
                <a:r>
                  <a:rPr lang="en-US" altLang="zh-CN" sz="1200" dirty="0">
                    <a:latin typeface="微软雅黑" panose="020B0503020204020204" pitchFamily="34" charset="-122"/>
                    <a:ea typeface="微软雅黑" panose="020B0503020204020204" pitchFamily="34" charset="-122"/>
                  </a:rPr>
                  <a:t>x&gt;|t|</a:t>
                </a:r>
                <a:r>
                  <a:rPr lang="zh-CN" altLang="en-US" sz="1200" dirty="0">
                    <a:latin typeface="微软雅黑" panose="020B0503020204020204" pitchFamily="34" charset="-122"/>
                    <a:ea typeface="微软雅黑" panose="020B0503020204020204" pitchFamily="34" charset="-122"/>
                  </a:rPr>
                  <a:t>，即二维林德勒时空坐标只能覆盖</a:t>
                </a:r>
                <a:r>
                  <a:rPr lang="zh-CN" altLang="en-US" sz="1200" b="0" dirty="0">
                    <a:solidFill>
                      <a:srgbClr val="004098"/>
                    </a:solidFill>
                    <a:latin typeface="微软雅黑" panose="020B0503020204020204" pitchFamily="34" charset="-122"/>
                    <a:ea typeface="微软雅黑" panose="020B0503020204020204" pitchFamily="34" charset="-122"/>
                  </a:rPr>
                  <a:t>右林德勒楔。而未来区域和过去区域与右林德勒楔相邻的两条边界也就是林德勒视界。</a:t>
                </a:r>
                <a:endParaRPr lang="en-US" altLang="zh-CN" sz="1200" b="0" dirty="0">
                  <a:solidFill>
                    <a:srgbClr val="004098"/>
                  </a:solidFill>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200" b="0" dirty="0">
                  <a:solidFill>
                    <a:srgbClr val="004098"/>
                  </a:solidFill>
                  <a:latin typeface="微软雅黑" panose="020B0503020204020204" pitchFamily="34" charset="-122"/>
                  <a:ea typeface="微软雅黑" panose="020B0503020204020204" pitchFamily="34" charset="-122"/>
                </a:endParaRPr>
              </a:p>
              <a:p>
                <a:r>
                  <a:rPr lang="zh-CN" altLang="en-US" sz="1200" b="0" dirty="0">
                    <a:solidFill>
                      <a:srgbClr val="004098"/>
                    </a:solidFill>
                    <a:latin typeface="微软雅黑" panose="020B0503020204020204" pitchFamily="34" charset="-122"/>
                    <a:ea typeface="微软雅黑" panose="020B0503020204020204" pitchFamily="34" charset="-122"/>
                  </a:rPr>
                  <a:t>我们都知道，在时空图中，一个粒子就是一条线，一个事件就是一个点。观察者要能够观测到一个事件，就必须经过这个事件对应的点。而匀加速观察者只能够经过在右林德勒楔内部的点，故林德勒视界将两侧的事件隔绝开来，只有</a:t>
                </a:r>
                <a:r>
                  <a:rPr lang="zh-CN" altLang="en-US" sz="1200" dirty="0">
                    <a:solidFill>
                      <a:srgbClr val="004098"/>
                    </a:solidFill>
                    <a:latin typeface="微软雅黑" panose="020B0503020204020204" pitchFamily="34" charset="-122"/>
                    <a:ea typeface="微软雅黑" panose="020B0503020204020204" pitchFamily="34" charset="-122"/>
                  </a:rPr>
                  <a:t>发生在右林德勒楔中的事件才能被匀加速观察者观测到。</a:t>
                </a:r>
                <a:endParaRPr lang="en-US" altLang="zh-CN" sz="1200" dirty="0">
                  <a:solidFill>
                    <a:srgbClr val="004098"/>
                  </a:solidFill>
                  <a:latin typeface="微软雅黑" panose="020B0503020204020204" pitchFamily="34" charset="-122"/>
                  <a:ea typeface="微软雅黑" panose="020B0503020204020204" pitchFamily="34" charset="-122"/>
                </a:endParaRPr>
              </a:p>
              <a:p>
                <a:endParaRPr lang="en-US" altLang="zh-CN" sz="1200" dirty="0">
                  <a:solidFill>
                    <a:srgbClr val="004098"/>
                  </a:solidFill>
                  <a:latin typeface="微软雅黑" panose="020B0503020204020204" pitchFamily="34" charset="-122"/>
                  <a:ea typeface="微软雅黑" panose="020B0503020204020204" pitchFamily="34" charset="-122"/>
                </a:endParaRPr>
              </a:p>
              <a:p>
                <a:r>
                  <a:rPr lang="zh-CN" altLang="en-US" sz="1200" dirty="0">
                    <a:solidFill>
                      <a:srgbClr val="004098"/>
                    </a:solidFill>
                    <a:latin typeface="微软雅黑" panose="020B0503020204020204" pitchFamily="34" charset="-122"/>
                    <a:ea typeface="微软雅黑" panose="020B0503020204020204" pitchFamily="34" charset="-122"/>
                  </a:rPr>
                  <a:t>特别的是，左林德勒楔中任何点的光锥都无法与右林德勒楔中的任意区域相交，故左右林德勒楔彼此之间相互隔绝。</a:t>
                </a:r>
              </a:p>
            </p:txBody>
          </p:sp>
        </mc:Choice>
        <mc:Fallback xmlns="">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让我们再次具体观察</a:t>
                </a:r>
                <a:r>
                  <a:rPr lang="zh-CN" altLang="en-US" sz="1200" dirty="0">
                    <a:latin typeface="微软雅黑" panose="020B0503020204020204" pitchFamily="34" charset="-122"/>
                    <a:ea typeface="微软雅黑" panose="020B0503020204020204" pitchFamily="34" charset="-122"/>
                  </a:rPr>
                  <a:t>二维闵可夫斯基时空</a:t>
                </a:r>
                <a:r>
                  <a:rPr lang="en-US" altLang="zh-CN" sz="1200" b="0" i="0">
                    <a:latin typeface="Cambria Math" panose="02040503050406030204" pitchFamily="18" charset="0"/>
                    <a:ea typeface="微软雅黑" panose="020B0503020204020204" pitchFamily="34" charset="-122"/>
                  </a:rPr>
                  <a:t>(𝑡, 𝑥)</a:t>
                </a:r>
                <a:r>
                  <a:rPr lang="zh-CN" altLang="en-US" sz="1200" dirty="0">
                    <a:latin typeface="微软雅黑" panose="020B0503020204020204" pitchFamily="34" charset="-122"/>
                    <a:ea typeface="微软雅黑" panose="020B0503020204020204" pitchFamily="34" charset="-122"/>
                  </a:rPr>
                  <a:t>到二维林德勒时空</a:t>
                </a:r>
                <a:r>
                  <a:rPr lang="en-US" altLang="zh-CN" sz="1200" b="0" i="0">
                    <a:latin typeface="Cambria Math" panose="02040503050406030204" pitchFamily="18" charset="0"/>
                    <a:ea typeface="微软雅黑" panose="020B0503020204020204" pitchFamily="34" charset="-122"/>
                  </a:rPr>
                  <a:t>(𝜂, 𝜉)</a:t>
                </a:r>
                <a:r>
                  <a:rPr lang="zh-CN" altLang="en-US" sz="1200" dirty="0">
                    <a:latin typeface="微软雅黑" panose="020B0503020204020204" pitchFamily="34" charset="-122"/>
                    <a:ea typeface="微软雅黑" panose="020B0503020204020204" pitchFamily="34" charset="-122"/>
                  </a:rPr>
                  <a:t>的坐标变换。可以发现，不论</a:t>
                </a:r>
                <a:r>
                  <a:rPr lang="en-US" altLang="zh-CN" sz="1200" b="0" i="0">
                    <a:latin typeface="Cambria Math" panose="02040503050406030204" pitchFamily="18" charset="0"/>
                    <a:ea typeface="微软雅黑" panose="020B0503020204020204" pitchFamily="34" charset="-122"/>
                  </a:rPr>
                  <a:t>𝜂, 𝜉</a:t>
                </a:r>
                <a:r>
                  <a:rPr lang="zh-CN" altLang="en-US" sz="1200" dirty="0">
                    <a:latin typeface="微软雅黑" panose="020B0503020204020204" pitchFamily="34" charset="-122"/>
                    <a:ea typeface="微软雅黑" panose="020B0503020204020204" pitchFamily="34" charset="-122"/>
                  </a:rPr>
                  <a:t>取何值，均有</a:t>
                </a:r>
                <a:r>
                  <a:rPr lang="en-US" altLang="zh-CN" sz="1200" dirty="0">
                    <a:latin typeface="微软雅黑" panose="020B0503020204020204" pitchFamily="34" charset="-122"/>
                    <a:ea typeface="微软雅黑" panose="020B0503020204020204" pitchFamily="34" charset="-122"/>
                  </a:rPr>
                  <a:t>x&gt;|t|</a:t>
                </a:r>
                <a:r>
                  <a:rPr lang="zh-CN" altLang="en-US" sz="1200" dirty="0">
                    <a:latin typeface="微软雅黑" panose="020B0503020204020204" pitchFamily="34" charset="-122"/>
                    <a:ea typeface="微软雅黑" panose="020B0503020204020204" pitchFamily="34" charset="-122"/>
                  </a:rPr>
                  <a:t>，即二维林德勒时空坐标只能覆盖</a:t>
                </a:r>
                <a:r>
                  <a:rPr lang="zh-CN" altLang="en-US" sz="1200" b="0" dirty="0">
                    <a:solidFill>
                      <a:srgbClr val="004098"/>
                    </a:solidFill>
                    <a:latin typeface="微软雅黑" panose="020B0503020204020204" pitchFamily="34" charset="-122"/>
                    <a:ea typeface="微软雅黑" panose="020B0503020204020204" pitchFamily="34" charset="-122"/>
                  </a:rPr>
                  <a:t>右林德勒楔。而未来区域和过去区域与右林德勒楔相邻的两条边界也就是林德勒视界。</a:t>
                </a:r>
                <a:endParaRPr lang="en-US" altLang="zh-CN" sz="1200" b="0" dirty="0">
                  <a:solidFill>
                    <a:srgbClr val="004098"/>
                  </a:solidFill>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200" b="0" dirty="0">
                  <a:solidFill>
                    <a:srgbClr val="004098"/>
                  </a:solidFill>
                  <a:latin typeface="微软雅黑" panose="020B0503020204020204" pitchFamily="34" charset="-122"/>
                  <a:ea typeface="微软雅黑" panose="020B0503020204020204" pitchFamily="34" charset="-122"/>
                </a:endParaRPr>
              </a:p>
              <a:p>
                <a:r>
                  <a:rPr lang="zh-CN" altLang="en-US" sz="1200" b="0" dirty="0">
                    <a:solidFill>
                      <a:srgbClr val="004098"/>
                    </a:solidFill>
                    <a:latin typeface="微软雅黑" panose="020B0503020204020204" pitchFamily="34" charset="-122"/>
                    <a:ea typeface="微软雅黑" panose="020B0503020204020204" pitchFamily="34" charset="-122"/>
                  </a:rPr>
                  <a:t>我们都知道，在时空图中，一个粒子就是一条线，一个事件就是一个点。观察者要能够观测到一个事件，就必须经过这个事件对应的点。而匀加速观察者只能够经过在右林德勒楔内部的点，故林德勒视界将两侧的事件隔绝开来，只有</a:t>
                </a:r>
                <a:r>
                  <a:rPr lang="zh-CN" altLang="en-US" sz="1200" dirty="0">
                    <a:solidFill>
                      <a:srgbClr val="004098"/>
                    </a:solidFill>
                    <a:latin typeface="微软雅黑" panose="020B0503020204020204" pitchFamily="34" charset="-122"/>
                    <a:ea typeface="微软雅黑" panose="020B0503020204020204" pitchFamily="34" charset="-122"/>
                  </a:rPr>
                  <a:t>发生在右林德勒楔中的事件才能被匀加速观察者观测到。</a:t>
                </a:r>
                <a:endParaRPr lang="en-US" altLang="zh-CN" sz="1200" dirty="0">
                  <a:solidFill>
                    <a:srgbClr val="004098"/>
                  </a:solidFill>
                  <a:latin typeface="微软雅黑" panose="020B0503020204020204" pitchFamily="34" charset="-122"/>
                  <a:ea typeface="微软雅黑" panose="020B0503020204020204" pitchFamily="34" charset="-122"/>
                </a:endParaRPr>
              </a:p>
              <a:p>
                <a:endParaRPr lang="en-US" altLang="zh-CN" sz="1200" dirty="0">
                  <a:solidFill>
                    <a:srgbClr val="004098"/>
                  </a:solidFill>
                  <a:latin typeface="微软雅黑" panose="020B0503020204020204" pitchFamily="34" charset="-122"/>
                  <a:ea typeface="微软雅黑" panose="020B0503020204020204" pitchFamily="34" charset="-122"/>
                </a:endParaRPr>
              </a:p>
              <a:p>
                <a:r>
                  <a:rPr lang="zh-CN" altLang="en-US" sz="1200" dirty="0">
                    <a:solidFill>
                      <a:srgbClr val="004098"/>
                    </a:solidFill>
                    <a:latin typeface="微软雅黑" panose="020B0503020204020204" pitchFamily="34" charset="-122"/>
                    <a:ea typeface="微软雅黑" panose="020B0503020204020204" pitchFamily="34" charset="-122"/>
                  </a:rPr>
                  <a:t>特别的是，左林德勒楔中任何点的光锥都无法与右林德勒楔中的任意区域相交，故左右林德勒楔彼此之间相互隔绝。</a:t>
                </a:r>
              </a:p>
            </p:txBody>
          </p:sp>
        </mc:Fallback>
      </mc:AlternateContent>
      <p:sp>
        <p:nvSpPr>
          <p:cNvPr id="4" name="灯片编号占位符 3"/>
          <p:cNvSpPr>
            <a:spLocks noGrp="1"/>
          </p:cNvSpPr>
          <p:nvPr>
            <p:ph type="sldNum" sz="quarter" idx="5"/>
          </p:nvPr>
        </p:nvSpPr>
        <p:spPr/>
        <p:txBody>
          <a:bodyPr/>
          <a:lstStyle/>
          <a:p>
            <a:fld id="{915746A5-81B7-43A9-B35A-EB68CFD4BF84}" type="slidenum">
              <a:rPr lang="zh-CN" altLang="en-US" smtClean="0"/>
              <a:t>14</a:t>
            </a:fld>
            <a:endParaRPr lang="zh-CN" altLang="en-US"/>
          </a:p>
        </p:txBody>
      </p:sp>
    </p:spTree>
    <p:extLst>
      <p:ext uri="{BB962C8B-B14F-4D97-AF65-F5344CB8AC3E}">
        <p14:creationId xmlns:p14="http://schemas.microsoft.com/office/powerpoint/2010/main" val="137421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让我们具体看看计算博戈留波夫系数时会遇到什么问题：由于</a:t>
            </a:r>
            <a:r>
              <a:rPr lang="zh-CN" altLang="en-US" sz="1200" dirty="0">
                <a:ea typeface="微软雅黑" panose="020B0503020204020204" pitchFamily="34" charset="-122"/>
              </a:rPr>
              <a:t>林德勒模式基</a:t>
            </a:r>
            <a:r>
              <a:rPr lang="zh-CN" altLang="en-US" sz="1200" dirty="0">
                <a:latin typeface="微软雅黑" panose="020B0503020204020204" pitchFamily="34" charset="-122"/>
                <a:ea typeface="微软雅黑" panose="020B0503020204020204" pitchFamily="34" charset="-122"/>
              </a:rPr>
              <a:t>在右林德勒楔之外无定义，故无法直接计算上述等时面</a:t>
            </a:r>
            <a:r>
              <a:rPr lang="en-US" altLang="zh-CN" sz="1200" dirty="0">
                <a:latin typeface="微软雅黑" panose="020B0503020204020204" pitchFamily="34" charset="-122"/>
                <a:ea typeface="微软雅黑" panose="020B0503020204020204" pitchFamily="34" charset="-122"/>
              </a:rPr>
              <a:t>Sigma</a:t>
            </a:r>
            <a:r>
              <a:rPr lang="zh-CN" altLang="en-US" sz="1200" dirty="0">
                <a:latin typeface="微软雅黑" panose="020B0503020204020204" pitchFamily="34" charset="-122"/>
                <a:ea typeface="微软雅黑" panose="020B0503020204020204" pitchFamily="34" charset="-122"/>
              </a:rPr>
              <a:t>上的积分。这时候就必须解析延拓才能计算。</a:t>
            </a:r>
            <a:endParaRPr lang="zh-CN" altLang="en-US" dirty="0"/>
          </a:p>
        </p:txBody>
      </p:sp>
      <p:sp>
        <p:nvSpPr>
          <p:cNvPr id="4" name="灯片编号占位符 3"/>
          <p:cNvSpPr>
            <a:spLocks noGrp="1"/>
          </p:cNvSpPr>
          <p:nvPr>
            <p:ph type="sldNum" sz="quarter" idx="5"/>
          </p:nvPr>
        </p:nvSpPr>
        <p:spPr/>
        <p:txBody>
          <a:bodyPr/>
          <a:lstStyle/>
          <a:p>
            <a:fld id="{915746A5-81B7-43A9-B35A-EB68CFD4BF84}" type="slidenum">
              <a:rPr lang="zh-CN" altLang="en-US" smtClean="0"/>
              <a:t>15</a:t>
            </a:fld>
            <a:endParaRPr lang="zh-CN" altLang="en-US"/>
          </a:p>
        </p:txBody>
      </p:sp>
    </p:spTree>
    <p:extLst>
      <p:ext uri="{BB962C8B-B14F-4D97-AF65-F5344CB8AC3E}">
        <p14:creationId xmlns:p14="http://schemas.microsoft.com/office/powerpoint/2010/main" val="27392083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再从物理的角度去理解林德勒视界的作用。由于真空涨落，真空中处处都在</a:t>
            </a:r>
            <a:r>
              <a:rPr lang="zh-CN" altLang="en-US" sz="1200" dirty="0">
                <a:latin typeface="微软雅黑" panose="020B0503020204020204" pitchFamily="34" charset="-122"/>
                <a:ea typeface="微软雅黑" panose="020B0503020204020204" pitchFamily="34" charset="-122"/>
              </a:rPr>
              <a:t>产生和湮灭虚粒子对。对于恰好在林德勒视界边缘处产生的虚粒子对，虽然闵可夫斯基时空中的惯性观察者会看到虚粒子对正常湮灭，真空中也就不存在粒子；但是林德勒时空中的匀加速观察者只能观察到在右林德勒楔中的粒子，无法观察到被林德勒视界隔绝的另一个粒子，也就会发现这里的真空也存在粒子分布。</a:t>
            </a:r>
            <a:endParaRPr lang="zh-CN" altLang="en-US" dirty="0"/>
          </a:p>
        </p:txBody>
      </p:sp>
      <p:sp>
        <p:nvSpPr>
          <p:cNvPr id="4" name="灯片编号占位符 3"/>
          <p:cNvSpPr>
            <a:spLocks noGrp="1"/>
          </p:cNvSpPr>
          <p:nvPr>
            <p:ph type="sldNum" sz="quarter" idx="5"/>
          </p:nvPr>
        </p:nvSpPr>
        <p:spPr/>
        <p:txBody>
          <a:bodyPr/>
          <a:lstStyle/>
          <a:p>
            <a:fld id="{915746A5-81B7-43A9-B35A-EB68CFD4BF84}" type="slidenum">
              <a:rPr lang="zh-CN" altLang="en-US" smtClean="0"/>
              <a:t>16</a:t>
            </a:fld>
            <a:endParaRPr lang="zh-CN" altLang="en-US"/>
          </a:p>
        </p:txBody>
      </p:sp>
    </p:spTree>
    <p:extLst>
      <p:ext uri="{BB962C8B-B14F-4D97-AF65-F5344CB8AC3E}">
        <p14:creationId xmlns:p14="http://schemas.microsoft.com/office/powerpoint/2010/main" val="22153225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最终我们得到博戈留波夫系数的表达式。代入系数</a:t>
            </a:r>
            <a:r>
              <a:rPr lang="en-US" altLang="zh-CN" dirty="0"/>
              <a:t>beta</a:t>
            </a:r>
            <a:r>
              <a:rPr lang="zh-CN" altLang="en-US" dirty="0"/>
              <a:t>的模方，就可以算出匀</a:t>
            </a:r>
            <a:r>
              <a:rPr lang="zh-CN" altLang="en-US" sz="1200" dirty="0">
                <a:latin typeface="微软雅黑" panose="020B0503020204020204" pitchFamily="34" charset="-122"/>
                <a:ea typeface="微软雅黑" panose="020B0503020204020204" pitchFamily="34" charset="-122"/>
              </a:rPr>
              <a:t>加速观察者观测到的粒子数期望值。对比普朗克黑体辐射谱，其实也就是玻色</a:t>
            </a:r>
            <a:r>
              <a:rPr lang="en-US" altLang="zh-CN" sz="1200" dirty="0">
                <a:latin typeface="微软雅黑" panose="020B0503020204020204" pitchFamily="34" charset="-122"/>
                <a:ea typeface="微软雅黑" panose="020B0503020204020204" pitchFamily="34" charset="-122"/>
              </a:rPr>
              <a:t>-</a:t>
            </a:r>
            <a:r>
              <a:rPr lang="zh-CN" altLang="en-US" sz="1200" dirty="0">
                <a:latin typeface="微软雅黑" panose="020B0503020204020204" pitchFamily="34" charset="-122"/>
                <a:ea typeface="微软雅黑" panose="020B0503020204020204" pitchFamily="34" charset="-122"/>
              </a:rPr>
              <a:t>爱因斯坦分布，可以看出二者具有相同的形式。再具体比较系数，就可以得到温度的表达式，这里也就是昂鲁温度。</a:t>
            </a:r>
            <a:endParaRPr lang="en-US" altLang="zh-CN" sz="1200" dirty="0">
              <a:latin typeface="微软雅黑" panose="020B0503020204020204" pitchFamily="34" charset="-122"/>
              <a:ea typeface="微软雅黑" panose="020B0503020204020204" pitchFamily="34" charset="-122"/>
            </a:endParaRPr>
          </a:p>
          <a:p>
            <a:endParaRPr lang="en-US" altLang="zh-CN" sz="1200" dirty="0">
              <a:latin typeface="微软雅黑" panose="020B0503020204020204" pitchFamily="34" charset="-122"/>
              <a:ea typeface="微软雅黑" panose="020B0503020204020204" pitchFamily="34" charset="-122"/>
            </a:endParaRPr>
          </a:p>
          <a:p>
            <a:r>
              <a:rPr lang="zh-CN" altLang="en-US" sz="1200" dirty="0">
                <a:latin typeface="微软雅黑" panose="020B0503020204020204" pitchFamily="34" charset="-122"/>
                <a:ea typeface="微软雅黑" panose="020B0503020204020204" pitchFamily="34" charset="-122"/>
              </a:rPr>
              <a:t>可以看出，运用昂鲁温度的表达式，为了实现我们在开头提到的加热一杯茶，需要</a:t>
            </a:r>
            <a:r>
              <a:rPr lang="en-US" altLang="zh-CN" sz="1200" dirty="0">
                <a:latin typeface="微软雅黑" panose="020B0503020204020204" pitchFamily="34" charset="-122"/>
                <a:ea typeface="微软雅黑" panose="020B0503020204020204" pitchFamily="34" charset="-122"/>
              </a:rPr>
              <a:t>10^20</a:t>
            </a:r>
            <a:r>
              <a:rPr lang="zh-CN" altLang="en-US" sz="1200" dirty="0">
                <a:latin typeface="微软雅黑" panose="020B0503020204020204" pitchFamily="34" charset="-122"/>
                <a:ea typeface="微软雅黑" panose="020B0503020204020204" pitchFamily="34" charset="-122"/>
              </a:rPr>
              <a:t>数量级的加速度。这也意味着我们难以直接验证昂鲁温度。不过，昂鲁效应与霍金辐射的联系十分紧密，可以说二者的原理几乎相同。由于霍金辐射是理论自洽的，所以昂鲁温度也具有较高的理论支撑。</a:t>
            </a:r>
            <a:endParaRPr lang="zh-CN" altLang="en-US" dirty="0"/>
          </a:p>
        </p:txBody>
      </p:sp>
      <p:sp>
        <p:nvSpPr>
          <p:cNvPr id="4" name="灯片编号占位符 3"/>
          <p:cNvSpPr>
            <a:spLocks noGrp="1"/>
          </p:cNvSpPr>
          <p:nvPr>
            <p:ph type="sldNum" sz="quarter" idx="5"/>
          </p:nvPr>
        </p:nvSpPr>
        <p:spPr/>
        <p:txBody>
          <a:bodyPr/>
          <a:lstStyle/>
          <a:p>
            <a:fld id="{915746A5-81B7-43A9-B35A-EB68CFD4BF84}" type="slidenum">
              <a:rPr lang="zh-CN" altLang="en-US" smtClean="0"/>
              <a:t>17</a:t>
            </a:fld>
            <a:endParaRPr lang="zh-CN" altLang="en-US"/>
          </a:p>
        </p:txBody>
      </p:sp>
    </p:spTree>
    <p:extLst>
      <p:ext uri="{BB962C8B-B14F-4D97-AF65-F5344CB8AC3E}">
        <p14:creationId xmlns:p14="http://schemas.microsoft.com/office/powerpoint/2010/main" val="13890125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915746A5-81B7-43A9-B35A-EB68CFD4BF84}" type="slidenum">
              <a:rPr lang="zh-CN" altLang="en-US" smtClean="0"/>
              <a:t>19</a:t>
            </a:fld>
            <a:endParaRPr lang="zh-CN" altLang="en-US"/>
          </a:p>
        </p:txBody>
      </p:sp>
    </p:spTree>
    <p:extLst>
      <p:ext uri="{BB962C8B-B14F-4D97-AF65-F5344CB8AC3E}">
        <p14:creationId xmlns:p14="http://schemas.microsoft.com/office/powerpoint/2010/main" val="23644113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90EBD-9369-4084-DA9D-D0B0BE36E19C}"/>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55A286DD-5EDC-65B4-2305-5A8E2A312D94}"/>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352E7697-AB9F-31F5-4102-1FE89C46A42A}"/>
              </a:ext>
            </a:extLst>
          </p:cNvPr>
          <p:cNvSpPr>
            <a:spLocks noGrp="1"/>
          </p:cNvSpPr>
          <p:nvPr>
            <p:ph type="body" idx="1"/>
          </p:nvPr>
        </p:nvSpPr>
        <p:spPr/>
        <p:txBody>
          <a:bodyPr/>
          <a:lstStyle/>
          <a:p>
            <a:endParaRPr lang="zh-CN" altLang="en-US" dirty="0"/>
          </a:p>
        </p:txBody>
      </p:sp>
      <p:sp>
        <p:nvSpPr>
          <p:cNvPr id="4" name="灯片编号占位符 3">
            <a:extLst>
              <a:ext uri="{FF2B5EF4-FFF2-40B4-BE49-F238E27FC236}">
                <a16:creationId xmlns:a16="http://schemas.microsoft.com/office/drawing/2014/main" id="{2C85448F-511D-51E3-FECB-141D5B89DABD}"/>
              </a:ext>
            </a:extLst>
          </p:cNvPr>
          <p:cNvSpPr>
            <a:spLocks noGrp="1"/>
          </p:cNvSpPr>
          <p:nvPr>
            <p:ph type="sldNum" sz="quarter" idx="5"/>
          </p:nvPr>
        </p:nvSpPr>
        <p:spPr/>
        <p:txBody>
          <a:bodyPr/>
          <a:lstStyle/>
          <a:p>
            <a:fld id="{915746A5-81B7-43A9-B35A-EB68CFD4BF84}" type="slidenum">
              <a:rPr lang="zh-CN" altLang="en-US" smtClean="0"/>
              <a:t>22</a:t>
            </a:fld>
            <a:endParaRPr lang="zh-CN" altLang="en-US"/>
          </a:p>
        </p:txBody>
      </p:sp>
    </p:spTree>
    <p:extLst>
      <p:ext uri="{BB962C8B-B14F-4D97-AF65-F5344CB8AC3E}">
        <p14:creationId xmlns:p14="http://schemas.microsoft.com/office/powerpoint/2010/main" val="3816441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昂鲁效应说加速的观察者会发现周围的环境升温了。但是，温度是宏观统计量，需要大量粒子才能被定义。可是真空中又不存在粒子，怎么会冒出来温度的概念呢？这便需要理解“粒子热浴”的概念。</a:t>
            </a:r>
            <a:endParaRPr lang="en-US" altLang="zh-CN" dirty="0"/>
          </a:p>
          <a:p>
            <a:endParaRPr lang="en-US" altLang="zh-CN" dirty="0"/>
          </a:p>
          <a:p>
            <a:r>
              <a:rPr lang="zh-CN" altLang="en-US" dirty="0"/>
              <a:t>对于惯性观察者而言，他看到周围环境是真空，无法观测到任何粒子；但是，对于加速观察者而言，他会观测到满足一定温度分布的热辐射场，也就是环境中存在大量光子，这便是粒子热浴。</a:t>
            </a:r>
            <a:endParaRPr lang="en-US" altLang="zh-CN" dirty="0"/>
          </a:p>
          <a:p>
            <a:endParaRPr lang="en-US" altLang="zh-CN" dirty="0"/>
          </a:p>
          <a:p>
            <a:r>
              <a:rPr lang="zh-CN" altLang="en-US" dirty="0"/>
              <a:t>这也就意味着真空其实并不空。真空中存在粒子涨落，时刻都有虚粒子对产生和湮灭。所以我们需要重新给真空下一个定义。从量子场论的视角看真空。真空也就是场的基态，而粒子就是场的激发态。借由产生湮灭算符和粒子数算符，这样就可以将真空定义为粒子数算符期望为零对应的量子态。</a:t>
            </a:r>
          </a:p>
        </p:txBody>
      </p:sp>
      <p:sp>
        <p:nvSpPr>
          <p:cNvPr id="4" name="灯片编号占位符 3"/>
          <p:cNvSpPr>
            <a:spLocks noGrp="1"/>
          </p:cNvSpPr>
          <p:nvPr>
            <p:ph type="sldNum" sz="quarter" idx="5"/>
          </p:nvPr>
        </p:nvSpPr>
        <p:spPr/>
        <p:txBody>
          <a:bodyPr/>
          <a:lstStyle/>
          <a:p>
            <a:fld id="{915746A5-81B7-43A9-B35A-EB68CFD4BF84}" type="slidenum">
              <a:rPr lang="zh-CN" altLang="en-US" smtClean="0"/>
              <a:t>4</a:t>
            </a:fld>
            <a:endParaRPr lang="zh-CN" altLang="en-US"/>
          </a:p>
        </p:txBody>
      </p:sp>
    </p:spTree>
    <p:extLst>
      <p:ext uri="{BB962C8B-B14F-4D97-AF65-F5344CB8AC3E}">
        <p14:creationId xmlns:p14="http://schemas.microsoft.com/office/powerpoint/2010/main" val="1941353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B7043-EECF-2176-9AB3-681BAE5FAA7C}"/>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601D3884-7660-1AFE-9030-5A39C128C031}"/>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951C5CB7-08B4-3456-0D7F-D9C7AEB19D55}"/>
              </a:ext>
            </a:extLst>
          </p:cNvPr>
          <p:cNvSpPr>
            <a:spLocks noGrp="1"/>
          </p:cNvSpPr>
          <p:nvPr>
            <p:ph type="body" idx="1"/>
          </p:nvPr>
        </p:nvSpPr>
        <p:spPr/>
        <p:txBody>
          <a:bodyPr/>
          <a:lstStyle/>
          <a:p>
            <a:r>
              <a:rPr lang="zh-CN" altLang="en-US" dirty="0"/>
              <a:t>但是，我们又接着遇到一个问题：在不同观察者眼中，真空都是一样的吗？对于惯性运动的观察者，他处于闵可夫斯基时空，对应的真空为闵可夫斯基时空中的场基态；对于匀加速运动的观察者，他处于林德勒时空，对应的真空为林德勒时空中的场基态。当然，不论是闵可夫斯基真空，还是林德勒真空，各自粒子数算符在各自的场基态下的期望都为零。这也是真空的定义所需要满足的。</a:t>
            </a:r>
          </a:p>
        </p:txBody>
      </p:sp>
      <p:sp>
        <p:nvSpPr>
          <p:cNvPr id="4" name="灯片编号占位符 3">
            <a:extLst>
              <a:ext uri="{FF2B5EF4-FFF2-40B4-BE49-F238E27FC236}">
                <a16:creationId xmlns:a16="http://schemas.microsoft.com/office/drawing/2014/main" id="{9BADEB0D-66EE-0493-9FF3-9D91E892EACB}"/>
              </a:ext>
            </a:extLst>
          </p:cNvPr>
          <p:cNvSpPr>
            <a:spLocks noGrp="1"/>
          </p:cNvSpPr>
          <p:nvPr>
            <p:ph type="sldNum" sz="quarter" idx="5"/>
          </p:nvPr>
        </p:nvSpPr>
        <p:spPr/>
        <p:txBody>
          <a:bodyPr/>
          <a:lstStyle/>
          <a:p>
            <a:fld id="{915746A5-81B7-43A9-B35A-EB68CFD4BF84}" type="slidenum">
              <a:rPr lang="zh-CN" altLang="en-US" smtClean="0"/>
              <a:t>5</a:t>
            </a:fld>
            <a:endParaRPr lang="zh-CN" altLang="en-US"/>
          </a:p>
        </p:txBody>
      </p:sp>
    </p:spTree>
    <p:extLst>
      <p:ext uri="{BB962C8B-B14F-4D97-AF65-F5344CB8AC3E}">
        <p14:creationId xmlns:p14="http://schemas.microsoft.com/office/powerpoint/2010/main" val="6613031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不过，实际问题是，加速观察者所处的环境是闵可夫斯基时空中的真空，而不是林德勒真空。所以，关键问题也就是：计算林德勒时空粒子数算符在闵可夫斯基真空基态下的期望。</a:t>
            </a:r>
            <a:endParaRPr lang="en-US" altLang="zh-CN" dirty="0"/>
          </a:p>
          <a:p>
            <a:endParaRPr lang="en-US" altLang="zh-CN" dirty="0"/>
          </a:p>
          <a:p>
            <a:r>
              <a:rPr lang="zh-CN" altLang="en-US" dirty="0"/>
              <a:t>而在后面我们会看到，正是由于这个期望值非零，或者说是林德勒时空的湮灭算符作用在闵可夫斯基时空的真空基态上非零，所以加速观察者才会观测到粒子。</a:t>
            </a:r>
          </a:p>
        </p:txBody>
      </p:sp>
      <p:sp>
        <p:nvSpPr>
          <p:cNvPr id="4" name="灯片编号占位符 3"/>
          <p:cNvSpPr>
            <a:spLocks noGrp="1"/>
          </p:cNvSpPr>
          <p:nvPr>
            <p:ph type="sldNum" sz="quarter" idx="5"/>
          </p:nvPr>
        </p:nvSpPr>
        <p:spPr/>
        <p:txBody>
          <a:bodyPr/>
          <a:lstStyle/>
          <a:p>
            <a:fld id="{915746A5-81B7-43A9-B35A-EB68CFD4BF84}" type="slidenum">
              <a:rPr lang="zh-CN" altLang="en-US" smtClean="0"/>
              <a:t>6</a:t>
            </a:fld>
            <a:endParaRPr lang="zh-CN" altLang="en-US"/>
          </a:p>
        </p:txBody>
      </p:sp>
    </p:spTree>
    <p:extLst>
      <p:ext uri="{BB962C8B-B14F-4D97-AF65-F5344CB8AC3E}">
        <p14:creationId xmlns:p14="http://schemas.microsoft.com/office/powerpoint/2010/main" val="3033887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dirty="0">
                <a:latin typeface="微软雅黑" panose="020B0503020204020204" pitchFamily="34" charset="-122"/>
                <a:ea typeface="微软雅黑" panose="020B0503020204020204" pitchFamily="34" charset="-122"/>
              </a:rPr>
              <a:t>考虑一个在二维闵可夫斯基时空中匀加速运动的观察者。当然，这里的“匀加速”指的不是</a:t>
            </a:r>
            <a:r>
              <a:rPr lang="en-US" altLang="zh-CN" sz="1200" dirty="0">
                <a:latin typeface="微软雅黑" panose="020B0503020204020204" pitchFamily="34" charset="-122"/>
                <a:ea typeface="微软雅黑" panose="020B0503020204020204" pitchFamily="34" charset="-122"/>
              </a:rPr>
              <a:t>x</a:t>
            </a:r>
            <a:r>
              <a:rPr lang="zh-CN" altLang="en-US" sz="1200" dirty="0">
                <a:latin typeface="微软雅黑" panose="020B0503020204020204" pitchFamily="34" charset="-122"/>
                <a:ea typeface="微软雅黑" panose="020B0503020204020204" pitchFamily="34" charset="-122"/>
              </a:rPr>
              <a:t>方向关于时间的加速度恒定，这会导致超光速；“匀加速”指的是四加速恒定。通过缩并得到一个不依赖于坐标系选择的固有加速度，再利用四速度缩并恒为</a:t>
            </a:r>
            <a:r>
              <a:rPr lang="en-US" altLang="zh-CN" sz="1200" dirty="0">
                <a:latin typeface="微软雅黑" panose="020B0503020204020204" pitchFamily="34" charset="-122"/>
                <a:ea typeface="微软雅黑" panose="020B0503020204020204" pitchFamily="34" charset="-122"/>
              </a:rPr>
              <a:t>-1</a:t>
            </a:r>
            <a:r>
              <a:rPr lang="zh-CN" altLang="en-US" sz="1200" dirty="0">
                <a:latin typeface="微软雅黑" panose="020B0503020204020204" pitchFamily="34" charset="-122"/>
                <a:ea typeface="微软雅黑" panose="020B0503020204020204" pitchFamily="34" charset="-122"/>
              </a:rPr>
              <a:t>的性质，可联立解出匀加速运动观察者在闵可夫斯基时空中的运动轨迹，也就是双曲线运动。进一步，可以引入二维林德勒时空坐标</a:t>
            </a:r>
            <a:r>
              <a:rPr lang="en-US" altLang="zh-CN" sz="1200" dirty="0">
                <a:latin typeface="微软雅黑" panose="020B0503020204020204" pitchFamily="34" charset="-122"/>
                <a:ea typeface="微软雅黑" panose="020B0503020204020204" pitchFamily="34" charset="-122"/>
              </a:rPr>
              <a:t>eta</a:t>
            </a:r>
            <a:r>
              <a:rPr lang="zh-CN" altLang="en-US" sz="1200" dirty="0">
                <a:latin typeface="微软雅黑" panose="020B0503020204020204" pitchFamily="34" charset="-122"/>
                <a:ea typeface="微软雅黑" panose="020B0503020204020204" pitchFamily="34" charset="-122"/>
              </a:rPr>
              <a:t>和</a:t>
            </a:r>
            <a:r>
              <a:rPr lang="en-US" altLang="zh-CN" sz="1200" dirty="0">
                <a:latin typeface="微软雅黑" panose="020B0503020204020204" pitchFamily="34" charset="-122"/>
                <a:ea typeface="微软雅黑" panose="020B0503020204020204" pitchFamily="34" charset="-122"/>
              </a:rPr>
              <a:t>xi</a:t>
            </a:r>
            <a:r>
              <a:rPr lang="zh-CN" altLang="en-US" sz="1200" dirty="0">
                <a:latin typeface="微软雅黑" panose="020B0503020204020204" pitchFamily="34" charset="-122"/>
                <a:ea typeface="微软雅黑" panose="020B0503020204020204" pitchFamily="34" charset="-122"/>
              </a:rPr>
              <a:t>，这样就得到了两个时空之间的坐标转化关系。</a:t>
            </a:r>
          </a:p>
        </p:txBody>
      </p:sp>
      <p:sp>
        <p:nvSpPr>
          <p:cNvPr id="4" name="灯片编号占位符 3"/>
          <p:cNvSpPr>
            <a:spLocks noGrp="1"/>
          </p:cNvSpPr>
          <p:nvPr>
            <p:ph type="sldNum" sz="quarter" idx="5"/>
          </p:nvPr>
        </p:nvSpPr>
        <p:spPr/>
        <p:txBody>
          <a:bodyPr/>
          <a:lstStyle/>
          <a:p>
            <a:fld id="{915746A5-81B7-43A9-B35A-EB68CFD4BF84}" type="slidenum">
              <a:rPr lang="zh-CN" altLang="en-US" smtClean="0"/>
              <a:t>8</a:t>
            </a:fld>
            <a:endParaRPr lang="zh-CN" altLang="en-US"/>
          </a:p>
        </p:txBody>
      </p:sp>
    </p:spTree>
    <p:extLst>
      <p:ext uri="{BB962C8B-B14F-4D97-AF65-F5344CB8AC3E}">
        <p14:creationId xmlns:p14="http://schemas.microsoft.com/office/powerpoint/2010/main" val="182175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再来考虑“场”。在闵可夫斯基时空和林德勒时空中，可以分别写出无质量粒子场所满足的克莱因</a:t>
                </a:r>
                <a:r>
                  <a:rPr lang="en-US" altLang="zh-CN" dirty="0"/>
                  <a:t>-</a:t>
                </a:r>
                <a:r>
                  <a:rPr lang="zh-CN" altLang="en-US" dirty="0"/>
                  <a:t>戈登方程。可以发现，这两个方程其实具有相同的形式，所以二者解的形式也是相同的。利用量子场论中的结论，解具有以下形式。其中，</a:t>
                </a:r>
                <a14:m>
                  <m:oMath xmlns:m="http://schemas.openxmlformats.org/officeDocument/2006/math">
                    <m:sSubSup>
                      <m:sSubSupPr>
                        <m:ctrlPr>
                          <a:rPr lang="en-US" altLang="zh-CN" sz="1200" i="1" smtClean="0">
                            <a:solidFill>
                              <a:prstClr val="black"/>
                            </a:solidFill>
                            <a:latin typeface="Cambria Math" panose="02040503050406030204" pitchFamily="18" charset="0"/>
                            <a:ea typeface="微软雅黑" panose="020B0503020204020204" pitchFamily="34" charset="-122"/>
                          </a:rPr>
                        </m:ctrlPr>
                      </m:sSubSupPr>
                      <m:e>
                        <m:acc>
                          <m:accPr>
                            <m:chr m:val="̂"/>
                            <m:ctrlPr>
                              <a:rPr lang="en-US" altLang="zh-CN" sz="1200" i="1">
                                <a:solidFill>
                                  <a:prstClr val="black"/>
                                </a:solidFill>
                                <a:latin typeface="Cambria Math" panose="02040503050406030204" pitchFamily="18" charset="0"/>
                                <a:ea typeface="微软雅黑" panose="020B0503020204020204" pitchFamily="34" charset="-122"/>
                              </a:rPr>
                            </m:ctrlPr>
                          </m:accPr>
                          <m:e>
                            <m:r>
                              <a:rPr lang="en-US" altLang="zh-CN" sz="1200" i="1">
                                <a:solidFill>
                                  <a:prstClr val="black"/>
                                </a:solidFill>
                                <a:latin typeface="Cambria Math" panose="02040503050406030204" pitchFamily="18" charset="0"/>
                                <a:ea typeface="微软雅黑" panose="020B0503020204020204" pitchFamily="34" charset="-122"/>
                              </a:rPr>
                              <m:t>𝑎</m:t>
                            </m:r>
                          </m:e>
                        </m:acc>
                      </m:e>
                      <m:sub>
                        <m:r>
                          <a:rPr lang="en-US" altLang="zh-CN" sz="1200" i="1">
                            <a:solidFill>
                              <a:prstClr val="black"/>
                            </a:solidFill>
                            <a:latin typeface="Cambria Math" panose="02040503050406030204" pitchFamily="18" charset="0"/>
                            <a:ea typeface="微软雅黑" panose="020B0503020204020204" pitchFamily="34" charset="-122"/>
                          </a:rPr>
                          <m:t>𝑘</m:t>
                        </m:r>
                      </m:sub>
                      <m:sup>
                        <m:r>
                          <m:rPr>
                            <m:nor/>
                          </m:rPr>
                          <a:rPr lang="en-US" altLang="zh-CN" sz="1200">
                            <a:solidFill>
                              <a:prstClr val="black"/>
                            </a:solidFill>
                          </a:rPr>
                          <m:t>†</m:t>
                        </m:r>
                      </m:sup>
                    </m:sSubSup>
                    <m:r>
                      <a:rPr lang="en-US" altLang="zh-CN" sz="1200" i="1">
                        <a:solidFill>
                          <a:prstClr val="black"/>
                        </a:solidFill>
                        <a:latin typeface="Cambria Math" panose="02040503050406030204" pitchFamily="18" charset="0"/>
                      </a:rPr>
                      <m:t>, </m:t>
                    </m:r>
                    <m:sSub>
                      <m:sSubPr>
                        <m:ctrlPr>
                          <a:rPr lang="en-US" altLang="zh-CN" sz="1200" i="1">
                            <a:latin typeface="Cambria Math" panose="02040503050406030204" pitchFamily="18" charset="0"/>
                            <a:ea typeface="微软雅黑" panose="020B0503020204020204" pitchFamily="34" charset="-122"/>
                          </a:rPr>
                        </m:ctrlPr>
                      </m:sSubPr>
                      <m:e>
                        <m:acc>
                          <m:accPr>
                            <m:chr m:val="̂"/>
                            <m:ctrlPr>
                              <a:rPr lang="zh-CN" altLang="en-US" sz="1200" i="1">
                                <a:latin typeface="Cambria Math" panose="02040503050406030204" pitchFamily="18" charset="0"/>
                                <a:ea typeface="微软雅黑" panose="020B0503020204020204" pitchFamily="34" charset="-122"/>
                              </a:rPr>
                            </m:ctrlPr>
                          </m:accPr>
                          <m:e>
                            <m:r>
                              <a:rPr lang="en-US" altLang="zh-CN" sz="1200" i="1">
                                <a:latin typeface="Cambria Math" panose="02040503050406030204" pitchFamily="18" charset="0"/>
                                <a:ea typeface="微软雅黑" panose="020B0503020204020204" pitchFamily="34" charset="-122"/>
                              </a:rPr>
                              <m:t>𝑎</m:t>
                            </m:r>
                          </m:e>
                        </m:acc>
                      </m:e>
                      <m:sub>
                        <m:r>
                          <a:rPr lang="en-US" altLang="zh-CN" sz="1200" i="1">
                            <a:latin typeface="Cambria Math" panose="02040503050406030204" pitchFamily="18" charset="0"/>
                            <a:ea typeface="微软雅黑" panose="020B0503020204020204" pitchFamily="34" charset="-122"/>
                          </a:rPr>
                          <m:t>𝑘</m:t>
                        </m:r>
                      </m:sub>
                    </m:sSub>
                  </m:oMath>
                </a14:m>
                <a:r>
                  <a:rPr lang="zh-CN" altLang="en-US" sz="1200" dirty="0">
                    <a:latin typeface="Cambria Math" panose="02040503050406030204" pitchFamily="18" charset="0"/>
                    <a:ea typeface="微软雅黑" panose="020B0503020204020204" pitchFamily="34" charset="-122"/>
                  </a:rPr>
                  <a:t>和</a:t>
                </a:r>
                <a14:m>
                  <m:oMath xmlns:m="http://schemas.openxmlformats.org/officeDocument/2006/math">
                    <m:sSubSup>
                      <m:sSubSupPr>
                        <m:ctrlPr>
                          <a:rPr lang="en-US" altLang="zh-CN" sz="1200" i="1">
                            <a:latin typeface="Cambria Math" panose="02040503050406030204" pitchFamily="18" charset="0"/>
                            <a:ea typeface="微软雅黑" panose="020B0503020204020204" pitchFamily="34" charset="-122"/>
                          </a:rPr>
                        </m:ctrlPr>
                      </m:sSubSupPr>
                      <m:e>
                        <m:acc>
                          <m:accPr>
                            <m:chr m:val="̂"/>
                            <m:ctrlPr>
                              <a:rPr lang="en-US" altLang="zh-CN" sz="1200" i="1">
                                <a:latin typeface="Cambria Math" panose="02040503050406030204" pitchFamily="18" charset="0"/>
                                <a:ea typeface="微软雅黑" panose="020B0503020204020204" pitchFamily="34" charset="-122"/>
                              </a:rPr>
                            </m:ctrlPr>
                          </m:accPr>
                          <m:e>
                            <m:r>
                              <a:rPr lang="en-US" altLang="zh-CN" sz="1200" i="1">
                                <a:latin typeface="Cambria Math" panose="02040503050406030204" pitchFamily="18" charset="0"/>
                                <a:ea typeface="微软雅黑" panose="020B0503020204020204" pitchFamily="34" charset="-122"/>
                              </a:rPr>
                              <m:t>𝑏</m:t>
                            </m:r>
                          </m:e>
                        </m:acc>
                      </m:e>
                      <m:sub>
                        <m:r>
                          <a:rPr lang="en-US" altLang="zh-CN" sz="1200" i="1">
                            <a:latin typeface="Cambria Math" panose="02040503050406030204" pitchFamily="18" charset="0"/>
                            <a:ea typeface="微软雅黑" panose="020B0503020204020204" pitchFamily="34" charset="-122"/>
                          </a:rPr>
                          <m:t>𝑘</m:t>
                        </m:r>
                      </m:sub>
                      <m:sup>
                        <m:r>
                          <m:rPr>
                            <m:nor/>
                          </m:rPr>
                          <a:rPr lang="en-US" altLang="zh-CN" sz="1200"/>
                          <m:t>†</m:t>
                        </m:r>
                      </m:sup>
                    </m:sSubSup>
                    <m:r>
                      <a:rPr lang="en-US" altLang="zh-CN" sz="1200">
                        <a:latin typeface="Cambria Math" panose="02040503050406030204" pitchFamily="18" charset="0"/>
                        <a:ea typeface="微软雅黑" panose="020B0503020204020204" pitchFamily="34" charset="-122"/>
                      </a:rPr>
                      <m:t>, </m:t>
                    </m:r>
                    <m:sSub>
                      <m:sSubPr>
                        <m:ctrlPr>
                          <a:rPr lang="en-US" altLang="zh-CN" sz="1200" i="1">
                            <a:latin typeface="Cambria Math" panose="02040503050406030204" pitchFamily="18" charset="0"/>
                            <a:ea typeface="微软雅黑" panose="020B0503020204020204" pitchFamily="34" charset="-122"/>
                          </a:rPr>
                        </m:ctrlPr>
                      </m:sSubPr>
                      <m:e>
                        <m:acc>
                          <m:accPr>
                            <m:chr m:val="̂"/>
                            <m:ctrlPr>
                              <a:rPr lang="en-US" altLang="zh-CN" sz="1200" i="1">
                                <a:latin typeface="Cambria Math" panose="02040503050406030204" pitchFamily="18" charset="0"/>
                                <a:ea typeface="微软雅黑" panose="020B0503020204020204" pitchFamily="34" charset="-122"/>
                              </a:rPr>
                            </m:ctrlPr>
                          </m:accPr>
                          <m:e>
                            <m:r>
                              <a:rPr lang="en-US" altLang="zh-CN" sz="1200" i="1">
                                <a:latin typeface="Cambria Math" panose="02040503050406030204" pitchFamily="18" charset="0"/>
                                <a:ea typeface="微软雅黑" panose="020B0503020204020204" pitchFamily="34" charset="-122"/>
                              </a:rPr>
                              <m:t>𝑏</m:t>
                            </m:r>
                          </m:e>
                        </m:acc>
                      </m:e>
                      <m:sub>
                        <m:r>
                          <a:rPr lang="en-US" altLang="zh-CN" sz="1200" i="1">
                            <a:latin typeface="Cambria Math" panose="02040503050406030204" pitchFamily="18" charset="0"/>
                            <a:ea typeface="微软雅黑" panose="020B0503020204020204" pitchFamily="34" charset="-122"/>
                          </a:rPr>
                          <m:t>𝑘</m:t>
                        </m:r>
                      </m:sub>
                    </m:sSub>
                  </m:oMath>
                </a14:m>
                <a:r>
                  <a:rPr lang="zh-CN" altLang="en-US" sz="1200" dirty="0">
                    <a:latin typeface="微软雅黑" panose="020B0503020204020204" pitchFamily="34" charset="-122"/>
                    <a:ea typeface="微软雅黑" panose="020B0503020204020204" pitchFamily="34" charset="-122"/>
                  </a:rPr>
                  <a:t>分别代表两种时空中频率为</a:t>
                </a:r>
                <a14:m>
                  <m:oMath xmlns:m="http://schemas.openxmlformats.org/officeDocument/2006/math">
                    <m:r>
                      <a:rPr lang="en-US" altLang="zh-CN" sz="1200" b="0" i="1" smtClean="0">
                        <a:latin typeface="Cambria Math" panose="02040503050406030204" pitchFamily="18" charset="0"/>
                        <a:ea typeface="微软雅黑" panose="020B0503020204020204" pitchFamily="34" charset="-122"/>
                      </a:rPr>
                      <m:t>𝑘</m:t>
                    </m:r>
                  </m:oMath>
                </a14:m>
                <a:r>
                  <a:rPr lang="zh-CN" altLang="en-US" sz="1200" dirty="0">
                    <a:latin typeface="微软雅黑" panose="020B0503020204020204" pitchFamily="34" charset="-122"/>
                    <a:ea typeface="微软雅黑" panose="020B0503020204020204" pitchFamily="34" charset="-122"/>
                  </a:rPr>
                  <a:t>的粒子的产生湮灭算符</a:t>
                </a:r>
                <a:r>
                  <a:rPr lang="zh-CN" altLang="en-US" dirty="0"/>
                  <a:t>；</a:t>
                </a:r>
                <a14:m>
                  <m:oMath xmlns:m="http://schemas.openxmlformats.org/officeDocument/2006/math">
                    <m:d>
                      <m:dPr>
                        <m:begChr m:val="{"/>
                        <m:endChr m:val="}"/>
                        <m:ctrlPr>
                          <a:rPr lang="en-US" altLang="zh-CN" sz="1200" i="1" smtClean="0">
                            <a:latin typeface="Cambria Math" panose="02040503050406030204" pitchFamily="18" charset="0"/>
                            <a:ea typeface="微软雅黑" panose="020B0503020204020204" pitchFamily="34" charset="-122"/>
                          </a:rPr>
                        </m:ctrlPr>
                      </m:dPr>
                      <m:e>
                        <m:sSubSup>
                          <m:sSubSupPr>
                            <m:ctrlPr>
                              <a:rPr lang="en-US" altLang="zh-CN" sz="1200" i="1">
                                <a:latin typeface="Cambria Math" panose="02040503050406030204" pitchFamily="18" charset="0"/>
                                <a:ea typeface="微软雅黑" panose="020B0503020204020204" pitchFamily="34" charset="-122"/>
                              </a:rPr>
                            </m:ctrlPr>
                          </m:sSubSupPr>
                          <m:e>
                            <m:r>
                              <a:rPr lang="en-US" altLang="zh-CN" sz="1200" i="1">
                                <a:latin typeface="Cambria Math" panose="02040503050406030204" pitchFamily="18" charset="0"/>
                                <a:ea typeface="微软雅黑" panose="020B0503020204020204" pitchFamily="34" charset="-122"/>
                              </a:rPr>
                              <m:t>𝑓</m:t>
                            </m:r>
                          </m:e>
                          <m:sub>
                            <m:r>
                              <a:rPr lang="en-US" altLang="zh-CN" sz="1200" i="1">
                                <a:latin typeface="Cambria Math" panose="02040503050406030204" pitchFamily="18" charset="0"/>
                                <a:ea typeface="微软雅黑" panose="020B0503020204020204" pitchFamily="34" charset="-122"/>
                              </a:rPr>
                              <m:t>𝑘</m:t>
                            </m:r>
                          </m:sub>
                          <m:sup>
                            <m:r>
                              <a:rPr lang="en-US" altLang="zh-CN" sz="1200" i="1">
                                <a:latin typeface="Cambria Math" panose="02040503050406030204" pitchFamily="18" charset="0"/>
                                <a:ea typeface="微软雅黑" panose="020B0503020204020204" pitchFamily="34" charset="-122"/>
                              </a:rPr>
                              <m:t>𝑀</m:t>
                            </m:r>
                          </m:sup>
                        </m:sSubSup>
                      </m:e>
                    </m:d>
                    <m:r>
                      <a:rPr lang="en-US" altLang="zh-CN" sz="1200" i="1">
                        <a:latin typeface="Cambria Math" panose="02040503050406030204" pitchFamily="18" charset="0"/>
                        <a:ea typeface="微软雅黑" panose="020B0503020204020204" pitchFamily="34" charset="-122"/>
                      </a:rPr>
                      <m:t>, </m:t>
                    </m:r>
                    <m:d>
                      <m:dPr>
                        <m:begChr m:val="{"/>
                        <m:endChr m:val="}"/>
                        <m:ctrlPr>
                          <a:rPr lang="en-US" altLang="zh-CN" sz="1200" i="1">
                            <a:latin typeface="Cambria Math" panose="02040503050406030204" pitchFamily="18" charset="0"/>
                            <a:ea typeface="微软雅黑" panose="020B0503020204020204" pitchFamily="34" charset="-122"/>
                          </a:rPr>
                        </m:ctrlPr>
                      </m:dPr>
                      <m:e>
                        <m:sSubSup>
                          <m:sSubSupPr>
                            <m:ctrlPr>
                              <a:rPr lang="en-US" altLang="zh-CN" sz="1200" i="1">
                                <a:latin typeface="Cambria Math" panose="02040503050406030204" pitchFamily="18" charset="0"/>
                                <a:ea typeface="微软雅黑" panose="020B0503020204020204" pitchFamily="34" charset="-122"/>
                              </a:rPr>
                            </m:ctrlPr>
                          </m:sSubSupPr>
                          <m:e>
                            <m:r>
                              <a:rPr lang="en-US" altLang="zh-CN" sz="1200" i="1">
                                <a:latin typeface="Cambria Math" panose="02040503050406030204" pitchFamily="18" charset="0"/>
                                <a:ea typeface="微软雅黑" panose="020B0503020204020204" pitchFamily="34" charset="-122"/>
                              </a:rPr>
                              <m:t>𝑓</m:t>
                            </m:r>
                          </m:e>
                          <m:sub>
                            <m:r>
                              <a:rPr lang="en-US" altLang="zh-CN" sz="1200" i="1">
                                <a:latin typeface="Cambria Math" panose="02040503050406030204" pitchFamily="18" charset="0"/>
                                <a:ea typeface="微软雅黑" panose="020B0503020204020204" pitchFamily="34" charset="-122"/>
                              </a:rPr>
                              <m:t>𝑘</m:t>
                            </m:r>
                          </m:sub>
                          <m:sup>
                            <m:r>
                              <a:rPr lang="en-US" altLang="zh-CN" sz="1200" i="1">
                                <a:latin typeface="Cambria Math" panose="02040503050406030204" pitchFamily="18" charset="0"/>
                                <a:ea typeface="微软雅黑" panose="020B0503020204020204" pitchFamily="34" charset="-122"/>
                              </a:rPr>
                              <m:t>𝑅</m:t>
                            </m:r>
                          </m:sup>
                        </m:sSubSup>
                      </m:e>
                    </m:d>
                  </m:oMath>
                </a14:m>
                <a:r>
                  <a:rPr lang="zh-CN" altLang="en-US" sz="1200" dirty="0">
                    <a:latin typeface="微软雅黑" panose="020B0503020204020204" pitchFamily="34" charset="-122"/>
                    <a:ea typeface="微软雅黑" panose="020B0503020204020204" pitchFamily="34" charset="-122"/>
                  </a:rPr>
                  <a:t>分别代表了两种时空中的一组频率模式。</a:t>
                </a:r>
                <a14:m>
                  <m:oMath xmlns:m="http://schemas.openxmlformats.org/officeDocument/2006/math">
                    <m:sSubSup>
                      <m:sSubSupPr>
                        <m:ctrlPr>
                          <a:rPr lang="en-US" altLang="zh-CN" sz="1200" i="1" smtClean="0">
                            <a:latin typeface="Cambria Math" panose="02040503050406030204" pitchFamily="18" charset="0"/>
                            <a:ea typeface="微软雅黑" panose="020B0503020204020204" pitchFamily="34" charset="-122"/>
                          </a:rPr>
                        </m:ctrlPr>
                      </m:sSubSupPr>
                      <m:e>
                        <m:r>
                          <a:rPr lang="en-US" altLang="zh-CN" sz="1200" i="1">
                            <a:latin typeface="Cambria Math" panose="02040503050406030204" pitchFamily="18" charset="0"/>
                            <a:ea typeface="微软雅黑" panose="020B0503020204020204" pitchFamily="34" charset="-122"/>
                          </a:rPr>
                          <m:t>𝑓</m:t>
                        </m:r>
                      </m:e>
                      <m:sub>
                        <m:r>
                          <a:rPr lang="en-US" altLang="zh-CN" sz="1200" i="1">
                            <a:latin typeface="Cambria Math" panose="02040503050406030204" pitchFamily="18" charset="0"/>
                            <a:ea typeface="微软雅黑" panose="020B0503020204020204" pitchFamily="34" charset="-122"/>
                          </a:rPr>
                          <m:t>𝑘</m:t>
                        </m:r>
                      </m:sub>
                      <m:sup>
                        <m:r>
                          <a:rPr lang="en-US" altLang="zh-CN" sz="1200" i="1">
                            <a:latin typeface="Cambria Math" panose="02040503050406030204" pitchFamily="18" charset="0"/>
                            <a:ea typeface="微软雅黑" panose="020B0503020204020204" pitchFamily="34" charset="-122"/>
                          </a:rPr>
                          <m:t>𝑀</m:t>
                        </m:r>
                      </m:sup>
                    </m:sSubSup>
                    <m:r>
                      <a:rPr lang="en-US" altLang="zh-CN" sz="1200" b="0" i="1" smtClean="0">
                        <a:latin typeface="Cambria Math" panose="02040503050406030204" pitchFamily="18" charset="0"/>
                        <a:ea typeface="微软雅黑" panose="020B0503020204020204" pitchFamily="34" charset="-122"/>
                      </a:rPr>
                      <m:t>,</m:t>
                    </m:r>
                    <m:sSubSup>
                      <m:sSubSupPr>
                        <m:ctrlPr>
                          <a:rPr lang="en-US" altLang="zh-CN" sz="1200" i="1">
                            <a:latin typeface="Cambria Math" panose="02040503050406030204" pitchFamily="18" charset="0"/>
                            <a:ea typeface="微软雅黑" panose="020B0503020204020204" pitchFamily="34" charset="-122"/>
                          </a:rPr>
                        </m:ctrlPr>
                      </m:sSubSupPr>
                      <m:e>
                        <m:r>
                          <a:rPr lang="en-US" altLang="zh-CN" sz="1200" i="1">
                            <a:latin typeface="Cambria Math" panose="02040503050406030204" pitchFamily="18" charset="0"/>
                            <a:ea typeface="微软雅黑" panose="020B0503020204020204" pitchFamily="34" charset="-122"/>
                          </a:rPr>
                          <m:t>𝑓</m:t>
                        </m:r>
                      </m:e>
                      <m:sub>
                        <m:r>
                          <a:rPr lang="en-US" altLang="zh-CN" sz="1200" i="1">
                            <a:latin typeface="Cambria Math" panose="02040503050406030204" pitchFamily="18" charset="0"/>
                            <a:ea typeface="微软雅黑" panose="020B0503020204020204" pitchFamily="34" charset="-122"/>
                          </a:rPr>
                          <m:t>𝑘</m:t>
                        </m:r>
                      </m:sub>
                      <m:sup>
                        <m:r>
                          <a:rPr lang="en-US" altLang="zh-CN" sz="1200" b="0" i="1" smtClean="0">
                            <a:latin typeface="Cambria Math" panose="02040503050406030204" pitchFamily="18" charset="0"/>
                            <a:ea typeface="微软雅黑" panose="020B0503020204020204" pitchFamily="34" charset="-122"/>
                          </a:rPr>
                          <m:t>𝑅</m:t>
                        </m:r>
                      </m:sup>
                    </m:sSubSup>
                  </m:oMath>
                </a14:m>
                <a:r>
                  <a:rPr lang="zh-CN" altLang="en-US" sz="1200" dirty="0">
                    <a:latin typeface="微软雅黑" panose="020B0503020204020204" pitchFamily="34" charset="-122"/>
                    <a:ea typeface="微软雅黑" panose="020B0503020204020204" pitchFamily="34" charset="-122"/>
                  </a:rPr>
                  <a:t>称为</a:t>
                </a:r>
                <a:r>
                  <a:rPr lang="zh-CN" altLang="en-US" sz="1200" dirty="0">
                    <a:solidFill>
                      <a:schemeClr val="accent1"/>
                    </a:solidFill>
                    <a:latin typeface="微软雅黑" panose="020B0503020204020204" pitchFamily="34" charset="-122"/>
                    <a:ea typeface="微软雅黑" panose="020B0503020204020204" pitchFamily="34" charset="-122"/>
                  </a:rPr>
                  <a:t>正频率模式，而它们的共轭也就是负频率模式。</a:t>
                </a:r>
                <a:endParaRPr lang="en-US" altLang="zh-CN" sz="1200" dirty="0">
                  <a:latin typeface="微软雅黑" panose="020B0503020204020204" pitchFamily="34" charset="-122"/>
                  <a:ea typeface="微软雅黑" panose="020B0503020204020204" pitchFamily="34" charset="-122"/>
                </a:endParaRPr>
              </a:p>
            </p:txBody>
          </p:sp>
        </mc:Choice>
        <mc:Fallback xmlns="">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再来考虑“场”。在闵可夫斯基时空和林德勒时空中，可以分别写出无质量粒子场所满足的克莱因</a:t>
                </a:r>
                <a:r>
                  <a:rPr lang="en-US" altLang="zh-CN" dirty="0"/>
                  <a:t>-</a:t>
                </a:r>
                <a:r>
                  <a:rPr lang="zh-CN" altLang="en-US" dirty="0"/>
                  <a:t>戈登方程。可以发现，这两个方程其实具有相同的形式，所以二者解的形式也是相同的。利用量子场论中的结论，解具有以下形式。其中，</a:t>
                </a:r>
                <a:r>
                  <a:rPr lang="en-US" altLang="zh-CN" sz="1200" i="0">
                    <a:solidFill>
                      <a:prstClr val="black"/>
                    </a:solidFill>
                    <a:latin typeface="Cambria Math" panose="02040503050406030204" pitchFamily="18" charset="0"/>
                    <a:ea typeface="微软雅黑" panose="020B0503020204020204" pitchFamily="34" charset="-122"/>
                  </a:rPr>
                  <a:t>𝑎 ̂_𝑘^"</a:t>
                </a:r>
                <a:r>
                  <a:rPr lang="en-US" altLang="zh-CN" sz="1200" i="0">
                    <a:solidFill>
                      <a:prstClr val="black"/>
                    </a:solidFill>
                  </a:rPr>
                  <a:t>†</a:t>
                </a:r>
                <a:r>
                  <a:rPr lang="en-US" altLang="zh-CN" sz="1200" i="0">
                    <a:solidFill>
                      <a:prstClr val="black"/>
                    </a:solidFill>
                    <a:latin typeface="Cambria Math" panose="02040503050406030204" pitchFamily="18" charset="0"/>
                  </a:rPr>
                  <a:t>" , </a:t>
                </a:r>
                <a:r>
                  <a:rPr lang="en-US" altLang="zh-CN" sz="1200" i="0">
                    <a:latin typeface="Cambria Math" panose="02040503050406030204" pitchFamily="18" charset="0"/>
                    <a:ea typeface="微软雅黑" panose="020B0503020204020204" pitchFamily="34" charset="-122"/>
                  </a:rPr>
                  <a:t>𝑎</a:t>
                </a:r>
                <a:r>
                  <a:rPr lang="zh-CN" altLang="en-US" sz="1200" i="0">
                    <a:latin typeface="Cambria Math" panose="02040503050406030204" pitchFamily="18" charset="0"/>
                    <a:ea typeface="微软雅黑" panose="020B0503020204020204" pitchFamily="34" charset="-122"/>
                  </a:rPr>
                  <a:t> ̂</a:t>
                </a:r>
                <a:r>
                  <a:rPr lang="en-US" altLang="zh-CN" sz="1200" i="0">
                    <a:latin typeface="Cambria Math" panose="02040503050406030204" pitchFamily="18" charset="0"/>
                    <a:ea typeface="微软雅黑" panose="020B0503020204020204" pitchFamily="34" charset="-122"/>
                  </a:rPr>
                  <a:t>_𝑘</a:t>
                </a:r>
                <a:r>
                  <a:rPr lang="zh-CN" altLang="en-US" sz="1200" dirty="0">
                    <a:latin typeface="Cambria Math" panose="02040503050406030204" pitchFamily="18" charset="0"/>
                    <a:ea typeface="微软雅黑" panose="020B0503020204020204" pitchFamily="34" charset="-122"/>
                  </a:rPr>
                  <a:t>和</a:t>
                </a:r>
                <a:r>
                  <a:rPr lang="en-US" altLang="zh-CN" sz="1200" i="0">
                    <a:latin typeface="Cambria Math" panose="02040503050406030204" pitchFamily="18" charset="0"/>
                    <a:ea typeface="微软雅黑" panose="020B0503020204020204" pitchFamily="34" charset="-122"/>
                  </a:rPr>
                  <a:t>𝑏 ̂_𝑘^"</a:t>
                </a:r>
                <a:r>
                  <a:rPr lang="en-US" altLang="zh-CN" sz="1200" i="0"/>
                  <a:t>†</a:t>
                </a:r>
                <a:r>
                  <a:rPr lang="en-US" altLang="zh-CN" sz="1200" i="0">
                    <a:latin typeface="Cambria Math" panose="02040503050406030204" pitchFamily="18" charset="0"/>
                  </a:rPr>
                  <a:t>" </a:t>
                </a:r>
                <a:r>
                  <a:rPr lang="en-US" altLang="zh-CN" sz="1200" i="0">
                    <a:latin typeface="Cambria Math" panose="02040503050406030204" pitchFamily="18" charset="0"/>
                    <a:ea typeface="微软雅黑" panose="020B0503020204020204" pitchFamily="34" charset="-122"/>
                  </a:rPr>
                  <a:t>, 𝑏 ̂_𝑘</a:t>
                </a:r>
                <a:r>
                  <a:rPr lang="zh-CN" altLang="en-US" sz="1200" dirty="0">
                    <a:latin typeface="微软雅黑" panose="020B0503020204020204" pitchFamily="34" charset="-122"/>
                    <a:ea typeface="微软雅黑" panose="020B0503020204020204" pitchFamily="34" charset="-122"/>
                  </a:rPr>
                  <a:t>分别代表两种时空中频率为</a:t>
                </a:r>
                <a:r>
                  <a:rPr lang="en-US" altLang="zh-CN" sz="1200" b="0" i="0">
                    <a:latin typeface="Cambria Math" panose="02040503050406030204" pitchFamily="18" charset="0"/>
                    <a:ea typeface="微软雅黑" panose="020B0503020204020204" pitchFamily="34" charset="-122"/>
                  </a:rPr>
                  <a:t>𝑘</a:t>
                </a:r>
                <a:r>
                  <a:rPr lang="zh-CN" altLang="en-US" sz="1200" dirty="0">
                    <a:latin typeface="微软雅黑" panose="020B0503020204020204" pitchFamily="34" charset="-122"/>
                    <a:ea typeface="微软雅黑" panose="020B0503020204020204" pitchFamily="34" charset="-122"/>
                  </a:rPr>
                  <a:t>的粒子的产生湮灭算符</a:t>
                </a:r>
                <a:r>
                  <a:rPr lang="zh-CN" altLang="en-US" dirty="0"/>
                  <a:t>；</a:t>
                </a:r>
                <a:r>
                  <a:rPr lang="en-US" altLang="zh-CN" sz="1200" i="0">
                    <a:latin typeface="Cambria Math" panose="02040503050406030204" pitchFamily="18" charset="0"/>
                    <a:ea typeface="微软雅黑" panose="020B0503020204020204" pitchFamily="34" charset="-122"/>
                  </a:rPr>
                  <a:t>{𝑓_𝑘^𝑀 }, {𝑓_𝑘^𝑅 }</a:t>
                </a:r>
                <a:r>
                  <a:rPr lang="zh-CN" altLang="en-US" sz="1200" dirty="0">
                    <a:latin typeface="微软雅黑" panose="020B0503020204020204" pitchFamily="34" charset="-122"/>
                    <a:ea typeface="微软雅黑" panose="020B0503020204020204" pitchFamily="34" charset="-122"/>
                  </a:rPr>
                  <a:t>分别代表了两种时空中的一组频率模式。</a:t>
                </a:r>
                <a:r>
                  <a:rPr lang="en-US" altLang="zh-CN" sz="1200" i="0">
                    <a:latin typeface="Cambria Math" panose="02040503050406030204" pitchFamily="18" charset="0"/>
                    <a:ea typeface="微软雅黑" panose="020B0503020204020204" pitchFamily="34" charset="-122"/>
                  </a:rPr>
                  <a:t>𝑓_𝑘^𝑀</a:t>
                </a:r>
                <a:r>
                  <a:rPr lang="en-US" altLang="zh-CN" sz="1200" b="0" i="0">
                    <a:latin typeface="Cambria Math" panose="02040503050406030204" pitchFamily="18" charset="0"/>
                    <a:ea typeface="微软雅黑" panose="020B0503020204020204" pitchFamily="34" charset="-122"/>
                  </a:rPr>
                  <a:t>,</a:t>
                </a:r>
                <a:r>
                  <a:rPr lang="en-US" altLang="zh-CN" sz="1200" i="0">
                    <a:latin typeface="Cambria Math" panose="02040503050406030204" pitchFamily="18" charset="0"/>
                    <a:ea typeface="微软雅黑" panose="020B0503020204020204" pitchFamily="34" charset="-122"/>
                  </a:rPr>
                  <a:t>𝑓_𝑘^</a:t>
                </a:r>
                <a:r>
                  <a:rPr lang="en-US" altLang="zh-CN" sz="1200" b="0" i="0">
                    <a:latin typeface="Cambria Math" panose="02040503050406030204" pitchFamily="18" charset="0"/>
                    <a:ea typeface="微软雅黑" panose="020B0503020204020204" pitchFamily="34" charset="-122"/>
                  </a:rPr>
                  <a:t>𝑅</a:t>
                </a:r>
                <a:r>
                  <a:rPr lang="zh-CN" altLang="en-US" sz="1200" dirty="0">
                    <a:latin typeface="微软雅黑" panose="020B0503020204020204" pitchFamily="34" charset="-122"/>
                    <a:ea typeface="微软雅黑" panose="020B0503020204020204" pitchFamily="34" charset="-122"/>
                  </a:rPr>
                  <a:t>称为</a:t>
                </a:r>
                <a:r>
                  <a:rPr lang="zh-CN" altLang="en-US" sz="1200" dirty="0">
                    <a:solidFill>
                      <a:schemeClr val="accent1"/>
                    </a:solidFill>
                    <a:latin typeface="微软雅黑" panose="020B0503020204020204" pitchFamily="34" charset="-122"/>
                    <a:ea typeface="微软雅黑" panose="020B0503020204020204" pitchFamily="34" charset="-122"/>
                  </a:rPr>
                  <a:t>正频率模式，而它们的共轭也就是负频率模式。</a:t>
                </a:r>
                <a:endParaRPr lang="en-US" altLang="zh-CN" sz="1200" dirty="0">
                  <a:latin typeface="微软雅黑" panose="020B0503020204020204" pitchFamily="34" charset="-122"/>
                  <a:ea typeface="微软雅黑" panose="020B0503020204020204" pitchFamily="34" charset="-122"/>
                </a:endParaRPr>
              </a:p>
            </p:txBody>
          </p:sp>
        </mc:Fallback>
      </mc:AlternateContent>
      <p:sp>
        <p:nvSpPr>
          <p:cNvPr id="4" name="灯片编号占位符 3"/>
          <p:cNvSpPr>
            <a:spLocks noGrp="1"/>
          </p:cNvSpPr>
          <p:nvPr>
            <p:ph type="sldNum" sz="quarter" idx="5"/>
          </p:nvPr>
        </p:nvSpPr>
        <p:spPr/>
        <p:txBody>
          <a:bodyPr/>
          <a:lstStyle/>
          <a:p>
            <a:fld id="{915746A5-81B7-43A9-B35A-EB68CFD4BF84}" type="slidenum">
              <a:rPr lang="zh-CN" altLang="en-US" smtClean="0"/>
              <a:t>9</a:t>
            </a:fld>
            <a:endParaRPr lang="zh-CN" altLang="en-US"/>
          </a:p>
        </p:txBody>
      </p:sp>
    </p:spTree>
    <p:extLst>
      <p:ext uri="{BB962C8B-B14F-4D97-AF65-F5344CB8AC3E}">
        <p14:creationId xmlns:p14="http://schemas.microsoft.com/office/powerpoint/2010/main" val="4089879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备注占位符 2"/>
              <p:cNvSpPr>
                <a:spLocks noGrp="1"/>
              </p:cNvSpPr>
              <p:nvPr>
                <p:ph type="body" idx="1"/>
              </p:nvPr>
            </p:nvSpPr>
            <p:spPr/>
            <p:txBody>
              <a:bodyPr/>
              <a:lstStyle/>
              <a:p>
                <a:r>
                  <a:rPr lang="zh-CN" altLang="en-US" dirty="0"/>
                  <a:t>而考虑到每一个模式基都是完备的，故一种模式基应当可以由另一种模式基线性表示。像这里就是将林德勒时空的模式基，用闵可夫斯基时空中的模式基线性展开。其中的系数</a:t>
                </a:r>
                <a14:m>
                  <m:oMath xmlns:m="http://schemas.openxmlformats.org/officeDocument/2006/math">
                    <m:sSub>
                      <m:sSubPr>
                        <m:ctrlPr>
                          <a:rPr lang="en-US" altLang="zh-CN" sz="1200" i="1" smtClean="0">
                            <a:latin typeface="Cambria Math" panose="02040503050406030204" pitchFamily="18" charset="0"/>
                            <a:ea typeface="微软雅黑" panose="020B0503020204020204" pitchFamily="34" charset="-122"/>
                          </a:rPr>
                        </m:ctrlPr>
                      </m:sSubPr>
                      <m:e>
                        <m:r>
                          <a:rPr lang="en-US" altLang="zh-CN" sz="1200" i="1">
                            <a:latin typeface="Cambria Math" panose="02040503050406030204" pitchFamily="18" charset="0"/>
                            <a:ea typeface="微软雅黑" panose="020B0503020204020204" pitchFamily="34" charset="-122"/>
                          </a:rPr>
                          <m:t>𝛼</m:t>
                        </m:r>
                      </m:e>
                      <m:sub>
                        <m:r>
                          <a:rPr lang="en-US" altLang="zh-CN" sz="1200" i="1">
                            <a:latin typeface="Cambria Math" panose="02040503050406030204" pitchFamily="18" charset="0"/>
                            <a:ea typeface="微软雅黑" panose="020B0503020204020204" pitchFamily="34" charset="-122"/>
                          </a:rPr>
                          <m:t>𝑘𝑞</m:t>
                        </m:r>
                      </m:sub>
                    </m:sSub>
                    <m:r>
                      <a:rPr lang="en-US" altLang="zh-CN" sz="1200" i="1">
                        <a:latin typeface="Cambria Math" panose="02040503050406030204" pitchFamily="18" charset="0"/>
                        <a:ea typeface="微软雅黑" panose="020B0503020204020204" pitchFamily="34" charset="-122"/>
                      </a:rPr>
                      <m:t>, </m:t>
                    </m:r>
                    <m:sSub>
                      <m:sSubPr>
                        <m:ctrlPr>
                          <a:rPr lang="en-US" altLang="zh-CN" sz="1200" i="1">
                            <a:latin typeface="Cambria Math" panose="02040503050406030204" pitchFamily="18" charset="0"/>
                            <a:ea typeface="微软雅黑" panose="020B0503020204020204" pitchFamily="34" charset="-122"/>
                          </a:rPr>
                        </m:ctrlPr>
                      </m:sSubPr>
                      <m:e>
                        <m:r>
                          <a:rPr lang="en-US" altLang="zh-CN" sz="1200" i="1">
                            <a:latin typeface="Cambria Math" panose="02040503050406030204" pitchFamily="18" charset="0"/>
                            <a:ea typeface="微软雅黑" panose="020B0503020204020204" pitchFamily="34" charset="-122"/>
                          </a:rPr>
                          <m:t>𝛽</m:t>
                        </m:r>
                      </m:e>
                      <m:sub>
                        <m:r>
                          <a:rPr lang="en-US" altLang="zh-CN" sz="1200" i="1">
                            <a:latin typeface="Cambria Math" panose="02040503050406030204" pitchFamily="18" charset="0"/>
                            <a:ea typeface="微软雅黑" panose="020B0503020204020204" pitchFamily="34" charset="-122"/>
                          </a:rPr>
                          <m:t>𝑘𝑞</m:t>
                        </m:r>
                      </m:sub>
                    </m:sSub>
                  </m:oMath>
                </a14:m>
                <a:r>
                  <a:rPr lang="zh-CN" altLang="en-US" sz="1200" dirty="0">
                    <a:latin typeface="微软雅黑" panose="020B0503020204020204" pitchFamily="34" charset="-122"/>
                    <a:ea typeface="微软雅黑" panose="020B0503020204020204" pitchFamily="34" charset="-122"/>
                  </a:rPr>
                  <a:t>就是</a:t>
                </a:r>
                <a:r>
                  <a:rPr lang="zh-CN" altLang="en-US" sz="1200" b="0" dirty="0">
                    <a:solidFill>
                      <a:srgbClr val="004098"/>
                    </a:solidFill>
                    <a:latin typeface="微软雅黑" panose="020B0503020204020204" pitchFamily="34" charset="-122"/>
                    <a:ea typeface="微软雅黑" panose="020B0503020204020204" pitchFamily="34" charset="-122"/>
                  </a:rPr>
                  <a:t>博戈留波夫系数。当然，反过来，</a:t>
                </a:r>
                <a:r>
                  <a:rPr lang="zh-CN" altLang="en-US" dirty="0"/>
                  <a:t>闵可夫斯基时空中的模式基也可以用林德勒时空的模式基线性展开。不过，可以证明，这样线性展开的结果中只有两个系数是独立的，也就是博戈留波夫系数。</a:t>
                </a:r>
                <a:endParaRPr lang="zh-CN" altLang="en-US" b="0" dirty="0"/>
              </a:p>
            </p:txBody>
          </p:sp>
        </mc:Choice>
        <mc:Fallback xmlns="">
          <p:sp>
            <p:nvSpPr>
              <p:cNvPr id="3" name="备注占位符 2"/>
              <p:cNvSpPr>
                <a:spLocks noGrp="1"/>
              </p:cNvSpPr>
              <p:nvPr>
                <p:ph type="body" idx="1"/>
              </p:nvPr>
            </p:nvSpPr>
            <p:spPr/>
            <p:txBody>
              <a:bodyPr/>
              <a:lstStyle/>
              <a:p>
                <a:r>
                  <a:rPr lang="zh-CN" altLang="en-US" dirty="0"/>
                  <a:t>而考虑到每一个模式基都是完备的，故一种模式基应当可以由另一种模式基线性表示。像这里就是将林德勒时空的模式基，用闵可夫斯基时空中的模式基线性展开。其中的系数</a:t>
                </a:r>
                <a:r>
                  <a:rPr lang="en-US" altLang="zh-CN" sz="1200" i="0">
                    <a:latin typeface="Cambria Math" panose="02040503050406030204" pitchFamily="18" charset="0"/>
                    <a:ea typeface="微软雅黑" panose="020B0503020204020204" pitchFamily="34" charset="-122"/>
                  </a:rPr>
                  <a:t>𝛼_𝑘𝑞, 𝛽_𝑘𝑞</a:t>
                </a:r>
                <a:r>
                  <a:rPr lang="zh-CN" altLang="en-US" sz="1200" dirty="0">
                    <a:latin typeface="微软雅黑" panose="020B0503020204020204" pitchFamily="34" charset="-122"/>
                    <a:ea typeface="微软雅黑" panose="020B0503020204020204" pitchFamily="34" charset="-122"/>
                  </a:rPr>
                  <a:t>就是</a:t>
                </a:r>
                <a:r>
                  <a:rPr lang="zh-CN" altLang="en-US" sz="1200" b="0" dirty="0">
                    <a:solidFill>
                      <a:srgbClr val="004098"/>
                    </a:solidFill>
                    <a:latin typeface="微软雅黑" panose="020B0503020204020204" pitchFamily="34" charset="-122"/>
                    <a:ea typeface="微软雅黑" panose="020B0503020204020204" pitchFamily="34" charset="-122"/>
                  </a:rPr>
                  <a:t>博戈留波夫系数。当然，反过来，</a:t>
                </a:r>
                <a:r>
                  <a:rPr lang="zh-CN" altLang="en-US" dirty="0"/>
                  <a:t>闵可夫斯基时空中的模式基也可以用林德勒时空的模式基线性展开。不过，可以证明，这样线性展开的结果中只有两个系数是独立的，也就是博戈留波夫系数。</a:t>
                </a:r>
                <a:endParaRPr lang="zh-CN" altLang="en-US" b="0" dirty="0"/>
              </a:p>
            </p:txBody>
          </p:sp>
        </mc:Fallback>
      </mc:AlternateContent>
      <p:sp>
        <p:nvSpPr>
          <p:cNvPr id="4" name="灯片编号占位符 3"/>
          <p:cNvSpPr>
            <a:spLocks noGrp="1"/>
          </p:cNvSpPr>
          <p:nvPr>
            <p:ph type="sldNum" sz="quarter" idx="5"/>
          </p:nvPr>
        </p:nvSpPr>
        <p:spPr/>
        <p:txBody>
          <a:bodyPr/>
          <a:lstStyle/>
          <a:p>
            <a:fld id="{915746A5-81B7-43A9-B35A-EB68CFD4BF84}" type="slidenum">
              <a:rPr lang="zh-CN" altLang="en-US" smtClean="0"/>
              <a:t>10</a:t>
            </a:fld>
            <a:endParaRPr lang="zh-CN" altLang="en-US"/>
          </a:p>
        </p:txBody>
      </p:sp>
    </p:spTree>
    <p:extLst>
      <p:ext uri="{BB962C8B-B14F-4D97-AF65-F5344CB8AC3E}">
        <p14:creationId xmlns:p14="http://schemas.microsoft.com/office/powerpoint/2010/main" val="4085378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dirty="0">
                <a:latin typeface="微软雅黑" panose="020B0503020204020204" pitchFamily="34" charset="-122"/>
                <a:ea typeface="微软雅黑" panose="020B0503020204020204" pitchFamily="34" charset="-122"/>
              </a:rPr>
              <a:t>借用博戈留波夫系数，就可以用闵可夫斯基时空中的产生湮灭算符表示出林德勒时空中的产生湮灭算符。这其实也就是林德勒时空中产生湮灭算符的线性展开。</a:t>
            </a:r>
            <a:endParaRPr lang="en-US" altLang="zh-CN" sz="12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2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dirty="0">
                <a:latin typeface="微软雅黑" panose="020B0503020204020204" pitchFamily="34" charset="-122"/>
                <a:ea typeface="微软雅黑" panose="020B0503020204020204" pitchFamily="34" charset="-122"/>
              </a:rPr>
              <a:t>回忆起我们前面提出的关键问题：计算粒子数期望值。将林德勒时空中产生湮灭算符的线性展开式代入粒子数算符，就可以计算得到粒子数期望值的表达式。可以看到，最后化简所得的形式还是较为简单的，就只剩下了博戈留波夫系数的模方。所以，要理论证明昂鲁效应，需要计算粒子数期望值，也就是需要计算博戈留波夫系数。</a:t>
            </a:r>
            <a:endParaRPr lang="en-US" altLang="zh-CN" sz="1200" dirty="0">
              <a:latin typeface="微软雅黑" panose="020B0503020204020204" pitchFamily="34" charset="-122"/>
              <a:ea typeface="微软雅黑" panose="020B0503020204020204" pitchFamily="34" charset="-122"/>
            </a:endParaRPr>
          </a:p>
        </p:txBody>
      </p:sp>
      <p:sp>
        <p:nvSpPr>
          <p:cNvPr id="4" name="灯片编号占位符 3"/>
          <p:cNvSpPr>
            <a:spLocks noGrp="1"/>
          </p:cNvSpPr>
          <p:nvPr>
            <p:ph type="sldNum" sz="quarter" idx="5"/>
          </p:nvPr>
        </p:nvSpPr>
        <p:spPr/>
        <p:txBody>
          <a:bodyPr/>
          <a:lstStyle/>
          <a:p>
            <a:fld id="{915746A5-81B7-43A9-B35A-EB68CFD4BF84}" type="slidenum">
              <a:rPr lang="zh-CN" altLang="en-US" smtClean="0"/>
              <a:t>11</a:t>
            </a:fld>
            <a:endParaRPr lang="zh-CN" altLang="en-US"/>
          </a:p>
        </p:txBody>
      </p:sp>
    </p:spTree>
    <p:extLst>
      <p:ext uri="{BB962C8B-B14F-4D97-AF65-F5344CB8AC3E}">
        <p14:creationId xmlns:p14="http://schemas.microsoft.com/office/powerpoint/2010/main" val="17753981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为了计算博戈留波夫系数，定义一个内积。利用</a:t>
            </a:r>
            <a:r>
              <a:rPr lang="zh-CN" altLang="en-US" sz="1200" dirty="0">
                <a:latin typeface="微软雅黑" panose="020B0503020204020204" pitchFamily="34" charset="-122"/>
                <a:ea typeface="微软雅黑" panose="020B0503020204020204" pitchFamily="34" charset="-122"/>
              </a:rPr>
              <a:t>模式基的正交归一条件，可以得到模式基的系数，还能将博戈留波夫系数写为模式基的内积形式。但是，这个内积不是那么容易就能计算得到的。这就涉及到林德勒视界的作用。</a:t>
            </a:r>
            <a:endParaRPr lang="zh-CN" altLang="en-US" dirty="0"/>
          </a:p>
        </p:txBody>
      </p:sp>
      <p:sp>
        <p:nvSpPr>
          <p:cNvPr id="4" name="灯片编号占位符 3"/>
          <p:cNvSpPr>
            <a:spLocks noGrp="1"/>
          </p:cNvSpPr>
          <p:nvPr>
            <p:ph type="sldNum" sz="quarter" idx="5"/>
          </p:nvPr>
        </p:nvSpPr>
        <p:spPr/>
        <p:txBody>
          <a:bodyPr/>
          <a:lstStyle/>
          <a:p>
            <a:fld id="{915746A5-81B7-43A9-B35A-EB68CFD4BF84}" type="slidenum">
              <a:rPr lang="zh-CN" altLang="en-US" smtClean="0"/>
              <a:t>12</a:t>
            </a:fld>
            <a:endParaRPr lang="zh-CN" altLang="en-US"/>
          </a:p>
        </p:txBody>
      </p:sp>
    </p:spTree>
    <p:extLst>
      <p:ext uri="{BB962C8B-B14F-4D97-AF65-F5344CB8AC3E}">
        <p14:creationId xmlns:p14="http://schemas.microsoft.com/office/powerpoint/2010/main" val="3235230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715862F-8E1B-409C-BE14-D48313E093DC}"/>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600BD354-3A41-B1BE-846E-58619B3127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6BAE7852-73F4-527C-8108-3482559CCCC4}"/>
              </a:ext>
            </a:extLst>
          </p:cNvPr>
          <p:cNvSpPr>
            <a:spLocks noGrp="1"/>
          </p:cNvSpPr>
          <p:nvPr>
            <p:ph type="dt" sz="half" idx="10"/>
          </p:nvPr>
        </p:nvSpPr>
        <p:spPr/>
        <p:txBody>
          <a:bodyPr/>
          <a:lstStyle/>
          <a:p>
            <a:fld id="{F7B35BDF-3531-45DF-952B-E0F8EA95C30B}" type="datetime1">
              <a:rPr lang="zh-CN" altLang="en-US" smtClean="0"/>
              <a:t>2026/5/7</a:t>
            </a:fld>
            <a:endParaRPr lang="zh-CN" altLang="en-US"/>
          </a:p>
        </p:txBody>
      </p:sp>
      <p:sp>
        <p:nvSpPr>
          <p:cNvPr id="5" name="页脚占位符 4">
            <a:extLst>
              <a:ext uri="{FF2B5EF4-FFF2-40B4-BE49-F238E27FC236}">
                <a16:creationId xmlns:a16="http://schemas.microsoft.com/office/drawing/2014/main" id="{BCD799F9-7E8E-3CD2-C20C-441364B59A9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87EA51A-8574-C30C-E7C1-4A4C5AD6C0EC}"/>
              </a:ext>
            </a:extLst>
          </p:cNvPr>
          <p:cNvSpPr>
            <a:spLocks noGrp="1"/>
          </p:cNvSpPr>
          <p:nvPr>
            <p:ph type="sldNum" sz="quarter" idx="12"/>
          </p:nvPr>
        </p:nvSpPr>
        <p:spPr/>
        <p:txBody>
          <a:bodyPr/>
          <a:lstStyle/>
          <a:p>
            <a:fld id="{E57123F7-F145-4760-8021-5BA0591696C7}" type="slidenum">
              <a:rPr lang="zh-CN" altLang="en-US" smtClean="0"/>
              <a:t>‹#›</a:t>
            </a:fld>
            <a:endParaRPr lang="zh-CN" altLang="en-US"/>
          </a:p>
        </p:txBody>
      </p:sp>
    </p:spTree>
    <p:extLst>
      <p:ext uri="{BB962C8B-B14F-4D97-AF65-F5344CB8AC3E}">
        <p14:creationId xmlns:p14="http://schemas.microsoft.com/office/powerpoint/2010/main" val="247941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6EBC355-67DD-54F5-6F26-F821B6B682D8}"/>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12104759-FA46-B41F-E945-E24F670A8DEF}"/>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6BF2C713-FD4E-9AD0-3CB2-921D8580796F}"/>
              </a:ext>
            </a:extLst>
          </p:cNvPr>
          <p:cNvSpPr>
            <a:spLocks noGrp="1"/>
          </p:cNvSpPr>
          <p:nvPr>
            <p:ph type="dt" sz="half" idx="10"/>
          </p:nvPr>
        </p:nvSpPr>
        <p:spPr/>
        <p:txBody>
          <a:bodyPr/>
          <a:lstStyle/>
          <a:p>
            <a:fld id="{89D29A90-3E50-4AE4-88B2-F575C48065FE}" type="datetime1">
              <a:rPr lang="zh-CN" altLang="en-US" smtClean="0"/>
              <a:t>2026/5/7</a:t>
            </a:fld>
            <a:endParaRPr lang="zh-CN" altLang="en-US"/>
          </a:p>
        </p:txBody>
      </p:sp>
      <p:sp>
        <p:nvSpPr>
          <p:cNvPr id="5" name="页脚占位符 4">
            <a:extLst>
              <a:ext uri="{FF2B5EF4-FFF2-40B4-BE49-F238E27FC236}">
                <a16:creationId xmlns:a16="http://schemas.microsoft.com/office/drawing/2014/main" id="{2B4E9595-EC92-5204-5687-0FA12BF9523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1C8082DD-F8C6-694D-99FD-357DA8BDDFD7}"/>
              </a:ext>
            </a:extLst>
          </p:cNvPr>
          <p:cNvSpPr>
            <a:spLocks noGrp="1"/>
          </p:cNvSpPr>
          <p:nvPr>
            <p:ph type="sldNum" sz="quarter" idx="12"/>
          </p:nvPr>
        </p:nvSpPr>
        <p:spPr/>
        <p:txBody>
          <a:bodyPr/>
          <a:lstStyle/>
          <a:p>
            <a:fld id="{E57123F7-F145-4760-8021-5BA0591696C7}" type="slidenum">
              <a:rPr lang="zh-CN" altLang="en-US" smtClean="0"/>
              <a:t>‹#›</a:t>
            </a:fld>
            <a:endParaRPr lang="zh-CN" altLang="en-US"/>
          </a:p>
        </p:txBody>
      </p:sp>
    </p:spTree>
    <p:extLst>
      <p:ext uri="{BB962C8B-B14F-4D97-AF65-F5344CB8AC3E}">
        <p14:creationId xmlns:p14="http://schemas.microsoft.com/office/powerpoint/2010/main" val="2382711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0A42DCB0-6441-0D50-4945-1D8E8AF349D9}"/>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456893CB-53EE-0227-7A1D-0A458F2059DB}"/>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0830698E-FFC3-1C4F-87D4-812A2D875B77}"/>
              </a:ext>
            </a:extLst>
          </p:cNvPr>
          <p:cNvSpPr>
            <a:spLocks noGrp="1"/>
          </p:cNvSpPr>
          <p:nvPr>
            <p:ph type="dt" sz="half" idx="10"/>
          </p:nvPr>
        </p:nvSpPr>
        <p:spPr/>
        <p:txBody>
          <a:bodyPr/>
          <a:lstStyle/>
          <a:p>
            <a:fld id="{953E9875-CE93-42FA-904F-452CF69D9933}" type="datetime1">
              <a:rPr lang="zh-CN" altLang="en-US" smtClean="0"/>
              <a:t>2026/5/7</a:t>
            </a:fld>
            <a:endParaRPr lang="zh-CN" altLang="en-US"/>
          </a:p>
        </p:txBody>
      </p:sp>
      <p:sp>
        <p:nvSpPr>
          <p:cNvPr id="5" name="页脚占位符 4">
            <a:extLst>
              <a:ext uri="{FF2B5EF4-FFF2-40B4-BE49-F238E27FC236}">
                <a16:creationId xmlns:a16="http://schemas.microsoft.com/office/drawing/2014/main" id="{1285A391-9F5F-B960-44AD-A4060F2D074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8CC12D9-FF57-A82C-41EB-91EFFCBFF441}"/>
              </a:ext>
            </a:extLst>
          </p:cNvPr>
          <p:cNvSpPr>
            <a:spLocks noGrp="1"/>
          </p:cNvSpPr>
          <p:nvPr>
            <p:ph type="sldNum" sz="quarter" idx="12"/>
          </p:nvPr>
        </p:nvSpPr>
        <p:spPr/>
        <p:txBody>
          <a:bodyPr/>
          <a:lstStyle/>
          <a:p>
            <a:fld id="{E57123F7-F145-4760-8021-5BA0591696C7}" type="slidenum">
              <a:rPr lang="zh-CN" altLang="en-US" smtClean="0"/>
              <a:t>‹#›</a:t>
            </a:fld>
            <a:endParaRPr lang="zh-CN" altLang="en-US"/>
          </a:p>
        </p:txBody>
      </p:sp>
    </p:spTree>
    <p:extLst>
      <p:ext uri="{BB962C8B-B14F-4D97-AF65-F5344CB8AC3E}">
        <p14:creationId xmlns:p14="http://schemas.microsoft.com/office/powerpoint/2010/main" val="2655693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218DF70-BD2E-1DF9-BE9B-6361614B572F}"/>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F9269BFF-4D27-7F22-1BAF-91E7C418835C}"/>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2F8A9EBA-B652-BDAA-A3B5-6C8CF641F24D}"/>
              </a:ext>
            </a:extLst>
          </p:cNvPr>
          <p:cNvSpPr>
            <a:spLocks noGrp="1"/>
          </p:cNvSpPr>
          <p:nvPr>
            <p:ph type="dt" sz="half" idx="10"/>
          </p:nvPr>
        </p:nvSpPr>
        <p:spPr/>
        <p:txBody>
          <a:bodyPr/>
          <a:lstStyle/>
          <a:p>
            <a:fld id="{D52CB522-2AF1-410A-A74B-97D124FB98E0}" type="datetime1">
              <a:rPr lang="zh-CN" altLang="en-US" smtClean="0"/>
              <a:t>2026/5/7</a:t>
            </a:fld>
            <a:endParaRPr lang="zh-CN" altLang="en-US"/>
          </a:p>
        </p:txBody>
      </p:sp>
      <p:sp>
        <p:nvSpPr>
          <p:cNvPr id="5" name="页脚占位符 4">
            <a:extLst>
              <a:ext uri="{FF2B5EF4-FFF2-40B4-BE49-F238E27FC236}">
                <a16:creationId xmlns:a16="http://schemas.microsoft.com/office/drawing/2014/main" id="{7AD3A231-7D66-33A3-A697-795A6BB0A25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C3B619B-0EE8-9081-30E7-18D07ACB4DC3}"/>
              </a:ext>
            </a:extLst>
          </p:cNvPr>
          <p:cNvSpPr>
            <a:spLocks noGrp="1"/>
          </p:cNvSpPr>
          <p:nvPr>
            <p:ph type="sldNum" sz="quarter" idx="12"/>
          </p:nvPr>
        </p:nvSpPr>
        <p:spPr/>
        <p:txBody>
          <a:bodyPr/>
          <a:lstStyle/>
          <a:p>
            <a:fld id="{E57123F7-F145-4760-8021-5BA0591696C7}" type="slidenum">
              <a:rPr lang="zh-CN" altLang="en-US" smtClean="0"/>
              <a:t>‹#›</a:t>
            </a:fld>
            <a:endParaRPr lang="zh-CN" altLang="en-US"/>
          </a:p>
        </p:txBody>
      </p:sp>
    </p:spTree>
    <p:extLst>
      <p:ext uri="{BB962C8B-B14F-4D97-AF65-F5344CB8AC3E}">
        <p14:creationId xmlns:p14="http://schemas.microsoft.com/office/powerpoint/2010/main" val="4011850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58BFD1D-5588-4FA0-CB7A-92C5D1891C96}"/>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94270A8F-9E68-64DD-573E-9E650D92A5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D34F7900-29C2-A8C1-127F-37C310CBBA3C}"/>
              </a:ext>
            </a:extLst>
          </p:cNvPr>
          <p:cNvSpPr>
            <a:spLocks noGrp="1"/>
          </p:cNvSpPr>
          <p:nvPr>
            <p:ph type="dt" sz="half" idx="10"/>
          </p:nvPr>
        </p:nvSpPr>
        <p:spPr/>
        <p:txBody>
          <a:bodyPr/>
          <a:lstStyle/>
          <a:p>
            <a:fld id="{CC37C035-4B2B-4156-81CE-F1075F1B1DC0}" type="datetime1">
              <a:rPr lang="zh-CN" altLang="en-US" smtClean="0"/>
              <a:t>2026/5/7</a:t>
            </a:fld>
            <a:endParaRPr lang="zh-CN" altLang="en-US"/>
          </a:p>
        </p:txBody>
      </p:sp>
      <p:sp>
        <p:nvSpPr>
          <p:cNvPr id="5" name="页脚占位符 4">
            <a:extLst>
              <a:ext uri="{FF2B5EF4-FFF2-40B4-BE49-F238E27FC236}">
                <a16:creationId xmlns:a16="http://schemas.microsoft.com/office/drawing/2014/main" id="{DA468A64-5AAE-9976-151E-6D4C2B64333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828D9F3-48DA-FF69-8108-4837A28BB1FC}"/>
              </a:ext>
            </a:extLst>
          </p:cNvPr>
          <p:cNvSpPr>
            <a:spLocks noGrp="1"/>
          </p:cNvSpPr>
          <p:nvPr>
            <p:ph type="sldNum" sz="quarter" idx="12"/>
          </p:nvPr>
        </p:nvSpPr>
        <p:spPr/>
        <p:txBody>
          <a:bodyPr/>
          <a:lstStyle/>
          <a:p>
            <a:fld id="{E57123F7-F145-4760-8021-5BA0591696C7}" type="slidenum">
              <a:rPr lang="zh-CN" altLang="en-US" smtClean="0"/>
              <a:t>‹#›</a:t>
            </a:fld>
            <a:endParaRPr lang="zh-CN" altLang="en-US"/>
          </a:p>
        </p:txBody>
      </p:sp>
    </p:spTree>
    <p:extLst>
      <p:ext uri="{BB962C8B-B14F-4D97-AF65-F5344CB8AC3E}">
        <p14:creationId xmlns:p14="http://schemas.microsoft.com/office/powerpoint/2010/main" val="604311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299B9F4-3EEC-99E6-2681-A0A3FB2FF477}"/>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00AC8895-1432-CA34-1103-BCC5113DBFFB}"/>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1B14054B-FA1A-005B-E4DF-55551FAF7129}"/>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A20F8404-9601-BCE7-A871-E815563F27CA}"/>
              </a:ext>
            </a:extLst>
          </p:cNvPr>
          <p:cNvSpPr>
            <a:spLocks noGrp="1"/>
          </p:cNvSpPr>
          <p:nvPr>
            <p:ph type="dt" sz="half" idx="10"/>
          </p:nvPr>
        </p:nvSpPr>
        <p:spPr/>
        <p:txBody>
          <a:bodyPr/>
          <a:lstStyle/>
          <a:p>
            <a:fld id="{9534F4F0-C1D5-49EF-B81D-5E21B70E554D}" type="datetime1">
              <a:rPr lang="zh-CN" altLang="en-US" smtClean="0"/>
              <a:t>2026/5/7</a:t>
            </a:fld>
            <a:endParaRPr lang="zh-CN" altLang="en-US"/>
          </a:p>
        </p:txBody>
      </p:sp>
      <p:sp>
        <p:nvSpPr>
          <p:cNvPr id="6" name="页脚占位符 5">
            <a:extLst>
              <a:ext uri="{FF2B5EF4-FFF2-40B4-BE49-F238E27FC236}">
                <a16:creationId xmlns:a16="http://schemas.microsoft.com/office/drawing/2014/main" id="{9ECC0AEB-5EBE-44AB-53ED-04B9300CAE83}"/>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F8EC59E7-3DE7-B298-8084-27D4F19BE385}"/>
              </a:ext>
            </a:extLst>
          </p:cNvPr>
          <p:cNvSpPr>
            <a:spLocks noGrp="1"/>
          </p:cNvSpPr>
          <p:nvPr>
            <p:ph type="sldNum" sz="quarter" idx="12"/>
          </p:nvPr>
        </p:nvSpPr>
        <p:spPr/>
        <p:txBody>
          <a:bodyPr/>
          <a:lstStyle/>
          <a:p>
            <a:fld id="{E57123F7-F145-4760-8021-5BA0591696C7}" type="slidenum">
              <a:rPr lang="zh-CN" altLang="en-US" smtClean="0"/>
              <a:t>‹#›</a:t>
            </a:fld>
            <a:endParaRPr lang="zh-CN" altLang="en-US"/>
          </a:p>
        </p:txBody>
      </p:sp>
    </p:spTree>
    <p:extLst>
      <p:ext uri="{BB962C8B-B14F-4D97-AF65-F5344CB8AC3E}">
        <p14:creationId xmlns:p14="http://schemas.microsoft.com/office/powerpoint/2010/main" val="230462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649683A-1779-46C3-31D5-ED678C03FDF7}"/>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34585293-AA8F-62BA-2AFC-ABBFD192B2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D06126DC-9C66-02DF-A877-44F0DE0D706B}"/>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423C05C9-829F-EDBA-B870-7F5E4C46F8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107F19E1-8678-E5E7-453D-AFFAF8B50207}"/>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F544ACD4-4AD0-2296-671E-E27F17D83A94}"/>
              </a:ext>
            </a:extLst>
          </p:cNvPr>
          <p:cNvSpPr>
            <a:spLocks noGrp="1"/>
          </p:cNvSpPr>
          <p:nvPr>
            <p:ph type="dt" sz="half" idx="10"/>
          </p:nvPr>
        </p:nvSpPr>
        <p:spPr/>
        <p:txBody>
          <a:bodyPr/>
          <a:lstStyle/>
          <a:p>
            <a:fld id="{9A13C23B-8F6F-4B7B-A177-409147764915}" type="datetime1">
              <a:rPr lang="zh-CN" altLang="en-US" smtClean="0"/>
              <a:t>2026/5/7</a:t>
            </a:fld>
            <a:endParaRPr lang="zh-CN" altLang="en-US"/>
          </a:p>
        </p:txBody>
      </p:sp>
      <p:sp>
        <p:nvSpPr>
          <p:cNvPr id="8" name="页脚占位符 7">
            <a:extLst>
              <a:ext uri="{FF2B5EF4-FFF2-40B4-BE49-F238E27FC236}">
                <a16:creationId xmlns:a16="http://schemas.microsoft.com/office/drawing/2014/main" id="{7E622D0A-2B68-748B-1E77-34EDC8937E30}"/>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E8E5E81C-569D-4DB1-47F1-E9769EE0A5DC}"/>
              </a:ext>
            </a:extLst>
          </p:cNvPr>
          <p:cNvSpPr>
            <a:spLocks noGrp="1"/>
          </p:cNvSpPr>
          <p:nvPr>
            <p:ph type="sldNum" sz="quarter" idx="12"/>
          </p:nvPr>
        </p:nvSpPr>
        <p:spPr/>
        <p:txBody>
          <a:bodyPr/>
          <a:lstStyle/>
          <a:p>
            <a:fld id="{E57123F7-F145-4760-8021-5BA0591696C7}" type="slidenum">
              <a:rPr lang="zh-CN" altLang="en-US" smtClean="0"/>
              <a:t>‹#›</a:t>
            </a:fld>
            <a:endParaRPr lang="zh-CN" altLang="en-US"/>
          </a:p>
        </p:txBody>
      </p:sp>
    </p:spTree>
    <p:extLst>
      <p:ext uri="{BB962C8B-B14F-4D97-AF65-F5344CB8AC3E}">
        <p14:creationId xmlns:p14="http://schemas.microsoft.com/office/powerpoint/2010/main" val="1345440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D6431C0-11E5-5402-EBCA-32B6D6BC19AD}"/>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B451F523-379B-8D03-3002-82E61D485D55}"/>
              </a:ext>
            </a:extLst>
          </p:cNvPr>
          <p:cNvSpPr>
            <a:spLocks noGrp="1"/>
          </p:cNvSpPr>
          <p:nvPr>
            <p:ph type="dt" sz="half" idx="10"/>
          </p:nvPr>
        </p:nvSpPr>
        <p:spPr/>
        <p:txBody>
          <a:bodyPr/>
          <a:lstStyle/>
          <a:p>
            <a:fld id="{38463813-1B2B-48CB-BBC8-F92A86A1AF9D}" type="datetime1">
              <a:rPr lang="zh-CN" altLang="en-US" smtClean="0"/>
              <a:t>2026/5/7</a:t>
            </a:fld>
            <a:endParaRPr lang="zh-CN" altLang="en-US"/>
          </a:p>
        </p:txBody>
      </p:sp>
      <p:sp>
        <p:nvSpPr>
          <p:cNvPr id="4" name="页脚占位符 3">
            <a:extLst>
              <a:ext uri="{FF2B5EF4-FFF2-40B4-BE49-F238E27FC236}">
                <a16:creationId xmlns:a16="http://schemas.microsoft.com/office/drawing/2014/main" id="{C8A07D80-7B0E-8A50-67B9-D4BC95C21840}"/>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F652DD47-70AF-098E-A0C8-3EF1CD9A3B16}"/>
              </a:ext>
            </a:extLst>
          </p:cNvPr>
          <p:cNvSpPr>
            <a:spLocks noGrp="1"/>
          </p:cNvSpPr>
          <p:nvPr>
            <p:ph type="sldNum" sz="quarter" idx="12"/>
          </p:nvPr>
        </p:nvSpPr>
        <p:spPr/>
        <p:txBody>
          <a:bodyPr/>
          <a:lstStyle/>
          <a:p>
            <a:fld id="{E57123F7-F145-4760-8021-5BA0591696C7}" type="slidenum">
              <a:rPr lang="zh-CN" altLang="en-US" smtClean="0"/>
              <a:t>‹#›</a:t>
            </a:fld>
            <a:endParaRPr lang="zh-CN" altLang="en-US"/>
          </a:p>
        </p:txBody>
      </p:sp>
    </p:spTree>
    <p:extLst>
      <p:ext uri="{BB962C8B-B14F-4D97-AF65-F5344CB8AC3E}">
        <p14:creationId xmlns:p14="http://schemas.microsoft.com/office/powerpoint/2010/main" val="4190995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05ED2573-8DBF-3B39-55D6-8E0AF65478E3}"/>
              </a:ext>
            </a:extLst>
          </p:cNvPr>
          <p:cNvSpPr>
            <a:spLocks noGrp="1"/>
          </p:cNvSpPr>
          <p:nvPr>
            <p:ph type="dt" sz="half" idx="10"/>
          </p:nvPr>
        </p:nvSpPr>
        <p:spPr/>
        <p:txBody>
          <a:bodyPr/>
          <a:lstStyle/>
          <a:p>
            <a:fld id="{419FFBBA-80F5-42BA-8F2F-9AD55E48DBF8}" type="datetime1">
              <a:rPr lang="zh-CN" altLang="en-US" smtClean="0"/>
              <a:t>2026/5/7</a:t>
            </a:fld>
            <a:endParaRPr lang="zh-CN" altLang="en-US"/>
          </a:p>
        </p:txBody>
      </p:sp>
      <p:sp>
        <p:nvSpPr>
          <p:cNvPr id="3" name="页脚占位符 2">
            <a:extLst>
              <a:ext uri="{FF2B5EF4-FFF2-40B4-BE49-F238E27FC236}">
                <a16:creationId xmlns:a16="http://schemas.microsoft.com/office/drawing/2014/main" id="{F39BFFCE-2372-39DB-8CD2-4B026F7545BC}"/>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C6267694-40AA-84BD-FB5F-739344C327A4}"/>
              </a:ext>
            </a:extLst>
          </p:cNvPr>
          <p:cNvSpPr>
            <a:spLocks noGrp="1"/>
          </p:cNvSpPr>
          <p:nvPr>
            <p:ph type="sldNum" sz="quarter" idx="12"/>
          </p:nvPr>
        </p:nvSpPr>
        <p:spPr/>
        <p:txBody>
          <a:bodyPr/>
          <a:lstStyle/>
          <a:p>
            <a:fld id="{E57123F7-F145-4760-8021-5BA0591696C7}" type="slidenum">
              <a:rPr lang="zh-CN" altLang="en-US" smtClean="0"/>
              <a:t>‹#›</a:t>
            </a:fld>
            <a:endParaRPr lang="zh-CN" altLang="en-US"/>
          </a:p>
        </p:txBody>
      </p:sp>
    </p:spTree>
    <p:extLst>
      <p:ext uri="{BB962C8B-B14F-4D97-AF65-F5344CB8AC3E}">
        <p14:creationId xmlns:p14="http://schemas.microsoft.com/office/powerpoint/2010/main" val="166393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DA267B6-7F70-BEEB-60F8-41B31FDD719F}"/>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403CB20B-4465-92EE-D86C-A765BEC0C2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03F1E263-E501-22E2-9A20-A69C2039FF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47B35461-9EC7-DF82-9AC9-CDC0AC7AA42F}"/>
              </a:ext>
            </a:extLst>
          </p:cNvPr>
          <p:cNvSpPr>
            <a:spLocks noGrp="1"/>
          </p:cNvSpPr>
          <p:nvPr>
            <p:ph type="dt" sz="half" idx="10"/>
          </p:nvPr>
        </p:nvSpPr>
        <p:spPr/>
        <p:txBody>
          <a:bodyPr/>
          <a:lstStyle/>
          <a:p>
            <a:fld id="{7DB6DDFD-F880-4C02-815A-BBD96091ABA5}" type="datetime1">
              <a:rPr lang="zh-CN" altLang="en-US" smtClean="0"/>
              <a:t>2026/5/7</a:t>
            </a:fld>
            <a:endParaRPr lang="zh-CN" altLang="en-US"/>
          </a:p>
        </p:txBody>
      </p:sp>
      <p:sp>
        <p:nvSpPr>
          <p:cNvPr id="6" name="页脚占位符 5">
            <a:extLst>
              <a:ext uri="{FF2B5EF4-FFF2-40B4-BE49-F238E27FC236}">
                <a16:creationId xmlns:a16="http://schemas.microsoft.com/office/drawing/2014/main" id="{62318CA5-210C-75CB-37E9-1B9B70692E47}"/>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E8D19D56-C4C5-85A2-06C8-31D260EA9939}"/>
              </a:ext>
            </a:extLst>
          </p:cNvPr>
          <p:cNvSpPr>
            <a:spLocks noGrp="1"/>
          </p:cNvSpPr>
          <p:nvPr>
            <p:ph type="sldNum" sz="quarter" idx="12"/>
          </p:nvPr>
        </p:nvSpPr>
        <p:spPr/>
        <p:txBody>
          <a:bodyPr/>
          <a:lstStyle/>
          <a:p>
            <a:fld id="{E57123F7-F145-4760-8021-5BA0591696C7}" type="slidenum">
              <a:rPr lang="zh-CN" altLang="en-US" smtClean="0"/>
              <a:t>‹#›</a:t>
            </a:fld>
            <a:endParaRPr lang="zh-CN" altLang="en-US"/>
          </a:p>
        </p:txBody>
      </p:sp>
    </p:spTree>
    <p:extLst>
      <p:ext uri="{BB962C8B-B14F-4D97-AF65-F5344CB8AC3E}">
        <p14:creationId xmlns:p14="http://schemas.microsoft.com/office/powerpoint/2010/main" val="1672476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42B5DEF-54E8-158A-C55E-DB962CE27A43}"/>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94274F9D-2D58-992D-CB4B-E7B50C0180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5CF2697E-63A5-C2E6-0BAE-9731591EA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F2A9DCB8-179A-D824-14B7-24586268790B}"/>
              </a:ext>
            </a:extLst>
          </p:cNvPr>
          <p:cNvSpPr>
            <a:spLocks noGrp="1"/>
          </p:cNvSpPr>
          <p:nvPr>
            <p:ph type="dt" sz="half" idx="10"/>
          </p:nvPr>
        </p:nvSpPr>
        <p:spPr/>
        <p:txBody>
          <a:bodyPr/>
          <a:lstStyle/>
          <a:p>
            <a:fld id="{4AF91B32-A943-4D80-A6C3-AA07224C92F9}" type="datetime1">
              <a:rPr lang="zh-CN" altLang="en-US" smtClean="0"/>
              <a:t>2026/5/7</a:t>
            </a:fld>
            <a:endParaRPr lang="zh-CN" altLang="en-US"/>
          </a:p>
        </p:txBody>
      </p:sp>
      <p:sp>
        <p:nvSpPr>
          <p:cNvPr id="6" name="页脚占位符 5">
            <a:extLst>
              <a:ext uri="{FF2B5EF4-FFF2-40B4-BE49-F238E27FC236}">
                <a16:creationId xmlns:a16="http://schemas.microsoft.com/office/drawing/2014/main" id="{5C955315-3889-4A82-06E0-9CBDFF66736B}"/>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23F3CCA9-8540-FFA2-66D5-4D6B49D8FD83}"/>
              </a:ext>
            </a:extLst>
          </p:cNvPr>
          <p:cNvSpPr>
            <a:spLocks noGrp="1"/>
          </p:cNvSpPr>
          <p:nvPr>
            <p:ph type="sldNum" sz="quarter" idx="12"/>
          </p:nvPr>
        </p:nvSpPr>
        <p:spPr/>
        <p:txBody>
          <a:bodyPr/>
          <a:lstStyle/>
          <a:p>
            <a:fld id="{E57123F7-F145-4760-8021-5BA0591696C7}" type="slidenum">
              <a:rPr lang="zh-CN" altLang="en-US" smtClean="0"/>
              <a:t>‹#›</a:t>
            </a:fld>
            <a:endParaRPr lang="zh-CN" altLang="en-US"/>
          </a:p>
        </p:txBody>
      </p:sp>
    </p:spTree>
    <p:extLst>
      <p:ext uri="{BB962C8B-B14F-4D97-AF65-F5344CB8AC3E}">
        <p14:creationId xmlns:p14="http://schemas.microsoft.com/office/powerpoint/2010/main" val="1620769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BB630405-33E4-DF5C-FFCD-C15EE951A6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E3277368-4B64-F84F-D606-DA5697A14B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E1DDBCED-9C3D-CF4D-E2D6-FB95031D53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3F489C-1D87-42ED-A748-9E56D1DFB54B}" type="datetime1">
              <a:rPr lang="zh-CN" altLang="en-US" smtClean="0"/>
              <a:t>2026/5/7</a:t>
            </a:fld>
            <a:endParaRPr lang="zh-CN" altLang="en-US"/>
          </a:p>
        </p:txBody>
      </p:sp>
      <p:sp>
        <p:nvSpPr>
          <p:cNvPr id="5" name="页脚占位符 4">
            <a:extLst>
              <a:ext uri="{FF2B5EF4-FFF2-40B4-BE49-F238E27FC236}">
                <a16:creationId xmlns:a16="http://schemas.microsoft.com/office/drawing/2014/main" id="{8938D6B0-C456-FB52-7312-FFC3969B86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AC8E959E-6809-5AE5-8742-E8D95C8A1D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7123F7-F145-4760-8021-5BA0591696C7}" type="slidenum">
              <a:rPr lang="zh-CN" altLang="en-US" smtClean="0"/>
              <a:t>‹#›</a:t>
            </a:fld>
            <a:endParaRPr lang="zh-CN" altLang="en-US"/>
          </a:p>
        </p:txBody>
      </p:sp>
    </p:spTree>
    <p:extLst>
      <p:ext uri="{BB962C8B-B14F-4D97-AF65-F5344CB8AC3E}">
        <p14:creationId xmlns:p14="http://schemas.microsoft.com/office/powerpoint/2010/main" val="2438702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image" Target="../media/image4.png"/><Relationship Id="rId7" Type="http://schemas.openxmlformats.org/officeDocument/2006/relationships/image" Target="../media/image33.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3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200.png"/></Relationships>
</file>

<file path=ppt/slides/_rels/slide12.xml.rels><?xml version="1.0" encoding="UTF-8" standalone="yes"?>
<Relationships xmlns="http://schemas.openxmlformats.org/package/2006/relationships"><Relationship Id="rId8" Type="http://schemas.openxmlformats.org/officeDocument/2006/relationships/image" Target="../media/image42.png"/><Relationship Id="rId3" Type="http://schemas.openxmlformats.org/officeDocument/2006/relationships/image" Target="../media/image4.png"/><Relationship Id="rId7" Type="http://schemas.openxmlformats.org/officeDocument/2006/relationships/image" Target="../media/image41.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38.png"/><Relationship Id="rId9" Type="http://schemas.openxmlformats.org/officeDocument/2006/relationships/image" Target="../media/image43.png"/></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48.png"/><Relationship Id="rId3" Type="http://schemas.openxmlformats.org/officeDocument/2006/relationships/image" Target="../media/image4.png"/><Relationship Id="rId7" Type="http://schemas.openxmlformats.org/officeDocument/2006/relationships/image" Target="../media/image4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46.png"/><Relationship Id="rId5" Type="http://schemas.openxmlformats.org/officeDocument/2006/relationships/image" Target="../media/image45.png"/><Relationship Id="rId4" Type="http://schemas.openxmlformats.org/officeDocument/2006/relationships/image" Target="../media/image44.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46.png"/><Relationship Id="rId5" Type="http://schemas.openxmlformats.org/officeDocument/2006/relationships/image" Target="../media/image50.png"/><Relationship Id="rId4" Type="http://schemas.openxmlformats.org/officeDocument/2006/relationships/image" Target="../media/image49.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51.png"/><Relationship Id="rId4" Type="http://schemas.openxmlformats.org/officeDocument/2006/relationships/image" Target="../media/image46.png"/></Relationships>
</file>

<file path=ppt/slides/_rels/slide17.xml.rels><?xml version="1.0" encoding="UTF-8" standalone="yes"?>
<Relationships xmlns="http://schemas.openxmlformats.org/package/2006/relationships"><Relationship Id="rId8" Type="http://schemas.openxmlformats.org/officeDocument/2006/relationships/image" Target="../media/image56.png"/><Relationship Id="rId3" Type="http://schemas.openxmlformats.org/officeDocument/2006/relationships/image" Target="../media/image4.png"/><Relationship Id="rId7" Type="http://schemas.openxmlformats.org/officeDocument/2006/relationships/image" Target="../media/image55.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54.png"/><Relationship Id="rId5" Type="http://schemas.openxmlformats.org/officeDocument/2006/relationships/image" Target="../media/image53.png"/><Relationship Id="rId4" Type="http://schemas.openxmlformats.org/officeDocument/2006/relationships/image" Target="../media/image52.png"/><Relationship Id="rId9" Type="http://schemas.openxmlformats.org/officeDocument/2006/relationships/image" Target="../media/image57.png"/></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62.png"/><Relationship Id="rId3" Type="http://schemas.openxmlformats.org/officeDocument/2006/relationships/image" Target="../media/image4.png"/><Relationship Id="rId7" Type="http://schemas.openxmlformats.org/officeDocument/2006/relationships/image" Target="../media/image61.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60.png"/><Relationship Id="rId5" Type="http://schemas.openxmlformats.org/officeDocument/2006/relationships/image" Target="../media/image59.png"/><Relationship Id="rId10" Type="http://schemas.openxmlformats.org/officeDocument/2006/relationships/image" Target="../media/image64.png"/><Relationship Id="rId4" Type="http://schemas.openxmlformats.org/officeDocument/2006/relationships/image" Target="../media/image58.png"/><Relationship Id="rId9" Type="http://schemas.openxmlformats.org/officeDocument/2006/relationships/image" Target="../media/image63.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68.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67.png"/><Relationship Id="rId5" Type="http://schemas.openxmlformats.org/officeDocument/2006/relationships/image" Target="../media/image66.png"/><Relationship Id="rId4" Type="http://schemas.openxmlformats.org/officeDocument/2006/relationships/image" Target="../media/image6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4.png"/><Relationship Id="rId7"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4.png"/><Relationship Id="rId7"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4.png"/><Relationship Id="rId7" Type="http://schemas.openxmlformats.org/officeDocument/2006/relationships/image" Target="../media/image19.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 Id="rId9" Type="http://schemas.openxmlformats.org/officeDocument/2006/relationships/image" Target="../media/image21.png"/></Relationships>
</file>

<file path=ppt/slides/_rels/slide9.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4.png"/><Relationship Id="rId7" Type="http://schemas.openxmlformats.org/officeDocument/2006/relationships/image" Target="../media/image2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4.png"/><Relationship Id="rId11" Type="http://schemas.openxmlformats.org/officeDocument/2006/relationships/image" Target="../media/image29.png"/><Relationship Id="rId5" Type="http://schemas.openxmlformats.org/officeDocument/2006/relationships/image" Target="../media/image23.png"/><Relationship Id="rId10" Type="http://schemas.openxmlformats.org/officeDocument/2006/relationships/image" Target="../media/image28.png"/><Relationship Id="rId4" Type="http://schemas.openxmlformats.org/officeDocument/2006/relationships/image" Target="../media/image22.png"/><Relationship Id="rId9"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ject 3">
            <a:extLst>
              <a:ext uri="{FF2B5EF4-FFF2-40B4-BE49-F238E27FC236}">
                <a16:creationId xmlns:a16="http://schemas.microsoft.com/office/drawing/2014/main" id="{DC37109A-8182-83E1-0F18-86881E57181E}"/>
              </a:ext>
            </a:extLst>
          </p:cNvPr>
          <p:cNvPicPr/>
          <p:nvPr/>
        </p:nvPicPr>
        <p:blipFill>
          <a:blip r:embed="rId2" cstate="print"/>
          <a:stretch>
            <a:fillRect/>
          </a:stretch>
        </p:blipFill>
        <p:spPr>
          <a:xfrm>
            <a:off x="733364" y="0"/>
            <a:ext cx="1095598" cy="1361506"/>
          </a:xfrm>
          <a:prstGeom prst="rect">
            <a:avLst/>
          </a:prstGeom>
        </p:spPr>
      </p:pic>
      <p:pic>
        <p:nvPicPr>
          <p:cNvPr id="5" name="object 2">
            <a:extLst>
              <a:ext uri="{FF2B5EF4-FFF2-40B4-BE49-F238E27FC236}">
                <a16:creationId xmlns:a16="http://schemas.microsoft.com/office/drawing/2014/main" id="{223299CB-6D6E-DFAD-77AC-644D138BCB85}"/>
              </a:ext>
            </a:extLst>
          </p:cNvPr>
          <p:cNvPicPr/>
          <p:nvPr/>
        </p:nvPicPr>
        <p:blipFill>
          <a:blip r:embed="rId3" cstate="print"/>
          <a:stretch>
            <a:fillRect/>
          </a:stretch>
        </p:blipFill>
        <p:spPr>
          <a:xfrm>
            <a:off x="6820245" y="87"/>
            <a:ext cx="5356424" cy="6847745"/>
          </a:xfrm>
          <a:prstGeom prst="rect">
            <a:avLst/>
          </a:prstGeom>
        </p:spPr>
      </p:pic>
      <p:sp>
        <p:nvSpPr>
          <p:cNvPr id="7" name="文本框 6">
            <a:extLst>
              <a:ext uri="{FF2B5EF4-FFF2-40B4-BE49-F238E27FC236}">
                <a16:creationId xmlns:a16="http://schemas.microsoft.com/office/drawing/2014/main" id="{AA696AFA-FB0F-3DC9-556A-D3B7774E32AA}"/>
              </a:ext>
            </a:extLst>
          </p:cNvPr>
          <p:cNvSpPr txBox="1"/>
          <p:nvPr/>
        </p:nvSpPr>
        <p:spPr>
          <a:xfrm>
            <a:off x="8487177" y="3123128"/>
            <a:ext cx="3262432" cy="2000548"/>
          </a:xfrm>
          <a:prstGeom prst="rect">
            <a:avLst/>
          </a:prstGeom>
          <a:noFill/>
        </p:spPr>
        <p:txBody>
          <a:bodyPr wrap="none" rtlCol="0">
            <a:spAutoFit/>
          </a:bodyPr>
          <a:lstStyle/>
          <a:p>
            <a:r>
              <a:rPr lang="zh-CN" altLang="en-US" sz="2800" dirty="0">
                <a:solidFill>
                  <a:schemeClr val="bg1"/>
                </a:solidFill>
                <a:latin typeface="微软雅黑" panose="020B0503020204020204" pitchFamily="34" charset="-122"/>
                <a:ea typeface="微软雅黑" panose="020B0503020204020204" pitchFamily="34" charset="-122"/>
              </a:rPr>
              <a:t>汇报人：林博文</a:t>
            </a:r>
            <a:endParaRPr lang="en-US" altLang="zh-CN" sz="2800" dirty="0">
              <a:solidFill>
                <a:schemeClr val="bg1"/>
              </a:solidFill>
              <a:latin typeface="微软雅黑" panose="020B0503020204020204" pitchFamily="34" charset="-122"/>
              <a:ea typeface="微软雅黑" panose="020B0503020204020204" pitchFamily="34" charset="-122"/>
            </a:endParaRPr>
          </a:p>
          <a:p>
            <a:endParaRPr lang="en-US" altLang="zh-CN" sz="2400" dirty="0">
              <a:solidFill>
                <a:schemeClr val="bg1"/>
              </a:solidFill>
              <a:latin typeface="微软雅黑" panose="020B0503020204020204" pitchFamily="34" charset="-122"/>
              <a:ea typeface="微软雅黑" panose="020B0503020204020204" pitchFamily="34" charset="-122"/>
            </a:endParaRPr>
          </a:p>
          <a:p>
            <a:r>
              <a:rPr lang="zh-CN" altLang="en-US" sz="2400" dirty="0">
                <a:solidFill>
                  <a:schemeClr val="bg1"/>
                </a:solidFill>
                <a:latin typeface="微软雅黑" panose="020B0503020204020204" pitchFamily="34" charset="-122"/>
                <a:ea typeface="微软雅黑" panose="020B0503020204020204" pitchFamily="34" charset="-122"/>
              </a:rPr>
              <a:t>组员：林博文、罗茜月</a:t>
            </a:r>
            <a:endParaRPr lang="en-US" altLang="zh-CN" sz="2400" dirty="0">
              <a:solidFill>
                <a:schemeClr val="bg1"/>
              </a:solidFill>
              <a:latin typeface="微软雅黑" panose="020B0503020204020204" pitchFamily="34" charset="-122"/>
              <a:ea typeface="微软雅黑" panose="020B0503020204020204" pitchFamily="34" charset="-122"/>
            </a:endParaRPr>
          </a:p>
          <a:p>
            <a:endParaRPr lang="en-US" altLang="zh-CN" sz="2400" dirty="0">
              <a:solidFill>
                <a:schemeClr val="bg1"/>
              </a:solidFill>
              <a:latin typeface="微软雅黑" panose="020B0503020204020204" pitchFamily="34" charset="-122"/>
              <a:ea typeface="微软雅黑" panose="020B0503020204020204" pitchFamily="34" charset="-122"/>
            </a:endParaRPr>
          </a:p>
          <a:p>
            <a:r>
              <a:rPr lang="en-US" altLang="zh-CN" sz="2400" dirty="0">
                <a:solidFill>
                  <a:schemeClr val="bg1"/>
                </a:solidFill>
                <a:latin typeface="微软雅黑" panose="020B0503020204020204" pitchFamily="34" charset="-122"/>
                <a:ea typeface="微软雅黑" panose="020B0503020204020204" pitchFamily="34" charset="-122"/>
              </a:rPr>
              <a:t>2026</a:t>
            </a:r>
            <a:r>
              <a:rPr lang="zh-CN" altLang="en-US" sz="2400" dirty="0">
                <a:solidFill>
                  <a:schemeClr val="bg1"/>
                </a:solidFill>
                <a:latin typeface="微软雅黑" panose="020B0503020204020204" pitchFamily="34" charset="-122"/>
                <a:ea typeface="微软雅黑" panose="020B0503020204020204" pitchFamily="34" charset="-122"/>
              </a:rPr>
              <a:t>年</a:t>
            </a:r>
            <a:r>
              <a:rPr lang="en-US" altLang="zh-CN" sz="2400" dirty="0">
                <a:solidFill>
                  <a:schemeClr val="bg1"/>
                </a:solidFill>
                <a:latin typeface="微软雅黑" panose="020B0503020204020204" pitchFamily="34" charset="-122"/>
                <a:ea typeface="微软雅黑" panose="020B0503020204020204" pitchFamily="34" charset="-122"/>
              </a:rPr>
              <a:t>5</a:t>
            </a:r>
            <a:r>
              <a:rPr lang="zh-CN" altLang="en-US" sz="2400" dirty="0">
                <a:solidFill>
                  <a:schemeClr val="bg1"/>
                </a:solidFill>
                <a:latin typeface="微软雅黑" panose="020B0503020204020204" pitchFamily="34" charset="-122"/>
                <a:ea typeface="微软雅黑" panose="020B0503020204020204" pitchFamily="34" charset="-122"/>
              </a:rPr>
              <a:t>月</a:t>
            </a:r>
            <a:r>
              <a:rPr lang="en-US" altLang="zh-CN" sz="2400" dirty="0">
                <a:solidFill>
                  <a:schemeClr val="bg1"/>
                </a:solidFill>
                <a:latin typeface="微软雅黑" panose="020B0503020204020204" pitchFamily="34" charset="-122"/>
                <a:ea typeface="微软雅黑" panose="020B0503020204020204" pitchFamily="34" charset="-122"/>
              </a:rPr>
              <a:t>8</a:t>
            </a:r>
            <a:r>
              <a:rPr lang="zh-CN" altLang="en-US" sz="2400" dirty="0">
                <a:solidFill>
                  <a:schemeClr val="bg1"/>
                </a:solidFill>
                <a:latin typeface="微软雅黑" panose="020B0503020204020204" pitchFamily="34" charset="-122"/>
                <a:ea typeface="微软雅黑" panose="020B0503020204020204" pitchFamily="34" charset="-122"/>
              </a:rPr>
              <a:t>日</a:t>
            </a:r>
          </a:p>
        </p:txBody>
      </p:sp>
      <p:sp>
        <p:nvSpPr>
          <p:cNvPr id="8" name="文本框 7">
            <a:extLst>
              <a:ext uri="{FF2B5EF4-FFF2-40B4-BE49-F238E27FC236}">
                <a16:creationId xmlns:a16="http://schemas.microsoft.com/office/drawing/2014/main" id="{3D0D4381-4075-E5AD-8EEA-30039F6E1DA5}"/>
              </a:ext>
            </a:extLst>
          </p:cNvPr>
          <p:cNvSpPr txBox="1"/>
          <p:nvPr/>
        </p:nvSpPr>
        <p:spPr>
          <a:xfrm>
            <a:off x="1281163" y="1899634"/>
            <a:ext cx="2869696" cy="2554545"/>
          </a:xfrm>
          <a:prstGeom prst="rect">
            <a:avLst/>
          </a:prstGeom>
          <a:noFill/>
        </p:spPr>
        <p:txBody>
          <a:bodyPr wrap="none" rtlCol="0">
            <a:spAutoFit/>
          </a:bodyPr>
          <a:lstStyle/>
          <a:p>
            <a:r>
              <a:rPr lang="en-US" altLang="zh-CN" sz="8000" b="1" dirty="0">
                <a:solidFill>
                  <a:srgbClr val="004098"/>
                </a:solidFill>
                <a:latin typeface="Calibri" panose="020F0502020204030204" pitchFamily="34" charset="0"/>
                <a:ea typeface="Calibri" panose="020F0502020204030204" pitchFamily="34" charset="0"/>
                <a:cs typeface="Calibri" panose="020F0502020204030204" pitchFamily="34" charset="0"/>
              </a:rPr>
              <a:t>Unruh</a:t>
            </a:r>
            <a:endParaRPr lang="zh-CN" altLang="en-US" sz="8000" b="1" dirty="0">
              <a:solidFill>
                <a:srgbClr val="004098"/>
              </a:solidFill>
              <a:latin typeface="Calibri" panose="020F0502020204030204" pitchFamily="34" charset="0"/>
              <a:ea typeface="Calibri" panose="020F0502020204030204" pitchFamily="34" charset="0"/>
              <a:cs typeface="Calibri" panose="020F0502020204030204" pitchFamily="34" charset="0"/>
            </a:endParaRPr>
          </a:p>
          <a:p>
            <a:r>
              <a:rPr lang="en-US" altLang="zh-CN" sz="8000" b="1" dirty="0">
                <a:solidFill>
                  <a:srgbClr val="004098"/>
                </a:solidFill>
                <a:latin typeface="Calibri" panose="020F0502020204030204" pitchFamily="34" charset="0"/>
                <a:ea typeface="Calibri" panose="020F0502020204030204" pitchFamily="34" charset="0"/>
                <a:cs typeface="Calibri" panose="020F0502020204030204" pitchFamily="34" charset="0"/>
              </a:rPr>
              <a:t>Effect</a:t>
            </a:r>
            <a:endParaRPr lang="zh-CN" altLang="en-US" sz="8000" b="1" dirty="0">
              <a:solidFill>
                <a:srgbClr val="004098"/>
              </a:solidFill>
              <a:latin typeface="Calibri" panose="020F0502020204030204" pitchFamily="34" charset="0"/>
              <a:cs typeface="Calibri" panose="020F0502020204030204" pitchFamily="34" charset="0"/>
            </a:endParaRPr>
          </a:p>
        </p:txBody>
      </p:sp>
      <p:sp>
        <p:nvSpPr>
          <p:cNvPr id="9" name="灯片编号占位符 8">
            <a:extLst>
              <a:ext uri="{FF2B5EF4-FFF2-40B4-BE49-F238E27FC236}">
                <a16:creationId xmlns:a16="http://schemas.microsoft.com/office/drawing/2014/main" id="{D4440AD7-DCD9-598F-5BF1-D7D4B59353A7}"/>
              </a:ext>
            </a:extLst>
          </p:cNvPr>
          <p:cNvSpPr>
            <a:spLocks noGrp="1"/>
          </p:cNvSpPr>
          <p:nvPr>
            <p:ph type="sldNum" sz="quarter" idx="12"/>
          </p:nvPr>
        </p:nvSpPr>
        <p:spPr/>
        <p:txBody>
          <a:bodyPr/>
          <a:lstStyle/>
          <a:p>
            <a:fld id="{E57123F7-F145-4760-8021-5BA0591696C7}" type="slidenum">
              <a:rPr lang="zh-CN" altLang="en-US" sz="2800" smtClean="0">
                <a:solidFill>
                  <a:schemeClr val="bg1"/>
                </a:solidFill>
                <a:latin typeface="Calibri" panose="020F0502020204030204" pitchFamily="34" charset="0"/>
                <a:cs typeface="Calibri" panose="020F0502020204030204" pitchFamily="34" charset="0"/>
              </a:rPr>
              <a:t>1</a:t>
            </a:fld>
            <a:endParaRPr lang="zh-CN" altLang="en-US" sz="28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58191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C589F-7218-BD7F-72A0-3C55D237F244}"/>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93AE307B-206F-2DED-3F1F-3827AF345BD5}"/>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rgbClr val="004098"/>
                </a:solidFill>
                <a:latin typeface="Calibri" panose="020F0502020204030204" pitchFamily="34" charset="0"/>
                <a:cs typeface="Calibri" panose="020F0502020204030204" pitchFamily="34" charset="0"/>
              </a:rPr>
              <a:t>10</a:t>
            </a:fld>
            <a:endParaRPr lang="zh-CN" altLang="en-US" sz="2800" dirty="0">
              <a:solidFill>
                <a:srgbClr val="004098"/>
              </a:solidFill>
              <a:latin typeface="Calibri" panose="020F0502020204030204" pitchFamily="34" charset="0"/>
              <a:cs typeface="Calibri" panose="020F0502020204030204" pitchFamily="34" charset="0"/>
            </a:endParaRPr>
          </a:p>
        </p:txBody>
      </p:sp>
      <p:pic>
        <p:nvPicPr>
          <p:cNvPr id="3" name="图片 2">
            <a:extLst>
              <a:ext uri="{FF2B5EF4-FFF2-40B4-BE49-F238E27FC236}">
                <a16:creationId xmlns:a16="http://schemas.microsoft.com/office/drawing/2014/main" id="{D2449902-98D1-80A6-6410-586090C554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550" y="1"/>
            <a:ext cx="932329" cy="1132114"/>
          </a:xfrm>
          <a:prstGeom prst="rect">
            <a:avLst/>
          </a:prstGeom>
        </p:spPr>
      </p:pic>
      <p:sp>
        <p:nvSpPr>
          <p:cNvPr id="4" name="文本框 3">
            <a:extLst>
              <a:ext uri="{FF2B5EF4-FFF2-40B4-BE49-F238E27FC236}">
                <a16:creationId xmlns:a16="http://schemas.microsoft.com/office/drawing/2014/main" id="{B7947FB2-7FD6-FCE9-2902-F92B3C0F9D5A}"/>
              </a:ext>
            </a:extLst>
          </p:cNvPr>
          <p:cNvSpPr txBox="1"/>
          <p:nvPr/>
        </p:nvSpPr>
        <p:spPr>
          <a:xfrm>
            <a:off x="1452260" y="116452"/>
            <a:ext cx="2611612" cy="1015663"/>
          </a:xfrm>
          <a:prstGeom prst="rect">
            <a:avLst/>
          </a:prstGeom>
          <a:noFill/>
        </p:spPr>
        <p:txBody>
          <a:bodyPr wrap="none" rtlCol="0">
            <a:spAutoFit/>
          </a:bodyPr>
          <a:lstStyle/>
          <a:p>
            <a:r>
              <a:rPr lang="en-US" altLang="zh-CN" sz="3200" b="1" dirty="0">
                <a:solidFill>
                  <a:srgbClr val="004098"/>
                </a:solidFill>
                <a:latin typeface="微软雅黑" panose="020B0503020204020204" pitchFamily="34" charset="-122"/>
                <a:ea typeface="微软雅黑" panose="020B0503020204020204" pitchFamily="34" charset="-122"/>
              </a:rPr>
              <a:t>2 </a:t>
            </a:r>
            <a:r>
              <a:rPr lang="zh-CN" altLang="en-US" sz="3200" b="1" dirty="0">
                <a:solidFill>
                  <a:srgbClr val="004098"/>
                </a:solidFill>
                <a:latin typeface="微软雅黑" panose="020B0503020204020204" pitchFamily="34" charset="-122"/>
                <a:ea typeface="微软雅黑" panose="020B0503020204020204" pitchFamily="34" charset="-122"/>
              </a:rPr>
              <a:t>林德勒时空</a:t>
            </a:r>
            <a:endParaRPr lang="en-US" altLang="zh-CN" sz="3200" b="1" dirty="0">
              <a:solidFill>
                <a:srgbClr val="004098"/>
              </a:solidFill>
              <a:latin typeface="微软雅黑" panose="020B0503020204020204" pitchFamily="34" charset="-122"/>
              <a:ea typeface="微软雅黑" panose="020B0503020204020204" pitchFamily="34" charset="-122"/>
            </a:endParaRPr>
          </a:p>
          <a:p>
            <a:endParaRPr lang="en-US" altLang="zh-CN" sz="800" dirty="0">
              <a:solidFill>
                <a:srgbClr val="004098"/>
              </a:solidFill>
              <a:latin typeface="微软雅黑" panose="020B0503020204020204" pitchFamily="34" charset="-122"/>
              <a:ea typeface="微软雅黑" panose="020B0503020204020204" pitchFamily="34" charset="-122"/>
            </a:endParaRPr>
          </a:p>
          <a:p>
            <a:r>
              <a:rPr lang="zh-CN" altLang="en-US" sz="2000" dirty="0">
                <a:solidFill>
                  <a:srgbClr val="004098"/>
                </a:solidFill>
                <a:latin typeface="微软雅黑" panose="020B0503020204020204" pitchFamily="34" charset="-122"/>
                <a:ea typeface="微软雅黑" panose="020B0503020204020204" pitchFamily="34" charset="-122"/>
              </a:rPr>
              <a:t>博戈留波夫系数</a:t>
            </a:r>
          </a:p>
        </p:txBody>
      </p:sp>
      <mc:AlternateContent xmlns:mc="http://schemas.openxmlformats.org/markup-compatibility/2006" xmlns:a14="http://schemas.microsoft.com/office/drawing/2010/main">
        <mc:Choice Requires="a14">
          <p:sp>
            <p:nvSpPr>
              <p:cNvPr id="5" name="文本框 4">
                <a:extLst>
                  <a:ext uri="{FF2B5EF4-FFF2-40B4-BE49-F238E27FC236}">
                    <a16:creationId xmlns:a16="http://schemas.microsoft.com/office/drawing/2014/main" id="{95F6B96B-AD4B-D433-B999-CDEC5FC58A79}"/>
                  </a:ext>
                </a:extLst>
              </p:cNvPr>
              <p:cNvSpPr txBox="1"/>
              <p:nvPr/>
            </p:nvSpPr>
            <p:spPr>
              <a:xfrm>
                <a:off x="760714" y="1234217"/>
                <a:ext cx="10984995" cy="507383"/>
              </a:xfrm>
              <a:prstGeom prst="rect">
                <a:avLst/>
              </a:prstGeom>
              <a:noFill/>
            </p:spPr>
            <p:txBody>
              <a:bodyPr wrap="none" rtlCol="0">
                <a:spAutoFit/>
              </a:bodyPr>
              <a:lstStyle/>
              <a:p>
                <a14:m>
                  <m:oMath xmlns:m="http://schemas.openxmlformats.org/officeDocument/2006/math">
                    <m:d>
                      <m:dPr>
                        <m:begChr m:val="{"/>
                        <m:endChr m:val="}"/>
                        <m:ctrlPr>
                          <a:rPr lang="en-US" altLang="zh-CN" sz="2400" b="0" i="1" smtClean="0">
                            <a:latin typeface="Cambria Math" panose="02040503050406030204" pitchFamily="18" charset="0"/>
                            <a:ea typeface="微软雅黑" panose="020B0503020204020204" pitchFamily="34" charset="-122"/>
                          </a:rPr>
                        </m:ctrlPr>
                      </m:dPr>
                      <m:e>
                        <m:sSubSup>
                          <m:sSubSupPr>
                            <m:ctrlPr>
                              <a:rPr lang="en-US" altLang="zh-CN" sz="2400" b="0" i="1" smtClean="0">
                                <a:latin typeface="Cambria Math" panose="02040503050406030204" pitchFamily="18" charset="0"/>
                                <a:ea typeface="微软雅黑" panose="020B0503020204020204" pitchFamily="34" charset="-122"/>
                              </a:rPr>
                            </m:ctrlPr>
                          </m:sSubSupPr>
                          <m:e>
                            <m:r>
                              <a:rPr lang="en-US" altLang="zh-CN" sz="2400" b="0" i="1" smtClean="0">
                                <a:latin typeface="Cambria Math" panose="02040503050406030204" pitchFamily="18" charset="0"/>
                                <a:ea typeface="微软雅黑" panose="020B0503020204020204" pitchFamily="34" charset="-122"/>
                              </a:rPr>
                              <m:t>𝑓</m:t>
                            </m:r>
                          </m:e>
                          <m:sub>
                            <m:r>
                              <a:rPr lang="en-US" altLang="zh-CN" sz="2400" b="0" i="1" smtClean="0">
                                <a:latin typeface="Cambria Math" panose="02040503050406030204" pitchFamily="18" charset="0"/>
                                <a:ea typeface="微软雅黑" panose="020B0503020204020204" pitchFamily="34" charset="-122"/>
                              </a:rPr>
                              <m:t>𝑘</m:t>
                            </m:r>
                          </m:sub>
                          <m:sup>
                            <m:r>
                              <a:rPr lang="en-US" altLang="zh-CN" sz="2400" b="0" i="1" smtClean="0">
                                <a:latin typeface="Cambria Math" panose="02040503050406030204" pitchFamily="18" charset="0"/>
                                <a:ea typeface="微软雅黑" panose="020B0503020204020204" pitchFamily="34" charset="-122"/>
                              </a:rPr>
                              <m:t>𝑀</m:t>
                            </m:r>
                          </m:sup>
                        </m:sSubSup>
                      </m:e>
                    </m:d>
                    <m:r>
                      <a:rPr lang="en-US" altLang="zh-CN" sz="2400" b="0" i="1" smtClean="0">
                        <a:latin typeface="Cambria Math" panose="02040503050406030204" pitchFamily="18" charset="0"/>
                        <a:ea typeface="微软雅黑" panose="020B0503020204020204" pitchFamily="34" charset="-122"/>
                      </a:rPr>
                      <m:t>, </m:t>
                    </m:r>
                    <m:d>
                      <m:dPr>
                        <m:begChr m:val="{"/>
                        <m:endChr m:val="}"/>
                        <m:ctrlPr>
                          <a:rPr lang="en-US" altLang="zh-CN" sz="2400" b="0" i="1" smtClean="0">
                            <a:latin typeface="Cambria Math" panose="02040503050406030204" pitchFamily="18" charset="0"/>
                            <a:ea typeface="微软雅黑" panose="020B0503020204020204" pitchFamily="34" charset="-122"/>
                          </a:rPr>
                        </m:ctrlPr>
                      </m:dPr>
                      <m:e>
                        <m:sSubSup>
                          <m:sSubSupPr>
                            <m:ctrlPr>
                              <a:rPr lang="en-US" altLang="zh-CN" sz="2400" b="0" i="1" smtClean="0">
                                <a:latin typeface="Cambria Math" panose="02040503050406030204" pitchFamily="18" charset="0"/>
                                <a:ea typeface="微软雅黑" panose="020B0503020204020204" pitchFamily="34" charset="-122"/>
                              </a:rPr>
                            </m:ctrlPr>
                          </m:sSubSupPr>
                          <m:e>
                            <m:r>
                              <a:rPr lang="en-US" altLang="zh-CN" sz="2400" b="0" i="1" smtClean="0">
                                <a:latin typeface="Cambria Math" panose="02040503050406030204" pitchFamily="18" charset="0"/>
                                <a:ea typeface="微软雅黑" panose="020B0503020204020204" pitchFamily="34" charset="-122"/>
                              </a:rPr>
                              <m:t>𝑓</m:t>
                            </m:r>
                          </m:e>
                          <m:sub>
                            <m:r>
                              <a:rPr lang="en-US" altLang="zh-CN" sz="2400" b="0" i="1" smtClean="0">
                                <a:latin typeface="Cambria Math" panose="02040503050406030204" pitchFamily="18" charset="0"/>
                                <a:ea typeface="微软雅黑" panose="020B0503020204020204" pitchFamily="34" charset="-122"/>
                              </a:rPr>
                              <m:t>𝑘</m:t>
                            </m:r>
                          </m:sub>
                          <m:sup>
                            <m:r>
                              <a:rPr lang="en-US" altLang="zh-CN" sz="2400" b="0" i="1" smtClean="0">
                                <a:latin typeface="Cambria Math" panose="02040503050406030204" pitchFamily="18" charset="0"/>
                                <a:ea typeface="微软雅黑" panose="020B0503020204020204" pitchFamily="34" charset="-122"/>
                              </a:rPr>
                              <m:t>𝑅</m:t>
                            </m:r>
                          </m:sup>
                        </m:sSubSup>
                      </m:e>
                    </m:d>
                  </m:oMath>
                </a14:m>
                <a:r>
                  <a:rPr lang="zh-CN" altLang="en-US" sz="2400" dirty="0">
                    <a:latin typeface="微软雅黑" panose="020B0503020204020204" pitchFamily="34" charset="-122"/>
                    <a:ea typeface="微软雅黑" panose="020B0503020204020204" pitchFamily="34" charset="-122"/>
                  </a:rPr>
                  <a:t>都是场</a:t>
                </a:r>
                <a14:m>
                  <m:oMath xmlns:m="http://schemas.openxmlformats.org/officeDocument/2006/math">
                    <m:r>
                      <a:rPr lang="en-US" altLang="zh-CN" sz="2400" i="1">
                        <a:latin typeface="Cambria Math" panose="02040503050406030204" pitchFamily="18" charset="0"/>
                        <a:ea typeface="微软雅黑" panose="020B0503020204020204" pitchFamily="34" charset="-122"/>
                      </a:rPr>
                      <m:t>𝜙</m:t>
                    </m:r>
                  </m:oMath>
                </a14:m>
                <a:r>
                  <a:rPr lang="zh-CN" altLang="en-US" sz="2400" dirty="0">
                    <a:latin typeface="微软雅黑" panose="020B0503020204020204" pitchFamily="34" charset="-122"/>
                    <a:ea typeface="微软雅黑" panose="020B0503020204020204" pitchFamily="34" charset="-122"/>
                  </a:rPr>
                  <a:t>的模式基，每个模式基都是完备的，故它们可以相互线性表示</a:t>
                </a:r>
              </a:p>
            </p:txBody>
          </p:sp>
        </mc:Choice>
        <mc:Fallback xmlns="">
          <p:sp>
            <p:nvSpPr>
              <p:cNvPr id="5" name="文本框 4">
                <a:extLst>
                  <a:ext uri="{FF2B5EF4-FFF2-40B4-BE49-F238E27FC236}">
                    <a16:creationId xmlns:a16="http://schemas.microsoft.com/office/drawing/2014/main" id="{95F6B96B-AD4B-D433-B999-CDEC5FC58A79}"/>
                  </a:ext>
                </a:extLst>
              </p:cNvPr>
              <p:cNvSpPr txBox="1">
                <a:spLocks noRot="1" noChangeAspect="1" noMove="1" noResize="1" noEditPoints="1" noAdjustHandles="1" noChangeArrowheads="1" noChangeShapeType="1" noTextEdit="1"/>
              </p:cNvSpPr>
              <p:nvPr/>
            </p:nvSpPr>
            <p:spPr>
              <a:xfrm>
                <a:off x="760714" y="1234217"/>
                <a:ext cx="10984995" cy="507383"/>
              </a:xfrm>
              <a:prstGeom prst="rect">
                <a:avLst/>
              </a:prstGeom>
              <a:blipFill>
                <a:blip r:embed="rId4"/>
                <a:stretch>
                  <a:fillRect t="-4762" b="-21429"/>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 name="文本框 1">
                <a:extLst>
                  <a:ext uri="{FF2B5EF4-FFF2-40B4-BE49-F238E27FC236}">
                    <a16:creationId xmlns:a16="http://schemas.microsoft.com/office/drawing/2014/main" id="{983B0137-1AED-08FE-435F-03A5F55063BC}"/>
                  </a:ext>
                </a:extLst>
              </p:cNvPr>
              <p:cNvSpPr txBox="1"/>
              <p:nvPr/>
            </p:nvSpPr>
            <p:spPr>
              <a:xfrm>
                <a:off x="760714" y="2617206"/>
                <a:ext cx="5644815" cy="490199"/>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其中的系数</a:t>
                </a:r>
                <a14:m>
                  <m:oMath xmlns:m="http://schemas.openxmlformats.org/officeDocument/2006/math">
                    <m:sSub>
                      <m:sSubPr>
                        <m:ctrlPr>
                          <a:rPr lang="en-US" altLang="zh-CN" sz="2400" i="1">
                            <a:latin typeface="Cambria Math" panose="02040503050406030204" pitchFamily="18" charset="0"/>
                            <a:ea typeface="微软雅黑" panose="020B0503020204020204" pitchFamily="34" charset="-122"/>
                          </a:rPr>
                        </m:ctrlPr>
                      </m:sSubPr>
                      <m:e>
                        <m:r>
                          <a:rPr lang="en-US" altLang="zh-CN" sz="2400" i="1">
                            <a:latin typeface="Cambria Math" panose="02040503050406030204" pitchFamily="18" charset="0"/>
                            <a:ea typeface="微软雅黑" panose="020B0503020204020204" pitchFamily="34" charset="-122"/>
                          </a:rPr>
                          <m:t>𝛼</m:t>
                        </m:r>
                      </m:e>
                      <m:sub>
                        <m:r>
                          <a:rPr lang="en-US" altLang="zh-CN" sz="2400" i="1">
                            <a:latin typeface="Cambria Math" panose="02040503050406030204" pitchFamily="18" charset="0"/>
                            <a:ea typeface="微软雅黑" panose="020B0503020204020204" pitchFamily="34" charset="-122"/>
                          </a:rPr>
                          <m:t>𝑘𝑞</m:t>
                        </m:r>
                      </m:sub>
                    </m:sSub>
                    <m:r>
                      <a:rPr lang="en-US" altLang="zh-CN" sz="2400" i="1">
                        <a:latin typeface="Cambria Math" panose="02040503050406030204" pitchFamily="18" charset="0"/>
                        <a:ea typeface="微软雅黑" panose="020B0503020204020204" pitchFamily="34" charset="-122"/>
                      </a:rPr>
                      <m:t>, </m:t>
                    </m:r>
                    <m:sSub>
                      <m:sSubPr>
                        <m:ctrlPr>
                          <a:rPr lang="en-US" altLang="zh-CN" sz="2400" i="1">
                            <a:latin typeface="Cambria Math" panose="02040503050406030204" pitchFamily="18" charset="0"/>
                            <a:ea typeface="微软雅黑" panose="020B0503020204020204" pitchFamily="34" charset="-122"/>
                          </a:rPr>
                        </m:ctrlPr>
                      </m:sSubPr>
                      <m:e>
                        <m:r>
                          <a:rPr lang="en-US" altLang="zh-CN" sz="2400" i="1">
                            <a:latin typeface="Cambria Math" panose="02040503050406030204" pitchFamily="18" charset="0"/>
                            <a:ea typeface="微软雅黑" panose="020B0503020204020204" pitchFamily="34" charset="-122"/>
                          </a:rPr>
                          <m:t>𝛽</m:t>
                        </m:r>
                      </m:e>
                      <m:sub>
                        <m:r>
                          <a:rPr lang="en-US" altLang="zh-CN" sz="2400" i="1">
                            <a:latin typeface="Cambria Math" panose="02040503050406030204" pitchFamily="18" charset="0"/>
                            <a:ea typeface="微软雅黑" panose="020B0503020204020204" pitchFamily="34" charset="-122"/>
                          </a:rPr>
                          <m:t>𝑘𝑞</m:t>
                        </m:r>
                      </m:sub>
                    </m:sSub>
                  </m:oMath>
                </a14:m>
                <a:r>
                  <a:rPr lang="zh-CN" altLang="en-US" sz="2400" dirty="0">
                    <a:latin typeface="微软雅黑" panose="020B0503020204020204" pitchFamily="34" charset="-122"/>
                    <a:ea typeface="微软雅黑" panose="020B0503020204020204" pitchFamily="34" charset="-122"/>
                  </a:rPr>
                  <a:t>就是</a:t>
                </a:r>
                <a:r>
                  <a:rPr lang="zh-CN" altLang="en-US" sz="2400" b="1" dirty="0">
                    <a:solidFill>
                      <a:srgbClr val="004098"/>
                    </a:solidFill>
                    <a:latin typeface="微软雅黑" panose="020B0503020204020204" pitchFamily="34" charset="-122"/>
                    <a:ea typeface="微软雅黑" panose="020B0503020204020204" pitchFamily="34" charset="-122"/>
                  </a:rPr>
                  <a:t>博戈留波夫系数</a:t>
                </a:r>
              </a:p>
            </p:txBody>
          </p:sp>
        </mc:Choice>
        <mc:Fallback xmlns="">
          <p:sp>
            <p:nvSpPr>
              <p:cNvPr id="2" name="文本框 1">
                <a:extLst>
                  <a:ext uri="{FF2B5EF4-FFF2-40B4-BE49-F238E27FC236}">
                    <a16:creationId xmlns:a16="http://schemas.microsoft.com/office/drawing/2014/main" id="{983B0137-1AED-08FE-435F-03A5F55063BC}"/>
                  </a:ext>
                </a:extLst>
              </p:cNvPr>
              <p:cNvSpPr txBox="1">
                <a:spLocks noRot="1" noChangeAspect="1" noMove="1" noResize="1" noEditPoints="1" noAdjustHandles="1" noChangeArrowheads="1" noChangeShapeType="1" noTextEdit="1"/>
              </p:cNvSpPr>
              <p:nvPr/>
            </p:nvSpPr>
            <p:spPr>
              <a:xfrm>
                <a:off x="760714" y="2617206"/>
                <a:ext cx="5644815" cy="490199"/>
              </a:xfrm>
              <a:prstGeom prst="rect">
                <a:avLst/>
              </a:prstGeom>
              <a:blipFill>
                <a:blip r:embed="rId5"/>
                <a:stretch>
                  <a:fillRect l="-1728" t="-9877" b="-20988"/>
                </a:stretch>
              </a:blipFill>
            </p:spPr>
            <p:txBody>
              <a:bodyPr/>
              <a:lstStyle/>
              <a:p>
                <a:r>
                  <a:rPr lang="zh-CN" altLang="en-US">
                    <a:noFill/>
                  </a:rPr>
                  <a:t> </a:t>
                </a:r>
              </a:p>
            </p:txBody>
          </p:sp>
        </mc:Fallback>
      </mc:AlternateContent>
      <p:pic>
        <p:nvPicPr>
          <p:cNvPr id="10" name="图片 9">
            <a:extLst>
              <a:ext uri="{FF2B5EF4-FFF2-40B4-BE49-F238E27FC236}">
                <a16:creationId xmlns:a16="http://schemas.microsoft.com/office/drawing/2014/main" id="{BC23CB2E-3603-093E-4A17-6BF9DB8460F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85602" y="1839047"/>
            <a:ext cx="7820795" cy="680712"/>
          </a:xfrm>
          <a:prstGeom prst="rect">
            <a:avLst/>
          </a:prstGeom>
        </p:spPr>
      </p:pic>
      <mc:AlternateContent xmlns:mc="http://schemas.openxmlformats.org/markup-compatibility/2006" xmlns:a14="http://schemas.microsoft.com/office/drawing/2010/main">
        <mc:Choice Requires="a14">
          <p:sp>
            <p:nvSpPr>
              <p:cNvPr id="14" name="文本框 13">
                <a:extLst>
                  <a:ext uri="{FF2B5EF4-FFF2-40B4-BE49-F238E27FC236}">
                    <a16:creationId xmlns:a16="http://schemas.microsoft.com/office/drawing/2014/main" id="{CA49895C-3535-6AC5-19D0-6C08A0C8775D}"/>
                  </a:ext>
                </a:extLst>
              </p:cNvPr>
              <p:cNvSpPr txBox="1"/>
              <p:nvPr/>
            </p:nvSpPr>
            <p:spPr>
              <a:xfrm>
                <a:off x="760714" y="3683164"/>
                <a:ext cx="7890109" cy="507383"/>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除了</a:t>
                </a:r>
                <a14:m>
                  <m:oMath xmlns:m="http://schemas.openxmlformats.org/officeDocument/2006/math">
                    <m:d>
                      <m:dPr>
                        <m:begChr m:val="{"/>
                        <m:endChr m:val="}"/>
                        <m:ctrlPr>
                          <a:rPr lang="en-US" altLang="zh-CN" sz="2400" i="1">
                            <a:latin typeface="Cambria Math" panose="02040503050406030204" pitchFamily="18" charset="0"/>
                            <a:ea typeface="微软雅黑" panose="020B0503020204020204" pitchFamily="34" charset="-122"/>
                          </a:rPr>
                        </m:ctrlPr>
                      </m:dPr>
                      <m:e>
                        <m:sSubSup>
                          <m:sSubSupPr>
                            <m:ctrlPr>
                              <a:rPr lang="en-US" altLang="zh-CN" sz="2400" i="1">
                                <a:latin typeface="Cambria Math" panose="02040503050406030204" pitchFamily="18" charset="0"/>
                                <a:ea typeface="微软雅黑" panose="020B0503020204020204" pitchFamily="34" charset="-122"/>
                              </a:rPr>
                            </m:ctrlPr>
                          </m:sSubSupPr>
                          <m:e>
                            <m:r>
                              <a:rPr lang="en-US" altLang="zh-CN" sz="2400" i="1">
                                <a:latin typeface="Cambria Math" panose="02040503050406030204" pitchFamily="18" charset="0"/>
                                <a:ea typeface="微软雅黑" panose="020B0503020204020204" pitchFamily="34" charset="-122"/>
                              </a:rPr>
                              <m:t>𝑓</m:t>
                            </m:r>
                          </m:e>
                          <m:sub>
                            <m:r>
                              <a:rPr lang="en-US" altLang="zh-CN" sz="2400" i="1">
                                <a:latin typeface="Cambria Math" panose="02040503050406030204" pitchFamily="18" charset="0"/>
                                <a:ea typeface="微软雅黑" panose="020B0503020204020204" pitchFamily="34" charset="-122"/>
                              </a:rPr>
                              <m:t>𝑘</m:t>
                            </m:r>
                          </m:sub>
                          <m:sup>
                            <m:r>
                              <a:rPr lang="en-US" altLang="zh-CN" sz="2400" i="1">
                                <a:latin typeface="Cambria Math" panose="02040503050406030204" pitchFamily="18" charset="0"/>
                                <a:ea typeface="微软雅黑" panose="020B0503020204020204" pitchFamily="34" charset="-122"/>
                              </a:rPr>
                              <m:t>𝑅</m:t>
                            </m:r>
                          </m:sup>
                        </m:sSubSup>
                      </m:e>
                    </m:d>
                  </m:oMath>
                </a14:m>
                <a:r>
                  <a:rPr lang="zh-CN" altLang="en-US" sz="2400" dirty="0">
                    <a:latin typeface="微软雅黑" panose="020B0503020204020204" pitchFamily="34" charset="-122"/>
                    <a:ea typeface="微软雅黑" panose="020B0503020204020204" pitchFamily="34" charset="-122"/>
                  </a:rPr>
                  <a:t>可以用</a:t>
                </a:r>
                <a14:m>
                  <m:oMath xmlns:m="http://schemas.openxmlformats.org/officeDocument/2006/math">
                    <m:d>
                      <m:dPr>
                        <m:begChr m:val="{"/>
                        <m:endChr m:val="}"/>
                        <m:ctrlPr>
                          <a:rPr lang="en-US" altLang="zh-CN" sz="2400" i="1">
                            <a:latin typeface="Cambria Math" panose="02040503050406030204" pitchFamily="18" charset="0"/>
                            <a:ea typeface="微软雅黑" panose="020B0503020204020204" pitchFamily="34" charset="-122"/>
                          </a:rPr>
                        </m:ctrlPr>
                      </m:dPr>
                      <m:e>
                        <m:sSubSup>
                          <m:sSubSupPr>
                            <m:ctrlPr>
                              <a:rPr lang="en-US" altLang="zh-CN" sz="2400" i="1">
                                <a:latin typeface="Cambria Math" panose="02040503050406030204" pitchFamily="18" charset="0"/>
                                <a:ea typeface="微软雅黑" panose="020B0503020204020204" pitchFamily="34" charset="-122"/>
                              </a:rPr>
                            </m:ctrlPr>
                          </m:sSubSupPr>
                          <m:e>
                            <m:r>
                              <a:rPr lang="en-US" altLang="zh-CN" sz="2400" i="1">
                                <a:latin typeface="Cambria Math" panose="02040503050406030204" pitchFamily="18" charset="0"/>
                                <a:ea typeface="微软雅黑" panose="020B0503020204020204" pitchFamily="34" charset="-122"/>
                              </a:rPr>
                              <m:t>𝑓</m:t>
                            </m:r>
                          </m:e>
                          <m:sub>
                            <m:r>
                              <a:rPr lang="en-US" altLang="zh-CN" sz="2400" i="1">
                                <a:latin typeface="Cambria Math" panose="02040503050406030204" pitchFamily="18" charset="0"/>
                                <a:ea typeface="微软雅黑" panose="020B0503020204020204" pitchFamily="34" charset="-122"/>
                              </a:rPr>
                              <m:t>𝑘</m:t>
                            </m:r>
                          </m:sub>
                          <m:sup>
                            <m:r>
                              <a:rPr lang="en-US" altLang="zh-CN" sz="2400" i="1">
                                <a:latin typeface="Cambria Math" panose="02040503050406030204" pitchFamily="18" charset="0"/>
                                <a:ea typeface="微软雅黑" panose="020B0503020204020204" pitchFamily="34" charset="-122"/>
                              </a:rPr>
                              <m:t>𝑀</m:t>
                            </m:r>
                          </m:sup>
                        </m:sSubSup>
                      </m:e>
                    </m:d>
                  </m:oMath>
                </a14:m>
                <a:r>
                  <a:rPr lang="zh-CN" altLang="en-US" sz="2400" dirty="0">
                    <a:latin typeface="微软雅黑" panose="020B0503020204020204" pitchFamily="34" charset="-122"/>
                    <a:ea typeface="微软雅黑" panose="020B0503020204020204" pitchFamily="34" charset="-122"/>
                  </a:rPr>
                  <a:t>展开，也可以反过来</a:t>
                </a:r>
                <a14:m>
                  <m:oMath xmlns:m="http://schemas.openxmlformats.org/officeDocument/2006/math">
                    <m:d>
                      <m:dPr>
                        <m:begChr m:val="{"/>
                        <m:endChr m:val="}"/>
                        <m:ctrlPr>
                          <a:rPr lang="en-US" altLang="zh-CN" sz="2400" i="1">
                            <a:latin typeface="Cambria Math" panose="02040503050406030204" pitchFamily="18" charset="0"/>
                            <a:ea typeface="微软雅黑" panose="020B0503020204020204" pitchFamily="34" charset="-122"/>
                          </a:rPr>
                        </m:ctrlPr>
                      </m:dPr>
                      <m:e>
                        <m:sSubSup>
                          <m:sSubSupPr>
                            <m:ctrlPr>
                              <a:rPr lang="en-US" altLang="zh-CN" sz="2400" i="1">
                                <a:latin typeface="Cambria Math" panose="02040503050406030204" pitchFamily="18" charset="0"/>
                                <a:ea typeface="微软雅黑" panose="020B0503020204020204" pitchFamily="34" charset="-122"/>
                              </a:rPr>
                            </m:ctrlPr>
                          </m:sSubSupPr>
                          <m:e>
                            <m:r>
                              <a:rPr lang="en-US" altLang="zh-CN" sz="2400" i="1">
                                <a:latin typeface="Cambria Math" panose="02040503050406030204" pitchFamily="18" charset="0"/>
                                <a:ea typeface="微软雅黑" panose="020B0503020204020204" pitchFamily="34" charset="-122"/>
                              </a:rPr>
                              <m:t>𝑓</m:t>
                            </m:r>
                          </m:e>
                          <m:sub>
                            <m:r>
                              <a:rPr lang="en-US" altLang="zh-CN" sz="2400" i="1">
                                <a:latin typeface="Cambria Math" panose="02040503050406030204" pitchFamily="18" charset="0"/>
                                <a:ea typeface="微软雅黑" panose="020B0503020204020204" pitchFamily="34" charset="-122"/>
                              </a:rPr>
                              <m:t>𝑘</m:t>
                            </m:r>
                          </m:sub>
                          <m:sup>
                            <m:r>
                              <a:rPr lang="en-US" altLang="zh-CN" sz="2400" i="1">
                                <a:latin typeface="Cambria Math" panose="02040503050406030204" pitchFamily="18" charset="0"/>
                                <a:ea typeface="微软雅黑" panose="020B0503020204020204" pitchFamily="34" charset="-122"/>
                              </a:rPr>
                              <m:t>𝑀</m:t>
                            </m:r>
                          </m:sup>
                        </m:sSubSup>
                      </m:e>
                    </m:d>
                  </m:oMath>
                </a14:m>
                <a:r>
                  <a:rPr lang="zh-CN" altLang="en-US" sz="2400" dirty="0">
                    <a:latin typeface="微软雅黑" panose="020B0503020204020204" pitchFamily="34" charset="-122"/>
                    <a:ea typeface="微软雅黑" panose="020B0503020204020204" pitchFamily="34" charset="-122"/>
                  </a:rPr>
                  <a:t>用</a:t>
                </a:r>
                <a14:m>
                  <m:oMath xmlns:m="http://schemas.openxmlformats.org/officeDocument/2006/math">
                    <m:d>
                      <m:dPr>
                        <m:begChr m:val="{"/>
                        <m:endChr m:val="}"/>
                        <m:ctrlPr>
                          <a:rPr lang="en-US" altLang="zh-CN" sz="2400" i="1">
                            <a:latin typeface="Cambria Math" panose="02040503050406030204" pitchFamily="18" charset="0"/>
                            <a:ea typeface="微软雅黑" panose="020B0503020204020204" pitchFamily="34" charset="-122"/>
                          </a:rPr>
                        </m:ctrlPr>
                      </m:dPr>
                      <m:e>
                        <m:sSubSup>
                          <m:sSubSupPr>
                            <m:ctrlPr>
                              <a:rPr lang="en-US" altLang="zh-CN" sz="2400" i="1">
                                <a:latin typeface="Cambria Math" panose="02040503050406030204" pitchFamily="18" charset="0"/>
                                <a:ea typeface="微软雅黑" panose="020B0503020204020204" pitchFamily="34" charset="-122"/>
                              </a:rPr>
                            </m:ctrlPr>
                          </m:sSubSupPr>
                          <m:e>
                            <m:r>
                              <a:rPr lang="en-US" altLang="zh-CN" sz="2400" i="1">
                                <a:latin typeface="Cambria Math" panose="02040503050406030204" pitchFamily="18" charset="0"/>
                                <a:ea typeface="微软雅黑" panose="020B0503020204020204" pitchFamily="34" charset="-122"/>
                              </a:rPr>
                              <m:t>𝑓</m:t>
                            </m:r>
                          </m:e>
                          <m:sub>
                            <m:r>
                              <a:rPr lang="en-US" altLang="zh-CN" sz="2400" i="1">
                                <a:latin typeface="Cambria Math" panose="02040503050406030204" pitchFamily="18" charset="0"/>
                                <a:ea typeface="微软雅黑" panose="020B0503020204020204" pitchFamily="34" charset="-122"/>
                              </a:rPr>
                              <m:t>𝑘</m:t>
                            </m:r>
                          </m:sub>
                          <m:sup>
                            <m:r>
                              <a:rPr lang="en-US" altLang="zh-CN" sz="2400" i="1">
                                <a:latin typeface="Cambria Math" panose="02040503050406030204" pitchFamily="18" charset="0"/>
                                <a:ea typeface="微软雅黑" panose="020B0503020204020204" pitchFamily="34" charset="-122"/>
                              </a:rPr>
                              <m:t>𝑅</m:t>
                            </m:r>
                          </m:sup>
                        </m:sSubSup>
                      </m:e>
                    </m:d>
                  </m:oMath>
                </a14:m>
                <a:r>
                  <a:rPr lang="zh-CN" altLang="en-US" sz="2400" dirty="0">
                    <a:latin typeface="微软雅黑" panose="020B0503020204020204" pitchFamily="34" charset="-122"/>
                    <a:ea typeface="微软雅黑" panose="020B0503020204020204" pitchFamily="34" charset="-122"/>
                  </a:rPr>
                  <a:t>展开</a:t>
                </a:r>
              </a:p>
            </p:txBody>
          </p:sp>
        </mc:Choice>
        <mc:Fallback xmlns="">
          <p:sp>
            <p:nvSpPr>
              <p:cNvPr id="14" name="文本框 13">
                <a:extLst>
                  <a:ext uri="{FF2B5EF4-FFF2-40B4-BE49-F238E27FC236}">
                    <a16:creationId xmlns:a16="http://schemas.microsoft.com/office/drawing/2014/main" id="{CA49895C-3535-6AC5-19D0-6C08A0C8775D}"/>
                  </a:ext>
                </a:extLst>
              </p:cNvPr>
              <p:cNvSpPr txBox="1">
                <a:spLocks noRot="1" noChangeAspect="1" noMove="1" noResize="1" noEditPoints="1" noAdjustHandles="1" noChangeArrowheads="1" noChangeShapeType="1" noTextEdit="1"/>
              </p:cNvSpPr>
              <p:nvPr/>
            </p:nvSpPr>
            <p:spPr>
              <a:xfrm>
                <a:off x="760714" y="3683164"/>
                <a:ext cx="7890109" cy="507383"/>
              </a:xfrm>
              <a:prstGeom prst="rect">
                <a:avLst/>
              </a:prstGeom>
              <a:blipFill>
                <a:blip r:embed="rId7"/>
                <a:stretch>
                  <a:fillRect l="-1236" t="-4819" r="-232" b="-22892"/>
                </a:stretch>
              </a:blipFill>
            </p:spPr>
            <p:txBody>
              <a:bodyPr/>
              <a:lstStyle/>
              <a:p>
                <a:r>
                  <a:rPr lang="zh-CN" altLang="en-US">
                    <a:noFill/>
                  </a:rPr>
                  <a:t> </a:t>
                </a:r>
              </a:p>
            </p:txBody>
          </p:sp>
        </mc:Fallback>
      </mc:AlternateContent>
      <p:pic>
        <p:nvPicPr>
          <p:cNvPr id="16" name="图片 15">
            <a:extLst>
              <a:ext uri="{FF2B5EF4-FFF2-40B4-BE49-F238E27FC236}">
                <a16:creationId xmlns:a16="http://schemas.microsoft.com/office/drawing/2014/main" id="{3AB3A497-991B-9AF2-9ED6-457DAB21456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185601" y="4338242"/>
            <a:ext cx="7820795" cy="744480"/>
          </a:xfrm>
          <a:prstGeom prst="rect">
            <a:avLst/>
          </a:prstGeom>
        </p:spPr>
      </p:pic>
    </p:spTree>
    <p:extLst>
      <p:ext uri="{BB962C8B-B14F-4D97-AF65-F5344CB8AC3E}">
        <p14:creationId xmlns:p14="http://schemas.microsoft.com/office/powerpoint/2010/main" val="1808023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3E939-0837-9580-11E5-E795FF5016D0}"/>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CB94BE2A-0C6B-2FAF-85B3-68F166ED68D2}"/>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rgbClr val="004098"/>
                </a:solidFill>
                <a:latin typeface="Calibri" panose="020F0502020204030204" pitchFamily="34" charset="0"/>
                <a:cs typeface="Calibri" panose="020F0502020204030204" pitchFamily="34" charset="0"/>
              </a:rPr>
              <a:t>11</a:t>
            </a:fld>
            <a:endParaRPr lang="zh-CN" altLang="en-US" sz="2800" dirty="0">
              <a:solidFill>
                <a:srgbClr val="004098"/>
              </a:solidFill>
              <a:latin typeface="Calibri" panose="020F0502020204030204" pitchFamily="34" charset="0"/>
              <a:cs typeface="Calibri" panose="020F0502020204030204" pitchFamily="34" charset="0"/>
            </a:endParaRPr>
          </a:p>
        </p:txBody>
      </p:sp>
      <p:pic>
        <p:nvPicPr>
          <p:cNvPr id="3" name="图片 2">
            <a:extLst>
              <a:ext uri="{FF2B5EF4-FFF2-40B4-BE49-F238E27FC236}">
                <a16:creationId xmlns:a16="http://schemas.microsoft.com/office/drawing/2014/main" id="{E44CCEA5-543E-33B9-8FD3-7DFD544A9D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550" y="1"/>
            <a:ext cx="932329" cy="1132114"/>
          </a:xfrm>
          <a:prstGeom prst="rect">
            <a:avLst/>
          </a:prstGeom>
        </p:spPr>
      </p:pic>
      <p:sp>
        <p:nvSpPr>
          <p:cNvPr id="4" name="文本框 3">
            <a:extLst>
              <a:ext uri="{FF2B5EF4-FFF2-40B4-BE49-F238E27FC236}">
                <a16:creationId xmlns:a16="http://schemas.microsoft.com/office/drawing/2014/main" id="{A7512EF1-AF93-5624-6897-4C8DE0DD1275}"/>
              </a:ext>
            </a:extLst>
          </p:cNvPr>
          <p:cNvSpPr txBox="1"/>
          <p:nvPr/>
        </p:nvSpPr>
        <p:spPr>
          <a:xfrm>
            <a:off x="1452260" y="116452"/>
            <a:ext cx="2611612" cy="1015663"/>
          </a:xfrm>
          <a:prstGeom prst="rect">
            <a:avLst/>
          </a:prstGeom>
          <a:noFill/>
        </p:spPr>
        <p:txBody>
          <a:bodyPr wrap="none" rtlCol="0">
            <a:spAutoFit/>
          </a:bodyPr>
          <a:lstStyle/>
          <a:p>
            <a:r>
              <a:rPr lang="en-US" altLang="zh-CN" sz="3200" b="1" dirty="0">
                <a:solidFill>
                  <a:srgbClr val="004098"/>
                </a:solidFill>
                <a:latin typeface="微软雅黑" panose="020B0503020204020204" pitchFamily="34" charset="-122"/>
                <a:ea typeface="微软雅黑" panose="020B0503020204020204" pitchFamily="34" charset="-122"/>
              </a:rPr>
              <a:t>2 </a:t>
            </a:r>
            <a:r>
              <a:rPr lang="zh-CN" altLang="en-US" sz="3200" b="1" dirty="0">
                <a:solidFill>
                  <a:srgbClr val="004098"/>
                </a:solidFill>
                <a:latin typeface="微软雅黑" panose="020B0503020204020204" pitchFamily="34" charset="-122"/>
                <a:ea typeface="微软雅黑" panose="020B0503020204020204" pitchFamily="34" charset="-122"/>
              </a:rPr>
              <a:t>林德勒时空</a:t>
            </a:r>
            <a:endParaRPr lang="en-US" altLang="zh-CN" sz="3200" b="1" dirty="0">
              <a:solidFill>
                <a:srgbClr val="004098"/>
              </a:solidFill>
              <a:latin typeface="微软雅黑" panose="020B0503020204020204" pitchFamily="34" charset="-122"/>
              <a:ea typeface="微软雅黑" panose="020B0503020204020204" pitchFamily="34" charset="-122"/>
            </a:endParaRPr>
          </a:p>
          <a:p>
            <a:endParaRPr lang="en-US" altLang="zh-CN" sz="800" dirty="0">
              <a:solidFill>
                <a:srgbClr val="004098"/>
              </a:solidFill>
              <a:latin typeface="微软雅黑" panose="020B0503020204020204" pitchFamily="34" charset="-122"/>
              <a:ea typeface="微软雅黑" panose="020B0503020204020204" pitchFamily="34" charset="-122"/>
            </a:endParaRPr>
          </a:p>
          <a:p>
            <a:r>
              <a:rPr lang="zh-CN" altLang="en-US" sz="2000" dirty="0">
                <a:solidFill>
                  <a:srgbClr val="004098"/>
                </a:solidFill>
                <a:latin typeface="微软雅黑" panose="020B0503020204020204" pitchFamily="34" charset="-122"/>
                <a:ea typeface="微软雅黑" panose="020B0503020204020204" pitchFamily="34" charset="-122"/>
              </a:rPr>
              <a:t>粒子数期望值</a:t>
            </a:r>
          </a:p>
        </p:txBody>
      </p:sp>
      <mc:AlternateContent xmlns:mc="http://schemas.openxmlformats.org/markup-compatibility/2006" xmlns:a14="http://schemas.microsoft.com/office/drawing/2010/main">
        <mc:Choice Requires="a14">
          <p:sp>
            <p:nvSpPr>
              <p:cNvPr id="5" name="文本框 4">
                <a:extLst>
                  <a:ext uri="{FF2B5EF4-FFF2-40B4-BE49-F238E27FC236}">
                    <a16:creationId xmlns:a16="http://schemas.microsoft.com/office/drawing/2014/main" id="{5260EAB7-B3E0-D2A5-815C-305EDB44BDDF}"/>
                  </a:ext>
                </a:extLst>
              </p:cNvPr>
              <p:cNvSpPr txBox="1"/>
              <p:nvPr/>
            </p:nvSpPr>
            <p:spPr>
              <a:xfrm>
                <a:off x="404922" y="1434544"/>
                <a:ext cx="4025461" cy="954364"/>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借用博戈留波夫系数，</a:t>
                </a:r>
                <a:endParaRPr lang="en-US" altLang="zh-CN" sz="2400" dirty="0">
                  <a:latin typeface="微软雅黑" panose="020B0503020204020204" pitchFamily="34" charset="-122"/>
                  <a:ea typeface="微软雅黑" panose="020B0503020204020204" pitchFamily="34" charset="-122"/>
                </a:endParaRPr>
              </a:p>
              <a:p>
                <a:r>
                  <a:rPr lang="zh-CN" altLang="en-US" sz="2400" dirty="0">
                    <a:latin typeface="微软雅黑" panose="020B0503020204020204" pitchFamily="34" charset="-122"/>
                    <a:ea typeface="微软雅黑" panose="020B0503020204020204" pitchFamily="34" charset="-122"/>
                  </a:rPr>
                  <a:t>可以用</a:t>
                </a:r>
                <a14:m>
                  <m:oMath xmlns:m="http://schemas.openxmlformats.org/officeDocument/2006/math">
                    <m:sSubSup>
                      <m:sSubSupPr>
                        <m:ctrlPr>
                          <a:rPr lang="en-US" altLang="zh-CN" sz="2400" i="1">
                            <a:solidFill>
                              <a:prstClr val="black"/>
                            </a:solidFill>
                            <a:latin typeface="Cambria Math" panose="02040503050406030204" pitchFamily="18" charset="0"/>
                            <a:ea typeface="微软雅黑" panose="020B0503020204020204" pitchFamily="34" charset="-122"/>
                          </a:rPr>
                        </m:ctrlPr>
                      </m:sSubSupPr>
                      <m:e>
                        <m:acc>
                          <m:accPr>
                            <m:chr m:val="̂"/>
                            <m:ctrlPr>
                              <a:rPr lang="en-US" altLang="zh-CN" sz="2400" i="1">
                                <a:solidFill>
                                  <a:prstClr val="black"/>
                                </a:solidFill>
                                <a:latin typeface="Cambria Math" panose="02040503050406030204" pitchFamily="18" charset="0"/>
                                <a:ea typeface="微软雅黑" panose="020B0503020204020204" pitchFamily="34" charset="-122"/>
                              </a:rPr>
                            </m:ctrlPr>
                          </m:accPr>
                          <m:e>
                            <m:r>
                              <a:rPr lang="en-US" altLang="zh-CN" sz="2400" i="1">
                                <a:solidFill>
                                  <a:prstClr val="black"/>
                                </a:solidFill>
                                <a:latin typeface="Cambria Math" panose="02040503050406030204" pitchFamily="18" charset="0"/>
                                <a:ea typeface="微软雅黑" panose="020B0503020204020204" pitchFamily="34" charset="-122"/>
                              </a:rPr>
                              <m:t>𝑎</m:t>
                            </m:r>
                          </m:e>
                        </m:acc>
                      </m:e>
                      <m:sub>
                        <m:r>
                          <a:rPr lang="en-US" altLang="zh-CN" sz="2400" i="1">
                            <a:solidFill>
                              <a:prstClr val="black"/>
                            </a:solidFill>
                            <a:latin typeface="Cambria Math" panose="02040503050406030204" pitchFamily="18" charset="0"/>
                            <a:ea typeface="微软雅黑" panose="020B0503020204020204" pitchFamily="34" charset="-122"/>
                          </a:rPr>
                          <m:t>𝜔</m:t>
                        </m:r>
                      </m:sub>
                      <m:sup>
                        <m:r>
                          <m:rPr>
                            <m:nor/>
                          </m:rPr>
                          <a:rPr lang="en-US" altLang="zh-CN" sz="2400">
                            <a:solidFill>
                              <a:prstClr val="black"/>
                            </a:solidFill>
                          </a:rPr>
                          <m:t>†</m:t>
                        </m:r>
                      </m:sup>
                    </m:sSubSup>
                    <m:r>
                      <a:rPr lang="en-US" altLang="zh-CN" sz="2400" i="1">
                        <a:solidFill>
                          <a:prstClr val="black"/>
                        </a:solidFill>
                        <a:latin typeface="Cambria Math" panose="02040503050406030204" pitchFamily="18" charset="0"/>
                      </a:rPr>
                      <m:t>, </m:t>
                    </m:r>
                    <m:sSub>
                      <m:sSubPr>
                        <m:ctrlPr>
                          <a:rPr lang="en-US" altLang="zh-CN" sz="2400" i="1">
                            <a:latin typeface="Cambria Math" panose="02040503050406030204" pitchFamily="18" charset="0"/>
                            <a:ea typeface="微软雅黑" panose="020B0503020204020204" pitchFamily="34" charset="-122"/>
                          </a:rPr>
                        </m:ctrlPr>
                      </m:sSubPr>
                      <m:e>
                        <m:acc>
                          <m:accPr>
                            <m:chr m:val="̂"/>
                            <m:ctrlPr>
                              <a:rPr lang="zh-CN" altLang="en-US" sz="2400" i="1">
                                <a:latin typeface="Cambria Math" panose="02040503050406030204" pitchFamily="18" charset="0"/>
                                <a:ea typeface="微软雅黑" panose="020B0503020204020204" pitchFamily="34" charset="-122"/>
                              </a:rPr>
                            </m:ctrlPr>
                          </m:accPr>
                          <m:e>
                            <m:r>
                              <a:rPr lang="en-US" altLang="zh-CN" sz="2400" i="1">
                                <a:latin typeface="Cambria Math" panose="02040503050406030204" pitchFamily="18" charset="0"/>
                                <a:ea typeface="微软雅黑" panose="020B0503020204020204" pitchFamily="34" charset="-122"/>
                              </a:rPr>
                              <m:t>𝑎</m:t>
                            </m:r>
                          </m:e>
                        </m:acc>
                      </m:e>
                      <m:sub>
                        <m:r>
                          <a:rPr lang="en-US" altLang="zh-CN" sz="2400" i="1">
                            <a:latin typeface="Cambria Math" panose="02040503050406030204" pitchFamily="18" charset="0"/>
                            <a:ea typeface="微软雅黑" panose="020B0503020204020204" pitchFamily="34" charset="-122"/>
                          </a:rPr>
                          <m:t>𝜔</m:t>
                        </m:r>
                      </m:sub>
                    </m:sSub>
                  </m:oMath>
                </a14:m>
                <a:r>
                  <a:rPr lang="zh-CN" altLang="en-US" sz="2400" dirty="0">
                    <a:latin typeface="Cambria Math" panose="02040503050406030204" pitchFamily="18" charset="0"/>
                    <a:ea typeface="微软雅黑" panose="020B0503020204020204" pitchFamily="34" charset="-122"/>
                  </a:rPr>
                  <a:t>表示出</a:t>
                </a:r>
                <a14:m>
                  <m:oMath xmlns:m="http://schemas.openxmlformats.org/officeDocument/2006/math">
                    <m:sSubSup>
                      <m:sSubSupPr>
                        <m:ctrlPr>
                          <a:rPr lang="en-US" altLang="zh-CN" sz="2400" i="1">
                            <a:latin typeface="Cambria Math" panose="02040503050406030204" pitchFamily="18" charset="0"/>
                            <a:ea typeface="微软雅黑" panose="020B0503020204020204" pitchFamily="34" charset="-122"/>
                          </a:rPr>
                        </m:ctrlPr>
                      </m:sSubSupPr>
                      <m:e>
                        <m:acc>
                          <m:accPr>
                            <m:chr m:val="̂"/>
                            <m:ctrlPr>
                              <a:rPr lang="en-US" altLang="zh-CN" sz="2400" i="1">
                                <a:latin typeface="Cambria Math" panose="02040503050406030204" pitchFamily="18" charset="0"/>
                                <a:ea typeface="微软雅黑" panose="020B0503020204020204" pitchFamily="34" charset="-122"/>
                              </a:rPr>
                            </m:ctrlPr>
                          </m:accPr>
                          <m:e>
                            <m:r>
                              <a:rPr lang="en-US" altLang="zh-CN" sz="2400" i="1">
                                <a:latin typeface="Cambria Math" panose="02040503050406030204" pitchFamily="18" charset="0"/>
                                <a:ea typeface="微软雅黑" panose="020B0503020204020204" pitchFamily="34" charset="-122"/>
                              </a:rPr>
                              <m:t>𝑏</m:t>
                            </m:r>
                          </m:e>
                        </m:acc>
                      </m:e>
                      <m:sub>
                        <m:r>
                          <a:rPr lang="en-US" altLang="zh-CN" sz="2400" i="1">
                            <a:latin typeface="Cambria Math" panose="02040503050406030204" pitchFamily="18" charset="0"/>
                            <a:ea typeface="微软雅黑" panose="020B0503020204020204" pitchFamily="34" charset="-122"/>
                          </a:rPr>
                          <m:t>𝜔</m:t>
                        </m:r>
                      </m:sub>
                      <m:sup>
                        <m:r>
                          <m:rPr>
                            <m:nor/>
                          </m:rPr>
                          <a:rPr lang="en-US" altLang="zh-CN" sz="2400"/>
                          <m:t>†</m:t>
                        </m:r>
                      </m:sup>
                    </m:sSubSup>
                    <m:r>
                      <a:rPr lang="en-US" altLang="zh-CN" sz="2400">
                        <a:latin typeface="Cambria Math" panose="02040503050406030204" pitchFamily="18" charset="0"/>
                        <a:ea typeface="微软雅黑" panose="020B0503020204020204" pitchFamily="34" charset="-122"/>
                      </a:rPr>
                      <m:t>, </m:t>
                    </m:r>
                    <m:sSub>
                      <m:sSubPr>
                        <m:ctrlPr>
                          <a:rPr lang="en-US" altLang="zh-CN" sz="2400" i="1">
                            <a:latin typeface="Cambria Math" panose="02040503050406030204" pitchFamily="18" charset="0"/>
                            <a:ea typeface="微软雅黑" panose="020B0503020204020204" pitchFamily="34" charset="-122"/>
                          </a:rPr>
                        </m:ctrlPr>
                      </m:sSubPr>
                      <m:e>
                        <m:acc>
                          <m:accPr>
                            <m:chr m:val="̂"/>
                            <m:ctrlPr>
                              <a:rPr lang="en-US" altLang="zh-CN" sz="2400" i="1">
                                <a:latin typeface="Cambria Math" panose="02040503050406030204" pitchFamily="18" charset="0"/>
                                <a:ea typeface="微软雅黑" panose="020B0503020204020204" pitchFamily="34" charset="-122"/>
                              </a:rPr>
                            </m:ctrlPr>
                          </m:accPr>
                          <m:e>
                            <m:r>
                              <a:rPr lang="en-US" altLang="zh-CN" sz="2400" i="1">
                                <a:latin typeface="Cambria Math" panose="02040503050406030204" pitchFamily="18" charset="0"/>
                                <a:ea typeface="微软雅黑" panose="020B0503020204020204" pitchFamily="34" charset="-122"/>
                              </a:rPr>
                              <m:t>𝑏</m:t>
                            </m:r>
                          </m:e>
                        </m:acc>
                      </m:e>
                      <m:sub>
                        <m:r>
                          <a:rPr lang="en-US" altLang="zh-CN" sz="2400" i="1">
                            <a:latin typeface="Cambria Math" panose="02040503050406030204" pitchFamily="18" charset="0"/>
                            <a:ea typeface="微软雅黑" panose="020B0503020204020204" pitchFamily="34" charset="-122"/>
                          </a:rPr>
                          <m:t>𝜔</m:t>
                        </m:r>
                      </m:sub>
                    </m:sSub>
                  </m:oMath>
                </a14:m>
                <a:r>
                  <a:rPr lang="zh-CN" altLang="en-US" sz="2400" dirty="0">
                    <a:latin typeface="微软雅黑" panose="020B0503020204020204" pitchFamily="34" charset="-122"/>
                    <a:ea typeface="微软雅黑" panose="020B0503020204020204" pitchFamily="34" charset="-122"/>
                  </a:rPr>
                  <a:t>：</a:t>
                </a:r>
              </a:p>
            </p:txBody>
          </p:sp>
        </mc:Choice>
        <mc:Fallback xmlns="">
          <p:sp>
            <p:nvSpPr>
              <p:cNvPr id="5" name="文本框 4">
                <a:extLst>
                  <a:ext uri="{FF2B5EF4-FFF2-40B4-BE49-F238E27FC236}">
                    <a16:creationId xmlns:a16="http://schemas.microsoft.com/office/drawing/2014/main" id="{5260EAB7-B3E0-D2A5-815C-305EDB44BDDF}"/>
                  </a:ext>
                </a:extLst>
              </p:cNvPr>
              <p:cNvSpPr txBox="1">
                <a:spLocks noRot="1" noChangeAspect="1" noMove="1" noResize="1" noEditPoints="1" noAdjustHandles="1" noChangeArrowheads="1" noChangeShapeType="1" noTextEdit="1"/>
              </p:cNvSpPr>
              <p:nvPr/>
            </p:nvSpPr>
            <p:spPr>
              <a:xfrm>
                <a:off x="404922" y="1434544"/>
                <a:ext cx="4025461" cy="954364"/>
              </a:xfrm>
              <a:prstGeom prst="rect">
                <a:avLst/>
              </a:prstGeom>
              <a:blipFill>
                <a:blip r:embed="rId4"/>
                <a:stretch>
                  <a:fillRect l="-2269" t="-5096" r="-1362" b="-12739"/>
                </a:stretch>
              </a:blipFill>
            </p:spPr>
            <p:txBody>
              <a:bodyPr/>
              <a:lstStyle/>
              <a:p>
                <a:r>
                  <a:rPr lang="zh-CN" altLang="en-US">
                    <a:noFill/>
                  </a:rPr>
                  <a:t> </a:t>
                </a:r>
              </a:p>
            </p:txBody>
          </p:sp>
        </mc:Fallback>
      </mc:AlternateContent>
      <p:sp>
        <p:nvSpPr>
          <p:cNvPr id="11" name="文本框 10">
            <a:extLst>
              <a:ext uri="{FF2B5EF4-FFF2-40B4-BE49-F238E27FC236}">
                <a16:creationId xmlns:a16="http://schemas.microsoft.com/office/drawing/2014/main" id="{1CE09D51-94C3-2A21-BEC9-F1080A03C147}"/>
              </a:ext>
            </a:extLst>
          </p:cNvPr>
          <p:cNvSpPr txBox="1"/>
          <p:nvPr/>
        </p:nvSpPr>
        <p:spPr>
          <a:xfrm>
            <a:off x="4565612" y="670450"/>
            <a:ext cx="1107996"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从而：</a:t>
            </a:r>
            <a:endParaRPr lang="en-US" altLang="zh-CN" sz="2400" dirty="0">
              <a:latin typeface="微软雅黑" panose="020B0503020204020204" pitchFamily="34" charset="-122"/>
              <a:ea typeface="微软雅黑" panose="020B0503020204020204" pitchFamily="34" charset="-122"/>
            </a:endParaRPr>
          </a:p>
        </p:txBody>
      </p:sp>
      <p:pic>
        <p:nvPicPr>
          <p:cNvPr id="9" name="图片 8">
            <a:extLst>
              <a:ext uri="{FF2B5EF4-FFF2-40B4-BE49-F238E27FC236}">
                <a16:creationId xmlns:a16="http://schemas.microsoft.com/office/drawing/2014/main" id="{92FCEF00-FBE8-37DD-D8B6-6AEEB3282B5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65612" y="1261116"/>
            <a:ext cx="7551767" cy="3816484"/>
          </a:xfrm>
          <a:prstGeom prst="rect">
            <a:avLst/>
          </a:prstGeom>
        </p:spPr>
      </p:pic>
      <mc:AlternateContent xmlns:mc="http://schemas.openxmlformats.org/markup-compatibility/2006" xmlns:a14="http://schemas.microsoft.com/office/drawing/2010/main">
        <mc:Choice Requires="a14">
          <p:sp>
            <p:nvSpPr>
              <p:cNvPr id="13" name="文本框 12">
                <a:extLst>
                  <a:ext uri="{FF2B5EF4-FFF2-40B4-BE49-F238E27FC236}">
                    <a16:creationId xmlns:a16="http://schemas.microsoft.com/office/drawing/2014/main" id="{E50C4700-B828-10D3-E187-2C801044631C}"/>
                  </a:ext>
                </a:extLst>
              </p:cNvPr>
              <p:cNvSpPr txBox="1"/>
              <p:nvPr/>
            </p:nvSpPr>
            <p:spPr>
              <a:xfrm>
                <a:off x="5673608" y="5312278"/>
                <a:ext cx="3459409" cy="461665"/>
              </a:xfrm>
              <a:prstGeom prst="rect">
                <a:avLst/>
              </a:prstGeom>
              <a:solidFill>
                <a:schemeClr val="accent5">
                  <a:lumMod val="20000"/>
                  <a:lumOff val="80000"/>
                </a:schemeClr>
              </a:solid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计算博戈留波夫系数</a:t>
                </a:r>
                <a14:m>
                  <m:oMath xmlns:m="http://schemas.openxmlformats.org/officeDocument/2006/math">
                    <m:sSub>
                      <m:sSubPr>
                        <m:ctrlPr>
                          <a:rPr lang="en-US" altLang="zh-CN" sz="2400" b="0" i="1" smtClean="0">
                            <a:latin typeface="Cambria Math" panose="02040503050406030204" pitchFamily="18" charset="0"/>
                            <a:ea typeface="微软雅黑" panose="020B0503020204020204" pitchFamily="34" charset="-122"/>
                          </a:rPr>
                        </m:ctrlPr>
                      </m:sSubPr>
                      <m:e>
                        <m:r>
                          <a:rPr lang="en-US" altLang="zh-CN" sz="2400" b="0" i="1" smtClean="0">
                            <a:latin typeface="Cambria Math" panose="02040503050406030204" pitchFamily="18" charset="0"/>
                            <a:ea typeface="微软雅黑" panose="020B0503020204020204" pitchFamily="34" charset="-122"/>
                          </a:rPr>
                          <m:t>𝛽</m:t>
                        </m:r>
                      </m:e>
                      <m:sub>
                        <m:r>
                          <a:rPr lang="en-US" altLang="zh-CN" sz="2400" b="0" i="1" smtClean="0">
                            <a:latin typeface="Cambria Math" panose="02040503050406030204" pitchFamily="18" charset="0"/>
                            <a:ea typeface="微软雅黑" panose="020B0503020204020204" pitchFamily="34" charset="-122"/>
                          </a:rPr>
                          <m:t>𝜔</m:t>
                        </m:r>
                        <m:r>
                          <a:rPr lang="en-US" altLang="zh-CN" sz="2400" b="0" i="1" smtClean="0">
                            <a:latin typeface="Cambria Math" panose="02040503050406030204" pitchFamily="18" charset="0"/>
                            <a:ea typeface="微软雅黑" panose="020B0503020204020204" pitchFamily="34" charset="-122"/>
                          </a:rPr>
                          <m:t>𝑘</m:t>
                        </m:r>
                      </m:sub>
                    </m:sSub>
                  </m:oMath>
                </a14:m>
                <a:endParaRPr lang="en-US" altLang="zh-CN" sz="2400" dirty="0">
                  <a:latin typeface="微软雅黑" panose="020B0503020204020204" pitchFamily="34" charset="-122"/>
                  <a:ea typeface="微软雅黑" panose="020B0503020204020204" pitchFamily="34" charset="-122"/>
                </a:endParaRPr>
              </a:p>
            </p:txBody>
          </p:sp>
        </mc:Choice>
        <mc:Fallback xmlns="">
          <p:sp>
            <p:nvSpPr>
              <p:cNvPr id="13" name="文本框 12">
                <a:extLst>
                  <a:ext uri="{FF2B5EF4-FFF2-40B4-BE49-F238E27FC236}">
                    <a16:creationId xmlns:a16="http://schemas.microsoft.com/office/drawing/2014/main" id="{E50C4700-B828-10D3-E187-2C801044631C}"/>
                  </a:ext>
                </a:extLst>
              </p:cNvPr>
              <p:cNvSpPr txBox="1">
                <a:spLocks noRot="1" noChangeAspect="1" noMove="1" noResize="1" noEditPoints="1" noAdjustHandles="1" noChangeArrowheads="1" noChangeShapeType="1" noTextEdit="1"/>
              </p:cNvSpPr>
              <p:nvPr/>
            </p:nvSpPr>
            <p:spPr>
              <a:xfrm>
                <a:off x="5673608" y="5312278"/>
                <a:ext cx="3459409" cy="461665"/>
              </a:xfrm>
              <a:prstGeom prst="rect">
                <a:avLst/>
              </a:prstGeom>
              <a:blipFill>
                <a:blip r:embed="rId6"/>
                <a:stretch>
                  <a:fillRect l="-2822" t="-10526" b="-28947"/>
                </a:stretch>
              </a:blipFill>
            </p:spPr>
            <p:txBody>
              <a:bodyPr/>
              <a:lstStyle/>
              <a:p>
                <a:r>
                  <a:rPr lang="zh-CN" altLang="en-US">
                    <a:noFill/>
                  </a:rPr>
                  <a:t> </a:t>
                </a:r>
              </a:p>
            </p:txBody>
          </p:sp>
        </mc:Fallback>
      </mc:AlternateContent>
      <p:pic>
        <p:nvPicPr>
          <p:cNvPr id="15" name="图片 14">
            <a:extLst>
              <a:ext uri="{FF2B5EF4-FFF2-40B4-BE49-F238E27FC236}">
                <a16:creationId xmlns:a16="http://schemas.microsoft.com/office/drawing/2014/main" id="{98507748-8E9D-F88E-5DB5-E96EAB9330F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04922" y="2701679"/>
            <a:ext cx="3936527" cy="1454641"/>
          </a:xfrm>
          <a:prstGeom prst="rect">
            <a:avLst/>
          </a:prstGeom>
        </p:spPr>
      </p:pic>
    </p:spTree>
    <p:extLst>
      <p:ext uri="{BB962C8B-B14F-4D97-AF65-F5344CB8AC3E}">
        <p14:creationId xmlns:p14="http://schemas.microsoft.com/office/powerpoint/2010/main" val="3739071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F94F0-71AC-0A0A-F716-AC298C5C8C67}"/>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BC1E421B-45F2-52B0-763C-7C5E63A68A02}"/>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rgbClr val="004098"/>
                </a:solidFill>
                <a:latin typeface="Calibri" panose="020F0502020204030204" pitchFamily="34" charset="0"/>
                <a:cs typeface="Calibri" panose="020F0502020204030204" pitchFamily="34" charset="0"/>
              </a:rPr>
              <a:t>12</a:t>
            </a:fld>
            <a:endParaRPr lang="zh-CN" altLang="en-US" sz="2800" dirty="0">
              <a:solidFill>
                <a:srgbClr val="004098"/>
              </a:solidFill>
              <a:latin typeface="Calibri" panose="020F0502020204030204" pitchFamily="34" charset="0"/>
              <a:cs typeface="Calibri" panose="020F0502020204030204" pitchFamily="34" charset="0"/>
            </a:endParaRPr>
          </a:p>
        </p:txBody>
      </p:sp>
      <p:pic>
        <p:nvPicPr>
          <p:cNvPr id="3" name="图片 2">
            <a:extLst>
              <a:ext uri="{FF2B5EF4-FFF2-40B4-BE49-F238E27FC236}">
                <a16:creationId xmlns:a16="http://schemas.microsoft.com/office/drawing/2014/main" id="{B7DC8C97-42C3-B6BD-1976-1FE4A6D3DE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550" y="1"/>
            <a:ext cx="932329" cy="1132114"/>
          </a:xfrm>
          <a:prstGeom prst="rect">
            <a:avLst/>
          </a:prstGeom>
        </p:spPr>
      </p:pic>
      <p:sp>
        <p:nvSpPr>
          <p:cNvPr id="4" name="文本框 3">
            <a:extLst>
              <a:ext uri="{FF2B5EF4-FFF2-40B4-BE49-F238E27FC236}">
                <a16:creationId xmlns:a16="http://schemas.microsoft.com/office/drawing/2014/main" id="{E96EB392-235D-071C-186B-D085EA333765}"/>
              </a:ext>
            </a:extLst>
          </p:cNvPr>
          <p:cNvSpPr txBox="1"/>
          <p:nvPr/>
        </p:nvSpPr>
        <p:spPr>
          <a:xfrm>
            <a:off x="1452260" y="116452"/>
            <a:ext cx="2611612" cy="1015663"/>
          </a:xfrm>
          <a:prstGeom prst="rect">
            <a:avLst/>
          </a:prstGeom>
          <a:noFill/>
        </p:spPr>
        <p:txBody>
          <a:bodyPr wrap="none" rtlCol="0">
            <a:spAutoFit/>
          </a:bodyPr>
          <a:lstStyle/>
          <a:p>
            <a:r>
              <a:rPr lang="en-US" altLang="zh-CN" sz="3200" b="1" dirty="0">
                <a:solidFill>
                  <a:srgbClr val="004098"/>
                </a:solidFill>
                <a:latin typeface="微软雅黑" panose="020B0503020204020204" pitchFamily="34" charset="-122"/>
                <a:ea typeface="微软雅黑" panose="020B0503020204020204" pitchFamily="34" charset="-122"/>
              </a:rPr>
              <a:t>2 </a:t>
            </a:r>
            <a:r>
              <a:rPr lang="zh-CN" altLang="en-US" sz="3200" b="1" dirty="0">
                <a:solidFill>
                  <a:srgbClr val="004098"/>
                </a:solidFill>
                <a:latin typeface="微软雅黑" panose="020B0503020204020204" pitchFamily="34" charset="-122"/>
                <a:ea typeface="微软雅黑" panose="020B0503020204020204" pitchFamily="34" charset="-122"/>
              </a:rPr>
              <a:t>林德勒时空</a:t>
            </a:r>
            <a:endParaRPr lang="en-US" altLang="zh-CN" sz="3200" b="1" dirty="0">
              <a:solidFill>
                <a:srgbClr val="004098"/>
              </a:solidFill>
              <a:latin typeface="微软雅黑" panose="020B0503020204020204" pitchFamily="34" charset="-122"/>
              <a:ea typeface="微软雅黑" panose="020B0503020204020204" pitchFamily="34" charset="-122"/>
            </a:endParaRPr>
          </a:p>
          <a:p>
            <a:endParaRPr lang="en-US" altLang="zh-CN" sz="800" dirty="0">
              <a:solidFill>
                <a:srgbClr val="004098"/>
              </a:solidFill>
              <a:latin typeface="微软雅黑" panose="020B0503020204020204" pitchFamily="34" charset="-122"/>
              <a:ea typeface="微软雅黑" panose="020B0503020204020204" pitchFamily="34" charset="-122"/>
            </a:endParaRPr>
          </a:p>
          <a:p>
            <a:r>
              <a:rPr lang="zh-CN" altLang="en-US" sz="2000" dirty="0">
                <a:solidFill>
                  <a:srgbClr val="004098"/>
                </a:solidFill>
                <a:latin typeface="微软雅黑" panose="020B0503020204020204" pitchFamily="34" charset="-122"/>
                <a:ea typeface="微软雅黑" panose="020B0503020204020204" pitchFamily="34" charset="-122"/>
              </a:rPr>
              <a:t>粒子数期望值</a:t>
            </a:r>
          </a:p>
        </p:txBody>
      </p:sp>
      <p:sp>
        <p:nvSpPr>
          <p:cNvPr id="11" name="文本框 10">
            <a:extLst>
              <a:ext uri="{FF2B5EF4-FFF2-40B4-BE49-F238E27FC236}">
                <a16:creationId xmlns:a16="http://schemas.microsoft.com/office/drawing/2014/main" id="{42A7F4E4-365E-467A-E2FF-5E416B36DC30}"/>
              </a:ext>
            </a:extLst>
          </p:cNvPr>
          <p:cNvSpPr txBox="1"/>
          <p:nvPr/>
        </p:nvSpPr>
        <p:spPr>
          <a:xfrm>
            <a:off x="1226879" y="1249083"/>
            <a:ext cx="2103461"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定义函数内积</a:t>
            </a:r>
            <a:endParaRPr lang="en-US" altLang="zh-CN" sz="2400" dirty="0">
              <a:latin typeface="微软雅黑" panose="020B0503020204020204" pitchFamily="34" charset="-122"/>
              <a:ea typeface="微软雅黑" panose="020B0503020204020204" pitchFamily="34" charset="-122"/>
            </a:endParaRPr>
          </a:p>
        </p:txBody>
      </p:sp>
      <mc:AlternateContent xmlns:mc="http://schemas.openxmlformats.org/markup-compatibility/2006" xmlns:a14="http://schemas.microsoft.com/office/drawing/2010/main">
        <mc:Choice Requires="a14">
          <p:sp>
            <p:nvSpPr>
              <p:cNvPr id="13" name="文本框 12">
                <a:extLst>
                  <a:ext uri="{FF2B5EF4-FFF2-40B4-BE49-F238E27FC236}">
                    <a16:creationId xmlns:a16="http://schemas.microsoft.com/office/drawing/2014/main" id="{1522061B-4225-7C64-7859-552DD53E9020}"/>
                  </a:ext>
                </a:extLst>
              </p:cNvPr>
              <p:cNvSpPr txBox="1"/>
              <p:nvPr/>
            </p:nvSpPr>
            <p:spPr>
              <a:xfrm>
                <a:off x="6313936" y="5667937"/>
                <a:ext cx="3459409" cy="461665"/>
              </a:xfrm>
              <a:prstGeom prst="rect">
                <a:avLst/>
              </a:prstGeom>
              <a:solidFill>
                <a:schemeClr val="accent5">
                  <a:lumMod val="20000"/>
                  <a:lumOff val="80000"/>
                </a:schemeClr>
              </a:solid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计算博戈留波夫系数</a:t>
                </a:r>
                <a14:m>
                  <m:oMath xmlns:m="http://schemas.openxmlformats.org/officeDocument/2006/math">
                    <m:sSub>
                      <m:sSubPr>
                        <m:ctrlPr>
                          <a:rPr lang="en-US" altLang="zh-CN" sz="2400" b="0" i="1" smtClean="0">
                            <a:latin typeface="Cambria Math" panose="02040503050406030204" pitchFamily="18" charset="0"/>
                            <a:ea typeface="微软雅黑" panose="020B0503020204020204" pitchFamily="34" charset="-122"/>
                          </a:rPr>
                        </m:ctrlPr>
                      </m:sSubPr>
                      <m:e>
                        <m:r>
                          <a:rPr lang="en-US" altLang="zh-CN" sz="2400" b="0" i="1" smtClean="0">
                            <a:latin typeface="Cambria Math" panose="02040503050406030204" pitchFamily="18" charset="0"/>
                            <a:ea typeface="微软雅黑" panose="020B0503020204020204" pitchFamily="34" charset="-122"/>
                          </a:rPr>
                          <m:t>𝛽</m:t>
                        </m:r>
                      </m:e>
                      <m:sub>
                        <m:r>
                          <a:rPr lang="en-US" altLang="zh-CN" sz="2400" b="0" i="1" smtClean="0">
                            <a:latin typeface="Cambria Math" panose="02040503050406030204" pitchFamily="18" charset="0"/>
                            <a:ea typeface="微软雅黑" panose="020B0503020204020204" pitchFamily="34" charset="-122"/>
                          </a:rPr>
                          <m:t>𝜔</m:t>
                        </m:r>
                        <m:r>
                          <a:rPr lang="en-US" altLang="zh-CN" sz="2400" b="0" i="1" smtClean="0">
                            <a:latin typeface="Cambria Math" panose="02040503050406030204" pitchFamily="18" charset="0"/>
                            <a:ea typeface="微软雅黑" panose="020B0503020204020204" pitchFamily="34" charset="-122"/>
                          </a:rPr>
                          <m:t>𝑘</m:t>
                        </m:r>
                      </m:sub>
                    </m:sSub>
                  </m:oMath>
                </a14:m>
                <a:endParaRPr lang="en-US" altLang="zh-CN" sz="2400" dirty="0">
                  <a:latin typeface="微软雅黑" panose="020B0503020204020204" pitchFamily="34" charset="-122"/>
                  <a:ea typeface="微软雅黑" panose="020B0503020204020204" pitchFamily="34" charset="-122"/>
                </a:endParaRPr>
              </a:p>
            </p:txBody>
          </p:sp>
        </mc:Choice>
        <mc:Fallback xmlns="">
          <p:sp>
            <p:nvSpPr>
              <p:cNvPr id="13" name="文本框 12">
                <a:extLst>
                  <a:ext uri="{FF2B5EF4-FFF2-40B4-BE49-F238E27FC236}">
                    <a16:creationId xmlns:a16="http://schemas.microsoft.com/office/drawing/2014/main" id="{1522061B-4225-7C64-7859-552DD53E9020}"/>
                  </a:ext>
                </a:extLst>
              </p:cNvPr>
              <p:cNvSpPr txBox="1">
                <a:spLocks noRot="1" noChangeAspect="1" noMove="1" noResize="1" noEditPoints="1" noAdjustHandles="1" noChangeArrowheads="1" noChangeShapeType="1" noTextEdit="1"/>
              </p:cNvSpPr>
              <p:nvPr/>
            </p:nvSpPr>
            <p:spPr>
              <a:xfrm>
                <a:off x="6313936" y="5667937"/>
                <a:ext cx="3459409" cy="461665"/>
              </a:xfrm>
              <a:prstGeom prst="rect">
                <a:avLst/>
              </a:prstGeom>
              <a:blipFill>
                <a:blip r:embed="rId4"/>
                <a:stretch>
                  <a:fillRect l="-2822" t="-10526" b="-28947"/>
                </a:stretch>
              </a:blipFill>
            </p:spPr>
            <p:txBody>
              <a:bodyPr/>
              <a:lstStyle/>
              <a:p>
                <a:r>
                  <a:rPr lang="zh-CN" altLang="en-US">
                    <a:noFill/>
                  </a:rPr>
                  <a:t> </a:t>
                </a:r>
              </a:p>
            </p:txBody>
          </p:sp>
        </mc:Fallback>
      </mc:AlternateContent>
      <p:pic>
        <p:nvPicPr>
          <p:cNvPr id="6" name="图片 5">
            <a:extLst>
              <a:ext uri="{FF2B5EF4-FFF2-40B4-BE49-F238E27FC236}">
                <a16:creationId xmlns:a16="http://schemas.microsoft.com/office/drawing/2014/main" id="{1403A54F-068B-7ADA-4126-06DAAE60BEB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55721" y="1132115"/>
            <a:ext cx="4377319" cy="704044"/>
          </a:xfrm>
          <a:prstGeom prst="rect">
            <a:avLst/>
          </a:prstGeom>
        </p:spPr>
      </p:pic>
      <p:pic>
        <p:nvPicPr>
          <p:cNvPr id="10" name="图片 9">
            <a:extLst>
              <a:ext uri="{FF2B5EF4-FFF2-40B4-BE49-F238E27FC236}">
                <a16:creationId xmlns:a16="http://schemas.microsoft.com/office/drawing/2014/main" id="{A34547F3-6550-12B5-55EE-C94F66BC669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91864" y="1994895"/>
            <a:ext cx="2886672" cy="1353559"/>
          </a:xfrm>
          <a:prstGeom prst="rect">
            <a:avLst/>
          </a:prstGeom>
        </p:spPr>
      </p:pic>
      <p:sp>
        <p:nvSpPr>
          <p:cNvPr id="12" name="文本框 11">
            <a:extLst>
              <a:ext uri="{FF2B5EF4-FFF2-40B4-BE49-F238E27FC236}">
                <a16:creationId xmlns:a16="http://schemas.microsoft.com/office/drawing/2014/main" id="{8657306A-F633-8C42-554D-140DE3886DD0}"/>
              </a:ext>
            </a:extLst>
          </p:cNvPr>
          <p:cNvSpPr txBox="1"/>
          <p:nvPr/>
        </p:nvSpPr>
        <p:spPr>
          <a:xfrm>
            <a:off x="1226879" y="2440843"/>
            <a:ext cx="3961790"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利用模式基的正交归一条件</a:t>
            </a:r>
            <a:endParaRPr lang="en-US" altLang="zh-CN" sz="2400" dirty="0">
              <a:latin typeface="微软雅黑" panose="020B0503020204020204" pitchFamily="34" charset="-122"/>
              <a:ea typeface="微软雅黑" panose="020B0503020204020204" pitchFamily="34" charset="-122"/>
            </a:endParaRPr>
          </a:p>
        </p:txBody>
      </p:sp>
      <p:pic>
        <p:nvPicPr>
          <p:cNvPr id="16" name="图片 15">
            <a:extLst>
              <a:ext uri="{FF2B5EF4-FFF2-40B4-BE49-F238E27FC236}">
                <a16:creationId xmlns:a16="http://schemas.microsoft.com/office/drawing/2014/main" id="{DE691CEA-DC5D-3243-5EBA-5A3A7CC21BB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818567" y="3507190"/>
            <a:ext cx="6253373" cy="598467"/>
          </a:xfrm>
          <a:prstGeom prst="rect">
            <a:avLst/>
          </a:prstGeom>
        </p:spPr>
      </p:pic>
      <p:pic>
        <p:nvPicPr>
          <p:cNvPr id="18" name="图片 17">
            <a:extLst>
              <a:ext uri="{FF2B5EF4-FFF2-40B4-BE49-F238E27FC236}">
                <a16:creationId xmlns:a16="http://schemas.microsoft.com/office/drawing/2014/main" id="{AAE5B215-95F0-9E06-76B5-8E9AAD25598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818567" y="4155642"/>
            <a:ext cx="6228946" cy="598467"/>
          </a:xfrm>
          <a:prstGeom prst="rect">
            <a:avLst/>
          </a:prstGeom>
        </p:spPr>
      </p:pic>
      <p:pic>
        <p:nvPicPr>
          <p:cNvPr id="20" name="图片 19">
            <a:extLst>
              <a:ext uri="{FF2B5EF4-FFF2-40B4-BE49-F238E27FC236}">
                <a16:creationId xmlns:a16="http://schemas.microsoft.com/office/drawing/2014/main" id="{2B5E8F82-F527-95C5-0701-CF0747567D0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377006" y="5667937"/>
            <a:ext cx="4501060" cy="465387"/>
          </a:xfrm>
          <a:prstGeom prst="rect">
            <a:avLst/>
          </a:prstGeom>
        </p:spPr>
      </p:pic>
      <p:sp>
        <p:nvSpPr>
          <p:cNvPr id="21" name="文本框 20">
            <a:extLst>
              <a:ext uri="{FF2B5EF4-FFF2-40B4-BE49-F238E27FC236}">
                <a16:creationId xmlns:a16="http://schemas.microsoft.com/office/drawing/2014/main" id="{5A49EF07-4EA5-3C33-A98E-FAAE321E3C42}"/>
              </a:ext>
            </a:extLst>
          </p:cNvPr>
          <p:cNvSpPr txBox="1"/>
          <p:nvPr/>
        </p:nvSpPr>
        <p:spPr>
          <a:xfrm>
            <a:off x="1226879" y="3887261"/>
            <a:ext cx="3262432"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计算得到模式基的系数</a:t>
            </a:r>
            <a:endParaRPr lang="en-US" altLang="zh-CN" sz="2400" dirty="0">
              <a:latin typeface="微软雅黑" panose="020B0503020204020204" pitchFamily="34" charset="-122"/>
              <a:ea typeface="微软雅黑" panose="020B0503020204020204" pitchFamily="34" charset="-122"/>
            </a:endParaRPr>
          </a:p>
        </p:txBody>
      </p:sp>
      <p:sp>
        <p:nvSpPr>
          <p:cNvPr id="22" name="文本框 21">
            <a:extLst>
              <a:ext uri="{FF2B5EF4-FFF2-40B4-BE49-F238E27FC236}">
                <a16:creationId xmlns:a16="http://schemas.microsoft.com/office/drawing/2014/main" id="{3CDA3080-D9DA-DDF9-ADC8-36F86801D54F}"/>
              </a:ext>
            </a:extLst>
          </p:cNvPr>
          <p:cNvSpPr txBox="1"/>
          <p:nvPr/>
        </p:nvSpPr>
        <p:spPr>
          <a:xfrm>
            <a:off x="1226879" y="5019485"/>
            <a:ext cx="4801314"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可以得到博戈留波夫系数的表达式</a:t>
            </a:r>
            <a:endParaRPr lang="en-US" altLang="zh-CN" sz="24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063253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4098"/>
        </a:solidFill>
        <a:effectLst/>
      </p:bgPr>
    </p:bg>
    <p:spTree>
      <p:nvGrpSpPr>
        <p:cNvPr id="1" name="">
          <a:extLst>
            <a:ext uri="{FF2B5EF4-FFF2-40B4-BE49-F238E27FC236}">
              <a16:creationId xmlns:a16="http://schemas.microsoft.com/office/drawing/2014/main" id="{F568752F-9541-55F9-9332-7619D89718B4}"/>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8C06217F-C01F-9B17-CB1C-80D795538BE5}"/>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chemeClr val="bg1"/>
                </a:solidFill>
                <a:latin typeface="Calibri" panose="020F0502020204030204" pitchFamily="34" charset="0"/>
                <a:cs typeface="Calibri" panose="020F0502020204030204" pitchFamily="34" charset="0"/>
              </a:rPr>
              <a:t>13</a:t>
            </a:fld>
            <a:endParaRPr lang="zh-CN" altLang="en-US" sz="2800" dirty="0">
              <a:solidFill>
                <a:schemeClr val="bg1"/>
              </a:solidFill>
              <a:latin typeface="Calibri" panose="020F0502020204030204" pitchFamily="34" charset="0"/>
              <a:cs typeface="Calibri" panose="020F0502020204030204" pitchFamily="34" charset="0"/>
            </a:endParaRPr>
          </a:p>
        </p:txBody>
      </p:sp>
      <p:pic>
        <p:nvPicPr>
          <p:cNvPr id="13" name="图片 12">
            <a:extLst>
              <a:ext uri="{FF2B5EF4-FFF2-40B4-BE49-F238E27FC236}">
                <a16:creationId xmlns:a16="http://schemas.microsoft.com/office/drawing/2014/main" id="{54108C6E-0684-898D-001A-F6233F666C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8403" y="0"/>
            <a:ext cx="932328" cy="1132113"/>
          </a:xfrm>
          <a:prstGeom prst="rect">
            <a:avLst/>
          </a:prstGeom>
        </p:spPr>
      </p:pic>
      <p:sp>
        <p:nvSpPr>
          <p:cNvPr id="2" name="文本框 1">
            <a:extLst>
              <a:ext uri="{FF2B5EF4-FFF2-40B4-BE49-F238E27FC236}">
                <a16:creationId xmlns:a16="http://schemas.microsoft.com/office/drawing/2014/main" id="{C6AA54F8-6805-0DCE-36DA-1733AADD0F8E}"/>
              </a:ext>
            </a:extLst>
          </p:cNvPr>
          <p:cNvSpPr txBox="1"/>
          <p:nvPr/>
        </p:nvSpPr>
        <p:spPr>
          <a:xfrm>
            <a:off x="1230731" y="1690062"/>
            <a:ext cx="3326552" cy="3477875"/>
          </a:xfrm>
          <a:prstGeom prst="rect">
            <a:avLst/>
          </a:prstGeom>
          <a:noFill/>
        </p:spPr>
        <p:txBody>
          <a:bodyPr wrap="none" rtlCol="0">
            <a:spAutoFit/>
          </a:bodyPr>
          <a:lstStyle/>
          <a:p>
            <a:pPr marL="571500" indent="-571500">
              <a:buFont typeface="Arial" panose="020B0604020202020204" pitchFamily="34" charset="0"/>
              <a:buChar char="•"/>
            </a:pPr>
            <a:r>
              <a:rPr lang="zh-CN" altLang="en-US" sz="4000" dirty="0">
                <a:solidFill>
                  <a:schemeClr val="tx2">
                    <a:lumMod val="60000"/>
                    <a:lumOff val="40000"/>
                  </a:schemeClr>
                </a:solidFill>
                <a:latin typeface="微软雅黑" panose="020B0503020204020204" pitchFamily="34" charset="-122"/>
                <a:ea typeface="微软雅黑" panose="020B0503020204020204" pitchFamily="34" charset="-122"/>
              </a:rPr>
              <a:t>基本概念</a:t>
            </a:r>
            <a:endParaRPr lang="en-US" altLang="zh-CN" sz="4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endParaRPr lang="en-US" altLang="zh-CN" sz="2000" dirty="0">
              <a:solidFill>
                <a:schemeClr val="bg1"/>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r>
              <a:rPr lang="zh-CN" altLang="en-US" sz="4000" dirty="0">
                <a:solidFill>
                  <a:schemeClr val="tx2">
                    <a:lumMod val="60000"/>
                    <a:lumOff val="40000"/>
                  </a:schemeClr>
                </a:solidFill>
                <a:latin typeface="微软雅黑" panose="020B0503020204020204" pitchFamily="34" charset="-122"/>
                <a:ea typeface="微软雅黑" panose="020B0503020204020204" pitchFamily="34" charset="-122"/>
              </a:rPr>
              <a:t>林德勒时空</a:t>
            </a:r>
            <a:endParaRPr lang="en-US" altLang="zh-CN" sz="4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endParaRPr lang="en-US" altLang="zh-CN" sz="2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r>
              <a:rPr lang="zh-CN" altLang="en-US" sz="4000" dirty="0">
                <a:solidFill>
                  <a:schemeClr val="bg1"/>
                </a:solidFill>
                <a:latin typeface="微软雅黑" panose="020B0503020204020204" pitchFamily="34" charset="-122"/>
                <a:ea typeface="微软雅黑" panose="020B0503020204020204" pitchFamily="34" charset="-122"/>
              </a:rPr>
              <a:t>林德勒视界</a:t>
            </a:r>
            <a:endParaRPr lang="en-US" altLang="zh-CN" sz="4000" dirty="0">
              <a:solidFill>
                <a:schemeClr val="bg1"/>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endParaRPr lang="en-US" altLang="zh-CN" sz="2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r>
              <a:rPr lang="zh-CN" altLang="en-US" sz="4000" dirty="0">
                <a:solidFill>
                  <a:schemeClr val="tx2">
                    <a:lumMod val="60000"/>
                    <a:lumOff val="40000"/>
                  </a:schemeClr>
                </a:solidFill>
                <a:latin typeface="微软雅黑" panose="020B0503020204020204" pitchFamily="34" charset="-122"/>
                <a:ea typeface="微软雅黑" panose="020B0503020204020204" pitchFamily="34" charset="-122"/>
              </a:rPr>
              <a:t>结论</a:t>
            </a:r>
          </a:p>
        </p:txBody>
      </p:sp>
      <p:sp>
        <p:nvSpPr>
          <p:cNvPr id="3" name="文本框 2">
            <a:extLst>
              <a:ext uri="{FF2B5EF4-FFF2-40B4-BE49-F238E27FC236}">
                <a16:creationId xmlns:a16="http://schemas.microsoft.com/office/drawing/2014/main" id="{C579A669-27A8-C08E-D880-E444B79830C0}"/>
              </a:ext>
            </a:extLst>
          </p:cNvPr>
          <p:cNvSpPr txBox="1"/>
          <p:nvPr/>
        </p:nvSpPr>
        <p:spPr>
          <a:xfrm>
            <a:off x="1452260" y="116452"/>
            <a:ext cx="2611612" cy="1015663"/>
          </a:xfrm>
          <a:prstGeom prst="rect">
            <a:avLst/>
          </a:prstGeom>
          <a:noFill/>
        </p:spPr>
        <p:txBody>
          <a:bodyPr wrap="none" rtlCol="0">
            <a:spAutoFit/>
          </a:bodyPr>
          <a:lstStyle/>
          <a:p>
            <a:r>
              <a:rPr lang="en-US" altLang="zh-CN" sz="3200" b="1" dirty="0">
                <a:solidFill>
                  <a:schemeClr val="bg1"/>
                </a:solidFill>
                <a:latin typeface="微软雅黑" panose="020B0503020204020204" pitchFamily="34" charset="-122"/>
                <a:ea typeface="微软雅黑" panose="020B0503020204020204" pitchFamily="34" charset="-122"/>
              </a:rPr>
              <a:t>3 </a:t>
            </a:r>
            <a:r>
              <a:rPr lang="zh-CN" altLang="en-US" sz="3200" b="1" dirty="0">
                <a:solidFill>
                  <a:schemeClr val="bg1"/>
                </a:solidFill>
                <a:latin typeface="微软雅黑" panose="020B0503020204020204" pitchFamily="34" charset="-122"/>
                <a:ea typeface="微软雅黑" panose="020B0503020204020204" pitchFamily="34" charset="-122"/>
              </a:rPr>
              <a:t>林德勒视界</a:t>
            </a:r>
            <a:endParaRPr lang="en-US" altLang="zh-CN" sz="3200" b="1" dirty="0">
              <a:solidFill>
                <a:schemeClr val="bg1"/>
              </a:solidFill>
              <a:latin typeface="微软雅黑" panose="020B0503020204020204" pitchFamily="34" charset="-122"/>
              <a:ea typeface="微软雅黑" panose="020B0503020204020204" pitchFamily="34" charset="-122"/>
            </a:endParaRPr>
          </a:p>
          <a:p>
            <a:endParaRPr lang="en-US" altLang="zh-CN" sz="800" dirty="0">
              <a:solidFill>
                <a:schemeClr val="bg1"/>
              </a:solidFill>
              <a:latin typeface="微软雅黑" panose="020B0503020204020204" pitchFamily="34" charset="-122"/>
              <a:ea typeface="微软雅黑" panose="020B0503020204020204" pitchFamily="34" charset="-122"/>
            </a:endParaRPr>
          </a:p>
          <a:p>
            <a:r>
              <a:rPr lang="zh-CN" altLang="en-US" sz="2000" dirty="0">
                <a:solidFill>
                  <a:schemeClr val="bg1"/>
                </a:solidFill>
                <a:latin typeface="微软雅黑" panose="020B0503020204020204" pitchFamily="34" charset="-122"/>
                <a:ea typeface="微软雅黑" panose="020B0503020204020204" pitchFamily="34" charset="-122"/>
              </a:rPr>
              <a:t>目录</a:t>
            </a:r>
          </a:p>
        </p:txBody>
      </p:sp>
    </p:spTree>
    <p:extLst>
      <p:ext uri="{BB962C8B-B14F-4D97-AF65-F5344CB8AC3E}">
        <p14:creationId xmlns:p14="http://schemas.microsoft.com/office/powerpoint/2010/main" val="308479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0E7F8-A169-FC8C-4024-B079B089EBC5}"/>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D2856BF5-898A-0ECE-1177-0675E24DFBCE}"/>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rgbClr val="004098"/>
                </a:solidFill>
                <a:latin typeface="Calibri" panose="020F0502020204030204" pitchFamily="34" charset="0"/>
                <a:cs typeface="Calibri" panose="020F0502020204030204" pitchFamily="34" charset="0"/>
              </a:rPr>
              <a:t>14</a:t>
            </a:fld>
            <a:endParaRPr lang="zh-CN" altLang="en-US" sz="2800" dirty="0">
              <a:solidFill>
                <a:srgbClr val="004098"/>
              </a:solidFill>
              <a:latin typeface="Calibri" panose="020F0502020204030204" pitchFamily="34" charset="0"/>
              <a:cs typeface="Calibri" panose="020F0502020204030204" pitchFamily="34" charset="0"/>
            </a:endParaRPr>
          </a:p>
        </p:txBody>
      </p:sp>
      <p:pic>
        <p:nvPicPr>
          <p:cNvPr id="3" name="图片 2">
            <a:extLst>
              <a:ext uri="{FF2B5EF4-FFF2-40B4-BE49-F238E27FC236}">
                <a16:creationId xmlns:a16="http://schemas.microsoft.com/office/drawing/2014/main" id="{1B3C2071-2DD9-5777-C41E-D61CDA1EC7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550" y="1"/>
            <a:ext cx="932329" cy="1132114"/>
          </a:xfrm>
          <a:prstGeom prst="rect">
            <a:avLst/>
          </a:prstGeom>
        </p:spPr>
      </p:pic>
      <p:sp>
        <p:nvSpPr>
          <p:cNvPr id="4" name="文本框 3">
            <a:extLst>
              <a:ext uri="{FF2B5EF4-FFF2-40B4-BE49-F238E27FC236}">
                <a16:creationId xmlns:a16="http://schemas.microsoft.com/office/drawing/2014/main" id="{9FB19B56-33C6-B666-6D13-624B6BDA792E}"/>
              </a:ext>
            </a:extLst>
          </p:cNvPr>
          <p:cNvSpPr txBox="1"/>
          <p:nvPr/>
        </p:nvSpPr>
        <p:spPr>
          <a:xfrm>
            <a:off x="1452260" y="116452"/>
            <a:ext cx="2611612" cy="1015663"/>
          </a:xfrm>
          <a:prstGeom prst="rect">
            <a:avLst/>
          </a:prstGeom>
          <a:noFill/>
        </p:spPr>
        <p:txBody>
          <a:bodyPr wrap="none" rtlCol="0">
            <a:spAutoFit/>
          </a:bodyPr>
          <a:lstStyle/>
          <a:p>
            <a:r>
              <a:rPr lang="en-US" altLang="zh-CN" sz="3200" b="1" dirty="0">
                <a:solidFill>
                  <a:srgbClr val="004098"/>
                </a:solidFill>
                <a:latin typeface="微软雅黑" panose="020B0503020204020204" pitchFamily="34" charset="-122"/>
                <a:ea typeface="微软雅黑" panose="020B0503020204020204" pitchFamily="34" charset="-122"/>
              </a:rPr>
              <a:t>3 </a:t>
            </a:r>
            <a:r>
              <a:rPr lang="zh-CN" altLang="en-US" sz="3200" b="1" dirty="0">
                <a:solidFill>
                  <a:srgbClr val="004098"/>
                </a:solidFill>
                <a:latin typeface="微软雅黑" panose="020B0503020204020204" pitchFamily="34" charset="-122"/>
                <a:ea typeface="微软雅黑" panose="020B0503020204020204" pitchFamily="34" charset="-122"/>
              </a:rPr>
              <a:t>林德勒视界</a:t>
            </a:r>
            <a:endParaRPr lang="en-US" altLang="zh-CN" sz="3200" b="1" dirty="0">
              <a:solidFill>
                <a:srgbClr val="004098"/>
              </a:solidFill>
              <a:latin typeface="微软雅黑" panose="020B0503020204020204" pitchFamily="34" charset="-122"/>
              <a:ea typeface="微软雅黑" panose="020B0503020204020204" pitchFamily="34" charset="-122"/>
            </a:endParaRPr>
          </a:p>
          <a:p>
            <a:endParaRPr lang="en-US" altLang="zh-CN" sz="800" dirty="0">
              <a:solidFill>
                <a:srgbClr val="004098"/>
              </a:solidFill>
              <a:latin typeface="微软雅黑" panose="020B0503020204020204" pitchFamily="34" charset="-122"/>
              <a:ea typeface="微软雅黑" panose="020B0503020204020204" pitchFamily="34" charset="-122"/>
            </a:endParaRPr>
          </a:p>
          <a:p>
            <a:r>
              <a:rPr lang="zh-CN" altLang="en-US" sz="2000" dirty="0">
                <a:solidFill>
                  <a:srgbClr val="004098"/>
                </a:solidFill>
                <a:latin typeface="微软雅黑" panose="020B0503020204020204" pitchFamily="34" charset="-122"/>
                <a:ea typeface="微软雅黑" panose="020B0503020204020204" pitchFamily="34" charset="-122"/>
              </a:rPr>
              <a:t>林德勒视界是什么</a:t>
            </a:r>
          </a:p>
        </p:txBody>
      </p:sp>
      <mc:AlternateContent xmlns:mc="http://schemas.openxmlformats.org/markup-compatibility/2006" xmlns:a14="http://schemas.microsoft.com/office/drawing/2010/main">
        <mc:Choice Requires="a14">
          <p:sp>
            <p:nvSpPr>
              <p:cNvPr id="2" name="文本框 1">
                <a:extLst>
                  <a:ext uri="{FF2B5EF4-FFF2-40B4-BE49-F238E27FC236}">
                    <a16:creationId xmlns:a16="http://schemas.microsoft.com/office/drawing/2014/main" id="{B8C73F16-19DB-84B4-A854-41403316549C}"/>
                  </a:ext>
                </a:extLst>
              </p:cNvPr>
              <p:cNvSpPr txBox="1"/>
              <p:nvPr/>
            </p:nvSpPr>
            <p:spPr>
              <a:xfrm>
                <a:off x="1026151" y="1259034"/>
                <a:ext cx="6075441" cy="830997"/>
              </a:xfrm>
              <a:prstGeom prst="rect">
                <a:avLst/>
              </a:prstGeom>
              <a:noFill/>
            </p:spPr>
            <p:txBody>
              <a:bodyPr wrap="square" rtlCol="0">
                <a:spAutoFit/>
              </a:bodyPr>
              <a:lstStyle/>
              <a:p>
                <a:r>
                  <a:rPr lang="zh-CN" altLang="en-US" sz="2400" dirty="0">
                    <a:latin typeface="微软雅黑" panose="020B0503020204020204" pitchFamily="34" charset="-122"/>
                    <a:ea typeface="微软雅黑" panose="020B0503020204020204" pitchFamily="34" charset="-122"/>
                  </a:rPr>
                  <a:t>考虑二维闵可夫斯基时空</a:t>
                </a:r>
                <a14:m>
                  <m:oMath xmlns:m="http://schemas.openxmlformats.org/officeDocument/2006/math">
                    <m:r>
                      <a:rPr lang="en-US" altLang="zh-CN" sz="2400" b="0" i="1" smtClean="0">
                        <a:latin typeface="Cambria Math" panose="02040503050406030204" pitchFamily="18" charset="0"/>
                        <a:ea typeface="微软雅黑" panose="020B0503020204020204" pitchFamily="34" charset="-122"/>
                      </a:rPr>
                      <m:t>(</m:t>
                    </m:r>
                    <m:r>
                      <a:rPr lang="en-US" altLang="zh-CN" sz="2400" b="0" i="1" smtClean="0">
                        <a:latin typeface="Cambria Math" panose="02040503050406030204" pitchFamily="18" charset="0"/>
                        <a:ea typeface="微软雅黑" panose="020B0503020204020204" pitchFamily="34" charset="-122"/>
                      </a:rPr>
                      <m:t>𝑡</m:t>
                    </m:r>
                    <m:r>
                      <a:rPr lang="en-US" altLang="zh-CN" sz="2400" b="0" i="1" smtClean="0">
                        <a:latin typeface="Cambria Math" panose="02040503050406030204" pitchFamily="18" charset="0"/>
                        <a:ea typeface="微软雅黑" panose="020B0503020204020204" pitchFamily="34" charset="-122"/>
                      </a:rPr>
                      <m:t>, </m:t>
                    </m:r>
                    <m:r>
                      <a:rPr lang="en-US" altLang="zh-CN" sz="2400" b="0" i="1" smtClean="0">
                        <a:latin typeface="Cambria Math" panose="02040503050406030204" pitchFamily="18" charset="0"/>
                        <a:ea typeface="微软雅黑" panose="020B0503020204020204" pitchFamily="34" charset="-122"/>
                      </a:rPr>
                      <m:t>𝑥</m:t>
                    </m:r>
                    <m:r>
                      <a:rPr lang="en-US" altLang="zh-CN" sz="2400" b="0" i="1" smtClean="0">
                        <a:latin typeface="Cambria Math" panose="02040503050406030204" pitchFamily="18" charset="0"/>
                        <a:ea typeface="微软雅黑" panose="020B0503020204020204" pitchFamily="34" charset="-122"/>
                      </a:rPr>
                      <m:t>)</m:t>
                    </m:r>
                  </m:oMath>
                </a14:m>
                <a:r>
                  <a:rPr lang="zh-CN" altLang="en-US" sz="2400" dirty="0">
                    <a:latin typeface="微软雅黑" panose="020B0503020204020204" pitchFamily="34" charset="-122"/>
                    <a:ea typeface="微软雅黑" panose="020B0503020204020204" pitchFamily="34" charset="-122"/>
                  </a:rPr>
                  <a:t>到二维林德勒时空</a:t>
                </a:r>
                <a14:m>
                  <m:oMath xmlns:m="http://schemas.openxmlformats.org/officeDocument/2006/math">
                    <m:r>
                      <a:rPr lang="en-US" altLang="zh-CN" sz="2400" b="0" i="1" smtClean="0">
                        <a:latin typeface="Cambria Math" panose="02040503050406030204" pitchFamily="18" charset="0"/>
                        <a:ea typeface="微软雅黑" panose="020B0503020204020204" pitchFamily="34" charset="-122"/>
                      </a:rPr>
                      <m:t>(</m:t>
                    </m:r>
                    <m:r>
                      <a:rPr lang="en-US" altLang="zh-CN" sz="2400" b="0" i="1" smtClean="0">
                        <a:latin typeface="Cambria Math" panose="02040503050406030204" pitchFamily="18" charset="0"/>
                        <a:ea typeface="微软雅黑" panose="020B0503020204020204" pitchFamily="34" charset="-122"/>
                      </a:rPr>
                      <m:t>𝜂</m:t>
                    </m:r>
                    <m:r>
                      <a:rPr lang="en-US" altLang="zh-CN" sz="2400" b="0" i="1" smtClean="0">
                        <a:latin typeface="Cambria Math" panose="02040503050406030204" pitchFamily="18" charset="0"/>
                        <a:ea typeface="微软雅黑" panose="020B0503020204020204" pitchFamily="34" charset="-122"/>
                      </a:rPr>
                      <m:t>, </m:t>
                    </m:r>
                    <m:r>
                      <a:rPr lang="en-US" altLang="zh-CN" sz="2400" b="0" i="1" smtClean="0">
                        <a:latin typeface="Cambria Math" panose="02040503050406030204" pitchFamily="18" charset="0"/>
                        <a:ea typeface="微软雅黑" panose="020B0503020204020204" pitchFamily="34" charset="-122"/>
                      </a:rPr>
                      <m:t>𝜉</m:t>
                    </m:r>
                    <m:r>
                      <a:rPr lang="en-US" altLang="zh-CN" sz="2400" b="0" i="1" smtClean="0">
                        <a:latin typeface="Cambria Math" panose="02040503050406030204" pitchFamily="18" charset="0"/>
                        <a:ea typeface="微软雅黑" panose="020B0503020204020204" pitchFamily="34" charset="-122"/>
                      </a:rPr>
                      <m:t>)</m:t>
                    </m:r>
                  </m:oMath>
                </a14:m>
                <a:r>
                  <a:rPr lang="zh-CN" altLang="en-US" sz="2400" dirty="0">
                    <a:latin typeface="微软雅黑" panose="020B0503020204020204" pitchFamily="34" charset="-122"/>
                    <a:ea typeface="微软雅黑" panose="020B0503020204020204" pitchFamily="34" charset="-122"/>
                  </a:rPr>
                  <a:t>的坐标变换</a:t>
                </a:r>
              </a:p>
            </p:txBody>
          </p:sp>
        </mc:Choice>
        <mc:Fallback xmlns="">
          <p:sp>
            <p:nvSpPr>
              <p:cNvPr id="2" name="文本框 1">
                <a:extLst>
                  <a:ext uri="{FF2B5EF4-FFF2-40B4-BE49-F238E27FC236}">
                    <a16:creationId xmlns:a16="http://schemas.microsoft.com/office/drawing/2014/main" id="{B8C73F16-19DB-84B4-A854-41403316549C}"/>
                  </a:ext>
                </a:extLst>
              </p:cNvPr>
              <p:cNvSpPr txBox="1">
                <a:spLocks noRot="1" noChangeAspect="1" noMove="1" noResize="1" noEditPoints="1" noAdjustHandles="1" noChangeArrowheads="1" noChangeShapeType="1" noTextEdit="1"/>
              </p:cNvSpPr>
              <p:nvPr/>
            </p:nvSpPr>
            <p:spPr>
              <a:xfrm>
                <a:off x="1026151" y="1259034"/>
                <a:ext cx="6075441" cy="830997"/>
              </a:xfrm>
              <a:prstGeom prst="rect">
                <a:avLst/>
              </a:prstGeom>
              <a:blipFill>
                <a:blip r:embed="rId4"/>
                <a:stretch>
                  <a:fillRect l="-1505" t="-5882" r="-802" b="-16176"/>
                </a:stretch>
              </a:blipFill>
            </p:spPr>
            <p:txBody>
              <a:bodyPr/>
              <a:lstStyle/>
              <a:p>
                <a:r>
                  <a:rPr lang="zh-CN" altLang="en-US">
                    <a:noFill/>
                  </a:rPr>
                  <a:t> </a:t>
                </a:r>
              </a:p>
            </p:txBody>
          </p:sp>
        </mc:Fallback>
      </mc:AlternateContent>
      <p:pic>
        <p:nvPicPr>
          <p:cNvPr id="5" name="图片 4">
            <a:extLst>
              <a:ext uri="{FF2B5EF4-FFF2-40B4-BE49-F238E27FC236}">
                <a16:creationId xmlns:a16="http://schemas.microsoft.com/office/drawing/2014/main" id="{F1CC916B-2E95-2F85-5BFB-8D94672FB56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85987" y="2183627"/>
            <a:ext cx="3265868" cy="1408502"/>
          </a:xfrm>
          <a:prstGeom prst="rect">
            <a:avLst/>
          </a:prstGeom>
        </p:spPr>
      </p:pic>
      <p:pic>
        <p:nvPicPr>
          <p:cNvPr id="6" name="图片 5">
            <a:extLst>
              <a:ext uri="{FF2B5EF4-FFF2-40B4-BE49-F238E27FC236}">
                <a16:creationId xmlns:a16="http://schemas.microsoft.com/office/drawing/2014/main" id="{37A68FBB-F080-B3D1-CD6E-B1143BF3839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235614" y="227285"/>
            <a:ext cx="4755462" cy="4722285"/>
          </a:xfrm>
          <a:prstGeom prst="rect">
            <a:avLst/>
          </a:prstGeom>
        </p:spPr>
      </p:pic>
      <p:sp>
        <p:nvSpPr>
          <p:cNvPr id="8" name="文本框 7">
            <a:extLst>
              <a:ext uri="{FF2B5EF4-FFF2-40B4-BE49-F238E27FC236}">
                <a16:creationId xmlns:a16="http://schemas.microsoft.com/office/drawing/2014/main" id="{BF162B25-A764-3552-2B5B-7A6FCAB32923}"/>
              </a:ext>
            </a:extLst>
          </p:cNvPr>
          <p:cNvSpPr txBox="1"/>
          <p:nvPr/>
        </p:nvSpPr>
        <p:spPr>
          <a:xfrm>
            <a:off x="7235613" y="4967370"/>
            <a:ext cx="4755463" cy="707886"/>
          </a:xfrm>
          <a:prstGeom prst="rect">
            <a:avLst/>
          </a:prstGeom>
          <a:noFill/>
        </p:spPr>
        <p:txBody>
          <a:bodyPr wrap="square" rtlCol="0">
            <a:spAutoFit/>
          </a:bodyPr>
          <a:lstStyle/>
          <a:p>
            <a:pPr algn="ctr"/>
            <a:r>
              <a:rPr lang="zh-CN" altLang="en-US" sz="2000" dirty="0">
                <a:latin typeface="微软雅黑" panose="020B0503020204020204" pitchFamily="34" charset="-122"/>
                <a:ea typeface="微软雅黑" panose="020B0503020204020204" pitchFamily="34" charset="-122"/>
              </a:rPr>
              <a:t>图</a:t>
            </a:r>
            <a:r>
              <a:rPr lang="en-US" altLang="zh-CN" sz="2000" dirty="0">
                <a:latin typeface="微软雅黑" panose="020B0503020204020204" pitchFamily="34" charset="-122"/>
                <a:ea typeface="微软雅黑" panose="020B0503020204020204" pitchFamily="34" charset="-122"/>
              </a:rPr>
              <a:t>3.1 </a:t>
            </a:r>
            <a:r>
              <a:rPr lang="zh-CN" altLang="en-US" sz="2000" dirty="0">
                <a:latin typeface="微软雅黑" panose="020B0503020204020204" pitchFamily="34" charset="-122"/>
                <a:ea typeface="微软雅黑" panose="020B0503020204020204" pitchFamily="34" charset="-122"/>
              </a:rPr>
              <a:t>右林德勒楔示意图</a:t>
            </a:r>
            <a:endParaRPr lang="en-US" altLang="zh-CN" sz="2000" dirty="0">
              <a:latin typeface="微软雅黑" panose="020B0503020204020204" pitchFamily="34" charset="-122"/>
              <a:ea typeface="微软雅黑" panose="020B0503020204020204" pitchFamily="34" charset="-122"/>
            </a:endParaRPr>
          </a:p>
          <a:p>
            <a:r>
              <a:rPr lang="zh-CN" altLang="en-US" sz="2000" dirty="0">
                <a:latin typeface="微软雅黑" panose="020B0503020204020204" pitchFamily="34" charset="-122"/>
                <a:ea typeface="微软雅黑" panose="020B0503020204020204" pitchFamily="34" charset="-122"/>
              </a:rPr>
              <a:t>右林德勒楔边界的两条虚线即</a:t>
            </a:r>
            <a:r>
              <a:rPr lang="zh-CN" altLang="en-US" sz="2000" b="1" dirty="0">
                <a:solidFill>
                  <a:srgbClr val="004098"/>
                </a:solidFill>
                <a:latin typeface="微软雅黑" panose="020B0503020204020204" pitchFamily="34" charset="-122"/>
                <a:ea typeface="微软雅黑" panose="020B0503020204020204" pitchFamily="34" charset="-122"/>
              </a:rPr>
              <a:t>林德勒视界</a:t>
            </a:r>
          </a:p>
        </p:txBody>
      </p:sp>
      <mc:AlternateContent xmlns:mc="http://schemas.openxmlformats.org/markup-compatibility/2006" xmlns:a14="http://schemas.microsoft.com/office/drawing/2010/main">
        <mc:Choice Requires="a14">
          <p:sp>
            <p:nvSpPr>
              <p:cNvPr id="9" name="文本框 8">
                <a:extLst>
                  <a:ext uri="{FF2B5EF4-FFF2-40B4-BE49-F238E27FC236}">
                    <a16:creationId xmlns:a16="http://schemas.microsoft.com/office/drawing/2014/main" id="{3377C3B2-C6C6-7ECA-0732-677B6A50E77B}"/>
                  </a:ext>
                </a:extLst>
              </p:cNvPr>
              <p:cNvSpPr txBox="1"/>
              <p:nvPr/>
            </p:nvSpPr>
            <p:spPr>
              <a:xfrm>
                <a:off x="1026151" y="3685725"/>
                <a:ext cx="3092770"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不论</a:t>
                </a:r>
                <a14:m>
                  <m:oMath xmlns:m="http://schemas.openxmlformats.org/officeDocument/2006/math">
                    <m:r>
                      <a:rPr lang="en-US" altLang="zh-CN" sz="2400" b="0" i="1" smtClean="0">
                        <a:latin typeface="Cambria Math" panose="02040503050406030204" pitchFamily="18" charset="0"/>
                        <a:ea typeface="微软雅黑" panose="020B0503020204020204" pitchFamily="34" charset="-122"/>
                      </a:rPr>
                      <m:t>𝜂</m:t>
                    </m:r>
                    <m:r>
                      <a:rPr lang="en-US" altLang="zh-CN" sz="2400" b="0" i="1" smtClean="0">
                        <a:latin typeface="Cambria Math" panose="02040503050406030204" pitchFamily="18" charset="0"/>
                        <a:ea typeface="微软雅黑" panose="020B0503020204020204" pitchFamily="34" charset="-122"/>
                      </a:rPr>
                      <m:t>, </m:t>
                    </m:r>
                    <m:r>
                      <a:rPr lang="en-US" altLang="zh-CN" sz="2400" b="0" i="1" smtClean="0">
                        <a:latin typeface="Cambria Math" panose="02040503050406030204" pitchFamily="18" charset="0"/>
                        <a:ea typeface="微软雅黑" panose="020B0503020204020204" pitchFamily="34" charset="-122"/>
                      </a:rPr>
                      <m:t>𝜉</m:t>
                    </m:r>
                  </m:oMath>
                </a14:m>
                <a:r>
                  <a:rPr lang="zh-CN" altLang="en-US" sz="2400" dirty="0">
                    <a:latin typeface="微软雅黑" panose="020B0503020204020204" pitchFamily="34" charset="-122"/>
                    <a:ea typeface="微软雅黑" panose="020B0503020204020204" pitchFamily="34" charset="-122"/>
                  </a:rPr>
                  <a:t>取何值，均有</a:t>
                </a:r>
              </a:p>
            </p:txBody>
          </p:sp>
        </mc:Choice>
        <mc:Fallback xmlns="">
          <p:sp>
            <p:nvSpPr>
              <p:cNvPr id="9" name="文本框 8">
                <a:extLst>
                  <a:ext uri="{FF2B5EF4-FFF2-40B4-BE49-F238E27FC236}">
                    <a16:creationId xmlns:a16="http://schemas.microsoft.com/office/drawing/2014/main" id="{3377C3B2-C6C6-7ECA-0732-677B6A50E77B}"/>
                  </a:ext>
                </a:extLst>
              </p:cNvPr>
              <p:cNvSpPr txBox="1">
                <a:spLocks noRot="1" noChangeAspect="1" noMove="1" noResize="1" noEditPoints="1" noAdjustHandles="1" noChangeArrowheads="1" noChangeShapeType="1" noTextEdit="1"/>
              </p:cNvSpPr>
              <p:nvPr/>
            </p:nvSpPr>
            <p:spPr>
              <a:xfrm>
                <a:off x="1026151" y="3685725"/>
                <a:ext cx="3092770" cy="461665"/>
              </a:xfrm>
              <a:prstGeom prst="rect">
                <a:avLst/>
              </a:prstGeom>
              <a:blipFill>
                <a:blip r:embed="rId7"/>
                <a:stretch>
                  <a:fillRect l="-2953" t="-10667" r="-1969" b="-30667"/>
                </a:stretch>
              </a:blipFill>
            </p:spPr>
            <p:txBody>
              <a:bodyPr/>
              <a:lstStyle/>
              <a:p>
                <a:r>
                  <a:rPr lang="zh-CN" altLang="en-US">
                    <a:noFill/>
                  </a:rPr>
                  <a:t> </a:t>
                </a:r>
              </a:p>
            </p:txBody>
          </p:sp>
        </mc:Fallback>
      </mc:AlternateContent>
      <p:pic>
        <p:nvPicPr>
          <p:cNvPr id="10" name="图片 9">
            <a:extLst>
              <a:ext uri="{FF2B5EF4-FFF2-40B4-BE49-F238E27FC236}">
                <a16:creationId xmlns:a16="http://schemas.microsoft.com/office/drawing/2014/main" id="{1EE8DE99-4ECC-9899-4AC3-ADFFEA1DA898}"/>
              </a:ext>
            </a:extLst>
          </p:cNvPr>
          <p:cNvPicPr>
            <a:picLocks noChangeAspect="1"/>
          </p:cNvPicPr>
          <p:nvPr/>
        </p:nvPicPr>
        <p:blipFill>
          <a:blip r:embed="rId8">
            <a:extLst>
              <a:ext uri="{28A0092B-C50C-407E-A947-70E740481C1C}">
                <a14:useLocalDpi xmlns:a14="http://schemas.microsoft.com/office/drawing/2010/main" val="0"/>
              </a:ext>
            </a:extLst>
          </a:blip>
          <a:srcRect r="56940" b="804"/>
          <a:stretch>
            <a:fillRect/>
          </a:stretch>
        </p:blipFill>
        <p:spPr>
          <a:xfrm>
            <a:off x="3542313" y="4240986"/>
            <a:ext cx="1043116" cy="401956"/>
          </a:xfrm>
          <a:prstGeom prst="rect">
            <a:avLst/>
          </a:prstGeom>
        </p:spPr>
      </p:pic>
      <p:sp>
        <p:nvSpPr>
          <p:cNvPr id="11" name="文本框 10">
            <a:extLst>
              <a:ext uri="{FF2B5EF4-FFF2-40B4-BE49-F238E27FC236}">
                <a16:creationId xmlns:a16="http://schemas.microsoft.com/office/drawing/2014/main" id="{D6823DDB-5695-04D7-4939-5E9DF28EB4C3}"/>
              </a:ext>
            </a:extLst>
          </p:cNvPr>
          <p:cNvSpPr txBox="1"/>
          <p:nvPr/>
        </p:nvSpPr>
        <p:spPr>
          <a:xfrm>
            <a:off x="1026151" y="4736538"/>
            <a:ext cx="6075441" cy="461665"/>
          </a:xfrm>
          <a:prstGeom prst="rect">
            <a:avLst/>
          </a:prstGeom>
          <a:noFill/>
        </p:spPr>
        <p:txBody>
          <a:bodyPr wrap="square" rtlCol="0">
            <a:spAutoFit/>
          </a:bodyPr>
          <a:lstStyle/>
          <a:p>
            <a:r>
              <a:rPr lang="zh-CN" altLang="en-US" sz="2400" dirty="0">
                <a:latin typeface="微软雅黑" panose="020B0503020204020204" pitchFamily="34" charset="-122"/>
                <a:ea typeface="微软雅黑" panose="020B0503020204020204" pitchFamily="34" charset="-122"/>
              </a:rPr>
              <a:t>即二维林德勒时空坐标只能覆盖</a:t>
            </a:r>
            <a:r>
              <a:rPr lang="zh-CN" altLang="en-US" sz="2400" b="1" dirty="0">
                <a:solidFill>
                  <a:srgbClr val="004098"/>
                </a:solidFill>
                <a:latin typeface="微软雅黑" panose="020B0503020204020204" pitchFamily="34" charset="-122"/>
                <a:ea typeface="微软雅黑" panose="020B0503020204020204" pitchFamily="34" charset="-122"/>
              </a:rPr>
              <a:t>右林德勒楔</a:t>
            </a:r>
          </a:p>
        </p:txBody>
      </p:sp>
      <p:sp>
        <p:nvSpPr>
          <p:cNvPr id="14" name="文本框 13">
            <a:extLst>
              <a:ext uri="{FF2B5EF4-FFF2-40B4-BE49-F238E27FC236}">
                <a16:creationId xmlns:a16="http://schemas.microsoft.com/office/drawing/2014/main" id="{9C6E3974-DD40-CF98-5C39-505E7D5BE30A}"/>
              </a:ext>
            </a:extLst>
          </p:cNvPr>
          <p:cNvSpPr txBox="1"/>
          <p:nvPr/>
        </p:nvSpPr>
        <p:spPr>
          <a:xfrm>
            <a:off x="10008031" y="2650982"/>
            <a:ext cx="1467068" cy="400110"/>
          </a:xfrm>
          <a:prstGeom prst="rect">
            <a:avLst/>
          </a:prstGeom>
          <a:noFill/>
        </p:spPr>
        <p:txBody>
          <a:bodyPr wrap="none" rtlCol="0">
            <a:spAutoFit/>
          </a:bodyPr>
          <a:lstStyle/>
          <a:p>
            <a:r>
              <a:rPr lang="zh-CN" altLang="en-US" sz="2000" dirty="0">
                <a:solidFill>
                  <a:schemeClr val="accent1"/>
                </a:solidFill>
                <a:latin typeface="微软雅黑" panose="020B0503020204020204" pitchFamily="34" charset="-122"/>
                <a:ea typeface="微软雅黑" panose="020B0503020204020204" pitchFamily="34" charset="-122"/>
              </a:rPr>
              <a:t>右林德勒楔</a:t>
            </a:r>
          </a:p>
        </p:txBody>
      </p:sp>
      <p:sp>
        <p:nvSpPr>
          <p:cNvPr id="15" name="文本框 14">
            <a:extLst>
              <a:ext uri="{FF2B5EF4-FFF2-40B4-BE49-F238E27FC236}">
                <a16:creationId xmlns:a16="http://schemas.microsoft.com/office/drawing/2014/main" id="{07B94019-70AD-F191-8E61-0D305FCD5C39}"/>
              </a:ext>
            </a:extLst>
          </p:cNvPr>
          <p:cNvSpPr txBox="1"/>
          <p:nvPr/>
        </p:nvSpPr>
        <p:spPr>
          <a:xfrm>
            <a:off x="7657302" y="2650982"/>
            <a:ext cx="1467068" cy="400110"/>
          </a:xfrm>
          <a:prstGeom prst="rect">
            <a:avLst/>
          </a:prstGeom>
          <a:noFill/>
        </p:spPr>
        <p:txBody>
          <a:bodyPr wrap="none" rtlCol="0">
            <a:spAutoFit/>
          </a:bodyPr>
          <a:lstStyle/>
          <a:p>
            <a:r>
              <a:rPr lang="zh-CN" altLang="en-US" sz="2000" dirty="0">
                <a:solidFill>
                  <a:schemeClr val="accent1"/>
                </a:solidFill>
                <a:latin typeface="微软雅黑" panose="020B0503020204020204" pitchFamily="34" charset="-122"/>
                <a:ea typeface="微软雅黑" panose="020B0503020204020204" pitchFamily="34" charset="-122"/>
              </a:rPr>
              <a:t>左林德勒楔</a:t>
            </a:r>
          </a:p>
        </p:txBody>
      </p:sp>
      <p:sp>
        <p:nvSpPr>
          <p:cNvPr id="16" name="文本框 15">
            <a:extLst>
              <a:ext uri="{FF2B5EF4-FFF2-40B4-BE49-F238E27FC236}">
                <a16:creationId xmlns:a16="http://schemas.microsoft.com/office/drawing/2014/main" id="{5D7B16C3-62CD-1BA5-85CC-C37A30283D71}"/>
              </a:ext>
            </a:extLst>
          </p:cNvPr>
          <p:cNvSpPr txBox="1"/>
          <p:nvPr/>
        </p:nvSpPr>
        <p:spPr>
          <a:xfrm>
            <a:off x="9539519" y="1132115"/>
            <a:ext cx="1210588" cy="400110"/>
          </a:xfrm>
          <a:prstGeom prst="rect">
            <a:avLst/>
          </a:prstGeom>
          <a:noFill/>
        </p:spPr>
        <p:txBody>
          <a:bodyPr wrap="none" rtlCol="0">
            <a:spAutoFit/>
          </a:bodyPr>
          <a:lstStyle/>
          <a:p>
            <a:r>
              <a:rPr lang="zh-CN" altLang="en-US" sz="2000" dirty="0">
                <a:solidFill>
                  <a:schemeClr val="accent1"/>
                </a:solidFill>
                <a:latin typeface="微软雅黑" panose="020B0503020204020204" pitchFamily="34" charset="-122"/>
                <a:ea typeface="微软雅黑" panose="020B0503020204020204" pitchFamily="34" charset="-122"/>
              </a:rPr>
              <a:t>未来区域</a:t>
            </a:r>
          </a:p>
        </p:txBody>
      </p:sp>
      <p:sp>
        <p:nvSpPr>
          <p:cNvPr id="17" name="文本框 16">
            <a:extLst>
              <a:ext uri="{FF2B5EF4-FFF2-40B4-BE49-F238E27FC236}">
                <a16:creationId xmlns:a16="http://schemas.microsoft.com/office/drawing/2014/main" id="{42007165-3AFE-E0A2-47AE-6DD273F78C77}"/>
              </a:ext>
            </a:extLst>
          </p:cNvPr>
          <p:cNvSpPr txBox="1"/>
          <p:nvPr/>
        </p:nvSpPr>
        <p:spPr>
          <a:xfrm>
            <a:off x="9530977" y="3716503"/>
            <a:ext cx="1210588" cy="400110"/>
          </a:xfrm>
          <a:prstGeom prst="rect">
            <a:avLst/>
          </a:prstGeom>
          <a:noFill/>
        </p:spPr>
        <p:txBody>
          <a:bodyPr wrap="none" rtlCol="0">
            <a:spAutoFit/>
          </a:bodyPr>
          <a:lstStyle/>
          <a:p>
            <a:r>
              <a:rPr lang="zh-CN" altLang="en-US" sz="2000" dirty="0">
                <a:solidFill>
                  <a:schemeClr val="accent1"/>
                </a:solidFill>
                <a:latin typeface="微软雅黑" panose="020B0503020204020204" pitchFamily="34" charset="-122"/>
                <a:ea typeface="微软雅黑" panose="020B0503020204020204" pitchFamily="34" charset="-122"/>
              </a:rPr>
              <a:t>过去区域</a:t>
            </a:r>
          </a:p>
        </p:txBody>
      </p:sp>
      <p:sp>
        <p:nvSpPr>
          <p:cNvPr id="18" name="文本框 17">
            <a:extLst>
              <a:ext uri="{FF2B5EF4-FFF2-40B4-BE49-F238E27FC236}">
                <a16:creationId xmlns:a16="http://schemas.microsoft.com/office/drawing/2014/main" id="{49650448-6F10-48A8-DE53-813D0468DA14}"/>
              </a:ext>
            </a:extLst>
          </p:cNvPr>
          <p:cNvSpPr txBox="1"/>
          <p:nvPr/>
        </p:nvSpPr>
        <p:spPr>
          <a:xfrm>
            <a:off x="1872152" y="5598966"/>
            <a:ext cx="4493538" cy="830997"/>
          </a:xfrm>
          <a:prstGeom prst="rect">
            <a:avLst/>
          </a:prstGeom>
          <a:noFill/>
        </p:spPr>
        <p:txBody>
          <a:bodyPr wrap="none" rtlCol="0">
            <a:spAutoFit/>
          </a:bodyPr>
          <a:lstStyle/>
          <a:p>
            <a:r>
              <a:rPr lang="zh-CN" altLang="en-US" sz="2400" dirty="0">
                <a:solidFill>
                  <a:srgbClr val="004098"/>
                </a:solidFill>
                <a:latin typeface="微软雅黑" panose="020B0503020204020204" pitchFamily="34" charset="-122"/>
                <a:ea typeface="微软雅黑" panose="020B0503020204020204" pitchFamily="34" charset="-122"/>
              </a:rPr>
              <a:t>只有发生在右林德勒楔中的事件</a:t>
            </a:r>
            <a:endParaRPr lang="en-US" altLang="zh-CN" sz="2400" dirty="0">
              <a:solidFill>
                <a:srgbClr val="004098"/>
              </a:solidFill>
              <a:latin typeface="微软雅黑" panose="020B0503020204020204" pitchFamily="34" charset="-122"/>
              <a:ea typeface="微软雅黑" panose="020B0503020204020204" pitchFamily="34" charset="-122"/>
            </a:endParaRPr>
          </a:p>
          <a:p>
            <a:r>
              <a:rPr lang="zh-CN" altLang="en-US" sz="2400" dirty="0">
                <a:solidFill>
                  <a:srgbClr val="004098"/>
                </a:solidFill>
                <a:latin typeface="微软雅黑" panose="020B0503020204020204" pitchFamily="34" charset="-122"/>
                <a:ea typeface="微软雅黑" panose="020B0503020204020204" pitchFamily="34" charset="-122"/>
              </a:rPr>
              <a:t>才能被匀加速观察者观测到</a:t>
            </a:r>
          </a:p>
        </p:txBody>
      </p:sp>
    </p:spTree>
    <p:extLst>
      <p:ext uri="{BB962C8B-B14F-4D97-AF65-F5344CB8AC3E}">
        <p14:creationId xmlns:p14="http://schemas.microsoft.com/office/powerpoint/2010/main" val="967675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46914-BEF1-7006-5FA1-42DE11BAA76E}"/>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52D681C1-801F-5F82-2C64-09AA0146A00A}"/>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rgbClr val="004098"/>
                </a:solidFill>
                <a:latin typeface="Calibri" panose="020F0502020204030204" pitchFamily="34" charset="0"/>
                <a:cs typeface="Calibri" panose="020F0502020204030204" pitchFamily="34" charset="0"/>
              </a:rPr>
              <a:t>15</a:t>
            </a:fld>
            <a:endParaRPr lang="zh-CN" altLang="en-US" sz="2800" dirty="0">
              <a:solidFill>
                <a:srgbClr val="004098"/>
              </a:solidFill>
              <a:latin typeface="Calibri" panose="020F0502020204030204" pitchFamily="34" charset="0"/>
              <a:cs typeface="Calibri" panose="020F0502020204030204" pitchFamily="34" charset="0"/>
            </a:endParaRPr>
          </a:p>
        </p:txBody>
      </p:sp>
      <p:pic>
        <p:nvPicPr>
          <p:cNvPr id="3" name="图片 2">
            <a:extLst>
              <a:ext uri="{FF2B5EF4-FFF2-40B4-BE49-F238E27FC236}">
                <a16:creationId xmlns:a16="http://schemas.microsoft.com/office/drawing/2014/main" id="{66C28FD2-213B-D0B9-36AC-C28CB5CE0B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550" y="1"/>
            <a:ext cx="932329" cy="1132114"/>
          </a:xfrm>
          <a:prstGeom prst="rect">
            <a:avLst/>
          </a:prstGeom>
        </p:spPr>
      </p:pic>
      <p:sp>
        <p:nvSpPr>
          <p:cNvPr id="4" name="文本框 3">
            <a:extLst>
              <a:ext uri="{FF2B5EF4-FFF2-40B4-BE49-F238E27FC236}">
                <a16:creationId xmlns:a16="http://schemas.microsoft.com/office/drawing/2014/main" id="{22335ACD-9A8F-7DAD-C8FB-8BE1D62381FF}"/>
              </a:ext>
            </a:extLst>
          </p:cNvPr>
          <p:cNvSpPr txBox="1"/>
          <p:nvPr/>
        </p:nvSpPr>
        <p:spPr>
          <a:xfrm>
            <a:off x="1452260" y="116452"/>
            <a:ext cx="2611612" cy="1015663"/>
          </a:xfrm>
          <a:prstGeom prst="rect">
            <a:avLst/>
          </a:prstGeom>
          <a:noFill/>
        </p:spPr>
        <p:txBody>
          <a:bodyPr wrap="none" rtlCol="0">
            <a:spAutoFit/>
          </a:bodyPr>
          <a:lstStyle/>
          <a:p>
            <a:r>
              <a:rPr lang="en-US" altLang="zh-CN" sz="3200" b="1" dirty="0">
                <a:solidFill>
                  <a:srgbClr val="004098"/>
                </a:solidFill>
                <a:latin typeface="微软雅黑" panose="020B0503020204020204" pitchFamily="34" charset="-122"/>
                <a:ea typeface="微软雅黑" panose="020B0503020204020204" pitchFamily="34" charset="-122"/>
              </a:rPr>
              <a:t>3 </a:t>
            </a:r>
            <a:r>
              <a:rPr lang="zh-CN" altLang="en-US" sz="3200" b="1" dirty="0">
                <a:solidFill>
                  <a:srgbClr val="004098"/>
                </a:solidFill>
                <a:latin typeface="微软雅黑" panose="020B0503020204020204" pitchFamily="34" charset="-122"/>
                <a:ea typeface="微软雅黑" panose="020B0503020204020204" pitchFamily="34" charset="-122"/>
              </a:rPr>
              <a:t>林德勒视界</a:t>
            </a:r>
            <a:endParaRPr lang="en-US" altLang="zh-CN" sz="3200" b="1" dirty="0">
              <a:solidFill>
                <a:srgbClr val="004098"/>
              </a:solidFill>
              <a:latin typeface="微软雅黑" panose="020B0503020204020204" pitchFamily="34" charset="-122"/>
              <a:ea typeface="微软雅黑" panose="020B0503020204020204" pitchFamily="34" charset="-122"/>
            </a:endParaRPr>
          </a:p>
          <a:p>
            <a:endParaRPr lang="en-US" altLang="zh-CN" sz="800" dirty="0">
              <a:solidFill>
                <a:srgbClr val="004098"/>
              </a:solidFill>
              <a:latin typeface="微软雅黑" panose="020B0503020204020204" pitchFamily="34" charset="-122"/>
              <a:ea typeface="微软雅黑" panose="020B0503020204020204" pitchFamily="34" charset="-122"/>
            </a:endParaRPr>
          </a:p>
          <a:p>
            <a:r>
              <a:rPr lang="zh-CN" altLang="en-US" sz="2000" dirty="0">
                <a:solidFill>
                  <a:srgbClr val="004098"/>
                </a:solidFill>
                <a:latin typeface="微软雅黑" panose="020B0503020204020204" pitchFamily="34" charset="-122"/>
                <a:ea typeface="微软雅黑" panose="020B0503020204020204" pitchFamily="34" charset="-122"/>
              </a:rPr>
              <a:t>林德勒视界的作用</a:t>
            </a:r>
          </a:p>
        </p:txBody>
      </p:sp>
      <p:sp>
        <p:nvSpPr>
          <p:cNvPr id="2" name="文本框 1">
            <a:extLst>
              <a:ext uri="{FF2B5EF4-FFF2-40B4-BE49-F238E27FC236}">
                <a16:creationId xmlns:a16="http://schemas.microsoft.com/office/drawing/2014/main" id="{82094F3D-3697-86C8-0957-7B5A2CB51A07}"/>
              </a:ext>
            </a:extLst>
          </p:cNvPr>
          <p:cNvSpPr txBox="1"/>
          <p:nvPr/>
        </p:nvSpPr>
        <p:spPr>
          <a:xfrm>
            <a:off x="982180" y="1315221"/>
            <a:ext cx="1415772"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计算内积</a:t>
            </a:r>
          </a:p>
        </p:txBody>
      </p:sp>
      <p:sp>
        <p:nvSpPr>
          <p:cNvPr id="8" name="文本框 7">
            <a:extLst>
              <a:ext uri="{FF2B5EF4-FFF2-40B4-BE49-F238E27FC236}">
                <a16:creationId xmlns:a16="http://schemas.microsoft.com/office/drawing/2014/main" id="{B89DC603-3CB8-8125-379B-22BB6EE87F3D}"/>
              </a:ext>
            </a:extLst>
          </p:cNvPr>
          <p:cNvSpPr txBox="1"/>
          <p:nvPr/>
        </p:nvSpPr>
        <p:spPr>
          <a:xfrm>
            <a:off x="8144608" y="4949570"/>
            <a:ext cx="2932213" cy="400110"/>
          </a:xfrm>
          <a:prstGeom prst="rect">
            <a:avLst/>
          </a:prstGeom>
          <a:noFill/>
        </p:spPr>
        <p:txBody>
          <a:bodyPr wrap="none" rtlCol="0">
            <a:spAutoFit/>
          </a:bodyPr>
          <a:lstStyle/>
          <a:p>
            <a:r>
              <a:rPr lang="zh-CN" altLang="en-US" sz="2000" dirty="0">
                <a:latin typeface="微软雅黑" panose="020B0503020204020204" pitchFamily="34" charset="-122"/>
                <a:ea typeface="微软雅黑" panose="020B0503020204020204" pitchFamily="34" charset="-122"/>
              </a:rPr>
              <a:t>图</a:t>
            </a:r>
            <a:r>
              <a:rPr lang="en-US" altLang="zh-CN" sz="2000" dirty="0">
                <a:latin typeface="微软雅黑" panose="020B0503020204020204" pitchFamily="34" charset="-122"/>
                <a:ea typeface="微软雅黑" panose="020B0503020204020204" pitchFamily="34" charset="-122"/>
              </a:rPr>
              <a:t>3.1 </a:t>
            </a:r>
            <a:r>
              <a:rPr lang="zh-CN" altLang="en-US" sz="2000" dirty="0">
                <a:latin typeface="微软雅黑" panose="020B0503020204020204" pitchFamily="34" charset="-122"/>
                <a:ea typeface="微软雅黑" panose="020B0503020204020204" pitchFamily="34" charset="-122"/>
              </a:rPr>
              <a:t>右林德勒楔示意图</a:t>
            </a:r>
          </a:p>
        </p:txBody>
      </p:sp>
      <mc:AlternateContent xmlns:mc="http://schemas.openxmlformats.org/markup-compatibility/2006" xmlns:a14="http://schemas.microsoft.com/office/drawing/2010/main">
        <mc:Choice Requires="a14">
          <p:sp>
            <p:nvSpPr>
              <p:cNvPr id="15" name="文本框 14">
                <a:extLst>
                  <a:ext uri="{FF2B5EF4-FFF2-40B4-BE49-F238E27FC236}">
                    <a16:creationId xmlns:a16="http://schemas.microsoft.com/office/drawing/2014/main" id="{699766E9-A7DC-2F71-FBCA-E7D51209B90B}"/>
                  </a:ext>
                </a:extLst>
              </p:cNvPr>
              <p:cNvSpPr txBox="1"/>
              <p:nvPr/>
            </p:nvSpPr>
            <p:spPr>
              <a:xfrm>
                <a:off x="982180" y="3542838"/>
                <a:ext cx="6318781" cy="507383"/>
              </a:xfrm>
              <a:prstGeom prst="rect">
                <a:avLst/>
              </a:prstGeom>
              <a:noFill/>
            </p:spPr>
            <p:txBody>
              <a:bodyPr wrap="none" rtlCol="0">
                <a:spAutoFit/>
              </a:bodyPr>
              <a:lstStyle/>
              <a:p>
                <a:r>
                  <a:rPr lang="zh-CN" altLang="en-US" sz="2400" dirty="0">
                    <a:ea typeface="微软雅黑" panose="020B0503020204020204" pitchFamily="34" charset="-122"/>
                  </a:rPr>
                  <a:t>但林德勒模式基</a:t>
                </a:r>
                <a14:m>
                  <m:oMath xmlns:m="http://schemas.openxmlformats.org/officeDocument/2006/math">
                    <m:d>
                      <m:dPr>
                        <m:begChr m:val="{"/>
                        <m:endChr m:val="}"/>
                        <m:ctrlPr>
                          <a:rPr lang="en-US" altLang="zh-CN" sz="2400" i="1">
                            <a:latin typeface="Cambria Math" panose="02040503050406030204" pitchFamily="18" charset="0"/>
                            <a:ea typeface="微软雅黑" panose="020B0503020204020204" pitchFamily="34" charset="-122"/>
                          </a:rPr>
                        </m:ctrlPr>
                      </m:dPr>
                      <m:e>
                        <m:sSubSup>
                          <m:sSubSupPr>
                            <m:ctrlPr>
                              <a:rPr lang="en-US" altLang="zh-CN" sz="2400" i="1">
                                <a:latin typeface="Cambria Math" panose="02040503050406030204" pitchFamily="18" charset="0"/>
                                <a:ea typeface="微软雅黑" panose="020B0503020204020204" pitchFamily="34" charset="-122"/>
                              </a:rPr>
                            </m:ctrlPr>
                          </m:sSubSupPr>
                          <m:e>
                            <m:r>
                              <a:rPr lang="en-US" altLang="zh-CN" sz="2400" i="1">
                                <a:latin typeface="Cambria Math" panose="02040503050406030204" pitchFamily="18" charset="0"/>
                                <a:ea typeface="微软雅黑" panose="020B0503020204020204" pitchFamily="34" charset="-122"/>
                              </a:rPr>
                              <m:t>𝑓</m:t>
                            </m:r>
                          </m:e>
                          <m:sub>
                            <m:r>
                              <a:rPr lang="en-US" altLang="zh-CN" sz="2400" i="1">
                                <a:latin typeface="Cambria Math" panose="02040503050406030204" pitchFamily="18" charset="0"/>
                                <a:ea typeface="微软雅黑" panose="020B0503020204020204" pitchFamily="34" charset="-122"/>
                              </a:rPr>
                              <m:t>𝑘</m:t>
                            </m:r>
                          </m:sub>
                          <m:sup>
                            <m:r>
                              <a:rPr lang="en-US" altLang="zh-CN" sz="2400" i="1">
                                <a:latin typeface="Cambria Math" panose="02040503050406030204" pitchFamily="18" charset="0"/>
                                <a:ea typeface="微软雅黑" panose="020B0503020204020204" pitchFamily="34" charset="-122"/>
                              </a:rPr>
                              <m:t>𝑅</m:t>
                            </m:r>
                          </m:sup>
                        </m:sSubSup>
                      </m:e>
                    </m:d>
                  </m:oMath>
                </a14:m>
                <a:r>
                  <a:rPr lang="zh-CN" altLang="en-US" sz="2400" dirty="0">
                    <a:latin typeface="微软雅黑" panose="020B0503020204020204" pitchFamily="34" charset="-122"/>
                    <a:ea typeface="微软雅黑" panose="020B0503020204020204" pitchFamily="34" charset="-122"/>
                  </a:rPr>
                  <a:t>在右林德勒楔之外无定义</a:t>
                </a:r>
              </a:p>
            </p:txBody>
          </p:sp>
        </mc:Choice>
        <mc:Fallback xmlns="">
          <p:sp>
            <p:nvSpPr>
              <p:cNvPr id="15" name="文本框 14">
                <a:extLst>
                  <a:ext uri="{FF2B5EF4-FFF2-40B4-BE49-F238E27FC236}">
                    <a16:creationId xmlns:a16="http://schemas.microsoft.com/office/drawing/2014/main" id="{699766E9-A7DC-2F71-FBCA-E7D51209B90B}"/>
                  </a:ext>
                </a:extLst>
              </p:cNvPr>
              <p:cNvSpPr txBox="1">
                <a:spLocks noRot="1" noChangeAspect="1" noMove="1" noResize="1" noEditPoints="1" noAdjustHandles="1" noChangeArrowheads="1" noChangeShapeType="1" noTextEdit="1"/>
              </p:cNvSpPr>
              <p:nvPr/>
            </p:nvSpPr>
            <p:spPr>
              <a:xfrm>
                <a:off x="982180" y="3542838"/>
                <a:ext cx="6318781" cy="507383"/>
              </a:xfrm>
              <a:prstGeom prst="rect">
                <a:avLst/>
              </a:prstGeom>
              <a:blipFill>
                <a:blip r:embed="rId4"/>
                <a:stretch>
                  <a:fillRect l="-1446" t="-4819" r="-579" b="-22892"/>
                </a:stretch>
              </a:blipFill>
            </p:spPr>
            <p:txBody>
              <a:bodyPr/>
              <a:lstStyle/>
              <a:p>
                <a:r>
                  <a:rPr lang="zh-CN" altLang="en-US">
                    <a:noFill/>
                  </a:rPr>
                  <a:t> </a:t>
                </a:r>
              </a:p>
            </p:txBody>
          </p:sp>
        </mc:Fallback>
      </mc:AlternateContent>
      <p:sp>
        <p:nvSpPr>
          <p:cNvPr id="19" name="文本框 18">
            <a:extLst>
              <a:ext uri="{FF2B5EF4-FFF2-40B4-BE49-F238E27FC236}">
                <a16:creationId xmlns:a16="http://schemas.microsoft.com/office/drawing/2014/main" id="{E42BF346-CD1B-A30D-9FFB-AC046EC1B07B}"/>
              </a:ext>
            </a:extLst>
          </p:cNvPr>
          <p:cNvSpPr txBox="1"/>
          <p:nvPr/>
        </p:nvSpPr>
        <p:spPr>
          <a:xfrm>
            <a:off x="3331091" y="5000383"/>
            <a:ext cx="1620957" cy="523220"/>
          </a:xfrm>
          <a:prstGeom prst="rect">
            <a:avLst/>
          </a:prstGeom>
          <a:noFill/>
        </p:spPr>
        <p:txBody>
          <a:bodyPr wrap="none" rtlCol="0">
            <a:spAutoFit/>
          </a:bodyPr>
          <a:lstStyle/>
          <a:p>
            <a:r>
              <a:rPr lang="zh-CN" altLang="en-US" sz="2800" b="1" dirty="0">
                <a:solidFill>
                  <a:srgbClr val="004098"/>
                </a:solidFill>
                <a:ea typeface="微软雅黑" panose="020B0503020204020204" pitchFamily="34" charset="-122"/>
              </a:rPr>
              <a:t>解析延拓</a:t>
            </a:r>
            <a:endParaRPr lang="zh-CN" altLang="en-US" sz="2800" b="1" dirty="0">
              <a:solidFill>
                <a:srgbClr val="004098"/>
              </a:solidFill>
              <a:latin typeface="微软雅黑" panose="020B0503020204020204" pitchFamily="34" charset="-122"/>
              <a:ea typeface="微软雅黑" panose="020B0503020204020204" pitchFamily="34" charset="-122"/>
            </a:endParaRPr>
          </a:p>
        </p:txBody>
      </p:sp>
      <p:sp>
        <p:nvSpPr>
          <p:cNvPr id="20" name="箭头: 下 19">
            <a:extLst>
              <a:ext uri="{FF2B5EF4-FFF2-40B4-BE49-F238E27FC236}">
                <a16:creationId xmlns:a16="http://schemas.microsoft.com/office/drawing/2014/main" id="{463415A5-A3DD-E651-0B72-C812B948FA90}"/>
              </a:ext>
            </a:extLst>
          </p:cNvPr>
          <p:cNvSpPr/>
          <p:nvPr/>
        </p:nvSpPr>
        <p:spPr>
          <a:xfrm>
            <a:off x="3800280" y="4193671"/>
            <a:ext cx="682580" cy="66326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pic>
        <p:nvPicPr>
          <p:cNvPr id="22" name="图片 21">
            <a:extLst>
              <a:ext uri="{FF2B5EF4-FFF2-40B4-BE49-F238E27FC236}">
                <a16:creationId xmlns:a16="http://schemas.microsoft.com/office/drawing/2014/main" id="{FF883C3B-3C40-758C-881E-E2D937E6100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82571" y="1983910"/>
            <a:ext cx="5717998" cy="1351903"/>
          </a:xfrm>
          <a:prstGeom prst="rect">
            <a:avLst/>
          </a:prstGeom>
        </p:spPr>
      </p:pic>
      <p:pic>
        <p:nvPicPr>
          <p:cNvPr id="23" name="图片 22">
            <a:extLst>
              <a:ext uri="{FF2B5EF4-FFF2-40B4-BE49-F238E27FC236}">
                <a16:creationId xmlns:a16="http://schemas.microsoft.com/office/drawing/2014/main" id="{154FF1FD-02C1-516C-15FD-89928201DA5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235614" y="227285"/>
            <a:ext cx="4755462" cy="4722285"/>
          </a:xfrm>
          <a:prstGeom prst="rect">
            <a:avLst/>
          </a:prstGeom>
        </p:spPr>
      </p:pic>
      <p:sp>
        <p:nvSpPr>
          <p:cNvPr id="24" name="文本框 23">
            <a:extLst>
              <a:ext uri="{FF2B5EF4-FFF2-40B4-BE49-F238E27FC236}">
                <a16:creationId xmlns:a16="http://schemas.microsoft.com/office/drawing/2014/main" id="{174CC183-0D16-4243-6932-3548B08197DE}"/>
              </a:ext>
            </a:extLst>
          </p:cNvPr>
          <p:cNvSpPr txBox="1"/>
          <p:nvPr/>
        </p:nvSpPr>
        <p:spPr>
          <a:xfrm>
            <a:off x="10008031" y="2650982"/>
            <a:ext cx="1467068" cy="400110"/>
          </a:xfrm>
          <a:prstGeom prst="rect">
            <a:avLst/>
          </a:prstGeom>
          <a:noFill/>
        </p:spPr>
        <p:txBody>
          <a:bodyPr wrap="none" rtlCol="0">
            <a:spAutoFit/>
          </a:bodyPr>
          <a:lstStyle/>
          <a:p>
            <a:r>
              <a:rPr lang="zh-CN" altLang="en-US" sz="2000" dirty="0">
                <a:solidFill>
                  <a:schemeClr val="accent1"/>
                </a:solidFill>
                <a:latin typeface="微软雅黑" panose="020B0503020204020204" pitchFamily="34" charset="-122"/>
                <a:ea typeface="微软雅黑" panose="020B0503020204020204" pitchFamily="34" charset="-122"/>
              </a:rPr>
              <a:t>右林德勒楔</a:t>
            </a:r>
          </a:p>
        </p:txBody>
      </p:sp>
      <p:sp>
        <p:nvSpPr>
          <p:cNvPr id="25" name="文本框 24">
            <a:extLst>
              <a:ext uri="{FF2B5EF4-FFF2-40B4-BE49-F238E27FC236}">
                <a16:creationId xmlns:a16="http://schemas.microsoft.com/office/drawing/2014/main" id="{F7FE0EAF-FB23-E9BD-DD04-B6E347DEB701}"/>
              </a:ext>
            </a:extLst>
          </p:cNvPr>
          <p:cNvSpPr txBox="1"/>
          <p:nvPr/>
        </p:nvSpPr>
        <p:spPr>
          <a:xfrm>
            <a:off x="7657302" y="2650982"/>
            <a:ext cx="1467068" cy="400110"/>
          </a:xfrm>
          <a:prstGeom prst="rect">
            <a:avLst/>
          </a:prstGeom>
          <a:noFill/>
        </p:spPr>
        <p:txBody>
          <a:bodyPr wrap="none" rtlCol="0">
            <a:spAutoFit/>
          </a:bodyPr>
          <a:lstStyle/>
          <a:p>
            <a:r>
              <a:rPr lang="zh-CN" altLang="en-US" sz="2000" dirty="0">
                <a:solidFill>
                  <a:schemeClr val="accent1"/>
                </a:solidFill>
                <a:latin typeface="微软雅黑" panose="020B0503020204020204" pitchFamily="34" charset="-122"/>
                <a:ea typeface="微软雅黑" panose="020B0503020204020204" pitchFamily="34" charset="-122"/>
              </a:rPr>
              <a:t>左林德勒楔</a:t>
            </a:r>
          </a:p>
        </p:txBody>
      </p:sp>
      <p:sp>
        <p:nvSpPr>
          <p:cNvPr id="26" name="文本框 25">
            <a:extLst>
              <a:ext uri="{FF2B5EF4-FFF2-40B4-BE49-F238E27FC236}">
                <a16:creationId xmlns:a16="http://schemas.microsoft.com/office/drawing/2014/main" id="{E40E817D-F4D5-4AF3-6D5A-5A69B911BF7F}"/>
              </a:ext>
            </a:extLst>
          </p:cNvPr>
          <p:cNvSpPr txBox="1"/>
          <p:nvPr/>
        </p:nvSpPr>
        <p:spPr>
          <a:xfrm>
            <a:off x="9539519" y="1132115"/>
            <a:ext cx="1210588" cy="400110"/>
          </a:xfrm>
          <a:prstGeom prst="rect">
            <a:avLst/>
          </a:prstGeom>
          <a:noFill/>
        </p:spPr>
        <p:txBody>
          <a:bodyPr wrap="none" rtlCol="0">
            <a:spAutoFit/>
          </a:bodyPr>
          <a:lstStyle/>
          <a:p>
            <a:r>
              <a:rPr lang="zh-CN" altLang="en-US" sz="2000" dirty="0">
                <a:solidFill>
                  <a:schemeClr val="accent1"/>
                </a:solidFill>
                <a:latin typeface="微软雅黑" panose="020B0503020204020204" pitchFamily="34" charset="-122"/>
                <a:ea typeface="微软雅黑" panose="020B0503020204020204" pitchFamily="34" charset="-122"/>
              </a:rPr>
              <a:t>未来区域</a:t>
            </a:r>
          </a:p>
        </p:txBody>
      </p:sp>
      <p:sp>
        <p:nvSpPr>
          <p:cNvPr id="27" name="文本框 26">
            <a:extLst>
              <a:ext uri="{FF2B5EF4-FFF2-40B4-BE49-F238E27FC236}">
                <a16:creationId xmlns:a16="http://schemas.microsoft.com/office/drawing/2014/main" id="{4F1AEA49-FEAB-DAAD-017C-8C9F3C003F82}"/>
              </a:ext>
            </a:extLst>
          </p:cNvPr>
          <p:cNvSpPr txBox="1"/>
          <p:nvPr/>
        </p:nvSpPr>
        <p:spPr>
          <a:xfrm>
            <a:off x="9530977" y="3716503"/>
            <a:ext cx="1210588" cy="400110"/>
          </a:xfrm>
          <a:prstGeom prst="rect">
            <a:avLst/>
          </a:prstGeom>
          <a:noFill/>
        </p:spPr>
        <p:txBody>
          <a:bodyPr wrap="none" rtlCol="0">
            <a:spAutoFit/>
          </a:bodyPr>
          <a:lstStyle/>
          <a:p>
            <a:r>
              <a:rPr lang="zh-CN" altLang="en-US" sz="2000" dirty="0">
                <a:solidFill>
                  <a:schemeClr val="accent1"/>
                </a:solidFill>
                <a:latin typeface="微软雅黑" panose="020B0503020204020204" pitchFamily="34" charset="-122"/>
                <a:ea typeface="微软雅黑" panose="020B0503020204020204" pitchFamily="34" charset="-122"/>
              </a:rPr>
              <a:t>过去区域</a:t>
            </a:r>
          </a:p>
        </p:txBody>
      </p:sp>
    </p:spTree>
    <p:extLst>
      <p:ext uri="{BB962C8B-B14F-4D97-AF65-F5344CB8AC3E}">
        <p14:creationId xmlns:p14="http://schemas.microsoft.com/office/powerpoint/2010/main" val="3911623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0E735-2701-C35E-3BB6-AB6FE33D42C3}"/>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66005B26-4448-4B60-5ED4-BF5248CB6831}"/>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rgbClr val="004098"/>
                </a:solidFill>
                <a:latin typeface="Calibri" panose="020F0502020204030204" pitchFamily="34" charset="0"/>
                <a:cs typeface="Calibri" panose="020F0502020204030204" pitchFamily="34" charset="0"/>
              </a:rPr>
              <a:t>16</a:t>
            </a:fld>
            <a:endParaRPr lang="zh-CN" altLang="en-US" sz="2800" dirty="0">
              <a:solidFill>
                <a:srgbClr val="004098"/>
              </a:solidFill>
              <a:latin typeface="Calibri" panose="020F0502020204030204" pitchFamily="34" charset="0"/>
              <a:cs typeface="Calibri" panose="020F0502020204030204" pitchFamily="34" charset="0"/>
            </a:endParaRPr>
          </a:p>
        </p:txBody>
      </p:sp>
      <p:pic>
        <p:nvPicPr>
          <p:cNvPr id="3" name="图片 2">
            <a:extLst>
              <a:ext uri="{FF2B5EF4-FFF2-40B4-BE49-F238E27FC236}">
                <a16:creationId xmlns:a16="http://schemas.microsoft.com/office/drawing/2014/main" id="{03F11872-A12A-9E58-3D46-AD1248945D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550" y="1"/>
            <a:ext cx="932329" cy="1132114"/>
          </a:xfrm>
          <a:prstGeom prst="rect">
            <a:avLst/>
          </a:prstGeom>
        </p:spPr>
      </p:pic>
      <p:sp>
        <p:nvSpPr>
          <p:cNvPr id="4" name="文本框 3">
            <a:extLst>
              <a:ext uri="{FF2B5EF4-FFF2-40B4-BE49-F238E27FC236}">
                <a16:creationId xmlns:a16="http://schemas.microsoft.com/office/drawing/2014/main" id="{D4937799-56EA-7747-0913-055BB8C8FDFE}"/>
              </a:ext>
            </a:extLst>
          </p:cNvPr>
          <p:cNvSpPr txBox="1"/>
          <p:nvPr/>
        </p:nvSpPr>
        <p:spPr>
          <a:xfrm>
            <a:off x="1452260" y="116452"/>
            <a:ext cx="2611612" cy="1015663"/>
          </a:xfrm>
          <a:prstGeom prst="rect">
            <a:avLst/>
          </a:prstGeom>
          <a:noFill/>
        </p:spPr>
        <p:txBody>
          <a:bodyPr wrap="none" rtlCol="0">
            <a:spAutoFit/>
          </a:bodyPr>
          <a:lstStyle/>
          <a:p>
            <a:r>
              <a:rPr lang="en-US" altLang="zh-CN" sz="3200" b="1" dirty="0">
                <a:solidFill>
                  <a:srgbClr val="004098"/>
                </a:solidFill>
                <a:latin typeface="微软雅黑" panose="020B0503020204020204" pitchFamily="34" charset="-122"/>
                <a:ea typeface="微软雅黑" panose="020B0503020204020204" pitchFamily="34" charset="-122"/>
              </a:rPr>
              <a:t>3 </a:t>
            </a:r>
            <a:r>
              <a:rPr lang="zh-CN" altLang="en-US" sz="3200" b="1" dirty="0">
                <a:solidFill>
                  <a:srgbClr val="004098"/>
                </a:solidFill>
                <a:latin typeface="微软雅黑" panose="020B0503020204020204" pitchFamily="34" charset="-122"/>
                <a:ea typeface="微软雅黑" panose="020B0503020204020204" pitchFamily="34" charset="-122"/>
              </a:rPr>
              <a:t>林德勒视界</a:t>
            </a:r>
            <a:endParaRPr lang="en-US" altLang="zh-CN" sz="3200" b="1" dirty="0">
              <a:solidFill>
                <a:srgbClr val="004098"/>
              </a:solidFill>
              <a:latin typeface="微软雅黑" panose="020B0503020204020204" pitchFamily="34" charset="-122"/>
              <a:ea typeface="微软雅黑" panose="020B0503020204020204" pitchFamily="34" charset="-122"/>
            </a:endParaRPr>
          </a:p>
          <a:p>
            <a:endParaRPr lang="en-US" altLang="zh-CN" sz="800" dirty="0">
              <a:solidFill>
                <a:srgbClr val="004098"/>
              </a:solidFill>
              <a:latin typeface="微软雅黑" panose="020B0503020204020204" pitchFamily="34" charset="-122"/>
              <a:ea typeface="微软雅黑" panose="020B0503020204020204" pitchFamily="34" charset="-122"/>
            </a:endParaRPr>
          </a:p>
          <a:p>
            <a:r>
              <a:rPr lang="zh-CN" altLang="en-US" sz="2000" dirty="0">
                <a:solidFill>
                  <a:srgbClr val="004098"/>
                </a:solidFill>
                <a:latin typeface="微软雅黑" panose="020B0503020204020204" pitchFamily="34" charset="-122"/>
                <a:ea typeface="微软雅黑" panose="020B0503020204020204" pitchFamily="34" charset="-122"/>
              </a:rPr>
              <a:t>物理图像</a:t>
            </a:r>
          </a:p>
        </p:txBody>
      </p:sp>
      <p:sp>
        <p:nvSpPr>
          <p:cNvPr id="2" name="文本框 1">
            <a:extLst>
              <a:ext uri="{FF2B5EF4-FFF2-40B4-BE49-F238E27FC236}">
                <a16:creationId xmlns:a16="http://schemas.microsoft.com/office/drawing/2014/main" id="{075A5932-A7CF-1A18-1138-FB4351DCD2EB}"/>
              </a:ext>
            </a:extLst>
          </p:cNvPr>
          <p:cNvSpPr txBox="1"/>
          <p:nvPr/>
        </p:nvSpPr>
        <p:spPr>
          <a:xfrm>
            <a:off x="1278171" y="2187411"/>
            <a:ext cx="6032421"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考虑在林德勒视界边缘处产生的虚粒子对：</a:t>
            </a:r>
          </a:p>
        </p:txBody>
      </p:sp>
      <p:sp>
        <p:nvSpPr>
          <p:cNvPr id="15" name="文本框 14">
            <a:extLst>
              <a:ext uri="{FF2B5EF4-FFF2-40B4-BE49-F238E27FC236}">
                <a16:creationId xmlns:a16="http://schemas.microsoft.com/office/drawing/2014/main" id="{DD1AF918-1F11-A359-1D21-AD88377FA2C3}"/>
              </a:ext>
            </a:extLst>
          </p:cNvPr>
          <p:cNvSpPr txBox="1"/>
          <p:nvPr/>
        </p:nvSpPr>
        <p:spPr>
          <a:xfrm>
            <a:off x="1278171" y="1357114"/>
            <a:ext cx="1415772"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真空涨落</a:t>
            </a:r>
          </a:p>
        </p:txBody>
      </p:sp>
      <p:sp>
        <p:nvSpPr>
          <p:cNvPr id="16" name="文本框 15">
            <a:extLst>
              <a:ext uri="{FF2B5EF4-FFF2-40B4-BE49-F238E27FC236}">
                <a16:creationId xmlns:a16="http://schemas.microsoft.com/office/drawing/2014/main" id="{E1CE36A0-B218-00D6-3EA4-1148A2934272}"/>
              </a:ext>
            </a:extLst>
          </p:cNvPr>
          <p:cNvSpPr txBox="1"/>
          <p:nvPr/>
        </p:nvSpPr>
        <p:spPr>
          <a:xfrm>
            <a:off x="1592924" y="5064389"/>
            <a:ext cx="2646878"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虚粒子对正常湮灭</a:t>
            </a:r>
            <a:endParaRPr lang="en-US" altLang="zh-CN" sz="2400" dirty="0">
              <a:latin typeface="微软雅黑" panose="020B0503020204020204" pitchFamily="34" charset="-122"/>
              <a:ea typeface="微软雅黑" panose="020B0503020204020204" pitchFamily="34" charset="-122"/>
            </a:endParaRPr>
          </a:p>
        </p:txBody>
      </p:sp>
      <p:sp>
        <p:nvSpPr>
          <p:cNvPr id="17" name="文本框 16">
            <a:extLst>
              <a:ext uri="{FF2B5EF4-FFF2-40B4-BE49-F238E27FC236}">
                <a16:creationId xmlns:a16="http://schemas.microsoft.com/office/drawing/2014/main" id="{DB3BC2F1-075C-043C-B600-DA43479D3C30}"/>
              </a:ext>
            </a:extLst>
          </p:cNvPr>
          <p:cNvSpPr txBox="1"/>
          <p:nvPr/>
        </p:nvSpPr>
        <p:spPr>
          <a:xfrm>
            <a:off x="5616717" y="4012432"/>
            <a:ext cx="2031325"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匀加速观察者</a:t>
            </a:r>
          </a:p>
        </p:txBody>
      </p:sp>
      <p:pic>
        <p:nvPicPr>
          <p:cNvPr id="6" name="图片 5">
            <a:extLst>
              <a:ext uri="{FF2B5EF4-FFF2-40B4-BE49-F238E27FC236}">
                <a16:creationId xmlns:a16="http://schemas.microsoft.com/office/drawing/2014/main" id="{56B94917-9851-A006-4D26-7AD502E220B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41663" y="136525"/>
            <a:ext cx="3350660" cy="3327284"/>
          </a:xfrm>
          <a:prstGeom prst="rect">
            <a:avLst/>
          </a:prstGeom>
        </p:spPr>
      </p:pic>
      <p:sp>
        <p:nvSpPr>
          <p:cNvPr id="9" name="文本框 8">
            <a:extLst>
              <a:ext uri="{FF2B5EF4-FFF2-40B4-BE49-F238E27FC236}">
                <a16:creationId xmlns:a16="http://schemas.microsoft.com/office/drawing/2014/main" id="{1DC6A389-99DA-2336-68E8-030D681850A8}"/>
              </a:ext>
            </a:extLst>
          </p:cNvPr>
          <p:cNvSpPr txBox="1"/>
          <p:nvPr/>
        </p:nvSpPr>
        <p:spPr>
          <a:xfrm>
            <a:off x="3501509" y="1362947"/>
            <a:ext cx="5109091"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真空中处处都在产生和湮灭虚粒子对</a:t>
            </a:r>
          </a:p>
        </p:txBody>
      </p:sp>
      <p:cxnSp>
        <p:nvCxnSpPr>
          <p:cNvPr id="11" name="直接箭头连接符 10">
            <a:extLst>
              <a:ext uri="{FF2B5EF4-FFF2-40B4-BE49-F238E27FC236}">
                <a16:creationId xmlns:a16="http://schemas.microsoft.com/office/drawing/2014/main" id="{738EAD5C-4D57-E816-545C-A2540A892433}"/>
              </a:ext>
            </a:extLst>
          </p:cNvPr>
          <p:cNvCxnSpPr>
            <a:stCxn id="15" idx="3"/>
            <a:endCxn id="9" idx="1"/>
          </p:cNvCxnSpPr>
          <p:nvPr/>
        </p:nvCxnSpPr>
        <p:spPr>
          <a:xfrm>
            <a:off x="2693943" y="1587947"/>
            <a:ext cx="807566" cy="583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9" name="文本框 18">
            <a:extLst>
              <a:ext uri="{FF2B5EF4-FFF2-40B4-BE49-F238E27FC236}">
                <a16:creationId xmlns:a16="http://schemas.microsoft.com/office/drawing/2014/main" id="{D17001B3-CBCE-E386-9DC9-CBA3DF3061FA}"/>
              </a:ext>
            </a:extLst>
          </p:cNvPr>
          <p:cNvSpPr txBox="1"/>
          <p:nvPr/>
        </p:nvSpPr>
        <p:spPr>
          <a:xfrm>
            <a:off x="1724371" y="2960477"/>
            <a:ext cx="2383986"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闵可夫斯基时空</a:t>
            </a:r>
          </a:p>
        </p:txBody>
      </p:sp>
      <p:sp>
        <p:nvSpPr>
          <p:cNvPr id="20" name="文本框 19">
            <a:extLst>
              <a:ext uri="{FF2B5EF4-FFF2-40B4-BE49-F238E27FC236}">
                <a16:creationId xmlns:a16="http://schemas.microsoft.com/office/drawing/2014/main" id="{11CE5C20-994F-7D68-AFFB-2AD7A4034EC0}"/>
              </a:ext>
            </a:extLst>
          </p:cNvPr>
          <p:cNvSpPr txBox="1"/>
          <p:nvPr/>
        </p:nvSpPr>
        <p:spPr>
          <a:xfrm>
            <a:off x="5770606" y="2961274"/>
            <a:ext cx="1723549"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林德勒时空</a:t>
            </a:r>
          </a:p>
        </p:txBody>
      </p:sp>
      <p:sp>
        <p:nvSpPr>
          <p:cNvPr id="21" name="文本框 20">
            <a:extLst>
              <a:ext uri="{FF2B5EF4-FFF2-40B4-BE49-F238E27FC236}">
                <a16:creationId xmlns:a16="http://schemas.microsoft.com/office/drawing/2014/main" id="{7923F415-46D3-0A71-0F74-973FD8FA7EB0}"/>
              </a:ext>
            </a:extLst>
          </p:cNvPr>
          <p:cNvSpPr txBox="1"/>
          <p:nvPr/>
        </p:nvSpPr>
        <p:spPr>
          <a:xfrm>
            <a:off x="2054589" y="4012433"/>
            <a:ext cx="1723549"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惯性观察者</a:t>
            </a:r>
          </a:p>
        </p:txBody>
      </p:sp>
      <p:sp>
        <p:nvSpPr>
          <p:cNvPr id="22" name="文本框 21">
            <a:extLst>
              <a:ext uri="{FF2B5EF4-FFF2-40B4-BE49-F238E27FC236}">
                <a16:creationId xmlns:a16="http://schemas.microsoft.com/office/drawing/2014/main" id="{516E9B6F-482F-5984-BA1F-BBABFEE203F7}"/>
              </a:ext>
            </a:extLst>
          </p:cNvPr>
          <p:cNvSpPr txBox="1"/>
          <p:nvPr/>
        </p:nvSpPr>
        <p:spPr>
          <a:xfrm>
            <a:off x="4539498" y="5064389"/>
            <a:ext cx="4185761"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只观察到在右林德勒楔的粒子</a:t>
            </a:r>
          </a:p>
        </p:txBody>
      </p:sp>
      <p:cxnSp>
        <p:nvCxnSpPr>
          <p:cNvPr id="23" name="直接箭头连接符 22">
            <a:extLst>
              <a:ext uri="{FF2B5EF4-FFF2-40B4-BE49-F238E27FC236}">
                <a16:creationId xmlns:a16="http://schemas.microsoft.com/office/drawing/2014/main" id="{C4475285-0F69-65A3-3CFD-5C234D7CC20D}"/>
              </a:ext>
            </a:extLst>
          </p:cNvPr>
          <p:cNvCxnSpPr>
            <a:cxnSpLocks/>
            <a:stCxn id="19" idx="2"/>
            <a:endCxn id="21" idx="0"/>
          </p:cNvCxnSpPr>
          <p:nvPr/>
        </p:nvCxnSpPr>
        <p:spPr>
          <a:xfrm>
            <a:off x="2916364" y="3422142"/>
            <a:ext cx="0" cy="59029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8" name="直接箭头连接符 27">
            <a:extLst>
              <a:ext uri="{FF2B5EF4-FFF2-40B4-BE49-F238E27FC236}">
                <a16:creationId xmlns:a16="http://schemas.microsoft.com/office/drawing/2014/main" id="{21C24815-F733-C239-2581-248173FFECCD}"/>
              </a:ext>
            </a:extLst>
          </p:cNvPr>
          <p:cNvCxnSpPr>
            <a:cxnSpLocks/>
            <a:stCxn id="20" idx="2"/>
            <a:endCxn id="17" idx="0"/>
          </p:cNvCxnSpPr>
          <p:nvPr/>
        </p:nvCxnSpPr>
        <p:spPr>
          <a:xfrm flipH="1">
            <a:off x="6632380" y="3422939"/>
            <a:ext cx="1" cy="58949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31" name="直接箭头连接符 30">
            <a:extLst>
              <a:ext uri="{FF2B5EF4-FFF2-40B4-BE49-F238E27FC236}">
                <a16:creationId xmlns:a16="http://schemas.microsoft.com/office/drawing/2014/main" id="{38C8D79E-D4E5-8D58-8CBC-0EAFD5636E1F}"/>
              </a:ext>
            </a:extLst>
          </p:cNvPr>
          <p:cNvCxnSpPr>
            <a:cxnSpLocks/>
            <a:stCxn id="21" idx="2"/>
            <a:endCxn id="16" idx="0"/>
          </p:cNvCxnSpPr>
          <p:nvPr/>
        </p:nvCxnSpPr>
        <p:spPr>
          <a:xfrm flipH="1">
            <a:off x="2916363" y="4474098"/>
            <a:ext cx="1" cy="59029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34" name="直接箭头连接符 33">
            <a:extLst>
              <a:ext uri="{FF2B5EF4-FFF2-40B4-BE49-F238E27FC236}">
                <a16:creationId xmlns:a16="http://schemas.microsoft.com/office/drawing/2014/main" id="{E852C0F0-DE72-FB41-E6F7-9FF7E9604D10}"/>
              </a:ext>
            </a:extLst>
          </p:cNvPr>
          <p:cNvCxnSpPr>
            <a:cxnSpLocks/>
            <a:stCxn id="17" idx="2"/>
            <a:endCxn id="22" idx="0"/>
          </p:cNvCxnSpPr>
          <p:nvPr/>
        </p:nvCxnSpPr>
        <p:spPr>
          <a:xfrm flipH="1">
            <a:off x="6632379" y="4474097"/>
            <a:ext cx="1" cy="59029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47" name="文本框 46">
            <a:extLst>
              <a:ext uri="{FF2B5EF4-FFF2-40B4-BE49-F238E27FC236}">
                <a16:creationId xmlns:a16="http://schemas.microsoft.com/office/drawing/2014/main" id="{329749A6-08A8-4A59-6599-E54B7553E663}"/>
              </a:ext>
            </a:extLst>
          </p:cNvPr>
          <p:cNvSpPr txBox="1"/>
          <p:nvPr/>
        </p:nvSpPr>
        <p:spPr>
          <a:xfrm>
            <a:off x="1746812" y="6116345"/>
            <a:ext cx="2339102"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“真空”无粒子</a:t>
            </a:r>
            <a:endParaRPr lang="en-US" altLang="zh-CN" sz="2400" dirty="0">
              <a:latin typeface="微软雅黑" panose="020B0503020204020204" pitchFamily="34" charset="-122"/>
              <a:ea typeface="微软雅黑" panose="020B0503020204020204" pitchFamily="34" charset="-122"/>
            </a:endParaRPr>
          </a:p>
        </p:txBody>
      </p:sp>
      <p:sp>
        <p:nvSpPr>
          <p:cNvPr id="48" name="文本框 47">
            <a:extLst>
              <a:ext uri="{FF2B5EF4-FFF2-40B4-BE49-F238E27FC236}">
                <a16:creationId xmlns:a16="http://schemas.microsoft.com/office/drawing/2014/main" id="{601C3B1E-6376-23BF-77C0-79BC78F7CAFD}"/>
              </a:ext>
            </a:extLst>
          </p:cNvPr>
          <p:cNvSpPr txBox="1"/>
          <p:nvPr/>
        </p:nvSpPr>
        <p:spPr>
          <a:xfrm>
            <a:off x="5001162" y="6125517"/>
            <a:ext cx="3262432"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“真空”存在粒子分布</a:t>
            </a:r>
            <a:endParaRPr lang="en-US" altLang="zh-CN" sz="2400" dirty="0">
              <a:latin typeface="微软雅黑" panose="020B0503020204020204" pitchFamily="34" charset="-122"/>
              <a:ea typeface="微软雅黑" panose="020B0503020204020204" pitchFamily="34" charset="-122"/>
            </a:endParaRPr>
          </a:p>
        </p:txBody>
      </p:sp>
      <p:cxnSp>
        <p:nvCxnSpPr>
          <p:cNvPr id="49" name="直接箭头连接符 48">
            <a:extLst>
              <a:ext uri="{FF2B5EF4-FFF2-40B4-BE49-F238E27FC236}">
                <a16:creationId xmlns:a16="http://schemas.microsoft.com/office/drawing/2014/main" id="{53494274-47C7-1833-5919-A5306861B433}"/>
              </a:ext>
            </a:extLst>
          </p:cNvPr>
          <p:cNvCxnSpPr>
            <a:cxnSpLocks/>
            <a:stCxn id="16" idx="2"/>
            <a:endCxn id="47" idx="0"/>
          </p:cNvCxnSpPr>
          <p:nvPr/>
        </p:nvCxnSpPr>
        <p:spPr>
          <a:xfrm>
            <a:off x="2916363" y="5526054"/>
            <a:ext cx="0" cy="59029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52" name="直接箭头连接符 51">
            <a:extLst>
              <a:ext uri="{FF2B5EF4-FFF2-40B4-BE49-F238E27FC236}">
                <a16:creationId xmlns:a16="http://schemas.microsoft.com/office/drawing/2014/main" id="{ED2CD8FF-320C-9D36-0D43-6BDE925AA604}"/>
              </a:ext>
            </a:extLst>
          </p:cNvPr>
          <p:cNvCxnSpPr>
            <a:cxnSpLocks/>
            <a:stCxn id="22" idx="2"/>
            <a:endCxn id="48" idx="0"/>
          </p:cNvCxnSpPr>
          <p:nvPr/>
        </p:nvCxnSpPr>
        <p:spPr>
          <a:xfrm flipH="1">
            <a:off x="6632378" y="5526054"/>
            <a:ext cx="1" cy="59946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3" name="文本框 62">
                <a:extLst>
                  <a:ext uri="{FF2B5EF4-FFF2-40B4-BE49-F238E27FC236}">
                    <a16:creationId xmlns:a16="http://schemas.microsoft.com/office/drawing/2014/main" id="{BE8E07D4-9FEA-AA5D-2044-39FEDE0C459D}"/>
                  </a:ext>
                </a:extLst>
              </p:cNvPr>
              <p:cNvSpPr txBox="1"/>
              <p:nvPr/>
            </p:nvSpPr>
            <p:spPr>
              <a:xfrm>
                <a:off x="8610600" y="5821199"/>
                <a:ext cx="2734210" cy="400110"/>
              </a:xfrm>
              <a:prstGeom prst="rect">
                <a:avLst/>
              </a:prstGeom>
              <a:noFill/>
            </p:spPr>
            <p:txBody>
              <a:bodyPr wrap="none" rtlCol="0">
                <a:spAutoFit/>
              </a:bodyPr>
              <a:lstStyle/>
              <a:p>
                <a:r>
                  <a:rPr lang="zh-CN" altLang="en-US" sz="2000" dirty="0">
                    <a:solidFill>
                      <a:schemeClr val="accent1"/>
                    </a:solidFill>
                    <a:latin typeface="微软雅黑" panose="020B0503020204020204" pitchFamily="34" charset="-122"/>
                    <a:ea typeface="微软雅黑" panose="020B0503020204020204" pitchFamily="34" charset="-122"/>
                  </a:rPr>
                  <a:t>这里的真空都指代</a:t>
                </a:r>
                <a14:m>
                  <m:oMath xmlns:m="http://schemas.openxmlformats.org/officeDocument/2006/math">
                    <m:r>
                      <a:rPr lang="en-US" altLang="zh-CN" sz="2000" b="0" i="1" smtClean="0">
                        <a:solidFill>
                          <a:schemeClr val="accent1"/>
                        </a:solidFill>
                        <a:latin typeface="Cambria Math" panose="02040503050406030204" pitchFamily="18" charset="0"/>
                        <a:ea typeface="微软雅黑" panose="020B0503020204020204" pitchFamily="34" charset="-122"/>
                      </a:rPr>
                      <m:t>|</m:t>
                    </m:r>
                    <m:sSub>
                      <m:sSubPr>
                        <m:ctrlPr>
                          <a:rPr lang="en-US" altLang="zh-CN" sz="2000" b="0" i="1" smtClean="0">
                            <a:solidFill>
                              <a:schemeClr val="accent1"/>
                            </a:solidFill>
                            <a:latin typeface="Cambria Math" panose="02040503050406030204" pitchFamily="18" charset="0"/>
                            <a:ea typeface="微软雅黑" panose="020B0503020204020204" pitchFamily="34" charset="-122"/>
                          </a:rPr>
                        </m:ctrlPr>
                      </m:sSubPr>
                      <m:e>
                        <m:r>
                          <a:rPr lang="en-US" altLang="zh-CN" sz="2000" b="0" i="1" smtClean="0">
                            <a:solidFill>
                              <a:schemeClr val="accent1"/>
                            </a:solidFill>
                            <a:latin typeface="Cambria Math" panose="02040503050406030204" pitchFamily="18" charset="0"/>
                            <a:ea typeface="微软雅黑" panose="020B0503020204020204" pitchFamily="34" charset="-122"/>
                          </a:rPr>
                          <m:t>0</m:t>
                        </m:r>
                      </m:e>
                      <m:sub>
                        <m:r>
                          <a:rPr lang="en-US" altLang="zh-CN" sz="2000" b="0" i="1" smtClean="0">
                            <a:solidFill>
                              <a:schemeClr val="accent1"/>
                            </a:solidFill>
                            <a:latin typeface="Cambria Math" panose="02040503050406030204" pitchFamily="18" charset="0"/>
                            <a:ea typeface="微软雅黑" panose="020B0503020204020204" pitchFamily="34" charset="-122"/>
                          </a:rPr>
                          <m:t>𝑀</m:t>
                        </m:r>
                      </m:sub>
                    </m:sSub>
                    <m:r>
                      <a:rPr lang="en-US" altLang="zh-CN" sz="2000" b="0" i="1" smtClean="0">
                        <a:solidFill>
                          <a:schemeClr val="accent1"/>
                        </a:solidFill>
                        <a:latin typeface="Cambria Math" panose="02040503050406030204" pitchFamily="18" charset="0"/>
                        <a:ea typeface="微软雅黑" panose="020B0503020204020204" pitchFamily="34" charset="-122"/>
                      </a:rPr>
                      <m:t>⟩</m:t>
                    </m:r>
                  </m:oMath>
                </a14:m>
                <a:endParaRPr lang="zh-CN" altLang="en-US" sz="2000" dirty="0">
                  <a:solidFill>
                    <a:schemeClr val="accent1"/>
                  </a:solidFill>
                  <a:latin typeface="微软雅黑" panose="020B0503020204020204" pitchFamily="34" charset="-122"/>
                  <a:ea typeface="微软雅黑" panose="020B0503020204020204" pitchFamily="34" charset="-122"/>
                </a:endParaRPr>
              </a:p>
            </p:txBody>
          </p:sp>
        </mc:Choice>
        <mc:Fallback xmlns="">
          <p:sp>
            <p:nvSpPr>
              <p:cNvPr id="63" name="文本框 62">
                <a:extLst>
                  <a:ext uri="{FF2B5EF4-FFF2-40B4-BE49-F238E27FC236}">
                    <a16:creationId xmlns:a16="http://schemas.microsoft.com/office/drawing/2014/main" id="{BE8E07D4-9FEA-AA5D-2044-39FEDE0C459D}"/>
                  </a:ext>
                </a:extLst>
              </p:cNvPr>
              <p:cNvSpPr txBox="1">
                <a:spLocks noRot="1" noChangeAspect="1" noMove="1" noResize="1" noEditPoints="1" noAdjustHandles="1" noChangeArrowheads="1" noChangeShapeType="1" noTextEdit="1"/>
              </p:cNvSpPr>
              <p:nvPr/>
            </p:nvSpPr>
            <p:spPr>
              <a:xfrm>
                <a:off x="8610600" y="5821199"/>
                <a:ext cx="2734210" cy="400110"/>
              </a:xfrm>
              <a:prstGeom prst="rect">
                <a:avLst/>
              </a:prstGeom>
              <a:blipFill>
                <a:blip r:embed="rId5"/>
                <a:stretch>
                  <a:fillRect l="-2455" t="-9091" r="-670" b="-25758"/>
                </a:stretch>
              </a:blipFill>
            </p:spPr>
            <p:txBody>
              <a:bodyPr/>
              <a:lstStyle/>
              <a:p>
                <a:r>
                  <a:rPr lang="zh-CN" altLang="en-US">
                    <a:noFill/>
                  </a:rPr>
                  <a:t> </a:t>
                </a:r>
              </a:p>
            </p:txBody>
          </p:sp>
        </mc:Fallback>
      </mc:AlternateContent>
      <p:sp>
        <p:nvSpPr>
          <p:cNvPr id="64" name="文本框 63">
            <a:extLst>
              <a:ext uri="{FF2B5EF4-FFF2-40B4-BE49-F238E27FC236}">
                <a16:creationId xmlns:a16="http://schemas.microsoft.com/office/drawing/2014/main" id="{EF25974B-9C57-B3CA-5429-64F89645E9CE}"/>
              </a:ext>
            </a:extLst>
          </p:cNvPr>
          <p:cNvSpPr txBox="1"/>
          <p:nvPr/>
        </p:nvSpPr>
        <p:spPr>
          <a:xfrm>
            <a:off x="8850886" y="3463809"/>
            <a:ext cx="2932213" cy="400110"/>
          </a:xfrm>
          <a:prstGeom prst="rect">
            <a:avLst/>
          </a:prstGeom>
          <a:noFill/>
        </p:spPr>
        <p:txBody>
          <a:bodyPr wrap="none" rtlCol="0">
            <a:spAutoFit/>
          </a:bodyPr>
          <a:lstStyle/>
          <a:p>
            <a:r>
              <a:rPr lang="zh-CN" altLang="en-US" sz="2000" dirty="0">
                <a:latin typeface="微软雅黑" panose="020B0503020204020204" pitchFamily="34" charset="-122"/>
                <a:ea typeface="微软雅黑" panose="020B0503020204020204" pitchFamily="34" charset="-122"/>
              </a:rPr>
              <a:t>图</a:t>
            </a:r>
            <a:r>
              <a:rPr lang="en-US" altLang="zh-CN" sz="2000" dirty="0">
                <a:latin typeface="微软雅黑" panose="020B0503020204020204" pitchFamily="34" charset="-122"/>
                <a:ea typeface="微软雅黑" panose="020B0503020204020204" pitchFamily="34" charset="-122"/>
              </a:rPr>
              <a:t>3.1 </a:t>
            </a:r>
            <a:r>
              <a:rPr lang="zh-CN" altLang="en-US" sz="2000" dirty="0">
                <a:latin typeface="微软雅黑" panose="020B0503020204020204" pitchFamily="34" charset="-122"/>
                <a:ea typeface="微软雅黑" panose="020B0503020204020204" pitchFamily="34" charset="-122"/>
              </a:rPr>
              <a:t>右林德勒楔示意图</a:t>
            </a:r>
          </a:p>
        </p:txBody>
      </p:sp>
    </p:spTree>
    <p:extLst>
      <p:ext uri="{BB962C8B-B14F-4D97-AF65-F5344CB8AC3E}">
        <p14:creationId xmlns:p14="http://schemas.microsoft.com/office/powerpoint/2010/main" val="41226696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09DF67-716C-6FD5-0CE7-1777A711E05A}"/>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E8A38094-B43B-A6F3-1D88-04069E469310}"/>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rgbClr val="004098"/>
                </a:solidFill>
                <a:latin typeface="Calibri" panose="020F0502020204030204" pitchFamily="34" charset="0"/>
                <a:cs typeface="Calibri" panose="020F0502020204030204" pitchFamily="34" charset="0"/>
              </a:rPr>
              <a:t>17</a:t>
            </a:fld>
            <a:endParaRPr lang="zh-CN" altLang="en-US" sz="2800" dirty="0">
              <a:solidFill>
                <a:srgbClr val="004098"/>
              </a:solidFill>
              <a:latin typeface="Calibri" panose="020F0502020204030204" pitchFamily="34" charset="0"/>
              <a:cs typeface="Calibri" panose="020F0502020204030204" pitchFamily="34" charset="0"/>
            </a:endParaRPr>
          </a:p>
        </p:txBody>
      </p:sp>
      <p:pic>
        <p:nvPicPr>
          <p:cNvPr id="3" name="图片 2">
            <a:extLst>
              <a:ext uri="{FF2B5EF4-FFF2-40B4-BE49-F238E27FC236}">
                <a16:creationId xmlns:a16="http://schemas.microsoft.com/office/drawing/2014/main" id="{5D83DBCA-42E9-EA95-BD4B-B0034282D9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550" y="1"/>
            <a:ext cx="932329" cy="1132114"/>
          </a:xfrm>
          <a:prstGeom prst="rect">
            <a:avLst/>
          </a:prstGeom>
        </p:spPr>
      </p:pic>
      <p:sp>
        <p:nvSpPr>
          <p:cNvPr id="4" name="文本框 3">
            <a:extLst>
              <a:ext uri="{FF2B5EF4-FFF2-40B4-BE49-F238E27FC236}">
                <a16:creationId xmlns:a16="http://schemas.microsoft.com/office/drawing/2014/main" id="{5E29602C-75E9-E7C1-A1A1-C8C1C42748F5}"/>
              </a:ext>
            </a:extLst>
          </p:cNvPr>
          <p:cNvSpPr txBox="1"/>
          <p:nvPr/>
        </p:nvSpPr>
        <p:spPr>
          <a:xfrm>
            <a:off x="1452260" y="116452"/>
            <a:ext cx="2611612" cy="1015663"/>
          </a:xfrm>
          <a:prstGeom prst="rect">
            <a:avLst/>
          </a:prstGeom>
          <a:noFill/>
        </p:spPr>
        <p:txBody>
          <a:bodyPr wrap="none" rtlCol="0">
            <a:spAutoFit/>
          </a:bodyPr>
          <a:lstStyle/>
          <a:p>
            <a:r>
              <a:rPr lang="en-US" altLang="zh-CN" sz="3200" b="1" dirty="0">
                <a:solidFill>
                  <a:srgbClr val="004098"/>
                </a:solidFill>
                <a:latin typeface="微软雅黑" panose="020B0503020204020204" pitchFamily="34" charset="-122"/>
                <a:ea typeface="微软雅黑" panose="020B0503020204020204" pitchFamily="34" charset="-122"/>
              </a:rPr>
              <a:t>3 </a:t>
            </a:r>
            <a:r>
              <a:rPr lang="zh-CN" altLang="en-US" sz="3200" b="1" dirty="0">
                <a:solidFill>
                  <a:srgbClr val="004098"/>
                </a:solidFill>
                <a:latin typeface="微软雅黑" panose="020B0503020204020204" pitchFamily="34" charset="-122"/>
                <a:ea typeface="微软雅黑" panose="020B0503020204020204" pitchFamily="34" charset="-122"/>
              </a:rPr>
              <a:t>林德勒视界</a:t>
            </a:r>
            <a:endParaRPr lang="en-US" altLang="zh-CN" sz="3200" b="1" dirty="0">
              <a:solidFill>
                <a:srgbClr val="004098"/>
              </a:solidFill>
              <a:latin typeface="微软雅黑" panose="020B0503020204020204" pitchFamily="34" charset="-122"/>
              <a:ea typeface="微软雅黑" panose="020B0503020204020204" pitchFamily="34" charset="-122"/>
            </a:endParaRPr>
          </a:p>
          <a:p>
            <a:endParaRPr lang="en-US" altLang="zh-CN" sz="800" dirty="0">
              <a:solidFill>
                <a:srgbClr val="004098"/>
              </a:solidFill>
              <a:latin typeface="微软雅黑" panose="020B0503020204020204" pitchFamily="34" charset="-122"/>
              <a:ea typeface="微软雅黑" panose="020B0503020204020204" pitchFamily="34" charset="-122"/>
            </a:endParaRPr>
          </a:p>
          <a:p>
            <a:r>
              <a:rPr lang="zh-CN" altLang="en-US" sz="2000" dirty="0">
                <a:solidFill>
                  <a:srgbClr val="004098"/>
                </a:solidFill>
                <a:latin typeface="微软雅黑" panose="020B0503020204020204" pitchFamily="34" charset="-122"/>
                <a:ea typeface="微软雅黑" panose="020B0503020204020204" pitchFamily="34" charset="-122"/>
              </a:rPr>
              <a:t>昂鲁温度</a:t>
            </a:r>
          </a:p>
        </p:txBody>
      </p:sp>
      <p:sp>
        <p:nvSpPr>
          <p:cNvPr id="13" name="文本框 12">
            <a:extLst>
              <a:ext uri="{FF2B5EF4-FFF2-40B4-BE49-F238E27FC236}">
                <a16:creationId xmlns:a16="http://schemas.microsoft.com/office/drawing/2014/main" id="{27A9F5CB-183F-BD37-C346-42E9B3B9C18C}"/>
              </a:ext>
            </a:extLst>
          </p:cNvPr>
          <p:cNvSpPr txBox="1"/>
          <p:nvPr/>
        </p:nvSpPr>
        <p:spPr>
          <a:xfrm>
            <a:off x="1226879" y="1287480"/>
            <a:ext cx="5139997"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最终计算得到博戈留波夫系数的模方</a:t>
            </a:r>
          </a:p>
        </p:txBody>
      </p:sp>
      <p:pic>
        <p:nvPicPr>
          <p:cNvPr id="6" name="图片 5">
            <a:extLst>
              <a:ext uri="{FF2B5EF4-FFF2-40B4-BE49-F238E27FC236}">
                <a16:creationId xmlns:a16="http://schemas.microsoft.com/office/drawing/2014/main" id="{7587DD97-AA0E-A49D-2EA7-A2EE55921A2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7211" y="1913695"/>
            <a:ext cx="5672140" cy="758948"/>
          </a:xfrm>
          <a:prstGeom prst="rect">
            <a:avLst/>
          </a:prstGeom>
        </p:spPr>
      </p:pic>
      <p:pic>
        <p:nvPicPr>
          <p:cNvPr id="10" name="图片 9">
            <a:extLst>
              <a:ext uri="{FF2B5EF4-FFF2-40B4-BE49-F238E27FC236}">
                <a16:creationId xmlns:a16="http://schemas.microsoft.com/office/drawing/2014/main" id="{CE744D8D-7FE8-28C8-20DE-B8CD40AF537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63801" y="3431545"/>
            <a:ext cx="3658960" cy="753813"/>
          </a:xfrm>
          <a:prstGeom prst="rect">
            <a:avLst/>
          </a:prstGeom>
        </p:spPr>
      </p:pic>
      <p:pic>
        <p:nvPicPr>
          <p:cNvPr id="18" name="图片 17">
            <a:extLst>
              <a:ext uri="{FF2B5EF4-FFF2-40B4-BE49-F238E27FC236}">
                <a16:creationId xmlns:a16="http://schemas.microsoft.com/office/drawing/2014/main" id="{BA851325-26FD-DED4-EE6B-99C40B0F5D2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198122" y="5024006"/>
            <a:ext cx="1223714" cy="710267"/>
          </a:xfrm>
          <a:prstGeom prst="rect">
            <a:avLst/>
          </a:prstGeom>
        </p:spPr>
      </p:pic>
      <p:pic>
        <p:nvPicPr>
          <p:cNvPr id="20" name="图片 19">
            <a:extLst>
              <a:ext uri="{FF2B5EF4-FFF2-40B4-BE49-F238E27FC236}">
                <a16:creationId xmlns:a16="http://schemas.microsoft.com/office/drawing/2014/main" id="{E61E1461-B56A-1786-0DBA-0C811E05A27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259299" y="4981219"/>
            <a:ext cx="1694373" cy="795842"/>
          </a:xfrm>
          <a:prstGeom prst="rect">
            <a:avLst/>
          </a:prstGeom>
        </p:spPr>
      </p:pic>
      <p:sp>
        <p:nvSpPr>
          <p:cNvPr id="21" name="文本框 20">
            <a:extLst>
              <a:ext uri="{FF2B5EF4-FFF2-40B4-BE49-F238E27FC236}">
                <a16:creationId xmlns:a16="http://schemas.microsoft.com/office/drawing/2014/main" id="{6A833A3A-1C82-46A0-41AE-327D26B38D94}"/>
              </a:ext>
            </a:extLst>
          </p:cNvPr>
          <p:cNvSpPr txBox="1"/>
          <p:nvPr/>
        </p:nvSpPr>
        <p:spPr>
          <a:xfrm>
            <a:off x="1226877" y="4352456"/>
            <a:ext cx="6445995"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对比普朗克黑体辐射分布谱，得到</a:t>
            </a:r>
            <a:r>
              <a:rPr lang="zh-CN" altLang="en-US" sz="2400" b="1" dirty="0">
                <a:solidFill>
                  <a:srgbClr val="004098"/>
                </a:solidFill>
                <a:latin typeface="微软雅黑" panose="020B0503020204020204" pitchFamily="34" charset="-122"/>
                <a:ea typeface="微软雅黑" panose="020B0503020204020204" pitchFamily="34" charset="-122"/>
              </a:rPr>
              <a:t>昂鲁温度</a:t>
            </a:r>
            <a:r>
              <a:rPr lang="zh-CN" altLang="en-US" sz="2400" dirty="0">
                <a:latin typeface="微软雅黑" panose="020B0503020204020204" pitchFamily="34" charset="-122"/>
                <a:ea typeface="微软雅黑" panose="020B0503020204020204" pitchFamily="34" charset="-122"/>
              </a:rPr>
              <a:t>：</a:t>
            </a:r>
          </a:p>
        </p:txBody>
      </p:sp>
      <p:sp>
        <p:nvSpPr>
          <p:cNvPr id="22" name="文本框 21">
            <a:extLst>
              <a:ext uri="{FF2B5EF4-FFF2-40B4-BE49-F238E27FC236}">
                <a16:creationId xmlns:a16="http://schemas.microsoft.com/office/drawing/2014/main" id="{F4F4338B-266C-4D83-EC19-90AE9EF2D6E6}"/>
              </a:ext>
            </a:extLst>
          </p:cNvPr>
          <p:cNvSpPr txBox="1"/>
          <p:nvPr/>
        </p:nvSpPr>
        <p:spPr>
          <a:xfrm>
            <a:off x="4794510" y="5179084"/>
            <a:ext cx="2236510" cy="400110"/>
          </a:xfrm>
          <a:prstGeom prst="rect">
            <a:avLst/>
          </a:prstGeom>
          <a:noFill/>
        </p:spPr>
        <p:txBody>
          <a:bodyPr wrap="none" rtlCol="0">
            <a:spAutoFit/>
          </a:bodyPr>
          <a:lstStyle/>
          <a:p>
            <a:r>
              <a:rPr lang="zh-CN" altLang="en-US" sz="2000" dirty="0">
                <a:latin typeface="微软雅黑" panose="020B0503020204020204" pitchFamily="34" charset="-122"/>
                <a:ea typeface="微软雅黑" panose="020B0503020204020204" pitchFamily="34" charset="-122"/>
              </a:rPr>
              <a:t>或在国际单位制中</a:t>
            </a:r>
          </a:p>
        </p:txBody>
      </p:sp>
      <p:sp>
        <p:nvSpPr>
          <p:cNvPr id="23" name="文本框 22">
            <a:extLst>
              <a:ext uri="{FF2B5EF4-FFF2-40B4-BE49-F238E27FC236}">
                <a16:creationId xmlns:a16="http://schemas.microsoft.com/office/drawing/2014/main" id="{09A6FDC2-9534-E872-3F74-BA6B82536F6A}"/>
              </a:ext>
            </a:extLst>
          </p:cNvPr>
          <p:cNvSpPr txBox="1"/>
          <p:nvPr/>
        </p:nvSpPr>
        <p:spPr>
          <a:xfrm>
            <a:off x="1226878" y="2802782"/>
            <a:ext cx="6574236"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进而匀加速观察者观测到的粒子数期望值满足</a:t>
            </a:r>
          </a:p>
        </p:txBody>
      </p:sp>
      <mc:AlternateContent xmlns:mc="http://schemas.openxmlformats.org/markup-compatibility/2006" xmlns:a14="http://schemas.microsoft.com/office/drawing/2010/main">
        <mc:Choice Requires="a14">
          <p:sp>
            <p:nvSpPr>
              <p:cNvPr id="24" name="文本框 23">
                <a:extLst>
                  <a:ext uri="{FF2B5EF4-FFF2-40B4-BE49-F238E27FC236}">
                    <a16:creationId xmlns:a16="http://schemas.microsoft.com/office/drawing/2014/main" id="{BE112313-1273-CA10-C42E-10C85B88C6A6}"/>
                  </a:ext>
                </a:extLst>
              </p:cNvPr>
              <p:cNvSpPr txBox="1"/>
              <p:nvPr/>
            </p:nvSpPr>
            <p:spPr>
              <a:xfrm>
                <a:off x="1226877" y="6156295"/>
                <a:ext cx="6093784" cy="400110"/>
              </a:xfrm>
              <a:prstGeom prst="rect">
                <a:avLst/>
              </a:prstGeom>
              <a:noFill/>
            </p:spPr>
            <p:txBody>
              <a:bodyPr wrap="none" rtlCol="0">
                <a:spAutoFit/>
              </a:bodyPr>
              <a:lstStyle/>
              <a:p>
                <a:r>
                  <a:rPr lang="zh-CN" altLang="en-US" sz="2000" dirty="0">
                    <a:latin typeface="微软雅黑" panose="020B0503020204020204" pitchFamily="34" charset="-122"/>
                    <a:ea typeface="微软雅黑" panose="020B0503020204020204" pitchFamily="34" charset="-122"/>
                  </a:rPr>
                  <a:t>为了使一杯茶升温</a:t>
                </a:r>
                <a:r>
                  <a:rPr lang="en-US" altLang="zh-CN" sz="2000" dirty="0">
                    <a:latin typeface="微软雅黑" panose="020B0503020204020204" pitchFamily="34" charset="-122"/>
                    <a:ea typeface="微软雅黑" panose="020B0503020204020204" pitchFamily="34" charset="-122"/>
                  </a:rPr>
                  <a:t>1K</a:t>
                </a:r>
                <a:r>
                  <a:rPr lang="zh-CN" altLang="en-US" sz="2000" dirty="0">
                    <a:latin typeface="微软雅黑" panose="020B0503020204020204" pitchFamily="34" charset="-122"/>
                    <a:ea typeface="微软雅黑" panose="020B0503020204020204" pitchFamily="34" charset="-122"/>
                  </a:rPr>
                  <a:t>，需要加速度</a:t>
                </a:r>
                <a14:m>
                  <m:oMath xmlns:m="http://schemas.openxmlformats.org/officeDocument/2006/math">
                    <m:r>
                      <a:rPr lang="en-US" altLang="zh-CN" sz="2000" b="0" i="1" smtClean="0">
                        <a:latin typeface="Cambria Math" panose="02040503050406030204" pitchFamily="18" charset="0"/>
                        <a:ea typeface="微软雅黑" panose="020B0503020204020204" pitchFamily="34" charset="-122"/>
                      </a:rPr>
                      <m:t>𝑎</m:t>
                    </m:r>
                    <m:r>
                      <a:rPr lang="en-US" altLang="zh-CN" sz="2000" b="0" i="1" smtClean="0">
                        <a:latin typeface="Cambria Math" panose="02040503050406030204" pitchFamily="18" charset="0"/>
                        <a:ea typeface="微软雅黑" panose="020B0503020204020204" pitchFamily="34" charset="-122"/>
                      </a:rPr>
                      <m:t>∼2×</m:t>
                    </m:r>
                    <m:sSup>
                      <m:sSupPr>
                        <m:ctrlPr>
                          <a:rPr lang="en-US" altLang="zh-CN" sz="2000" b="0" i="1" smtClean="0">
                            <a:latin typeface="Cambria Math" panose="02040503050406030204" pitchFamily="18" charset="0"/>
                            <a:ea typeface="微软雅黑" panose="020B0503020204020204" pitchFamily="34" charset="-122"/>
                          </a:rPr>
                        </m:ctrlPr>
                      </m:sSupPr>
                      <m:e>
                        <m:r>
                          <a:rPr lang="en-US" altLang="zh-CN" sz="2000" b="0" i="1" smtClean="0">
                            <a:latin typeface="Cambria Math" panose="02040503050406030204" pitchFamily="18" charset="0"/>
                            <a:ea typeface="微软雅黑" panose="020B0503020204020204" pitchFamily="34" charset="-122"/>
                          </a:rPr>
                          <m:t>10</m:t>
                        </m:r>
                      </m:e>
                      <m:sup>
                        <m:r>
                          <a:rPr lang="en-US" altLang="zh-CN" sz="2000" b="0" i="1" smtClean="0">
                            <a:latin typeface="Cambria Math" panose="02040503050406030204" pitchFamily="18" charset="0"/>
                            <a:ea typeface="微软雅黑" panose="020B0503020204020204" pitchFamily="34" charset="-122"/>
                          </a:rPr>
                          <m:t>20</m:t>
                        </m:r>
                      </m:sup>
                    </m:sSup>
                    <m:r>
                      <m:rPr>
                        <m:sty m:val="p"/>
                      </m:rPr>
                      <a:rPr lang="en-US" altLang="zh-CN" sz="2000" b="0" i="0" smtClean="0">
                        <a:latin typeface="Cambria Math" panose="02040503050406030204" pitchFamily="18" charset="0"/>
                        <a:ea typeface="微软雅黑" panose="020B0503020204020204" pitchFamily="34" charset="-122"/>
                      </a:rPr>
                      <m:t>m</m:t>
                    </m:r>
                    <m:r>
                      <a:rPr lang="en-US" altLang="zh-CN" sz="2000" b="0" i="1" smtClean="0">
                        <a:latin typeface="Cambria Math" panose="02040503050406030204" pitchFamily="18" charset="0"/>
                        <a:ea typeface="微软雅黑" panose="020B0503020204020204" pitchFamily="34" charset="-122"/>
                      </a:rPr>
                      <m:t>/</m:t>
                    </m:r>
                    <m:sSup>
                      <m:sSupPr>
                        <m:ctrlPr>
                          <a:rPr lang="en-US" altLang="zh-CN" sz="2000" b="0" i="1" smtClean="0">
                            <a:latin typeface="Cambria Math" panose="02040503050406030204" pitchFamily="18" charset="0"/>
                            <a:ea typeface="微软雅黑" panose="020B0503020204020204" pitchFamily="34" charset="-122"/>
                          </a:rPr>
                        </m:ctrlPr>
                      </m:sSupPr>
                      <m:e>
                        <m:r>
                          <m:rPr>
                            <m:sty m:val="p"/>
                          </m:rPr>
                          <a:rPr lang="en-US" altLang="zh-CN" sz="2000" b="0" i="0" smtClean="0">
                            <a:latin typeface="Cambria Math" panose="02040503050406030204" pitchFamily="18" charset="0"/>
                            <a:ea typeface="微软雅黑" panose="020B0503020204020204" pitchFamily="34" charset="-122"/>
                          </a:rPr>
                          <m:t>s</m:t>
                        </m:r>
                      </m:e>
                      <m:sup>
                        <m:r>
                          <a:rPr lang="en-US" altLang="zh-CN" sz="2000" b="0" i="1" smtClean="0">
                            <a:latin typeface="Cambria Math" panose="02040503050406030204" pitchFamily="18" charset="0"/>
                            <a:ea typeface="微软雅黑" panose="020B0503020204020204" pitchFamily="34" charset="-122"/>
                          </a:rPr>
                          <m:t>2</m:t>
                        </m:r>
                      </m:sup>
                    </m:sSup>
                  </m:oMath>
                </a14:m>
                <a:endParaRPr lang="zh-CN" altLang="en-US" sz="2000" dirty="0">
                  <a:latin typeface="微软雅黑" panose="020B0503020204020204" pitchFamily="34" charset="-122"/>
                  <a:ea typeface="微软雅黑" panose="020B0503020204020204" pitchFamily="34" charset="-122"/>
                </a:endParaRPr>
              </a:p>
            </p:txBody>
          </p:sp>
        </mc:Choice>
        <mc:Fallback xmlns="">
          <p:sp>
            <p:nvSpPr>
              <p:cNvPr id="24" name="文本框 23">
                <a:extLst>
                  <a:ext uri="{FF2B5EF4-FFF2-40B4-BE49-F238E27FC236}">
                    <a16:creationId xmlns:a16="http://schemas.microsoft.com/office/drawing/2014/main" id="{BE112313-1273-CA10-C42E-10C85B88C6A6}"/>
                  </a:ext>
                </a:extLst>
              </p:cNvPr>
              <p:cNvSpPr txBox="1">
                <a:spLocks noRot="1" noChangeAspect="1" noMove="1" noResize="1" noEditPoints="1" noAdjustHandles="1" noChangeArrowheads="1" noChangeShapeType="1" noTextEdit="1"/>
              </p:cNvSpPr>
              <p:nvPr/>
            </p:nvSpPr>
            <p:spPr>
              <a:xfrm>
                <a:off x="1226877" y="6156295"/>
                <a:ext cx="6093784" cy="400110"/>
              </a:xfrm>
              <a:prstGeom prst="rect">
                <a:avLst/>
              </a:prstGeom>
              <a:blipFill>
                <a:blip r:embed="rId8"/>
                <a:stretch>
                  <a:fillRect l="-1000" t="-9091" b="-25758"/>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5" name="文本框 24">
                <a:extLst>
                  <a:ext uri="{FF2B5EF4-FFF2-40B4-BE49-F238E27FC236}">
                    <a16:creationId xmlns:a16="http://schemas.microsoft.com/office/drawing/2014/main" id="{040CBF58-CDB4-5833-FF65-9401C6D40BF4}"/>
                  </a:ext>
                </a:extLst>
              </p:cNvPr>
              <p:cNvSpPr txBox="1"/>
              <p:nvPr/>
            </p:nvSpPr>
            <p:spPr>
              <a:xfrm>
                <a:off x="9575578" y="3341432"/>
                <a:ext cx="2378343" cy="1242904"/>
              </a:xfrm>
              <a:prstGeom prst="rect">
                <a:avLst/>
              </a:prstGeom>
              <a:noFill/>
            </p:spPr>
            <p:txBody>
              <a:bodyPr wrap="none" rtlCol="0">
                <a:spAutoFit/>
              </a:bodyPr>
              <a:lstStyle/>
              <a:p>
                <a:r>
                  <a:rPr lang="zh-CN" altLang="en-US" sz="2000" dirty="0">
                    <a:solidFill>
                      <a:schemeClr val="accent1"/>
                    </a:solidFill>
                    <a:latin typeface="微软雅黑" panose="020B0503020204020204" pitchFamily="34" charset="-122"/>
                    <a:ea typeface="微软雅黑" panose="020B0503020204020204" pitchFamily="34" charset="-122"/>
                  </a:rPr>
                  <a:t>玻色</a:t>
                </a:r>
                <a:r>
                  <a:rPr lang="en-US" altLang="zh-CN" sz="2000" dirty="0">
                    <a:solidFill>
                      <a:schemeClr val="accent1"/>
                    </a:solidFill>
                    <a:latin typeface="微软雅黑" panose="020B0503020204020204" pitchFamily="34" charset="-122"/>
                    <a:ea typeface="微软雅黑" panose="020B0503020204020204" pitchFamily="34" charset="-122"/>
                  </a:rPr>
                  <a:t>-</a:t>
                </a:r>
                <a:r>
                  <a:rPr lang="zh-CN" altLang="en-US" sz="2000" dirty="0">
                    <a:solidFill>
                      <a:schemeClr val="accent1"/>
                    </a:solidFill>
                    <a:latin typeface="微软雅黑" panose="020B0503020204020204" pitchFamily="34" charset="-122"/>
                    <a:ea typeface="微软雅黑" panose="020B0503020204020204" pitchFamily="34" charset="-122"/>
                  </a:rPr>
                  <a:t>爱因斯坦分布</a:t>
                </a:r>
                <a:endParaRPr lang="en-US" altLang="zh-CN" sz="2000" dirty="0">
                  <a:solidFill>
                    <a:schemeClr val="accent1"/>
                  </a:solidFill>
                  <a:latin typeface="微软雅黑" panose="020B0503020204020204" pitchFamily="34" charset="-122"/>
                  <a:ea typeface="微软雅黑" panose="020B0503020204020204" pitchFamily="34" charset="-122"/>
                </a:endParaRPr>
              </a:p>
              <a:p>
                <a:pPr/>
                <a14:m>
                  <m:oMathPara xmlns:m="http://schemas.openxmlformats.org/officeDocument/2006/math">
                    <m:oMathParaPr>
                      <m:jc m:val="centerGroup"/>
                    </m:oMathParaPr>
                    <m:oMath xmlns:m="http://schemas.openxmlformats.org/officeDocument/2006/math">
                      <m:sSub>
                        <m:sSubPr>
                          <m:ctrlPr>
                            <a:rPr lang="en-US" altLang="zh-CN" sz="2000" b="0" i="1" smtClean="0">
                              <a:solidFill>
                                <a:schemeClr val="accent1"/>
                              </a:solidFill>
                              <a:latin typeface="Cambria Math" panose="02040503050406030204" pitchFamily="18" charset="0"/>
                              <a:ea typeface="微软雅黑" panose="020B0503020204020204" pitchFamily="34" charset="-122"/>
                            </a:rPr>
                          </m:ctrlPr>
                        </m:sSubPr>
                        <m:e>
                          <m:r>
                            <a:rPr lang="en-US" altLang="zh-CN" sz="2000" b="0" i="1" smtClean="0">
                              <a:solidFill>
                                <a:schemeClr val="accent1"/>
                              </a:solidFill>
                              <a:latin typeface="Cambria Math" panose="02040503050406030204" pitchFamily="18" charset="0"/>
                              <a:ea typeface="微软雅黑" panose="020B0503020204020204" pitchFamily="34" charset="-122"/>
                            </a:rPr>
                            <m:t>𝑎</m:t>
                          </m:r>
                        </m:e>
                        <m:sub>
                          <m:r>
                            <a:rPr lang="en-US" altLang="zh-CN" sz="2000" b="0" i="1" smtClean="0">
                              <a:solidFill>
                                <a:schemeClr val="accent1"/>
                              </a:solidFill>
                              <a:latin typeface="Cambria Math" panose="02040503050406030204" pitchFamily="18" charset="0"/>
                              <a:ea typeface="微软雅黑" panose="020B0503020204020204" pitchFamily="34" charset="-122"/>
                            </a:rPr>
                            <m:t>𝑙</m:t>
                          </m:r>
                        </m:sub>
                      </m:sSub>
                      <m:r>
                        <a:rPr lang="en-US" altLang="zh-CN" sz="2000" b="0" i="1" smtClean="0">
                          <a:solidFill>
                            <a:schemeClr val="accent1"/>
                          </a:solidFill>
                          <a:latin typeface="Cambria Math" panose="02040503050406030204" pitchFamily="18" charset="0"/>
                          <a:ea typeface="微软雅黑" panose="020B0503020204020204" pitchFamily="34" charset="-122"/>
                        </a:rPr>
                        <m:t>=</m:t>
                      </m:r>
                      <m:f>
                        <m:fPr>
                          <m:ctrlPr>
                            <a:rPr lang="en-US" altLang="zh-CN" sz="2000" b="0" i="1" smtClean="0">
                              <a:solidFill>
                                <a:schemeClr val="accent1"/>
                              </a:solidFill>
                              <a:latin typeface="Cambria Math" panose="02040503050406030204" pitchFamily="18" charset="0"/>
                              <a:ea typeface="微软雅黑" panose="020B0503020204020204" pitchFamily="34" charset="-122"/>
                            </a:rPr>
                          </m:ctrlPr>
                        </m:fPr>
                        <m:num>
                          <m:sSub>
                            <m:sSubPr>
                              <m:ctrlPr>
                                <a:rPr lang="en-US" altLang="zh-CN" sz="2000" b="0" i="1" smtClean="0">
                                  <a:solidFill>
                                    <a:schemeClr val="accent1"/>
                                  </a:solidFill>
                                  <a:latin typeface="Cambria Math" panose="02040503050406030204" pitchFamily="18" charset="0"/>
                                  <a:ea typeface="微软雅黑" panose="020B0503020204020204" pitchFamily="34" charset="-122"/>
                                </a:rPr>
                              </m:ctrlPr>
                            </m:sSubPr>
                            <m:e>
                              <m:r>
                                <a:rPr lang="en-US" altLang="zh-CN" sz="2000" b="0" i="1" smtClean="0">
                                  <a:solidFill>
                                    <a:schemeClr val="accent1"/>
                                  </a:solidFill>
                                  <a:latin typeface="Cambria Math" panose="02040503050406030204" pitchFamily="18" charset="0"/>
                                  <a:ea typeface="微软雅黑" panose="020B0503020204020204" pitchFamily="34" charset="-122"/>
                                </a:rPr>
                                <m:t>𝜔</m:t>
                              </m:r>
                            </m:e>
                            <m:sub>
                              <m:r>
                                <a:rPr lang="en-US" altLang="zh-CN" sz="2000" b="0" i="1" smtClean="0">
                                  <a:solidFill>
                                    <a:schemeClr val="accent1"/>
                                  </a:solidFill>
                                  <a:latin typeface="Cambria Math" panose="02040503050406030204" pitchFamily="18" charset="0"/>
                                  <a:ea typeface="微软雅黑" panose="020B0503020204020204" pitchFamily="34" charset="-122"/>
                                </a:rPr>
                                <m:t>𝑙</m:t>
                              </m:r>
                            </m:sub>
                          </m:sSub>
                        </m:num>
                        <m:den>
                          <m:sSup>
                            <m:sSupPr>
                              <m:ctrlPr>
                                <a:rPr lang="en-US" altLang="zh-CN" sz="2000" b="0" i="1" smtClean="0">
                                  <a:solidFill>
                                    <a:schemeClr val="accent1"/>
                                  </a:solidFill>
                                  <a:latin typeface="Cambria Math" panose="02040503050406030204" pitchFamily="18" charset="0"/>
                                  <a:ea typeface="微软雅黑" panose="020B0503020204020204" pitchFamily="34" charset="-122"/>
                                </a:rPr>
                              </m:ctrlPr>
                            </m:sSupPr>
                            <m:e>
                              <m:r>
                                <a:rPr lang="en-US" altLang="zh-CN" sz="2000" b="0" i="1" smtClean="0">
                                  <a:solidFill>
                                    <a:schemeClr val="accent1"/>
                                  </a:solidFill>
                                  <a:latin typeface="Cambria Math" panose="02040503050406030204" pitchFamily="18" charset="0"/>
                                  <a:ea typeface="微软雅黑" panose="020B0503020204020204" pitchFamily="34" charset="-122"/>
                                </a:rPr>
                                <m:t>𝑒</m:t>
                              </m:r>
                            </m:e>
                            <m:sup>
                              <m:r>
                                <a:rPr lang="en-US" altLang="zh-CN" sz="2000" b="0" i="1" smtClean="0">
                                  <a:solidFill>
                                    <a:schemeClr val="accent1"/>
                                  </a:solidFill>
                                  <a:latin typeface="Cambria Math" panose="02040503050406030204" pitchFamily="18" charset="0"/>
                                  <a:ea typeface="微软雅黑" panose="020B0503020204020204" pitchFamily="34" charset="-122"/>
                                </a:rPr>
                                <m:t>𝛼</m:t>
                              </m:r>
                              <m:r>
                                <a:rPr lang="en-US" altLang="zh-CN" sz="2000" b="0" i="1" smtClean="0">
                                  <a:solidFill>
                                    <a:schemeClr val="accent1"/>
                                  </a:solidFill>
                                  <a:latin typeface="Cambria Math" panose="02040503050406030204" pitchFamily="18" charset="0"/>
                                  <a:ea typeface="微软雅黑" panose="020B0503020204020204" pitchFamily="34" charset="-122"/>
                                </a:rPr>
                                <m:t>+</m:t>
                              </m:r>
                              <m:r>
                                <a:rPr lang="en-US" altLang="zh-CN" sz="2000" b="0" i="1" smtClean="0">
                                  <a:solidFill>
                                    <a:schemeClr val="accent1"/>
                                  </a:solidFill>
                                  <a:latin typeface="Cambria Math" panose="02040503050406030204" pitchFamily="18" charset="0"/>
                                  <a:ea typeface="微软雅黑" panose="020B0503020204020204" pitchFamily="34" charset="-122"/>
                                </a:rPr>
                                <m:t>𝛽</m:t>
                              </m:r>
                              <m:sSub>
                                <m:sSubPr>
                                  <m:ctrlPr>
                                    <a:rPr lang="en-US" altLang="zh-CN" sz="2000" b="0" i="1" smtClean="0">
                                      <a:solidFill>
                                        <a:schemeClr val="accent1"/>
                                      </a:solidFill>
                                      <a:latin typeface="Cambria Math" panose="02040503050406030204" pitchFamily="18" charset="0"/>
                                      <a:ea typeface="微软雅黑" panose="020B0503020204020204" pitchFamily="34" charset="-122"/>
                                    </a:rPr>
                                  </m:ctrlPr>
                                </m:sSubPr>
                                <m:e>
                                  <m:r>
                                    <a:rPr lang="en-US" altLang="zh-CN" sz="2000" b="0" i="1" smtClean="0">
                                      <a:solidFill>
                                        <a:schemeClr val="accent1"/>
                                      </a:solidFill>
                                      <a:latin typeface="Cambria Math" panose="02040503050406030204" pitchFamily="18" charset="0"/>
                                      <a:ea typeface="微软雅黑" panose="020B0503020204020204" pitchFamily="34" charset="-122"/>
                                    </a:rPr>
                                    <m:t>𝜀</m:t>
                                  </m:r>
                                </m:e>
                                <m:sub>
                                  <m:r>
                                    <a:rPr lang="en-US" altLang="zh-CN" sz="2000" b="0" i="1" smtClean="0">
                                      <a:solidFill>
                                        <a:schemeClr val="accent1"/>
                                      </a:solidFill>
                                      <a:latin typeface="Cambria Math" panose="02040503050406030204" pitchFamily="18" charset="0"/>
                                      <a:ea typeface="微软雅黑" panose="020B0503020204020204" pitchFamily="34" charset="-122"/>
                                    </a:rPr>
                                    <m:t>𝑙</m:t>
                                  </m:r>
                                </m:sub>
                              </m:sSub>
                            </m:sup>
                          </m:sSup>
                          <m:r>
                            <a:rPr lang="en-US" altLang="zh-CN" sz="2000" b="0" i="1" smtClean="0">
                              <a:solidFill>
                                <a:schemeClr val="accent1"/>
                              </a:solidFill>
                              <a:latin typeface="Cambria Math" panose="02040503050406030204" pitchFamily="18" charset="0"/>
                              <a:ea typeface="微软雅黑" panose="020B0503020204020204" pitchFamily="34" charset="-122"/>
                            </a:rPr>
                            <m:t>−1</m:t>
                          </m:r>
                        </m:den>
                      </m:f>
                    </m:oMath>
                  </m:oMathPara>
                </a14:m>
                <a:endParaRPr lang="en-US" altLang="zh-CN" sz="2000" dirty="0">
                  <a:solidFill>
                    <a:schemeClr val="accent1"/>
                  </a:solidFill>
                  <a:latin typeface="微软雅黑" panose="020B0503020204020204" pitchFamily="34" charset="-122"/>
                  <a:ea typeface="微软雅黑" panose="020B0503020204020204" pitchFamily="34" charset="-122"/>
                </a:endParaRPr>
              </a:p>
              <a:p>
                <a:r>
                  <a:rPr lang="zh-CN" altLang="en-US" sz="2000" b="0" dirty="0">
                    <a:solidFill>
                      <a:schemeClr val="accent1"/>
                    </a:solidFill>
                    <a:ea typeface="微软雅黑" panose="020B0503020204020204" pitchFamily="34" charset="-122"/>
                  </a:rPr>
                  <a:t>其中</a:t>
                </a:r>
                <a14:m>
                  <m:oMath xmlns:m="http://schemas.openxmlformats.org/officeDocument/2006/math">
                    <m:r>
                      <a:rPr lang="en-US" altLang="zh-CN" sz="2000" b="0" i="1" smtClean="0">
                        <a:solidFill>
                          <a:schemeClr val="accent1"/>
                        </a:solidFill>
                        <a:latin typeface="Cambria Math" panose="02040503050406030204" pitchFamily="18" charset="0"/>
                        <a:ea typeface="微软雅黑" panose="020B0503020204020204" pitchFamily="34" charset="-122"/>
                      </a:rPr>
                      <m:t>𝜀</m:t>
                    </m:r>
                    <m:r>
                      <a:rPr lang="en-US" altLang="zh-CN" sz="2000" b="0" i="1" smtClean="0">
                        <a:solidFill>
                          <a:schemeClr val="accent1"/>
                        </a:solidFill>
                        <a:latin typeface="Cambria Math" panose="02040503050406030204" pitchFamily="18" charset="0"/>
                        <a:ea typeface="微软雅黑" panose="020B0503020204020204" pitchFamily="34" charset="-122"/>
                      </a:rPr>
                      <m:t>=ℏ</m:t>
                    </m:r>
                    <m:r>
                      <a:rPr lang="en-US" altLang="zh-CN" sz="2000" b="0" i="1" smtClean="0">
                        <a:solidFill>
                          <a:schemeClr val="accent1"/>
                        </a:solidFill>
                        <a:latin typeface="Cambria Math" panose="02040503050406030204" pitchFamily="18" charset="0"/>
                        <a:ea typeface="微软雅黑" panose="020B0503020204020204" pitchFamily="34" charset="-122"/>
                      </a:rPr>
                      <m:t>𝜔</m:t>
                    </m:r>
                  </m:oMath>
                </a14:m>
                <a:endParaRPr lang="zh-CN" altLang="en-US" sz="2000" dirty="0">
                  <a:solidFill>
                    <a:schemeClr val="accent1"/>
                  </a:solidFill>
                  <a:latin typeface="微软雅黑" panose="020B0503020204020204" pitchFamily="34" charset="-122"/>
                  <a:ea typeface="微软雅黑" panose="020B0503020204020204" pitchFamily="34" charset="-122"/>
                </a:endParaRPr>
              </a:p>
            </p:txBody>
          </p:sp>
        </mc:Choice>
        <mc:Fallback xmlns="">
          <p:sp>
            <p:nvSpPr>
              <p:cNvPr id="25" name="文本框 24">
                <a:extLst>
                  <a:ext uri="{FF2B5EF4-FFF2-40B4-BE49-F238E27FC236}">
                    <a16:creationId xmlns:a16="http://schemas.microsoft.com/office/drawing/2014/main" id="{040CBF58-CDB4-5833-FF65-9401C6D40BF4}"/>
                  </a:ext>
                </a:extLst>
              </p:cNvPr>
              <p:cNvSpPr txBox="1">
                <a:spLocks noRot="1" noChangeAspect="1" noMove="1" noResize="1" noEditPoints="1" noAdjustHandles="1" noChangeArrowheads="1" noChangeShapeType="1" noTextEdit="1"/>
              </p:cNvSpPr>
              <p:nvPr/>
            </p:nvSpPr>
            <p:spPr>
              <a:xfrm>
                <a:off x="9575578" y="3341432"/>
                <a:ext cx="2378343" cy="1242904"/>
              </a:xfrm>
              <a:prstGeom prst="rect">
                <a:avLst/>
              </a:prstGeom>
              <a:blipFill>
                <a:blip r:embed="rId9"/>
                <a:stretch>
                  <a:fillRect l="-2821" t="-2451" r="-1026" b="-7843"/>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2260803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4098"/>
        </a:solidFill>
        <a:effectLst/>
      </p:bgPr>
    </p:bg>
    <p:spTree>
      <p:nvGrpSpPr>
        <p:cNvPr id="1" name="">
          <a:extLst>
            <a:ext uri="{FF2B5EF4-FFF2-40B4-BE49-F238E27FC236}">
              <a16:creationId xmlns:a16="http://schemas.microsoft.com/office/drawing/2014/main" id="{B53882D8-C0AE-75D5-EEEF-437B94EE8780}"/>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8DF08B8D-F419-A038-0901-B90C44605EFB}"/>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chemeClr val="bg1"/>
                </a:solidFill>
                <a:latin typeface="Calibri" panose="020F0502020204030204" pitchFamily="34" charset="0"/>
                <a:cs typeface="Calibri" panose="020F0502020204030204" pitchFamily="34" charset="0"/>
              </a:rPr>
              <a:t>18</a:t>
            </a:fld>
            <a:endParaRPr lang="zh-CN" altLang="en-US" sz="2800" dirty="0">
              <a:solidFill>
                <a:schemeClr val="bg1"/>
              </a:solidFill>
              <a:latin typeface="Calibri" panose="020F0502020204030204" pitchFamily="34" charset="0"/>
              <a:cs typeface="Calibri" panose="020F0502020204030204" pitchFamily="34" charset="0"/>
            </a:endParaRPr>
          </a:p>
        </p:txBody>
      </p:sp>
      <p:pic>
        <p:nvPicPr>
          <p:cNvPr id="13" name="图片 12">
            <a:extLst>
              <a:ext uri="{FF2B5EF4-FFF2-40B4-BE49-F238E27FC236}">
                <a16:creationId xmlns:a16="http://schemas.microsoft.com/office/drawing/2014/main" id="{8E697C8D-45E8-3437-18D7-D6C3C60403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8403" y="0"/>
            <a:ext cx="932328" cy="1132113"/>
          </a:xfrm>
          <a:prstGeom prst="rect">
            <a:avLst/>
          </a:prstGeom>
        </p:spPr>
      </p:pic>
      <p:sp>
        <p:nvSpPr>
          <p:cNvPr id="2" name="文本框 1">
            <a:extLst>
              <a:ext uri="{FF2B5EF4-FFF2-40B4-BE49-F238E27FC236}">
                <a16:creationId xmlns:a16="http://schemas.microsoft.com/office/drawing/2014/main" id="{9C5CB19F-4AFE-6E8A-00A3-30CDEC4D258C}"/>
              </a:ext>
            </a:extLst>
          </p:cNvPr>
          <p:cNvSpPr txBox="1"/>
          <p:nvPr/>
        </p:nvSpPr>
        <p:spPr>
          <a:xfrm>
            <a:off x="1230731" y="1690062"/>
            <a:ext cx="3326552" cy="3477875"/>
          </a:xfrm>
          <a:prstGeom prst="rect">
            <a:avLst/>
          </a:prstGeom>
          <a:noFill/>
        </p:spPr>
        <p:txBody>
          <a:bodyPr wrap="none" rtlCol="0">
            <a:spAutoFit/>
          </a:bodyPr>
          <a:lstStyle/>
          <a:p>
            <a:pPr marL="571500" indent="-571500">
              <a:buFont typeface="Arial" panose="020B0604020202020204" pitchFamily="34" charset="0"/>
              <a:buChar char="•"/>
            </a:pPr>
            <a:r>
              <a:rPr lang="zh-CN" altLang="en-US" sz="4000" dirty="0">
                <a:solidFill>
                  <a:schemeClr val="tx2">
                    <a:lumMod val="60000"/>
                    <a:lumOff val="40000"/>
                  </a:schemeClr>
                </a:solidFill>
                <a:latin typeface="微软雅黑" panose="020B0503020204020204" pitchFamily="34" charset="-122"/>
                <a:ea typeface="微软雅黑" panose="020B0503020204020204" pitchFamily="34" charset="-122"/>
              </a:rPr>
              <a:t>基本概念</a:t>
            </a:r>
            <a:endParaRPr lang="en-US" altLang="zh-CN" sz="4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endParaRPr lang="en-US" altLang="zh-CN" sz="2000" dirty="0">
              <a:solidFill>
                <a:schemeClr val="bg1"/>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r>
              <a:rPr lang="zh-CN" altLang="en-US" sz="4000" dirty="0">
                <a:solidFill>
                  <a:schemeClr val="tx2">
                    <a:lumMod val="60000"/>
                    <a:lumOff val="40000"/>
                  </a:schemeClr>
                </a:solidFill>
                <a:latin typeface="微软雅黑" panose="020B0503020204020204" pitchFamily="34" charset="-122"/>
                <a:ea typeface="微软雅黑" panose="020B0503020204020204" pitchFamily="34" charset="-122"/>
              </a:rPr>
              <a:t>林德勒时空</a:t>
            </a:r>
            <a:endParaRPr lang="en-US" altLang="zh-CN" sz="4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endParaRPr lang="en-US" altLang="zh-CN" sz="2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r>
              <a:rPr lang="zh-CN" altLang="en-US" sz="4000" dirty="0">
                <a:solidFill>
                  <a:schemeClr val="tx2">
                    <a:lumMod val="60000"/>
                    <a:lumOff val="40000"/>
                  </a:schemeClr>
                </a:solidFill>
                <a:latin typeface="微软雅黑" panose="020B0503020204020204" pitchFamily="34" charset="-122"/>
                <a:ea typeface="微软雅黑" panose="020B0503020204020204" pitchFamily="34" charset="-122"/>
              </a:rPr>
              <a:t>林德勒视界</a:t>
            </a:r>
            <a:endParaRPr lang="en-US" altLang="zh-CN" sz="4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endParaRPr lang="en-US" altLang="zh-CN" sz="2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r>
              <a:rPr lang="zh-CN" altLang="en-US" sz="4000" dirty="0">
                <a:solidFill>
                  <a:schemeClr val="bg1"/>
                </a:solidFill>
                <a:latin typeface="微软雅黑" panose="020B0503020204020204" pitchFamily="34" charset="-122"/>
                <a:ea typeface="微软雅黑" panose="020B0503020204020204" pitchFamily="34" charset="-122"/>
              </a:rPr>
              <a:t>结论</a:t>
            </a:r>
          </a:p>
        </p:txBody>
      </p:sp>
      <p:sp>
        <p:nvSpPr>
          <p:cNvPr id="3" name="文本框 2">
            <a:extLst>
              <a:ext uri="{FF2B5EF4-FFF2-40B4-BE49-F238E27FC236}">
                <a16:creationId xmlns:a16="http://schemas.microsoft.com/office/drawing/2014/main" id="{9767291F-0EE8-9C4B-175D-2819F9547E15}"/>
              </a:ext>
            </a:extLst>
          </p:cNvPr>
          <p:cNvSpPr txBox="1"/>
          <p:nvPr/>
        </p:nvSpPr>
        <p:spPr>
          <a:xfrm>
            <a:off x="1452260" y="116452"/>
            <a:ext cx="1380506" cy="1015663"/>
          </a:xfrm>
          <a:prstGeom prst="rect">
            <a:avLst/>
          </a:prstGeom>
          <a:noFill/>
        </p:spPr>
        <p:txBody>
          <a:bodyPr wrap="none" rtlCol="0">
            <a:spAutoFit/>
          </a:bodyPr>
          <a:lstStyle/>
          <a:p>
            <a:r>
              <a:rPr lang="en-US" altLang="zh-CN" sz="3200" b="1" dirty="0">
                <a:solidFill>
                  <a:schemeClr val="bg1"/>
                </a:solidFill>
                <a:latin typeface="微软雅黑" panose="020B0503020204020204" pitchFamily="34" charset="-122"/>
                <a:ea typeface="微软雅黑" panose="020B0503020204020204" pitchFamily="34" charset="-122"/>
              </a:rPr>
              <a:t>4 </a:t>
            </a:r>
            <a:r>
              <a:rPr lang="zh-CN" altLang="en-US" sz="3200" b="1" dirty="0">
                <a:solidFill>
                  <a:schemeClr val="bg1"/>
                </a:solidFill>
                <a:latin typeface="微软雅黑" panose="020B0503020204020204" pitchFamily="34" charset="-122"/>
                <a:ea typeface="微软雅黑" panose="020B0503020204020204" pitchFamily="34" charset="-122"/>
              </a:rPr>
              <a:t>结论</a:t>
            </a:r>
            <a:endParaRPr lang="en-US" altLang="zh-CN" sz="3200" b="1" dirty="0">
              <a:solidFill>
                <a:schemeClr val="bg1"/>
              </a:solidFill>
              <a:latin typeface="微软雅黑" panose="020B0503020204020204" pitchFamily="34" charset="-122"/>
              <a:ea typeface="微软雅黑" panose="020B0503020204020204" pitchFamily="34" charset="-122"/>
            </a:endParaRPr>
          </a:p>
          <a:p>
            <a:endParaRPr lang="en-US" altLang="zh-CN" sz="800" dirty="0">
              <a:solidFill>
                <a:schemeClr val="bg1"/>
              </a:solidFill>
              <a:latin typeface="微软雅黑" panose="020B0503020204020204" pitchFamily="34" charset="-122"/>
              <a:ea typeface="微软雅黑" panose="020B0503020204020204" pitchFamily="34" charset="-122"/>
            </a:endParaRPr>
          </a:p>
          <a:p>
            <a:r>
              <a:rPr lang="zh-CN" altLang="en-US" sz="2000" dirty="0">
                <a:solidFill>
                  <a:schemeClr val="bg1"/>
                </a:solidFill>
                <a:latin typeface="微软雅黑" panose="020B0503020204020204" pitchFamily="34" charset="-122"/>
                <a:ea typeface="微软雅黑" panose="020B0503020204020204" pitchFamily="34" charset="-122"/>
              </a:rPr>
              <a:t>目录</a:t>
            </a:r>
          </a:p>
        </p:txBody>
      </p:sp>
    </p:spTree>
    <p:extLst>
      <p:ext uri="{BB962C8B-B14F-4D97-AF65-F5344CB8AC3E}">
        <p14:creationId xmlns:p14="http://schemas.microsoft.com/office/powerpoint/2010/main" val="2249093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3C996-09AA-DDE8-4466-C5184A843959}"/>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B06D4B11-545D-8636-71B5-4A5E0D50D63A}"/>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rgbClr val="004098"/>
                </a:solidFill>
                <a:latin typeface="Calibri" panose="020F0502020204030204" pitchFamily="34" charset="0"/>
                <a:cs typeface="Calibri" panose="020F0502020204030204" pitchFamily="34" charset="0"/>
              </a:rPr>
              <a:t>19</a:t>
            </a:fld>
            <a:endParaRPr lang="zh-CN" altLang="en-US" sz="2800" dirty="0">
              <a:solidFill>
                <a:srgbClr val="004098"/>
              </a:solidFill>
              <a:latin typeface="Calibri" panose="020F0502020204030204" pitchFamily="34" charset="0"/>
              <a:cs typeface="Calibri" panose="020F0502020204030204" pitchFamily="34" charset="0"/>
            </a:endParaRPr>
          </a:p>
        </p:txBody>
      </p:sp>
      <p:pic>
        <p:nvPicPr>
          <p:cNvPr id="3" name="图片 2">
            <a:extLst>
              <a:ext uri="{FF2B5EF4-FFF2-40B4-BE49-F238E27FC236}">
                <a16:creationId xmlns:a16="http://schemas.microsoft.com/office/drawing/2014/main" id="{1C997A4F-8569-778E-F6DA-1F3168F34D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550" y="1"/>
            <a:ext cx="932329" cy="1132114"/>
          </a:xfrm>
          <a:prstGeom prst="rect">
            <a:avLst/>
          </a:prstGeom>
        </p:spPr>
      </p:pic>
      <p:sp>
        <p:nvSpPr>
          <p:cNvPr id="4" name="文本框 3">
            <a:extLst>
              <a:ext uri="{FF2B5EF4-FFF2-40B4-BE49-F238E27FC236}">
                <a16:creationId xmlns:a16="http://schemas.microsoft.com/office/drawing/2014/main" id="{FCB05CF4-0728-340B-4011-8BFB919E12B0}"/>
              </a:ext>
            </a:extLst>
          </p:cNvPr>
          <p:cNvSpPr txBox="1"/>
          <p:nvPr/>
        </p:nvSpPr>
        <p:spPr>
          <a:xfrm>
            <a:off x="1452260" y="116452"/>
            <a:ext cx="2492990" cy="1015663"/>
          </a:xfrm>
          <a:prstGeom prst="rect">
            <a:avLst/>
          </a:prstGeom>
          <a:noFill/>
        </p:spPr>
        <p:txBody>
          <a:bodyPr wrap="none" rtlCol="0">
            <a:spAutoFit/>
          </a:bodyPr>
          <a:lstStyle/>
          <a:p>
            <a:r>
              <a:rPr lang="en-US" altLang="zh-CN" sz="3200" b="1" dirty="0">
                <a:solidFill>
                  <a:srgbClr val="004098"/>
                </a:solidFill>
                <a:latin typeface="微软雅黑" panose="020B0503020204020204" pitchFamily="34" charset="-122"/>
                <a:ea typeface="微软雅黑" panose="020B0503020204020204" pitchFamily="34" charset="-122"/>
              </a:rPr>
              <a:t>4 </a:t>
            </a:r>
            <a:r>
              <a:rPr lang="zh-CN" altLang="en-US" sz="3200" b="1" dirty="0">
                <a:solidFill>
                  <a:srgbClr val="004098"/>
                </a:solidFill>
                <a:latin typeface="微软雅黑" panose="020B0503020204020204" pitchFamily="34" charset="-122"/>
                <a:ea typeface="微软雅黑" panose="020B0503020204020204" pitchFamily="34" charset="-122"/>
              </a:rPr>
              <a:t>结论</a:t>
            </a:r>
            <a:endParaRPr lang="en-US" altLang="zh-CN" sz="3200" b="1" dirty="0">
              <a:solidFill>
                <a:srgbClr val="004098"/>
              </a:solidFill>
              <a:latin typeface="微软雅黑" panose="020B0503020204020204" pitchFamily="34" charset="-122"/>
              <a:ea typeface="微软雅黑" panose="020B0503020204020204" pitchFamily="34" charset="-122"/>
            </a:endParaRPr>
          </a:p>
          <a:p>
            <a:endParaRPr lang="en-US" altLang="zh-CN" sz="800" dirty="0">
              <a:solidFill>
                <a:srgbClr val="004098"/>
              </a:solidFill>
              <a:latin typeface="微软雅黑" panose="020B0503020204020204" pitchFamily="34" charset="-122"/>
              <a:ea typeface="微软雅黑" panose="020B0503020204020204" pitchFamily="34" charset="-122"/>
            </a:endParaRPr>
          </a:p>
          <a:p>
            <a:r>
              <a:rPr lang="zh-CN" altLang="en-US" sz="2000" dirty="0">
                <a:solidFill>
                  <a:srgbClr val="004098"/>
                </a:solidFill>
                <a:latin typeface="微软雅黑" panose="020B0503020204020204" pitchFamily="34" charset="-122"/>
                <a:ea typeface="微软雅黑" panose="020B0503020204020204" pitchFamily="34" charset="-122"/>
              </a:rPr>
              <a:t>昂鲁温度的物理意义</a:t>
            </a:r>
          </a:p>
        </p:txBody>
      </p:sp>
      <p:sp>
        <p:nvSpPr>
          <p:cNvPr id="2" name="文本框 1">
            <a:extLst>
              <a:ext uri="{FF2B5EF4-FFF2-40B4-BE49-F238E27FC236}">
                <a16:creationId xmlns:a16="http://schemas.microsoft.com/office/drawing/2014/main" id="{4B47FBB3-B20C-EF92-F7D7-958270B00F96}"/>
              </a:ext>
            </a:extLst>
          </p:cNvPr>
          <p:cNvSpPr txBox="1"/>
          <p:nvPr/>
        </p:nvSpPr>
        <p:spPr>
          <a:xfrm>
            <a:off x="3086680" y="1222863"/>
            <a:ext cx="2024913"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真空是场基态</a:t>
            </a:r>
          </a:p>
        </p:txBody>
      </p:sp>
      <p:sp>
        <p:nvSpPr>
          <p:cNvPr id="5" name="文本框 4">
            <a:extLst>
              <a:ext uri="{FF2B5EF4-FFF2-40B4-BE49-F238E27FC236}">
                <a16:creationId xmlns:a16="http://schemas.microsoft.com/office/drawing/2014/main" id="{CCDB712B-2DCE-0EE1-0FEC-998E3F5793EC}"/>
              </a:ext>
            </a:extLst>
          </p:cNvPr>
          <p:cNvSpPr txBox="1"/>
          <p:nvPr/>
        </p:nvSpPr>
        <p:spPr>
          <a:xfrm>
            <a:off x="871187" y="2545408"/>
            <a:ext cx="1723549"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惯性观察者</a:t>
            </a:r>
          </a:p>
        </p:txBody>
      </p:sp>
      <p:sp>
        <p:nvSpPr>
          <p:cNvPr id="6" name="文本框 5">
            <a:extLst>
              <a:ext uri="{FF2B5EF4-FFF2-40B4-BE49-F238E27FC236}">
                <a16:creationId xmlns:a16="http://schemas.microsoft.com/office/drawing/2014/main" id="{E3D4D1D2-226F-0F09-9252-AD23469D2355}"/>
              </a:ext>
            </a:extLst>
          </p:cNvPr>
          <p:cNvSpPr txBox="1"/>
          <p:nvPr/>
        </p:nvSpPr>
        <p:spPr>
          <a:xfrm>
            <a:off x="892029" y="3213880"/>
            <a:ext cx="2031325"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匀加速观察者</a:t>
            </a:r>
          </a:p>
        </p:txBody>
      </p:sp>
      <p:sp>
        <p:nvSpPr>
          <p:cNvPr id="8" name="文本框 7">
            <a:extLst>
              <a:ext uri="{FF2B5EF4-FFF2-40B4-BE49-F238E27FC236}">
                <a16:creationId xmlns:a16="http://schemas.microsoft.com/office/drawing/2014/main" id="{CF48B693-7BE0-7212-166B-9F9C81A775FC}"/>
              </a:ext>
            </a:extLst>
          </p:cNvPr>
          <p:cNvSpPr txBox="1"/>
          <p:nvPr/>
        </p:nvSpPr>
        <p:spPr>
          <a:xfrm>
            <a:off x="3170328" y="2545408"/>
            <a:ext cx="2383986"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闵可夫斯基时空</a:t>
            </a:r>
          </a:p>
        </p:txBody>
      </p:sp>
      <p:sp>
        <p:nvSpPr>
          <p:cNvPr id="9" name="文本框 8">
            <a:extLst>
              <a:ext uri="{FF2B5EF4-FFF2-40B4-BE49-F238E27FC236}">
                <a16:creationId xmlns:a16="http://schemas.microsoft.com/office/drawing/2014/main" id="{AF76990B-F82E-32E1-98A5-A5673F2F7E69}"/>
              </a:ext>
            </a:extLst>
          </p:cNvPr>
          <p:cNvSpPr txBox="1"/>
          <p:nvPr/>
        </p:nvSpPr>
        <p:spPr>
          <a:xfrm>
            <a:off x="3758849" y="3213879"/>
            <a:ext cx="1729897"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林德勒时空</a:t>
            </a:r>
          </a:p>
        </p:txBody>
      </p:sp>
      <p:sp>
        <p:nvSpPr>
          <p:cNvPr id="10" name="文本框 9">
            <a:extLst>
              <a:ext uri="{FF2B5EF4-FFF2-40B4-BE49-F238E27FC236}">
                <a16:creationId xmlns:a16="http://schemas.microsoft.com/office/drawing/2014/main" id="{2C06DA33-4BEE-B7DB-0296-9B997F0637FD}"/>
              </a:ext>
            </a:extLst>
          </p:cNvPr>
          <p:cNvSpPr txBox="1"/>
          <p:nvPr/>
        </p:nvSpPr>
        <p:spPr>
          <a:xfrm>
            <a:off x="827648" y="4649039"/>
            <a:ext cx="1723549"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右林德勒楔</a:t>
            </a:r>
          </a:p>
        </p:txBody>
      </p:sp>
      <p:sp>
        <p:nvSpPr>
          <p:cNvPr id="11" name="文本框 10">
            <a:extLst>
              <a:ext uri="{FF2B5EF4-FFF2-40B4-BE49-F238E27FC236}">
                <a16:creationId xmlns:a16="http://schemas.microsoft.com/office/drawing/2014/main" id="{52D6AAA8-A829-4728-B10D-290535FAB22A}"/>
              </a:ext>
            </a:extLst>
          </p:cNvPr>
          <p:cNvSpPr txBox="1"/>
          <p:nvPr/>
        </p:nvSpPr>
        <p:spPr>
          <a:xfrm>
            <a:off x="10543321" y="3566951"/>
            <a:ext cx="1620957" cy="523220"/>
          </a:xfrm>
          <a:prstGeom prst="rect">
            <a:avLst/>
          </a:prstGeom>
          <a:noFill/>
        </p:spPr>
        <p:txBody>
          <a:bodyPr wrap="none" rtlCol="0">
            <a:spAutoFit/>
          </a:bodyPr>
          <a:lstStyle/>
          <a:p>
            <a:r>
              <a:rPr lang="zh-CN" altLang="en-US" sz="2800" b="1" dirty="0">
                <a:solidFill>
                  <a:srgbClr val="004098"/>
                </a:solidFill>
                <a:latin typeface="微软雅黑" panose="020B0503020204020204" pitchFamily="34" charset="-122"/>
                <a:ea typeface="微软雅黑" panose="020B0503020204020204" pitchFamily="34" charset="-122"/>
              </a:rPr>
              <a:t>昂鲁效应</a:t>
            </a:r>
          </a:p>
        </p:txBody>
      </p:sp>
      <p:sp>
        <p:nvSpPr>
          <p:cNvPr id="12" name="文本框 11">
            <a:extLst>
              <a:ext uri="{FF2B5EF4-FFF2-40B4-BE49-F238E27FC236}">
                <a16:creationId xmlns:a16="http://schemas.microsoft.com/office/drawing/2014/main" id="{63A22267-8816-2E38-62CD-C43C97851C55}"/>
              </a:ext>
            </a:extLst>
          </p:cNvPr>
          <p:cNvSpPr txBox="1"/>
          <p:nvPr/>
        </p:nvSpPr>
        <p:spPr>
          <a:xfrm>
            <a:off x="3080487" y="1906178"/>
            <a:ext cx="2339102"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粒子是场激发态</a:t>
            </a:r>
          </a:p>
        </p:txBody>
      </p:sp>
      <p:sp>
        <p:nvSpPr>
          <p:cNvPr id="13" name="文本框 12">
            <a:extLst>
              <a:ext uri="{FF2B5EF4-FFF2-40B4-BE49-F238E27FC236}">
                <a16:creationId xmlns:a16="http://schemas.microsoft.com/office/drawing/2014/main" id="{E7653E54-F886-4748-C0AB-8CD5C818217C}"/>
              </a:ext>
            </a:extLst>
          </p:cNvPr>
          <p:cNvSpPr txBox="1"/>
          <p:nvPr/>
        </p:nvSpPr>
        <p:spPr>
          <a:xfrm>
            <a:off x="760714" y="1540514"/>
            <a:ext cx="2031325"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量子场论视角</a:t>
            </a:r>
          </a:p>
        </p:txBody>
      </p:sp>
      <p:sp>
        <p:nvSpPr>
          <p:cNvPr id="14" name="左大括号 13">
            <a:extLst>
              <a:ext uri="{FF2B5EF4-FFF2-40B4-BE49-F238E27FC236}">
                <a16:creationId xmlns:a16="http://schemas.microsoft.com/office/drawing/2014/main" id="{4DBBF014-71B6-467D-A46C-4FD26F6A239C}"/>
              </a:ext>
            </a:extLst>
          </p:cNvPr>
          <p:cNvSpPr/>
          <p:nvPr/>
        </p:nvSpPr>
        <p:spPr>
          <a:xfrm>
            <a:off x="2788981" y="1453695"/>
            <a:ext cx="291506" cy="683314"/>
          </a:xfrm>
          <a:prstGeom prst="lef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5" name="文本框 14">
            <a:extLst>
              <a:ext uri="{FF2B5EF4-FFF2-40B4-BE49-F238E27FC236}">
                <a16:creationId xmlns:a16="http://schemas.microsoft.com/office/drawing/2014/main" id="{55555266-4879-5341-B8DE-2DE16C91F169}"/>
              </a:ext>
            </a:extLst>
          </p:cNvPr>
          <p:cNvSpPr txBox="1"/>
          <p:nvPr/>
        </p:nvSpPr>
        <p:spPr>
          <a:xfrm>
            <a:off x="5823596" y="1540515"/>
            <a:ext cx="1415772" cy="461665"/>
          </a:xfrm>
          <a:prstGeom prst="rect">
            <a:avLst/>
          </a:prstGeom>
          <a:noFill/>
        </p:spPr>
        <p:txBody>
          <a:bodyPr wrap="none" rtlCol="0">
            <a:spAutoFit/>
          </a:bodyPr>
          <a:lstStyle/>
          <a:p>
            <a:r>
              <a:rPr lang="zh-CN" altLang="en-US" sz="2400" b="1" dirty="0">
                <a:solidFill>
                  <a:srgbClr val="004098"/>
                </a:solidFill>
                <a:latin typeface="微软雅黑" panose="020B0503020204020204" pitchFamily="34" charset="-122"/>
                <a:ea typeface="微软雅黑" panose="020B0503020204020204" pitchFamily="34" charset="-122"/>
              </a:rPr>
              <a:t>真空不空</a:t>
            </a:r>
          </a:p>
        </p:txBody>
      </p:sp>
      <p:sp>
        <p:nvSpPr>
          <p:cNvPr id="16" name="文本框 15">
            <a:extLst>
              <a:ext uri="{FF2B5EF4-FFF2-40B4-BE49-F238E27FC236}">
                <a16:creationId xmlns:a16="http://schemas.microsoft.com/office/drawing/2014/main" id="{3833E1F2-A05A-1F45-1213-4C7A7A242C1B}"/>
              </a:ext>
            </a:extLst>
          </p:cNvPr>
          <p:cNvSpPr txBox="1"/>
          <p:nvPr/>
        </p:nvSpPr>
        <p:spPr>
          <a:xfrm>
            <a:off x="7951371" y="1540514"/>
            <a:ext cx="1415772" cy="461665"/>
          </a:xfrm>
          <a:prstGeom prst="rect">
            <a:avLst/>
          </a:prstGeom>
          <a:noFill/>
        </p:spPr>
        <p:txBody>
          <a:bodyPr wrap="none" rtlCol="0">
            <a:spAutoFit/>
          </a:bodyPr>
          <a:lstStyle/>
          <a:p>
            <a:r>
              <a:rPr lang="zh-CN" altLang="en-US" sz="2400" b="1" dirty="0">
                <a:solidFill>
                  <a:srgbClr val="004098"/>
                </a:solidFill>
                <a:latin typeface="微软雅黑" panose="020B0503020204020204" pitchFamily="34" charset="-122"/>
                <a:ea typeface="微软雅黑" panose="020B0503020204020204" pitchFamily="34" charset="-122"/>
              </a:rPr>
              <a:t>粒子涨落</a:t>
            </a:r>
          </a:p>
        </p:txBody>
      </p:sp>
      <p:cxnSp>
        <p:nvCxnSpPr>
          <p:cNvPr id="17" name="直接箭头连接符 16">
            <a:extLst>
              <a:ext uri="{FF2B5EF4-FFF2-40B4-BE49-F238E27FC236}">
                <a16:creationId xmlns:a16="http://schemas.microsoft.com/office/drawing/2014/main" id="{8C4218B5-1952-16E7-8CC9-2C93A57FD72B}"/>
              </a:ext>
            </a:extLst>
          </p:cNvPr>
          <p:cNvCxnSpPr>
            <a:cxnSpLocks/>
            <a:stCxn id="15" idx="3"/>
            <a:endCxn id="16" idx="1"/>
          </p:cNvCxnSpPr>
          <p:nvPr/>
        </p:nvCxnSpPr>
        <p:spPr>
          <a:xfrm flipV="1">
            <a:off x="7239368" y="1771347"/>
            <a:ext cx="712003" cy="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0" name="直接箭头连接符 19">
            <a:extLst>
              <a:ext uri="{FF2B5EF4-FFF2-40B4-BE49-F238E27FC236}">
                <a16:creationId xmlns:a16="http://schemas.microsoft.com/office/drawing/2014/main" id="{2823092D-A624-C555-46F8-94A64CB50EFB}"/>
              </a:ext>
            </a:extLst>
          </p:cNvPr>
          <p:cNvCxnSpPr>
            <a:cxnSpLocks/>
            <a:stCxn id="5" idx="3"/>
            <a:endCxn id="8" idx="1"/>
          </p:cNvCxnSpPr>
          <p:nvPr/>
        </p:nvCxnSpPr>
        <p:spPr>
          <a:xfrm>
            <a:off x="2594736" y="2776241"/>
            <a:ext cx="575592"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3" name="直接箭头连接符 22">
            <a:extLst>
              <a:ext uri="{FF2B5EF4-FFF2-40B4-BE49-F238E27FC236}">
                <a16:creationId xmlns:a16="http://schemas.microsoft.com/office/drawing/2014/main" id="{FB7E3F85-0B55-E0AA-CB4D-B641B5AA3CB1}"/>
              </a:ext>
            </a:extLst>
          </p:cNvPr>
          <p:cNvCxnSpPr>
            <a:cxnSpLocks/>
            <a:stCxn id="6" idx="3"/>
            <a:endCxn id="9" idx="1"/>
          </p:cNvCxnSpPr>
          <p:nvPr/>
        </p:nvCxnSpPr>
        <p:spPr>
          <a:xfrm flipV="1">
            <a:off x="2923354" y="3444712"/>
            <a:ext cx="835495" cy="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文本框 26">
                <a:extLst>
                  <a:ext uri="{FF2B5EF4-FFF2-40B4-BE49-F238E27FC236}">
                    <a16:creationId xmlns:a16="http://schemas.microsoft.com/office/drawing/2014/main" id="{12CC625C-8581-2107-C447-36ED5100F7E1}"/>
                  </a:ext>
                </a:extLst>
              </p:cNvPr>
              <p:cNvSpPr txBox="1"/>
              <p:nvPr/>
            </p:nvSpPr>
            <p:spPr>
              <a:xfrm>
                <a:off x="5842294" y="2547239"/>
                <a:ext cx="1393908"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真空</a:t>
                </a:r>
                <a14:m>
                  <m:oMath xmlns:m="http://schemas.openxmlformats.org/officeDocument/2006/math">
                    <m:r>
                      <a:rPr lang="en-US" altLang="zh-CN" sz="2400" b="0" i="1" smtClean="0">
                        <a:latin typeface="Cambria Math" panose="02040503050406030204" pitchFamily="18" charset="0"/>
                        <a:ea typeface="微软雅黑" panose="020B0503020204020204" pitchFamily="34" charset="-122"/>
                      </a:rPr>
                      <m:t>|</m:t>
                    </m:r>
                    <m:sSub>
                      <m:sSubPr>
                        <m:ctrlPr>
                          <a:rPr lang="en-US" altLang="zh-CN" sz="2400" b="0" i="1" smtClean="0">
                            <a:latin typeface="Cambria Math" panose="02040503050406030204" pitchFamily="18" charset="0"/>
                            <a:ea typeface="微软雅黑" panose="020B0503020204020204" pitchFamily="34" charset="-122"/>
                          </a:rPr>
                        </m:ctrlPr>
                      </m:sSubPr>
                      <m:e>
                        <m:r>
                          <a:rPr lang="en-US" altLang="zh-CN" sz="2400" b="0" i="1" smtClean="0">
                            <a:latin typeface="Cambria Math" panose="02040503050406030204" pitchFamily="18" charset="0"/>
                            <a:ea typeface="微软雅黑" panose="020B0503020204020204" pitchFamily="34" charset="-122"/>
                          </a:rPr>
                          <m:t>0</m:t>
                        </m:r>
                      </m:e>
                      <m:sub>
                        <m:r>
                          <a:rPr lang="en-US" altLang="zh-CN" sz="2400" b="0" i="1" smtClean="0">
                            <a:latin typeface="Cambria Math" panose="02040503050406030204" pitchFamily="18" charset="0"/>
                            <a:ea typeface="微软雅黑" panose="020B0503020204020204" pitchFamily="34" charset="-122"/>
                          </a:rPr>
                          <m:t>𝑀</m:t>
                        </m:r>
                      </m:sub>
                    </m:sSub>
                    <m:r>
                      <a:rPr lang="en-US" altLang="zh-CN" sz="2400" b="0" i="1" smtClean="0">
                        <a:latin typeface="Cambria Math" panose="02040503050406030204" pitchFamily="18" charset="0"/>
                        <a:ea typeface="微软雅黑" panose="020B0503020204020204" pitchFamily="34" charset="-122"/>
                      </a:rPr>
                      <m:t>⟩</m:t>
                    </m:r>
                  </m:oMath>
                </a14:m>
                <a:endParaRPr lang="zh-CN" altLang="en-US" sz="2400" dirty="0">
                  <a:latin typeface="微软雅黑" panose="020B0503020204020204" pitchFamily="34" charset="-122"/>
                  <a:ea typeface="微软雅黑" panose="020B0503020204020204" pitchFamily="34" charset="-122"/>
                </a:endParaRPr>
              </a:p>
            </p:txBody>
          </p:sp>
        </mc:Choice>
        <mc:Fallback xmlns="">
          <p:sp>
            <p:nvSpPr>
              <p:cNvPr id="27" name="文本框 26">
                <a:extLst>
                  <a:ext uri="{FF2B5EF4-FFF2-40B4-BE49-F238E27FC236}">
                    <a16:creationId xmlns:a16="http://schemas.microsoft.com/office/drawing/2014/main" id="{12CC625C-8581-2107-C447-36ED5100F7E1}"/>
                  </a:ext>
                </a:extLst>
              </p:cNvPr>
              <p:cNvSpPr txBox="1">
                <a:spLocks noRot="1" noChangeAspect="1" noMove="1" noResize="1" noEditPoints="1" noAdjustHandles="1" noChangeArrowheads="1" noChangeShapeType="1" noTextEdit="1"/>
              </p:cNvSpPr>
              <p:nvPr/>
            </p:nvSpPr>
            <p:spPr>
              <a:xfrm>
                <a:off x="5842294" y="2547239"/>
                <a:ext cx="1393908" cy="461665"/>
              </a:xfrm>
              <a:prstGeom prst="rect">
                <a:avLst/>
              </a:prstGeom>
              <a:blipFill>
                <a:blip r:embed="rId4"/>
                <a:stretch>
                  <a:fillRect l="-6550" t="-10526" r="-3057" b="-28947"/>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8" name="文本框 27">
                <a:extLst>
                  <a:ext uri="{FF2B5EF4-FFF2-40B4-BE49-F238E27FC236}">
                    <a16:creationId xmlns:a16="http://schemas.microsoft.com/office/drawing/2014/main" id="{8FFF2F03-3CBE-B140-58AF-BB559E2C65A9}"/>
                  </a:ext>
                </a:extLst>
              </p:cNvPr>
              <p:cNvSpPr txBox="1"/>
              <p:nvPr/>
            </p:nvSpPr>
            <p:spPr>
              <a:xfrm>
                <a:off x="5842526" y="3212848"/>
                <a:ext cx="1393908"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真空</a:t>
                </a:r>
                <a14:m>
                  <m:oMath xmlns:m="http://schemas.openxmlformats.org/officeDocument/2006/math">
                    <m:r>
                      <a:rPr lang="en-US" altLang="zh-CN" sz="2400" b="0" i="1" smtClean="0">
                        <a:latin typeface="Cambria Math" panose="02040503050406030204" pitchFamily="18" charset="0"/>
                        <a:ea typeface="微软雅黑" panose="020B0503020204020204" pitchFamily="34" charset="-122"/>
                      </a:rPr>
                      <m:t>|</m:t>
                    </m:r>
                    <m:sSub>
                      <m:sSubPr>
                        <m:ctrlPr>
                          <a:rPr lang="en-US" altLang="zh-CN" sz="2400" b="0" i="1" smtClean="0">
                            <a:latin typeface="Cambria Math" panose="02040503050406030204" pitchFamily="18" charset="0"/>
                            <a:ea typeface="微软雅黑" panose="020B0503020204020204" pitchFamily="34" charset="-122"/>
                          </a:rPr>
                        </m:ctrlPr>
                      </m:sSubPr>
                      <m:e>
                        <m:r>
                          <a:rPr lang="en-US" altLang="zh-CN" sz="2400" b="0" i="1" smtClean="0">
                            <a:latin typeface="Cambria Math" panose="02040503050406030204" pitchFamily="18" charset="0"/>
                            <a:ea typeface="微软雅黑" panose="020B0503020204020204" pitchFamily="34" charset="-122"/>
                          </a:rPr>
                          <m:t>0</m:t>
                        </m:r>
                      </m:e>
                      <m:sub>
                        <m:r>
                          <a:rPr lang="en-US" altLang="zh-CN" sz="2400" b="0" i="1" smtClean="0">
                            <a:latin typeface="Cambria Math" panose="02040503050406030204" pitchFamily="18" charset="0"/>
                            <a:ea typeface="微软雅黑" panose="020B0503020204020204" pitchFamily="34" charset="-122"/>
                          </a:rPr>
                          <m:t>𝑅</m:t>
                        </m:r>
                      </m:sub>
                    </m:sSub>
                    <m:r>
                      <a:rPr lang="en-US" altLang="zh-CN" sz="2400" b="0" i="1" smtClean="0">
                        <a:latin typeface="Cambria Math" panose="02040503050406030204" pitchFamily="18" charset="0"/>
                        <a:ea typeface="微软雅黑" panose="020B0503020204020204" pitchFamily="34" charset="-122"/>
                      </a:rPr>
                      <m:t>⟩</m:t>
                    </m:r>
                  </m:oMath>
                </a14:m>
                <a:endParaRPr lang="zh-CN" altLang="en-US" sz="2400" dirty="0">
                  <a:latin typeface="微软雅黑" panose="020B0503020204020204" pitchFamily="34" charset="-122"/>
                  <a:ea typeface="微软雅黑" panose="020B0503020204020204" pitchFamily="34" charset="-122"/>
                </a:endParaRPr>
              </a:p>
            </p:txBody>
          </p:sp>
        </mc:Choice>
        <mc:Fallback xmlns="">
          <p:sp>
            <p:nvSpPr>
              <p:cNvPr id="28" name="文本框 27">
                <a:extLst>
                  <a:ext uri="{FF2B5EF4-FFF2-40B4-BE49-F238E27FC236}">
                    <a16:creationId xmlns:a16="http://schemas.microsoft.com/office/drawing/2014/main" id="{8FFF2F03-3CBE-B140-58AF-BB559E2C65A9}"/>
                  </a:ext>
                </a:extLst>
              </p:cNvPr>
              <p:cNvSpPr txBox="1">
                <a:spLocks noRot="1" noChangeAspect="1" noMove="1" noResize="1" noEditPoints="1" noAdjustHandles="1" noChangeArrowheads="1" noChangeShapeType="1" noTextEdit="1"/>
              </p:cNvSpPr>
              <p:nvPr/>
            </p:nvSpPr>
            <p:spPr>
              <a:xfrm>
                <a:off x="5842526" y="3212848"/>
                <a:ext cx="1393908" cy="461665"/>
              </a:xfrm>
              <a:prstGeom prst="rect">
                <a:avLst/>
              </a:prstGeom>
              <a:blipFill>
                <a:blip r:embed="rId5"/>
                <a:stretch>
                  <a:fillRect l="-6550" t="-10526" b="-28947"/>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9" name="文本框 28">
                <a:extLst>
                  <a:ext uri="{FF2B5EF4-FFF2-40B4-BE49-F238E27FC236}">
                    <a16:creationId xmlns:a16="http://schemas.microsoft.com/office/drawing/2014/main" id="{6179F97F-75C5-C9BA-FCEC-AB257466E377}"/>
                  </a:ext>
                </a:extLst>
              </p:cNvPr>
              <p:cNvSpPr txBox="1"/>
              <p:nvPr/>
            </p:nvSpPr>
            <p:spPr>
              <a:xfrm>
                <a:off x="7739353" y="2523482"/>
                <a:ext cx="2429704" cy="50917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altLang="zh-CN" sz="2400" i="1" smtClean="0">
                              <a:latin typeface="Cambria Math" panose="02040503050406030204" pitchFamily="18" charset="0"/>
                              <a:ea typeface="微软雅黑" panose="020B0503020204020204" pitchFamily="34" charset="-122"/>
                            </a:rPr>
                          </m:ctrlPr>
                        </m:dPr>
                        <m:e>
                          <m:sSub>
                            <m:sSubPr>
                              <m:ctrlPr>
                                <a:rPr lang="en-US" altLang="zh-CN" sz="2400" i="1">
                                  <a:latin typeface="Cambria Math" panose="02040503050406030204" pitchFamily="18" charset="0"/>
                                  <a:ea typeface="微软雅黑" panose="020B0503020204020204" pitchFamily="34" charset="-122"/>
                                </a:rPr>
                              </m:ctrlPr>
                            </m:sSubPr>
                            <m:e>
                              <m:r>
                                <a:rPr lang="en-US" altLang="zh-CN" sz="2400" i="1">
                                  <a:latin typeface="Cambria Math" panose="02040503050406030204" pitchFamily="18" charset="0"/>
                                  <a:ea typeface="微软雅黑" panose="020B0503020204020204" pitchFamily="34" charset="-122"/>
                                </a:rPr>
                                <m:t>0</m:t>
                              </m:r>
                            </m:e>
                            <m:sub>
                              <m:r>
                                <a:rPr lang="en-US" altLang="zh-CN" sz="2400" i="1">
                                  <a:latin typeface="Cambria Math" panose="02040503050406030204" pitchFamily="18" charset="0"/>
                                  <a:ea typeface="微软雅黑" panose="020B0503020204020204" pitchFamily="34" charset="-122"/>
                                </a:rPr>
                                <m:t>𝑀</m:t>
                              </m:r>
                            </m:sub>
                          </m:sSub>
                        </m:e>
                        <m:e>
                          <m:sSubSup>
                            <m:sSubSupPr>
                              <m:ctrlPr>
                                <a:rPr lang="en-US" altLang="zh-CN" sz="2400" i="1">
                                  <a:latin typeface="Cambria Math" panose="02040503050406030204" pitchFamily="18" charset="0"/>
                                  <a:ea typeface="微软雅黑" panose="020B0503020204020204" pitchFamily="34" charset="-122"/>
                                </a:rPr>
                              </m:ctrlPr>
                            </m:sSubSupPr>
                            <m:e>
                              <m:acc>
                                <m:accPr>
                                  <m:chr m:val="̂"/>
                                  <m:ctrlPr>
                                    <a:rPr lang="en-US" altLang="zh-CN" sz="2400" i="1">
                                      <a:latin typeface="Cambria Math" panose="02040503050406030204" pitchFamily="18" charset="0"/>
                                      <a:ea typeface="微软雅黑" panose="020B0503020204020204" pitchFamily="34" charset="-122"/>
                                    </a:rPr>
                                  </m:ctrlPr>
                                </m:accPr>
                                <m:e>
                                  <m:r>
                                    <a:rPr lang="en-US" altLang="zh-CN" sz="2400" i="1">
                                      <a:latin typeface="Cambria Math" panose="02040503050406030204" pitchFamily="18" charset="0"/>
                                      <a:ea typeface="微软雅黑" panose="020B0503020204020204" pitchFamily="34" charset="-122"/>
                                    </a:rPr>
                                    <m:t>𝑛</m:t>
                                  </m:r>
                                </m:e>
                              </m:acc>
                            </m:e>
                            <m:sub>
                              <m:r>
                                <a:rPr lang="en-US" altLang="zh-CN" sz="2400" i="1">
                                  <a:latin typeface="Cambria Math" panose="02040503050406030204" pitchFamily="18" charset="0"/>
                                  <a:ea typeface="微软雅黑" panose="020B0503020204020204" pitchFamily="34" charset="-122"/>
                                </a:rPr>
                                <m:t>𝑘</m:t>
                              </m:r>
                            </m:sub>
                            <m:sup>
                              <m:r>
                                <a:rPr lang="en-US" altLang="zh-CN" sz="2400" b="0" i="1" smtClean="0">
                                  <a:latin typeface="Cambria Math" panose="02040503050406030204" pitchFamily="18" charset="0"/>
                                  <a:ea typeface="微软雅黑" panose="020B0503020204020204" pitchFamily="34" charset="-122"/>
                                </a:rPr>
                                <m:t>𝑀</m:t>
                              </m:r>
                            </m:sup>
                          </m:sSubSup>
                        </m:e>
                        <m:e>
                          <m:sSub>
                            <m:sSubPr>
                              <m:ctrlPr>
                                <a:rPr lang="en-US" altLang="zh-CN" sz="2400" i="1">
                                  <a:latin typeface="Cambria Math" panose="02040503050406030204" pitchFamily="18" charset="0"/>
                                  <a:ea typeface="微软雅黑" panose="020B0503020204020204" pitchFamily="34" charset="-122"/>
                                </a:rPr>
                              </m:ctrlPr>
                            </m:sSubPr>
                            <m:e>
                              <m:r>
                                <a:rPr lang="en-US" altLang="zh-CN" sz="2400" i="1">
                                  <a:latin typeface="Cambria Math" panose="02040503050406030204" pitchFamily="18" charset="0"/>
                                  <a:ea typeface="微软雅黑" panose="020B0503020204020204" pitchFamily="34" charset="-122"/>
                                </a:rPr>
                                <m:t>0</m:t>
                              </m:r>
                            </m:e>
                            <m:sub>
                              <m:r>
                                <a:rPr lang="en-US" altLang="zh-CN" sz="2400" i="1">
                                  <a:latin typeface="Cambria Math" panose="02040503050406030204" pitchFamily="18" charset="0"/>
                                  <a:ea typeface="微软雅黑" panose="020B0503020204020204" pitchFamily="34" charset="-122"/>
                                </a:rPr>
                                <m:t>𝑀</m:t>
                              </m:r>
                            </m:sub>
                          </m:sSub>
                        </m:e>
                      </m:d>
                      <m:r>
                        <a:rPr lang="en-US" altLang="zh-CN" sz="2400" b="0" i="1" smtClean="0">
                          <a:latin typeface="Cambria Math" panose="02040503050406030204" pitchFamily="18" charset="0"/>
                          <a:ea typeface="微软雅黑" panose="020B0503020204020204" pitchFamily="34" charset="-122"/>
                        </a:rPr>
                        <m:t>=</m:t>
                      </m:r>
                      <m:r>
                        <a:rPr lang="en-US" altLang="zh-CN" sz="2400" i="1">
                          <a:latin typeface="Cambria Math" panose="02040503050406030204" pitchFamily="18" charset="0"/>
                          <a:ea typeface="微软雅黑" panose="020B0503020204020204" pitchFamily="34" charset="-122"/>
                        </a:rPr>
                        <m:t>0</m:t>
                      </m:r>
                    </m:oMath>
                  </m:oMathPara>
                </a14:m>
                <a:endParaRPr lang="zh-CN" altLang="en-US" sz="2400" dirty="0">
                  <a:latin typeface="微软雅黑" panose="020B0503020204020204" pitchFamily="34" charset="-122"/>
                  <a:ea typeface="微软雅黑" panose="020B0503020204020204" pitchFamily="34" charset="-122"/>
                </a:endParaRPr>
              </a:p>
            </p:txBody>
          </p:sp>
        </mc:Choice>
        <mc:Fallback xmlns="">
          <p:sp>
            <p:nvSpPr>
              <p:cNvPr id="29" name="文本框 28">
                <a:extLst>
                  <a:ext uri="{FF2B5EF4-FFF2-40B4-BE49-F238E27FC236}">
                    <a16:creationId xmlns:a16="http://schemas.microsoft.com/office/drawing/2014/main" id="{6179F97F-75C5-C9BA-FCEC-AB257466E377}"/>
                  </a:ext>
                </a:extLst>
              </p:cNvPr>
              <p:cNvSpPr txBox="1">
                <a:spLocks noRot="1" noChangeAspect="1" noMove="1" noResize="1" noEditPoints="1" noAdjustHandles="1" noChangeArrowheads="1" noChangeShapeType="1" noTextEdit="1"/>
              </p:cNvSpPr>
              <p:nvPr/>
            </p:nvSpPr>
            <p:spPr>
              <a:xfrm>
                <a:off x="7739353" y="2523482"/>
                <a:ext cx="2429704" cy="509178"/>
              </a:xfrm>
              <a:prstGeom prst="rect">
                <a:avLst/>
              </a:prstGeom>
              <a:blipFill>
                <a:blip r:embed="rId6"/>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30" name="文本框 29">
                <a:extLst>
                  <a:ext uri="{FF2B5EF4-FFF2-40B4-BE49-F238E27FC236}">
                    <a16:creationId xmlns:a16="http://schemas.microsoft.com/office/drawing/2014/main" id="{24D14724-04E9-FC84-2FF8-B62054F62819}"/>
                  </a:ext>
                </a:extLst>
              </p:cNvPr>
              <p:cNvSpPr txBox="1"/>
              <p:nvPr/>
            </p:nvSpPr>
            <p:spPr>
              <a:xfrm>
                <a:off x="7865788" y="3189091"/>
                <a:ext cx="2333010" cy="50917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altLang="zh-CN" sz="2400" i="1" smtClean="0">
                              <a:latin typeface="Cambria Math" panose="02040503050406030204" pitchFamily="18" charset="0"/>
                              <a:ea typeface="微软雅黑" panose="020B0503020204020204" pitchFamily="34" charset="-122"/>
                            </a:rPr>
                          </m:ctrlPr>
                        </m:dPr>
                        <m:e>
                          <m:sSub>
                            <m:sSubPr>
                              <m:ctrlPr>
                                <a:rPr lang="en-US" altLang="zh-CN" sz="2400" i="1">
                                  <a:latin typeface="Cambria Math" panose="02040503050406030204" pitchFamily="18" charset="0"/>
                                  <a:ea typeface="微软雅黑" panose="020B0503020204020204" pitchFamily="34" charset="-122"/>
                                </a:rPr>
                              </m:ctrlPr>
                            </m:sSubPr>
                            <m:e>
                              <m:r>
                                <a:rPr lang="en-US" altLang="zh-CN" sz="2400" i="1">
                                  <a:latin typeface="Cambria Math" panose="02040503050406030204" pitchFamily="18" charset="0"/>
                                  <a:ea typeface="微软雅黑" panose="020B0503020204020204" pitchFamily="34" charset="-122"/>
                                </a:rPr>
                                <m:t>0</m:t>
                              </m:r>
                            </m:e>
                            <m:sub>
                              <m:r>
                                <a:rPr lang="en-US" altLang="zh-CN" sz="2400" b="0" i="1" smtClean="0">
                                  <a:latin typeface="Cambria Math" panose="02040503050406030204" pitchFamily="18" charset="0"/>
                                  <a:ea typeface="微软雅黑" panose="020B0503020204020204" pitchFamily="34" charset="-122"/>
                                </a:rPr>
                                <m:t>𝑅</m:t>
                              </m:r>
                            </m:sub>
                          </m:sSub>
                        </m:e>
                        <m:e>
                          <m:sSubSup>
                            <m:sSubSupPr>
                              <m:ctrlPr>
                                <a:rPr lang="en-US" altLang="zh-CN" sz="2400" i="1">
                                  <a:latin typeface="Cambria Math" panose="02040503050406030204" pitchFamily="18" charset="0"/>
                                  <a:ea typeface="微软雅黑" panose="020B0503020204020204" pitchFamily="34" charset="-122"/>
                                </a:rPr>
                              </m:ctrlPr>
                            </m:sSubSupPr>
                            <m:e>
                              <m:acc>
                                <m:accPr>
                                  <m:chr m:val="̂"/>
                                  <m:ctrlPr>
                                    <a:rPr lang="en-US" altLang="zh-CN" sz="2400" i="1">
                                      <a:latin typeface="Cambria Math" panose="02040503050406030204" pitchFamily="18" charset="0"/>
                                      <a:ea typeface="微软雅黑" panose="020B0503020204020204" pitchFamily="34" charset="-122"/>
                                    </a:rPr>
                                  </m:ctrlPr>
                                </m:accPr>
                                <m:e>
                                  <m:r>
                                    <a:rPr lang="en-US" altLang="zh-CN" sz="2400" i="1">
                                      <a:latin typeface="Cambria Math" panose="02040503050406030204" pitchFamily="18" charset="0"/>
                                      <a:ea typeface="微软雅黑" panose="020B0503020204020204" pitchFamily="34" charset="-122"/>
                                    </a:rPr>
                                    <m:t>𝑛</m:t>
                                  </m:r>
                                </m:e>
                              </m:acc>
                            </m:e>
                            <m:sub>
                              <m:r>
                                <a:rPr lang="en-US" altLang="zh-CN" sz="2400" i="1">
                                  <a:latin typeface="Cambria Math" panose="02040503050406030204" pitchFamily="18" charset="0"/>
                                  <a:ea typeface="微软雅黑" panose="020B0503020204020204" pitchFamily="34" charset="-122"/>
                                </a:rPr>
                                <m:t>𝑘</m:t>
                              </m:r>
                            </m:sub>
                            <m:sup>
                              <m:r>
                                <a:rPr lang="en-US" altLang="zh-CN" sz="2400" b="0" i="1" smtClean="0">
                                  <a:latin typeface="Cambria Math" panose="02040503050406030204" pitchFamily="18" charset="0"/>
                                  <a:ea typeface="微软雅黑" panose="020B0503020204020204" pitchFamily="34" charset="-122"/>
                                </a:rPr>
                                <m:t>𝑅</m:t>
                              </m:r>
                            </m:sup>
                          </m:sSubSup>
                        </m:e>
                        <m:e>
                          <m:sSub>
                            <m:sSubPr>
                              <m:ctrlPr>
                                <a:rPr lang="en-US" altLang="zh-CN" sz="2400" i="1">
                                  <a:latin typeface="Cambria Math" panose="02040503050406030204" pitchFamily="18" charset="0"/>
                                  <a:ea typeface="微软雅黑" panose="020B0503020204020204" pitchFamily="34" charset="-122"/>
                                </a:rPr>
                              </m:ctrlPr>
                            </m:sSubPr>
                            <m:e>
                              <m:r>
                                <a:rPr lang="en-US" altLang="zh-CN" sz="2400" i="1">
                                  <a:latin typeface="Cambria Math" panose="02040503050406030204" pitchFamily="18" charset="0"/>
                                  <a:ea typeface="微软雅黑" panose="020B0503020204020204" pitchFamily="34" charset="-122"/>
                                </a:rPr>
                                <m:t>0</m:t>
                              </m:r>
                            </m:e>
                            <m:sub>
                              <m:r>
                                <a:rPr lang="en-US" altLang="zh-CN" sz="2400" b="0" i="1" smtClean="0">
                                  <a:latin typeface="Cambria Math" panose="02040503050406030204" pitchFamily="18" charset="0"/>
                                  <a:ea typeface="微软雅黑" panose="020B0503020204020204" pitchFamily="34" charset="-122"/>
                                </a:rPr>
                                <m:t>𝑅</m:t>
                              </m:r>
                            </m:sub>
                          </m:sSub>
                        </m:e>
                      </m:d>
                      <m:r>
                        <a:rPr lang="en-US" altLang="zh-CN" sz="2400" b="0" i="1" smtClean="0">
                          <a:latin typeface="Cambria Math" panose="02040503050406030204" pitchFamily="18" charset="0"/>
                          <a:ea typeface="微软雅黑" panose="020B0503020204020204" pitchFamily="34" charset="-122"/>
                        </a:rPr>
                        <m:t>=</m:t>
                      </m:r>
                      <m:r>
                        <a:rPr lang="en-US" altLang="zh-CN" sz="2400" i="1">
                          <a:latin typeface="Cambria Math" panose="02040503050406030204" pitchFamily="18" charset="0"/>
                          <a:ea typeface="微软雅黑" panose="020B0503020204020204" pitchFamily="34" charset="-122"/>
                        </a:rPr>
                        <m:t>0</m:t>
                      </m:r>
                    </m:oMath>
                  </m:oMathPara>
                </a14:m>
                <a:endParaRPr lang="zh-CN" altLang="en-US" sz="2400" dirty="0">
                  <a:latin typeface="微软雅黑" panose="020B0503020204020204" pitchFamily="34" charset="-122"/>
                  <a:ea typeface="微软雅黑" panose="020B0503020204020204" pitchFamily="34" charset="-122"/>
                </a:endParaRPr>
              </a:p>
            </p:txBody>
          </p:sp>
        </mc:Choice>
        <mc:Fallback xmlns="">
          <p:sp>
            <p:nvSpPr>
              <p:cNvPr id="30" name="文本框 29">
                <a:extLst>
                  <a:ext uri="{FF2B5EF4-FFF2-40B4-BE49-F238E27FC236}">
                    <a16:creationId xmlns:a16="http://schemas.microsoft.com/office/drawing/2014/main" id="{24D14724-04E9-FC84-2FF8-B62054F62819}"/>
                  </a:ext>
                </a:extLst>
              </p:cNvPr>
              <p:cNvSpPr txBox="1">
                <a:spLocks noRot="1" noChangeAspect="1" noMove="1" noResize="1" noEditPoints="1" noAdjustHandles="1" noChangeArrowheads="1" noChangeShapeType="1" noTextEdit="1"/>
              </p:cNvSpPr>
              <p:nvPr/>
            </p:nvSpPr>
            <p:spPr>
              <a:xfrm>
                <a:off x="7865788" y="3189091"/>
                <a:ext cx="2333010" cy="509178"/>
              </a:xfrm>
              <a:prstGeom prst="rect">
                <a:avLst/>
              </a:prstGeom>
              <a:blipFill>
                <a:blip r:embed="rId7"/>
                <a:stretch>
                  <a:fillRect/>
                </a:stretch>
              </a:blipFill>
            </p:spPr>
            <p:txBody>
              <a:bodyPr/>
              <a:lstStyle/>
              <a:p>
                <a:r>
                  <a:rPr lang="zh-CN" altLang="en-US">
                    <a:noFill/>
                  </a:rPr>
                  <a:t> </a:t>
                </a:r>
              </a:p>
            </p:txBody>
          </p:sp>
        </mc:Fallback>
      </mc:AlternateContent>
      <p:sp>
        <p:nvSpPr>
          <p:cNvPr id="31" name="文本框 30">
            <a:extLst>
              <a:ext uri="{FF2B5EF4-FFF2-40B4-BE49-F238E27FC236}">
                <a16:creationId xmlns:a16="http://schemas.microsoft.com/office/drawing/2014/main" id="{CB7FC070-6902-4824-1C85-E682273A867C}"/>
              </a:ext>
            </a:extLst>
          </p:cNvPr>
          <p:cNvSpPr txBox="1"/>
          <p:nvPr/>
        </p:nvSpPr>
        <p:spPr>
          <a:xfrm>
            <a:off x="827647" y="5572368"/>
            <a:ext cx="1723549" cy="461665"/>
          </a:xfrm>
          <a:prstGeom prst="rect">
            <a:avLst/>
          </a:prstGeom>
          <a:noFill/>
        </p:spPr>
        <p:txBody>
          <a:bodyPr wrap="none" rtlCol="0">
            <a:spAutoFit/>
          </a:bodyPr>
          <a:lstStyle/>
          <a:p>
            <a:r>
              <a:rPr lang="zh-CN" altLang="en-US" sz="2400" b="1" dirty="0">
                <a:solidFill>
                  <a:srgbClr val="004098"/>
                </a:solidFill>
                <a:latin typeface="微软雅黑" panose="020B0503020204020204" pitchFamily="34" charset="-122"/>
                <a:ea typeface="微软雅黑" panose="020B0503020204020204" pitchFamily="34" charset="-122"/>
              </a:rPr>
              <a:t>林德勒视界</a:t>
            </a:r>
          </a:p>
        </p:txBody>
      </p:sp>
      <mc:AlternateContent xmlns:mc="http://schemas.openxmlformats.org/markup-compatibility/2006" xmlns:a14="http://schemas.microsoft.com/office/drawing/2010/main">
        <mc:Choice Requires="a14">
          <p:sp>
            <p:nvSpPr>
              <p:cNvPr id="35" name="文本框 34">
                <a:extLst>
                  <a:ext uri="{FF2B5EF4-FFF2-40B4-BE49-F238E27FC236}">
                    <a16:creationId xmlns:a16="http://schemas.microsoft.com/office/drawing/2014/main" id="{A7365CB5-009C-905C-58D2-25451855AA37}"/>
                  </a:ext>
                </a:extLst>
              </p:cNvPr>
              <p:cNvSpPr txBox="1"/>
              <p:nvPr/>
            </p:nvSpPr>
            <p:spPr>
              <a:xfrm>
                <a:off x="6763898" y="5004262"/>
                <a:ext cx="2374945" cy="50917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altLang="zh-CN" sz="2400" i="1">
                              <a:latin typeface="Cambria Math" panose="02040503050406030204" pitchFamily="18" charset="0"/>
                              <a:ea typeface="微软雅黑" panose="020B0503020204020204" pitchFamily="34" charset="-122"/>
                            </a:rPr>
                          </m:ctrlPr>
                        </m:dPr>
                        <m:e>
                          <m:sSub>
                            <m:sSubPr>
                              <m:ctrlPr>
                                <a:rPr lang="en-US" altLang="zh-CN" sz="2400" i="1">
                                  <a:latin typeface="Cambria Math" panose="02040503050406030204" pitchFamily="18" charset="0"/>
                                  <a:ea typeface="微软雅黑" panose="020B0503020204020204" pitchFamily="34" charset="-122"/>
                                </a:rPr>
                              </m:ctrlPr>
                            </m:sSubPr>
                            <m:e>
                              <m:r>
                                <a:rPr lang="en-US" altLang="zh-CN" sz="2400" i="1">
                                  <a:latin typeface="Cambria Math" panose="02040503050406030204" pitchFamily="18" charset="0"/>
                                  <a:ea typeface="微软雅黑" panose="020B0503020204020204" pitchFamily="34" charset="-122"/>
                                </a:rPr>
                                <m:t>0</m:t>
                              </m:r>
                            </m:e>
                            <m:sub>
                              <m:r>
                                <a:rPr lang="en-US" altLang="zh-CN" sz="2400" i="1">
                                  <a:latin typeface="Cambria Math" panose="02040503050406030204" pitchFamily="18" charset="0"/>
                                  <a:ea typeface="微软雅黑" panose="020B0503020204020204" pitchFamily="34" charset="-122"/>
                                </a:rPr>
                                <m:t>𝑀</m:t>
                              </m:r>
                            </m:sub>
                          </m:sSub>
                        </m:e>
                        <m:e>
                          <m:sSubSup>
                            <m:sSubSupPr>
                              <m:ctrlPr>
                                <a:rPr lang="en-US" altLang="zh-CN" sz="2400" i="1">
                                  <a:latin typeface="Cambria Math" panose="02040503050406030204" pitchFamily="18" charset="0"/>
                                  <a:ea typeface="微软雅黑" panose="020B0503020204020204" pitchFamily="34" charset="-122"/>
                                </a:rPr>
                              </m:ctrlPr>
                            </m:sSubSupPr>
                            <m:e>
                              <m:acc>
                                <m:accPr>
                                  <m:chr m:val="̂"/>
                                  <m:ctrlPr>
                                    <a:rPr lang="en-US" altLang="zh-CN" sz="2400" i="1">
                                      <a:latin typeface="Cambria Math" panose="02040503050406030204" pitchFamily="18" charset="0"/>
                                      <a:ea typeface="微软雅黑" panose="020B0503020204020204" pitchFamily="34" charset="-122"/>
                                    </a:rPr>
                                  </m:ctrlPr>
                                </m:accPr>
                                <m:e>
                                  <m:r>
                                    <a:rPr lang="en-US" altLang="zh-CN" sz="2400" i="1">
                                      <a:latin typeface="Cambria Math" panose="02040503050406030204" pitchFamily="18" charset="0"/>
                                      <a:ea typeface="微软雅黑" panose="020B0503020204020204" pitchFamily="34" charset="-122"/>
                                    </a:rPr>
                                    <m:t>𝑛</m:t>
                                  </m:r>
                                </m:e>
                              </m:acc>
                            </m:e>
                            <m:sub>
                              <m:r>
                                <a:rPr lang="en-US" altLang="zh-CN" sz="2400" i="1">
                                  <a:latin typeface="Cambria Math" panose="02040503050406030204" pitchFamily="18" charset="0"/>
                                  <a:ea typeface="微软雅黑" panose="020B0503020204020204" pitchFamily="34" charset="-122"/>
                                </a:rPr>
                                <m:t>𝑘</m:t>
                              </m:r>
                            </m:sub>
                            <m:sup>
                              <m:r>
                                <a:rPr lang="en-US" altLang="zh-CN" sz="2400" i="1">
                                  <a:latin typeface="Cambria Math" panose="02040503050406030204" pitchFamily="18" charset="0"/>
                                  <a:ea typeface="微软雅黑" panose="020B0503020204020204" pitchFamily="34" charset="-122"/>
                                </a:rPr>
                                <m:t>𝑅</m:t>
                              </m:r>
                            </m:sup>
                          </m:sSubSup>
                        </m:e>
                        <m:e>
                          <m:sSub>
                            <m:sSubPr>
                              <m:ctrlPr>
                                <a:rPr lang="en-US" altLang="zh-CN" sz="2400" i="1">
                                  <a:latin typeface="Cambria Math" panose="02040503050406030204" pitchFamily="18" charset="0"/>
                                  <a:ea typeface="微软雅黑" panose="020B0503020204020204" pitchFamily="34" charset="-122"/>
                                </a:rPr>
                              </m:ctrlPr>
                            </m:sSubPr>
                            <m:e>
                              <m:r>
                                <a:rPr lang="en-US" altLang="zh-CN" sz="2400" i="1">
                                  <a:latin typeface="Cambria Math" panose="02040503050406030204" pitchFamily="18" charset="0"/>
                                  <a:ea typeface="微软雅黑" panose="020B0503020204020204" pitchFamily="34" charset="-122"/>
                                </a:rPr>
                                <m:t>0</m:t>
                              </m:r>
                            </m:e>
                            <m:sub>
                              <m:r>
                                <a:rPr lang="en-US" altLang="zh-CN" sz="2400" i="1">
                                  <a:latin typeface="Cambria Math" panose="02040503050406030204" pitchFamily="18" charset="0"/>
                                  <a:ea typeface="微软雅黑" panose="020B0503020204020204" pitchFamily="34" charset="-122"/>
                                </a:rPr>
                                <m:t>𝑀</m:t>
                              </m:r>
                            </m:sub>
                          </m:sSub>
                        </m:e>
                      </m:d>
                      <m:r>
                        <a:rPr lang="en-US" altLang="zh-CN" sz="2400" i="1">
                          <a:latin typeface="Cambria Math" panose="02040503050406030204" pitchFamily="18" charset="0"/>
                          <a:ea typeface="微软雅黑" panose="020B0503020204020204" pitchFamily="34" charset="-122"/>
                        </a:rPr>
                        <m:t>≠0</m:t>
                      </m:r>
                    </m:oMath>
                  </m:oMathPara>
                </a14:m>
                <a:endParaRPr lang="zh-CN" altLang="en-US" sz="2400" dirty="0"/>
              </a:p>
            </p:txBody>
          </p:sp>
        </mc:Choice>
        <mc:Fallback xmlns="">
          <p:sp>
            <p:nvSpPr>
              <p:cNvPr id="35" name="文本框 34">
                <a:extLst>
                  <a:ext uri="{FF2B5EF4-FFF2-40B4-BE49-F238E27FC236}">
                    <a16:creationId xmlns:a16="http://schemas.microsoft.com/office/drawing/2014/main" id="{A7365CB5-009C-905C-58D2-25451855AA37}"/>
                  </a:ext>
                </a:extLst>
              </p:cNvPr>
              <p:cNvSpPr txBox="1">
                <a:spLocks noRot="1" noChangeAspect="1" noMove="1" noResize="1" noEditPoints="1" noAdjustHandles="1" noChangeArrowheads="1" noChangeShapeType="1" noTextEdit="1"/>
              </p:cNvSpPr>
              <p:nvPr/>
            </p:nvSpPr>
            <p:spPr>
              <a:xfrm>
                <a:off x="6763898" y="5004262"/>
                <a:ext cx="2374945" cy="509178"/>
              </a:xfrm>
              <a:prstGeom prst="rect">
                <a:avLst/>
              </a:prstGeom>
              <a:blipFill>
                <a:blip r:embed="rId8"/>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36" name="文本框 35">
                <a:extLst>
                  <a:ext uri="{FF2B5EF4-FFF2-40B4-BE49-F238E27FC236}">
                    <a16:creationId xmlns:a16="http://schemas.microsoft.com/office/drawing/2014/main" id="{7AD18BBC-4071-9FF3-C363-7F102DBE2BBA}"/>
                  </a:ext>
                </a:extLst>
              </p:cNvPr>
              <p:cNvSpPr txBox="1"/>
              <p:nvPr/>
            </p:nvSpPr>
            <p:spPr>
              <a:xfrm>
                <a:off x="6355260" y="4064557"/>
                <a:ext cx="3244734"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匀加速观察者观察</a:t>
                </a:r>
                <a14:m>
                  <m:oMath xmlns:m="http://schemas.openxmlformats.org/officeDocument/2006/math">
                    <m:r>
                      <a:rPr lang="en-US" altLang="zh-CN" sz="2400" i="1">
                        <a:latin typeface="Cambria Math" panose="02040503050406030204" pitchFamily="18" charset="0"/>
                        <a:ea typeface="微软雅黑" panose="020B0503020204020204" pitchFamily="34" charset="-122"/>
                      </a:rPr>
                      <m:t>|</m:t>
                    </m:r>
                    <m:sSub>
                      <m:sSubPr>
                        <m:ctrlPr>
                          <a:rPr lang="en-US" altLang="zh-CN" sz="2400" i="1">
                            <a:latin typeface="Cambria Math" panose="02040503050406030204" pitchFamily="18" charset="0"/>
                            <a:ea typeface="微软雅黑" panose="020B0503020204020204" pitchFamily="34" charset="-122"/>
                          </a:rPr>
                        </m:ctrlPr>
                      </m:sSubPr>
                      <m:e>
                        <m:r>
                          <a:rPr lang="en-US" altLang="zh-CN" sz="2400" i="1">
                            <a:latin typeface="Cambria Math" panose="02040503050406030204" pitchFamily="18" charset="0"/>
                            <a:ea typeface="微软雅黑" panose="020B0503020204020204" pitchFamily="34" charset="-122"/>
                          </a:rPr>
                          <m:t>0</m:t>
                        </m:r>
                      </m:e>
                      <m:sub>
                        <m:r>
                          <a:rPr lang="en-US" altLang="zh-CN" sz="2400" b="0" i="1" smtClean="0">
                            <a:latin typeface="Cambria Math" panose="02040503050406030204" pitchFamily="18" charset="0"/>
                            <a:ea typeface="微软雅黑" panose="020B0503020204020204" pitchFamily="34" charset="-122"/>
                          </a:rPr>
                          <m:t>𝑀</m:t>
                        </m:r>
                      </m:sub>
                    </m:sSub>
                    <m:r>
                      <a:rPr lang="en-US" altLang="zh-CN" sz="2400" i="1">
                        <a:latin typeface="Cambria Math" panose="02040503050406030204" pitchFamily="18" charset="0"/>
                        <a:ea typeface="微软雅黑" panose="020B0503020204020204" pitchFamily="34" charset="-122"/>
                      </a:rPr>
                      <m:t>⟩</m:t>
                    </m:r>
                  </m:oMath>
                </a14:m>
                <a:endParaRPr lang="zh-CN" altLang="en-US" sz="2400" dirty="0">
                  <a:latin typeface="微软雅黑" panose="020B0503020204020204" pitchFamily="34" charset="-122"/>
                  <a:ea typeface="微软雅黑" panose="020B0503020204020204" pitchFamily="34" charset="-122"/>
                </a:endParaRPr>
              </a:p>
            </p:txBody>
          </p:sp>
        </mc:Choice>
        <mc:Fallback xmlns="">
          <p:sp>
            <p:nvSpPr>
              <p:cNvPr id="36" name="文本框 35">
                <a:extLst>
                  <a:ext uri="{FF2B5EF4-FFF2-40B4-BE49-F238E27FC236}">
                    <a16:creationId xmlns:a16="http://schemas.microsoft.com/office/drawing/2014/main" id="{7AD18BBC-4071-9FF3-C363-7F102DBE2BBA}"/>
                  </a:ext>
                </a:extLst>
              </p:cNvPr>
              <p:cNvSpPr txBox="1">
                <a:spLocks noRot="1" noChangeAspect="1" noMove="1" noResize="1" noEditPoints="1" noAdjustHandles="1" noChangeArrowheads="1" noChangeShapeType="1" noTextEdit="1"/>
              </p:cNvSpPr>
              <p:nvPr/>
            </p:nvSpPr>
            <p:spPr>
              <a:xfrm>
                <a:off x="6355260" y="4064557"/>
                <a:ext cx="3244734" cy="461665"/>
              </a:xfrm>
              <a:prstGeom prst="rect">
                <a:avLst/>
              </a:prstGeom>
              <a:blipFill>
                <a:blip r:embed="rId9"/>
                <a:stretch>
                  <a:fillRect l="-3008" t="-10667" r="-564" b="-30667"/>
                </a:stretch>
              </a:blipFill>
            </p:spPr>
            <p:txBody>
              <a:bodyPr/>
              <a:lstStyle/>
              <a:p>
                <a:r>
                  <a:rPr lang="zh-CN" altLang="en-US">
                    <a:noFill/>
                  </a:rPr>
                  <a:t> </a:t>
                </a:r>
              </a:p>
            </p:txBody>
          </p:sp>
        </mc:Fallback>
      </mc:AlternateContent>
      <p:cxnSp>
        <p:nvCxnSpPr>
          <p:cNvPr id="37" name="直接箭头连接符 36">
            <a:extLst>
              <a:ext uri="{FF2B5EF4-FFF2-40B4-BE49-F238E27FC236}">
                <a16:creationId xmlns:a16="http://schemas.microsoft.com/office/drawing/2014/main" id="{61EC6BCA-7B98-8E88-8CBF-A9C1E1E98993}"/>
              </a:ext>
            </a:extLst>
          </p:cNvPr>
          <p:cNvCxnSpPr>
            <a:cxnSpLocks/>
            <a:stCxn id="36" idx="2"/>
            <a:endCxn id="35" idx="0"/>
          </p:cNvCxnSpPr>
          <p:nvPr/>
        </p:nvCxnSpPr>
        <p:spPr>
          <a:xfrm flipH="1">
            <a:off x="7951371" y="4526222"/>
            <a:ext cx="26256" cy="47804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40" name="直接箭头连接符 39">
            <a:extLst>
              <a:ext uri="{FF2B5EF4-FFF2-40B4-BE49-F238E27FC236}">
                <a16:creationId xmlns:a16="http://schemas.microsoft.com/office/drawing/2014/main" id="{AF964569-5568-F138-6F65-65D4F225A3CD}"/>
              </a:ext>
            </a:extLst>
          </p:cNvPr>
          <p:cNvCxnSpPr>
            <a:cxnSpLocks/>
            <a:stCxn id="86" idx="3"/>
          </p:cNvCxnSpPr>
          <p:nvPr/>
        </p:nvCxnSpPr>
        <p:spPr>
          <a:xfrm flipV="1">
            <a:off x="5430531" y="5803201"/>
            <a:ext cx="2329477" cy="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43" name="直接箭头连接符 42">
            <a:extLst>
              <a:ext uri="{FF2B5EF4-FFF2-40B4-BE49-F238E27FC236}">
                <a16:creationId xmlns:a16="http://schemas.microsoft.com/office/drawing/2014/main" id="{11A19174-ECEE-F475-362D-A96C8EB7BC2C}"/>
              </a:ext>
            </a:extLst>
          </p:cNvPr>
          <p:cNvCxnSpPr>
            <a:cxnSpLocks/>
            <a:stCxn id="27" idx="3"/>
            <a:endCxn id="29" idx="1"/>
          </p:cNvCxnSpPr>
          <p:nvPr/>
        </p:nvCxnSpPr>
        <p:spPr>
          <a:xfrm flipV="1">
            <a:off x="7236202" y="2778071"/>
            <a:ext cx="503151" cy="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46" name="直接箭头连接符 45">
            <a:extLst>
              <a:ext uri="{FF2B5EF4-FFF2-40B4-BE49-F238E27FC236}">
                <a16:creationId xmlns:a16="http://schemas.microsoft.com/office/drawing/2014/main" id="{F34A876C-BDEA-FCCB-A83C-F4314178E559}"/>
              </a:ext>
            </a:extLst>
          </p:cNvPr>
          <p:cNvCxnSpPr>
            <a:cxnSpLocks/>
            <a:stCxn id="28" idx="3"/>
            <a:endCxn id="30" idx="1"/>
          </p:cNvCxnSpPr>
          <p:nvPr/>
        </p:nvCxnSpPr>
        <p:spPr>
          <a:xfrm flipV="1">
            <a:off x="7236434" y="3443680"/>
            <a:ext cx="629354" cy="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0" name="文本框 49">
                <a:extLst>
                  <a:ext uri="{FF2B5EF4-FFF2-40B4-BE49-F238E27FC236}">
                    <a16:creationId xmlns:a16="http://schemas.microsoft.com/office/drawing/2014/main" id="{CD55499C-BB4B-86F8-87F8-892FA8B72A4F}"/>
                  </a:ext>
                </a:extLst>
              </p:cNvPr>
              <p:cNvSpPr txBox="1"/>
              <p:nvPr/>
            </p:nvSpPr>
            <p:spPr>
              <a:xfrm>
                <a:off x="6570511" y="5991480"/>
                <a:ext cx="2761718" cy="461665"/>
              </a:xfrm>
              <a:prstGeom prst="rect">
                <a:avLst/>
              </a:prstGeom>
              <a:noFill/>
            </p:spPr>
            <p:txBody>
              <a:bodyPr wrap="none" rtlCol="0">
                <a:spAutoFit/>
              </a:bodyPr>
              <a:lstStyle/>
              <a:p>
                <a:r>
                  <a:rPr lang="zh-CN" altLang="en-US" sz="2400" b="1" dirty="0">
                    <a:solidFill>
                      <a:srgbClr val="004098"/>
                    </a:solidFill>
                    <a:latin typeface="微软雅黑" panose="020B0503020204020204" pitchFamily="34" charset="-122"/>
                    <a:ea typeface="微软雅黑" panose="020B0503020204020204" pitchFamily="34" charset="-122"/>
                  </a:rPr>
                  <a:t>昂鲁温度 </a:t>
                </a:r>
                <a14:m>
                  <m:oMath xmlns:m="http://schemas.openxmlformats.org/officeDocument/2006/math">
                    <m:r>
                      <a:rPr lang="en-US" altLang="zh-CN" sz="2400" b="0" i="1" smtClean="0">
                        <a:latin typeface="Cambria Math" panose="02040503050406030204" pitchFamily="18" charset="0"/>
                        <a:ea typeface="微软雅黑" panose="020B0503020204020204" pitchFamily="34" charset="-122"/>
                      </a:rPr>
                      <m:t>𝑇</m:t>
                    </m:r>
                    <m:r>
                      <a:rPr lang="en-US" altLang="zh-CN" sz="2400" b="0" i="1" smtClean="0">
                        <a:latin typeface="Cambria Math" panose="02040503050406030204" pitchFamily="18" charset="0"/>
                        <a:ea typeface="微软雅黑" panose="020B0503020204020204" pitchFamily="34" charset="-122"/>
                      </a:rPr>
                      <m:t>=</m:t>
                    </m:r>
                    <m:r>
                      <a:rPr lang="en-US" altLang="zh-CN" sz="2400" b="0" i="1" smtClean="0">
                        <a:latin typeface="Cambria Math" panose="02040503050406030204" pitchFamily="18" charset="0"/>
                        <a:ea typeface="微软雅黑" panose="020B0503020204020204" pitchFamily="34" charset="-122"/>
                      </a:rPr>
                      <m:t>𝑎</m:t>
                    </m:r>
                    <m:r>
                      <a:rPr lang="en-US" altLang="zh-CN" sz="2400" b="0" i="1" smtClean="0">
                        <a:latin typeface="Cambria Math" panose="02040503050406030204" pitchFamily="18" charset="0"/>
                        <a:ea typeface="微软雅黑" panose="020B0503020204020204" pitchFamily="34" charset="-122"/>
                      </a:rPr>
                      <m:t>/2</m:t>
                    </m:r>
                    <m:r>
                      <a:rPr lang="en-US" altLang="zh-CN" sz="2400" b="0" i="1" smtClean="0">
                        <a:latin typeface="Cambria Math" panose="02040503050406030204" pitchFamily="18" charset="0"/>
                        <a:ea typeface="微软雅黑" panose="020B0503020204020204" pitchFamily="34" charset="-122"/>
                      </a:rPr>
                      <m:t>𝜋</m:t>
                    </m:r>
                  </m:oMath>
                </a14:m>
                <a:endParaRPr lang="zh-CN" altLang="en-US" sz="2400" dirty="0">
                  <a:latin typeface="微软雅黑" panose="020B0503020204020204" pitchFamily="34" charset="-122"/>
                  <a:ea typeface="微软雅黑" panose="020B0503020204020204" pitchFamily="34" charset="-122"/>
                </a:endParaRPr>
              </a:p>
            </p:txBody>
          </p:sp>
        </mc:Choice>
        <mc:Fallback xmlns="">
          <p:sp>
            <p:nvSpPr>
              <p:cNvPr id="50" name="文本框 49">
                <a:extLst>
                  <a:ext uri="{FF2B5EF4-FFF2-40B4-BE49-F238E27FC236}">
                    <a16:creationId xmlns:a16="http://schemas.microsoft.com/office/drawing/2014/main" id="{CD55499C-BB4B-86F8-87F8-892FA8B72A4F}"/>
                  </a:ext>
                </a:extLst>
              </p:cNvPr>
              <p:cNvSpPr txBox="1">
                <a:spLocks noRot="1" noChangeAspect="1" noMove="1" noResize="1" noEditPoints="1" noAdjustHandles="1" noChangeArrowheads="1" noChangeShapeType="1" noTextEdit="1"/>
              </p:cNvSpPr>
              <p:nvPr/>
            </p:nvSpPr>
            <p:spPr>
              <a:xfrm>
                <a:off x="6570511" y="5991480"/>
                <a:ext cx="2761718" cy="461665"/>
              </a:xfrm>
              <a:prstGeom prst="rect">
                <a:avLst/>
              </a:prstGeom>
              <a:blipFill>
                <a:blip r:embed="rId10"/>
                <a:stretch>
                  <a:fillRect l="-3532" t="-10526" r="-221" b="-28947"/>
                </a:stretch>
              </a:blipFill>
            </p:spPr>
            <p:txBody>
              <a:bodyPr/>
              <a:lstStyle/>
              <a:p>
                <a:r>
                  <a:rPr lang="zh-CN" altLang="en-US">
                    <a:noFill/>
                  </a:rPr>
                  <a:t> </a:t>
                </a:r>
              </a:p>
            </p:txBody>
          </p:sp>
        </mc:Fallback>
      </mc:AlternateContent>
      <p:cxnSp>
        <p:nvCxnSpPr>
          <p:cNvPr id="51" name="直接箭头连接符 50">
            <a:extLst>
              <a:ext uri="{FF2B5EF4-FFF2-40B4-BE49-F238E27FC236}">
                <a16:creationId xmlns:a16="http://schemas.microsoft.com/office/drawing/2014/main" id="{78F0516B-AC09-BA38-0354-6E0E06ADA282}"/>
              </a:ext>
            </a:extLst>
          </p:cNvPr>
          <p:cNvCxnSpPr>
            <a:cxnSpLocks/>
            <a:stCxn id="35" idx="2"/>
            <a:endCxn id="50" idx="0"/>
          </p:cNvCxnSpPr>
          <p:nvPr/>
        </p:nvCxnSpPr>
        <p:spPr>
          <a:xfrm flipH="1">
            <a:off x="7951370" y="5513440"/>
            <a:ext cx="1" cy="47804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57" name="左大括号 56">
            <a:extLst>
              <a:ext uri="{FF2B5EF4-FFF2-40B4-BE49-F238E27FC236}">
                <a16:creationId xmlns:a16="http://schemas.microsoft.com/office/drawing/2014/main" id="{0EC70492-50F2-47F2-8F11-1A5E634D18EC}"/>
              </a:ext>
            </a:extLst>
          </p:cNvPr>
          <p:cNvSpPr/>
          <p:nvPr/>
        </p:nvSpPr>
        <p:spPr>
          <a:xfrm>
            <a:off x="581867" y="2774081"/>
            <a:ext cx="291506" cy="683314"/>
          </a:xfrm>
          <a:prstGeom prst="lef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78" name="左大括号 77">
            <a:extLst>
              <a:ext uri="{FF2B5EF4-FFF2-40B4-BE49-F238E27FC236}">
                <a16:creationId xmlns:a16="http://schemas.microsoft.com/office/drawing/2014/main" id="{946F3E86-794A-D177-54CD-C121F96FEAAB}"/>
              </a:ext>
            </a:extLst>
          </p:cNvPr>
          <p:cNvSpPr/>
          <p:nvPr/>
        </p:nvSpPr>
        <p:spPr>
          <a:xfrm rot="10800000">
            <a:off x="10155374" y="1453694"/>
            <a:ext cx="421559" cy="4773231"/>
          </a:xfrm>
          <a:prstGeom prst="lef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cxnSp>
        <p:nvCxnSpPr>
          <p:cNvPr id="80" name="连接符: 肘形 79">
            <a:extLst>
              <a:ext uri="{FF2B5EF4-FFF2-40B4-BE49-F238E27FC236}">
                <a16:creationId xmlns:a16="http://schemas.microsoft.com/office/drawing/2014/main" id="{92C740E8-4D02-A9BB-1345-537163418FA7}"/>
              </a:ext>
            </a:extLst>
          </p:cNvPr>
          <p:cNvCxnSpPr>
            <a:cxnSpLocks/>
            <a:stCxn id="9" idx="2"/>
            <a:endCxn id="10" idx="0"/>
          </p:cNvCxnSpPr>
          <p:nvPr/>
        </p:nvCxnSpPr>
        <p:spPr>
          <a:xfrm rot="5400000">
            <a:off x="2669864" y="2695104"/>
            <a:ext cx="973495" cy="2934375"/>
          </a:xfrm>
          <a:prstGeom prst="bentConnector3">
            <a:avLst>
              <a:gd name="adj1" fmla="val 50000"/>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83" name="文本框 82">
            <a:extLst>
              <a:ext uri="{FF2B5EF4-FFF2-40B4-BE49-F238E27FC236}">
                <a16:creationId xmlns:a16="http://schemas.microsoft.com/office/drawing/2014/main" id="{DC88BE4B-25D4-6033-CC50-52E791439D24}"/>
              </a:ext>
            </a:extLst>
          </p:cNvPr>
          <p:cNvSpPr txBox="1"/>
          <p:nvPr/>
        </p:nvSpPr>
        <p:spPr>
          <a:xfrm>
            <a:off x="5413074" y="5317485"/>
            <a:ext cx="1415772"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解析延拓</a:t>
            </a:r>
          </a:p>
        </p:txBody>
      </p:sp>
      <p:sp>
        <p:nvSpPr>
          <p:cNvPr id="86" name="文本框 85">
            <a:extLst>
              <a:ext uri="{FF2B5EF4-FFF2-40B4-BE49-F238E27FC236}">
                <a16:creationId xmlns:a16="http://schemas.microsoft.com/office/drawing/2014/main" id="{5437F5D1-06E9-D608-033A-101A180B75B5}"/>
              </a:ext>
            </a:extLst>
          </p:cNvPr>
          <p:cNvSpPr txBox="1"/>
          <p:nvPr/>
        </p:nvSpPr>
        <p:spPr>
          <a:xfrm>
            <a:off x="3091429" y="5572369"/>
            <a:ext cx="2339102"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博戈留波夫系数</a:t>
            </a:r>
          </a:p>
        </p:txBody>
      </p:sp>
    </p:spTree>
    <p:extLst>
      <p:ext uri="{BB962C8B-B14F-4D97-AF65-F5344CB8AC3E}">
        <p14:creationId xmlns:p14="http://schemas.microsoft.com/office/powerpoint/2010/main" val="253190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4098"/>
        </a:solidFill>
        <a:effectLst/>
      </p:bgPr>
    </p:bg>
    <p:spTree>
      <p:nvGrpSpPr>
        <p:cNvPr id="1" name="">
          <a:extLst>
            <a:ext uri="{FF2B5EF4-FFF2-40B4-BE49-F238E27FC236}">
              <a16:creationId xmlns:a16="http://schemas.microsoft.com/office/drawing/2014/main" id="{E02ACB23-AFA3-1839-9100-18402479CEE5}"/>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06B2EADD-5CB2-3A43-9803-1C5F73E318AA}"/>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chemeClr val="bg1"/>
                </a:solidFill>
                <a:latin typeface="Calibri" panose="020F0502020204030204" pitchFamily="34" charset="0"/>
                <a:cs typeface="Calibri" panose="020F0502020204030204" pitchFamily="34" charset="0"/>
              </a:rPr>
              <a:t>2</a:t>
            </a:fld>
            <a:endParaRPr lang="zh-CN" altLang="en-US" sz="2800" dirty="0">
              <a:solidFill>
                <a:schemeClr val="bg1"/>
              </a:solidFill>
              <a:latin typeface="Calibri" panose="020F0502020204030204" pitchFamily="34" charset="0"/>
              <a:cs typeface="Calibri" panose="020F0502020204030204" pitchFamily="34" charset="0"/>
            </a:endParaRPr>
          </a:p>
        </p:txBody>
      </p:sp>
      <p:pic>
        <p:nvPicPr>
          <p:cNvPr id="13" name="图片 12">
            <a:extLst>
              <a:ext uri="{FF2B5EF4-FFF2-40B4-BE49-F238E27FC236}">
                <a16:creationId xmlns:a16="http://schemas.microsoft.com/office/drawing/2014/main" id="{255F46AD-C42A-21CD-86A1-93E661D014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8403" y="0"/>
            <a:ext cx="932328" cy="1132113"/>
          </a:xfrm>
          <a:prstGeom prst="rect">
            <a:avLst/>
          </a:prstGeom>
        </p:spPr>
      </p:pic>
      <p:sp>
        <p:nvSpPr>
          <p:cNvPr id="2" name="文本框 1">
            <a:extLst>
              <a:ext uri="{FF2B5EF4-FFF2-40B4-BE49-F238E27FC236}">
                <a16:creationId xmlns:a16="http://schemas.microsoft.com/office/drawing/2014/main" id="{5DC51B8A-BB3A-8B66-DDEE-660492EF2407}"/>
              </a:ext>
            </a:extLst>
          </p:cNvPr>
          <p:cNvSpPr txBox="1"/>
          <p:nvPr/>
        </p:nvSpPr>
        <p:spPr>
          <a:xfrm>
            <a:off x="1230731" y="1690062"/>
            <a:ext cx="3326552" cy="3477875"/>
          </a:xfrm>
          <a:prstGeom prst="rect">
            <a:avLst/>
          </a:prstGeom>
          <a:noFill/>
        </p:spPr>
        <p:txBody>
          <a:bodyPr wrap="none" rtlCol="0">
            <a:spAutoFit/>
          </a:bodyPr>
          <a:lstStyle/>
          <a:p>
            <a:pPr marL="571500" indent="-571500">
              <a:buFont typeface="Arial" panose="020B0604020202020204" pitchFamily="34" charset="0"/>
              <a:buChar char="•"/>
            </a:pPr>
            <a:r>
              <a:rPr lang="zh-CN" altLang="en-US" sz="4000" dirty="0">
                <a:solidFill>
                  <a:schemeClr val="bg1"/>
                </a:solidFill>
                <a:latin typeface="微软雅黑" panose="020B0503020204020204" pitchFamily="34" charset="-122"/>
                <a:ea typeface="微软雅黑" panose="020B0503020204020204" pitchFamily="34" charset="-122"/>
              </a:rPr>
              <a:t>基本概念</a:t>
            </a:r>
            <a:endParaRPr lang="en-US" altLang="zh-CN" sz="4000" dirty="0">
              <a:solidFill>
                <a:schemeClr val="bg1"/>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endParaRPr lang="en-US" altLang="zh-CN" sz="2000" dirty="0">
              <a:solidFill>
                <a:schemeClr val="bg1"/>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r>
              <a:rPr lang="zh-CN" altLang="en-US" sz="4000" dirty="0">
                <a:solidFill>
                  <a:schemeClr val="tx2">
                    <a:lumMod val="60000"/>
                    <a:lumOff val="40000"/>
                  </a:schemeClr>
                </a:solidFill>
                <a:latin typeface="微软雅黑" panose="020B0503020204020204" pitchFamily="34" charset="-122"/>
                <a:ea typeface="微软雅黑" panose="020B0503020204020204" pitchFamily="34" charset="-122"/>
              </a:rPr>
              <a:t>林德勒时空</a:t>
            </a:r>
            <a:endParaRPr lang="en-US" altLang="zh-CN" sz="4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endParaRPr lang="en-US" altLang="zh-CN" sz="2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r>
              <a:rPr lang="zh-CN" altLang="en-US" sz="4000" dirty="0">
                <a:solidFill>
                  <a:schemeClr val="tx2">
                    <a:lumMod val="60000"/>
                    <a:lumOff val="40000"/>
                  </a:schemeClr>
                </a:solidFill>
                <a:latin typeface="微软雅黑" panose="020B0503020204020204" pitchFamily="34" charset="-122"/>
                <a:ea typeface="微软雅黑" panose="020B0503020204020204" pitchFamily="34" charset="-122"/>
              </a:rPr>
              <a:t>林德勒视界</a:t>
            </a:r>
            <a:endParaRPr lang="en-US" altLang="zh-CN" sz="4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endParaRPr lang="en-US" altLang="zh-CN" sz="2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r>
              <a:rPr lang="zh-CN" altLang="en-US" sz="4000" dirty="0">
                <a:solidFill>
                  <a:schemeClr val="tx2">
                    <a:lumMod val="60000"/>
                    <a:lumOff val="40000"/>
                  </a:schemeClr>
                </a:solidFill>
                <a:latin typeface="微软雅黑" panose="020B0503020204020204" pitchFamily="34" charset="-122"/>
                <a:ea typeface="微软雅黑" panose="020B0503020204020204" pitchFamily="34" charset="-122"/>
              </a:rPr>
              <a:t>结论</a:t>
            </a:r>
          </a:p>
        </p:txBody>
      </p:sp>
      <p:sp>
        <p:nvSpPr>
          <p:cNvPr id="3" name="文本框 2">
            <a:extLst>
              <a:ext uri="{FF2B5EF4-FFF2-40B4-BE49-F238E27FC236}">
                <a16:creationId xmlns:a16="http://schemas.microsoft.com/office/drawing/2014/main" id="{FACADEB4-D053-06BA-F867-BB28F1F0F607}"/>
              </a:ext>
            </a:extLst>
          </p:cNvPr>
          <p:cNvSpPr txBox="1"/>
          <p:nvPr/>
        </p:nvSpPr>
        <p:spPr>
          <a:xfrm>
            <a:off x="1452260" y="116452"/>
            <a:ext cx="2201244" cy="1015663"/>
          </a:xfrm>
          <a:prstGeom prst="rect">
            <a:avLst/>
          </a:prstGeom>
          <a:noFill/>
        </p:spPr>
        <p:txBody>
          <a:bodyPr wrap="none" rtlCol="0">
            <a:spAutoFit/>
          </a:bodyPr>
          <a:lstStyle/>
          <a:p>
            <a:r>
              <a:rPr lang="en-US" altLang="zh-CN" sz="3200" b="1" dirty="0">
                <a:solidFill>
                  <a:schemeClr val="bg1"/>
                </a:solidFill>
                <a:latin typeface="微软雅黑" panose="020B0503020204020204" pitchFamily="34" charset="-122"/>
                <a:ea typeface="微软雅黑" panose="020B0503020204020204" pitchFamily="34" charset="-122"/>
              </a:rPr>
              <a:t>1 </a:t>
            </a:r>
            <a:r>
              <a:rPr lang="zh-CN" altLang="en-US" sz="3200" b="1" dirty="0">
                <a:solidFill>
                  <a:schemeClr val="bg1"/>
                </a:solidFill>
                <a:latin typeface="微软雅黑" panose="020B0503020204020204" pitchFamily="34" charset="-122"/>
                <a:ea typeface="微软雅黑" panose="020B0503020204020204" pitchFamily="34" charset="-122"/>
              </a:rPr>
              <a:t>基本概念</a:t>
            </a:r>
            <a:endParaRPr lang="en-US" altLang="zh-CN" sz="3200" b="1" dirty="0">
              <a:solidFill>
                <a:schemeClr val="bg1"/>
              </a:solidFill>
              <a:latin typeface="微软雅黑" panose="020B0503020204020204" pitchFamily="34" charset="-122"/>
              <a:ea typeface="微软雅黑" panose="020B0503020204020204" pitchFamily="34" charset="-122"/>
            </a:endParaRPr>
          </a:p>
          <a:p>
            <a:endParaRPr lang="en-US" altLang="zh-CN" sz="800" dirty="0">
              <a:solidFill>
                <a:schemeClr val="bg1"/>
              </a:solidFill>
              <a:latin typeface="微软雅黑" panose="020B0503020204020204" pitchFamily="34" charset="-122"/>
              <a:ea typeface="微软雅黑" panose="020B0503020204020204" pitchFamily="34" charset="-122"/>
            </a:endParaRPr>
          </a:p>
          <a:p>
            <a:r>
              <a:rPr lang="zh-CN" altLang="en-US" sz="2000" dirty="0">
                <a:solidFill>
                  <a:schemeClr val="bg1"/>
                </a:solidFill>
                <a:latin typeface="微软雅黑" panose="020B0503020204020204" pitchFamily="34" charset="-122"/>
                <a:ea typeface="微软雅黑" panose="020B0503020204020204" pitchFamily="34" charset="-122"/>
              </a:rPr>
              <a:t>目录</a:t>
            </a:r>
          </a:p>
        </p:txBody>
      </p:sp>
    </p:spTree>
    <p:extLst>
      <p:ext uri="{BB962C8B-B14F-4D97-AF65-F5344CB8AC3E}">
        <p14:creationId xmlns:p14="http://schemas.microsoft.com/office/powerpoint/2010/main" val="8620449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3EB62-959B-B7DE-EB5D-551E1AC9A7F6}"/>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D539554C-36BA-A45E-EFCE-52A637BB93B6}"/>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rgbClr val="004098"/>
                </a:solidFill>
                <a:latin typeface="Calibri" panose="020F0502020204030204" pitchFamily="34" charset="0"/>
                <a:cs typeface="Calibri" panose="020F0502020204030204" pitchFamily="34" charset="0"/>
              </a:rPr>
              <a:t>20</a:t>
            </a:fld>
            <a:endParaRPr lang="zh-CN" altLang="en-US" sz="2800" dirty="0">
              <a:solidFill>
                <a:srgbClr val="004098"/>
              </a:solidFill>
              <a:latin typeface="Calibri" panose="020F0502020204030204" pitchFamily="34" charset="0"/>
              <a:cs typeface="Calibri" panose="020F0502020204030204" pitchFamily="34" charset="0"/>
            </a:endParaRPr>
          </a:p>
        </p:txBody>
      </p:sp>
      <p:pic>
        <p:nvPicPr>
          <p:cNvPr id="3" name="图片 2">
            <a:extLst>
              <a:ext uri="{FF2B5EF4-FFF2-40B4-BE49-F238E27FC236}">
                <a16:creationId xmlns:a16="http://schemas.microsoft.com/office/drawing/2014/main" id="{03D2EFAA-EDC5-4611-B3DE-809465E1F7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550" y="1"/>
            <a:ext cx="932329" cy="1132114"/>
          </a:xfrm>
          <a:prstGeom prst="rect">
            <a:avLst/>
          </a:prstGeom>
        </p:spPr>
      </p:pic>
      <p:sp>
        <p:nvSpPr>
          <p:cNvPr id="4" name="文本框 3">
            <a:extLst>
              <a:ext uri="{FF2B5EF4-FFF2-40B4-BE49-F238E27FC236}">
                <a16:creationId xmlns:a16="http://schemas.microsoft.com/office/drawing/2014/main" id="{405AEB76-7335-A32A-F33B-B284DBC2B8D9}"/>
              </a:ext>
            </a:extLst>
          </p:cNvPr>
          <p:cNvSpPr txBox="1"/>
          <p:nvPr/>
        </p:nvSpPr>
        <p:spPr>
          <a:xfrm>
            <a:off x="1452260" y="116452"/>
            <a:ext cx="1826141" cy="1015663"/>
          </a:xfrm>
          <a:prstGeom prst="rect">
            <a:avLst/>
          </a:prstGeom>
          <a:noFill/>
        </p:spPr>
        <p:txBody>
          <a:bodyPr wrap="none" rtlCol="0">
            <a:spAutoFit/>
          </a:bodyPr>
          <a:lstStyle/>
          <a:p>
            <a:r>
              <a:rPr lang="zh-CN" altLang="en-US" sz="3200" b="1" dirty="0">
                <a:solidFill>
                  <a:srgbClr val="004098"/>
                </a:solidFill>
                <a:latin typeface="微软雅黑" panose="020B0503020204020204" pitchFamily="34" charset="-122"/>
                <a:ea typeface="微软雅黑" panose="020B0503020204020204" pitchFamily="34" charset="-122"/>
              </a:rPr>
              <a:t>参考文献</a:t>
            </a:r>
            <a:endParaRPr lang="en-US" altLang="zh-CN" sz="3200" b="1" dirty="0">
              <a:solidFill>
                <a:srgbClr val="004098"/>
              </a:solidFill>
              <a:latin typeface="微软雅黑" panose="020B0503020204020204" pitchFamily="34" charset="-122"/>
              <a:ea typeface="微软雅黑" panose="020B0503020204020204" pitchFamily="34" charset="-122"/>
            </a:endParaRPr>
          </a:p>
          <a:p>
            <a:endParaRPr lang="en-US" altLang="zh-CN" sz="800" dirty="0">
              <a:solidFill>
                <a:srgbClr val="004098"/>
              </a:solidFill>
              <a:latin typeface="微软雅黑" panose="020B0503020204020204" pitchFamily="34" charset="-122"/>
              <a:ea typeface="微软雅黑" panose="020B0503020204020204" pitchFamily="34" charset="-122"/>
            </a:endParaRPr>
          </a:p>
          <a:p>
            <a:r>
              <a:rPr lang="en-US" altLang="zh-CN" sz="2000" dirty="0">
                <a:solidFill>
                  <a:srgbClr val="004098"/>
                </a:solidFill>
                <a:latin typeface="微软雅黑" panose="020B0503020204020204" pitchFamily="34" charset="-122"/>
                <a:ea typeface="微软雅黑" panose="020B0503020204020204" pitchFamily="34" charset="-122"/>
              </a:rPr>
              <a:t>END</a:t>
            </a:r>
            <a:endParaRPr lang="zh-CN" altLang="en-US" sz="2000" dirty="0">
              <a:solidFill>
                <a:srgbClr val="004098"/>
              </a:solidFill>
              <a:latin typeface="微软雅黑" panose="020B0503020204020204" pitchFamily="34" charset="-122"/>
              <a:ea typeface="微软雅黑" panose="020B0503020204020204" pitchFamily="34" charset="-122"/>
            </a:endParaRPr>
          </a:p>
        </p:txBody>
      </p:sp>
      <p:sp>
        <p:nvSpPr>
          <p:cNvPr id="2" name="文本框 1">
            <a:extLst>
              <a:ext uri="{FF2B5EF4-FFF2-40B4-BE49-F238E27FC236}">
                <a16:creationId xmlns:a16="http://schemas.microsoft.com/office/drawing/2014/main" id="{64D77154-7CC4-CD76-B71B-C9A966A189CA}"/>
              </a:ext>
            </a:extLst>
          </p:cNvPr>
          <p:cNvSpPr txBox="1"/>
          <p:nvPr/>
        </p:nvSpPr>
        <p:spPr>
          <a:xfrm>
            <a:off x="1226879" y="1272549"/>
            <a:ext cx="9739482" cy="3416320"/>
          </a:xfrm>
          <a:prstGeom prst="rect">
            <a:avLst/>
          </a:prstGeom>
          <a:noFill/>
        </p:spPr>
        <p:txBody>
          <a:bodyPr wrap="square" rtlCol="0">
            <a:spAutoFit/>
          </a:bodyPr>
          <a:lstStyle/>
          <a:p>
            <a:r>
              <a:rPr lang="en-US" altLang="zh-CN" dirty="0">
                <a:latin typeface="华文楷体" panose="02010600040101010101" pitchFamily="2" charset="-122"/>
                <a:ea typeface="华文楷体" panose="02010600040101010101" pitchFamily="2" charset="-122"/>
              </a:rPr>
              <a:t>[1] W.G. Unruh, </a:t>
            </a:r>
            <a:r>
              <a:rPr lang="en-US" altLang="zh-CN" i="1" dirty="0">
                <a:latin typeface="华文楷体" panose="02010600040101010101" pitchFamily="2" charset="-122"/>
                <a:ea typeface="华文楷体" panose="02010600040101010101" pitchFamily="2" charset="-122"/>
              </a:rPr>
              <a:t>Notes on black-hole evaporation</a:t>
            </a:r>
            <a:r>
              <a:rPr lang="en-US" altLang="zh-CN" dirty="0">
                <a:latin typeface="华文楷体" panose="02010600040101010101" pitchFamily="2" charset="-122"/>
                <a:ea typeface="华文楷体" panose="02010600040101010101" pitchFamily="2" charset="-122"/>
              </a:rPr>
              <a:t>, </a:t>
            </a:r>
            <a:r>
              <a:rPr lang="en-US" altLang="zh-CN" i="1" dirty="0">
                <a:latin typeface="华文楷体" panose="02010600040101010101" pitchFamily="2" charset="-122"/>
                <a:ea typeface="华文楷体" panose="02010600040101010101" pitchFamily="2" charset="-122"/>
              </a:rPr>
              <a:t>Physical Review D </a:t>
            </a:r>
            <a:r>
              <a:rPr lang="en-US" altLang="zh-CN" dirty="0">
                <a:latin typeface="华文楷体" panose="02010600040101010101" pitchFamily="2" charset="-122"/>
                <a:ea typeface="华文楷体" panose="02010600040101010101" pitchFamily="2" charset="-122"/>
              </a:rPr>
              <a:t>14 (1976) 870. </a:t>
            </a:r>
          </a:p>
          <a:p>
            <a:r>
              <a:rPr lang="en-US" altLang="zh-CN" dirty="0">
                <a:latin typeface="华文楷体" panose="02010600040101010101" pitchFamily="2" charset="-122"/>
                <a:ea typeface="华文楷体" panose="02010600040101010101" pitchFamily="2" charset="-122"/>
              </a:rPr>
              <a:t>[2] T. Hartman, “Lectures on Quantum Gravity and Black Holes.” http://www.hartmanhep.net/topics2015/gravity-lectures.pdf, 2015. </a:t>
            </a:r>
          </a:p>
          <a:p>
            <a:r>
              <a:rPr lang="en-US" altLang="zh-CN" dirty="0">
                <a:latin typeface="华文楷体" panose="02010600040101010101" pitchFamily="2" charset="-122"/>
                <a:ea typeface="华文楷体" panose="02010600040101010101" pitchFamily="2" charset="-122"/>
              </a:rPr>
              <a:t>[3] E. </a:t>
            </a:r>
            <a:r>
              <a:rPr lang="en-US" altLang="zh-CN" dirty="0" err="1">
                <a:latin typeface="华文楷体" panose="02010600040101010101" pitchFamily="2" charset="-122"/>
                <a:ea typeface="华文楷体" panose="02010600040101010101" pitchFamily="2" charset="-122"/>
              </a:rPr>
              <a:t>Frodden</a:t>
            </a:r>
            <a:r>
              <a:rPr lang="en-US" altLang="zh-CN" dirty="0">
                <a:latin typeface="华文楷体" panose="02010600040101010101" pitchFamily="2" charset="-122"/>
                <a:ea typeface="华文楷体" panose="02010600040101010101" pitchFamily="2" charset="-122"/>
              </a:rPr>
              <a:t> and N. Valdés, </a:t>
            </a:r>
            <a:r>
              <a:rPr lang="en-US" altLang="zh-CN" i="1" dirty="0">
                <a:latin typeface="华文楷体" panose="02010600040101010101" pitchFamily="2" charset="-122"/>
                <a:ea typeface="华文楷体" panose="02010600040101010101" pitchFamily="2" charset="-122"/>
              </a:rPr>
              <a:t>UNRUH EFFECT: Introductory Notes to Quantum Effects for Accelerated Observers</a:t>
            </a:r>
            <a:r>
              <a:rPr lang="en-US" altLang="zh-CN" dirty="0">
                <a:latin typeface="华文楷体" panose="02010600040101010101" pitchFamily="2" charset="-122"/>
                <a:ea typeface="华文楷体" panose="02010600040101010101" pitchFamily="2" charset="-122"/>
              </a:rPr>
              <a:t>, </a:t>
            </a:r>
            <a:r>
              <a:rPr lang="en-US" altLang="zh-CN" i="1" dirty="0">
                <a:latin typeface="华文楷体" panose="02010600040101010101" pitchFamily="2" charset="-122"/>
                <a:ea typeface="华文楷体" panose="02010600040101010101" pitchFamily="2" charset="-122"/>
              </a:rPr>
              <a:t>International Journal of Modern Physics A</a:t>
            </a:r>
            <a:r>
              <a:rPr lang="en-US" altLang="zh-CN" dirty="0">
                <a:latin typeface="华文楷体" panose="02010600040101010101" pitchFamily="2" charset="-122"/>
                <a:ea typeface="华文楷体" panose="02010600040101010101" pitchFamily="2" charset="-122"/>
              </a:rPr>
              <a:t> 33 (2018) 1830026 [1806.11157]. </a:t>
            </a:r>
          </a:p>
          <a:p>
            <a:r>
              <a:rPr lang="en-US" altLang="zh-CN" dirty="0">
                <a:latin typeface="华文楷体" panose="02010600040101010101" pitchFamily="2" charset="-122"/>
                <a:ea typeface="华文楷体" panose="02010600040101010101" pitchFamily="2" charset="-122"/>
              </a:rPr>
              <a:t>[4] L.C.B. Crispino, A. Higuchi and G.E.A. Matsas, </a:t>
            </a:r>
            <a:r>
              <a:rPr lang="en-US" altLang="zh-CN" i="1" dirty="0">
                <a:latin typeface="华文楷体" panose="02010600040101010101" pitchFamily="2" charset="-122"/>
                <a:ea typeface="华文楷体" panose="02010600040101010101" pitchFamily="2" charset="-122"/>
              </a:rPr>
              <a:t>The Unruh effect and its applications</a:t>
            </a:r>
            <a:r>
              <a:rPr lang="en-US" altLang="zh-CN" dirty="0">
                <a:latin typeface="华文楷体" panose="02010600040101010101" pitchFamily="2" charset="-122"/>
                <a:ea typeface="华文楷体" panose="02010600040101010101" pitchFamily="2" charset="-122"/>
              </a:rPr>
              <a:t>, </a:t>
            </a:r>
            <a:r>
              <a:rPr lang="en-US" altLang="zh-CN" i="1" dirty="0">
                <a:latin typeface="华文楷体" panose="02010600040101010101" pitchFamily="2" charset="-122"/>
                <a:ea typeface="华文楷体" panose="02010600040101010101" pitchFamily="2" charset="-122"/>
              </a:rPr>
              <a:t>Reviews of Modern Physics</a:t>
            </a:r>
            <a:r>
              <a:rPr lang="en-US" altLang="zh-CN" dirty="0">
                <a:latin typeface="华文楷体" panose="02010600040101010101" pitchFamily="2" charset="-122"/>
                <a:ea typeface="华文楷体" panose="02010600040101010101" pitchFamily="2" charset="-122"/>
              </a:rPr>
              <a:t> 80 (2008) 787 [0710.5373]. </a:t>
            </a:r>
          </a:p>
          <a:p>
            <a:r>
              <a:rPr lang="en-US" altLang="zh-CN" dirty="0">
                <a:latin typeface="华文楷体" panose="02010600040101010101" pitchFamily="2" charset="-122"/>
                <a:ea typeface="华文楷体" panose="02010600040101010101" pitchFamily="2" charset="-122"/>
              </a:rPr>
              <a:t>[5] S. Ramakrishna, </a:t>
            </a:r>
            <a:r>
              <a:rPr lang="en-US" altLang="zh-CN" i="1" dirty="0">
                <a:latin typeface="华文楷体" panose="02010600040101010101" pitchFamily="2" charset="-122"/>
                <a:ea typeface="华文楷体" panose="02010600040101010101" pitchFamily="2" charset="-122"/>
              </a:rPr>
              <a:t>An observer’s perspective of the Unruh and Hawking effects—Using coherent signals to extract information from a black hole</a:t>
            </a:r>
            <a:r>
              <a:rPr lang="en-US" altLang="zh-CN" dirty="0">
                <a:latin typeface="华文楷体" panose="02010600040101010101" pitchFamily="2" charset="-122"/>
                <a:ea typeface="华文楷体" panose="02010600040101010101" pitchFamily="2" charset="-122"/>
              </a:rPr>
              <a:t>, </a:t>
            </a:r>
            <a:r>
              <a:rPr lang="en-US" altLang="zh-CN" i="1" dirty="0" err="1">
                <a:latin typeface="华文楷体" panose="02010600040101010101" pitchFamily="2" charset="-122"/>
                <a:ea typeface="华文楷体" panose="02010600040101010101" pitchFamily="2" charset="-122"/>
              </a:rPr>
              <a:t>Europhysics</a:t>
            </a:r>
            <a:r>
              <a:rPr lang="en-US" altLang="zh-CN" i="1" dirty="0">
                <a:latin typeface="华文楷体" panose="02010600040101010101" pitchFamily="2" charset="-122"/>
                <a:ea typeface="华文楷体" panose="02010600040101010101" pitchFamily="2" charset="-122"/>
              </a:rPr>
              <a:t> Letters</a:t>
            </a:r>
            <a:r>
              <a:rPr lang="en-US" altLang="zh-CN" dirty="0">
                <a:latin typeface="华文楷体" panose="02010600040101010101" pitchFamily="2" charset="-122"/>
                <a:ea typeface="华文楷体" panose="02010600040101010101" pitchFamily="2" charset="-122"/>
              </a:rPr>
              <a:t> 144 (2023) 49003. </a:t>
            </a:r>
          </a:p>
          <a:p>
            <a:r>
              <a:rPr lang="en-US" altLang="zh-CN" dirty="0">
                <a:latin typeface="华文楷体" panose="02010600040101010101" pitchFamily="2" charset="-122"/>
                <a:ea typeface="华文楷体" panose="02010600040101010101" pitchFamily="2" charset="-122"/>
              </a:rPr>
              <a:t>[6] G. Valdivia-Mera, </a:t>
            </a:r>
            <a:r>
              <a:rPr lang="en-US" altLang="zh-CN" i="1" dirty="0">
                <a:latin typeface="华文楷体" panose="02010600040101010101" pitchFamily="2" charset="-122"/>
                <a:ea typeface="华文楷体" panose="02010600040101010101" pitchFamily="2" charset="-122"/>
              </a:rPr>
              <a:t>On the Unruh effect and the thermofield double state</a:t>
            </a:r>
            <a:r>
              <a:rPr lang="en-US" altLang="zh-CN" dirty="0">
                <a:latin typeface="华文楷体" panose="02010600040101010101" pitchFamily="2" charset="-122"/>
                <a:ea typeface="华文楷体" panose="02010600040101010101" pitchFamily="2" charset="-122"/>
              </a:rPr>
              <a:t>, </a:t>
            </a:r>
            <a:r>
              <a:rPr lang="en-US" altLang="zh-CN" i="1" dirty="0">
                <a:latin typeface="华文楷体" panose="02010600040101010101" pitchFamily="2" charset="-122"/>
                <a:ea typeface="华文楷体" panose="02010600040101010101" pitchFamily="2" charset="-122"/>
              </a:rPr>
              <a:t>International Journal of Modern Physics D </a:t>
            </a:r>
            <a:r>
              <a:rPr lang="en-US" altLang="zh-CN" dirty="0">
                <a:latin typeface="华文楷体" panose="02010600040101010101" pitchFamily="2" charset="-122"/>
                <a:ea typeface="华文楷体" panose="02010600040101010101" pitchFamily="2" charset="-122"/>
              </a:rPr>
              <a:t>34 (2025) 2530002.</a:t>
            </a:r>
          </a:p>
          <a:p>
            <a:r>
              <a:rPr lang="en-US" altLang="zh-CN" dirty="0">
                <a:latin typeface="华文楷体" panose="02010600040101010101" pitchFamily="2" charset="-122"/>
                <a:ea typeface="华文楷体" panose="02010600040101010101" pitchFamily="2" charset="-122"/>
              </a:rPr>
              <a:t>[7] </a:t>
            </a:r>
            <a:r>
              <a:rPr lang="zh-CN" altLang="en-US" dirty="0">
                <a:latin typeface="华文楷体" panose="02010600040101010101" pitchFamily="2" charset="-122"/>
                <a:ea typeface="华文楷体" panose="02010600040101010101" pitchFamily="2" charset="-122"/>
              </a:rPr>
              <a:t>刘辽</a:t>
            </a:r>
            <a:r>
              <a:rPr lang="en-US" altLang="zh-CN" dirty="0">
                <a:latin typeface="华文楷体" panose="02010600040101010101" pitchFamily="2" charset="-122"/>
                <a:ea typeface="华文楷体" panose="02010600040101010101" pitchFamily="2" charset="-122"/>
              </a:rPr>
              <a:t>, </a:t>
            </a:r>
            <a:r>
              <a:rPr lang="zh-CN" altLang="en-US" dirty="0">
                <a:latin typeface="华文楷体" panose="02010600040101010101" pitchFamily="2" charset="-122"/>
                <a:ea typeface="华文楷体" panose="02010600040101010101" pitchFamily="2" charset="-122"/>
              </a:rPr>
              <a:t>黄超光</a:t>
            </a:r>
            <a:r>
              <a:rPr lang="en-US" altLang="zh-CN" dirty="0">
                <a:latin typeface="华文楷体" panose="02010600040101010101" pitchFamily="2" charset="-122"/>
                <a:ea typeface="华文楷体" panose="02010600040101010101" pitchFamily="2" charset="-122"/>
              </a:rPr>
              <a:t>, </a:t>
            </a:r>
            <a:r>
              <a:rPr lang="zh-CN" altLang="en-US" dirty="0">
                <a:latin typeface="华文楷体" panose="02010600040101010101" pitchFamily="2" charset="-122"/>
                <a:ea typeface="华文楷体" panose="02010600040101010101" pitchFamily="2" charset="-122"/>
              </a:rPr>
              <a:t>弯曲时空量子场论与量子宇宙学</a:t>
            </a:r>
            <a:r>
              <a:rPr lang="en-US" altLang="zh-CN" dirty="0">
                <a:latin typeface="华文楷体" panose="02010600040101010101" pitchFamily="2" charset="-122"/>
                <a:ea typeface="华文楷体" panose="02010600040101010101" pitchFamily="2" charset="-122"/>
              </a:rPr>
              <a:t>, </a:t>
            </a:r>
            <a:r>
              <a:rPr lang="zh-CN" altLang="en-US" dirty="0">
                <a:latin typeface="华文楷体" panose="02010600040101010101" pitchFamily="2" charset="-122"/>
                <a:ea typeface="华文楷体" panose="02010600040101010101" pitchFamily="2" charset="-122"/>
              </a:rPr>
              <a:t>科学出版社</a:t>
            </a:r>
            <a:r>
              <a:rPr lang="en-US" altLang="zh-CN" dirty="0">
                <a:latin typeface="华文楷体" panose="02010600040101010101" pitchFamily="2" charset="-122"/>
                <a:ea typeface="华文楷体" panose="02010600040101010101" pitchFamily="2" charset="-122"/>
              </a:rPr>
              <a:t>, </a:t>
            </a:r>
            <a:r>
              <a:rPr lang="zh-CN" altLang="en-US" dirty="0">
                <a:latin typeface="华文楷体" panose="02010600040101010101" pitchFamily="2" charset="-122"/>
                <a:ea typeface="华文楷体" panose="02010600040101010101" pitchFamily="2" charset="-122"/>
              </a:rPr>
              <a:t>北京 </a:t>
            </a:r>
            <a:r>
              <a:rPr lang="en-US" altLang="zh-CN" dirty="0">
                <a:latin typeface="华文楷体" panose="02010600040101010101" pitchFamily="2" charset="-122"/>
                <a:ea typeface="华文楷体" panose="02010600040101010101" pitchFamily="2" charset="-122"/>
              </a:rPr>
              <a:t>(2013).</a:t>
            </a:r>
          </a:p>
        </p:txBody>
      </p:sp>
    </p:spTree>
    <p:extLst>
      <p:ext uri="{BB962C8B-B14F-4D97-AF65-F5344CB8AC3E}">
        <p14:creationId xmlns:p14="http://schemas.microsoft.com/office/powerpoint/2010/main" val="4790282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4098"/>
        </a:solidFill>
        <a:effectLst/>
      </p:bgPr>
    </p:bg>
    <p:spTree>
      <p:nvGrpSpPr>
        <p:cNvPr id="1" name="">
          <a:extLst>
            <a:ext uri="{FF2B5EF4-FFF2-40B4-BE49-F238E27FC236}">
              <a16:creationId xmlns:a16="http://schemas.microsoft.com/office/drawing/2014/main" id="{93714563-CFDF-BF2D-EAA1-6A72A8355142}"/>
            </a:ext>
          </a:extLst>
        </p:cNvPr>
        <p:cNvGrpSpPr/>
        <p:nvPr/>
      </p:nvGrpSpPr>
      <p:grpSpPr>
        <a:xfrm>
          <a:off x="0" y="0"/>
          <a:ext cx="0" cy="0"/>
          <a:chOff x="0" y="0"/>
          <a:chExt cx="0" cy="0"/>
        </a:xfrm>
      </p:grpSpPr>
      <p:pic>
        <p:nvPicPr>
          <p:cNvPr id="13" name="图片 12">
            <a:extLst>
              <a:ext uri="{FF2B5EF4-FFF2-40B4-BE49-F238E27FC236}">
                <a16:creationId xmlns:a16="http://schemas.microsoft.com/office/drawing/2014/main" id="{C3AFC289-5B83-8DDF-B062-92BDD17804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0434" y="0"/>
            <a:ext cx="1095597" cy="1330368"/>
          </a:xfrm>
          <a:prstGeom prst="rect">
            <a:avLst/>
          </a:prstGeom>
        </p:spPr>
      </p:pic>
      <p:sp>
        <p:nvSpPr>
          <p:cNvPr id="7" name="灯片编号占位符 8">
            <a:extLst>
              <a:ext uri="{FF2B5EF4-FFF2-40B4-BE49-F238E27FC236}">
                <a16:creationId xmlns:a16="http://schemas.microsoft.com/office/drawing/2014/main" id="{667CD09A-4501-22B2-3B0A-1509CCCB832D}"/>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chemeClr val="bg1"/>
                </a:solidFill>
                <a:latin typeface="Calibri" panose="020F0502020204030204" pitchFamily="34" charset="0"/>
                <a:cs typeface="Calibri" panose="020F0502020204030204" pitchFamily="34" charset="0"/>
              </a:rPr>
              <a:t>21</a:t>
            </a:fld>
            <a:endParaRPr lang="zh-CN" altLang="en-US" sz="2800" dirty="0">
              <a:solidFill>
                <a:schemeClr val="bg1"/>
              </a:solidFill>
              <a:latin typeface="Calibri" panose="020F0502020204030204" pitchFamily="34" charset="0"/>
              <a:cs typeface="Calibri" panose="020F0502020204030204" pitchFamily="34" charset="0"/>
            </a:endParaRPr>
          </a:p>
        </p:txBody>
      </p:sp>
      <p:sp>
        <p:nvSpPr>
          <p:cNvPr id="6" name="文本框 5">
            <a:extLst>
              <a:ext uri="{FF2B5EF4-FFF2-40B4-BE49-F238E27FC236}">
                <a16:creationId xmlns:a16="http://schemas.microsoft.com/office/drawing/2014/main" id="{47C2CF30-83CD-B4F8-39B1-E876BE216510}"/>
              </a:ext>
            </a:extLst>
          </p:cNvPr>
          <p:cNvSpPr txBox="1"/>
          <p:nvPr/>
        </p:nvSpPr>
        <p:spPr>
          <a:xfrm>
            <a:off x="2053868" y="2705725"/>
            <a:ext cx="8084264" cy="1446550"/>
          </a:xfrm>
          <a:prstGeom prst="rect">
            <a:avLst/>
          </a:prstGeom>
          <a:noFill/>
        </p:spPr>
        <p:txBody>
          <a:bodyPr wrap="none" rtlCol="0">
            <a:spAutoFit/>
          </a:bodyPr>
          <a:lstStyle/>
          <a:p>
            <a:r>
              <a:rPr lang="zh-CN" altLang="en-US" sz="8800" dirty="0">
                <a:solidFill>
                  <a:schemeClr val="bg1"/>
                </a:solidFill>
                <a:latin typeface="华文新魏" panose="02010800040101010101" pitchFamily="2" charset="-122"/>
                <a:ea typeface="华文新魏" panose="02010800040101010101" pitchFamily="2" charset="-122"/>
                <a:cs typeface="Calibri" panose="020F0502020204030204" pitchFamily="34" charset="0"/>
              </a:rPr>
              <a:t>谢谢，请指正！</a:t>
            </a:r>
          </a:p>
        </p:txBody>
      </p:sp>
    </p:spTree>
    <p:extLst>
      <p:ext uri="{BB962C8B-B14F-4D97-AF65-F5344CB8AC3E}">
        <p14:creationId xmlns:p14="http://schemas.microsoft.com/office/powerpoint/2010/main" val="39853033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9F288C-25AF-D73B-E1D6-DC17B551FD28}"/>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C77C555F-E49D-726E-29CC-1FA1D5E19D0A}"/>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rgbClr val="004098"/>
                </a:solidFill>
                <a:latin typeface="Calibri" panose="020F0502020204030204" pitchFamily="34" charset="0"/>
                <a:cs typeface="Calibri" panose="020F0502020204030204" pitchFamily="34" charset="0"/>
              </a:rPr>
              <a:t>22</a:t>
            </a:fld>
            <a:endParaRPr lang="zh-CN" altLang="en-US" sz="2800" dirty="0">
              <a:solidFill>
                <a:srgbClr val="004098"/>
              </a:solidFill>
              <a:latin typeface="Calibri" panose="020F0502020204030204" pitchFamily="34" charset="0"/>
              <a:cs typeface="Calibri" panose="020F0502020204030204" pitchFamily="34" charset="0"/>
            </a:endParaRPr>
          </a:p>
        </p:txBody>
      </p:sp>
      <p:pic>
        <p:nvPicPr>
          <p:cNvPr id="3" name="图片 2">
            <a:extLst>
              <a:ext uri="{FF2B5EF4-FFF2-40B4-BE49-F238E27FC236}">
                <a16:creationId xmlns:a16="http://schemas.microsoft.com/office/drawing/2014/main" id="{63DEFEE1-BCDD-56F9-5B90-4034FC75DA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550" y="1"/>
            <a:ext cx="932329" cy="1132114"/>
          </a:xfrm>
          <a:prstGeom prst="rect">
            <a:avLst/>
          </a:prstGeom>
        </p:spPr>
      </p:pic>
      <p:sp>
        <p:nvSpPr>
          <p:cNvPr id="4" name="文本框 3">
            <a:extLst>
              <a:ext uri="{FF2B5EF4-FFF2-40B4-BE49-F238E27FC236}">
                <a16:creationId xmlns:a16="http://schemas.microsoft.com/office/drawing/2014/main" id="{0DE870C0-5BEA-B108-55F3-41F235329D42}"/>
              </a:ext>
            </a:extLst>
          </p:cNvPr>
          <p:cNvSpPr txBox="1"/>
          <p:nvPr/>
        </p:nvSpPr>
        <p:spPr>
          <a:xfrm>
            <a:off x="1452260" y="116452"/>
            <a:ext cx="2090637" cy="1015663"/>
          </a:xfrm>
          <a:prstGeom prst="rect">
            <a:avLst/>
          </a:prstGeom>
          <a:noFill/>
        </p:spPr>
        <p:txBody>
          <a:bodyPr wrap="none" rtlCol="0">
            <a:spAutoFit/>
          </a:bodyPr>
          <a:lstStyle/>
          <a:p>
            <a:r>
              <a:rPr lang="en-US" altLang="zh-CN" sz="3200" b="1" dirty="0">
                <a:solidFill>
                  <a:srgbClr val="004098"/>
                </a:solidFill>
                <a:latin typeface="微软雅黑" panose="020B0503020204020204" pitchFamily="34" charset="-122"/>
                <a:ea typeface="微软雅黑" panose="020B0503020204020204" pitchFamily="34" charset="-122"/>
              </a:rPr>
              <a:t>A </a:t>
            </a:r>
            <a:r>
              <a:rPr lang="zh-CN" altLang="en-US" sz="3200" b="1" dirty="0">
                <a:solidFill>
                  <a:srgbClr val="004098"/>
                </a:solidFill>
                <a:latin typeface="微软雅黑" panose="020B0503020204020204" pitchFamily="34" charset="-122"/>
                <a:ea typeface="微软雅黑" panose="020B0503020204020204" pitchFamily="34" charset="-122"/>
              </a:rPr>
              <a:t>附录</a:t>
            </a:r>
            <a:endParaRPr lang="en-US" altLang="zh-CN" sz="3200" b="1" dirty="0">
              <a:solidFill>
                <a:srgbClr val="004098"/>
              </a:solidFill>
              <a:latin typeface="微软雅黑" panose="020B0503020204020204" pitchFamily="34" charset="-122"/>
              <a:ea typeface="微软雅黑" panose="020B0503020204020204" pitchFamily="34" charset="-122"/>
            </a:endParaRPr>
          </a:p>
          <a:p>
            <a:endParaRPr lang="en-US" altLang="zh-CN" sz="800" dirty="0">
              <a:solidFill>
                <a:srgbClr val="004098"/>
              </a:solidFill>
              <a:latin typeface="微软雅黑" panose="020B0503020204020204" pitchFamily="34" charset="-122"/>
              <a:ea typeface="微软雅黑" panose="020B0503020204020204" pitchFamily="34" charset="-122"/>
            </a:endParaRPr>
          </a:p>
          <a:p>
            <a:r>
              <a:rPr lang="zh-CN" altLang="en-US" sz="2000" dirty="0">
                <a:solidFill>
                  <a:srgbClr val="004098"/>
                </a:solidFill>
                <a:latin typeface="微软雅黑" panose="020B0503020204020204" pitchFamily="34" charset="-122"/>
                <a:ea typeface="微软雅黑" panose="020B0503020204020204" pitchFamily="34" charset="-122"/>
              </a:rPr>
              <a:t>克莱因</a:t>
            </a:r>
            <a:r>
              <a:rPr lang="en-US" altLang="zh-CN" sz="2000" dirty="0">
                <a:solidFill>
                  <a:srgbClr val="004098"/>
                </a:solidFill>
                <a:latin typeface="微软雅黑" panose="020B0503020204020204" pitchFamily="34" charset="-122"/>
                <a:ea typeface="微软雅黑" panose="020B0503020204020204" pitchFamily="34" charset="-122"/>
              </a:rPr>
              <a:t>-</a:t>
            </a:r>
            <a:r>
              <a:rPr lang="zh-CN" altLang="en-US" sz="2000" dirty="0">
                <a:solidFill>
                  <a:srgbClr val="004098"/>
                </a:solidFill>
                <a:latin typeface="微软雅黑" panose="020B0503020204020204" pitchFamily="34" charset="-122"/>
                <a:ea typeface="微软雅黑" panose="020B0503020204020204" pitchFamily="34" charset="-122"/>
              </a:rPr>
              <a:t>戈登方程</a:t>
            </a:r>
          </a:p>
        </p:txBody>
      </p:sp>
      <p:pic>
        <p:nvPicPr>
          <p:cNvPr id="19" name="图片 18">
            <a:extLst>
              <a:ext uri="{FF2B5EF4-FFF2-40B4-BE49-F238E27FC236}">
                <a16:creationId xmlns:a16="http://schemas.microsoft.com/office/drawing/2014/main" id="{6949F134-E669-82FC-0FAC-7894BA5A0D1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99635" y="2038303"/>
            <a:ext cx="2426490" cy="736986"/>
          </a:xfrm>
          <a:prstGeom prst="rect">
            <a:avLst/>
          </a:prstGeom>
        </p:spPr>
      </p:pic>
      <p:sp>
        <p:nvSpPr>
          <p:cNvPr id="21" name="文本框 20">
            <a:extLst>
              <a:ext uri="{FF2B5EF4-FFF2-40B4-BE49-F238E27FC236}">
                <a16:creationId xmlns:a16="http://schemas.microsoft.com/office/drawing/2014/main" id="{A341AFAE-6DF8-F399-4A10-F799C9A0EA2D}"/>
              </a:ext>
            </a:extLst>
          </p:cNvPr>
          <p:cNvSpPr txBox="1"/>
          <p:nvPr/>
        </p:nvSpPr>
        <p:spPr>
          <a:xfrm>
            <a:off x="1226879" y="1301691"/>
            <a:ext cx="1107996"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场方程</a:t>
            </a:r>
          </a:p>
        </p:txBody>
      </p:sp>
      <p:pic>
        <p:nvPicPr>
          <p:cNvPr id="24" name="图片 23">
            <a:extLst>
              <a:ext uri="{FF2B5EF4-FFF2-40B4-BE49-F238E27FC236}">
                <a16:creationId xmlns:a16="http://schemas.microsoft.com/office/drawing/2014/main" id="{C4FC65A4-1348-CB01-6497-0F0ADFDB37D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99635" y="3784782"/>
            <a:ext cx="6775353" cy="785548"/>
          </a:xfrm>
          <a:prstGeom prst="rect">
            <a:avLst/>
          </a:prstGeom>
        </p:spPr>
      </p:pic>
      <mc:AlternateContent xmlns:mc="http://schemas.openxmlformats.org/markup-compatibility/2006">
        <mc:Choice xmlns:a14="http://schemas.microsoft.com/office/drawing/2010/main" Requires="a14">
          <p:sp>
            <p:nvSpPr>
              <p:cNvPr id="25" name="文本框 24">
                <a:extLst>
                  <a:ext uri="{FF2B5EF4-FFF2-40B4-BE49-F238E27FC236}">
                    <a16:creationId xmlns:a16="http://schemas.microsoft.com/office/drawing/2014/main" id="{6898366C-D63F-A202-1210-D4627CACCD4F}"/>
                  </a:ext>
                </a:extLst>
              </p:cNvPr>
              <p:cNvSpPr txBox="1"/>
              <p:nvPr/>
            </p:nvSpPr>
            <p:spPr>
              <a:xfrm>
                <a:off x="1220547" y="3050237"/>
                <a:ext cx="4449103"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质量为</a:t>
                </a:r>
                <a14:m>
                  <m:oMath xmlns:m="http://schemas.openxmlformats.org/officeDocument/2006/math">
                    <m:r>
                      <a:rPr lang="en-US" altLang="zh-CN" sz="2400" b="0" i="1" smtClean="0">
                        <a:latin typeface="Cambria Math" panose="02040503050406030204" pitchFamily="18" charset="0"/>
                        <a:ea typeface="微软雅黑" panose="020B0503020204020204" pitchFamily="34" charset="-122"/>
                      </a:rPr>
                      <m:t>𝑚</m:t>
                    </m:r>
                  </m:oMath>
                </a14:m>
                <a:r>
                  <a:rPr lang="zh-CN" altLang="en-US" sz="2400" dirty="0">
                    <a:latin typeface="微软雅黑" panose="020B0503020204020204" pitchFamily="34" charset="-122"/>
                    <a:ea typeface="微软雅黑" panose="020B0503020204020204" pitchFamily="34" charset="-122"/>
                  </a:rPr>
                  <a:t>的场的拉格朗日量密度</a:t>
                </a:r>
              </a:p>
            </p:txBody>
          </p:sp>
        </mc:Choice>
        <mc:Fallback>
          <p:sp>
            <p:nvSpPr>
              <p:cNvPr id="25" name="文本框 24">
                <a:extLst>
                  <a:ext uri="{FF2B5EF4-FFF2-40B4-BE49-F238E27FC236}">
                    <a16:creationId xmlns:a16="http://schemas.microsoft.com/office/drawing/2014/main" id="{6898366C-D63F-A202-1210-D4627CACCD4F}"/>
                  </a:ext>
                </a:extLst>
              </p:cNvPr>
              <p:cNvSpPr txBox="1">
                <a:spLocks noRot="1" noChangeAspect="1" noMove="1" noResize="1" noEditPoints="1" noAdjustHandles="1" noChangeArrowheads="1" noChangeShapeType="1" noTextEdit="1"/>
              </p:cNvSpPr>
              <p:nvPr/>
            </p:nvSpPr>
            <p:spPr>
              <a:xfrm>
                <a:off x="1220547" y="3050237"/>
                <a:ext cx="4449103" cy="461665"/>
              </a:xfrm>
              <a:prstGeom prst="rect">
                <a:avLst/>
              </a:prstGeom>
              <a:blipFill>
                <a:blip r:embed="rId6"/>
                <a:stretch>
                  <a:fillRect l="-2055" t="-10526" r="-1233" b="-28947"/>
                </a:stretch>
              </a:blipFill>
            </p:spPr>
            <p:txBody>
              <a:bodyPr/>
              <a:lstStyle/>
              <a:p>
                <a:r>
                  <a:rPr lang="zh-CN" altLang="en-US">
                    <a:noFill/>
                  </a:rPr>
                  <a:t> </a:t>
                </a:r>
              </a:p>
            </p:txBody>
          </p:sp>
        </mc:Fallback>
      </mc:AlternateContent>
      <p:pic>
        <p:nvPicPr>
          <p:cNvPr id="32" name="图片 31">
            <a:extLst>
              <a:ext uri="{FF2B5EF4-FFF2-40B4-BE49-F238E27FC236}">
                <a16:creationId xmlns:a16="http://schemas.microsoft.com/office/drawing/2014/main" id="{528A658C-4E61-641A-4FCD-014AB7C0339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899635" y="5577755"/>
            <a:ext cx="2180134" cy="503713"/>
          </a:xfrm>
          <a:prstGeom prst="rect">
            <a:avLst/>
          </a:prstGeom>
        </p:spPr>
      </p:pic>
      <p:sp>
        <p:nvSpPr>
          <p:cNvPr id="33" name="文本框 32">
            <a:extLst>
              <a:ext uri="{FF2B5EF4-FFF2-40B4-BE49-F238E27FC236}">
                <a16:creationId xmlns:a16="http://schemas.microsoft.com/office/drawing/2014/main" id="{39EA9CB6-4A90-2DF0-D18D-C6F050A9ABC5}"/>
              </a:ext>
            </a:extLst>
          </p:cNvPr>
          <p:cNvSpPr txBox="1"/>
          <p:nvPr/>
        </p:nvSpPr>
        <p:spPr>
          <a:xfrm>
            <a:off x="1220547" y="4843210"/>
            <a:ext cx="2472152"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克莱因</a:t>
            </a:r>
            <a:r>
              <a:rPr lang="en-US" altLang="zh-CN" sz="2400" dirty="0">
                <a:latin typeface="微软雅黑" panose="020B0503020204020204" pitchFamily="34" charset="-122"/>
                <a:ea typeface="微软雅黑" panose="020B0503020204020204" pitchFamily="34" charset="-122"/>
              </a:rPr>
              <a:t>-</a:t>
            </a:r>
            <a:r>
              <a:rPr lang="zh-CN" altLang="en-US" sz="2400" dirty="0">
                <a:latin typeface="微软雅黑" panose="020B0503020204020204" pitchFamily="34" charset="-122"/>
                <a:ea typeface="微软雅黑" panose="020B0503020204020204" pitchFamily="34" charset="-122"/>
              </a:rPr>
              <a:t>戈登方程</a:t>
            </a:r>
          </a:p>
        </p:txBody>
      </p:sp>
    </p:spTree>
    <p:extLst>
      <p:ext uri="{BB962C8B-B14F-4D97-AF65-F5344CB8AC3E}">
        <p14:creationId xmlns:p14="http://schemas.microsoft.com/office/powerpoint/2010/main" val="1231630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98E8A-5DF8-1DA1-AD6A-B5C4BAE18185}"/>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A29F4151-32DA-112B-2290-9F0BE907A2A9}"/>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rgbClr val="004098"/>
                </a:solidFill>
                <a:latin typeface="Calibri" panose="020F0502020204030204" pitchFamily="34" charset="0"/>
                <a:cs typeface="Calibri" panose="020F0502020204030204" pitchFamily="34" charset="0"/>
              </a:rPr>
              <a:t>3</a:t>
            </a:fld>
            <a:endParaRPr lang="zh-CN" altLang="en-US" sz="2800" dirty="0">
              <a:solidFill>
                <a:srgbClr val="004098"/>
              </a:solidFill>
              <a:latin typeface="Calibri" panose="020F0502020204030204" pitchFamily="34" charset="0"/>
              <a:cs typeface="Calibri" panose="020F0502020204030204" pitchFamily="34" charset="0"/>
            </a:endParaRPr>
          </a:p>
        </p:txBody>
      </p:sp>
      <p:pic>
        <p:nvPicPr>
          <p:cNvPr id="3" name="图片 2">
            <a:extLst>
              <a:ext uri="{FF2B5EF4-FFF2-40B4-BE49-F238E27FC236}">
                <a16:creationId xmlns:a16="http://schemas.microsoft.com/office/drawing/2014/main" id="{18CFD74E-DEC8-804A-49D4-C8AD2DF9AD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550" y="1"/>
            <a:ext cx="932329" cy="1132114"/>
          </a:xfrm>
          <a:prstGeom prst="rect">
            <a:avLst/>
          </a:prstGeom>
        </p:spPr>
      </p:pic>
      <p:sp>
        <p:nvSpPr>
          <p:cNvPr id="4" name="文本框 3">
            <a:extLst>
              <a:ext uri="{FF2B5EF4-FFF2-40B4-BE49-F238E27FC236}">
                <a16:creationId xmlns:a16="http://schemas.microsoft.com/office/drawing/2014/main" id="{D71AD60A-1735-BBC9-9018-58CBD356F644}"/>
              </a:ext>
            </a:extLst>
          </p:cNvPr>
          <p:cNvSpPr txBox="1"/>
          <p:nvPr/>
        </p:nvSpPr>
        <p:spPr>
          <a:xfrm>
            <a:off x="1452260" y="116452"/>
            <a:ext cx="2236510" cy="1015663"/>
          </a:xfrm>
          <a:prstGeom prst="rect">
            <a:avLst/>
          </a:prstGeom>
          <a:noFill/>
        </p:spPr>
        <p:txBody>
          <a:bodyPr wrap="none" rtlCol="0">
            <a:spAutoFit/>
          </a:bodyPr>
          <a:lstStyle/>
          <a:p>
            <a:r>
              <a:rPr lang="en-US" altLang="zh-CN" sz="3200" b="1" dirty="0">
                <a:solidFill>
                  <a:srgbClr val="004098"/>
                </a:solidFill>
                <a:latin typeface="微软雅黑" panose="020B0503020204020204" pitchFamily="34" charset="-122"/>
                <a:ea typeface="微软雅黑" panose="020B0503020204020204" pitchFamily="34" charset="-122"/>
              </a:rPr>
              <a:t>1 </a:t>
            </a:r>
            <a:r>
              <a:rPr lang="zh-CN" altLang="en-US" sz="3200" b="1" dirty="0">
                <a:solidFill>
                  <a:srgbClr val="004098"/>
                </a:solidFill>
                <a:latin typeface="微软雅黑" panose="020B0503020204020204" pitchFamily="34" charset="-122"/>
                <a:ea typeface="微软雅黑" panose="020B0503020204020204" pitchFamily="34" charset="-122"/>
              </a:rPr>
              <a:t>基本概念</a:t>
            </a:r>
            <a:endParaRPr lang="en-US" altLang="zh-CN" sz="3200" b="1" dirty="0">
              <a:solidFill>
                <a:srgbClr val="004098"/>
              </a:solidFill>
              <a:latin typeface="微软雅黑" panose="020B0503020204020204" pitchFamily="34" charset="-122"/>
              <a:ea typeface="微软雅黑" panose="020B0503020204020204" pitchFamily="34" charset="-122"/>
            </a:endParaRPr>
          </a:p>
          <a:p>
            <a:endParaRPr lang="en-US" altLang="zh-CN" sz="800" dirty="0">
              <a:solidFill>
                <a:srgbClr val="004098"/>
              </a:solidFill>
              <a:latin typeface="微软雅黑" panose="020B0503020204020204" pitchFamily="34" charset="-122"/>
              <a:ea typeface="微软雅黑" panose="020B0503020204020204" pitchFamily="34" charset="-122"/>
            </a:endParaRPr>
          </a:p>
          <a:p>
            <a:r>
              <a:rPr lang="zh-CN" altLang="en-US" sz="2000" dirty="0">
                <a:solidFill>
                  <a:srgbClr val="004098"/>
                </a:solidFill>
                <a:latin typeface="微软雅黑" panose="020B0503020204020204" pitchFamily="34" charset="-122"/>
                <a:ea typeface="微软雅黑" panose="020B0503020204020204" pitchFamily="34" charset="-122"/>
              </a:rPr>
              <a:t>昂鲁效应是什么？</a:t>
            </a:r>
          </a:p>
        </p:txBody>
      </p:sp>
      <mc:AlternateContent xmlns:mc="http://schemas.openxmlformats.org/markup-compatibility/2006" xmlns:a14="http://schemas.microsoft.com/office/drawing/2010/main">
        <mc:Choice Requires="a14">
          <p:sp>
            <p:nvSpPr>
              <p:cNvPr id="2" name="文本框 1">
                <a:extLst>
                  <a:ext uri="{FF2B5EF4-FFF2-40B4-BE49-F238E27FC236}">
                    <a16:creationId xmlns:a16="http://schemas.microsoft.com/office/drawing/2014/main" id="{E880A79E-8208-0C83-C27B-C46E19354448}"/>
                  </a:ext>
                </a:extLst>
              </p:cNvPr>
              <p:cNvSpPr txBox="1"/>
              <p:nvPr/>
            </p:nvSpPr>
            <p:spPr>
              <a:xfrm>
                <a:off x="716605" y="3186637"/>
                <a:ext cx="8691547" cy="2246769"/>
              </a:xfrm>
              <a:prstGeom prst="rect">
                <a:avLst/>
              </a:prstGeom>
              <a:noFill/>
            </p:spPr>
            <p:txBody>
              <a:bodyPr wrap="none" rtlCol="0">
                <a:spAutoFit/>
              </a:bodyPr>
              <a:lstStyle/>
              <a:p>
                <a:r>
                  <a:rPr lang="zh-CN" altLang="en-US" sz="2800" dirty="0">
                    <a:latin typeface="微软雅黑" panose="020B0503020204020204" pitchFamily="34" charset="-122"/>
                    <a:ea typeface="微软雅黑" panose="020B0503020204020204" pitchFamily="34" charset="-122"/>
                  </a:rPr>
                  <a:t>如何理解？</a:t>
                </a:r>
                <a:endParaRPr lang="en-US" altLang="zh-CN" sz="2800" dirty="0">
                  <a:latin typeface="微软雅黑" panose="020B0503020204020204" pitchFamily="34" charset="-122"/>
                  <a:ea typeface="微软雅黑" panose="020B0503020204020204" pitchFamily="34" charset="-122"/>
                </a:endParaRPr>
              </a:p>
              <a:p>
                <a:endParaRPr lang="en-US" altLang="zh-CN" sz="2800" dirty="0">
                  <a:latin typeface="微软雅黑" panose="020B0503020204020204" pitchFamily="34" charset="-122"/>
                  <a:ea typeface="微软雅黑" panose="020B0503020204020204" pitchFamily="34" charset="-122"/>
                </a:endParaRPr>
              </a:p>
              <a:p>
                <a:pPr marL="457200" indent="-457200">
                  <a:buFont typeface="Wingdings" panose="05000000000000000000" pitchFamily="2" charset="2"/>
                  <a:buChar char="Ø"/>
                </a:pPr>
                <a:r>
                  <a:rPr lang="zh-CN" altLang="en-US" sz="2800" dirty="0">
                    <a:latin typeface="微软雅黑" panose="020B0503020204020204" pitchFamily="34" charset="-122"/>
                    <a:ea typeface="微软雅黑" panose="020B0503020204020204" pitchFamily="34" charset="-122"/>
                  </a:rPr>
                  <a:t>加速运动</a:t>
                </a:r>
                <a14:m>
                  <m:oMath xmlns:m="http://schemas.openxmlformats.org/officeDocument/2006/math">
                    <m:r>
                      <a:rPr lang="en-US" altLang="zh-CN" sz="2800" b="0" i="0" smtClean="0">
                        <a:latin typeface="Cambria Math" panose="02040503050406030204" pitchFamily="18" charset="0"/>
                        <a:ea typeface="微软雅黑" panose="020B0503020204020204" pitchFamily="34" charset="-122"/>
                      </a:rPr>
                      <m:t> </m:t>
                    </m:r>
                    <m:r>
                      <a:rPr lang="en-US" altLang="zh-CN" sz="2800" b="0" i="1" smtClean="0">
                        <a:latin typeface="Cambria Math" panose="02040503050406030204" pitchFamily="18" charset="0"/>
                        <a:ea typeface="微软雅黑" panose="020B0503020204020204" pitchFamily="34" charset="-122"/>
                      </a:rPr>
                      <m:t>→ </m:t>
                    </m:r>
                  </m:oMath>
                </a14:m>
                <a:r>
                  <a:rPr lang="zh-CN" altLang="en-US" sz="2800" dirty="0">
                    <a:latin typeface="微软雅黑" panose="020B0503020204020204" pitchFamily="34" charset="-122"/>
                    <a:ea typeface="微软雅黑" panose="020B0503020204020204" pitchFamily="34" charset="-122"/>
                  </a:rPr>
                  <a:t>环境“升温”</a:t>
                </a:r>
                <a:endParaRPr lang="en-US" altLang="zh-CN" sz="2800" dirty="0">
                  <a:latin typeface="微软雅黑" panose="020B0503020204020204" pitchFamily="34" charset="-122"/>
                  <a:ea typeface="微软雅黑" panose="020B0503020204020204" pitchFamily="34" charset="-122"/>
                </a:endParaRPr>
              </a:p>
              <a:p>
                <a:pPr marL="457200" indent="-457200">
                  <a:buFont typeface="Wingdings" panose="05000000000000000000" pitchFamily="2" charset="2"/>
                  <a:buChar char="Ø"/>
                </a:pPr>
                <a:endParaRPr lang="en-US" altLang="zh-CN" sz="2800" dirty="0">
                  <a:latin typeface="微软雅黑" panose="020B0503020204020204" pitchFamily="34" charset="-122"/>
                  <a:ea typeface="微软雅黑" panose="020B0503020204020204" pitchFamily="34" charset="-122"/>
                </a:endParaRPr>
              </a:p>
              <a:p>
                <a:pPr marL="457200" indent="-457200">
                  <a:buFont typeface="Wingdings" panose="05000000000000000000" pitchFamily="2" charset="2"/>
                  <a:buChar char="Ø"/>
                </a:pPr>
                <a:r>
                  <a:rPr lang="en-US" altLang="zh-CN" sz="2800" dirty="0">
                    <a:latin typeface="微软雅黑" panose="020B0503020204020204" pitchFamily="34" charset="-122"/>
                    <a:ea typeface="微软雅黑" panose="020B0503020204020204" pitchFamily="34" charset="-122"/>
                  </a:rPr>
                  <a:t>To heat up a cup of tea you may accelerate it*.</a:t>
                </a:r>
                <a:endParaRPr lang="zh-CN" altLang="en-US" sz="2800" dirty="0">
                  <a:latin typeface="微软雅黑" panose="020B0503020204020204" pitchFamily="34" charset="-122"/>
                  <a:ea typeface="微软雅黑" panose="020B0503020204020204" pitchFamily="34" charset="-122"/>
                </a:endParaRPr>
              </a:p>
            </p:txBody>
          </p:sp>
        </mc:Choice>
        <mc:Fallback xmlns="">
          <p:sp>
            <p:nvSpPr>
              <p:cNvPr id="2" name="文本框 1">
                <a:extLst>
                  <a:ext uri="{FF2B5EF4-FFF2-40B4-BE49-F238E27FC236}">
                    <a16:creationId xmlns:a16="http://schemas.microsoft.com/office/drawing/2014/main" id="{E880A79E-8208-0C83-C27B-C46E19354448}"/>
                  </a:ext>
                </a:extLst>
              </p:cNvPr>
              <p:cNvSpPr txBox="1">
                <a:spLocks noRot="1" noChangeAspect="1" noMove="1" noResize="1" noEditPoints="1" noAdjustHandles="1" noChangeArrowheads="1" noChangeShapeType="1" noTextEdit="1"/>
              </p:cNvSpPr>
              <p:nvPr/>
            </p:nvSpPr>
            <p:spPr>
              <a:xfrm>
                <a:off x="716605" y="3186637"/>
                <a:ext cx="8691547" cy="2246769"/>
              </a:xfrm>
              <a:prstGeom prst="rect">
                <a:avLst/>
              </a:prstGeom>
              <a:blipFill>
                <a:blip r:embed="rId4"/>
                <a:stretch>
                  <a:fillRect l="-1474" t="-2989" b="-6793"/>
                </a:stretch>
              </a:blipFill>
            </p:spPr>
            <p:txBody>
              <a:bodyPr/>
              <a:lstStyle/>
              <a:p>
                <a:r>
                  <a:rPr lang="zh-CN" altLang="en-US">
                    <a:noFill/>
                  </a:rPr>
                  <a:t> </a:t>
                </a:r>
              </a:p>
            </p:txBody>
          </p:sp>
        </mc:Fallback>
      </mc:AlternateContent>
      <p:sp>
        <p:nvSpPr>
          <p:cNvPr id="5" name="文本框 4">
            <a:extLst>
              <a:ext uri="{FF2B5EF4-FFF2-40B4-BE49-F238E27FC236}">
                <a16:creationId xmlns:a16="http://schemas.microsoft.com/office/drawing/2014/main" id="{647AE901-449A-8B67-0F2E-5CFDACA319BB}"/>
              </a:ext>
            </a:extLst>
          </p:cNvPr>
          <p:cNvSpPr txBox="1"/>
          <p:nvPr/>
        </p:nvSpPr>
        <p:spPr>
          <a:xfrm>
            <a:off x="0" y="6205694"/>
            <a:ext cx="10000445" cy="646331"/>
          </a:xfrm>
          <a:prstGeom prst="rect">
            <a:avLst/>
          </a:prstGeom>
          <a:noFill/>
        </p:spPr>
        <p:txBody>
          <a:bodyPr wrap="square" rtlCol="0">
            <a:spAutoFit/>
          </a:bodyPr>
          <a:lstStyle/>
          <a:p>
            <a:r>
              <a:rPr lang="en-US" altLang="zh-CN" dirty="0">
                <a:latin typeface="华文楷体" panose="02010600040101010101" pitchFamily="2" charset="-122"/>
                <a:ea typeface="华文楷体" panose="02010600040101010101" pitchFamily="2" charset="-122"/>
              </a:rPr>
              <a:t>* E. </a:t>
            </a:r>
            <a:r>
              <a:rPr lang="en-US" altLang="zh-CN" dirty="0" err="1">
                <a:latin typeface="华文楷体" panose="02010600040101010101" pitchFamily="2" charset="-122"/>
                <a:ea typeface="华文楷体" panose="02010600040101010101" pitchFamily="2" charset="-122"/>
              </a:rPr>
              <a:t>Frodden</a:t>
            </a:r>
            <a:r>
              <a:rPr lang="en-US" altLang="zh-CN" dirty="0">
                <a:latin typeface="华文楷体" panose="02010600040101010101" pitchFamily="2" charset="-122"/>
                <a:ea typeface="华文楷体" panose="02010600040101010101" pitchFamily="2" charset="-122"/>
              </a:rPr>
              <a:t> and N. Valdés, </a:t>
            </a:r>
            <a:r>
              <a:rPr lang="en-US" altLang="zh-CN" i="1" dirty="0">
                <a:latin typeface="华文楷体" panose="02010600040101010101" pitchFamily="2" charset="-122"/>
                <a:ea typeface="华文楷体" panose="02010600040101010101" pitchFamily="2" charset="-122"/>
              </a:rPr>
              <a:t>UNRUH EFFECT: Introductory Notes to Quantum Effects for Accelerated Observers</a:t>
            </a:r>
            <a:r>
              <a:rPr lang="en-US" altLang="zh-CN" dirty="0">
                <a:latin typeface="华文楷体" panose="02010600040101010101" pitchFamily="2" charset="-122"/>
                <a:ea typeface="华文楷体" panose="02010600040101010101" pitchFamily="2" charset="-122"/>
              </a:rPr>
              <a:t>, </a:t>
            </a:r>
            <a:r>
              <a:rPr lang="en-US" altLang="zh-CN" i="1" dirty="0">
                <a:latin typeface="华文楷体" panose="02010600040101010101" pitchFamily="2" charset="-122"/>
                <a:ea typeface="华文楷体" panose="02010600040101010101" pitchFamily="2" charset="-122"/>
              </a:rPr>
              <a:t>International Journal of Modern Physics A </a:t>
            </a:r>
            <a:r>
              <a:rPr lang="en-US" altLang="zh-CN" dirty="0">
                <a:latin typeface="华文楷体" panose="02010600040101010101" pitchFamily="2" charset="-122"/>
                <a:ea typeface="华文楷体" panose="02010600040101010101" pitchFamily="2" charset="-122"/>
              </a:rPr>
              <a:t>33 (2018) 1830026 [1806.11157].</a:t>
            </a:r>
            <a:endParaRPr lang="zh-CN" altLang="en-US" dirty="0"/>
          </a:p>
        </p:txBody>
      </p:sp>
      <p:sp>
        <p:nvSpPr>
          <p:cNvPr id="6" name="文本框 5">
            <a:extLst>
              <a:ext uri="{FF2B5EF4-FFF2-40B4-BE49-F238E27FC236}">
                <a16:creationId xmlns:a16="http://schemas.microsoft.com/office/drawing/2014/main" id="{788286D5-9648-8A0C-1F20-20F363A2CA0F}"/>
              </a:ext>
            </a:extLst>
          </p:cNvPr>
          <p:cNvSpPr txBox="1"/>
          <p:nvPr/>
        </p:nvSpPr>
        <p:spPr>
          <a:xfrm>
            <a:off x="9732843" y="3865706"/>
            <a:ext cx="1261884" cy="523220"/>
          </a:xfrm>
          <a:prstGeom prst="rect">
            <a:avLst/>
          </a:prstGeom>
          <a:noFill/>
        </p:spPr>
        <p:txBody>
          <a:bodyPr wrap="none" rtlCol="0">
            <a:spAutoFit/>
          </a:bodyPr>
          <a:lstStyle/>
          <a:p>
            <a:r>
              <a:rPr lang="zh-CN" altLang="en-US" sz="2800" dirty="0">
                <a:latin typeface="微软雅黑" panose="020B0503020204020204" pitchFamily="34" charset="-122"/>
                <a:ea typeface="微软雅黑" panose="020B0503020204020204" pitchFamily="34" charset="-122"/>
              </a:rPr>
              <a:t>热力学</a:t>
            </a:r>
          </a:p>
        </p:txBody>
      </p:sp>
      <p:sp>
        <p:nvSpPr>
          <p:cNvPr id="8" name="文本框 7">
            <a:extLst>
              <a:ext uri="{FF2B5EF4-FFF2-40B4-BE49-F238E27FC236}">
                <a16:creationId xmlns:a16="http://schemas.microsoft.com/office/drawing/2014/main" id="{E4BB6866-85FE-CEEA-1131-A0DD8DE66F15}"/>
              </a:ext>
            </a:extLst>
          </p:cNvPr>
          <p:cNvSpPr txBox="1"/>
          <p:nvPr/>
        </p:nvSpPr>
        <p:spPr>
          <a:xfrm>
            <a:off x="9732843" y="2729804"/>
            <a:ext cx="1620957" cy="523220"/>
          </a:xfrm>
          <a:prstGeom prst="rect">
            <a:avLst/>
          </a:prstGeom>
          <a:noFill/>
        </p:spPr>
        <p:txBody>
          <a:bodyPr wrap="none" rtlCol="0">
            <a:spAutoFit/>
          </a:bodyPr>
          <a:lstStyle/>
          <a:p>
            <a:r>
              <a:rPr lang="zh-CN" altLang="en-US" sz="2800" dirty="0">
                <a:latin typeface="微软雅黑" panose="020B0503020204020204" pitchFamily="34" charset="-122"/>
                <a:ea typeface="微软雅黑" panose="020B0503020204020204" pitchFamily="34" charset="-122"/>
              </a:rPr>
              <a:t>量子场论</a:t>
            </a:r>
          </a:p>
        </p:txBody>
      </p:sp>
      <p:sp>
        <p:nvSpPr>
          <p:cNvPr id="9" name="左大括号 8">
            <a:extLst>
              <a:ext uri="{FF2B5EF4-FFF2-40B4-BE49-F238E27FC236}">
                <a16:creationId xmlns:a16="http://schemas.microsoft.com/office/drawing/2014/main" id="{79AF6951-C45E-D30B-55EE-38FAE9F05051}"/>
              </a:ext>
            </a:extLst>
          </p:cNvPr>
          <p:cNvSpPr/>
          <p:nvPr/>
        </p:nvSpPr>
        <p:spPr>
          <a:xfrm>
            <a:off x="9454874" y="2992991"/>
            <a:ext cx="277969" cy="1135500"/>
          </a:xfrm>
          <a:prstGeom prst="lef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1" name="文本框 10">
            <a:extLst>
              <a:ext uri="{FF2B5EF4-FFF2-40B4-BE49-F238E27FC236}">
                <a16:creationId xmlns:a16="http://schemas.microsoft.com/office/drawing/2014/main" id="{DAB7DA55-7BE7-A921-2AE1-166319E39A6F}"/>
              </a:ext>
            </a:extLst>
          </p:cNvPr>
          <p:cNvSpPr txBox="1"/>
          <p:nvPr/>
        </p:nvSpPr>
        <p:spPr>
          <a:xfrm>
            <a:off x="715637" y="1586911"/>
            <a:ext cx="10956846" cy="523220"/>
          </a:xfrm>
          <a:prstGeom prst="rect">
            <a:avLst/>
          </a:prstGeom>
          <a:noFill/>
        </p:spPr>
        <p:txBody>
          <a:bodyPr wrap="none" rtlCol="0">
            <a:spAutoFit/>
          </a:bodyPr>
          <a:lstStyle/>
          <a:p>
            <a:r>
              <a:rPr lang="zh-CN" altLang="en-US" sz="2800" b="1" dirty="0">
                <a:solidFill>
                  <a:srgbClr val="004098"/>
                </a:solidFill>
                <a:latin typeface="微软雅黑" panose="020B0503020204020204" pitchFamily="34" charset="-122"/>
                <a:ea typeface="微软雅黑" panose="020B0503020204020204" pitchFamily="34" charset="-122"/>
              </a:rPr>
              <a:t>加速的观测者</a:t>
            </a:r>
            <a:r>
              <a:rPr lang="zh-CN" altLang="en-US" sz="2800" dirty="0">
                <a:latin typeface="微软雅黑" panose="020B0503020204020204" pitchFamily="34" charset="-122"/>
                <a:ea typeface="微软雅黑" panose="020B0503020204020204" pitchFamily="34" charset="-122"/>
              </a:rPr>
              <a:t>会将闵可夫斯基观测者眼中的</a:t>
            </a:r>
            <a:r>
              <a:rPr lang="zh-CN" altLang="en-US" sz="2800" b="1" dirty="0">
                <a:solidFill>
                  <a:srgbClr val="004098"/>
                </a:solidFill>
                <a:latin typeface="微软雅黑" panose="020B0503020204020204" pitchFamily="34" charset="-122"/>
                <a:ea typeface="微软雅黑" panose="020B0503020204020204" pitchFamily="34" charset="-122"/>
              </a:rPr>
              <a:t>真空</a:t>
            </a:r>
            <a:r>
              <a:rPr lang="zh-CN" altLang="en-US" sz="2800" dirty="0">
                <a:latin typeface="微软雅黑" panose="020B0503020204020204" pitchFamily="34" charset="-122"/>
                <a:ea typeface="微软雅黑" panose="020B0503020204020204" pitchFamily="34" charset="-122"/>
              </a:rPr>
              <a:t>视为一个</a:t>
            </a:r>
            <a:r>
              <a:rPr lang="zh-CN" altLang="en-US" sz="2800" b="1" dirty="0">
                <a:solidFill>
                  <a:srgbClr val="004098"/>
                </a:solidFill>
                <a:latin typeface="微软雅黑" panose="020B0503020204020204" pitchFamily="34" charset="-122"/>
                <a:ea typeface="微软雅黑" panose="020B0503020204020204" pitchFamily="34" charset="-122"/>
              </a:rPr>
              <a:t>粒子热浴</a:t>
            </a:r>
            <a:r>
              <a:rPr lang="zh-CN" altLang="en-US" sz="2800" dirty="0">
                <a:latin typeface="微软雅黑" panose="020B0503020204020204" pitchFamily="34" charset="-122"/>
                <a:ea typeface="微软雅黑" panose="020B0503020204020204" pitchFamily="34" charset="-122"/>
              </a:rPr>
              <a:t>。</a:t>
            </a:r>
          </a:p>
        </p:txBody>
      </p:sp>
    </p:spTree>
    <p:extLst>
      <p:ext uri="{BB962C8B-B14F-4D97-AF65-F5344CB8AC3E}">
        <p14:creationId xmlns:p14="http://schemas.microsoft.com/office/powerpoint/2010/main" val="1675735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CF701D-247A-79C8-B2C4-C03B5A240ADC}"/>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7CE5440E-51A6-C15E-4A25-DC18E5E3D4BE}"/>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rgbClr val="004098"/>
                </a:solidFill>
                <a:latin typeface="Calibri" panose="020F0502020204030204" pitchFamily="34" charset="0"/>
                <a:cs typeface="Calibri" panose="020F0502020204030204" pitchFamily="34" charset="0"/>
              </a:rPr>
              <a:t>4</a:t>
            </a:fld>
            <a:endParaRPr lang="zh-CN" altLang="en-US" sz="2800" dirty="0">
              <a:solidFill>
                <a:srgbClr val="004098"/>
              </a:solidFill>
              <a:latin typeface="Calibri" panose="020F0502020204030204" pitchFamily="34" charset="0"/>
              <a:cs typeface="Calibri" panose="020F0502020204030204" pitchFamily="34" charset="0"/>
            </a:endParaRPr>
          </a:p>
        </p:txBody>
      </p:sp>
      <p:pic>
        <p:nvPicPr>
          <p:cNvPr id="3" name="图片 2">
            <a:extLst>
              <a:ext uri="{FF2B5EF4-FFF2-40B4-BE49-F238E27FC236}">
                <a16:creationId xmlns:a16="http://schemas.microsoft.com/office/drawing/2014/main" id="{1733F757-6CFB-477F-192D-1D23EB6F7E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550" y="1"/>
            <a:ext cx="932329" cy="1132114"/>
          </a:xfrm>
          <a:prstGeom prst="rect">
            <a:avLst/>
          </a:prstGeom>
        </p:spPr>
      </p:pic>
      <p:sp>
        <p:nvSpPr>
          <p:cNvPr id="4" name="文本框 3">
            <a:extLst>
              <a:ext uri="{FF2B5EF4-FFF2-40B4-BE49-F238E27FC236}">
                <a16:creationId xmlns:a16="http://schemas.microsoft.com/office/drawing/2014/main" id="{CF3CFC56-126B-2569-EE84-0CE4A638048F}"/>
              </a:ext>
            </a:extLst>
          </p:cNvPr>
          <p:cNvSpPr txBox="1"/>
          <p:nvPr/>
        </p:nvSpPr>
        <p:spPr>
          <a:xfrm>
            <a:off x="1452260" y="116452"/>
            <a:ext cx="2248116" cy="1015663"/>
          </a:xfrm>
          <a:prstGeom prst="rect">
            <a:avLst/>
          </a:prstGeom>
          <a:noFill/>
        </p:spPr>
        <p:txBody>
          <a:bodyPr wrap="none" rtlCol="0">
            <a:spAutoFit/>
          </a:bodyPr>
          <a:lstStyle/>
          <a:p>
            <a:r>
              <a:rPr lang="en-US" altLang="zh-CN" sz="3200" b="1" dirty="0">
                <a:solidFill>
                  <a:srgbClr val="004098"/>
                </a:solidFill>
                <a:latin typeface="微软雅黑" panose="020B0503020204020204" pitchFamily="34" charset="-122"/>
                <a:ea typeface="微软雅黑" panose="020B0503020204020204" pitchFamily="34" charset="-122"/>
              </a:rPr>
              <a:t>1 </a:t>
            </a:r>
            <a:r>
              <a:rPr lang="zh-CN" altLang="en-US" sz="3200" b="1" dirty="0">
                <a:solidFill>
                  <a:srgbClr val="004098"/>
                </a:solidFill>
                <a:latin typeface="微软雅黑" panose="020B0503020204020204" pitchFamily="34" charset="-122"/>
                <a:ea typeface="微软雅黑" panose="020B0503020204020204" pitchFamily="34" charset="-122"/>
              </a:rPr>
              <a:t>基本概念</a:t>
            </a:r>
            <a:endParaRPr lang="en-US" altLang="zh-CN" sz="3200" b="1" dirty="0">
              <a:solidFill>
                <a:srgbClr val="004098"/>
              </a:solidFill>
              <a:latin typeface="微软雅黑" panose="020B0503020204020204" pitchFamily="34" charset="-122"/>
              <a:ea typeface="微软雅黑" panose="020B0503020204020204" pitchFamily="34" charset="-122"/>
            </a:endParaRPr>
          </a:p>
          <a:p>
            <a:endParaRPr lang="en-US" altLang="zh-CN" sz="800" dirty="0">
              <a:solidFill>
                <a:srgbClr val="004098"/>
              </a:solidFill>
              <a:latin typeface="微软雅黑" panose="020B0503020204020204" pitchFamily="34" charset="-122"/>
              <a:ea typeface="微软雅黑" panose="020B0503020204020204" pitchFamily="34" charset="-122"/>
            </a:endParaRPr>
          </a:p>
          <a:p>
            <a:r>
              <a:rPr lang="zh-CN" altLang="en-US" sz="2000" dirty="0">
                <a:solidFill>
                  <a:srgbClr val="004098"/>
                </a:solidFill>
                <a:latin typeface="微软雅黑" panose="020B0503020204020204" pitchFamily="34" charset="-122"/>
                <a:ea typeface="微软雅黑" panose="020B0503020204020204" pitchFamily="34" charset="-122"/>
              </a:rPr>
              <a:t>粒子热浴与真空</a:t>
            </a:r>
          </a:p>
        </p:txBody>
      </p:sp>
      <p:sp>
        <p:nvSpPr>
          <p:cNvPr id="11" name="文本框 10">
            <a:extLst>
              <a:ext uri="{FF2B5EF4-FFF2-40B4-BE49-F238E27FC236}">
                <a16:creationId xmlns:a16="http://schemas.microsoft.com/office/drawing/2014/main" id="{E2DD071A-4C3F-DF9A-0F6D-C8A9823E5168}"/>
              </a:ext>
            </a:extLst>
          </p:cNvPr>
          <p:cNvSpPr txBox="1"/>
          <p:nvPr/>
        </p:nvSpPr>
        <p:spPr>
          <a:xfrm>
            <a:off x="4312920" y="239562"/>
            <a:ext cx="7879080" cy="769441"/>
          </a:xfrm>
          <a:prstGeom prst="rect">
            <a:avLst/>
          </a:prstGeom>
          <a:noFill/>
        </p:spPr>
        <p:txBody>
          <a:bodyPr wrap="none" rtlCol="0">
            <a:spAutoFit/>
          </a:bodyPr>
          <a:lstStyle/>
          <a:p>
            <a:r>
              <a:rPr lang="zh-CN" altLang="en-US" sz="2400" b="1" dirty="0">
                <a:solidFill>
                  <a:srgbClr val="004098"/>
                </a:solidFill>
                <a:latin typeface="微软雅黑" panose="020B0503020204020204" pitchFamily="34" charset="-122"/>
                <a:ea typeface="微软雅黑" panose="020B0503020204020204" pitchFamily="34" charset="-122"/>
              </a:rPr>
              <a:t>昂鲁效应：</a:t>
            </a:r>
            <a:endParaRPr lang="en-US" altLang="zh-CN" sz="2400" b="1" dirty="0">
              <a:solidFill>
                <a:srgbClr val="004098"/>
              </a:solidFill>
              <a:latin typeface="微软雅黑" panose="020B0503020204020204" pitchFamily="34" charset="-122"/>
              <a:ea typeface="微软雅黑" panose="020B0503020204020204" pitchFamily="34" charset="-122"/>
            </a:endParaRPr>
          </a:p>
          <a:p>
            <a:r>
              <a:rPr lang="zh-CN" altLang="en-US" sz="2000" dirty="0">
                <a:latin typeface="微软雅黑" panose="020B0503020204020204" pitchFamily="34" charset="-122"/>
                <a:ea typeface="微软雅黑" panose="020B0503020204020204" pitchFamily="34" charset="-122"/>
              </a:rPr>
              <a:t>加速的观测者会将闵可夫斯基观测者眼中的</a:t>
            </a:r>
            <a:r>
              <a:rPr lang="zh-CN" altLang="en-US" sz="2000" b="1" dirty="0">
                <a:solidFill>
                  <a:srgbClr val="004098"/>
                </a:solidFill>
                <a:latin typeface="微软雅黑" panose="020B0503020204020204" pitchFamily="34" charset="-122"/>
                <a:ea typeface="微软雅黑" panose="020B0503020204020204" pitchFamily="34" charset="-122"/>
              </a:rPr>
              <a:t>真空</a:t>
            </a:r>
            <a:r>
              <a:rPr lang="zh-CN" altLang="en-US" sz="2000" dirty="0">
                <a:latin typeface="微软雅黑" panose="020B0503020204020204" pitchFamily="34" charset="-122"/>
                <a:ea typeface="微软雅黑" panose="020B0503020204020204" pitchFamily="34" charset="-122"/>
              </a:rPr>
              <a:t>视为一个</a:t>
            </a:r>
            <a:r>
              <a:rPr lang="zh-CN" altLang="en-US" sz="2000" b="1" dirty="0">
                <a:solidFill>
                  <a:srgbClr val="004098"/>
                </a:solidFill>
                <a:latin typeface="微软雅黑" panose="020B0503020204020204" pitchFamily="34" charset="-122"/>
                <a:ea typeface="微软雅黑" panose="020B0503020204020204" pitchFamily="34" charset="-122"/>
              </a:rPr>
              <a:t>粒子热浴</a:t>
            </a:r>
            <a:r>
              <a:rPr lang="zh-CN" altLang="en-US" sz="2000" dirty="0">
                <a:latin typeface="微软雅黑" panose="020B0503020204020204" pitchFamily="34" charset="-122"/>
                <a:ea typeface="微软雅黑" panose="020B0503020204020204" pitchFamily="34" charset="-122"/>
              </a:rPr>
              <a:t>。</a:t>
            </a:r>
          </a:p>
        </p:txBody>
      </p:sp>
      <p:sp>
        <p:nvSpPr>
          <p:cNvPr id="27" name="文本框 26">
            <a:extLst>
              <a:ext uri="{FF2B5EF4-FFF2-40B4-BE49-F238E27FC236}">
                <a16:creationId xmlns:a16="http://schemas.microsoft.com/office/drawing/2014/main" id="{6FC38E38-4912-6391-FE33-C87B5483E375}"/>
              </a:ext>
            </a:extLst>
          </p:cNvPr>
          <p:cNvSpPr txBox="1"/>
          <p:nvPr/>
        </p:nvSpPr>
        <p:spPr>
          <a:xfrm>
            <a:off x="7326180" y="3331361"/>
            <a:ext cx="1620957" cy="523220"/>
          </a:xfrm>
          <a:prstGeom prst="rect">
            <a:avLst/>
          </a:prstGeom>
          <a:noFill/>
        </p:spPr>
        <p:txBody>
          <a:bodyPr wrap="none" rtlCol="0">
            <a:spAutoFit/>
          </a:bodyPr>
          <a:lstStyle/>
          <a:p>
            <a:r>
              <a:rPr lang="zh-CN" altLang="en-US" sz="2800" b="1" dirty="0">
                <a:solidFill>
                  <a:srgbClr val="004098"/>
                </a:solidFill>
                <a:latin typeface="微软雅黑" panose="020B0503020204020204" pitchFamily="34" charset="-122"/>
                <a:ea typeface="微软雅黑" panose="020B0503020204020204" pitchFamily="34" charset="-122"/>
              </a:rPr>
              <a:t>真空不空</a:t>
            </a:r>
          </a:p>
        </p:txBody>
      </p:sp>
      <p:sp>
        <p:nvSpPr>
          <p:cNvPr id="28" name="箭头: 下 27">
            <a:extLst>
              <a:ext uri="{FF2B5EF4-FFF2-40B4-BE49-F238E27FC236}">
                <a16:creationId xmlns:a16="http://schemas.microsoft.com/office/drawing/2014/main" id="{B78C66AB-6686-4065-F32F-01DD64BD61F0}"/>
              </a:ext>
            </a:extLst>
          </p:cNvPr>
          <p:cNvSpPr/>
          <p:nvPr/>
        </p:nvSpPr>
        <p:spPr>
          <a:xfrm>
            <a:off x="7795369" y="2508067"/>
            <a:ext cx="682580" cy="66326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9" name="文本框 28">
            <a:extLst>
              <a:ext uri="{FF2B5EF4-FFF2-40B4-BE49-F238E27FC236}">
                <a16:creationId xmlns:a16="http://schemas.microsoft.com/office/drawing/2014/main" id="{A4F9308A-B58C-3A19-43AD-EB39FD5C98EF}"/>
              </a:ext>
            </a:extLst>
          </p:cNvPr>
          <p:cNvSpPr txBox="1"/>
          <p:nvPr/>
        </p:nvSpPr>
        <p:spPr>
          <a:xfrm>
            <a:off x="6787567" y="5258018"/>
            <a:ext cx="2698175" cy="523220"/>
          </a:xfrm>
          <a:prstGeom prst="rect">
            <a:avLst/>
          </a:prstGeom>
          <a:noFill/>
        </p:spPr>
        <p:txBody>
          <a:bodyPr wrap="none" rtlCol="0">
            <a:spAutoFit/>
          </a:bodyPr>
          <a:lstStyle/>
          <a:p>
            <a:r>
              <a:rPr lang="zh-CN" altLang="en-US" sz="2800" b="1" dirty="0">
                <a:solidFill>
                  <a:srgbClr val="004098"/>
                </a:solidFill>
                <a:latin typeface="微软雅黑" panose="020B0503020204020204" pitchFamily="34" charset="-122"/>
                <a:ea typeface="微软雅黑" panose="020B0503020204020204" pitchFamily="34" charset="-122"/>
              </a:rPr>
              <a:t>真空</a:t>
            </a:r>
            <a:r>
              <a:rPr lang="zh-CN" altLang="en-US" sz="2800" dirty="0">
                <a:latin typeface="微软雅黑" panose="020B0503020204020204" pitchFamily="34" charset="-122"/>
                <a:ea typeface="微软雅黑" panose="020B0503020204020204" pitchFamily="34" charset="-122"/>
              </a:rPr>
              <a:t>是</a:t>
            </a:r>
            <a:r>
              <a:rPr lang="zh-CN" altLang="en-US" sz="2800" b="1" dirty="0">
                <a:solidFill>
                  <a:srgbClr val="004098"/>
                </a:solidFill>
                <a:latin typeface="微软雅黑" panose="020B0503020204020204" pitchFamily="34" charset="-122"/>
                <a:ea typeface="微软雅黑" panose="020B0503020204020204" pitchFamily="34" charset="-122"/>
              </a:rPr>
              <a:t>场的基态</a:t>
            </a:r>
            <a:endParaRPr lang="zh-CN" altLang="en-US" sz="2800" dirty="0">
              <a:latin typeface="微软雅黑" panose="020B0503020204020204" pitchFamily="34" charset="-122"/>
              <a:ea typeface="微软雅黑" panose="020B0503020204020204" pitchFamily="34" charset="-122"/>
            </a:endParaRPr>
          </a:p>
        </p:txBody>
      </p:sp>
      <p:sp>
        <p:nvSpPr>
          <p:cNvPr id="31" name="箭头: 下 30">
            <a:extLst>
              <a:ext uri="{FF2B5EF4-FFF2-40B4-BE49-F238E27FC236}">
                <a16:creationId xmlns:a16="http://schemas.microsoft.com/office/drawing/2014/main" id="{C9BA9EC6-987A-0E3B-74C8-FFE4BF8706DE}"/>
              </a:ext>
            </a:extLst>
          </p:cNvPr>
          <p:cNvSpPr/>
          <p:nvPr/>
        </p:nvSpPr>
        <p:spPr>
          <a:xfrm>
            <a:off x="7795369" y="4481310"/>
            <a:ext cx="682580" cy="66326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mc:AlternateContent xmlns:mc="http://schemas.openxmlformats.org/markup-compatibility/2006" xmlns:a14="http://schemas.microsoft.com/office/drawing/2010/main">
        <mc:Choice Requires="a14">
          <p:sp>
            <p:nvSpPr>
              <p:cNvPr id="32" name="文本框 31">
                <a:extLst>
                  <a:ext uri="{FF2B5EF4-FFF2-40B4-BE49-F238E27FC236}">
                    <a16:creationId xmlns:a16="http://schemas.microsoft.com/office/drawing/2014/main" id="{15F9F318-B89C-4BA4-1161-BC32BB0A5FDA}"/>
                  </a:ext>
                </a:extLst>
              </p:cNvPr>
              <p:cNvSpPr txBox="1"/>
              <p:nvPr/>
            </p:nvSpPr>
            <p:spPr>
              <a:xfrm>
                <a:off x="6342316" y="5781238"/>
                <a:ext cx="358867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acc>
                        <m:accPr>
                          <m:chr m:val="̂"/>
                          <m:ctrlPr>
                            <a:rPr lang="en-US" altLang="zh-CN" sz="2400" b="0" i="1" smtClean="0">
                              <a:solidFill>
                                <a:prstClr val="black"/>
                              </a:solidFill>
                              <a:latin typeface="Cambria Math" panose="02040503050406030204" pitchFamily="18" charset="0"/>
                            </a:rPr>
                          </m:ctrlPr>
                        </m:accPr>
                        <m:e>
                          <m:r>
                            <a:rPr lang="en-US" altLang="zh-CN" sz="2400" b="0" i="1" smtClean="0">
                              <a:solidFill>
                                <a:prstClr val="black"/>
                              </a:solidFill>
                              <a:latin typeface="Cambria Math" panose="02040503050406030204" pitchFamily="18" charset="0"/>
                            </a:rPr>
                            <m:t>𝑎</m:t>
                          </m:r>
                        </m:e>
                      </m:acc>
                      <m:d>
                        <m:dPr>
                          <m:begChr m:val="|"/>
                          <m:endChr m:val="⟩"/>
                          <m:ctrlPr>
                            <a:rPr lang="en-US" altLang="zh-CN" sz="2400" b="0" i="1" smtClean="0">
                              <a:solidFill>
                                <a:prstClr val="black"/>
                              </a:solidFill>
                              <a:latin typeface="Cambria Math" panose="02040503050406030204" pitchFamily="18" charset="0"/>
                            </a:rPr>
                          </m:ctrlPr>
                        </m:dPr>
                        <m:e>
                          <m:r>
                            <a:rPr lang="en-US" altLang="zh-CN" sz="2400" b="0" i="1" smtClean="0">
                              <a:solidFill>
                                <a:prstClr val="black"/>
                              </a:solidFill>
                              <a:latin typeface="Cambria Math" panose="02040503050406030204" pitchFamily="18" charset="0"/>
                            </a:rPr>
                            <m:t>0</m:t>
                          </m:r>
                        </m:e>
                      </m:d>
                      <m:r>
                        <a:rPr lang="en-US" altLang="zh-CN" sz="2400" b="0" i="1" smtClean="0">
                          <a:solidFill>
                            <a:prstClr val="black"/>
                          </a:solidFill>
                          <a:latin typeface="Cambria Math" panose="02040503050406030204" pitchFamily="18" charset="0"/>
                        </a:rPr>
                        <m:t>=0,  </m:t>
                      </m:r>
                      <m:d>
                        <m:dPr>
                          <m:begChr m:val="⟨"/>
                          <m:endChr m:val="⟩"/>
                          <m:ctrlPr>
                            <a:rPr lang="en-US" altLang="zh-CN" sz="2400" i="1" smtClean="0">
                              <a:latin typeface="Cambria Math" panose="02040503050406030204" pitchFamily="18" charset="0"/>
                              <a:ea typeface="微软雅黑" panose="020B0503020204020204" pitchFamily="34" charset="-122"/>
                            </a:rPr>
                          </m:ctrlPr>
                        </m:dPr>
                        <m:e>
                          <m:r>
                            <a:rPr lang="en-US" altLang="zh-CN" sz="2400" b="0" i="1" smtClean="0">
                              <a:latin typeface="Cambria Math" panose="02040503050406030204" pitchFamily="18" charset="0"/>
                              <a:ea typeface="微软雅黑" panose="020B0503020204020204" pitchFamily="34" charset="-122"/>
                            </a:rPr>
                            <m:t>0</m:t>
                          </m:r>
                        </m:e>
                        <m:e>
                          <m:acc>
                            <m:accPr>
                              <m:chr m:val="̂"/>
                              <m:ctrlPr>
                                <a:rPr lang="en-US" altLang="zh-CN" sz="2400" i="1" smtClean="0">
                                  <a:latin typeface="Cambria Math" panose="02040503050406030204" pitchFamily="18" charset="0"/>
                                  <a:ea typeface="微软雅黑" panose="020B0503020204020204" pitchFamily="34" charset="-122"/>
                                </a:rPr>
                              </m:ctrlPr>
                            </m:accPr>
                            <m:e>
                              <m:r>
                                <a:rPr lang="en-US" altLang="zh-CN" sz="2400" b="0" i="1" smtClean="0">
                                  <a:latin typeface="Cambria Math" panose="02040503050406030204" pitchFamily="18" charset="0"/>
                                  <a:ea typeface="微软雅黑" panose="020B0503020204020204" pitchFamily="34" charset="-122"/>
                                </a:rPr>
                                <m:t>𝑛</m:t>
                              </m:r>
                            </m:e>
                          </m:acc>
                        </m:e>
                        <m:e>
                          <m:r>
                            <a:rPr lang="en-US" altLang="zh-CN" sz="2400" b="0" i="1" smtClean="0">
                              <a:latin typeface="Cambria Math" panose="02040503050406030204" pitchFamily="18" charset="0"/>
                              <a:ea typeface="微软雅黑" panose="020B0503020204020204" pitchFamily="34" charset="-122"/>
                            </a:rPr>
                            <m:t>0</m:t>
                          </m:r>
                        </m:e>
                      </m:d>
                      <m:r>
                        <a:rPr lang="en-US" altLang="zh-CN" sz="2400" b="0" i="1" smtClean="0">
                          <a:latin typeface="Cambria Math" panose="02040503050406030204" pitchFamily="18" charset="0"/>
                          <a:ea typeface="微软雅黑" panose="020B0503020204020204" pitchFamily="34" charset="-122"/>
                        </a:rPr>
                        <m:t>=0</m:t>
                      </m:r>
                    </m:oMath>
                  </m:oMathPara>
                </a14:m>
                <a:endParaRPr lang="zh-CN" altLang="en-US" sz="2400" dirty="0">
                  <a:latin typeface="微软雅黑" panose="020B0503020204020204" pitchFamily="34" charset="-122"/>
                  <a:ea typeface="微软雅黑" panose="020B0503020204020204" pitchFamily="34" charset="-122"/>
                </a:endParaRPr>
              </a:p>
            </p:txBody>
          </p:sp>
        </mc:Choice>
        <mc:Fallback xmlns="">
          <p:sp>
            <p:nvSpPr>
              <p:cNvPr id="32" name="文本框 31">
                <a:extLst>
                  <a:ext uri="{FF2B5EF4-FFF2-40B4-BE49-F238E27FC236}">
                    <a16:creationId xmlns:a16="http://schemas.microsoft.com/office/drawing/2014/main" id="{15F9F318-B89C-4BA4-1161-BC32BB0A5FDA}"/>
                  </a:ext>
                </a:extLst>
              </p:cNvPr>
              <p:cNvSpPr txBox="1">
                <a:spLocks noRot="1" noChangeAspect="1" noMove="1" noResize="1" noEditPoints="1" noAdjustHandles="1" noChangeArrowheads="1" noChangeShapeType="1" noTextEdit="1"/>
              </p:cNvSpPr>
              <p:nvPr/>
            </p:nvSpPr>
            <p:spPr>
              <a:xfrm>
                <a:off x="6342316" y="5781238"/>
                <a:ext cx="3588675" cy="461665"/>
              </a:xfrm>
              <a:prstGeom prst="rect">
                <a:avLst/>
              </a:prstGeom>
              <a:blipFill>
                <a:blip r:embed="rId4"/>
                <a:stretch>
                  <a:fillRect t="-2632"/>
                </a:stretch>
              </a:blipFill>
            </p:spPr>
            <p:txBody>
              <a:bodyPr/>
              <a:lstStyle/>
              <a:p>
                <a:r>
                  <a:rPr lang="zh-CN" altLang="en-US">
                    <a:noFill/>
                  </a:rPr>
                  <a:t> </a:t>
                </a:r>
              </a:p>
            </p:txBody>
          </p:sp>
        </mc:Fallback>
      </mc:AlternateContent>
      <p:sp>
        <p:nvSpPr>
          <p:cNvPr id="6" name="文本框 5">
            <a:extLst>
              <a:ext uri="{FF2B5EF4-FFF2-40B4-BE49-F238E27FC236}">
                <a16:creationId xmlns:a16="http://schemas.microsoft.com/office/drawing/2014/main" id="{17575389-448E-6779-7655-1DD7C6D0709E}"/>
              </a:ext>
            </a:extLst>
          </p:cNvPr>
          <p:cNvSpPr txBox="1"/>
          <p:nvPr/>
        </p:nvSpPr>
        <p:spPr>
          <a:xfrm>
            <a:off x="1226879" y="1486634"/>
            <a:ext cx="2954655" cy="830997"/>
          </a:xfrm>
          <a:prstGeom prst="rect">
            <a:avLst/>
          </a:prstGeom>
          <a:noFill/>
        </p:spPr>
        <p:txBody>
          <a:bodyPr wrap="none" rtlCol="0">
            <a:spAutoFit/>
          </a:bodyPr>
          <a:lstStyle/>
          <a:p>
            <a:r>
              <a:rPr lang="zh-CN" altLang="en-US" sz="2400" dirty="0">
                <a:solidFill>
                  <a:schemeClr val="accent1"/>
                </a:solidFill>
                <a:latin typeface="微软雅黑" panose="020B0503020204020204" pitchFamily="34" charset="-122"/>
                <a:ea typeface="微软雅黑" panose="020B0503020204020204" pitchFamily="34" charset="-122"/>
              </a:rPr>
              <a:t>惯性观察者</a:t>
            </a:r>
            <a:r>
              <a:rPr lang="zh-CN" altLang="en-US" sz="2400" dirty="0">
                <a:latin typeface="微软雅黑" panose="020B0503020204020204" pitchFamily="34" charset="-122"/>
                <a:ea typeface="微软雅黑" panose="020B0503020204020204" pitchFamily="34" charset="-122"/>
              </a:rPr>
              <a:t>：</a:t>
            </a:r>
            <a:endParaRPr lang="en-US" altLang="zh-CN" sz="2400" dirty="0">
              <a:latin typeface="微软雅黑" panose="020B0503020204020204" pitchFamily="34" charset="-122"/>
              <a:ea typeface="微软雅黑" panose="020B0503020204020204" pitchFamily="34" charset="-122"/>
            </a:endParaRPr>
          </a:p>
          <a:p>
            <a:r>
              <a:rPr lang="zh-CN" altLang="en-US" sz="2400" dirty="0">
                <a:latin typeface="微软雅黑" panose="020B0503020204020204" pitchFamily="34" charset="-122"/>
                <a:ea typeface="微软雅黑" panose="020B0503020204020204" pitchFamily="34" charset="-122"/>
              </a:rPr>
              <a:t>真空，观测不到粒子</a:t>
            </a:r>
          </a:p>
        </p:txBody>
      </p:sp>
      <p:sp>
        <p:nvSpPr>
          <p:cNvPr id="8" name="文本框 7">
            <a:extLst>
              <a:ext uri="{FF2B5EF4-FFF2-40B4-BE49-F238E27FC236}">
                <a16:creationId xmlns:a16="http://schemas.microsoft.com/office/drawing/2014/main" id="{D1FA6402-945E-A1BC-F7ED-1D2AFC05F88E}"/>
              </a:ext>
            </a:extLst>
          </p:cNvPr>
          <p:cNvSpPr txBox="1"/>
          <p:nvPr/>
        </p:nvSpPr>
        <p:spPr>
          <a:xfrm>
            <a:off x="5139049" y="1486633"/>
            <a:ext cx="6545382" cy="830997"/>
          </a:xfrm>
          <a:prstGeom prst="rect">
            <a:avLst/>
          </a:prstGeom>
          <a:noFill/>
        </p:spPr>
        <p:txBody>
          <a:bodyPr wrap="none" rtlCol="0">
            <a:spAutoFit/>
          </a:bodyPr>
          <a:lstStyle/>
          <a:p>
            <a:r>
              <a:rPr lang="zh-CN" altLang="en-US" sz="2400" dirty="0">
                <a:solidFill>
                  <a:schemeClr val="accent1"/>
                </a:solidFill>
                <a:latin typeface="微软雅黑" panose="020B0503020204020204" pitchFamily="34" charset="-122"/>
                <a:ea typeface="微软雅黑" panose="020B0503020204020204" pitchFamily="34" charset="-122"/>
              </a:rPr>
              <a:t>加速观察者</a:t>
            </a:r>
            <a:r>
              <a:rPr lang="zh-CN" altLang="en-US" sz="2400" dirty="0">
                <a:latin typeface="微软雅黑" panose="020B0503020204020204" pitchFamily="34" charset="-122"/>
                <a:ea typeface="微软雅黑" panose="020B0503020204020204" pitchFamily="34" charset="-122"/>
              </a:rPr>
              <a:t>：</a:t>
            </a:r>
            <a:endParaRPr lang="en-US" altLang="zh-CN" sz="2400" dirty="0">
              <a:latin typeface="微软雅黑" panose="020B0503020204020204" pitchFamily="34" charset="-122"/>
              <a:ea typeface="微软雅黑" panose="020B0503020204020204" pitchFamily="34" charset="-122"/>
            </a:endParaRPr>
          </a:p>
          <a:p>
            <a:r>
              <a:rPr lang="zh-CN" altLang="en-US" sz="2400" dirty="0">
                <a:latin typeface="微软雅黑" panose="020B0503020204020204" pitchFamily="34" charset="-122"/>
                <a:ea typeface="微软雅黑" panose="020B0503020204020204" pitchFamily="34" charset="-122"/>
              </a:rPr>
              <a:t>观测到满足一定温度分布的热辐射场</a:t>
            </a:r>
            <a:r>
              <a:rPr lang="en-US" altLang="zh-CN" sz="2000" dirty="0">
                <a:latin typeface="微软雅黑" panose="020B0503020204020204" pitchFamily="34" charset="-122"/>
                <a:ea typeface="微软雅黑" panose="020B0503020204020204" pitchFamily="34" charset="-122"/>
              </a:rPr>
              <a:t>(</a:t>
            </a:r>
            <a:r>
              <a:rPr lang="zh-CN" altLang="en-US" sz="2000" dirty="0">
                <a:solidFill>
                  <a:schemeClr val="accent1"/>
                </a:solidFill>
                <a:latin typeface="微软雅黑" panose="020B0503020204020204" pitchFamily="34" charset="-122"/>
                <a:ea typeface="微软雅黑" panose="020B0503020204020204" pitchFamily="34" charset="-122"/>
              </a:rPr>
              <a:t>粒子热浴</a:t>
            </a:r>
            <a:r>
              <a:rPr lang="en-US" altLang="zh-CN" sz="2000" dirty="0">
                <a:latin typeface="微软雅黑" panose="020B0503020204020204" pitchFamily="34" charset="-122"/>
                <a:ea typeface="微软雅黑" panose="020B0503020204020204" pitchFamily="34" charset="-122"/>
              </a:rPr>
              <a:t>)</a:t>
            </a:r>
            <a:endParaRPr lang="zh-CN" altLang="en-US" sz="2000" dirty="0">
              <a:latin typeface="微软雅黑" panose="020B0503020204020204" pitchFamily="34" charset="-122"/>
              <a:ea typeface="微软雅黑" panose="020B0503020204020204" pitchFamily="34" charset="-122"/>
            </a:endParaRPr>
          </a:p>
        </p:txBody>
      </p:sp>
      <p:cxnSp>
        <p:nvCxnSpPr>
          <p:cNvPr id="10" name="直接箭头连接符 9">
            <a:extLst>
              <a:ext uri="{FF2B5EF4-FFF2-40B4-BE49-F238E27FC236}">
                <a16:creationId xmlns:a16="http://schemas.microsoft.com/office/drawing/2014/main" id="{FC5C5430-BA32-BD33-26D8-1C0612B5E9DC}"/>
              </a:ext>
            </a:extLst>
          </p:cNvPr>
          <p:cNvCxnSpPr>
            <a:stCxn id="6" idx="3"/>
            <a:endCxn id="8" idx="1"/>
          </p:cNvCxnSpPr>
          <p:nvPr/>
        </p:nvCxnSpPr>
        <p:spPr>
          <a:xfrm flipV="1">
            <a:off x="4181534" y="1902132"/>
            <a:ext cx="957515" cy="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7" name="文本框 16">
            <a:extLst>
              <a:ext uri="{FF2B5EF4-FFF2-40B4-BE49-F238E27FC236}">
                <a16:creationId xmlns:a16="http://schemas.microsoft.com/office/drawing/2014/main" id="{9201C57B-228B-1F63-FF24-C8A03D2EABEE}"/>
              </a:ext>
            </a:extLst>
          </p:cNvPr>
          <p:cNvSpPr txBox="1"/>
          <p:nvPr/>
        </p:nvSpPr>
        <p:spPr>
          <a:xfrm>
            <a:off x="6043772" y="3863763"/>
            <a:ext cx="4185761"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真空涨落，虚粒子对产生湮灭</a:t>
            </a:r>
          </a:p>
        </p:txBody>
      </p:sp>
      <p:sp>
        <p:nvSpPr>
          <p:cNvPr id="18" name="文本框 17">
            <a:extLst>
              <a:ext uri="{FF2B5EF4-FFF2-40B4-BE49-F238E27FC236}">
                <a16:creationId xmlns:a16="http://schemas.microsoft.com/office/drawing/2014/main" id="{A43F13B1-D54E-0260-4987-4C74BA2E2F43}"/>
              </a:ext>
            </a:extLst>
          </p:cNvPr>
          <p:cNvSpPr txBox="1"/>
          <p:nvPr/>
        </p:nvSpPr>
        <p:spPr>
          <a:xfrm>
            <a:off x="1226879" y="3165200"/>
            <a:ext cx="3877985" cy="1200329"/>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真空的定义？</a:t>
            </a:r>
            <a:endParaRPr lang="en-US" altLang="zh-CN" sz="2400" dirty="0">
              <a:latin typeface="微软雅黑" panose="020B0503020204020204" pitchFamily="34" charset="-122"/>
              <a:ea typeface="微软雅黑" panose="020B0503020204020204" pitchFamily="34" charset="-122"/>
            </a:endParaRPr>
          </a:p>
          <a:p>
            <a:endParaRPr lang="en-US" altLang="zh-CN" sz="2400" dirty="0">
              <a:latin typeface="微软雅黑" panose="020B0503020204020204" pitchFamily="34" charset="-122"/>
              <a:ea typeface="微软雅黑" panose="020B0503020204020204" pitchFamily="34" charset="-122"/>
            </a:endParaRPr>
          </a:p>
          <a:p>
            <a:r>
              <a:rPr lang="zh-CN" altLang="en-US" sz="2400" dirty="0">
                <a:latin typeface="微软雅黑" panose="020B0503020204020204" pitchFamily="34" charset="-122"/>
                <a:ea typeface="微软雅黑" panose="020B0503020204020204" pitchFamily="34" charset="-122"/>
              </a:rPr>
              <a:t>从</a:t>
            </a:r>
            <a:r>
              <a:rPr lang="zh-CN" altLang="en-US" sz="2400" dirty="0">
                <a:solidFill>
                  <a:schemeClr val="accent1"/>
                </a:solidFill>
                <a:latin typeface="微软雅黑" panose="020B0503020204020204" pitchFamily="34" charset="-122"/>
                <a:ea typeface="微软雅黑" panose="020B0503020204020204" pitchFamily="34" charset="-122"/>
              </a:rPr>
              <a:t>量子场论</a:t>
            </a:r>
            <a:r>
              <a:rPr lang="zh-CN" altLang="en-US" sz="2400" dirty="0">
                <a:latin typeface="微软雅黑" panose="020B0503020204020204" pitchFamily="34" charset="-122"/>
                <a:ea typeface="微软雅黑" panose="020B0503020204020204" pitchFamily="34" charset="-122"/>
              </a:rPr>
              <a:t>的视角看待真空</a:t>
            </a:r>
          </a:p>
        </p:txBody>
      </p:sp>
      <mc:AlternateContent xmlns:mc="http://schemas.openxmlformats.org/markup-compatibility/2006" xmlns:a14="http://schemas.microsoft.com/office/drawing/2010/main">
        <mc:Choice Requires="a14">
          <p:sp>
            <p:nvSpPr>
              <p:cNvPr id="20" name="文本框 19">
                <a:extLst>
                  <a:ext uri="{FF2B5EF4-FFF2-40B4-BE49-F238E27FC236}">
                    <a16:creationId xmlns:a16="http://schemas.microsoft.com/office/drawing/2014/main" id="{87CA529E-DE6B-8FF0-4607-6745E9ADAD10}"/>
                  </a:ext>
                </a:extLst>
              </p:cNvPr>
              <p:cNvSpPr txBox="1"/>
              <p:nvPr/>
            </p:nvSpPr>
            <p:spPr>
              <a:xfrm>
                <a:off x="1226879" y="5073993"/>
                <a:ext cx="3245312" cy="891270"/>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记产生湮灭算符为</a:t>
                </a:r>
                <a14:m>
                  <m:oMath xmlns:m="http://schemas.openxmlformats.org/officeDocument/2006/math">
                    <m:sSup>
                      <m:sSupPr>
                        <m:ctrlPr>
                          <a:rPr lang="en-US" altLang="zh-CN" sz="2400" b="0" i="1" smtClean="0">
                            <a:solidFill>
                              <a:prstClr val="black"/>
                            </a:solidFill>
                            <a:latin typeface="Cambria Math" panose="02040503050406030204" pitchFamily="18" charset="0"/>
                          </a:rPr>
                        </m:ctrlPr>
                      </m:sSupPr>
                      <m:e>
                        <m:acc>
                          <m:accPr>
                            <m:chr m:val="̂"/>
                            <m:ctrlPr>
                              <a:rPr lang="en-US" altLang="zh-CN" sz="2400" i="1">
                                <a:solidFill>
                                  <a:prstClr val="black"/>
                                </a:solidFill>
                                <a:latin typeface="Cambria Math" panose="02040503050406030204" pitchFamily="18" charset="0"/>
                              </a:rPr>
                            </m:ctrlPr>
                          </m:accPr>
                          <m:e>
                            <m:r>
                              <a:rPr lang="en-US" altLang="zh-CN" sz="2400" i="1">
                                <a:solidFill>
                                  <a:prstClr val="black"/>
                                </a:solidFill>
                                <a:latin typeface="Cambria Math" panose="02040503050406030204" pitchFamily="18" charset="0"/>
                              </a:rPr>
                              <m:t>𝑎</m:t>
                            </m:r>
                          </m:e>
                        </m:acc>
                      </m:e>
                      <m:sup>
                        <m:r>
                          <m:rPr>
                            <m:nor/>
                          </m:rPr>
                          <a:rPr lang="en-US" altLang="zh-CN" sz="2400">
                            <a:solidFill>
                              <a:prstClr val="black"/>
                            </a:solidFill>
                          </a:rPr>
                          <m:t>†</m:t>
                        </m:r>
                      </m:sup>
                    </m:sSup>
                    <m:r>
                      <a:rPr lang="en-US" altLang="zh-CN" sz="2400" b="0" i="1" smtClean="0">
                        <a:solidFill>
                          <a:prstClr val="black"/>
                        </a:solidFill>
                        <a:latin typeface="Cambria Math" panose="02040503050406030204" pitchFamily="18" charset="0"/>
                      </a:rPr>
                      <m:t>, </m:t>
                    </m:r>
                    <m:acc>
                      <m:accPr>
                        <m:chr m:val="̂"/>
                        <m:ctrlPr>
                          <a:rPr lang="en-US" altLang="zh-CN" sz="2400" i="1">
                            <a:solidFill>
                              <a:prstClr val="black"/>
                            </a:solidFill>
                            <a:latin typeface="Cambria Math" panose="02040503050406030204" pitchFamily="18" charset="0"/>
                          </a:rPr>
                        </m:ctrlPr>
                      </m:accPr>
                      <m:e>
                        <m:r>
                          <a:rPr lang="en-US" altLang="zh-CN" sz="2400" i="1">
                            <a:solidFill>
                              <a:prstClr val="black"/>
                            </a:solidFill>
                            <a:latin typeface="Cambria Math" panose="02040503050406030204" pitchFamily="18" charset="0"/>
                          </a:rPr>
                          <m:t>𝑎</m:t>
                        </m:r>
                      </m:e>
                    </m:acc>
                  </m:oMath>
                </a14:m>
                <a:endParaRPr lang="en-US" altLang="zh-CN" sz="2400" dirty="0">
                  <a:latin typeface="微软雅黑" panose="020B0503020204020204" pitchFamily="34" charset="-122"/>
                  <a:ea typeface="微软雅黑" panose="020B0503020204020204" pitchFamily="34" charset="-122"/>
                </a:endParaRPr>
              </a:p>
              <a:p>
                <a:r>
                  <a:rPr lang="zh-CN" altLang="en-US" sz="2400" dirty="0">
                    <a:latin typeface="微软雅黑" panose="020B0503020204020204" pitchFamily="34" charset="-122"/>
                    <a:ea typeface="微软雅黑" panose="020B0503020204020204" pitchFamily="34" charset="-122"/>
                  </a:rPr>
                  <a:t>记粒子数算符为</a:t>
                </a:r>
                <a14:m>
                  <m:oMath xmlns:m="http://schemas.openxmlformats.org/officeDocument/2006/math">
                    <m:acc>
                      <m:accPr>
                        <m:chr m:val="̂"/>
                        <m:ctrlPr>
                          <a:rPr lang="en-US" altLang="zh-CN" sz="2400" i="1">
                            <a:latin typeface="Cambria Math" panose="02040503050406030204" pitchFamily="18" charset="0"/>
                            <a:ea typeface="微软雅黑" panose="020B0503020204020204" pitchFamily="34" charset="-122"/>
                          </a:rPr>
                        </m:ctrlPr>
                      </m:accPr>
                      <m:e>
                        <m:r>
                          <a:rPr lang="en-US" altLang="zh-CN" sz="2400" i="1">
                            <a:latin typeface="Cambria Math" panose="02040503050406030204" pitchFamily="18" charset="0"/>
                            <a:ea typeface="微软雅黑" panose="020B0503020204020204" pitchFamily="34" charset="-122"/>
                          </a:rPr>
                          <m:t>𝑛</m:t>
                        </m:r>
                      </m:e>
                    </m:acc>
                  </m:oMath>
                </a14:m>
                <a:endParaRPr lang="zh-CN" altLang="en-US" sz="2400" dirty="0">
                  <a:latin typeface="微软雅黑" panose="020B0503020204020204" pitchFamily="34" charset="-122"/>
                  <a:ea typeface="微软雅黑" panose="020B0503020204020204" pitchFamily="34" charset="-122"/>
                </a:endParaRPr>
              </a:p>
            </p:txBody>
          </p:sp>
        </mc:Choice>
        <mc:Fallback xmlns="">
          <p:sp>
            <p:nvSpPr>
              <p:cNvPr id="20" name="文本框 19">
                <a:extLst>
                  <a:ext uri="{FF2B5EF4-FFF2-40B4-BE49-F238E27FC236}">
                    <a16:creationId xmlns:a16="http://schemas.microsoft.com/office/drawing/2014/main" id="{87CA529E-DE6B-8FF0-4607-6745E9ADAD10}"/>
                  </a:ext>
                </a:extLst>
              </p:cNvPr>
              <p:cNvSpPr txBox="1">
                <a:spLocks noRot="1" noChangeAspect="1" noMove="1" noResize="1" noEditPoints="1" noAdjustHandles="1" noChangeArrowheads="1" noChangeShapeType="1" noTextEdit="1"/>
              </p:cNvSpPr>
              <p:nvPr/>
            </p:nvSpPr>
            <p:spPr>
              <a:xfrm>
                <a:off x="1226879" y="5073993"/>
                <a:ext cx="3245312" cy="891270"/>
              </a:xfrm>
              <a:prstGeom prst="rect">
                <a:avLst/>
              </a:prstGeom>
              <a:blipFill>
                <a:blip r:embed="rId5"/>
                <a:stretch>
                  <a:fillRect l="-2814" b="-14286"/>
                </a:stretch>
              </a:blipFill>
            </p:spPr>
            <p:txBody>
              <a:bodyPr/>
              <a:lstStyle/>
              <a:p>
                <a:r>
                  <a:rPr lang="zh-CN" altLang="en-US">
                    <a:noFill/>
                  </a:rPr>
                  <a:t> </a:t>
                </a:r>
              </a:p>
            </p:txBody>
          </p:sp>
        </mc:Fallback>
      </mc:AlternateContent>
      <p:cxnSp>
        <p:nvCxnSpPr>
          <p:cNvPr id="22" name="连接符: 肘形 21">
            <a:extLst>
              <a:ext uri="{FF2B5EF4-FFF2-40B4-BE49-F238E27FC236}">
                <a16:creationId xmlns:a16="http://schemas.microsoft.com/office/drawing/2014/main" id="{09E1DB2B-A2C4-DC6E-D8A2-199176DF2174}"/>
              </a:ext>
            </a:extLst>
          </p:cNvPr>
          <p:cNvCxnSpPr>
            <a:stCxn id="20" idx="3"/>
            <a:endCxn id="32" idx="1"/>
          </p:cNvCxnSpPr>
          <p:nvPr/>
        </p:nvCxnSpPr>
        <p:spPr>
          <a:xfrm>
            <a:off x="4472191" y="5519628"/>
            <a:ext cx="1870125" cy="492443"/>
          </a:xfrm>
          <a:prstGeom prst="bentConnector3">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23" name="文本框 22">
            <a:extLst>
              <a:ext uri="{FF2B5EF4-FFF2-40B4-BE49-F238E27FC236}">
                <a16:creationId xmlns:a16="http://schemas.microsoft.com/office/drawing/2014/main" id="{F1FDC844-6911-D8CB-A3ED-12D292AEA1C0}"/>
              </a:ext>
            </a:extLst>
          </p:cNvPr>
          <p:cNvSpPr txBox="1"/>
          <p:nvPr/>
        </p:nvSpPr>
        <p:spPr>
          <a:xfrm>
            <a:off x="9763424" y="5381128"/>
            <a:ext cx="2236510" cy="400110"/>
          </a:xfrm>
          <a:prstGeom prst="rect">
            <a:avLst/>
          </a:prstGeom>
          <a:noFill/>
        </p:spPr>
        <p:txBody>
          <a:bodyPr wrap="none" rtlCol="0">
            <a:spAutoFit/>
          </a:bodyPr>
          <a:lstStyle/>
          <a:p>
            <a:r>
              <a:rPr lang="zh-CN" altLang="en-US" sz="2000" dirty="0">
                <a:solidFill>
                  <a:schemeClr val="accent1"/>
                </a:solidFill>
                <a:latin typeface="微软雅黑" panose="020B0503020204020204" pitchFamily="34" charset="-122"/>
                <a:ea typeface="微软雅黑" panose="020B0503020204020204" pitchFamily="34" charset="-122"/>
              </a:rPr>
              <a:t>粒子是场的激发态</a:t>
            </a:r>
            <a:endParaRPr lang="en-US" altLang="zh-CN" sz="2000" dirty="0">
              <a:solidFill>
                <a:schemeClr val="accent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3973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84FDA-DB23-A464-A9C7-EA8ED2F7CFD5}"/>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ABB87FCE-ABC7-1A36-1B2B-50A833759052}"/>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rgbClr val="004098"/>
                </a:solidFill>
                <a:latin typeface="Calibri" panose="020F0502020204030204" pitchFamily="34" charset="0"/>
                <a:cs typeface="Calibri" panose="020F0502020204030204" pitchFamily="34" charset="0"/>
              </a:rPr>
              <a:t>5</a:t>
            </a:fld>
            <a:endParaRPr lang="zh-CN" altLang="en-US" sz="2800" dirty="0">
              <a:solidFill>
                <a:srgbClr val="004098"/>
              </a:solidFill>
              <a:latin typeface="Calibri" panose="020F0502020204030204" pitchFamily="34" charset="0"/>
              <a:cs typeface="Calibri" panose="020F0502020204030204" pitchFamily="34" charset="0"/>
            </a:endParaRPr>
          </a:p>
        </p:txBody>
      </p:sp>
      <p:pic>
        <p:nvPicPr>
          <p:cNvPr id="3" name="图片 2">
            <a:extLst>
              <a:ext uri="{FF2B5EF4-FFF2-40B4-BE49-F238E27FC236}">
                <a16:creationId xmlns:a16="http://schemas.microsoft.com/office/drawing/2014/main" id="{3CC44193-369A-75DD-A79D-07D77E5A13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550" y="1"/>
            <a:ext cx="932329" cy="1132114"/>
          </a:xfrm>
          <a:prstGeom prst="rect">
            <a:avLst/>
          </a:prstGeom>
        </p:spPr>
      </p:pic>
      <p:sp>
        <p:nvSpPr>
          <p:cNvPr id="4" name="文本框 3">
            <a:extLst>
              <a:ext uri="{FF2B5EF4-FFF2-40B4-BE49-F238E27FC236}">
                <a16:creationId xmlns:a16="http://schemas.microsoft.com/office/drawing/2014/main" id="{89AF1ACC-5CD5-D5DE-D712-815A423F695C}"/>
              </a:ext>
            </a:extLst>
          </p:cNvPr>
          <p:cNvSpPr txBox="1"/>
          <p:nvPr/>
        </p:nvSpPr>
        <p:spPr>
          <a:xfrm>
            <a:off x="1452260" y="116452"/>
            <a:ext cx="2749471" cy="1015663"/>
          </a:xfrm>
          <a:prstGeom prst="rect">
            <a:avLst/>
          </a:prstGeom>
          <a:noFill/>
        </p:spPr>
        <p:txBody>
          <a:bodyPr wrap="none" rtlCol="0">
            <a:spAutoFit/>
          </a:bodyPr>
          <a:lstStyle/>
          <a:p>
            <a:r>
              <a:rPr lang="en-US" altLang="zh-CN" sz="3200" b="1" dirty="0">
                <a:solidFill>
                  <a:srgbClr val="004098"/>
                </a:solidFill>
                <a:latin typeface="微软雅黑" panose="020B0503020204020204" pitchFamily="34" charset="-122"/>
                <a:ea typeface="微软雅黑" panose="020B0503020204020204" pitchFamily="34" charset="-122"/>
              </a:rPr>
              <a:t>1 </a:t>
            </a:r>
            <a:r>
              <a:rPr lang="zh-CN" altLang="en-US" sz="3200" b="1" dirty="0">
                <a:solidFill>
                  <a:srgbClr val="004098"/>
                </a:solidFill>
                <a:latin typeface="微软雅黑" panose="020B0503020204020204" pitchFamily="34" charset="-122"/>
                <a:ea typeface="微软雅黑" panose="020B0503020204020204" pitchFamily="34" charset="-122"/>
              </a:rPr>
              <a:t>基本概念</a:t>
            </a:r>
            <a:endParaRPr lang="en-US" altLang="zh-CN" sz="3200" b="1" dirty="0">
              <a:solidFill>
                <a:srgbClr val="004098"/>
              </a:solidFill>
              <a:latin typeface="微软雅黑" panose="020B0503020204020204" pitchFamily="34" charset="-122"/>
              <a:ea typeface="微软雅黑" panose="020B0503020204020204" pitchFamily="34" charset="-122"/>
            </a:endParaRPr>
          </a:p>
          <a:p>
            <a:endParaRPr lang="en-US" altLang="zh-CN" sz="800" dirty="0">
              <a:solidFill>
                <a:srgbClr val="004098"/>
              </a:solidFill>
              <a:latin typeface="微软雅黑" panose="020B0503020204020204" pitchFamily="34" charset="-122"/>
              <a:ea typeface="微软雅黑" panose="020B0503020204020204" pitchFamily="34" charset="-122"/>
            </a:endParaRPr>
          </a:p>
          <a:p>
            <a:r>
              <a:rPr lang="zh-CN" altLang="en-US" sz="2000" dirty="0">
                <a:solidFill>
                  <a:srgbClr val="004098"/>
                </a:solidFill>
                <a:latin typeface="微软雅黑" panose="020B0503020204020204" pitchFamily="34" charset="-122"/>
                <a:ea typeface="微软雅黑" panose="020B0503020204020204" pitchFamily="34" charset="-122"/>
              </a:rPr>
              <a:t>不同观察者眼中的真空</a:t>
            </a:r>
          </a:p>
        </p:txBody>
      </p:sp>
      <p:sp>
        <p:nvSpPr>
          <p:cNvPr id="11" name="文本框 10">
            <a:extLst>
              <a:ext uri="{FF2B5EF4-FFF2-40B4-BE49-F238E27FC236}">
                <a16:creationId xmlns:a16="http://schemas.microsoft.com/office/drawing/2014/main" id="{0DC2BB00-7C29-3E9C-29E2-BB7BE24A2980}"/>
              </a:ext>
            </a:extLst>
          </p:cNvPr>
          <p:cNvSpPr txBox="1"/>
          <p:nvPr/>
        </p:nvSpPr>
        <p:spPr>
          <a:xfrm>
            <a:off x="4312920" y="239562"/>
            <a:ext cx="7879080" cy="769441"/>
          </a:xfrm>
          <a:prstGeom prst="rect">
            <a:avLst/>
          </a:prstGeom>
          <a:noFill/>
        </p:spPr>
        <p:txBody>
          <a:bodyPr wrap="none" rtlCol="0">
            <a:spAutoFit/>
          </a:bodyPr>
          <a:lstStyle/>
          <a:p>
            <a:r>
              <a:rPr lang="zh-CN" altLang="en-US" sz="2400" b="1" dirty="0">
                <a:solidFill>
                  <a:srgbClr val="004098"/>
                </a:solidFill>
                <a:latin typeface="微软雅黑" panose="020B0503020204020204" pitchFamily="34" charset="-122"/>
                <a:ea typeface="微软雅黑" panose="020B0503020204020204" pitchFamily="34" charset="-122"/>
              </a:rPr>
              <a:t>昂鲁效应：</a:t>
            </a:r>
            <a:endParaRPr lang="en-US" altLang="zh-CN" sz="2400" b="1" dirty="0">
              <a:solidFill>
                <a:srgbClr val="004098"/>
              </a:solidFill>
              <a:latin typeface="微软雅黑" panose="020B0503020204020204" pitchFamily="34" charset="-122"/>
              <a:ea typeface="微软雅黑" panose="020B0503020204020204" pitchFamily="34" charset="-122"/>
            </a:endParaRPr>
          </a:p>
          <a:p>
            <a:r>
              <a:rPr lang="zh-CN" altLang="en-US" sz="2000" b="1" dirty="0">
                <a:solidFill>
                  <a:srgbClr val="004098"/>
                </a:solidFill>
                <a:latin typeface="微软雅黑" panose="020B0503020204020204" pitchFamily="34" charset="-122"/>
                <a:ea typeface="微软雅黑" panose="020B0503020204020204" pitchFamily="34" charset="-122"/>
              </a:rPr>
              <a:t>加速的观测者</a:t>
            </a:r>
            <a:r>
              <a:rPr lang="zh-CN" altLang="en-US" sz="2000" dirty="0">
                <a:latin typeface="微软雅黑" panose="020B0503020204020204" pitchFamily="34" charset="-122"/>
                <a:ea typeface="微软雅黑" panose="020B0503020204020204" pitchFamily="34" charset="-122"/>
              </a:rPr>
              <a:t>会将闵可夫斯基观测者眼中的真空视为一个粒子热浴。</a:t>
            </a:r>
          </a:p>
        </p:txBody>
      </p:sp>
      <p:sp>
        <p:nvSpPr>
          <p:cNvPr id="5" name="文本框 4">
            <a:extLst>
              <a:ext uri="{FF2B5EF4-FFF2-40B4-BE49-F238E27FC236}">
                <a16:creationId xmlns:a16="http://schemas.microsoft.com/office/drawing/2014/main" id="{9FFC1A5B-8DD8-17A0-6E7D-39504CF90307}"/>
              </a:ext>
            </a:extLst>
          </p:cNvPr>
          <p:cNvSpPr txBox="1"/>
          <p:nvPr/>
        </p:nvSpPr>
        <p:spPr>
          <a:xfrm>
            <a:off x="1452260" y="1377566"/>
            <a:ext cx="5724644"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在不同观察者眼中，真空都是一样的吗？</a:t>
            </a:r>
          </a:p>
        </p:txBody>
      </p:sp>
      <p:sp>
        <p:nvSpPr>
          <p:cNvPr id="6" name="文本框 5">
            <a:extLst>
              <a:ext uri="{FF2B5EF4-FFF2-40B4-BE49-F238E27FC236}">
                <a16:creationId xmlns:a16="http://schemas.microsoft.com/office/drawing/2014/main" id="{D5179F61-21D7-A0A7-4BD9-29CBAD0053C4}"/>
              </a:ext>
            </a:extLst>
          </p:cNvPr>
          <p:cNvSpPr txBox="1"/>
          <p:nvPr/>
        </p:nvSpPr>
        <p:spPr>
          <a:xfrm>
            <a:off x="867806" y="3262612"/>
            <a:ext cx="1620957" cy="523220"/>
          </a:xfrm>
          <a:prstGeom prst="rect">
            <a:avLst/>
          </a:prstGeom>
          <a:noFill/>
        </p:spPr>
        <p:txBody>
          <a:bodyPr wrap="none" rtlCol="0">
            <a:spAutoFit/>
          </a:bodyPr>
          <a:lstStyle/>
          <a:p>
            <a:r>
              <a:rPr lang="zh-CN" altLang="en-US" sz="2800" b="1" dirty="0">
                <a:solidFill>
                  <a:srgbClr val="004098"/>
                </a:solidFill>
                <a:latin typeface="微软雅黑" panose="020B0503020204020204" pitchFamily="34" charset="-122"/>
                <a:ea typeface="微软雅黑" panose="020B0503020204020204" pitchFamily="34" charset="-122"/>
              </a:rPr>
              <a:t>场的基态</a:t>
            </a:r>
            <a:endParaRPr lang="zh-CN" altLang="en-US" sz="2800" dirty="0">
              <a:latin typeface="微软雅黑" panose="020B0503020204020204" pitchFamily="34" charset="-122"/>
              <a:ea typeface="微软雅黑" panose="020B0503020204020204" pitchFamily="34" charset="-122"/>
            </a:endParaRPr>
          </a:p>
        </p:txBody>
      </p:sp>
      <p:sp>
        <p:nvSpPr>
          <p:cNvPr id="8" name="箭头: 下 7">
            <a:extLst>
              <a:ext uri="{FF2B5EF4-FFF2-40B4-BE49-F238E27FC236}">
                <a16:creationId xmlns:a16="http://schemas.microsoft.com/office/drawing/2014/main" id="{67DF2891-F8CC-DB7F-8184-049999364276}"/>
              </a:ext>
            </a:extLst>
          </p:cNvPr>
          <p:cNvSpPr/>
          <p:nvPr/>
        </p:nvSpPr>
        <p:spPr>
          <a:xfrm>
            <a:off x="5335064" y="3966071"/>
            <a:ext cx="545235" cy="58020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a:extLst>
              <a:ext uri="{FF2B5EF4-FFF2-40B4-BE49-F238E27FC236}">
                <a16:creationId xmlns:a16="http://schemas.microsoft.com/office/drawing/2014/main" id="{1FC58388-8433-3B3B-E240-E1D71756E3AF}"/>
              </a:ext>
            </a:extLst>
          </p:cNvPr>
          <p:cNvSpPr txBox="1"/>
          <p:nvPr/>
        </p:nvSpPr>
        <p:spPr>
          <a:xfrm>
            <a:off x="3217224" y="2276045"/>
            <a:ext cx="2646878"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惯性运动的观察者</a:t>
            </a:r>
          </a:p>
        </p:txBody>
      </p:sp>
      <p:sp>
        <p:nvSpPr>
          <p:cNvPr id="13" name="文本框 12">
            <a:extLst>
              <a:ext uri="{FF2B5EF4-FFF2-40B4-BE49-F238E27FC236}">
                <a16:creationId xmlns:a16="http://schemas.microsoft.com/office/drawing/2014/main" id="{3D3CD8D1-C561-AEBC-AEC1-CD872E9FA43F}"/>
              </a:ext>
            </a:extLst>
          </p:cNvPr>
          <p:cNvSpPr txBox="1"/>
          <p:nvPr/>
        </p:nvSpPr>
        <p:spPr>
          <a:xfrm>
            <a:off x="6499460" y="2276044"/>
            <a:ext cx="2383986"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闵可夫斯基时空</a:t>
            </a:r>
          </a:p>
        </p:txBody>
      </p:sp>
      <p:cxnSp>
        <p:nvCxnSpPr>
          <p:cNvPr id="14" name="直接箭头连接符 13">
            <a:extLst>
              <a:ext uri="{FF2B5EF4-FFF2-40B4-BE49-F238E27FC236}">
                <a16:creationId xmlns:a16="http://schemas.microsoft.com/office/drawing/2014/main" id="{5894560E-7234-A27F-89D1-536D2FD1B045}"/>
              </a:ext>
            </a:extLst>
          </p:cNvPr>
          <p:cNvCxnSpPr>
            <a:stCxn id="12" idx="3"/>
            <a:endCxn id="13" idx="1"/>
          </p:cNvCxnSpPr>
          <p:nvPr/>
        </p:nvCxnSpPr>
        <p:spPr>
          <a:xfrm flipV="1">
            <a:off x="5864102" y="2506877"/>
            <a:ext cx="635358" cy="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5" name="文本框 14">
            <a:extLst>
              <a:ext uri="{FF2B5EF4-FFF2-40B4-BE49-F238E27FC236}">
                <a16:creationId xmlns:a16="http://schemas.microsoft.com/office/drawing/2014/main" id="{FE08F17A-6B4A-F3B3-A53C-BEE38EEC68B5}"/>
              </a:ext>
            </a:extLst>
          </p:cNvPr>
          <p:cNvSpPr txBox="1"/>
          <p:nvPr/>
        </p:nvSpPr>
        <p:spPr>
          <a:xfrm>
            <a:off x="3217224" y="3324167"/>
            <a:ext cx="2954655"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匀加速运动的观察者</a:t>
            </a:r>
          </a:p>
        </p:txBody>
      </p:sp>
      <p:sp>
        <p:nvSpPr>
          <p:cNvPr id="16" name="文本框 15">
            <a:extLst>
              <a:ext uri="{FF2B5EF4-FFF2-40B4-BE49-F238E27FC236}">
                <a16:creationId xmlns:a16="http://schemas.microsoft.com/office/drawing/2014/main" id="{599682CB-AC90-0716-5100-156C243A56B1}"/>
              </a:ext>
            </a:extLst>
          </p:cNvPr>
          <p:cNvSpPr txBox="1"/>
          <p:nvPr/>
        </p:nvSpPr>
        <p:spPr>
          <a:xfrm>
            <a:off x="7153549" y="3323610"/>
            <a:ext cx="1729897"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林德勒时空</a:t>
            </a:r>
          </a:p>
        </p:txBody>
      </p:sp>
      <p:cxnSp>
        <p:nvCxnSpPr>
          <p:cNvPr id="17" name="直接箭头连接符 16">
            <a:extLst>
              <a:ext uri="{FF2B5EF4-FFF2-40B4-BE49-F238E27FC236}">
                <a16:creationId xmlns:a16="http://schemas.microsoft.com/office/drawing/2014/main" id="{7AE265C2-702A-C843-BB1F-64731C43BB87}"/>
              </a:ext>
            </a:extLst>
          </p:cNvPr>
          <p:cNvCxnSpPr>
            <a:cxnSpLocks/>
            <a:stCxn id="15" idx="3"/>
            <a:endCxn id="16" idx="1"/>
          </p:cNvCxnSpPr>
          <p:nvPr/>
        </p:nvCxnSpPr>
        <p:spPr>
          <a:xfrm flipV="1">
            <a:off x="6171879" y="3554443"/>
            <a:ext cx="981670" cy="557"/>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8" name="左大括号 17">
            <a:extLst>
              <a:ext uri="{FF2B5EF4-FFF2-40B4-BE49-F238E27FC236}">
                <a16:creationId xmlns:a16="http://schemas.microsoft.com/office/drawing/2014/main" id="{0F39B736-5DFF-03E7-CBB6-EEA185A96859}"/>
              </a:ext>
            </a:extLst>
          </p:cNvPr>
          <p:cNvSpPr/>
          <p:nvPr/>
        </p:nvSpPr>
        <p:spPr>
          <a:xfrm>
            <a:off x="2940169" y="2506877"/>
            <a:ext cx="277969" cy="1054361"/>
          </a:xfrm>
          <a:prstGeom prst="lef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9" name="文本框 18">
            <a:extLst>
              <a:ext uri="{FF2B5EF4-FFF2-40B4-BE49-F238E27FC236}">
                <a16:creationId xmlns:a16="http://schemas.microsoft.com/office/drawing/2014/main" id="{1FB552AA-C6A9-BCEC-2EE2-CDF63AFD4E04}"/>
              </a:ext>
            </a:extLst>
          </p:cNvPr>
          <p:cNvSpPr txBox="1"/>
          <p:nvPr/>
        </p:nvSpPr>
        <p:spPr>
          <a:xfrm>
            <a:off x="1226879" y="2276045"/>
            <a:ext cx="902811" cy="523220"/>
          </a:xfrm>
          <a:prstGeom prst="rect">
            <a:avLst/>
          </a:prstGeom>
          <a:noFill/>
        </p:spPr>
        <p:txBody>
          <a:bodyPr wrap="none" rtlCol="0">
            <a:spAutoFit/>
          </a:bodyPr>
          <a:lstStyle/>
          <a:p>
            <a:r>
              <a:rPr lang="zh-CN" altLang="en-US" sz="2800" b="1" dirty="0">
                <a:solidFill>
                  <a:srgbClr val="004098"/>
                </a:solidFill>
                <a:latin typeface="微软雅黑" panose="020B0503020204020204" pitchFamily="34" charset="-122"/>
                <a:ea typeface="微软雅黑" panose="020B0503020204020204" pitchFamily="34" charset="-122"/>
              </a:rPr>
              <a:t>真空</a:t>
            </a:r>
            <a:endParaRPr lang="zh-CN" altLang="en-US" sz="2800" dirty="0">
              <a:latin typeface="微软雅黑" panose="020B0503020204020204" pitchFamily="34" charset="-122"/>
              <a:ea typeface="微软雅黑" panose="020B0503020204020204" pitchFamily="34" charset="-122"/>
            </a:endParaRPr>
          </a:p>
        </p:txBody>
      </p:sp>
      <p:cxnSp>
        <p:nvCxnSpPr>
          <p:cNvPr id="21" name="直接箭头连接符 20">
            <a:extLst>
              <a:ext uri="{FF2B5EF4-FFF2-40B4-BE49-F238E27FC236}">
                <a16:creationId xmlns:a16="http://schemas.microsoft.com/office/drawing/2014/main" id="{6C915AB3-5C56-1318-0152-5FFAE34600B4}"/>
              </a:ext>
            </a:extLst>
          </p:cNvPr>
          <p:cNvCxnSpPr>
            <a:cxnSpLocks/>
            <a:stCxn id="19" idx="2"/>
            <a:endCxn id="6" idx="0"/>
          </p:cNvCxnSpPr>
          <p:nvPr/>
        </p:nvCxnSpPr>
        <p:spPr>
          <a:xfrm>
            <a:off x="1678285" y="2799265"/>
            <a:ext cx="0" cy="463347"/>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0" name="文本框 39">
                <a:extLst>
                  <a:ext uri="{FF2B5EF4-FFF2-40B4-BE49-F238E27FC236}">
                    <a16:creationId xmlns:a16="http://schemas.microsoft.com/office/drawing/2014/main" id="{4FC09846-94BE-B039-E9E4-B8ABF350902D}"/>
                  </a:ext>
                </a:extLst>
              </p:cNvPr>
              <p:cNvSpPr txBox="1"/>
              <p:nvPr/>
            </p:nvSpPr>
            <p:spPr>
              <a:xfrm>
                <a:off x="9383030" y="2276043"/>
                <a:ext cx="1701684"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场基态</a:t>
                </a:r>
                <a14:m>
                  <m:oMath xmlns:m="http://schemas.openxmlformats.org/officeDocument/2006/math">
                    <m:r>
                      <a:rPr lang="en-US" altLang="zh-CN" sz="2400" b="0" i="1" smtClean="0">
                        <a:latin typeface="Cambria Math" panose="02040503050406030204" pitchFamily="18" charset="0"/>
                        <a:ea typeface="微软雅黑" panose="020B0503020204020204" pitchFamily="34" charset="-122"/>
                      </a:rPr>
                      <m:t>|</m:t>
                    </m:r>
                    <m:sSub>
                      <m:sSubPr>
                        <m:ctrlPr>
                          <a:rPr lang="en-US" altLang="zh-CN" sz="2400" b="0" i="1" smtClean="0">
                            <a:latin typeface="Cambria Math" panose="02040503050406030204" pitchFamily="18" charset="0"/>
                            <a:ea typeface="微软雅黑" panose="020B0503020204020204" pitchFamily="34" charset="-122"/>
                          </a:rPr>
                        </m:ctrlPr>
                      </m:sSubPr>
                      <m:e>
                        <m:r>
                          <a:rPr lang="en-US" altLang="zh-CN" sz="2400" b="0" i="1" smtClean="0">
                            <a:latin typeface="Cambria Math" panose="02040503050406030204" pitchFamily="18" charset="0"/>
                            <a:ea typeface="微软雅黑" panose="020B0503020204020204" pitchFamily="34" charset="-122"/>
                          </a:rPr>
                          <m:t>0</m:t>
                        </m:r>
                      </m:e>
                      <m:sub>
                        <m:r>
                          <a:rPr lang="en-US" altLang="zh-CN" sz="2400" b="0" i="1" smtClean="0">
                            <a:latin typeface="Cambria Math" panose="02040503050406030204" pitchFamily="18" charset="0"/>
                            <a:ea typeface="微软雅黑" panose="020B0503020204020204" pitchFamily="34" charset="-122"/>
                          </a:rPr>
                          <m:t>𝑀</m:t>
                        </m:r>
                      </m:sub>
                    </m:sSub>
                    <m:r>
                      <a:rPr lang="en-US" altLang="zh-CN" sz="2400" b="0" i="1" smtClean="0">
                        <a:latin typeface="Cambria Math" panose="02040503050406030204" pitchFamily="18" charset="0"/>
                        <a:ea typeface="微软雅黑" panose="020B0503020204020204" pitchFamily="34" charset="-122"/>
                      </a:rPr>
                      <m:t>⟩</m:t>
                    </m:r>
                  </m:oMath>
                </a14:m>
                <a:endParaRPr lang="zh-CN" altLang="en-US" sz="2400" dirty="0">
                  <a:latin typeface="微软雅黑" panose="020B0503020204020204" pitchFamily="34" charset="-122"/>
                  <a:ea typeface="微软雅黑" panose="020B0503020204020204" pitchFamily="34" charset="-122"/>
                </a:endParaRPr>
              </a:p>
            </p:txBody>
          </p:sp>
        </mc:Choice>
        <mc:Fallback xmlns="">
          <p:sp>
            <p:nvSpPr>
              <p:cNvPr id="40" name="文本框 39">
                <a:extLst>
                  <a:ext uri="{FF2B5EF4-FFF2-40B4-BE49-F238E27FC236}">
                    <a16:creationId xmlns:a16="http://schemas.microsoft.com/office/drawing/2014/main" id="{4FC09846-94BE-B039-E9E4-B8ABF350902D}"/>
                  </a:ext>
                </a:extLst>
              </p:cNvPr>
              <p:cNvSpPr txBox="1">
                <a:spLocks noRot="1" noChangeAspect="1" noMove="1" noResize="1" noEditPoints="1" noAdjustHandles="1" noChangeArrowheads="1" noChangeShapeType="1" noTextEdit="1"/>
              </p:cNvSpPr>
              <p:nvPr/>
            </p:nvSpPr>
            <p:spPr>
              <a:xfrm>
                <a:off x="9383030" y="2276043"/>
                <a:ext cx="1701684" cy="461665"/>
              </a:xfrm>
              <a:prstGeom prst="rect">
                <a:avLst/>
              </a:prstGeom>
              <a:blipFill>
                <a:blip r:embed="rId4"/>
                <a:stretch>
                  <a:fillRect l="-5376" t="-10526" r="-2509" b="-28947"/>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41" name="文本框 40">
                <a:extLst>
                  <a:ext uri="{FF2B5EF4-FFF2-40B4-BE49-F238E27FC236}">
                    <a16:creationId xmlns:a16="http://schemas.microsoft.com/office/drawing/2014/main" id="{0CA37D91-96FA-8E4E-53B2-CAFF568E841F}"/>
                  </a:ext>
                </a:extLst>
              </p:cNvPr>
              <p:cNvSpPr txBox="1"/>
              <p:nvPr/>
            </p:nvSpPr>
            <p:spPr>
              <a:xfrm>
                <a:off x="9383030" y="3323609"/>
                <a:ext cx="1701684"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场基态</a:t>
                </a:r>
                <a14:m>
                  <m:oMath xmlns:m="http://schemas.openxmlformats.org/officeDocument/2006/math">
                    <m:r>
                      <a:rPr lang="en-US" altLang="zh-CN" sz="2400" b="0" i="1" smtClean="0">
                        <a:latin typeface="Cambria Math" panose="02040503050406030204" pitchFamily="18" charset="0"/>
                        <a:ea typeface="微软雅黑" panose="020B0503020204020204" pitchFamily="34" charset="-122"/>
                      </a:rPr>
                      <m:t>|</m:t>
                    </m:r>
                    <m:sSub>
                      <m:sSubPr>
                        <m:ctrlPr>
                          <a:rPr lang="en-US" altLang="zh-CN" sz="2400" b="0" i="1" smtClean="0">
                            <a:latin typeface="Cambria Math" panose="02040503050406030204" pitchFamily="18" charset="0"/>
                            <a:ea typeface="微软雅黑" panose="020B0503020204020204" pitchFamily="34" charset="-122"/>
                          </a:rPr>
                        </m:ctrlPr>
                      </m:sSubPr>
                      <m:e>
                        <m:r>
                          <a:rPr lang="en-US" altLang="zh-CN" sz="2400" b="0" i="1" smtClean="0">
                            <a:latin typeface="Cambria Math" panose="02040503050406030204" pitchFamily="18" charset="0"/>
                            <a:ea typeface="微软雅黑" panose="020B0503020204020204" pitchFamily="34" charset="-122"/>
                          </a:rPr>
                          <m:t>0</m:t>
                        </m:r>
                      </m:e>
                      <m:sub>
                        <m:r>
                          <a:rPr lang="en-US" altLang="zh-CN" sz="2400" b="0" i="1" smtClean="0">
                            <a:latin typeface="Cambria Math" panose="02040503050406030204" pitchFamily="18" charset="0"/>
                            <a:ea typeface="微软雅黑" panose="020B0503020204020204" pitchFamily="34" charset="-122"/>
                          </a:rPr>
                          <m:t>𝑅</m:t>
                        </m:r>
                      </m:sub>
                    </m:sSub>
                    <m:r>
                      <a:rPr lang="en-US" altLang="zh-CN" sz="2400" b="0" i="1" smtClean="0">
                        <a:latin typeface="Cambria Math" panose="02040503050406030204" pitchFamily="18" charset="0"/>
                        <a:ea typeface="微软雅黑" panose="020B0503020204020204" pitchFamily="34" charset="-122"/>
                      </a:rPr>
                      <m:t>⟩</m:t>
                    </m:r>
                  </m:oMath>
                </a14:m>
                <a:endParaRPr lang="zh-CN" altLang="en-US" sz="2400" dirty="0">
                  <a:latin typeface="微软雅黑" panose="020B0503020204020204" pitchFamily="34" charset="-122"/>
                  <a:ea typeface="微软雅黑" panose="020B0503020204020204" pitchFamily="34" charset="-122"/>
                </a:endParaRPr>
              </a:p>
            </p:txBody>
          </p:sp>
        </mc:Choice>
        <mc:Fallback xmlns="">
          <p:sp>
            <p:nvSpPr>
              <p:cNvPr id="41" name="文本框 40">
                <a:extLst>
                  <a:ext uri="{FF2B5EF4-FFF2-40B4-BE49-F238E27FC236}">
                    <a16:creationId xmlns:a16="http://schemas.microsoft.com/office/drawing/2014/main" id="{0CA37D91-96FA-8E4E-53B2-CAFF568E841F}"/>
                  </a:ext>
                </a:extLst>
              </p:cNvPr>
              <p:cNvSpPr txBox="1">
                <a:spLocks noRot="1" noChangeAspect="1" noMove="1" noResize="1" noEditPoints="1" noAdjustHandles="1" noChangeArrowheads="1" noChangeShapeType="1" noTextEdit="1"/>
              </p:cNvSpPr>
              <p:nvPr/>
            </p:nvSpPr>
            <p:spPr>
              <a:xfrm>
                <a:off x="9383030" y="3323609"/>
                <a:ext cx="1701684" cy="461665"/>
              </a:xfrm>
              <a:prstGeom prst="rect">
                <a:avLst/>
              </a:prstGeom>
              <a:blipFill>
                <a:blip r:embed="rId5"/>
                <a:stretch>
                  <a:fillRect l="-5376" t="-10526" b="-28947"/>
                </a:stretch>
              </a:blipFill>
            </p:spPr>
            <p:txBody>
              <a:bodyPr/>
              <a:lstStyle/>
              <a:p>
                <a:r>
                  <a:rPr lang="zh-CN" altLang="en-US">
                    <a:noFill/>
                  </a:rPr>
                  <a:t> </a:t>
                </a:r>
              </a:p>
            </p:txBody>
          </p:sp>
        </mc:Fallback>
      </mc:AlternateContent>
      <p:cxnSp>
        <p:nvCxnSpPr>
          <p:cNvPr id="42" name="直接箭头连接符 41">
            <a:extLst>
              <a:ext uri="{FF2B5EF4-FFF2-40B4-BE49-F238E27FC236}">
                <a16:creationId xmlns:a16="http://schemas.microsoft.com/office/drawing/2014/main" id="{8660EB09-87A7-ACF0-BF86-D3E2832B6A02}"/>
              </a:ext>
            </a:extLst>
          </p:cNvPr>
          <p:cNvCxnSpPr>
            <a:cxnSpLocks/>
            <a:stCxn id="13" idx="3"/>
            <a:endCxn id="40" idx="1"/>
          </p:cNvCxnSpPr>
          <p:nvPr/>
        </p:nvCxnSpPr>
        <p:spPr>
          <a:xfrm flipV="1">
            <a:off x="8883446" y="2506876"/>
            <a:ext cx="499584" cy="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46" name="直接箭头连接符 45">
            <a:extLst>
              <a:ext uri="{FF2B5EF4-FFF2-40B4-BE49-F238E27FC236}">
                <a16:creationId xmlns:a16="http://schemas.microsoft.com/office/drawing/2014/main" id="{327C9DFA-89FA-F434-5475-790C938F6CED}"/>
              </a:ext>
            </a:extLst>
          </p:cNvPr>
          <p:cNvCxnSpPr>
            <a:cxnSpLocks/>
            <a:stCxn id="16" idx="3"/>
            <a:endCxn id="41" idx="1"/>
          </p:cNvCxnSpPr>
          <p:nvPr/>
        </p:nvCxnSpPr>
        <p:spPr>
          <a:xfrm flipV="1">
            <a:off x="8883446" y="3554442"/>
            <a:ext cx="499584" cy="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pic>
        <p:nvPicPr>
          <p:cNvPr id="50" name="图片 49">
            <a:extLst>
              <a:ext uri="{FF2B5EF4-FFF2-40B4-BE49-F238E27FC236}">
                <a16:creationId xmlns:a16="http://schemas.microsoft.com/office/drawing/2014/main" id="{0E48D583-7CA2-7FBA-2084-BB386BB296D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488763" y="5438111"/>
            <a:ext cx="1820016" cy="973868"/>
          </a:xfrm>
          <a:prstGeom prst="rect">
            <a:avLst/>
          </a:prstGeom>
        </p:spPr>
      </p:pic>
      <p:pic>
        <p:nvPicPr>
          <p:cNvPr id="52" name="图片 51">
            <a:extLst>
              <a:ext uri="{FF2B5EF4-FFF2-40B4-BE49-F238E27FC236}">
                <a16:creationId xmlns:a16="http://schemas.microsoft.com/office/drawing/2014/main" id="{0623EDC6-400A-4A31-00DD-8A3DE861F8D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14028" y="5438111"/>
            <a:ext cx="4742791" cy="973276"/>
          </a:xfrm>
          <a:prstGeom prst="rect">
            <a:avLst/>
          </a:prstGeom>
        </p:spPr>
      </p:pic>
      <mc:AlternateContent xmlns:mc="http://schemas.openxmlformats.org/markup-compatibility/2006" xmlns:a14="http://schemas.microsoft.com/office/drawing/2010/main">
        <mc:Choice Requires="a14">
          <p:sp>
            <p:nvSpPr>
              <p:cNvPr id="53" name="文本框 52">
                <a:extLst>
                  <a:ext uri="{FF2B5EF4-FFF2-40B4-BE49-F238E27FC236}">
                    <a16:creationId xmlns:a16="http://schemas.microsoft.com/office/drawing/2014/main" id="{A06AA6B9-F0D3-017F-6113-90CCCBDA415B}"/>
                  </a:ext>
                </a:extLst>
              </p:cNvPr>
              <p:cNvSpPr txBox="1"/>
              <p:nvPr/>
            </p:nvSpPr>
            <p:spPr>
              <a:xfrm>
                <a:off x="760714" y="4566263"/>
                <a:ext cx="10617265" cy="603883"/>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记闵可夫斯基时空和林德勒时空中的产生湮灭算符分别为</a:t>
                </a:r>
                <a14:m>
                  <m:oMath xmlns:m="http://schemas.openxmlformats.org/officeDocument/2006/math">
                    <m:sSubSup>
                      <m:sSubSupPr>
                        <m:ctrlPr>
                          <a:rPr lang="en-US" altLang="zh-CN" sz="2400" i="1">
                            <a:solidFill>
                              <a:prstClr val="black"/>
                            </a:solidFill>
                            <a:latin typeface="Cambria Math" panose="02040503050406030204" pitchFamily="18" charset="0"/>
                            <a:ea typeface="微软雅黑" panose="020B0503020204020204" pitchFamily="34" charset="-122"/>
                          </a:rPr>
                        </m:ctrlPr>
                      </m:sSubSupPr>
                      <m:e>
                        <m:acc>
                          <m:accPr>
                            <m:chr m:val="̂"/>
                            <m:ctrlPr>
                              <a:rPr lang="en-US" altLang="zh-CN" sz="2400" i="1">
                                <a:solidFill>
                                  <a:prstClr val="black"/>
                                </a:solidFill>
                                <a:latin typeface="Cambria Math" panose="02040503050406030204" pitchFamily="18" charset="0"/>
                                <a:ea typeface="微软雅黑" panose="020B0503020204020204" pitchFamily="34" charset="-122"/>
                              </a:rPr>
                            </m:ctrlPr>
                          </m:accPr>
                          <m:e>
                            <m:r>
                              <a:rPr lang="en-US" altLang="zh-CN" sz="2400" i="1">
                                <a:solidFill>
                                  <a:prstClr val="black"/>
                                </a:solidFill>
                                <a:latin typeface="Cambria Math" panose="02040503050406030204" pitchFamily="18" charset="0"/>
                                <a:ea typeface="微软雅黑" panose="020B0503020204020204" pitchFamily="34" charset="-122"/>
                              </a:rPr>
                              <m:t>𝑎</m:t>
                            </m:r>
                          </m:e>
                        </m:acc>
                      </m:e>
                      <m:sub>
                        <m:r>
                          <a:rPr lang="en-US" altLang="zh-CN" sz="2400" b="0" i="1" smtClean="0">
                            <a:solidFill>
                              <a:prstClr val="black"/>
                            </a:solidFill>
                            <a:latin typeface="Cambria Math" panose="02040503050406030204" pitchFamily="18" charset="0"/>
                            <a:ea typeface="微软雅黑" panose="020B0503020204020204" pitchFamily="34" charset="-122"/>
                          </a:rPr>
                          <m:t>𝑘</m:t>
                        </m:r>
                      </m:sub>
                      <m:sup>
                        <m:r>
                          <m:rPr>
                            <m:nor/>
                          </m:rPr>
                          <a:rPr lang="en-US" altLang="zh-CN" sz="2400">
                            <a:solidFill>
                              <a:prstClr val="black"/>
                            </a:solidFill>
                          </a:rPr>
                          <m:t>†</m:t>
                        </m:r>
                      </m:sup>
                    </m:sSubSup>
                    <m:r>
                      <a:rPr lang="en-US" altLang="zh-CN" sz="2400" i="1">
                        <a:solidFill>
                          <a:prstClr val="black"/>
                        </a:solidFill>
                        <a:latin typeface="Cambria Math" panose="02040503050406030204" pitchFamily="18" charset="0"/>
                      </a:rPr>
                      <m:t>, </m:t>
                    </m:r>
                    <m:sSub>
                      <m:sSubPr>
                        <m:ctrlPr>
                          <a:rPr lang="en-US" altLang="zh-CN" sz="2400" i="1">
                            <a:latin typeface="Cambria Math" panose="02040503050406030204" pitchFamily="18" charset="0"/>
                            <a:ea typeface="微软雅黑" panose="020B0503020204020204" pitchFamily="34" charset="-122"/>
                          </a:rPr>
                        </m:ctrlPr>
                      </m:sSubPr>
                      <m:e>
                        <m:acc>
                          <m:accPr>
                            <m:chr m:val="̂"/>
                            <m:ctrlPr>
                              <a:rPr lang="zh-CN" altLang="en-US" sz="2400" i="1">
                                <a:latin typeface="Cambria Math" panose="02040503050406030204" pitchFamily="18" charset="0"/>
                                <a:ea typeface="微软雅黑" panose="020B0503020204020204" pitchFamily="34" charset="-122"/>
                              </a:rPr>
                            </m:ctrlPr>
                          </m:accPr>
                          <m:e>
                            <m:r>
                              <a:rPr lang="en-US" altLang="zh-CN" sz="2400" i="1">
                                <a:latin typeface="Cambria Math" panose="02040503050406030204" pitchFamily="18" charset="0"/>
                                <a:ea typeface="微软雅黑" panose="020B0503020204020204" pitchFamily="34" charset="-122"/>
                              </a:rPr>
                              <m:t>𝑎</m:t>
                            </m:r>
                          </m:e>
                        </m:acc>
                      </m:e>
                      <m:sub>
                        <m:r>
                          <a:rPr lang="en-US" altLang="zh-CN" sz="2400" b="0" i="1" smtClean="0">
                            <a:latin typeface="Cambria Math" panose="02040503050406030204" pitchFamily="18" charset="0"/>
                            <a:ea typeface="微软雅黑" panose="020B0503020204020204" pitchFamily="34" charset="-122"/>
                          </a:rPr>
                          <m:t>𝑘</m:t>
                        </m:r>
                      </m:sub>
                    </m:sSub>
                  </m:oMath>
                </a14:m>
                <a:r>
                  <a:rPr lang="zh-CN" altLang="en-US" sz="2400" dirty="0">
                    <a:latin typeface="Cambria Math" panose="02040503050406030204" pitchFamily="18" charset="0"/>
                    <a:ea typeface="微软雅黑" panose="020B0503020204020204" pitchFamily="34" charset="-122"/>
                  </a:rPr>
                  <a:t>和</a:t>
                </a:r>
                <a14:m>
                  <m:oMath xmlns:m="http://schemas.openxmlformats.org/officeDocument/2006/math">
                    <m:sSubSup>
                      <m:sSubSupPr>
                        <m:ctrlPr>
                          <a:rPr lang="en-US" altLang="zh-CN" sz="2400" i="1">
                            <a:latin typeface="Cambria Math" panose="02040503050406030204" pitchFamily="18" charset="0"/>
                            <a:ea typeface="微软雅黑" panose="020B0503020204020204" pitchFamily="34" charset="-122"/>
                          </a:rPr>
                        </m:ctrlPr>
                      </m:sSubSupPr>
                      <m:e>
                        <m:acc>
                          <m:accPr>
                            <m:chr m:val="̂"/>
                            <m:ctrlPr>
                              <a:rPr lang="en-US" altLang="zh-CN" sz="2400" i="1">
                                <a:latin typeface="Cambria Math" panose="02040503050406030204" pitchFamily="18" charset="0"/>
                                <a:ea typeface="微软雅黑" panose="020B0503020204020204" pitchFamily="34" charset="-122"/>
                              </a:rPr>
                            </m:ctrlPr>
                          </m:accPr>
                          <m:e>
                            <m:r>
                              <a:rPr lang="en-US" altLang="zh-CN" sz="2400" i="1">
                                <a:latin typeface="Cambria Math" panose="02040503050406030204" pitchFamily="18" charset="0"/>
                                <a:ea typeface="微软雅黑" panose="020B0503020204020204" pitchFamily="34" charset="-122"/>
                              </a:rPr>
                              <m:t>𝑏</m:t>
                            </m:r>
                          </m:e>
                        </m:acc>
                      </m:e>
                      <m:sub>
                        <m:r>
                          <a:rPr lang="en-US" altLang="zh-CN" sz="2400" b="0" i="1" smtClean="0">
                            <a:latin typeface="Cambria Math" panose="02040503050406030204" pitchFamily="18" charset="0"/>
                            <a:ea typeface="微软雅黑" panose="020B0503020204020204" pitchFamily="34" charset="-122"/>
                          </a:rPr>
                          <m:t>𝑘</m:t>
                        </m:r>
                      </m:sub>
                      <m:sup>
                        <m:r>
                          <m:rPr>
                            <m:nor/>
                          </m:rPr>
                          <a:rPr lang="en-US" altLang="zh-CN" sz="2400"/>
                          <m:t>†</m:t>
                        </m:r>
                      </m:sup>
                    </m:sSubSup>
                    <m:r>
                      <a:rPr lang="en-US" altLang="zh-CN" sz="2400">
                        <a:latin typeface="Cambria Math" panose="02040503050406030204" pitchFamily="18" charset="0"/>
                        <a:ea typeface="微软雅黑" panose="020B0503020204020204" pitchFamily="34" charset="-122"/>
                      </a:rPr>
                      <m:t>, </m:t>
                    </m:r>
                    <m:sSub>
                      <m:sSubPr>
                        <m:ctrlPr>
                          <a:rPr lang="en-US" altLang="zh-CN" sz="2400" i="1">
                            <a:latin typeface="Cambria Math" panose="02040503050406030204" pitchFamily="18" charset="0"/>
                            <a:ea typeface="微软雅黑" panose="020B0503020204020204" pitchFamily="34" charset="-122"/>
                          </a:rPr>
                        </m:ctrlPr>
                      </m:sSubPr>
                      <m:e>
                        <m:acc>
                          <m:accPr>
                            <m:chr m:val="̂"/>
                            <m:ctrlPr>
                              <a:rPr lang="en-US" altLang="zh-CN" sz="2400" i="1">
                                <a:latin typeface="Cambria Math" panose="02040503050406030204" pitchFamily="18" charset="0"/>
                                <a:ea typeface="微软雅黑" panose="020B0503020204020204" pitchFamily="34" charset="-122"/>
                              </a:rPr>
                            </m:ctrlPr>
                          </m:accPr>
                          <m:e>
                            <m:r>
                              <a:rPr lang="en-US" altLang="zh-CN" sz="2400" i="1">
                                <a:latin typeface="Cambria Math" panose="02040503050406030204" pitchFamily="18" charset="0"/>
                                <a:ea typeface="微软雅黑" panose="020B0503020204020204" pitchFamily="34" charset="-122"/>
                              </a:rPr>
                              <m:t>𝑏</m:t>
                            </m:r>
                          </m:e>
                        </m:acc>
                      </m:e>
                      <m:sub>
                        <m:r>
                          <a:rPr lang="en-US" altLang="zh-CN" sz="2400" b="0" i="1" smtClean="0">
                            <a:latin typeface="Cambria Math" panose="02040503050406030204" pitchFamily="18" charset="0"/>
                            <a:ea typeface="微软雅黑" panose="020B0503020204020204" pitchFamily="34" charset="-122"/>
                          </a:rPr>
                          <m:t>𝑘</m:t>
                        </m:r>
                      </m:sub>
                    </m:sSub>
                  </m:oMath>
                </a14:m>
                <a:r>
                  <a:rPr lang="zh-CN" altLang="en-US" sz="2400" dirty="0">
                    <a:latin typeface="微软雅黑" panose="020B0503020204020204" pitchFamily="34" charset="-122"/>
                    <a:ea typeface="微软雅黑" panose="020B0503020204020204" pitchFamily="34" charset="-122"/>
                  </a:rPr>
                  <a:t>，则：</a:t>
                </a:r>
              </a:p>
            </p:txBody>
          </p:sp>
        </mc:Choice>
        <mc:Fallback xmlns="">
          <p:sp>
            <p:nvSpPr>
              <p:cNvPr id="53" name="文本框 52">
                <a:extLst>
                  <a:ext uri="{FF2B5EF4-FFF2-40B4-BE49-F238E27FC236}">
                    <a16:creationId xmlns:a16="http://schemas.microsoft.com/office/drawing/2014/main" id="{A06AA6B9-F0D3-017F-6113-90CCCBDA415B}"/>
                  </a:ext>
                </a:extLst>
              </p:cNvPr>
              <p:cNvSpPr txBox="1">
                <a:spLocks noRot="1" noChangeAspect="1" noMove="1" noResize="1" noEditPoints="1" noAdjustHandles="1" noChangeArrowheads="1" noChangeShapeType="1" noTextEdit="1"/>
              </p:cNvSpPr>
              <p:nvPr/>
            </p:nvSpPr>
            <p:spPr>
              <a:xfrm>
                <a:off x="760714" y="4566263"/>
                <a:ext cx="10617265" cy="603883"/>
              </a:xfrm>
              <a:prstGeom prst="rect">
                <a:avLst/>
              </a:prstGeom>
              <a:blipFill>
                <a:blip r:embed="rId8"/>
                <a:stretch>
                  <a:fillRect l="-919" b="-18182"/>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1066394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AE4FA-CA8B-34A4-12ED-55D0D0D05C01}"/>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CE07C978-0923-3B15-080E-811F3398E8D3}"/>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rgbClr val="004098"/>
                </a:solidFill>
                <a:latin typeface="Calibri" panose="020F0502020204030204" pitchFamily="34" charset="0"/>
                <a:cs typeface="Calibri" panose="020F0502020204030204" pitchFamily="34" charset="0"/>
              </a:rPr>
              <a:t>6</a:t>
            </a:fld>
            <a:endParaRPr lang="zh-CN" altLang="en-US" sz="2800" dirty="0">
              <a:solidFill>
                <a:srgbClr val="004098"/>
              </a:solidFill>
              <a:latin typeface="Calibri" panose="020F0502020204030204" pitchFamily="34" charset="0"/>
              <a:cs typeface="Calibri" panose="020F0502020204030204" pitchFamily="34" charset="0"/>
            </a:endParaRPr>
          </a:p>
        </p:txBody>
      </p:sp>
      <p:pic>
        <p:nvPicPr>
          <p:cNvPr id="3" name="图片 2">
            <a:extLst>
              <a:ext uri="{FF2B5EF4-FFF2-40B4-BE49-F238E27FC236}">
                <a16:creationId xmlns:a16="http://schemas.microsoft.com/office/drawing/2014/main" id="{7B4F6B8F-B236-DE0A-4E4A-8144383754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550" y="1"/>
            <a:ext cx="932329" cy="1132114"/>
          </a:xfrm>
          <a:prstGeom prst="rect">
            <a:avLst/>
          </a:prstGeom>
        </p:spPr>
      </p:pic>
      <p:sp>
        <p:nvSpPr>
          <p:cNvPr id="4" name="文本框 3">
            <a:extLst>
              <a:ext uri="{FF2B5EF4-FFF2-40B4-BE49-F238E27FC236}">
                <a16:creationId xmlns:a16="http://schemas.microsoft.com/office/drawing/2014/main" id="{B35C3D31-3925-0B8D-356C-5E1064316DF8}"/>
              </a:ext>
            </a:extLst>
          </p:cNvPr>
          <p:cNvSpPr txBox="1"/>
          <p:nvPr/>
        </p:nvSpPr>
        <p:spPr>
          <a:xfrm>
            <a:off x="1452260" y="116452"/>
            <a:ext cx="2749471" cy="1015663"/>
          </a:xfrm>
          <a:prstGeom prst="rect">
            <a:avLst/>
          </a:prstGeom>
          <a:noFill/>
        </p:spPr>
        <p:txBody>
          <a:bodyPr wrap="none" rtlCol="0">
            <a:spAutoFit/>
          </a:bodyPr>
          <a:lstStyle/>
          <a:p>
            <a:r>
              <a:rPr lang="en-US" altLang="zh-CN" sz="3200" b="1" dirty="0">
                <a:solidFill>
                  <a:srgbClr val="004098"/>
                </a:solidFill>
                <a:latin typeface="微软雅黑" panose="020B0503020204020204" pitchFamily="34" charset="-122"/>
                <a:ea typeface="微软雅黑" panose="020B0503020204020204" pitchFamily="34" charset="-122"/>
              </a:rPr>
              <a:t>1 </a:t>
            </a:r>
            <a:r>
              <a:rPr lang="zh-CN" altLang="en-US" sz="3200" b="1" dirty="0">
                <a:solidFill>
                  <a:srgbClr val="004098"/>
                </a:solidFill>
                <a:latin typeface="微软雅黑" panose="020B0503020204020204" pitchFamily="34" charset="-122"/>
                <a:ea typeface="微软雅黑" panose="020B0503020204020204" pitchFamily="34" charset="-122"/>
              </a:rPr>
              <a:t>基本概念</a:t>
            </a:r>
            <a:endParaRPr lang="en-US" altLang="zh-CN" sz="3200" b="1" dirty="0">
              <a:solidFill>
                <a:srgbClr val="004098"/>
              </a:solidFill>
              <a:latin typeface="微软雅黑" panose="020B0503020204020204" pitchFamily="34" charset="-122"/>
              <a:ea typeface="微软雅黑" panose="020B0503020204020204" pitchFamily="34" charset="-122"/>
            </a:endParaRPr>
          </a:p>
          <a:p>
            <a:endParaRPr lang="en-US" altLang="zh-CN" sz="800" dirty="0">
              <a:solidFill>
                <a:srgbClr val="004098"/>
              </a:solidFill>
              <a:latin typeface="微软雅黑" panose="020B0503020204020204" pitchFamily="34" charset="-122"/>
              <a:ea typeface="微软雅黑" panose="020B0503020204020204" pitchFamily="34" charset="-122"/>
            </a:endParaRPr>
          </a:p>
          <a:p>
            <a:r>
              <a:rPr lang="zh-CN" altLang="en-US" sz="2000" dirty="0">
                <a:solidFill>
                  <a:srgbClr val="004098"/>
                </a:solidFill>
                <a:latin typeface="微软雅黑" panose="020B0503020204020204" pitchFamily="34" charset="-122"/>
                <a:ea typeface="微软雅黑" panose="020B0503020204020204" pitchFamily="34" charset="-122"/>
              </a:rPr>
              <a:t>不同观察者眼中的真空</a:t>
            </a:r>
          </a:p>
        </p:txBody>
      </p:sp>
      <mc:AlternateContent xmlns:mc="http://schemas.openxmlformats.org/markup-compatibility/2006" xmlns:a14="http://schemas.microsoft.com/office/drawing/2010/main">
        <mc:Choice Requires="a14">
          <p:sp>
            <p:nvSpPr>
              <p:cNvPr id="8" name="文本框 7">
                <a:extLst>
                  <a:ext uri="{FF2B5EF4-FFF2-40B4-BE49-F238E27FC236}">
                    <a16:creationId xmlns:a16="http://schemas.microsoft.com/office/drawing/2014/main" id="{9E1656B1-FA4F-16F8-C403-7D447A52DB9A}"/>
                  </a:ext>
                </a:extLst>
              </p:cNvPr>
              <p:cNvSpPr txBox="1"/>
              <p:nvPr/>
            </p:nvSpPr>
            <p:spPr>
              <a:xfrm>
                <a:off x="3555661" y="3785970"/>
                <a:ext cx="5268365" cy="838691"/>
              </a:xfrm>
              <a:prstGeom prst="rect">
                <a:avLst/>
              </a:prstGeom>
              <a:solidFill>
                <a:schemeClr val="accent5">
                  <a:lumMod val="20000"/>
                  <a:lumOff val="80000"/>
                </a:schemeClr>
              </a:solid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altLang="zh-CN" sz="2800" i="1" smtClean="0">
                              <a:latin typeface="Cambria Math" panose="02040503050406030204" pitchFamily="18" charset="0"/>
                              <a:ea typeface="微软雅黑" panose="020B0503020204020204" pitchFamily="34" charset="-122"/>
                            </a:rPr>
                          </m:ctrlPr>
                        </m:dPr>
                        <m:e>
                          <m:sSub>
                            <m:sSubPr>
                              <m:ctrlPr>
                                <a:rPr lang="en-US" altLang="zh-CN" sz="2800" b="0" i="1" smtClean="0">
                                  <a:latin typeface="Cambria Math" panose="02040503050406030204" pitchFamily="18" charset="0"/>
                                  <a:ea typeface="微软雅黑" panose="020B0503020204020204" pitchFamily="34" charset="-122"/>
                                </a:rPr>
                              </m:ctrlPr>
                            </m:sSubPr>
                            <m:e>
                              <m:r>
                                <a:rPr lang="en-US" altLang="zh-CN" sz="2800" b="0" i="1" smtClean="0">
                                  <a:latin typeface="Cambria Math" panose="02040503050406030204" pitchFamily="18" charset="0"/>
                                  <a:ea typeface="微软雅黑" panose="020B0503020204020204" pitchFamily="34" charset="-122"/>
                                </a:rPr>
                                <m:t>0</m:t>
                              </m:r>
                            </m:e>
                            <m:sub>
                              <m:r>
                                <a:rPr lang="en-US" altLang="zh-CN" sz="2800" b="0" i="1" smtClean="0">
                                  <a:latin typeface="Cambria Math" panose="02040503050406030204" pitchFamily="18" charset="0"/>
                                  <a:ea typeface="微软雅黑" panose="020B0503020204020204" pitchFamily="34" charset="-122"/>
                                </a:rPr>
                                <m:t>𝑀</m:t>
                              </m:r>
                            </m:sub>
                          </m:sSub>
                        </m:e>
                        <m:e>
                          <m:sSubSup>
                            <m:sSubSupPr>
                              <m:ctrlPr>
                                <a:rPr lang="en-US" altLang="zh-CN" sz="2800" b="0" i="1" smtClean="0">
                                  <a:latin typeface="Cambria Math" panose="02040503050406030204" pitchFamily="18" charset="0"/>
                                  <a:ea typeface="微软雅黑" panose="020B0503020204020204" pitchFamily="34" charset="-122"/>
                                </a:rPr>
                              </m:ctrlPr>
                            </m:sSubSupPr>
                            <m:e>
                              <m:acc>
                                <m:accPr>
                                  <m:chr m:val="̂"/>
                                  <m:ctrlPr>
                                    <a:rPr lang="en-US" altLang="zh-CN" sz="2800" i="1" smtClean="0">
                                      <a:latin typeface="Cambria Math" panose="02040503050406030204" pitchFamily="18" charset="0"/>
                                      <a:ea typeface="微软雅黑" panose="020B0503020204020204" pitchFamily="34" charset="-122"/>
                                    </a:rPr>
                                  </m:ctrlPr>
                                </m:accPr>
                                <m:e>
                                  <m:r>
                                    <a:rPr lang="en-US" altLang="zh-CN" sz="2800" b="0" i="1" smtClean="0">
                                      <a:latin typeface="Cambria Math" panose="02040503050406030204" pitchFamily="18" charset="0"/>
                                      <a:ea typeface="微软雅黑" panose="020B0503020204020204" pitchFamily="34" charset="-122"/>
                                    </a:rPr>
                                    <m:t>𝑛</m:t>
                                  </m:r>
                                </m:e>
                              </m:acc>
                            </m:e>
                            <m:sub>
                              <m:r>
                                <a:rPr lang="en-US" altLang="zh-CN" sz="2800" b="0" i="1" smtClean="0">
                                  <a:latin typeface="Cambria Math" panose="02040503050406030204" pitchFamily="18" charset="0"/>
                                  <a:ea typeface="微软雅黑" panose="020B0503020204020204" pitchFamily="34" charset="-122"/>
                                </a:rPr>
                                <m:t>𝑘</m:t>
                              </m:r>
                            </m:sub>
                            <m:sup>
                              <m:r>
                                <a:rPr lang="en-US" altLang="zh-CN" sz="2800" b="0" i="1" smtClean="0">
                                  <a:latin typeface="Cambria Math" panose="02040503050406030204" pitchFamily="18" charset="0"/>
                                  <a:ea typeface="微软雅黑" panose="020B0503020204020204" pitchFamily="34" charset="-122"/>
                                </a:rPr>
                                <m:t>𝑅</m:t>
                              </m:r>
                            </m:sup>
                          </m:sSubSup>
                        </m:e>
                        <m:e>
                          <m:sSub>
                            <m:sSubPr>
                              <m:ctrlPr>
                                <a:rPr lang="en-US" altLang="zh-CN" sz="2800" b="0" i="1" smtClean="0">
                                  <a:latin typeface="Cambria Math" panose="02040503050406030204" pitchFamily="18" charset="0"/>
                                  <a:ea typeface="微软雅黑" panose="020B0503020204020204" pitchFamily="34" charset="-122"/>
                                </a:rPr>
                              </m:ctrlPr>
                            </m:sSubPr>
                            <m:e>
                              <m:r>
                                <a:rPr lang="en-US" altLang="zh-CN" sz="2800" b="0" i="1" smtClean="0">
                                  <a:latin typeface="Cambria Math" panose="02040503050406030204" pitchFamily="18" charset="0"/>
                                  <a:ea typeface="微软雅黑" panose="020B0503020204020204" pitchFamily="34" charset="-122"/>
                                </a:rPr>
                                <m:t>0</m:t>
                              </m:r>
                            </m:e>
                            <m:sub>
                              <m:r>
                                <a:rPr lang="en-US" altLang="zh-CN" sz="2800" b="0" i="1" smtClean="0">
                                  <a:latin typeface="Cambria Math" panose="02040503050406030204" pitchFamily="18" charset="0"/>
                                  <a:ea typeface="微软雅黑" panose="020B0503020204020204" pitchFamily="34" charset="-122"/>
                                </a:rPr>
                                <m:t>𝑀</m:t>
                              </m:r>
                            </m:sub>
                          </m:sSub>
                        </m:e>
                      </m:d>
                      <m:r>
                        <a:rPr lang="en-US" altLang="zh-CN" sz="2800" b="0" i="1" smtClean="0">
                          <a:latin typeface="Cambria Math" panose="02040503050406030204" pitchFamily="18" charset="0"/>
                          <a:ea typeface="微软雅黑" panose="020B0503020204020204" pitchFamily="34" charset="-122"/>
                        </a:rPr>
                        <m:t>=</m:t>
                      </m:r>
                      <m:d>
                        <m:dPr>
                          <m:begChr m:val="⟨"/>
                          <m:endChr m:val="⟩"/>
                          <m:ctrlPr>
                            <a:rPr lang="en-US" altLang="zh-CN" sz="2800" i="1">
                              <a:latin typeface="Cambria Math" panose="02040503050406030204" pitchFamily="18" charset="0"/>
                              <a:ea typeface="微软雅黑" panose="020B0503020204020204" pitchFamily="34" charset="-122"/>
                            </a:rPr>
                          </m:ctrlPr>
                        </m:dPr>
                        <m:e>
                          <m:sSub>
                            <m:sSubPr>
                              <m:ctrlPr>
                                <a:rPr lang="en-US" altLang="zh-CN" sz="2800" i="1">
                                  <a:latin typeface="Cambria Math" panose="02040503050406030204" pitchFamily="18" charset="0"/>
                                  <a:ea typeface="微软雅黑" panose="020B0503020204020204" pitchFamily="34" charset="-122"/>
                                </a:rPr>
                              </m:ctrlPr>
                            </m:sSubPr>
                            <m:e>
                              <m:r>
                                <a:rPr lang="en-US" altLang="zh-CN" sz="2800" i="1">
                                  <a:latin typeface="Cambria Math" panose="02040503050406030204" pitchFamily="18" charset="0"/>
                                  <a:ea typeface="微软雅黑" panose="020B0503020204020204" pitchFamily="34" charset="-122"/>
                                </a:rPr>
                                <m:t>0</m:t>
                              </m:r>
                            </m:e>
                            <m:sub>
                              <m:r>
                                <a:rPr lang="en-US" altLang="zh-CN" sz="2800" i="1">
                                  <a:latin typeface="Cambria Math" panose="02040503050406030204" pitchFamily="18" charset="0"/>
                                  <a:ea typeface="微软雅黑" panose="020B0503020204020204" pitchFamily="34" charset="-122"/>
                                </a:rPr>
                                <m:t>𝑀</m:t>
                              </m:r>
                            </m:sub>
                          </m:sSub>
                        </m:e>
                        <m:e>
                          <m:sSubSup>
                            <m:sSubSupPr>
                              <m:ctrlPr>
                                <a:rPr lang="en-US" altLang="zh-CN" sz="2800" i="1">
                                  <a:latin typeface="Cambria Math" panose="02040503050406030204" pitchFamily="18" charset="0"/>
                                  <a:ea typeface="微软雅黑" panose="020B0503020204020204" pitchFamily="34" charset="-122"/>
                                </a:rPr>
                              </m:ctrlPr>
                            </m:sSubSupPr>
                            <m:e>
                              <m:acc>
                                <m:accPr>
                                  <m:chr m:val="̂"/>
                                  <m:ctrlPr>
                                    <a:rPr lang="en-US" altLang="zh-CN" sz="2800" i="1">
                                      <a:latin typeface="Cambria Math" panose="02040503050406030204" pitchFamily="18" charset="0"/>
                                      <a:ea typeface="微软雅黑" panose="020B0503020204020204" pitchFamily="34" charset="-122"/>
                                    </a:rPr>
                                  </m:ctrlPr>
                                </m:accPr>
                                <m:e>
                                  <m:r>
                                    <a:rPr lang="en-US" altLang="zh-CN" sz="2800" i="1">
                                      <a:latin typeface="Cambria Math" panose="02040503050406030204" pitchFamily="18" charset="0"/>
                                      <a:ea typeface="微软雅黑" panose="020B0503020204020204" pitchFamily="34" charset="-122"/>
                                    </a:rPr>
                                    <m:t>𝑏</m:t>
                                  </m:r>
                                </m:e>
                              </m:acc>
                            </m:e>
                            <m:sub>
                              <m:r>
                                <a:rPr lang="en-US" altLang="zh-CN" sz="2800" b="0" i="1" smtClean="0">
                                  <a:latin typeface="Cambria Math" panose="02040503050406030204" pitchFamily="18" charset="0"/>
                                  <a:ea typeface="微软雅黑" panose="020B0503020204020204" pitchFamily="34" charset="-122"/>
                                </a:rPr>
                                <m:t>𝑘</m:t>
                              </m:r>
                            </m:sub>
                            <m:sup>
                              <m:r>
                                <m:rPr>
                                  <m:nor/>
                                </m:rPr>
                                <a:rPr lang="en-US" altLang="zh-CN" sz="2800"/>
                                <m:t>†</m:t>
                              </m:r>
                            </m:sup>
                          </m:sSubSup>
                          <m:sSub>
                            <m:sSubPr>
                              <m:ctrlPr>
                                <a:rPr lang="en-US" altLang="zh-CN" sz="2800" i="1">
                                  <a:latin typeface="Cambria Math" panose="02040503050406030204" pitchFamily="18" charset="0"/>
                                  <a:ea typeface="微软雅黑" panose="020B0503020204020204" pitchFamily="34" charset="-122"/>
                                </a:rPr>
                              </m:ctrlPr>
                            </m:sSubPr>
                            <m:e>
                              <m:acc>
                                <m:accPr>
                                  <m:chr m:val="̂"/>
                                  <m:ctrlPr>
                                    <a:rPr lang="en-US" altLang="zh-CN" sz="2800" i="1">
                                      <a:latin typeface="Cambria Math" panose="02040503050406030204" pitchFamily="18" charset="0"/>
                                      <a:ea typeface="微软雅黑" panose="020B0503020204020204" pitchFamily="34" charset="-122"/>
                                    </a:rPr>
                                  </m:ctrlPr>
                                </m:accPr>
                                <m:e>
                                  <m:r>
                                    <a:rPr lang="en-US" altLang="zh-CN" sz="2800" i="1">
                                      <a:latin typeface="Cambria Math" panose="02040503050406030204" pitchFamily="18" charset="0"/>
                                      <a:ea typeface="微软雅黑" panose="020B0503020204020204" pitchFamily="34" charset="-122"/>
                                    </a:rPr>
                                    <m:t>𝑏</m:t>
                                  </m:r>
                                </m:e>
                              </m:acc>
                            </m:e>
                            <m:sub>
                              <m:r>
                                <a:rPr lang="en-US" altLang="zh-CN" sz="2800" b="0" i="1" smtClean="0">
                                  <a:latin typeface="Cambria Math" panose="02040503050406030204" pitchFamily="18" charset="0"/>
                                  <a:ea typeface="微软雅黑" panose="020B0503020204020204" pitchFamily="34" charset="-122"/>
                                </a:rPr>
                                <m:t>𝑘</m:t>
                              </m:r>
                            </m:sub>
                          </m:sSub>
                        </m:e>
                        <m:e>
                          <m:sSub>
                            <m:sSubPr>
                              <m:ctrlPr>
                                <a:rPr lang="en-US" altLang="zh-CN" sz="2800" i="1">
                                  <a:latin typeface="Cambria Math" panose="02040503050406030204" pitchFamily="18" charset="0"/>
                                  <a:ea typeface="微软雅黑" panose="020B0503020204020204" pitchFamily="34" charset="-122"/>
                                </a:rPr>
                              </m:ctrlPr>
                            </m:sSubPr>
                            <m:e>
                              <m:r>
                                <a:rPr lang="en-US" altLang="zh-CN" sz="2800" i="1">
                                  <a:latin typeface="Cambria Math" panose="02040503050406030204" pitchFamily="18" charset="0"/>
                                  <a:ea typeface="微软雅黑" panose="020B0503020204020204" pitchFamily="34" charset="-122"/>
                                </a:rPr>
                                <m:t>0</m:t>
                              </m:r>
                            </m:e>
                            <m:sub>
                              <m:r>
                                <a:rPr lang="en-US" altLang="zh-CN" sz="2800" i="1">
                                  <a:latin typeface="Cambria Math" panose="02040503050406030204" pitchFamily="18" charset="0"/>
                                  <a:ea typeface="微软雅黑" panose="020B0503020204020204" pitchFamily="34" charset="-122"/>
                                </a:rPr>
                                <m:t>𝑀</m:t>
                              </m:r>
                            </m:sub>
                          </m:sSub>
                        </m:e>
                      </m:d>
                      <m:r>
                        <a:rPr lang="en-US" altLang="zh-CN" sz="2800" b="0" i="1" smtClean="0">
                          <a:latin typeface="Cambria Math" panose="02040503050406030204" pitchFamily="18" charset="0"/>
                          <a:ea typeface="微软雅黑" panose="020B0503020204020204" pitchFamily="34" charset="-122"/>
                        </a:rPr>
                        <m:t>= ?</m:t>
                      </m:r>
                    </m:oMath>
                  </m:oMathPara>
                </a14:m>
                <a:endParaRPr lang="en-US" altLang="zh-CN" sz="2800" dirty="0">
                  <a:latin typeface="微软雅黑" panose="020B0503020204020204" pitchFamily="34" charset="-122"/>
                  <a:ea typeface="微软雅黑" panose="020B0503020204020204" pitchFamily="34" charset="-122"/>
                </a:endParaRPr>
              </a:p>
            </p:txBody>
          </p:sp>
        </mc:Choice>
        <mc:Fallback xmlns="">
          <p:sp>
            <p:nvSpPr>
              <p:cNvPr id="8" name="文本框 7">
                <a:extLst>
                  <a:ext uri="{FF2B5EF4-FFF2-40B4-BE49-F238E27FC236}">
                    <a16:creationId xmlns:a16="http://schemas.microsoft.com/office/drawing/2014/main" id="{9E1656B1-FA4F-16F8-C403-7D447A52DB9A}"/>
                  </a:ext>
                </a:extLst>
              </p:cNvPr>
              <p:cNvSpPr txBox="1">
                <a:spLocks noRot="1" noChangeAspect="1" noMove="1" noResize="1" noEditPoints="1" noAdjustHandles="1" noChangeArrowheads="1" noChangeShapeType="1" noTextEdit="1"/>
              </p:cNvSpPr>
              <p:nvPr/>
            </p:nvSpPr>
            <p:spPr>
              <a:xfrm>
                <a:off x="3555661" y="3785970"/>
                <a:ext cx="5268365" cy="838691"/>
              </a:xfrm>
              <a:prstGeom prst="rect">
                <a:avLst/>
              </a:prstGeom>
              <a:blipFill>
                <a:blip r:embed="rId4"/>
                <a:stretch>
                  <a:fillRect/>
                </a:stretch>
              </a:blipFill>
            </p:spPr>
            <p:txBody>
              <a:bodyPr/>
              <a:lstStyle/>
              <a:p>
                <a:r>
                  <a:rPr lang="zh-CN" altLang="en-US">
                    <a:noFill/>
                  </a:rPr>
                  <a:t> </a:t>
                </a:r>
              </a:p>
            </p:txBody>
          </p:sp>
        </mc:Fallback>
      </mc:AlternateContent>
      <p:sp>
        <p:nvSpPr>
          <p:cNvPr id="9" name="文本框 8">
            <a:extLst>
              <a:ext uri="{FF2B5EF4-FFF2-40B4-BE49-F238E27FC236}">
                <a16:creationId xmlns:a16="http://schemas.microsoft.com/office/drawing/2014/main" id="{3E390178-131E-CB6A-8D8F-885998DAA8DA}"/>
              </a:ext>
            </a:extLst>
          </p:cNvPr>
          <p:cNvSpPr txBox="1"/>
          <p:nvPr/>
        </p:nvSpPr>
        <p:spPr>
          <a:xfrm>
            <a:off x="1452260" y="3785970"/>
            <a:ext cx="1980029" cy="523220"/>
          </a:xfrm>
          <a:prstGeom prst="rect">
            <a:avLst/>
          </a:prstGeom>
          <a:noFill/>
        </p:spPr>
        <p:txBody>
          <a:bodyPr wrap="none" rtlCol="0">
            <a:spAutoFit/>
          </a:bodyPr>
          <a:lstStyle/>
          <a:p>
            <a:r>
              <a:rPr lang="zh-CN" altLang="en-US" sz="2800" dirty="0">
                <a:latin typeface="微软雅黑" panose="020B0503020204020204" pitchFamily="34" charset="-122"/>
                <a:ea typeface="微软雅黑" panose="020B0503020204020204" pitchFamily="34" charset="-122"/>
              </a:rPr>
              <a:t>关键问题：</a:t>
            </a:r>
          </a:p>
        </p:txBody>
      </p:sp>
      <p:sp>
        <p:nvSpPr>
          <p:cNvPr id="10" name="文本框 9">
            <a:extLst>
              <a:ext uri="{FF2B5EF4-FFF2-40B4-BE49-F238E27FC236}">
                <a16:creationId xmlns:a16="http://schemas.microsoft.com/office/drawing/2014/main" id="{5BBCDD9B-B466-EE58-3B69-B8EF4618B9C9}"/>
              </a:ext>
            </a:extLst>
          </p:cNvPr>
          <p:cNvSpPr txBox="1"/>
          <p:nvPr/>
        </p:nvSpPr>
        <p:spPr>
          <a:xfrm>
            <a:off x="4312920" y="239562"/>
            <a:ext cx="7879080" cy="769441"/>
          </a:xfrm>
          <a:prstGeom prst="rect">
            <a:avLst/>
          </a:prstGeom>
          <a:noFill/>
        </p:spPr>
        <p:txBody>
          <a:bodyPr wrap="none" rtlCol="0">
            <a:spAutoFit/>
          </a:bodyPr>
          <a:lstStyle/>
          <a:p>
            <a:r>
              <a:rPr lang="zh-CN" altLang="en-US" sz="2400" b="1" dirty="0">
                <a:solidFill>
                  <a:srgbClr val="004098"/>
                </a:solidFill>
                <a:latin typeface="微软雅黑" panose="020B0503020204020204" pitchFamily="34" charset="-122"/>
                <a:ea typeface="微软雅黑" panose="020B0503020204020204" pitchFamily="34" charset="-122"/>
              </a:rPr>
              <a:t>昂鲁效应：</a:t>
            </a:r>
            <a:endParaRPr lang="en-US" altLang="zh-CN" sz="2400" b="1" dirty="0">
              <a:solidFill>
                <a:srgbClr val="004098"/>
              </a:solidFill>
              <a:latin typeface="微软雅黑" panose="020B0503020204020204" pitchFamily="34" charset="-122"/>
              <a:ea typeface="微软雅黑" panose="020B0503020204020204" pitchFamily="34" charset="-122"/>
            </a:endParaRPr>
          </a:p>
          <a:p>
            <a:r>
              <a:rPr lang="zh-CN" altLang="en-US" sz="2000" b="1" dirty="0">
                <a:solidFill>
                  <a:srgbClr val="004098"/>
                </a:solidFill>
                <a:latin typeface="微软雅黑" panose="020B0503020204020204" pitchFamily="34" charset="-122"/>
                <a:ea typeface="微软雅黑" panose="020B0503020204020204" pitchFamily="34" charset="-122"/>
              </a:rPr>
              <a:t>加速的观测者</a:t>
            </a:r>
            <a:r>
              <a:rPr lang="zh-CN" altLang="en-US" sz="2000" dirty="0">
                <a:latin typeface="微软雅黑" panose="020B0503020204020204" pitchFamily="34" charset="-122"/>
                <a:ea typeface="微软雅黑" panose="020B0503020204020204" pitchFamily="34" charset="-122"/>
              </a:rPr>
              <a:t>会将</a:t>
            </a:r>
            <a:r>
              <a:rPr lang="zh-CN" altLang="en-US" sz="2000" b="1" dirty="0">
                <a:solidFill>
                  <a:srgbClr val="004098"/>
                </a:solidFill>
                <a:latin typeface="微软雅黑" panose="020B0503020204020204" pitchFamily="34" charset="-122"/>
                <a:ea typeface="微软雅黑" panose="020B0503020204020204" pitchFamily="34" charset="-122"/>
              </a:rPr>
              <a:t>闵可夫斯基观测者眼中的真空</a:t>
            </a:r>
            <a:r>
              <a:rPr lang="zh-CN" altLang="en-US" sz="2000" dirty="0">
                <a:latin typeface="微软雅黑" panose="020B0503020204020204" pitchFamily="34" charset="-122"/>
                <a:ea typeface="微软雅黑" panose="020B0503020204020204" pitchFamily="34" charset="-122"/>
              </a:rPr>
              <a:t>视为一个粒子热浴。</a:t>
            </a:r>
          </a:p>
        </p:txBody>
      </p:sp>
      <p:pic>
        <p:nvPicPr>
          <p:cNvPr id="13" name="图片 12">
            <a:extLst>
              <a:ext uri="{FF2B5EF4-FFF2-40B4-BE49-F238E27FC236}">
                <a16:creationId xmlns:a16="http://schemas.microsoft.com/office/drawing/2014/main" id="{64BD7336-B7A4-874C-F038-1DF58BF4B0B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80898" y="1306985"/>
            <a:ext cx="1820016" cy="973868"/>
          </a:xfrm>
          <a:prstGeom prst="rect">
            <a:avLst/>
          </a:prstGeom>
        </p:spPr>
      </p:pic>
      <p:pic>
        <p:nvPicPr>
          <p:cNvPr id="14" name="图片 13">
            <a:extLst>
              <a:ext uri="{FF2B5EF4-FFF2-40B4-BE49-F238E27FC236}">
                <a16:creationId xmlns:a16="http://schemas.microsoft.com/office/drawing/2014/main" id="{9F7AD01C-ED66-8FBF-2E5C-E47618505CA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06163" y="1306985"/>
            <a:ext cx="4742791" cy="973276"/>
          </a:xfrm>
          <a:prstGeom prst="rect">
            <a:avLst/>
          </a:prstGeom>
        </p:spPr>
      </p:pic>
      <mc:AlternateContent xmlns:mc="http://schemas.openxmlformats.org/markup-compatibility/2006" xmlns:a14="http://schemas.microsoft.com/office/drawing/2010/main">
        <mc:Choice Requires="a14">
          <p:sp>
            <p:nvSpPr>
              <p:cNvPr id="15" name="文本框 14">
                <a:extLst>
                  <a:ext uri="{FF2B5EF4-FFF2-40B4-BE49-F238E27FC236}">
                    <a16:creationId xmlns:a16="http://schemas.microsoft.com/office/drawing/2014/main" id="{F0351075-9FB6-4C6C-57BE-6ABC9435B8FE}"/>
                  </a:ext>
                </a:extLst>
              </p:cNvPr>
              <p:cNvSpPr txBox="1"/>
              <p:nvPr/>
            </p:nvSpPr>
            <p:spPr>
              <a:xfrm>
                <a:off x="911348" y="2455723"/>
                <a:ext cx="10556993"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但是，加速观察者所处的环境是闵可夫斯基观察者眼中的真空</a:t>
                </a:r>
                <a14:m>
                  <m:oMath xmlns:m="http://schemas.openxmlformats.org/officeDocument/2006/math">
                    <m:r>
                      <a:rPr lang="en-US" altLang="zh-CN" sz="2400" b="0" i="1" smtClean="0">
                        <a:latin typeface="Cambria Math" panose="02040503050406030204" pitchFamily="18" charset="0"/>
                        <a:ea typeface="微软雅黑" panose="020B0503020204020204" pitchFamily="34" charset="-122"/>
                      </a:rPr>
                      <m:t>|</m:t>
                    </m:r>
                    <m:sSub>
                      <m:sSubPr>
                        <m:ctrlPr>
                          <a:rPr lang="en-US" altLang="zh-CN" sz="2400" b="0" i="1" smtClean="0">
                            <a:latin typeface="Cambria Math" panose="02040503050406030204" pitchFamily="18" charset="0"/>
                            <a:ea typeface="微软雅黑" panose="020B0503020204020204" pitchFamily="34" charset="-122"/>
                          </a:rPr>
                        </m:ctrlPr>
                      </m:sSubPr>
                      <m:e>
                        <m:r>
                          <a:rPr lang="en-US" altLang="zh-CN" sz="2400" b="0" i="1" smtClean="0">
                            <a:latin typeface="Cambria Math" panose="02040503050406030204" pitchFamily="18" charset="0"/>
                            <a:ea typeface="微软雅黑" panose="020B0503020204020204" pitchFamily="34" charset="-122"/>
                          </a:rPr>
                          <m:t>0</m:t>
                        </m:r>
                      </m:e>
                      <m:sub>
                        <m:r>
                          <a:rPr lang="en-US" altLang="zh-CN" sz="2400" b="0" i="1" smtClean="0">
                            <a:latin typeface="Cambria Math" panose="02040503050406030204" pitchFamily="18" charset="0"/>
                            <a:ea typeface="微软雅黑" panose="020B0503020204020204" pitchFamily="34" charset="-122"/>
                          </a:rPr>
                          <m:t>𝑀</m:t>
                        </m:r>
                      </m:sub>
                    </m:sSub>
                    <m:r>
                      <a:rPr lang="en-US" altLang="zh-CN" sz="2400" b="0" i="1" smtClean="0">
                        <a:latin typeface="Cambria Math" panose="02040503050406030204" pitchFamily="18" charset="0"/>
                        <a:ea typeface="微软雅黑" panose="020B0503020204020204" pitchFamily="34" charset="-122"/>
                      </a:rPr>
                      <m:t>⟩</m:t>
                    </m:r>
                  </m:oMath>
                </a14:m>
                <a:r>
                  <a:rPr lang="zh-CN" altLang="en-US" sz="2400" dirty="0">
                    <a:latin typeface="微软雅黑" panose="020B0503020204020204" pitchFamily="34" charset="-122"/>
                    <a:ea typeface="微软雅黑" panose="020B0503020204020204" pitchFamily="34" charset="-122"/>
                  </a:rPr>
                  <a:t>，而非</a:t>
                </a:r>
                <a14:m>
                  <m:oMath xmlns:m="http://schemas.openxmlformats.org/officeDocument/2006/math">
                    <m:r>
                      <a:rPr lang="en-US" altLang="zh-CN" sz="2400" b="0" i="1" smtClean="0">
                        <a:latin typeface="Cambria Math" panose="02040503050406030204" pitchFamily="18" charset="0"/>
                        <a:ea typeface="微软雅黑" panose="020B0503020204020204" pitchFamily="34" charset="-122"/>
                      </a:rPr>
                      <m:t>|</m:t>
                    </m:r>
                    <m:sSub>
                      <m:sSubPr>
                        <m:ctrlPr>
                          <a:rPr lang="en-US" altLang="zh-CN" sz="2400" b="0" i="1" smtClean="0">
                            <a:latin typeface="Cambria Math" panose="02040503050406030204" pitchFamily="18" charset="0"/>
                            <a:ea typeface="微软雅黑" panose="020B0503020204020204" pitchFamily="34" charset="-122"/>
                          </a:rPr>
                        </m:ctrlPr>
                      </m:sSubPr>
                      <m:e>
                        <m:r>
                          <a:rPr lang="en-US" altLang="zh-CN" sz="2400" b="0" i="1" smtClean="0">
                            <a:latin typeface="Cambria Math" panose="02040503050406030204" pitchFamily="18" charset="0"/>
                            <a:ea typeface="微软雅黑" panose="020B0503020204020204" pitchFamily="34" charset="-122"/>
                          </a:rPr>
                          <m:t>0</m:t>
                        </m:r>
                      </m:e>
                      <m:sub>
                        <m:r>
                          <a:rPr lang="en-US" altLang="zh-CN" sz="2400" b="0" i="1" smtClean="0">
                            <a:latin typeface="Cambria Math" panose="02040503050406030204" pitchFamily="18" charset="0"/>
                            <a:ea typeface="微软雅黑" panose="020B0503020204020204" pitchFamily="34" charset="-122"/>
                          </a:rPr>
                          <m:t>𝑅</m:t>
                        </m:r>
                      </m:sub>
                    </m:sSub>
                    <m:r>
                      <a:rPr lang="en-US" altLang="zh-CN" sz="2400" b="0" i="1" smtClean="0">
                        <a:latin typeface="Cambria Math" panose="02040503050406030204" pitchFamily="18" charset="0"/>
                        <a:ea typeface="微软雅黑" panose="020B0503020204020204" pitchFamily="34" charset="-122"/>
                      </a:rPr>
                      <m:t>⟩</m:t>
                    </m:r>
                  </m:oMath>
                </a14:m>
                <a:endParaRPr lang="zh-CN" altLang="en-US" sz="2400" dirty="0">
                  <a:latin typeface="微软雅黑" panose="020B0503020204020204" pitchFamily="34" charset="-122"/>
                  <a:ea typeface="微软雅黑" panose="020B0503020204020204" pitchFamily="34" charset="-122"/>
                </a:endParaRPr>
              </a:p>
            </p:txBody>
          </p:sp>
        </mc:Choice>
        <mc:Fallback xmlns="">
          <p:sp>
            <p:nvSpPr>
              <p:cNvPr id="15" name="文本框 14">
                <a:extLst>
                  <a:ext uri="{FF2B5EF4-FFF2-40B4-BE49-F238E27FC236}">
                    <a16:creationId xmlns:a16="http://schemas.microsoft.com/office/drawing/2014/main" id="{F0351075-9FB6-4C6C-57BE-6ABC9435B8FE}"/>
                  </a:ext>
                </a:extLst>
              </p:cNvPr>
              <p:cNvSpPr txBox="1">
                <a:spLocks noRot="1" noChangeAspect="1" noMove="1" noResize="1" noEditPoints="1" noAdjustHandles="1" noChangeArrowheads="1" noChangeShapeType="1" noTextEdit="1"/>
              </p:cNvSpPr>
              <p:nvPr/>
            </p:nvSpPr>
            <p:spPr>
              <a:xfrm>
                <a:off x="911348" y="2455723"/>
                <a:ext cx="10556993" cy="461665"/>
              </a:xfrm>
              <a:prstGeom prst="rect">
                <a:avLst/>
              </a:prstGeom>
              <a:blipFill>
                <a:blip r:embed="rId7"/>
                <a:stretch>
                  <a:fillRect l="-866" t="-10526" b="-28947"/>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6" name="文本框 15">
                <a:extLst>
                  <a:ext uri="{FF2B5EF4-FFF2-40B4-BE49-F238E27FC236}">
                    <a16:creationId xmlns:a16="http://schemas.microsoft.com/office/drawing/2014/main" id="{CA3475E7-1A87-3837-795A-FBE81302FC18}"/>
                  </a:ext>
                </a:extLst>
              </p:cNvPr>
              <p:cNvSpPr txBox="1"/>
              <p:nvPr/>
            </p:nvSpPr>
            <p:spPr>
              <a:xfrm>
                <a:off x="911348" y="5493243"/>
                <a:ext cx="9613722" cy="509178"/>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正是由于</a:t>
                </a:r>
                <a14:m>
                  <m:oMath xmlns:m="http://schemas.openxmlformats.org/officeDocument/2006/math">
                    <m:d>
                      <m:dPr>
                        <m:begChr m:val="⟨"/>
                        <m:endChr m:val="⟩"/>
                        <m:ctrlPr>
                          <a:rPr lang="en-US" altLang="zh-CN" sz="2400" i="1">
                            <a:latin typeface="Cambria Math" panose="02040503050406030204" pitchFamily="18" charset="0"/>
                            <a:ea typeface="微软雅黑" panose="020B0503020204020204" pitchFamily="34" charset="-122"/>
                          </a:rPr>
                        </m:ctrlPr>
                      </m:dPr>
                      <m:e>
                        <m:sSub>
                          <m:sSubPr>
                            <m:ctrlPr>
                              <a:rPr lang="en-US" altLang="zh-CN" sz="2400" i="1">
                                <a:latin typeface="Cambria Math" panose="02040503050406030204" pitchFamily="18" charset="0"/>
                                <a:ea typeface="微软雅黑" panose="020B0503020204020204" pitchFamily="34" charset="-122"/>
                              </a:rPr>
                            </m:ctrlPr>
                          </m:sSubPr>
                          <m:e>
                            <m:r>
                              <a:rPr lang="en-US" altLang="zh-CN" sz="2400" i="1">
                                <a:latin typeface="Cambria Math" panose="02040503050406030204" pitchFamily="18" charset="0"/>
                                <a:ea typeface="微软雅黑" panose="020B0503020204020204" pitchFamily="34" charset="-122"/>
                              </a:rPr>
                              <m:t>0</m:t>
                            </m:r>
                          </m:e>
                          <m:sub>
                            <m:r>
                              <a:rPr lang="en-US" altLang="zh-CN" sz="2400" i="1">
                                <a:latin typeface="Cambria Math" panose="02040503050406030204" pitchFamily="18" charset="0"/>
                                <a:ea typeface="微软雅黑" panose="020B0503020204020204" pitchFamily="34" charset="-122"/>
                              </a:rPr>
                              <m:t>𝑀</m:t>
                            </m:r>
                          </m:sub>
                        </m:sSub>
                      </m:e>
                      <m:e>
                        <m:sSubSup>
                          <m:sSubSupPr>
                            <m:ctrlPr>
                              <a:rPr lang="en-US" altLang="zh-CN" sz="2400" i="1">
                                <a:latin typeface="Cambria Math" panose="02040503050406030204" pitchFamily="18" charset="0"/>
                                <a:ea typeface="微软雅黑" panose="020B0503020204020204" pitchFamily="34" charset="-122"/>
                              </a:rPr>
                            </m:ctrlPr>
                          </m:sSubSupPr>
                          <m:e>
                            <m:acc>
                              <m:accPr>
                                <m:chr m:val="̂"/>
                                <m:ctrlPr>
                                  <a:rPr lang="en-US" altLang="zh-CN" sz="2400" i="1">
                                    <a:latin typeface="Cambria Math" panose="02040503050406030204" pitchFamily="18" charset="0"/>
                                    <a:ea typeface="微软雅黑" panose="020B0503020204020204" pitchFamily="34" charset="-122"/>
                                  </a:rPr>
                                </m:ctrlPr>
                              </m:accPr>
                              <m:e>
                                <m:r>
                                  <a:rPr lang="en-US" altLang="zh-CN" sz="2400" i="1">
                                    <a:latin typeface="Cambria Math" panose="02040503050406030204" pitchFamily="18" charset="0"/>
                                    <a:ea typeface="微软雅黑" panose="020B0503020204020204" pitchFamily="34" charset="-122"/>
                                  </a:rPr>
                                  <m:t>𝑛</m:t>
                                </m:r>
                              </m:e>
                            </m:acc>
                          </m:e>
                          <m:sub>
                            <m:r>
                              <a:rPr lang="en-US" altLang="zh-CN" sz="2400" i="1">
                                <a:latin typeface="Cambria Math" panose="02040503050406030204" pitchFamily="18" charset="0"/>
                                <a:ea typeface="微软雅黑" panose="020B0503020204020204" pitchFamily="34" charset="-122"/>
                              </a:rPr>
                              <m:t>𝑘</m:t>
                            </m:r>
                          </m:sub>
                          <m:sup>
                            <m:r>
                              <a:rPr lang="en-US" altLang="zh-CN" sz="2400" i="1">
                                <a:latin typeface="Cambria Math" panose="02040503050406030204" pitchFamily="18" charset="0"/>
                                <a:ea typeface="微软雅黑" panose="020B0503020204020204" pitchFamily="34" charset="-122"/>
                              </a:rPr>
                              <m:t>𝑅</m:t>
                            </m:r>
                          </m:sup>
                        </m:sSubSup>
                      </m:e>
                      <m:e>
                        <m:sSub>
                          <m:sSubPr>
                            <m:ctrlPr>
                              <a:rPr lang="en-US" altLang="zh-CN" sz="2400" i="1">
                                <a:latin typeface="Cambria Math" panose="02040503050406030204" pitchFamily="18" charset="0"/>
                                <a:ea typeface="微软雅黑" panose="020B0503020204020204" pitchFamily="34" charset="-122"/>
                              </a:rPr>
                            </m:ctrlPr>
                          </m:sSubPr>
                          <m:e>
                            <m:r>
                              <a:rPr lang="en-US" altLang="zh-CN" sz="2400" i="1">
                                <a:latin typeface="Cambria Math" panose="02040503050406030204" pitchFamily="18" charset="0"/>
                                <a:ea typeface="微软雅黑" panose="020B0503020204020204" pitchFamily="34" charset="-122"/>
                              </a:rPr>
                              <m:t>0</m:t>
                            </m:r>
                          </m:e>
                          <m:sub>
                            <m:r>
                              <a:rPr lang="en-US" altLang="zh-CN" sz="2400" i="1">
                                <a:latin typeface="Cambria Math" panose="02040503050406030204" pitchFamily="18" charset="0"/>
                                <a:ea typeface="微软雅黑" panose="020B0503020204020204" pitchFamily="34" charset="-122"/>
                              </a:rPr>
                              <m:t>𝑀</m:t>
                            </m:r>
                          </m:sub>
                        </m:sSub>
                      </m:e>
                    </m:d>
                    <m:r>
                      <a:rPr lang="en-US" altLang="zh-CN" sz="2400" b="0" i="1" smtClean="0">
                        <a:latin typeface="Cambria Math" panose="02040503050406030204" pitchFamily="18" charset="0"/>
                        <a:ea typeface="微软雅黑" panose="020B0503020204020204" pitchFamily="34" charset="-122"/>
                      </a:rPr>
                      <m:t>≠0</m:t>
                    </m:r>
                  </m:oMath>
                </a14:m>
                <a:r>
                  <a:rPr lang="zh-CN" altLang="en-US" sz="2400" dirty="0">
                    <a:latin typeface="微软雅黑" panose="020B0503020204020204" pitchFamily="34" charset="-122"/>
                    <a:ea typeface="微软雅黑" panose="020B0503020204020204" pitchFamily="34" charset="-122"/>
                  </a:rPr>
                  <a:t>，即</a:t>
                </a:r>
                <a14:m>
                  <m:oMath xmlns:m="http://schemas.openxmlformats.org/officeDocument/2006/math">
                    <m:sSub>
                      <m:sSubPr>
                        <m:ctrlPr>
                          <a:rPr lang="en-US" altLang="zh-CN" sz="2400" i="1">
                            <a:latin typeface="Cambria Math" panose="02040503050406030204" pitchFamily="18" charset="0"/>
                            <a:ea typeface="微软雅黑" panose="020B0503020204020204" pitchFamily="34" charset="-122"/>
                          </a:rPr>
                        </m:ctrlPr>
                      </m:sSubPr>
                      <m:e>
                        <m:acc>
                          <m:accPr>
                            <m:chr m:val="̂"/>
                            <m:ctrlPr>
                              <a:rPr lang="zh-CN" altLang="en-US" sz="2400" i="1">
                                <a:latin typeface="Cambria Math" panose="02040503050406030204" pitchFamily="18" charset="0"/>
                                <a:ea typeface="微软雅黑" panose="020B0503020204020204" pitchFamily="34" charset="-122"/>
                              </a:rPr>
                            </m:ctrlPr>
                          </m:accPr>
                          <m:e>
                            <m:r>
                              <a:rPr lang="en-US" altLang="zh-CN" sz="2400" i="1">
                                <a:latin typeface="Cambria Math" panose="02040503050406030204" pitchFamily="18" charset="0"/>
                                <a:ea typeface="微软雅黑" panose="020B0503020204020204" pitchFamily="34" charset="-122"/>
                              </a:rPr>
                              <m:t>𝑏</m:t>
                            </m:r>
                          </m:e>
                        </m:acc>
                      </m:e>
                      <m:sub>
                        <m:r>
                          <a:rPr lang="en-US" altLang="zh-CN" sz="2400" i="1">
                            <a:latin typeface="Cambria Math" panose="02040503050406030204" pitchFamily="18" charset="0"/>
                            <a:ea typeface="微软雅黑" panose="020B0503020204020204" pitchFamily="34" charset="-122"/>
                          </a:rPr>
                          <m:t>𝑘</m:t>
                        </m:r>
                      </m:sub>
                    </m:sSub>
                    <m:d>
                      <m:dPr>
                        <m:begChr m:val="|"/>
                        <m:endChr m:val="⟩"/>
                        <m:ctrlPr>
                          <a:rPr lang="en-US" altLang="zh-CN" sz="2400" i="1">
                            <a:latin typeface="Cambria Math" panose="02040503050406030204" pitchFamily="18" charset="0"/>
                            <a:ea typeface="微软雅黑" panose="020B0503020204020204" pitchFamily="34" charset="-122"/>
                          </a:rPr>
                        </m:ctrlPr>
                      </m:dPr>
                      <m:e>
                        <m:sSub>
                          <m:sSubPr>
                            <m:ctrlPr>
                              <a:rPr lang="en-US" altLang="zh-CN" sz="2400" i="1">
                                <a:latin typeface="Cambria Math" panose="02040503050406030204" pitchFamily="18" charset="0"/>
                                <a:ea typeface="微软雅黑" panose="020B0503020204020204" pitchFamily="34" charset="-122"/>
                              </a:rPr>
                            </m:ctrlPr>
                          </m:sSubPr>
                          <m:e>
                            <m:r>
                              <a:rPr lang="en-US" altLang="zh-CN" sz="2400" i="1">
                                <a:latin typeface="Cambria Math" panose="02040503050406030204" pitchFamily="18" charset="0"/>
                                <a:ea typeface="微软雅黑" panose="020B0503020204020204" pitchFamily="34" charset="-122"/>
                              </a:rPr>
                              <m:t>0</m:t>
                            </m:r>
                          </m:e>
                          <m:sub>
                            <m:r>
                              <a:rPr lang="en-US" altLang="zh-CN" sz="2400" i="1">
                                <a:latin typeface="Cambria Math" panose="02040503050406030204" pitchFamily="18" charset="0"/>
                                <a:ea typeface="微软雅黑" panose="020B0503020204020204" pitchFamily="34" charset="-122"/>
                              </a:rPr>
                              <m:t>𝑀</m:t>
                            </m:r>
                          </m:sub>
                        </m:sSub>
                      </m:e>
                    </m:d>
                    <m:r>
                      <a:rPr lang="en-US" altLang="zh-CN" sz="2400" b="0" i="1" smtClean="0">
                        <a:latin typeface="Cambria Math" panose="02040503050406030204" pitchFamily="18" charset="0"/>
                        <a:ea typeface="微软雅黑" panose="020B0503020204020204" pitchFamily="34" charset="-122"/>
                      </a:rPr>
                      <m:t>≠0</m:t>
                    </m:r>
                  </m:oMath>
                </a14:m>
                <a:r>
                  <a:rPr lang="zh-CN" altLang="en-US" sz="2400" dirty="0">
                    <a:latin typeface="微软雅黑" panose="020B0503020204020204" pitchFamily="34" charset="-122"/>
                    <a:ea typeface="微软雅黑" panose="020B0503020204020204" pitchFamily="34" charset="-122"/>
                  </a:rPr>
                  <a:t>，加速观察者才会观测到粒子</a:t>
                </a:r>
              </a:p>
            </p:txBody>
          </p:sp>
        </mc:Choice>
        <mc:Fallback xmlns="">
          <p:sp>
            <p:nvSpPr>
              <p:cNvPr id="16" name="文本框 15">
                <a:extLst>
                  <a:ext uri="{FF2B5EF4-FFF2-40B4-BE49-F238E27FC236}">
                    <a16:creationId xmlns:a16="http://schemas.microsoft.com/office/drawing/2014/main" id="{CA3475E7-1A87-3837-795A-FBE81302FC18}"/>
                  </a:ext>
                </a:extLst>
              </p:cNvPr>
              <p:cNvSpPr txBox="1">
                <a:spLocks noRot="1" noChangeAspect="1" noMove="1" noResize="1" noEditPoints="1" noAdjustHandles="1" noChangeArrowheads="1" noChangeShapeType="1" noTextEdit="1"/>
              </p:cNvSpPr>
              <p:nvPr/>
            </p:nvSpPr>
            <p:spPr>
              <a:xfrm>
                <a:off x="911348" y="5493243"/>
                <a:ext cx="9613722" cy="509178"/>
              </a:xfrm>
              <a:prstGeom prst="rect">
                <a:avLst/>
              </a:prstGeom>
              <a:blipFill>
                <a:blip r:embed="rId8"/>
                <a:stretch>
                  <a:fillRect l="-951" t="-4762" b="-21429"/>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596911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4098"/>
        </a:solidFill>
        <a:effectLst/>
      </p:bgPr>
    </p:bg>
    <p:spTree>
      <p:nvGrpSpPr>
        <p:cNvPr id="1" name="">
          <a:extLst>
            <a:ext uri="{FF2B5EF4-FFF2-40B4-BE49-F238E27FC236}">
              <a16:creationId xmlns:a16="http://schemas.microsoft.com/office/drawing/2014/main" id="{8B8EB9D6-C4C0-7C99-BB0A-AFDA5C3254CF}"/>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5C45912A-D8AA-154E-E9C6-9098E3A60F3F}"/>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chemeClr val="bg1"/>
                </a:solidFill>
                <a:latin typeface="Calibri" panose="020F0502020204030204" pitchFamily="34" charset="0"/>
                <a:cs typeface="Calibri" panose="020F0502020204030204" pitchFamily="34" charset="0"/>
              </a:rPr>
              <a:t>7</a:t>
            </a:fld>
            <a:endParaRPr lang="zh-CN" altLang="en-US" sz="2800" dirty="0">
              <a:solidFill>
                <a:schemeClr val="bg1"/>
              </a:solidFill>
              <a:latin typeface="Calibri" panose="020F0502020204030204" pitchFamily="34" charset="0"/>
              <a:cs typeface="Calibri" panose="020F0502020204030204" pitchFamily="34" charset="0"/>
            </a:endParaRPr>
          </a:p>
        </p:txBody>
      </p:sp>
      <p:pic>
        <p:nvPicPr>
          <p:cNvPr id="13" name="图片 12">
            <a:extLst>
              <a:ext uri="{FF2B5EF4-FFF2-40B4-BE49-F238E27FC236}">
                <a16:creationId xmlns:a16="http://schemas.microsoft.com/office/drawing/2014/main" id="{2564527D-81EF-1480-53FE-B98B06C6A3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8403" y="0"/>
            <a:ext cx="932328" cy="1132113"/>
          </a:xfrm>
          <a:prstGeom prst="rect">
            <a:avLst/>
          </a:prstGeom>
        </p:spPr>
      </p:pic>
      <p:sp>
        <p:nvSpPr>
          <p:cNvPr id="2" name="文本框 1">
            <a:extLst>
              <a:ext uri="{FF2B5EF4-FFF2-40B4-BE49-F238E27FC236}">
                <a16:creationId xmlns:a16="http://schemas.microsoft.com/office/drawing/2014/main" id="{8D38127B-1458-330D-A9F0-0FDF1182BD34}"/>
              </a:ext>
            </a:extLst>
          </p:cNvPr>
          <p:cNvSpPr txBox="1"/>
          <p:nvPr/>
        </p:nvSpPr>
        <p:spPr>
          <a:xfrm>
            <a:off x="1230731" y="1690062"/>
            <a:ext cx="3326552" cy="3477875"/>
          </a:xfrm>
          <a:prstGeom prst="rect">
            <a:avLst/>
          </a:prstGeom>
          <a:noFill/>
        </p:spPr>
        <p:txBody>
          <a:bodyPr wrap="none" rtlCol="0">
            <a:spAutoFit/>
          </a:bodyPr>
          <a:lstStyle/>
          <a:p>
            <a:pPr marL="571500" indent="-571500">
              <a:buFont typeface="Arial" panose="020B0604020202020204" pitchFamily="34" charset="0"/>
              <a:buChar char="•"/>
            </a:pPr>
            <a:r>
              <a:rPr lang="zh-CN" altLang="en-US" sz="4000" dirty="0">
                <a:solidFill>
                  <a:schemeClr val="tx2">
                    <a:lumMod val="60000"/>
                    <a:lumOff val="40000"/>
                  </a:schemeClr>
                </a:solidFill>
                <a:latin typeface="微软雅黑" panose="020B0503020204020204" pitchFamily="34" charset="-122"/>
                <a:ea typeface="微软雅黑" panose="020B0503020204020204" pitchFamily="34" charset="-122"/>
              </a:rPr>
              <a:t>基本概念</a:t>
            </a:r>
            <a:endParaRPr lang="en-US" altLang="zh-CN" sz="4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endParaRPr lang="en-US" altLang="zh-CN" sz="2000" dirty="0">
              <a:solidFill>
                <a:schemeClr val="bg1"/>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r>
              <a:rPr lang="zh-CN" altLang="en-US" sz="4000" dirty="0">
                <a:solidFill>
                  <a:schemeClr val="bg1"/>
                </a:solidFill>
                <a:latin typeface="微软雅黑" panose="020B0503020204020204" pitchFamily="34" charset="-122"/>
                <a:ea typeface="微软雅黑" panose="020B0503020204020204" pitchFamily="34" charset="-122"/>
              </a:rPr>
              <a:t>林德勒时空</a:t>
            </a:r>
            <a:endParaRPr lang="en-US" altLang="zh-CN" sz="4000" dirty="0">
              <a:solidFill>
                <a:schemeClr val="bg1"/>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endParaRPr lang="en-US" altLang="zh-CN" sz="2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r>
              <a:rPr lang="zh-CN" altLang="en-US" sz="4000" dirty="0">
                <a:solidFill>
                  <a:schemeClr val="tx2">
                    <a:lumMod val="60000"/>
                    <a:lumOff val="40000"/>
                  </a:schemeClr>
                </a:solidFill>
                <a:latin typeface="微软雅黑" panose="020B0503020204020204" pitchFamily="34" charset="-122"/>
                <a:ea typeface="微软雅黑" panose="020B0503020204020204" pitchFamily="34" charset="-122"/>
              </a:rPr>
              <a:t>林德勒视界</a:t>
            </a:r>
            <a:endParaRPr lang="en-US" altLang="zh-CN" sz="4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endParaRPr lang="en-US" altLang="zh-CN" sz="2000" dirty="0">
              <a:solidFill>
                <a:schemeClr val="tx2">
                  <a:lumMod val="60000"/>
                  <a:lumOff val="40000"/>
                </a:schemeClr>
              </a:solidFill>
              <a:latin typeface="微软雅黑" panose="020B0503020204020204" pitchFamily="34" charset="-122"/>
              <a:ea typeface="微软雅黑" panose="020B0503020204020204" pitchFamily="34" charset="-122"/>
            </a:endParaRPr>
          </a:p>
          <a:p>
            <a:pPr marL="571500" indent="-571500">
              <a:buFont typeface="Arial" panose="020B0604020202020204" pitchFamily="34" charset="0"/>
              <a:buChar char="•"/>
            </a:pPr>
            <a:r>
              <a:rPr lang="zh-CN" altLang="en-US" sz="4000" dirty="0">
                <a:solidFill>
                  <a:schemeClr val="tx2">
                    <a:lumMod val="60000"/>
                    <a:lumOff val="40000"/>
                  </a:schemeClr>
                </a:solidFill>
                <a:latin typeface="微软雅黑" panose="020B0503020204020204" pitchFamily="34" charset="-122"/>
                <a:ea typeface="微软雅黑" panose="020B0503020204020204" pitchFamily="34" charset="-122"/>
              </a:rPr>
              <a:t>结论</a:t>
            </a:r>
          </a:p>
        </p:txBody>
      </p:sp>
      <p:sp>
        <p:nvSpPr>
          <p:cNvPr id="3" name="文本框 2">
            <a:extLst>
              <a:ext uri="{FF2B5EF4-FFF2-40B4-BE49-F238E27FC236}">
                <a16:creationId xmlns:a16="http://schemas.microsoft.com/office/drawing/2014/main" id="{A76BE1BE-4625-EDE5-2785-0E686BC9F6EB}"/>
              </a:ext>
            </a:extLst>
          </p:cNvPr>
          <p:cNvSpPr txBox="1"/>
          <p:nvPr/>
        </p:nvSpPr>
        <p:spPr>
          <a:xfrm>
            <a:off x="1452260" y="116452"/>
            <a:ext cx="2611612" cy="1015663"/>
          </a:xfrm>
          <a:prstGeom prst="rect">
            <a:avLst/>
          </a:prstGeom>
          <a:noFill/>
        </p:spPr>
        <p:txBody>
          <a:bodyPr wrap="none" rtlCol="0">
            <a:spAutoFit/>
          </a:bodyPr>
          <a:lstStyle/>
          <a:p>
            <a:r>
              <a:rPr lang="en-US" altLang="zh-CN" sz="3200" b="1" dirty="0">
                <a:solidFill>
                  <a:schemeClr val="bg1"/>
                </a:solidFill>
                <a:latin typeface="微软雅黑" panose="020B0503020204020204" pitchFamily="34" charset="-122"/>
                <a:ea typeface="微软雅黑" panose="020B0503020204020204" pitchFamily="34" charset="-122"/>
              </a:rPr>
              <a:t>2 </a:t>
            </a:r>
            <a:r>
              <a:rPr lang="zh-CN" altLang="en-US" sz="3200" b="1" dirty="0">
                <a:solidFill>
                  <a:schemeClr val="bg1"/>
                </a:solidFill>
                <a:latin typeface="微软雅黑" panose="020B0503020204020204" pitchFamily="34" charset="-122"/>
                <a:ea typeface="微软雅黑" panose="020B0503020204020204" pitchFamily="34" charset="-122"/>
              </a:rPr>
              <a:t>林德勒时空</a:t>
            </a:r>
            <a:endParaRPr lang="en-US" altLang="zh-CN" sz="3200" b="1" dirty="0">
              <a:solidFill>
                <a:schemeClr val="bg1"/>
              </a:solidFill>
              <a:latin typeface="微软雅黑" panose="020B0503020204020204" pitchFamily="34" charset="-122"/>
              <a:ea typeface="微软雅黑" panose="020B0503020204020204" pitchFamily="34" charset="-122"/>
            </a:endParaRPr>
          </a:p>
          <a:p>
            <a:endParaRPr lang="en-US" altLang="zh-CN" sz="800" dirty="0">
              <a:solidFill>
                <a:schemeClr val="bg1"/>
              </a:solidFill>
              <a:latin typeface="微软雅黑" panose="020B0503020204020204" pitchFamily="34" charset="-122"/>
              <a:ea typeface="微软雅黑" panose="020B0503020204020204" pitchFamily="34" charset="-122"/>
            </a:endParaRPr>
          </a:p>
          <a:p>
            <a:r>
              <a:rPr lang="zh-CN" altLang="en-US" sz="2000" dirty="0">
                <a:solidFill>
                  <a:schemeClr val="bg1"/>
                </a:solidFill>
                <a:latin typeface="微软雅黑" panose="020B0503020204020204" pitchFamily="34" charset="-122"/>
                <a:ea typeface="微软雅黑" panose="020B0503020204020204" pitchFamily="34" charset="-122"/>
              </a:rPr>
              <a:t>目录</a:t>
            </a:r>
          </a:p>
        </p:txBody>
      </p:sp>
    </p:spTree>
    <p:extLst>
      <p:ext uri="{BB962C8B-B14F-4D97-AF65-F5344CB8AC3E}">
        <p14:creationId xmlns:p14="http://schemas.microsoft.com/office/powerpoint/2010/main" val="64938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0CA03-7238-580E-D20A-5140C4AACA0D}"/>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1991C594-CCD2-6342-3226-DFF99675FA5F}"/>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rgbClr val="004098"/>
                </a:solidFill>
                <a:latin typeface="Calibri" panose="020F0502020204030204" pitchFamily="34" charset="0"/>
                <a:cs typeface="Calibri" panose="020F0502020204030204" pitchFamily="34" charset="0"/>
              </a:rPr>
              <a:t>8</a:t>
            </a:fld>
            <a:endParaRPr lang="zh-CN" altLang="en-US" sz="2800" dirty="0">
              <a:solidFill>
                <a:srgbClr val="004098"/>
              </a:solidFill>
              <a:latin typeface="Calibri" panose="020F0502020204030204" pitchFamily="34" charset="0"/>
              <a:cs typeface="Calibri" panose="020F0502020204030204" pitchFamily="34" charset="0"/>
            </a:endParaRPr>
          </a:p>
        </p:txBody>
      </p:sp>
      <p:pic>
        <p:nvPicPr>
          <p:cNvPr id="3" name="图片 2">
            <a:extLst>
              <a:ext uri="{FF2B5EF4-FFF2-40B4-BE49-F238E27FC236}">
                <a16:creationId xmlns:a16="http://schemas.microsoft.com/office/drawing/2014/main" id="{EC908219-4DE6-AF5F-04CF-75F1299E00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550" y="1"/>
            <a:ext cx="932329" cy="1132114"/>
          </a:xfrm>
          <a:prstGeom prst="rect">
            <a:avLst/>
          </a:prstGeom>
        </p:spPr>
      </p:pic>
      <p:sp>
        <p:nvSpPr>
          <p:cNvPr id="4" name="文本框 3">
            <a:extLst>
              <a:ext uri="{FF2B5EF4-FFF2-40B4-BE49-F238E27FC236}">
                <a16:creationId xmlns:a16="http://schemas.microsoft.com/office/drawing/2014/main" id="{7BF0F722-73F5-2270-48CB-0D3937DC12BB}"/>
              </a:ext>
            </a:extLst>
          </p:cNvPr>
          <p:cNvSpPr txBox="1"/>
          <p:nvPr/>
        </p:nvSpPr>
        <p:spPr>
          <a:xfrm>
            <a:off x="1452260" y="116452"/>
            <a:ext cx="2611612" cy="1015663"/>
          </a:xfrm>
          <a:prstGeom prst="rect">
            <a:avLst/>
          </a:prstGeom>
          <a:noFill/>
        </p:spPr>
        <p:txBody>
          <a:bodyPr wrap="none" rtlCol="0">
            <a:spAutoFit/>
          </a:bodyPr>
          <a:lstStyle/>
          <a:p>
            <a:r>
              <a:rPr lang="en-US" altLang="zh-CN" sz="3200" b="1" dirty="0">
                <a:solidFill>
                  <a:srgbClr val="004098"/>
                </a:solidFill>
                <a:latin typeface="微软雅黑" panose="020B0503020204020204" pitchFamily="34" charset="-122"/>
                <a:ea typeface="微软雅黑" panose="020B0503020204020204" pitchFamily="34" charset="-122"/>
              </a:rPr>
              <a:t>2 </a:t>
            </a:r>
            <a:r>
              <a:rPr lang="zh-CN" altLang="en-US" sz="3200" b="1" dirty="0">
                <a:solidFill>
                  <a:srgbClr val="004098"/>
                </a:solidFill>
                <a:latin typeface="微软雅黑" panose="020B0503020204020204" pitchFamily="34" charset="-122"/>
                <a:ea typeface="微软雅黑" panose="020B0503020204020204" pitchFamily="34" charset="-122"/>
              </a:rPr>
              <a:t>林德勒时空</a:t>
            </a:r>
            <a:endParaRPr lang="en-US" altLang="zh-CN" sz="3200" b="1" dirty="0">
              <a:solidFill>
                <a:srgbClr val="004098"/>
              </a:solidFill>
              <a:latin typeface="微软雅黑" panose="020B0503020204020204" pitchFamily="34" charset="-122"/>
              <a:ea typeface="微软雅黑" panose="020B0503020204020204" pitchFamily="34" charset="-122"/>
            </a:endParaRPr>
          </a:p>
          <a:p>
            <a:endParaRPr lang="en-US" altLang="zh-CN" sz="800" dirty="0">
              <a:solidFill>
                <a:srgbClr val="004098"/>
              </a:solidFill>
              <a:latin typeface="微软雅黑" panose="020B0503020204020204" pitchFamily="34" charset="-122"/>
              <a:ea typeface="微软雅黑" panose="020B0503020204020204" pitchFamily="34" charset="-122"/>
            </a:endParaRPr>
          </a:p>
          <a:p>
            <a:r>
              <a:rPr lang="zh-CN" altLang="en-US" sz="2000" dirty="0">
                <a:solidFill>
                  <a:srgbClr val="004098"/>
                </a:solidFill>
                <a:latin typeface="微软雅黑" panose="020B0503020204020204" pitchFamily="34" charset="-122"/>
                <a:ea typeface="微软雅黑" panose="020B0503020204020204" pitchFamily="34" charset="-122"/>
              </a:rPr>
              <a:t>林德勒时空坐标</a:t>
            </a:r>
          </a:p>
        </p:txBody>
      </p:sp>
      <mc:AlternateContent xmlns:mc="http://schemas.openxmlformats.org/markup-compatibility/2006" xmlns:a14="http://schemas.microsoft.com/office/drawing/2010/main">
        <mc:Choice Requires="a14">
          <p:sp>
            <p:nvSpPr>
              <p:cNvPr id="5" name="文本框 4">
                <a:extLst>
                  <a:ext uri="{FF2B5EF4-FFF2-40B4-BE49-F238E27FC236}">
                    <a16:creationId xmlns:a16="http://schemas.microsoft.com/office/drawing/2014/main" id="{6BB350BE-6BC4-5C90-1284-66DABC14187D}"/>
                  </a:ext>
                </a:extLst>
              </p:cNvPr>
              <p:cNvSpPr txBox="1"/>
              <p:nvPr/>
            </p:nvSpPr>
            <p:spPr>
              <a:xfrm>
                <a:off x="760715" y="1188254"/>
                <a:ext cx="6309786" cy="830997"/>
              </a:xfrm>
              <a:prstGeom prst="rect">
                <a:avLst/>
              </a:prstGeom>
              <a:noFill/>
            </p:spPr>
            <p:txBody>
              <a:bodyPr wrap="square" rtlCol="0">
                <a:spAutoFit/>
              </a:bodyPr>
              <a:lstStyle/>
              <a:p>
                <a:r>
                  <a:rPr lang="zh-CN" altLang="en-US" sz="2400" dirty="0">
                    <a:latin typeface="微软雅黑" panose="020B0503020204020204" pitchFamily="34" charset="-122"/>
                    <a:ea typeface="微软雅黑" panose="020B0503020204020204" pitchFamily="34" charset="-122"/>
                  </a:rPr>
                  <a:t>考虑一个在二维闵可夫斯基时空中匀加速运动的观察者</a:t>
                </a:r>
                <a14:m>
                  <m:oMath xmlns:m="http://schemas.openxmlformats.org/officeDocument/2006/math">
                    <m:sSup>
                      <m:sSupPr>
                        <m:ctrlPr>
                          <a:rPr lang="en-US" altLang="zh-CN" sz="2400" b="0" i="1" smtClean="0">
                            <a:latin typeface="Cambria Math" panose="02040503050406030204" pitchFamily="18" charset="0"/>
                            <a:ea typeface="微软雅黑" panose="020B0503020204020204" pitchFamily="34" charset="-122"/>
                          </a:rPr>
                        </m:ctrlPr>
                      </m:sSupPr>
                      <m:e>
                        <m:r>
                          <a:rPr lang="en-US" altLang="zh-CN" sz="2400" b="0" i="1" smtClean="0">
                            <a:latin typeface="Cambria Math" panose="02040503050406030204" pitchFamily="18" charset="0"/>
                            <a:ea typeface="微软雅黑" panose="020B0503020204020204" pitchFamily="34" charset="-122"/>
                          </a:rPr>
                          <m:t>𝑎</m:t>
                        </m:r>
                      </m:e>
                      <m:sup>
                        <m:r>
                          <a:rPr lang="en-US" altLang="zh-CN" sz="2400" b="0" i="1" smtClean="0">
                            <a:latin typeface="Cambria Math" panose="02040503050406030204" pitchFamily="18" charset="0"/>
                            <a:ea typeface="微软雅黑" panose="020B0503020204020204" pitchFamily="34" charset="-122"/>
                          </a:rPr>
                          <m:t>𝜇</m:t>
                        </m:r>
                      </m:sup>
                    </m:sSup>
                    <m:r>
                      <a:rPr lang="en-US" altLang="zh-CN" sz="2400" b="0" i="1" smtClean="0">
                        <a:latin typeface="Cambria Math" panose="02040503050406030204" pitchFamily="18" charset="0"/>
                        <a:ea typeface="微软雅黑" panose="020B0503020204020204" pitchFamily="34" charset="-122"/>
                      </a:rPr>
                      <m:t>=</m:t>
                    </m:r>
                    <m:sSup>
                      <m:sSupPr>
                        <m:ctrlPr>
                          <a:rPr lang="en-US" altLang="zh-CN" sz="2400" b="0" i="1" smtClean="0">
                            <a:latin typeface="Cambria Math" panose="02040503050406030204" pitchFamily="18" charset="0"/>
                            <a:ea typeface="微软雅黑" panose="020B0503020204020204" pitchFamily="34" charset="-122"/>
                          </a:rPr>
                        </m:ctrlPr>
                      </m:sSupPr>
                      <m:e>
                        <m:r>
                          <a:rPr lang="en-US" altLang="zh-CN" sz="2400" b="0" i="1" smtClean="0">
                            <a:latin typeface="Cambria Math" panose="02040503050406030204" pitchFamily="18" charset="0"/>
                            <a:ea typeface="微软雅黑" panose="020B0503020204020204" pitchFamily="34" charset="-122"/>
                          </a:rPr>
                          <m:t>𝑑</m:t>
                        </m:r>
                      </m:e>
                      <m:sup>
                        <m:r>
                          <a:rPr lang="en-US" altLang="zh-CN" sz="2400" b="0" i="1" smtClean="0">
                            <a:latin typeface="Cambria Math" panose="02040503050406030204" pitchFamily="18" charset="0"/>
                            <a:ea typeface="微软雅黑" panose="020B0503020204020204" pitchFamily="34" charset="-122"/>
                          </a:rPr>
                          <m:t>2</m:t>
                        </m:r>
                      </m:sup>
                    </m:sSup>
                    <m:sSup>
                      <m:sSupPr>
                        <m:ctrlPr>
                          <a:rPr lang="en-US" altLang="zh-CN" sz="2400" b="0" i="1" smtClean="0">
                            <a:latin typeface="Cambria Math" panose="02040503050406030204" pitchFamily="18" charset="0"/>
                            <a:ea typeface="微软雅黑" panose="020B0503020204020204" pitchFamily="34" charset="-122"/>
                          </a:rPr>
                        </m:ctrlPr>
                      </m:sSupPr>
                      <m:e>
                        <m:r>
                          <a:rPr lang="en-US" altLang="zh-CN" sz="2400" b="0" i="1" smtClean="0">
                            <a:latin typeface="Cambria Math" panose="02040503050406030204" pitchFamily="18" charset="0"/>
                            <a:ea typeface="微软雅黑" panose="020B0503020204020204" pitchFamily="34" charset="-122"/>
                          </a:rPr>
                          <m:t>𝑥</m:t>
                        </m:r>
                      </m:e>
                      <m:sup>
                        <m:r>
                          <a:rPr lang="en-US" altLang="zh-CN" sz="2400" b="0" i="1" smtClean="0">
                            <a:latin typeface="Cambria Math" panose="02040503050406030204" pitchFamily="18" charset="0"/>
                            <a:ea typeface="微软雅黑" panose="020B0503020204020204" pitchFamily="34" charset="-122"/>
                          </a:rPr>
                          <m:t>𝜇</m:t>
                        </m:r>
                      </m:sup>
                    </m:sSup>
                    <m:r>
                      <a:rPr lang="en-US" altLang="zh-CN" sz="2400" b="0" i="1" smtClean="0">
                        <a:latin typeface="Cambria Math" panose="02040503050406030204" pitchFamily="18" charset="0"/>
                        <a:ea typeface="微软雅黑" panose="020B0503020204020204" pitchFamily="34" charset="-122"/>
                      </a:rPr>
                      <m:t>/</m:t>
                    </m:r>
                    <m:r>
                      <a:rPr lang="en-US" altLang="zh-CN" sz="2400" b="0" i="1" smtClean="0">
                        <a:latin typeface="Cambria Math" panose="02040503050406030204" pitchFamily="18" charset="0"/>
                        <a:ea typeface="微软雅黑" panose="020B0503020204020204" pitchFamily="34" charset="-122"/>
                      </a:rPr>
                      <m:t>𝑑</m:t>
                    </m:r>
                    <m:sSup>
                      <m:sSupPr>
                        <m:ctrlPr>
                          <a:rPr lang="en-US" altLang="zh-CN" sz="2400" b="0" i="1" smtClean="0">
                            <a:latin typeface="Cambria Math" panose="02040503050406030204" pitchFamily="18" charset="0"/>
                            <a:ea typeface="微软雅黑" panose="020B0503020204020204" pitchFamily="34" charset="-122"/>
                          </a:rPr>
                        </m:ctrlPr>
                      </m:sSupPr>
                      <m:e>
                        <m:r>
                          <a:rPr lang="en-US" altLang="zh-CN" sz="2400" b="0" i="1" smtClean="0">
                            <a:latin typeface="Cambria Math" panose="02040503050406030204" pitchFamily="18" charset="0"/>
                            <a:ea typeface="微软雅黑" panose="020B0503020204020204" pitchFamily="34" charset="-122"/>
                          </a:rPr>
                          <m:t>𝜏</m:t>
                        </m:r>
                      </m:e>
                      <m:sup>
                        <m:r>
                          <a:rPr lang="en-US" altLang="zh-CN" sz="2400" b="0" i="1" smtClean="0">
                            <a:latin typeface="Cambria Math" panose="02040503050406030204" pitchFamily="18" charset="0"/>
                            <a:ea typeface="微软雅黑" panose="020B0503020204020204" pitchFamily="34" charset="-122"/>
                          </a:rPr>
                          <m:t>2</m:t>
                        </m:r>
                      </m:sup>
                    </m:sSup>
                    <m:r>
                      <a:rPr lang="en-US" altLang="zh-CN" sz="2400" b="0" i="1" smtClean="0">
                        <a:latin typeface="Cambria Math" panose="02040503050406030204" pitchFamily="18" charset="0"/>
                        <a:ea typeface="微软雅黑" panose="020B0503020204020204" pitchFamily="34" charset="-122"/>
                      </a:rPr>
                      <m:t>=</m:t>
                    </m:r>
                    <m:r>
                      <m:rPr>
                        <m:sty m:val="p"/>
                      </m:rPr>
                      <a:rPr lang="en-US" altLang="zh-CN" sz="2400" b="0" i="0" smtClean="0">
                        <a:latin typeface="Cambria Math" panose="02040503050406030204" pitchFamily="18" charset="0"/>
                        <a:ea typeface="微软雅黑" panose="020B0503020204020204" pitchFamily="34" charset="-122"/>
                      </a:rPr>
                      <m:t>const</m:t>
                    </m:r>
                  </m:oMath>
                </a14:m>
                <a:endParaRPr lang="zh-CN" altLang="en-US" sz="2400" dirty="0">
                  <a:latin typeface="微软雅黑" panose="020B0503020204020204" pitchFamily="34" charset="-122"/>
                  <a:ea typeface="微软雅黑" panose="020B0503020204020204" pitchFamily="34" charset="-122"/>
                </a:endParaRPr>
              </a:p>
            </p:txBody>
          </p:sp>
        </mc:Choice>
        <mc:Fallback xmlns="">
          <p:sp>
            <p:nvSpPr>
              <p:cNvPr id="5" name="文本框 4">
                <a:extLst>
                  <a:ext uri="{FF2B5EF4-FFF2-40B4-BE49-F238E27FC236}">
                    <a16:creationId xmlns:a16="http://schemas.microsoft.com/office/drawing/2014/main" id="{6BB350BE-6BC4-5C90-1284-66DABC14187D}"/>
                  </a:ext>
                </a:extLst>
              </p:cNvPr>
              <p:cNvSpPr txBox="1">
                <a:spLocks noRot="1" noChangeAspect="1" noMove="1" noResize="1" noEditPoints="1" noAdjustHandles="1" noChangeArrowheads="1" noChangeShapeType="1" noTextEdit="1"/>
              </p:cNvSpPr>
              <p:nvPr/>
            </p:nvSpPr>
            <p:spPr>
              <a:xfrm>
                <a:off x="760715" y="1188254"/>
                <a:ext cx="6309786" cy="830997"/>
              </a:xfrm>
              <a:prstGeom prst="rect">
                <a:avLst/>
              </a:prstGeom>
              <a:blipFill>
                <a:blip r:embed="rId4"/>
                <a:stretch>
                  <a:fillRect l="-1546" t="-5882" r="-966" b="-16176"/>
                </a:stretch>
              </a:blipFill>
            </p:spPr>
            <p:txBody>
              <a:bodyPr/>
              <a:lstStyle/>
              <a:p>
                <a:r>
                  <a:rPr lang="zh-CN" altLang="en-US">
                    <a:noFill/>
                  </a:rPr>
                  <a:t> </a:t>
                </a:r>
              </a:p>
            </p:txBody>
          </p:sp>
        </mc:Fallback>
      </mc:AlternateContent>
      <p:sp>
        <p:nvSpPr>
          <p:cNvPr id="11" name="文本框 10">
            <a:extLst>
              <a:ext uri="{FF2B5EF4-FFF2-40B4-BE49-F238E27FC236}">
                <a16:creationId xmlns:a16="http://schemas.microsoft.com/office/drawing/2014/main" id="{BEFADCCC-769E-AE70-4DCB-3A38DA5B0234}"/>
              </a:ext>
            </a:extLst>
          </p:cNvPr>
          <p:cNvSpPr txBox="1"/>
          <p:nvPr/>
        </p:nvSpPr>
        <p:spPr>
          <a:xfrm>
            <a:off x="760714" y="3164855"/>
            <a:ext cx="6309786" cy="830997"/>
          </a:xfrm>
          <a:prstGeom prst="rect">
            <a:avLst/>
          </a:prstGeom>
          <a:noFill/>
        </p:spPr>
        <p:txBody>
          <a:bodyPr wrap="square" rtlCol="0">
            <a:spAutoFit/>
          </a:bodyPr>
          <a:lstStyle/>
          <a:p>
            <a:r>
              <a:rPr lang="zh-CN" altLang="en-US" sz="2400" dirty="0">
                <a:latin typeface="微软雅黑" panose="020B0503020204020204" pitchFamily="34" charset="-122"/>
                <a:ea typeface="微软雅黑" panose="020B0503020204020204" pitchFamily="34" charset="-122"/>
              </a:rPr>
              <a:t>解出匀加速运动观察者在闵可夫斯基时空中做双曲线运动</a:t>
            </a:r>
          </a:p>
        </p:txBody>
      </p:sp>
      <mc:AlternateContent xmlns:mc="http://schemas.openxmlformats.org/markup-compatibility/2006" xmlns:a14="http://schemas.microsoft.com/office/drawing/2010/main">
        <mc:Choice Requires="a14">
          <p:sp>
            <p:nvSpPr>
              <p:cNvPr id="2" name="文本框 1">
                <a:extLst>
                  <a:ext uri="{FF2B5EF4-FFF2-40B4-BE49-F238E27FC236}">
                    <a16:creationId xmlns:a16="http://schemas.microsoft.com/office/drawing/2014/main" id="{049F12B2-E042-4D2F-6020-47DC7F47A12C}"/>
                  </a:ext>
                </a:extLst>
              </p:cNvPr>
              <p:cNvSpPr txBox="1"/>
              <p:nvPr/>
            </p:nvSpPr>
            <p:spPr>
              <a:xfrm>
                <a:off x="100458" y="2225765"/>
                <a:ext cx="2748028" cy="732573"/>
              </a:xfrm>
              <a:prstGeom prst="rect">
                <a:avLst/>
              </a:prstGeom>
              <a:noFill/>
            </p:spPr>
            <p:txBody>
              <a:bodyPr wrap="square" rtlCol="0">
                <a:spAutoFit/>
              </a:bodyPr>
              <a:lstStyle/>
              <a:p>
                <a:r>
                  <a:rPr lang="zh-CN" altLang="en-US" sz="2000" dirty="0">
                    <a:solidFill>
                      <a:schemeClr val="accent1"/>
                    </a:solidFill>
                    <a:latin typeface="微软雅黑" panose="020B0503020204020204" pitchFamily="34" charset="-122"/>
                    <a:ea typeface="微软雅黑" panose="020B0503020204020204" pitchFamily="34" charset="-122"/>
                  </a:rPr>
                  <a:t>取闵可夫斯基时空度规</a:t>
                </a:r>
                <a14:m>
                  <m:oMath xmlns:m="http://schemas.openxmlformats.org/officeDocument/2006/math">
                    <m:sSub>
                      <m:sSubPr>
                        <m:ctrlPr>
                          <a:rPr lang="en-US" altLang="zh-CN" sz="2000" b="0" i="1" smtClean="0">
                            <a:solidFill>
                              <a:schemeClr val="accent1"/>
                            </a:solidFill>
                            <a:latin typeface="Cambria Math" panose="02040503050406030204" pitchFamily="18" charset="0"/>
                            <a:ea typeface="微软雅黑" panose="020B0503020204020204" pitchFamily="34" charset="-122"/>
                          </a:rPr>
                        </m:ctrlPr>
                      </m:sSubPr>
                      <m:e>
                        <m:r>
                          <a:rPr lang="en-US" altLang="zh-CN" sz="2000" b="0" i="1" smtClean="0">
                            <a:solidFill>
                              <a:schemeClr val="accent1"/>
                            </a:solidFill>
                            <a:latin typeface="Cambria Math" panose="02040503050406030204" pitchFamily="18" charset="0"/>
                            <a:ea typeface="微软雅黑" panose="020B0503020204020204" pitchFamily="34" charset="-122"/>
                          </a:rPr>
                          <m:t>𝜂</m:t>
                        </m:r>
                      </m:e>
                      <m:sub>
                        <m:r>
                          <a:rPr lang="en-US" altLang="zh-CN" sz="2000" b="0" i="1" smtClean="0">
                            <a:solidFill>
                              <a:schemeClr val="accent1"/>
                            </a:solidFill>
                            <a:latin typeface="Cambria Math" panose="02040503050406030204" pitchFamily="18" charset="0"/>
                            <a:ea typeface="微软雅黑" panose="020B0503020204020204" pitchFamily="34" charset="-122"/>
                          </a:rPr>
                          <m:t>𝜇𝜈</m:t>
                        </m:r>
                      </m:sub>
                    </m:sSub>
                    <m:r>
                      <a:rPr lang="en-US" altLang="zh-CN" sz="2000" b="0" i="1" smtClean="0">
                        <a:solidFill>
                          <a:schemeClr val="accent1"/>
                        </a:solidFill>
                        <a:latin typeface="Cambria Math" panose="02040503050406030204" pitchFamily="18" charset="0"/>
                        <a:ea typeface="微软雅黑" panose="020B0503020204020204" pitchFamily="34" charset="-122"/>
                      </a:rPr>
                      <m:t>=</m:t>
                    </m:r>
                    <m:r>
                      <m:rPr>
                        <m:sty m:val="p"/>
                      </m:rPr>
                      <a:rPr lang="en-US" altLang="zh-CN" sz="2000" b="0" i="0" smtClean="0">
                        <a:solidFill>
                          <a:schemeClr val="accent1"/>
                        </a:solidFill>
                        <a:latin typeface="Cambria Math" panose="02040503050406030204" pitchFamily="18" charset="0"/>
                        <a:ea typeface="微软雅黑" panose="020B0503020204020204" pitchFamily="34" charset="-122"/>
                      </a:rPr>
                      <m:t>diag</m:t>
                    </m:r>
                    <m:r>
                      <a:rPr lang="en-US" altLang="zh-CN" sz="2000" b="0" i="1" smtClean="0">
                        <a:solidFill>
                          <a:schemeClr val="accent1"/>
                        </a:solidFill>
                        <a:latin typeface="Cambria Math" panose="02040503050406030204" pitchFamily="18" charset="0"/>
                        <a:ea typeface="微软雅黑" panose="020B0503020204020204" pitchFamily="34" charset="-122"/>
                      </a:rPr>
                      <m:t>(−1,+1)</m:t>
                    </m:r>
                  </m:oMath>
                </a14:m>
                <a:endParaRPr lang="zh-CN" altLang="en-US" sz="2000" dirty="0">
                  <a:solidFill>
                    <a:schemeClr val="accent1"/>
                  </a:solidFill>
                  <a:latin typeface="微软雅黑" panose="020B0503020204020204" pitchFamily="34" charset="-122"/>
                  <a:ea typeface="微软雅黑" panose="020B0503020204020204" pitchFamily="34" charset="-122"/>
                </a:endParaRPr>
              </a:p>
            </p:txBody>
          </p:sp>
        </mc:Choice>
        <mc:Fallback xmlns="">
          <p:sp>
            <p:nvSpPr>
              <p:cNvPr id="2" name="文本框 1">
                <a:extLst>
                  <a:ext uri="{FF2B5EF4-FFF2-40B4-BE49-F238E27FC236}">
                    <a16:creationId xmlns:a16="http://schemas.microsoft.com/office/drawing/2014/main" id="{049F12B2-E042-4D2F-6020-47DC7F47A12C}"/>
                  </a:ext>
                </a:extLst>
              </p:cNvPr>
              <p:cNvSpPr txBox="1">
                <a:spLocks noRot="1" noChangeAspect="1" noMove="1" noResize="1" noEditPoints="1" noAdjustHandles="1" noChangeArrowheads="1" noChangeShapeType="1" noTextEdit="1"/>
              </p:cNvSpPr>
              <p:nvPr/>
            </p:nvSpPr>
            <p:spPr>
              <a:xfrm>
                <a:off x="100458" y="2225765"/>
                <a:ext cx="2748028" cy="732573"/>
              </a:xfrm>
              <a:prstGeom prst="rect">
                <a:avLst/>
              </a:prstGeom>
              <a:blipFill>
                <a:blip r:embed="rId5"/>
                <a:stretch>
                  <a:fillRect l="-2217" t="-4167" r="-2217" b="-5833"/>
                </a:stretch>
              </a:blipFill>
            </p:spPr>
            <p:txBody>
              <a:bodyPr/>
              <a:lstStyle/>
              <a:p>
                <a:r>
                  <a:rPr lang="zh-CN" altLang="en-US">
                    <a:noFill/>
                  </a:rPr>
                  <a:t> </a:t>
                </a:r>
              </a:p>
            </p:txBody>
          </p:sp>
        </mc:Fallback>
      </mc:AlternateContent>
      <p:pic>
        <p:nvPicPr>
          <p:cNvPr id="9" name="图片 8">
            <a:extLst>
              <a:ext uri="{FF2B5EF4-FFF2-40B4-BE49-F238E27FC236}">
                <a16:creationId xmlns:a16="http://schemas.microsoft.com/office/drawing/2014/main" id="{84E3B752-7585-0AA3-F6B6-AC16234F9F6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096916" y="2140361"/>
            <a:ext cx="1637381" cy="903383"/>
          </a:xfrm>
          <a:prstGeom prst="rect">
            <a:avLst/>
          </a:prstGeom>
        </p:spPr>
      </p:pic>
      <mc:AlternateContent xmlns:mc="http://schemas.openxmlformats.org/markup-compatibility/2006" xmlns:a14="http://schemas.microsoft.com/office/drawing/2010/main">
        <mc:Choice Requires="a14">
          <p:sp>
            <p:nvSpPr>
              <p:cNvPr id="13" name="文本框 12">
                <a:extLst>
                  <a:ext uri="{FF2B5EF4-FFF2-40B4-BE49-F238E27FC236}">
                    <a16:creationId xmlns:a16="http://schemas.microsoft.com/office/drawing/2014/main" id="{CDEB837F-EC1B-1678-6963-126A73C8B631}"/>
                  </a:ext>
                </a:extLst>
              </p:cNvPr>
              <p:cNvSpPr txBox="1"/>
              <p:nvPr/>
            </p:nvSpPr>
            <p:spPr>
              <a:xfrm>
                <a:off x="760714" y="4597076"/>
                <a:ext cx="5503686"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用坐标</a:t>
                </a:r>
                <a14:m>
                  <m:oMath xmlns:m="http://schemas.openxmlformats.org/officeDocument/2006/math">
                    <m:r>
                      <a:rPr lang="en-US" altLang="zh-CN" sz="2400" i="1">
                        <a:latin typeface="Cambria Math" panose="02040503050406030204" pitchFamily="18" charset="0"/>
                        <a:ea typeface="微软雅黑" panose="020B0503020204020204" pitchFamily="34" charset="-122"/>
                      </a:rPr>
                      <m:t>(</m:t>
                    </m:r>
                    <m:r>
                      <a:rPr lang="en-US" altLang="zh-CN" sz="2400" i="1">
                        <a:latin typeface="Cambria Math" panose="02040503050406030204" pitchFamily="18" charset="0"/>
                        <a:ea typeface="微软雅黑" panose="020B0503020204020204" pitchFamily="34" charset="-122"/>
                      </a:rPr>
                      <m:t>𝜂</m:t>
                    </m:r>
                    <m:r>
                      <a:rPr lang="en-US" altLang="zh-CN" sz="2400" i="1">
                        <a:latin typeface="Cambria Math" panose="02040503050406030204" pitchFamily="18" charset="0"/>
                        <a:ea typeface="微软雅黑" panose="020B0503020204020204" pitchFamily="34" charset="-122"/>
                      </a:rPr>
                      <m:t>, </m:t>
                    </m:r>
                    <m:r>
                      <a:rPr lang="en-US" altLang="zh-CN" sz="2400" i="1">
                        <a:latin typeface="Cambria Math" panose="02040503050406030204" pitchFamily="18" charset="0"/>
                        <a:ea typeface="微软雅黑" panose="020B0503020204020204" pitchFamily="34" charset="-122"/>
                      </a:rPr>
                      <m:t>𝜉</m:t>
                    </m:r>
                    <m:r>
                      <a:rPr lang="en-US" altLang="zh-CN" sz="2400" i="1">
                        <a:latin typeface="Cambria Math" panose="02040503050406030204" pitchFamily="18" charset="0"/>
                        <a:ea typeface="微软雅黑" panose="020B0503020204020204" pitchFamily="34" charset="-122"/>
                      </a:rPr>
                      <m:t>)</m:t>
                    </m:r>
                  </m:oMath>
                </a14:m>
                <a:r>
                  <a:rPr lang="zh-CN" altLang="en-US" sz="2400" dirty="0">
                    <a:latin typeface="微软雅黑" panose="020B0503020204020204" pitchFamily="34" charset="-122"/>
                    <a:ea typeface="微软雅黑" panose="020B0503020204020204" pitchFamily="34" charset="-122"/>
                  </a:rPr>
                  <a:t>表示二维林德勒时空坐标：</a:t>
                </a:r>
              </a:p>
            </p:txBody>
          </p:sp>
        </mc:Choice>
        <mc:Fallback xmlns="">
          <p:sp>
            <p:nvSpPr>
              <p:cNvPr id="13" name="文本框 12">
                <a:extLst>
                  <a:ext uri="{FF2B5EF4-FFF2-40B4-BE49-F238E27FC236}">
                    <a16:creationId xmlns:a16="http://schemas.microsoft.com/office/drawing/2014/main" id="{CDEB837F-EC1B-1678-6963-126A73C8B631}"/>
                  </a:ext>
                </a:extLst>
              </p:cNvPr>
              <p:cNvSpPr txBox="1">
                <a:spLocks noRot="1" noChangeAspect="1" noMove="1" noResize="1" noEditPoints="1" noAdjustHandles="1" noChangeArrowheads="1" noChangeShapeType="1" noTextEdit="1"/>
              </p:cNvSpPr>
              <p:nvPr/>
            </p:nvSpPr>
            <p:spPr>
              <a:xfrm>
                <a:off x="760714" y="4597076"/>
                <a:ext cx="5503686" cy="461665"/>
              </a:xfrm>
              <a:prstGeom prst="rect">
                <a:avLst/>
              </a:prstGeom>
              <a:blipFill>
                <a:blip r:embed="rId7"/>
                <a:stretch>
                  <a:fillRect l="-1772" t="-10526" r="-664" b="-28947"/>
                </a:stretch>
              </a:blipFill>
            </p:spPr>
            <p:txBody>
              <a:bodyPr/>
              <a:lstStyle/>
              <a:p>
                <a:r>
                  <a:rPr lang="zh-CN" altLang="en-US">
                    <a:noFill/>
                  </a:rPr>
                  <a:t> </a:t>
                </a:r>
              </a:p>
            </p:txBody>
          </p:sp>
        </mc:Fallback>
      </mc:AlternateContent>
      <p:pic>
        <p:nvPicPr>
          <p:cNvPr id="15" name="图片 14">
            <a:extLst>
              <a:ext uri="{FF2B5EF4-FFF2-40B4-BE49-F238E27FC236}">
                <a16:creationId xmlns:a16="http://schemas.microsoft.com/office/drawing/2014/main" id="{79C15A1C-4208-EE7F-7B12-9ED421AD772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870142" y="5141456"/>
            <a:ext cx="6788516" cy="736802"/>
          </a:xfrm>
          <a:prstGeom prst="rect">
            <a:avLst/>
          </a:prstGeom>
        </p:spPr>
      </p:pic>
      <p:pic>
        <p:nvPicPr>
          <p:cNvPr id="19" name="图片 18">
            <a:extLst>
              <a:ext uri="{FF2B5EF4-FFF2-40B4-BE49-F238E27FC236}">
                <a16:creationId xmlns:a16="http://schemas.microsoft.com/office/drawing/2014/main" id="{C145A23D-0025-4847-9E8A-B99A5996A0D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091453" y="274183"/>
            <a:ext cx="4805997" cy="3903163"/>
          </a:xfrm>
          <a:prstGeom prst="rect">
            <a:avLst/>
          </a:prstGeom>
        </p:spPr>
      </p:pic>
      <p:sp>
        <p:nvSpPr>
          <p:cNvPr id="20" name="文本框 19">
            <a:extLst>
              <a:ext uri="{FF2B5EF4-FFF2-40B4-BE49-F238E27FC236}">
                <a16:creationId xmlns:a16="http://schemas.microsoft.com/office/drawing/2014/main" id="{57007347-BF11-7E3C-F606-CA0168D0B405}"/>
              </a:ext>
            </a:extLst>
          </p:cNvPr>
          <p:cNvSpPr txBox="1"/>
          <p:nvPr/>
        </p:nvSpPr>
        <p:spPr>
          <a:xfrm>
            <a:off x="7256413" y="4177346"/>
            <a:ext cx="4476075" cy="707886"/>
          </a:xfrm>
          <a:prstGeom prst="rect">
            <a:avLst/>
          </a:prstGeom>
          <a:noFill/>
        </p:spPr>
        <p:txBody>
          <a:bodyPr wrap="square" rtlCol="0">
            <a:spAutoFit/>
          </a:bodyPr>
          <a:lstStyle/>
          <a:p>
            <a:r>
              <a:rPr lang="zh-CN" altLang="en-US" sz="2000" dirty="0">
                <a:latin typeface="微软雅黑" panose="020B0503020204020204" pitchFamily="34" charset="-122"/>
                <a:ea typeface="微软雅黑" panose="020B0503020204020204" pitchFamily="34" charset="-122"/>
              </a:rPr>
              <a:t>图</a:t>
            </a:r>
            <a:r>
              <a:rPr lang="en-US" altLang="zh-CN" sz="2000" dirty="0">
                <a:latin typeface="微软雅黑" panose="020B0503020204020204" pitchFamily="34" charset="-122"/>
                <a:ea typeface="微软雅黑" panose="020B0503020204020204" pitchFamily="34" charset="-122"/>
              </a:rPr>
              <a:t>2.1 </a:t>
            </a:r>
            <a:r>
              <a:rPr lang="zh-CN" altLang="en-US" sz="2000" dirty="0">
                <a:latin typeface="微软雅黑" panose="020B0503020204020204" pitchFamily="34" charset="-122"/>
                <a:ea typeface="微软雅黑" panose="020B0503020204020204" pitchFamily="34" charset="-122"/>
              </a:rPr>
              <a:t>匀加速观察者在二维闵可夫斯基时空中的运动</a:t>
            </a:r>
          </a:p>
        </p:txBody>
      </p:sp>
    </p:spTree>
    <p:extLst>
      <p:ext uri="{BB962C8B-B14F-4D97-AF65-F5344CB8AC3E}">
        <p14:creationId xmlns:p14="http://schemas.microsoft.com/office/powerpoint/2010/main" val="3656713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376B9-071B-4DE9-9FDE-3BCC56A11F95}"/>
            </a:ext>
          </a:extLst>
        </p:cNvPr>
        <p:cNvGrpSpPr/>
        <p:nvPr/>
      </p:nvGrpSpPr>
      <p:grpSpPr>
        <a:xfrm>
          <a:off x="0" y="0"/>
          <a:ext cx="0" cy="0"/>
          <a:chOff x="0" y="0"/>
          <a:chExt cx="0" cy="0"/>
        </a:xfrm>
      </p:grpSpPr>
      <p:sp>
        <p:nvSpPr>
          <p:cNvPr id="7" name="灯片编号占位符 8">
            <a:extLst>
              <a:ext uri="{FF2B5EF4-FFF2-40B4-BE49-F238E27FC236}">
                <a16:creationId xmlns:a16="http://schemas.microsoft.com/office/drawing/2014/main" id="{F92A7C00-CBFD-BC07-1E35-D79B960C8A12}"/>
              </a:ext>
            </a:extLst>
          </p:cNvPr>
          <p:cNvSpPr>
            <a:spLocks noGrp="1"/>
          </p:cNvSpPr>
          <p:nvPr>
            <p:ph type="sldNum" sz="quarter" idx="12"/>
          </p:nvPr>
        </p:nvSpPr>
        <p:spPr>
          <a:xfrm>
            <a:off x="8610600" y="6356350"/>
            <a:ext cx="2743200" cy="365125"/>
          </a:xfrm>
        </p:spPr>
        <p:txBody>
          <a:bodyPr/>
          <a:lstStyle/>
          <a:p>
            <a:fld id="{E57123F7-F145-4760-8021-5BA0591696C7}" type="slidenum">
              <a:rPr lang="zh-CN" altLang="en-US" sz="2800" smtClean="0">
                <a:solidFill>
                  <a:srgbClr val="004098"/>
                </a:solidFill>
                <a:latin typeface="Calibri" panose="020F0502020204030204" pitchFamily="34" charset="0"/>
                <a:cs typeface="Calibri" panose="020F0502020204030204" pitchFamily="34" charset="0"/>
              </a:rPr>
              <a:t>9</a:t>
            </a:fld>
            <a:endParaRPr lang="zh-CN" altLang="en-US" sz="2800" dirty="0">
              <a:solidFill>
                <a:srgbClr val="004098"/>
              </a:solidFill>
              <a:latin typeface="Calibri" panose="020F0502020204030204" pitchFamily="34" charset="0"/>
              <a:cs typeface="Calibri" panose="020F0502020204030204" pitchFamily="34" charset="0"/>
            </a:endParaRPr>
          </a:p>
        </p:txBody>
      </p:sp>
      <p:pic>
        <p:nvPicPr>
          <p:cNvPr id="3" name="图片 2">
            <a:extLst>
              <a:ext uri="{FF2B5EF4-FFF2-40B4-BE49-F238E27FC236}">
                <a16:creationId xmlns:a16="http://schemas.microsoft.com/office/drawing/2014/main" id="{331E6CAE-2683-5A57-4A85-90BEA6C1BE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550" y="1"/>
            <a:ext cx="932329" cy="1132114"/>
          </a:xfrm>
          <a:prstGeom prst="rect">
            <a:avLst/>
          </a:prstGeom>
        </p:spPr>
      </p:pic>
      <p:sp>
        <p:nvSpPr>
          <p:cNvPr id="4" name="文本框 3">
            <a:extLst>
              <a:ext uri="{FF2B5EF4-FFF2-40B4-BE49-F238E27FC236}">
                <a16:creationId xmlns:a16="http://schemas.microsoft.com/office/drawing/2014/main" id="{BB81762A-E967-049B-F520-523B3E72ED41}"/>
              </a:ext>
            </a:extLst>
          </p:cNvPr>
          <p:cNvSpPr txBox="1"/>
          <p:nvPr/>
        </p:nvSpPr>
        <p:spPr>
          <a:xfrm>
            <a:off x="1452260" y="116452"/>
            <a:ext cx="2611612" cy="1015663"/>
          </a:xfrm>
          <a:prstGeom prst="rect">
            <a:avLst/>
          </a:prstGeom>
          <a:noFill/>
        </p:spPr>
        <p:txBody>
          <a:bodyPr wrap="none" rtlCol="0">
            <a:spAutoFit/>
          </a:bodyPr>
          <a:lstStyle/>
          <a:p>
            <a:r>
              <a:rPr lang="en-US" altLang="zh-CN" sz="3200" b="1" dirty="0">
                <a:solidFill>
                  <a:srgbClr val="004098"/>
                </a:solidFill>
                <a:latin typeface="微软雅黑" panose="020B0503020204020204" pitchFamily="34" charset="-122"/>
                <a:ea typeface="微软雅黑" panose="020B0503020204020204" pitchFamily="34" charset="-122"/>
              </a:rPr>
              <a:t>2 </a:t>
            </a:r>
            <a:r>
              <a:rPr lang="zh-CN" altLang="en-US" sz="3200" b="1" dirty="0">
                <a:solidFill>
                  <a:srgbClr val="004098"/>
                </a:solidFill>
                <a:latin typeface="微软雅黑" panose="020B0503020204020204" pitchFamily="34" charset="-122"/>
                <a:ea typeface="微软雅黑" panose="020B0503020204020204" pitchFamily="34" charset="-122"/>
              </a:rPr>
              <a:t>林德勒时空</a:t>
            </a:r>
            <a:endParaRPr lang="en-US" altLang="zh-CN" sz="3200" b="1" dirty="0">
              <a:solidFill>
                <a:srgbClr val="004098"/>
              </a:solidFill>
              <a:latin typeface="微软雅黑" panose="020B0503020204020204" pitchFamily="34" charset="-122"/>
              <a:ea typeface="微软雅黑" panose="020B0503020204020204" pitchFamily="34" charset="-122"/>
            </a:endParaRPr>
          </a:p>
          <a:p>
            <a:endParaRPr lang="en-US" altLang="zh-CN" sz="800" dirty="0">
              <a:solidFill>
                <a:srgbClr val="004098"/>
              </a:solidFill>
              <a:latin typeface="微软雅黑" panose="020B0503020204020204" pitchFamily="34" charset="-122"/>
              <a:ea typeface="微软雅黑" panose="020B0503020204020204" pitchFamily="34" charset="-122"/>
            </a:endParaRPr>
          </a:p>
          <a:p>
            <a:r>
              <a:rPr lang="zh-CN" altLang="en-US" sz="2000" dirty="0">
                <a:solidFill>
                  <a:srgbClr val="004098"/>
                </a:solidFill>
                <a:latin typeface="微软雅黑" panose="020B0503020204020204" pitchFamily="34" charset="-122"/>
                <a:ea typeface="微软雅黑" panose="020B0503020204020204" pitchFamily="34" charset="-122"/>
              </a:rPr>
              <a:t>克莱因</a:t>
            </a:r>
            <a:r>
              <a:rPr lang="en-US" altLang="zh-CN" sz="2000" dirty="0">
                <a:solidFill>
                  <a:srgbClr val="004098"/>
                </a:solidFill>
                <a:latin typeface="微软雅黑" panose="020B0503020204020204" pitchFamily="34" charset="-122"/>
                <a:ea typeface="微软雅黑" panose="020B0503020204020204" pitchFamily="34" charset="-122"/>
              </a:rPr>
              <a:t>-</a:t>
            </a:r>
            <a:r>
              <a:rPr lang="zh-CN" altLang="en-US" sz="2000" dirty="0">
                <a:solidFill>
                  <a:srgbClr val="004098"/>
                </a:solidFill>
                <a:latin typeface="微软雅黑" panose="020B0503020204020204" pitchFamily="34" charset="-122"/>
                <a:ea typeface="微软雅黑" panose="020B0503020204020204" pitchFamily="34" charset="-122"/>
              </a:rPr>
              <a:t>戈登方程</a:t>
            </a:r>
          </a:p>
        </p:txBody>
      </p:sp>
      <mc:AlternateContent xmlns:mc="http://schemas.openxmlformats.org/markup-compatibility/2006" xmlns:a14="http://schemas.microsoft.com/office/drawing/2010/main">
        <mc:Choice Requires="a14">
          <p:sp>
            <p:nvSpPr>
              <p:cNvPr id="5" name="文本框 4">
                <a:extLst>
                  <a:ext uri="{FF2B5EF4-FFF2-40B4-BE49-F238E27FC236}">
                    <a16:creationId xmlns:a16="http://schemas.microsoft.com/office/drawing/2014/main" id="{BD18D4A4-284E-329D-EB6F-AC7C7DC57011}"/>
                  </a:ext>
                </a:extLst>
              </p:cNvPr>
              <p:cNvSpPr txBox="1"/>
              <p:nvPr/>
            </p:nvSpPr>
            <p:spPr>
              <a:xfrm>
                <a:off x="857306" y="1337248"/>
                <a:ext cx="9152057"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在闵可夫斯基时空和林德勒时空中，场</a:t>
                </a:r>
                <a14:m>
                  <m:oMath xmlns:m="http://schemas.openxmlformats.org/officeDocument/2006/math">
                    <m:r>
                      <a:rPr lang="en-US" altLang="zh-CN" sz="2400" b="0" i="1" smtClean="0">
                        <a:latin typeface="Cambria Math" panose="02040503050406030204" pitchFamily="18" charset="0"/>
                        <a:ea typeface="微软雅黑" panose="020B0503020204020204" pitchFamily="34" charset="-122"/>
                      </a:rPr>
                      <m:t>𝜙</m:t>
                    </m:r>
                  </m:oMath>
                </a14:m>
                <a:r>
                  <a:rPr lang="zh-CN" altLang="en-US" sz="2400" dirty="0">
                    <a:latin typeface="微软雅黑" panose="020B0503020204020204" pitchFamily="34" charset="-122"/>
                    <a:ea typeface="微软雅黑" panose="020B0503020204020204" pitchFamily="34" charset="-122"/>
                  </a:rPr>
                  <a:t>分别有克莱因</a:t>
                </a:r>
                <a:r>
                  <a:rPr lang="en-US" altLang="zh-CN" sz="2400" dirty="0">
                    <a:latin typeface="微软雅黑" panose="020B0503020204020204" pitchFamily="34" charset="-122"/>
                    <a:ea typeface="微软雅黑" panose="020B0503020204020204" pitchFamily="34" charset="-122"/>
                  </a:rPr>
                  <a:t>-</a:t>
                </a:r>
                <a:r>
                  <a:rPr lang="zh-CN" altLang="en-US" sz="2400" dirty="0">
                    <a:latin typeface="微软雅黑" panose="020B0503020204020204" pitchFamily="34" charset="-122"/>
                    <a:ea typeface="微软雅黑" panose="020B0503020204020204" pitchFamily="34" charset="-122"/>
                  </a:rPr>
                  <a:t>戈登方程：</a:t>
                </a:r>
              </a:p>
            </p:txBody>
          </p:sp>
        </mc:Choice>
        <mc:Fallback xmlns="">
          <p:sp>
            <p:nvSpPr>
              <p:cNvPr id="5" name="文本框 4">
                <a:extLst>
                  <a:ext uri="{FF2B5EF4-FFF2-40B4-BE49-F238E27FC236}">
                    <a16:creationId xmlns:a16="http://schemas.microsoft.com/office/drawing/2014/main" id="{BD18D4A4-284E-329D-EB6F-AC7C7DC57011}"/>
                  </a:ext>
                </a:extLst>
              </p:cNvPr>
              <p:cNvSpPr txBox="1">
                <a:spLocks noRot="1" noChangeAspect="1" noMove="1" noResize="1" noEditPoints="1" noAdjustHandles="1" noChangeArrowheads="1" noChangeShapeType="1" noTextEdit="1"/>
              </p:cNvSpPr>
              <p:nvPr/>
            </p:nvSpPr>
            <p:spPr>
              <a:xfrm>
                <a:off x="857306" y="1337248"/>
                <a:ext cx="9152057" cy="461665"/>
              </a:xfrm>
              <a:prstGeom prst="rect">
                <a:avLst/>
              </a:prstGeom>
              <a:blipFill>
                <a:blip r:embed="rId4"/>
                <a:stretch>
                  <a:fillRect l="-1066" t="-10526" r="-67" b="-28947"/>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1" name="文本框 10">
                <a:extLst>
                  <a:ext uri="{FF2B5EF4-FFF2-40B4-BE49-F238E27FC236}">
                    <a16:creationId xmlns:a16="http://schemas.microsoft.com/office/drawing/2014/main" id="{D40B1304-C982-EE44-EF2A-7818AC40668E}"/>
                  </a:ext>
                </a:extLst>
              </p:cNvPr>
              <p:cNvSpPr txBox="1"/>
              <p:nvPr/>
            </p:nvSpPr>
            <p:spPr>
              <a:xfrm>
                <a:off x="857306" y="5174033"/>
                <a:ext cx="7231788" cy="518540"/>
              </a:xfrm>
              <a:prstGeom prst="rect">
                <a:avLst/>
              </a:prstGeom>
              <a:noFill/>
            </p:spPr>
            <p:txBody>
              <a:bodyPr wrap="none" rtlCol="0">
                <a:spAutoFit/>
              </a:bodyPr>
              <a:lstStyle/>
              <a:p>
                <a:r>
                  <a:rPr lang="zh-CN" altLang="en-US" sz="2000" dirty="0">
                    <a:latin typeface="微软雅黑" panose="020B0503020204020204" pitchFamily="34" charset="-122"/>
                    <a:ea typeface="微软雅黑" panose="020B0503020204020204" pitchFamily="34" charset="-122"/>
                  </a:rPr>
                  <a:t>其中</a:t>
                </a:r>
                <a14:m>
                  <m:oMath xmlns:m="http://schemas.openxmlformats.org/officeDocument/2006/math">
                    <m:sSubSup>
                      <m:sSubSupPr>
                        <m:ctrlPr>
                          <a:rPr lang="en-US" altLang="zh-CN" sz="2000" i="1">
                            <a:solidFill>
                              <a:prstClr val="black"/>
                            </a:solidFill>
                            <a:latin typeface="Cambria Math" panose="02040503050406030204" pitchFamily="18" charset="0"/>
                            <a:ea typeface="微软雅黑" panose="020B0503020204020204" pitchFamily="34" charset="-122"/>
                          </a:rPr>
                        </m:ctrlPr>
                      </m:sSubSupPr>
                      <m:e>
                        <m:acc>
                          <m:accPr>
                            <m:chr m:val="̂"/>
                            <m:ctrlPr>
                              <a:rPr lang="en-US" altLang="zh-CN" sz="2000" i="1">
                                <a:solidFill>
                                  <a:prstClr val="black"/>
                                </a:solidFill>
                                <a:latin typeface="Cambria Math" panose="02040503050406030204" pitchFamily="18" charset="0"/>
                                <a:ea typeface="微软雅黑" panose="020B0503020204020204" pitchFamily="34" charset="-122"/>
                              </a:rPr>
                            </m:ctrlPr>
                          </m:accPr>
                          <m:e>
                            <m:r>
                              <a:rPr lang="en-US" altLang="zh-CN" sz="2000" i="1">
                                <a:solidFill>
                                  <a:prstClr val="black"/>
                                </a:solidFill>
                                <a:latin typeface="Cambria Math" panose="02040503050406030204" pitchFamily="18" charset="0"/>
                                <a:ea typeface="微软雅黑" panose="020B0503020204020204" pitchFamily="34" charset="-122"/>
                              </a:rPr>
                              <m:t>𝑎</m:t>
                            </m:r>
                          </m:e>
                        </m:acc>
                      </m:e>
                      <m:sub>
                        <m:r>
                          <a:rPr lang="en-US" altLang="zh-CN" sz="2000" i="1">
                            <a:solidFill>
                              <a:prstClr val="black"/>
                            </a:solidFill>
                            <a:latin typeface="Cambria Math" panose="02040503050406030204" pitchFamily="18" charset="0"/>
                            <a:ea typeface="微软雅黑" panose="020B0503020204020204" pitchFamily="34" charset="-122"/>
                          </a:rPr>
                          <m:t>𝑘</m:t>
                        </m:r>
                      </m:sub>
                      <m:sup>
                        <m:r>
                          <m:rPr>
                            <m:nor/>
                          </m:rPr>
                          <a:rPr lang="en-US" altLang="zh-CN" sz="2000">
                            <a:solidFill>
                              <a:prstClr val="black"/>
                            </a:solidFill>
                          </a:rPr>
                          <m:t>†</m:t>
                        </m:r>
                      </m:sup>
                    </m:sSubSup>
                    <m:r>
                      <a:rPr lang="en-US" altLang="zh-CN" sz="2000" i="1">
                        <a:solidFill>
                          <a:prstClr val="black"/>
                        </a:solidFill>
                        <a:latin typeface="Cambria Math" panose="02040503050406030204" pitchFamily="18" charset="0"/>
                      </a:rPr>
                      <m:t>, </m:t>
                    </m:r>
                    <m:sSub>
                      <m:sSubPr>
                        <m:ctrlPr>
                          <a:rPr lang="en-US" altLang="zh-CN" sz="2000" i="1">
                            <a:latin typeface="Cambria Math" panose="02040503050406030204" pitchFamily="18" charset="0"/>
                            <a:ea typeface="微软雅黑" panose="020B0503020204020204" pitchFamily="34" charset="-122"/>
                          </a:rPr>
                        </m:ctrlPr>
                      </m:sSubPr>
                      <m:e>
                        <m:acc>
                          <m:accPr>
                            <m:chr m:val="̂"/>
                            <m:ctrlPr>
                              <a:rPr lang="zh-CN" altLang="en-US" sz="2000" i="1">
                                <a:latin typeface="Cambria Math" panose="02040503050406030204" pitchFamily="18" charset="0"/>
                                <a:ea typeface="微软雅黑" panose="020B0503020204020204" pitchFamily="34" charset="-122"/>
                              </a:rPr>
                            </m:ctrlPr>
                          </m:accPr>
                          <m:e>
                            <m:r>
                              <a:rPr lang="en-US" altLang="zh-CN" sz="2000" i="1">
                                <a:latin typeface="Cambria Math" panose="02040503050406030204" pitchFamily="18" charset="0"/>
                                <a:ea typeface="微软雅黑" panose="020B0503020204020204" pitchFamily="34" charset="-122"/>
                              </a:rPr>
                              <m:t>𝑎</m:t>
                            </m:r>
                          </m:e>
                        </m:acc>
                      </m:e>
                      <m:sub>
                        <m:r>
                          <a:rPr lang="en-US" altLang="zh-CN" sz="2000" i="1">
                            <a:latin typeface="Cambria Math" panose="02040503050406030204" pitchFamily="18" charset="0"/>
                            <a:ea typeface="微软雅黑" panose="020B0503020204020204" pitchFamily="34" charset="-122"/>
                          </a:rPr>
                          <m:t>𝑘</m:t>
                        </m:r>
                      </m:sub>
                    </m:sSub>
                  </m:oMath>
                </a14:m>
                <a:r>
                  <a:rPr lang="zh-CN" altLang="en-US" sz="2000" dirty="0">
                    <a:latin typeface="Cambria Math" panose="02040503050406030204" pitchFamily="18" charset="0"/>
                    <a:ea typeface="微软雅黑" panose="020B0503020204020204" pitchFamily="34" charset="-122"/>
                  </a:rPr>
                  <a:t>和</a:t>
                </a:r>
                <a14:m>
                  <m:oMath xmlns:m="http://schemas.openxmlformats.org/officeDocument/2006/math">
                    <m:sSubSup>
                      <m:sSubSupPr>
                        <m:ctrlPr>
                          <a:rPr lang="en-US" altLang="zh-CN" sz="2000" i="1">
                            <a:latin typeface="Cambria Math" panose="02040503050406030204" pitchFamily="18" charset="0"/>
                            <a:ea typeface="微软雅黑" panose="020B0503020204020204" pitchFamily="34" charset="-122"/>
                          </a:rPr>
                        </m:ctrlPr>
                      </m:sSubSupPr>
                      <m:e>
                        <m:acc>
                          <m:accPr>
                            <m:chr m:val="̂"/>
                            <m:ctrlPr>
                              <a:rPr lang="en-US" altLang="zh-CN" sz="2000" i="1">
                                <a:latin typeface="Cambria Math" panose="02040503050406030204" pitchFamily="18" charset="0"/>
                                <a:ea typeface="微软雅黑" panose="020B0503020204020204" pitchFamily="34" charset="-122"/>
                              </a:rPr>
                            </m:ctrlPr>
                          </m:accPr>
                          <m:e>
                            <m:r>
                              <a:rPr lang="en-US" altLang="zh-CN" sz="2000" i="1">
                                <a:latin typeface="Cambria Math" panose="02040503050406030204" pitchFamily="18" charset="0"/>
                                <a:ea typeface="微软雅黑" panose="020B0503020204020204" pitchFamily="34" charset="-122"/>
                              </a:rPr>
                              <m:t>𝑏</m:t>
                            </m:r>
                          </m:e>
                        </m:acc>
                      </m:e>
                      <m:sub>
                        <m:r>
                          <a:rPr lang="en-US" altLang="zh-CN" sz="2000" i="1">
                            <a:latin typeface="Cambria Math" panose="02040503050406030204" pitchFamily="18" charset="0"/>
                            <a:ea typeface="微软雅黑" panose="020B0503020204020204" pitchFamily="34" charset="-122"/>
                          </a:rPr>
                          <m:t>𝑘</m:t>
                        </m:r>
                      </m:sub>
                      <m:sup>
                        <m:r>
                          <m:rPr>
                            <m:nor/>
                          </m:rPr>
                          <a:rPr lang="en-US" altLang="zh-CN" sz="2000"/>
                          <m:t>†</m:t>
                        </m:r>
                      </m:sup>
                    </m:sSubSup>
                    <m:r>
                      <a:rPr lang="en-US" altLang="zh-CN" sz="2000">
                        <a:latin typeface="Cambria Math" panose="02040503050406030204" pitchFamily="18" charset="0"/>
                        <a:ea typeface="微软雅黑" panose="020B0503020204020204" pitchFamily="34" charset="-122"/>
                      </a:rPr>
                      <m:t>, </m:t>
                    </m:r>
                    <m:sSub>
                      <m:sSubPr>
                        <m:ctrlPr>
                          <a:rPr lang="en-US" altLang="zh-CN" sz="2000" i="1">
                            <a:latin typeface="Cambria Math" panose="02040503050406030204" pitchFamily="18" charset="0"/>
                            <a:ea typeface="微软雅黑" panose="020B0503020204020204" pitchFamily="34" charset="-122"/>
                          </a:rPr>
                        </m:ctrlPr>
                      </m:sSubPr>
                      <m:e>
                        <m:acc>
                          <m:accPr>
                            <m:chr m:val="̂"/>
                            <m:ctrlPr>
                              <a:rPr lang="en-US" altLang="zh-CN" sz="2000" i="1">
                                <a:latin typeface="Cambria Math" panose="02040503050406030204" pitchFamily="18" charset="0"/>
                                <a:ea typeface="微软雅黑" panose="020B0503020204020204" pitchFamily="34" charset="-122"/>
                              </a:rPr>
                            </m:ctrlPr>
                          </m:accPr>
                          <m:e>
                            <m:r>
                              <a:rPr lang="en-US" altLang="zh-CN" sz="2000" i="1">
                                <a:latin typeface="Cambria Math" panose="02040503050406030204" pitchFamily="18" charset="0"/>
                                <a:ea typeface="微软雅黑" panose="020B0503020204020204" pitchFamily="34" charset="-122"/>
                              </a:rPr>
                              <m:t>𝑏</m:t>
                            </m:r>
                          </m:e>
                        </m:acc>
                      </m:e>
                      <m:sub>
                        <m:r>
                          <a:rPr lang="en-US" altLang="zh-CN" sz="2000" i="1">
                            <a:latin typeface="Cambria Math" panose="02040503050406030204" pitchFamily="18" charset="0"/>
                            <a:ea typeface="微软雅黑" panose="020B0503020204020204" pitchFamily="34" charset="-122"/>
                          </a:rPr>
                          <m:t>𝑘</m:t>
                        </m:r>
                      </m:sub>
                    </m:sSub>
                  </m:oMath>
                </a14:m>
                <a:r>
                  <a:rPr lang="zh-CN" altLang="en-US" sz="2000" dirty="0">
                    <a:latin typeface="微软雅黑" panose="020B0503020204020204" pitchFamily="34" charset="-122"/>
                    <a:ea typeface="微软雅黑" panose="020B0503020204020204" pitchFamily="34" charset="-122"/>
                  </a:rPr>
                  <a:t>分别代表两种时空</a:t>
                </a:r>
                <a14:m>
                  <m:oMath xmlns:m="http://schemas.openxmlformats.org/officeDocument/2006/math">
                    <m:r>
                      <a:rPr lang="en-US" altLang="zh-CN" sz="2000" b="0" i="1" smtClean="0">
                        <a:latin typeface="Cambria Math" panose="02040503050406030204" pitchFamily="18" charset="0"/>
                        <a:ea typeface="微软雅黑" panose="020B0503020204020204" pitchFamily="34" charset="-122"/>
                      </a:rPr>
                      <m:t>𝑘</m:t>
                    </m:r>
                  </m:oMath>
                </a14:m>
                <a:r>
                  <a:rPr lang="zh-CN" altLang="en-US" sz="2000" dirty="0">
                    <a:latin typeface="微软雅黑" panose="020B0503020204020204" pitchFamily="34" charset="-122"/>
                    <a:ea typeface="微软雅黑" panose="020B0503020204020204" pitchFamily="34" charset="-122"/>
                  </a:rPr>
                  <a:t>频率粒子的产生湮灭算符</a:t>
                </a:r>
              </a:p>
            </p:txBody>
          </p:sp>
        </mc:Choice>
        <mc:Fallback xmlns="">
          <p:sp>
            <p:nvSpPr>
              <p:cNvPr id="11" name="文本框 10">
                <a:extLst>
                  <a:ext uri="{FF2B5EF4-FFF2-40B4-BE49-F238E27FC236}">
                    <a16:creationId xmlns:a16="http://schemas.microsoft.com/office/drawing/2014/main" id="{D40B1304-C982-EE44-EF2A-7818AC40668E}"/>
                  </a:ext>
                </a:extLst>
              </p:cNvPr>
              <p:cNvSpPr txBox="1">
                <a:spLocks noRot="1" noChangeAspect="1" noMove="1" noResize="1" noEditPoints="1" noAdjustHandles="1" noChangeArrowheads="1" noChangeShapeType="1" noTextEdit="1"/>
              </p:cNvSpPr>
              <p:nvPr/>
            </p:nvSpPr>
            <p:spPr>
              <a:xfrm>
                <a:off x="857306" y="5174033"/>
                <a:ext cx="7231788" cy="518540"/>
              </a:xfrm>
              <a:prstGeom prst="rect">
                <a:avLst/>
              </a:prstGeom>
              <a:blipFill>
                <a:blip r:embed="rId5"/>
                <a:stretch>
                  <a:fillRect l="-927" r="-169" b="-16471"/>
                </a:stretch>
              </a:blipFill>
            </p:spPr>
            <p:txBody>
              <a:bodyPr/>
              <a:lstStyle/>
              <a:p>
                <a:r>
                  <a:rPr lang="zh-CN" altLang="en-US">
                    <a:noFill/>
                  </a:rPr>
                  <a:t> </a:t>
                </a:r>
              </a:p>
            </p:txBody>
          </p:sp>
        </mc:Fallback>
      </mc:AlternateContent>
      <p:pic>
        <p:nvPicPr>
          <p:cNvPr id="6" name="图片 5">
            <a:extLst>
              <a:ext uri="{FF2B5EF4-FFF2-40B4-BE49-F238E27FC236}">
                <a16:creationId xmlns:a16="http://schemas.microsoft.com/office/drawing/2014/main" id="{1596021C-65BA-ED4E-2030-07A413EDEF1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58734" y="2032551"/>
            <a:ext cx="3169540" cy="476212"/>
          </a:xfrm>
          <a:prstGeom prst="rect">
            <a:avLst/>
          </a:prstGeom>
        </p:spPr>
      </p:pic>
      <p:pic>
        <p:nvPicPr>
          <p:cNvPr id="9" name="图片 8">
            <a:extLst>
              <a:ext uri="{FF2B5EF4-FFF2-40B4-BE49-F238E27FC236}">
                <a16:creationId xmlns:a16="http://schemas.microsoft.com/office/drawing/2014/main" id="{14E367C0-2BA0-B44C-49D9-28C4B0BFF3F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473598" y="2020841"/>
            <a:ext cx="3700398" cy="499632"/>
          </a:xfrm>
          <a:prstGeom prst="rect">
            <a:avLst/>
          </a:prstGeom>
        </p:spPr>
      </p:pic>
      <p:sp>
        <p:nvSpPr>
          <p:cNvPr id="10" name="文本框 9">
            <a:extLst>
              <a:ext uri="{FF2B5EF4-FFF2-40B4-BE49-F238E27FC236}">
                <a16:creationId xmlns:a16="http://schemas.microsoft.com/office/drawing/2014/main" id="{B15CE291-F8D9-844A-6EF6-07FF15333792}"/>
              </a:ext>
            </a:extLst>
          </p:cNvPr>
          <p:cNvSpPr txBox="1"/>
          <p:nvPr/>
        </p:nvSpPr>
        <p:spPr>
          <a:xfrm>
            <a:off x="3134253" y="2508763"/>
            <a:ext cx="2018501" cy="400110"/>
          </a:xfrm>
          <a:prstGeom prst="rect">
            <a:avLst/>
          </a:prstGeom>
          <a:noFill/>
        </p:spPr>
        <p:txBody>
          <a:bodyPr wrap="none" rtlCol="0">
            <a:spAutoFit/>
          </a:bodyPr>
          <a:lstStyle/>
          <a:p>
            <a:r>
              <a:rPr lang="zh-CN" altLang="en-US" sz="2000" dirty="0">
                <a:solidFill>
                  <a:schemeClr val="accent1"/>
                </a:solidFill>
                <a:latin typeface="微软雅黑" panose="020B0503020204020204" pitchFamily="34" charset="-122"/>
                <a:ea typeface="微软雅黑" panose="020B0503020204020204" pitchFamily="34" charset="-122"/>
              </a:rPr>
              <a:t>闵可夫斯基时空</a:t>
            </a:r>
          </a:p>
        </p:txBody>
      </p:sp>
      <p:sp>
        <p:nvSpPr>
          <p:cNvPr id="12" name="文本框 11">
            <a:extLst>
              <a:ext uri="{FF2B5EF4-FFF2-40B4-BE49-F238E27FC236}">
                <a16:creationId xmlns:a16="http://schemas.microsoft.com/office/drawing/2014/main" id="{5BA49DB4-931E-0D93-4397-1B0E761656BA}"/>
              </a:ext>
            </a:extLst>
          </p:cNvPr>
          <p:cNvSpPr txBox="1"/>
          <p:nvPr/>
        </p:nvSpPr>
        <p:spPr>
          <a:xfrm>
            <a:off x="7585870" y="2508763"/>
            <a:ext cx="1475853" cy="400110"/>
          </a:xfrm>
          <a:prstGeom prst="rect">
            <a:avLst/>
          </a:prstGeom>
          <a:noFill/>
        </p:spPr>
        <p:txBody>
          <a:bodyPr wrap="none" rtlCol="0">
            <a:spAutoFit/>
          </a:bodyPr>
          <a:lstStyle/>
          <a:p>
            <a:r>
              <a:rPr lang="zh-CN" altLang="en-US" sz="2000" dirty="0">
                <a:solidFill>
                  <a:schemeClr val="accent1"/>
                </a:solidFill>
                <a:latin typeface="微软雅黑" panose="020B0503020204020204" pitchFamily="34" charset="-122"/>
                <a:ea typeface="微软雅黑" panose="020B0503020204020204" pitchFamily="34" charset="-122"/>
              </a:rPr>
              <a:t>林德勒时空</a:t>
            </a:r>
          </a:p>
        </p:txBody>
      </p:sp>
      <mc:AlternateContent xmlns:mc="http://schemas.openxmlformats.org/markup-compatibility/2006" xmlns:a14="http://schemas.microsoft.com/office/drawing/2010/main">
        <mc:Choice Requires="a14">
          <p:sp>
            <p:nvSpPr>
              <p:cNvPr id="13" name="文本框 12">
                <a:extLst>
                  <a:ext uri="{FF2B5EF4-FFF2-40B4-BE49-F238E27FC236}">
                    <a16:creationId xmlns:a16="http://schemas.microsoft.com/office/drawing/2014/main" id="{BFDC4ABE-9323-40B6-9F04-14EF77746DC1}"/>
                  </a:ext>
                </a:extLst>
              </p:cNvPr>
              <p:cNvSpPr txBox="1"/>
              <p:nvPr/>
            </p:nvSpPr>
            <p:spPr>
              <a:xfrm>
                <a:off x="5826414" y="789555"/>
                <a:ext cx="4994701" cy="400110"/>
              </a:xfrm>
              <a:prstGeom prst="rect">
                <a:avLst/>
              </a:prstGeom>
              <a:noFill/>
            </p:spPr>
            <p:txBody>
              <a:bodyPr wrap="none" rtlCol="0">
                <a:spAutoFit/>
              </a:bodyPr>
              <a:lstStyle/>
              <a:p>
                <a:r>
                  <a:rPr lang="zh-CN" altLang="en-US" sz="2000" dirty="0">
                    <a:solidFill>
                      <a:schemeClr val="accent1"/>
                    </a:solidFill>
                    <a:latin typeface="微软雅黑" panose="020B0503020204020204" pitchFamily="34" charset="-122"/>
                    <a:ea typeface="微软雅黑" panose="020B0503020204020204" pitchFamily="34" charset="-122"/>
                  </a:rPr>
                  <a:t>这里讨论的都是无质量粒子场，故</a:t>
                </a:r>
                <a14:m>
                  <m:oMath xmlns:m="http://schemas.openxmlformats.org/officeDocument/2006/math">
                    <m:sSub>
                      <m:sSubPr>
                        <m:ctrlPr>
                          <a:rPr lang="en-US" altLang="zh-CN" sz="2000" b="0" i="1" smtClean="0">
                            <a:solidFill>
                              <a:schemeClr val="accent1"/>
                            </a:solidFill>
                            <a:latin typeface="Cambria Math" panose="02040503050406030204" pitchFamily="18" charset="0"/>
                            <a:ea typeface="微软雅黑" panose="020B0503020204020204" pitchFamily="34" charset="-122"/>
                          </a:rPr>
                        </m:ctrlPr>
                      </m:sSubPr>
                      <m:e>
                        <m:r>
                          <a:rPr lang="en-US" altLang="zh-CN" sz="2000" b="0" i="1" smtClean="0">
                            <a:solidFill>
                              <a:schemeClr val="accent1"/>
                            </a:solidFill>
                            <a:latin typeface="Cambria Math" panose="02040503050406030204" pitchFamily="18" charset="0"/>
                            <a:ea typeface="微软雅黑" panose="020B0503020204020204" pitchFamily="34" charset="-122"/>
                          </a:rPr>
                          <m:t>𝜔</m:t>
                        </m:r>
                      </m:e>
                      <m:sub>
                        <m:r>
                          <a:rPr lang="en-US" altLang="zh-CN" sz="2000" b="0" i="1" smtClean="0">
                            <a:solidFill>
                              <a:schemeClr val="accent1"/>
                            </a:solidFill>
                            <a:latin typeface="Cambria Math" panose="02040503050406030204" pitchFamily="18" charset="0"/>
                            <a:ea typeface="微软雅黑" panose="020B0503020204020204" pitchFamily="34" charset="-122"/>
                          </a:rPr>
                          <m:t>𝑘</m:t>
                        </m:r>
                      </m:sub>
                    </m:sSub>
                    <m:r>
                      <a:rPr lang="en-US" altLang="zh-CN" sz="2000" b="0" i="1" smtClean="0">
                        <a:solidFill>
                          <a:schemeClr val="accent1"/>
                        </a:solidFill>
                        <a:latin typeface="Cambria Math" panose="02040503050406030204" pitchFamily="18" charset="0"/>
                        <a:ea typeface="微软雅黑" panose="020B0503020204020204" pitchFamily="34" charset="-122"/>
                      </a:rPr>
                      <m:t>=|</m:t>
                    </m:r>
                    <m:r>
                      <a:rPr lang="en-US" altLang="zh-CN" sz="2000" b="0" i="1" smtClean="0">
                        <a:solidFill>
                          <a:schemeClr val="accent1"/>
                        </a:solidFill>
                        <a:latin typeface="Cambria Math" panose="02040503050406030204" pitchFamily="18" charset="0"/>
                        <a:ea typeface="微软雅黑" panose="020B0503020204020204" pitchFamily="34" charset="-122"/>
                      </a:rPr>
                      <m:t>𝑘</m:t>
                    </m:r>
                    <m:r>
                      <a:rPr lang="en-US" altLang="zh-CN" sz="2000" b="0" i="1" smtClean="0">
                        <a:solidFill>
                          <a:schemeClr val="accent1"/>
                        </a:solidFill>
                        <a:latin typeface="Cambria Math" panose="02040503050406030204" pitchFamily="18" charset="0"/>
                        <a:ea typeface="微软雅黑" panose="020B0503020204020204" pitchFamily="34" charset="-122"/>
                      </a:rPr>
                      <m:t>|</m:t>
                    </m:r>
                  </m:oMath>
                </a14:m>
                <a:endParaRPr lang="zh-CN" altLang="en-US" sz="2000" dirty="0">
                  <a:solidFill>
                    <a:schemeClr val="accent1"/>
                  </a:solidFill>
                  <a:latin typeface="微软雅黑" panose="020B0503020204020204" pitchFamily="34" charset="-122"/>
                  <a:ea typeface="微软雅黑" panose="020B0503020204020204" pitchFamily="34" charset="-122"/>
                </a:endParaRPr>
              </a:p>
            </p:txBody>
          </p:sp>
        </mc:Choice>
        <mc:Fallback xmlns="">
          <p:sp>
            <p:nvSpPr>
              <p:cNvPr id="13" name="文本框 12">
                <a:extLst>
                  <a:ext uri="{FF2B5EF4-FFF2-40B4-BE49-F238E27FC236}">
                    <a16:creationId xmlns:a16="http://schemas.microsoft.com/office/drawing/2014/main" id="{BFDC4ABE-9323-40B6-9F04-14EF77746DC1}"/>
                  </a:ext>
                </a:extLst>
              </p:cNvPr>
              <p:cNvSpPr txBox="1">
                <a:spLocks noRot="1" noChangeAspect="1" noMove="1" noResize="1" noEditPoints="1" noAdjustHandles="1" noChangeArrowheads="1" noChangeShapeType="1" noTextEdit="1"/>
              </p:cNvSpPr>
              <p:nvPr/>
            </p:nvSpPr>
            <p:spPr>
              <a:xfrm>
                <a:off x="5826414" y="789555"/>
                <a:ext cx="4994701" cy="400110"/>
              </a:xfrm>
              <a:prstGeom prst="rect">
                <a:avLst/>
              </a:prstGeom>
              <a:blipFill>
                <a:blip r:embed="rId8"/>
                <a:stretch>
                  <a:fillRect l="-1343" t="-9231" b="-27692"/>
                </a:stretch>
              </a:blipFill>
            </p:spPr>
            <p:txBody>
              <a:bodyPr/>
              <a:lstStyle/>
              <a:p>
                <a:r>
                  <a:rPr lang="zh-CN" altLang="en-US">
                    <a:noFill/>
                  </a:rPr>
                  <a:t> </a:t>
                </a:r>
              </a:p>
            </p:txBody>
          </p:sp>
        </mc:Fallback>
      </mc:AlternateContent>
      <p:sp>
        <p:nvSpPr>
          <p:cNvPr id="14" name="文本框 13">
            <a:extLst>
              <a:ext uri="{FF2B5EF4-FFF2-40B4-BE49-F238E27FC236}">
                <a16:creationId xmlns:a16="http://schemas.microsoft.com/office/drawing/2014/main" id="{0B34B620-CA2C-1795-C609-1EC6C2796302}"/>
              </a:ext>
            </a:extLst>
          </p:cNvPr>
          <p:cNvSpPr txBox="1"/>
          <p:nvPr/>
        </p:nvSpPr>
        <p:spPr>
          <a:xfrm>
            <a:off x="857306" y="3074075"/>
            <a:ext cx="6370655" cy="461665"/>
          </a:xfrm>
          <a:prstGeom prst="rect">
            <a:avLst/>
          </a:prstGeom>
          <a:noFill/>
        </p:spPr>
        <p:txBody>
          <a:bodyPr wrap="none" rtlCol="0">
            <a:spAutoFit/>
          </a:bodyPr>
          <a:lstStyle/>
          <a:p>
            <a:r>
              <a:rPr lang="zh-CN" altLang="en-US" sz="2400" dirty="0">
                <a:latin typeface="微软雅黑" panose="020B0503020204020204" pitchFamily="34" charset="-122"/>
                <a:ea typeface="微软雅黑" panose="020B0503020204020204" pitchFamily="34" charset="-122"/>
              </a:rPr>
              <a:t>二者方程的形式相同，也就具有相同形式的解</a:t>
            </a:r>
          </a:p>
        </p:txBody>
      </p:sp>
      <p:pic>
        <p:nvPicPr>
          <p:cNvPr id="16" name="图片 15">
            <a:extLst>
              <a:ext uri="{FF2B5EF4-FFF2-40B4-BE49-F238E27FC236}">
                <a16:creationId xmlns:a16="http://schemas.microsoft.com/office/drawing/2014/main" id="{FFD8B37B-C374-3BD2-70FE-7CFF930F557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850964" y="3647242"/>
            <a:ext cx="5244472" cy="1415289"/>
          </a:xfrm>
          <a:prstGeom prst="rect">
            <a:avLst/>
          </a:prstGeom>
        </p:spPr>
      </p:pic>
      <p:pic>
        <p:nvPicPr>
          <p:cNvPr id="18" name="图片 17">
            <a:extLst>
              <a:ext uri="{FF2B5EF4-FFF2-40B4-BE49-F238E27FC236}">
                <a16:creationId xmlns:a16="http://schemas.microsoft.com/office/drawing/2014/main" id="{55993604-B3B2-DB7A-6DE0-FDB75CD8309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9132285" y="4599149"/>
            <a:ext cx="2083421" cy="926763"/>
          </a:xfrm>
          <a:prstGeom prst="rect">
            <a:avLst/>
          </a:prstGeom>
        </p:spPr>
      </p:pic>
      <mc:AlternateContent xmlns:mc="http://schemas.openxmlformats.org/markup-compatibility/2006" xmlns:a14="http://schemas.microsoft.com/office/drawing/2010/main">
        <mc:Choice Requires="a14">
          <p:sp>
            <p:nvSpPr>
              <p:cNvPr id="19" name="文本框 18">
                <a:extLst>
                  <a:ext uri="{FF2B5EF4-FFF2-40B4-BE49-F238E27FC236}">
                    <a16:creationId xmlns:a16="http://schemas.microsoft.com/office/drawing/2014/main" id="{212BADD4-3264-7FB3-EA88-9EB23BF3A5BC}"/>
                  </a:ext>
                </a:extLst>
              </p:cNvPr>
              <p:cNvSpPr txBox="1"/>
              <p:nvPr/>
            </p:nvSpPr>
            <p:spPr>
              <a:xfrm>
                <a:off x="8027831" y="3173200"/>
                <a:ext cx="4093707" cy="1373966"/>
              </a:xfrm>
              <a:prstGeom prst="rect">
                <a:avLst/>
              </a:prstGeom>
              <a:noFill/>
            </p:spPr>
            <p:txBody>
              <a:bodyPr wrap="square" rtlCol="0">
                <a:spAutoFit/>
              </a:bodyPr>
              <a:lstStyle/>
              <a:p>
                <a14:m>
                  <m:oMath xmlns:m="http://schemas.openxmlformats.org/officeDocument/2006/math">
                    <m:d>
                      <m:dPr>
                        <m:begChr m:val="{"/>
                        <m:endChr m:val="}"/>
                        <m:ctrlPr>
                          <a:rPr lang="en-US" altLang="zh-CN" sz="2000" i="1">
                            <a:latin typeface="Cambria Math" panose="02040503050406030204" pitchFamily="18" charset="0"/>
                            <a:ea typeface="微软雅黑" panose="020B0503020204020204" pitchFamily="34" charset="-122"/>
                          </a:rPr>
                        </m:ctrlPr>
                      </m:dPr>
                      <m:e>
                        <m:sSubSup>
                          <m:sSubSupPr>
                            <m:ctrlPr>
                              <a:rPr lang="en-US" altLang="zh-CN" sz="2000" i="1">
                                <a:latin typeface="Cambria Math" panose="02040503050406030204" pitchFamily="18" charset="0"/>
                                <a:ea typeface="微软雅黑" panose="020B0503020204020204" pitchFamily="34" charset="-122"/>
                              </a:rPr>
                            </m:ctrlPr>
                          </m:sSubSupPr>
                          <m:e>
                            <m:r>
                              <a:rPr lang="en-US" altLang="zh-CN" sz="2000" i="1">
                                <a:latin typeface="Cambria Math" panose="02040503050406030204" pitchFamily="18" charset="0"/>
                                <a:ea typeface="微软雅黑" panose="020B0503020204020204" pitchFamily="34" charset="-122"/>
                              </a:rPr>
                              <m:t>𝑓</m:t>
                            </m:r>
                          </m:e>
                          <m:sub>
                            <m:r>
                              <a:rPr lang="en-US" altLang="zh-CN" sz="2000" i="1">
                                <a:latin typeface="Cambria Math" panose="02040503050406030204" pitchFamily="18" charset="0"/>
                                <a:ea typeface="微软雅黑" panose="020B0503020204020204" pitchFamily="34" charset="-122"/>
                              </a:rPr>
                              <m:t>𝑘</m:t>
                            </m:r>
                          </m:sub>
                          <m:sup>
                            <m:r>
                              <a:rPr lang="en-US" altLang="zh-CN" sz="2000" i="1">
                                <a:latin typeface="Cambria Math" panose="02040503050406030204" pitchFamily="18" charset="0"/>
                                <a:ea typeface="微软雅黑" panose="020B0503020204020204" pitchFamily="34" charset="-122"/>
                              </a:rPr>
                              <m:t>𝑀</m:t>
                            </m:r>
                          </m:sup>
                        </m:sSubSup>
                      </m:e>
                    </m:d>
                    <m:r>
                      <a:rPr lang="en-US" altLang="zh-CN" sz="2000" i="1">
                        <a:latin typeface="Cambria Math" panose="02040503050406030204" pitchFamily="18" charset="0"/>
                        <a:ea typeface="微软雅黑" panose="020B0503020204020204" pitchFamily="34" charset="-122"/>
                      </a:rPr>
                      <m:t>, </m:t>
                    </m:r>
                    <m:d>
                      <m:dPr>
                        <m:begChr m:val="{"/>
                        <m:endChr m:val="}"/>
                        <m:ctrlPr>
                          <a:rPr lang="en-US" altLang="zh-CN" sz="2000" i="1">
                            <a:latin typeface="Cambria Math" panose="02040503050406030204" pitchFamily="18" charset="0"/>
                            <a:ea typeface="微软雅黑" panose="020B0503020204020204" pitchFamily="34" charset="-122"/>
                          </a:rPr>
                        </m:ctrlPr>
                      </m:dPr>
                      <m:e>
                        <m:sSubSup>
                          <m:sSubSupPr>
                            <m:ctrlPr>
                              <a:rPr lang="en-US" altLang="zh-CN" sz="2000" i="1">
                                <a:latin typeface="Cambria Math" panose="02040503050406030204" pitchFamily="18" charset="0"/>
                                <a:ea typeface="微软雅黑" panose="020B0503020204020204" pitchFamily="34" charset="-122"/>
                              </a:rPr>
                            </m:ctrlPr>
                          </m:sSubSupPr>
                          <m:e>
                            <m:r>
                              <a:rPr lang="en-US" altLang="zh-CN" sz="2000" i="1">
                                <a:latin typeface="Cambria Math" panose="02040503050406030204" pitchFamily="18" charset="0"/>
                                <a:ea typeface="微软雅黑" panose="020B0503020204020204" pitchFamily="34" charset="-122"/>
                              </a:rPr>
                              <m:t>𝑓</m:t>
                            </m:r>
                          </m:e>
                          <m:sub>
                            <m:r>
                              <a:rPr lang="en-US" altLang="zh-CN" sz="2000" i="1">
                                <a:latin typeface="Cambria Math" panose="02040503050406030204" pitchFamily="18" charset="0"/>
                                <a:ea typeface="微软雅黑" panose="020B0503020204020204" pitchFamily="34" charset="-122"/>
                              </a:rPr>
                              <m:t>𝑘</m:t>
                            </m:r>
                          </m:sub>
                          <m:sup>
                            <m:r>
                              <a:rPr lang="en-US" altLang="zh-CN" sz="2000" i="1">
                                <a:latin typeface="Cambria Math" panose="02040503050406030204" pitchFamily="18" charset="0"/>
                                <a:ea typeface="微软雅黑" panose="020B0503020204020204" pitchFamily="34" charset="-122"/>
                              </a:rPr>
                              <m:t>𝑅</m:t>
                            </m:r>
                          </m:sup>
                        </m:sSubSup>
                      </m:e>
                    </m:d>
                  </m:oMath>
                </a14:m>
                <a:r>
                  <a:rPr lang="zh-CN" altLang="en-US" sz="2000" dirty="0">
                    <a:latin typeface="微软雅黑" panose="020B0503020204020204" pitchFamily="34" charset="-122"/>
                    <a:ea typeface="微软雅黑" panose="020B0503020204020204" pitchFamily="34" charset="-122"/>
                  </a:rPr>
                  <a:t>分别代表了两种时空中的一组频率模式</a:t>
                </a:r>
                <a:endParaRPr lang="en-US" altLang="zh-CN" sz="2000" dirty="0">
                  <a:latin typeface="微软雅黑" panose="020B0503020204020204" pitchFamily="34" charset="-122"/>
                  <a:ea typeface="微软雅黑" panose="020B0503020204020204" pitchFamily="34" charset="-122"/>
                </a:endParaRPr>
              </a:p>
              <a:p>
                <a14:m>
                  <m:oMath xmlns:m="http://schemas.openxmlformats.org/officeDocument/2006/math">
                    <m:sSubSup>
                      <m:sSubSupPr>
                        <m:ctrlPr>
                          <a:rPr lang="en-US" altLang="zh-CN" sz="2000" i="1">
                            <a:latin typeface="Cambria Math" panose="02040503050406030204" pitchFamily="18" charset="0"/>
                            <a:ea typeface="微软雅黑" panose="020B0503020204020204" pitchFamily="34" charset="-122"/>
                          </a:rPr>
                        </m:ctrlPr>
                      </m:sSubSupPr>
                      <m:e>
                        <m:r>
                          <a:rPr lang="en-US" altLang="zh-CN" sz="2000" i="1">
                            <a:latin typeface="Cambria Math" panose="02040503050406030204" pitchFamily="18" charset="0"/>
                            <a:ea typeface="微软雅黑" panose="020B0503020204020204" pitchFamily="34" charset="-122"/>
                          </a:rPr>
                          <m:t>𝑓</m:t>
                        </m:r>
                      </m:e>
                      <m:sub>
                        <m:r>
                          <a:rPr lang="en-US" altLang="zh-CN" sz="2000" i="1">
                            <a:latin typeface="Cambria Math" panose="02040503050406030204" pitchFamily="18" charset="0"/>
                            <a:ea typeface="微软雅黑" panose="020B0503020204020204" pitchFamily="34" charset="-122"/>
                          </a:rPr>
                          <m:t>𝑘</m:t>
                        </m:r>
                      </m:sub>
                      <m:sup>
                        <m:r>
                          <a:rPr lang="en-US" altLang="zh-CN" sz="2000" i="1">
                            <a:latin typeface="Cambria Math" panose="02040503050406030204" pitchFamily="18" charset="0"/>
                            <a:ea typeface="微软雅黑" panose="020B0503020204020204" pitchFamily="34" charset="-122"/>
                          </a:rPr>
                          <m:t>𝑀</m:t>
                        </m:r>
                      </m:sup>
                    </m:sSubSup>
                    <m:r>
                      <a:rPr lang="en-US" altLang="zh-CN" sz="2000" b="0" i="1" smtClean="0">
                        <a:latin typeface="Cambria Math" panose="02040503050406030204" pitchFamily="18" charset="0"/>
                        <a:ea typeface="微软雅黑" panose="020B0503020204020204" pitchFamily="34" charset="-122"/>
                      </a:rPr>
                      <m:t>,</m:t>
                    </m:r>
                    <m:sSubSup>
                      <m:sSubSupPr>
                        <m:ctrlPr>
                          <a:rPr lang="en-US" altLang="zh-CN" sz="2000" i="1">
                            <a:latin typeface="Cambria Math" panose="02040503050406030204" pitchFamily="18" charset="0"/>
                            <a:ea typeface="微软雅黑" panose="020B0503020204020204" pitchFamily="34" charset="-122"/>
                          </a:rPr>
                        </m:ctrlPr>
                      </m:sSubSupPr>
                      <m:e>
                        <m:r>
                          <a:rPr lang="en-US" altLang="zh-CN" sz="2000" i="1">
                            <a:latin typeface="Cambria Math" panose="02040503050406030204" pitchFamily="18" charset="0"/>
                            <a:ea typeface="微软雅黑" panose="020B0503020204020204" pitchFamily="34" charset="-122"/>
                          </a:rPr>
                          <m:t>𝑓</m:t>
                        </m:r>
                      </m:e>
                      <m:sub>
                        <m:r>
                          <a:rPr lang="en-US" altLang="zh-CN" sz="2000" i="1">
                            <a:latin typeface="Cambria Math" panose="02040503050406030204" pitchFamily="18" charset="0"/>
                            <a:ea typeface="微软雅黑" panose="020B0503020204020204" pitchFamily="34" charset="-122"/>
                          </a:rPr>
                          <m:t>𝑘</m:t>
                        </m:r>
                      </m:sub>
                      <m:sup>
                        <m:r>
                          <a:rPr lang="en-US" altLang="zh-CN" sz="2000" b="0" i="1" smtClean="0">
                            <a:latin typeface="Cambria Math" panose="02040503050406030204" pitchFamily="18" charset="0"/>
                            <a:ea typeface="微软雅黑" panose="020B0503020204020204" pitchFamily="34" charset="-122"/>
                          </a:rPr>
                          <m:t>𝑅</m:t>
                        </m:r>
                      </m:sup>
                    </m:sSubSup>
                  </m:oMath>
                </a14:m>
                <a:r>
                  <a:rPr lang="zh-CN" altLang="en-US" sz="2000" dirty="0">
                    <a:latin typeface="微软雅黑" panose="020B0503020204020204" pitchFamily="34" charset="-122"/>
                    <a:ea typeface="微软雅黑" panose="020B0503020204020204" pitchFamily="34" charset="-122"/>
                  </a:rPr>
                  <a:t>称为</a:t>
                </a:r>
                <a:r>
                  <a:rPr lang="zh-CN" altLang="en-US" sz="2000" dirty="0">
                    <a:solidFill>
                      <a:schemeClr val="accent1"/>
                    </a:solidFill>
                    <a:latin typeface="微软雅黑" panose="020B0503020204020204" pitchFamily="34" charset="-122"/>
                    <a:ea typeface="微软雅黑" panose="020B0503020204020204" pitchFamily="34" charset="-122"/>
                  </a:rPr>
                  <a:t>正频率模式</a:t>
                </a:r>
                <a:r>
                  <a:rPr lang="zh-CN" altLang="en-US" sz="2000" dirty="0">
                    <a:latin typeface="微软雅黑" panose="020B0503020204020204" pitchFamily="34" charset="-122"/>
                    <a:ea typeface="微软雅黑" panose="020B0503020204020204" pitchFamily="34" charset="-122"/>
                  </a:rPr>
                  <a:t>，共轭</a:t>
                </a:r>
                <a14:m>
                  <m:oMath xmlns:m="http://schemas.openxmlformats.org/officeDocument/2006/math">
                    <m:sSubSup>
                      <m:sSubSupPr>
                        <m:ctrlPr>
                          <a:rPr lang="en-US" altLang="zh-CN" sz="2000" i="1">
                            <a:latin typeface="Cambria Math" panose="02040503050406030204" pitchFamily="18" charset="0"/>
                            <a:ea typeface="微软雅黑" panose="020B0503020204020204" pitchFamily="34" charset="-122"/>
                          </a:rPr>
                        </m:ctrlPr>
                      </m:sSubSupPr>
                      <m:e>
                        <m:r>
                          <a:rPr lang="en-US" altLang="zh-CN" sz="2000" i="1">
                            <a:latin typeface="Cambria Math" panose="02040503050406030204" pitchFamily="18" charset="0"/>
                            <a:ea typeface="微软雅黑" panose="020B0503020204020204" pitchFamily="34" charset="-122"/>
                          </a:rPr>
                          <m:t>𝑓</m:t>
                        </m:r>
                      </m:e>
                      <m:sub>
                        <m:r>
                          <a:rPr lang="en-US" altLang="zh-CN" sz="2000" i="1">
                            <a:latin typeface="Cambria Math" panose="02040503050406030204" pitchFamily="18" charset="0"/>
                            <a:ea typeface="微软雅黑" panose="020B0503020204020204" pitchFamily="34" charset="-122"/>
                          </a:rPr>
                          <m:t>𝑘</m:t>
                        </m:r>
                      </m:sub>
                      <m:sup>
                        <m:r>
                          <a:rPr lang="en-US" altLang="zh-CN" sz="2000" i="1">
                            <a:latin typeface="Cambria Math" panose="02040503050406030204" pitchFamily="18" charset="0"/>
                            <a:ea typeface="微软雅黑" panose="020B0503020204020204" pitchFamily="34" charset="-122"/>
                          </a:rPr>
                          <m:t>𝑀</m:t>
                        </m:r>
                        <m:r>
                          <a:rPr lang="en-US" altLang="zh-CN" sz="2000" b="0" i="1" smtClean="0">
                            <a:latin typeface="Cambria Math" panose="02040503050406030204" pitchFamily="18" charset="0"/>
                            <a:ea typeface="微软雅黑" panose="020B0503020204020204" pitchFamily="34" charset="-122"/>
                          </a:rPr>
                          <m:t>∗</m:t>
                        </m:r>
                      </m:sup>
                    </m:sSubSup>
                    <m:r>
                      <a:rPr lang="en-US" altLang="zh-CN" sz="2000" i="1">
                        <a:latin typeface="Cambria Math" panose="02040503050406030204" pitchFamily="18" charset="0"/>
                        <a:ea typeface="微软雅黑" panose="020B0503020204020204" pitchFamily="34" charset="-122"/>
                      </a:rPr>
                      <m:t>,</m:t>
                    </m:r>
                    <m:sSubSup>
                      <m:sSubSupPr>
                        <m:ctrlPr>
                          <a:rPr lang="en-US" altLang="zh-CN" sz="2000" i="1">
                            <a:latin typeface="Cambria Math" panose="02040503050406030204" pitchFamily="18" charset="0"/>
                            <a:ea typeface="微软雅黑" panose="020B0503020204020204" pitchFamily="34" charset="-122"/>
                          </a:rPr>
                        </m:ctrlPr>
                      </m:sSubSupPr>
                      <m:e>
                        <m:r>
                          <a:rPr lang="en-US" altLang="zh-CN" sz="2000" i="1">
                            <a:latin typeface="Cambria Math" panose="02040503050406030204" pitchFamily="18" charset="0"/>
                            <a:ea typeface="微软雅黑" panose="020B0503020204020204" pitchFamily="34" charset="-122"/>
                          </a:rPr>
                          <m:t>𝑓</m:t>
                        </m:r>
                      </m:e>
                      <m:sub>
                        <m:r>
                          <a:rPr lang="en-US" altLang="zh-CN" sz="2000" i="1">
                            <a:latin typeface="Cambria Math" panose="02040503050406030204" pitchFamily="18" charset="0"/>
                            <a:ea typeface="微软雅黑" panose="020B0503020204020204" pitchFamily="34" charset="-122"/>
                          </a:rPr>
                          <m:t>𝑘</m:t>
                        </m:r>
                      </m:sub>
                      <m:sup>
                        <m:r>
                          <a:rPr lang="en-US" altLang="zh-CN" sz="2000" i="1">
                            <a:latin typeface="Cambria Math" panose="02040503050406030204" pitchFamily="18" charset="0"/>
                            <a:ea typeface="微软雅黑" panose="020B0503020204020204" pitchFamily="34" charset="-122"/>
                          </a:rPr>
                          <m:t>𝑅</m:t>
                        </m:r>
                        <m:r>
                          <a:rPr lang="en-US" altLang="zh-CN" sz="2000" b="0" i="1" smtClean="0">
                            <a:latin typeface="Cambria Math" panose="02040503050406030204" pitchFamily="18" charset="0"/>
                            <a:ea typeface="微软雅黑" panose="020B0503020204020204" pitchFamily="34" charset="-122"/>
                          </a:rPr>
                          <m:t>∗</m:t>
                        </m:r>
                      </m:sup>
                    </m:sSubSup>
                  </m:oMath>
                </a14:m>
                <a:r>
                  <a:rPr lang="zh-CN" altLang="en-US" sz="2000" dirty="0">
                    <a:latin typeface="微软雅黑" panose="020B0503020204020204" pitchFamily="34" charset="-122"/>
                    <a:ea typeface="微软雅黑" panose="020B0503020204020204" pitchFamily="34" charset="-122"/>
                  </a:rPr>
                  <a:t>称为</a:t>
                </a:r>
                <a:r>
                  <a:rPr lang="zh-CN" altLang="en-US" sz="2000" dirty="0">
                    <a:solidFill>
                      <a:schemeClr val="accent1"/>
                    </a:solidFill>
                    <a:latin typeface="微软雅黑" panose="020B0503020204020204" pitchFamily="34" charset="-122"/>
                    <a:ea typeface="微软雅黑" panose="020B0503020204020204" pitchFamily="34" charset="-122"/>
                  </a:rPr>
                  <a:t>负频率模式</a:t>
                </a:r>
              </a:p>
            </p:txBody>
          </p:sp>
        </mc:Choice>
        <mc:Fallback xmlns="">
          <p:sp>
            <p:nvSpPr>
              <p:cNvPr id="19" name="文本框 18">
                <a:extLst>
                  <a:ext uri="{FF2B5EF4-FFF2-40B4-BE49-F238E27FC236}">
                    <a16:creationId xmlns:a16="http://schemas.microsoft.com/office/drawing/2014/main" id="{212BADD4-3264-7FB3-EA88-9EB23BF3A5BC}"/>
                  </a:ext>
                </a:extLst>
              </p:cNvPr>
              <p:cNvSpPr txBox="1">
                <a:spLocks noRot="1" noChangeAspect="1" noMove="1" noResize="1" noEditPoints="1" noAdjustHandles="1" noChangeArrowheads="1" noChangeShapeType="1" noTextEdit="1"/>
              </p:cNvSpPr>
              <p:nvPr/>
            </p:nvSpPr>
            <p:spPr>
              <a:xfrm>
                <a:off x="8027831" y="3173200"/>
                <a:ext cx="4093707" cy="1373966"/>
              </a:xfrm>
              <a:prstGeom prst="rect">
                <a:avLst/>
              </a:prstGeom>
              <a:blipFill>
                <a:blip r:embed="rId11"/>
                <a:stretch>
                  <a:fillRect l="-1639" t="-1333" r="-1490" b="-8000"/>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731214954"/>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6123</TotalTime>
  <Words>2992</Words>
  <Application>Microsoft Office PowerPoint</Application>
  <PresentationFormat>宽屏</PresentationFormat>
  <Paragraphs>301</Paragraphs>
  <Slides>22</Slides>
  <Notes>15</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22</vt:i4>
      </vt:variant>
    </vt:vector>
  </HeadingPairs>
  <TitlesOfParts>
    <vt:vector size="32" baseType="lpstr">
      <vt:lpstr>等线</vt:lpstr>
      <vt:lpstr>等线 Light</vt:lpstr>
      <vt:lpstr>华文楷体</vt:lpstr>
      <vt:lpstr>华文新魏</vt:lpstr>
      <vt:lpstr>微软雅黑</vt:lpstr>
      <vt:lpstr>Arial</vt:lpstr>
      <vt:lpstr>Calibri</vt:lpstr>
      <vt:lpstr>Cambria Math</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Bowen Lin</dc:creator>
  <cp:lastModifiedBy>Bowen Lin</cp:lastModifiedBy>
  <cp:revision>83</cp:revision>
  <dcterms:created xsi:type="dcterms:W3CDTF">2026-04-15T08:19:10Z</dcterms:created>
  <dcterms:modified xsi:type="dcterms:W3CDTF">2026-05-07T02:17:16Z</dcterms:modified>
</cp:coreProperties>
</file>