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300" r:id="rId2"/>
    <p:sldId id="280" r:id="rId3"/>
    <p:sldId id="261" r:id="rId4"/>
    <p:sldId id="267" r:id="rId5"/>
    <p:sldId id="322" r:id="rId6"/>
    <p:sldId id="304" r:id="rId7"/>
    <p:sldId id="325" r:id="rId8"/>
    <p:sldId id="309" r:id="rId9"/>
    <p:sldId id="310" r:id="rId10"/>
    <p:sldId id="314" r:id="rId11"/>
    <p:sldId id="326" r:id="rId12"/>
    <p:sldId id="324" r:id="rId13"/>
    <p:sldId id="323"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4BA4"/>
    <a:srgbClr val="AFABAB"/>
    <a:srgbClr val="0F3DC5"/>
    <a:srgbClr val="2BA9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82F55E-1F25-4CBD-AC39-9A1B6667524B}" v="422" dt="2026-05-07T21:33:11.5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snapToGrid="0">
      <p:cViewPr varScale="1">
        <p:scale>
          <a:sx n="88" d="100"/>
          <a:sy n="88" d="100"/>
        </p:scale>
        <p:origin x="63"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7F8055-27CA-4C55-BC23-F9359CE32445}" type="datetimeFigureOut">
              <a:rPr lang="zh-CN" altLang="en-US" smtClean="0"/>
              <a:t>2026/5/8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591625-B960-4FA4-9643-9A008D8F68F0}" type="slidenum">
              <a:rPr lang="zh-CN" altLang="en-US" smtClean="0"/>
              <a:t>‹#›</a:t>
            </a:fld>
            <a:endParaRPr lang="zh-CN" altLang="en-US"/>
          </a:p>
        </p:txBody>
      </p:sp>
    </p:spTree>
    <p:extLst>
      <p:ext uri="{BB962C8B-B14F-4D97-AF65-F5344CB8AC3E}">
        <p14:creationId xmlns:p14="http://schemas.microsoft.com/office/powerpoint/2010/main" val="3742517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74C1D0-060E-4FCC-91A6-7476A46993C1}"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665898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74C1D0-060E-4FCC-91A6-7476A46993C1}"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952372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3731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201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6745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0740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74C1D0-060E-4FCC-91A6-7476A46993C1}"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953185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BE04E95-C28C-4865-8BFF-E15BC7F29D80}"/>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143BA2C4-6A62-465D-9859-A6EC58CCDE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48A7E042-E9C0-47C6-8F72-5A6E31E12BF4}"/>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5" name="页脚占位符 4">
            <a:extLst>
              <a:ext uri="{FF2B5EF4-FFF2-40B4-BE49-F238E27FC236}">
                <a16:creationId xmlns:a16="http://schemas.microsoft.com/office/drawing/2014/main" id="{11A42068-7729-4131-9349-2C9AA98E434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D408A23-9958-47FB-9DA6-A7D6A7EA8919}"/>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972563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39DD0E2-89AE-4F91-95C6-B328E86D73BA}"/>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A05A87FD-6B6E-4100-99A0-5B9E53CB617C}"/>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E4F9A51A-B308-4DE3-BCF1-FC48B88D3455}"/>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5" name="页脚占位符 4">
            <a:extLst>
              <a:ext uri="{FF2B5EF4-FFF2-40B4-BE49-F238E27FC236}">
                <a16:creationId xmlns:a16="http://schemas.microsoft.com/office/drawing/2014/main" id="{7A9CF7F4-023D-4E0C-BBCC-409FD85EBF5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1E7EE98-D94A-480D-AEF0-60916E0D0174}"/>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3999153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4F6736A6-5D5C-46C2-BD7E-BED0C2D392BC}"/>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C75939D8-8B3D-4C32-B97B-D5A4A549F263}"/>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185D972E-0DA1-486D-B54F-00A9E287098B}"/>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5" name="页脚占位符 4">
            <a:extLst>
              <a:ext uri="{FF2B5EF4-FFF2-40B4-BE49-F238E27FC236}">
                <a16:creationId xmlns:a16="http://schemas.microsoft.com/office/drawing/2014/main" id="{217BDFB6-AE3A-4D21-8A49-2126353C39D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4292135-B275-4FAE-9A81-DB66A9757258}"/>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1462480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9244F6A-BEA3-4829-BA87-1D170340A7A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423E72B-5CFE-4679-8D93-CB9179125E51}"/>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65928390-902E-46D6-AAD1-5CAC6F4C3931}"/>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5" name="页脚占位符 4">
            <a:extLst>
              <a:ext uri="{FF2B5EF4-FFF2-40B4-BE49-F238E27FC236}">
                <a16:creationId xmlns:a16="http://schemas.microsoft.com/office/drawing/2014/main" id="{61889B6D-FF2D-4CF2-B3C7-D4A589C5B82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29F298F-6A75-4555-8309-0DA7712276E1}"/>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222441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21129C4-4BC7-4D1C-923F-9496B94E1D48}"/>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038698E6-0411-4214-8D94-B0A1E13D8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82841289-4692-437C-B93E-BEDAD5215932}"/>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5" name="页脚占位符 4">
            <a:extLst>
              <a:ext uri="{FF2B5EF4-FFF2-40B4-BE49-F238E27FC236}">
                <a16:creationId xmlns:a16="http://schemas.microsoft.com/office/drawing/2014/main" id="{E246CAEC-6441-46A7-8BEC-EDD2814BA1B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32D5173-EC3B-4CA4-9E3D-84194D8598AF}"/>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2045986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D2FCE84-631B-4382-B4C9-8A1C21E78CB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C0D18C5-ABDC-4A53-81D5-A8D5D8895ACD}"/>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AB3D59A7-28E3-435E-A74B-D01ACC655FF2}"/>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78B7DBAE-24BD-44C9-AF96-BD2D6C57135D}"/>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6" name="页脚占位符 5">
            <a:extLst>
              <a:ext uri="{FF2B5EF4-FFF2-40B4-BE49-F238E27FC236}">
                <a16:creationId xmlns:a16="http://schemas.microsoft.com/office/drawing/2014/main" id="{25615034-129A-49B6-86F3-AEAF5A46731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2E8710F-8D44-4ABA-8573-2452F1BCEA3A}"/>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1630951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10188A-D700-409D-BE1F-2F2B0D9B572C}"/>
              </a:ext>
            </a:extLst>
          </p:cNvPr>
          <p:cNvSpPr>
            <a:spLocks noGrp="1"/>
          </p:cNvSpPr>
          <p:nvPr>
            <p:ph type="title"/>
          </p:nvPr>
        </p:nvSpPr>
        <p:spPr>
          <a:xfrm>
            <a:off x="839788" y="365125"/>
            <a:ext cx="10515600" cy="1325563"/>
          </a:xfrm>
        </p:spPr>
        <p:txBody>
          <a:bodyPr/>
          <a:lstStyle/>
          <a:p>
            <a:r>
              <a:rPr lang="zh-CN" altLang="en-US" dirty="0"/>
              <a:t>单击此处编辑母版标题样式</a:t>
            </a:r>
          </a:p>
        </p:txBody>
      </p:sp>
      <p:sp>
        <p:nvSpPr>
          <p:cNvPr id="3" name="文本占位符 2">
            <a:extLst>
              <a:ext uri="{FF2B5EF4-FFF2-40B4-BE49-F238E27FC236}">
                <a16:creationId xmlns:a16="http://schemas.microsoft.com/office/drawing/2014/main" id="{55A7473A-D404-4C74-B566-6E38034FCF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78743395-3FFA-4870-AC3C-44F08215F5D1}"/>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BB27D04B-C346-41D1-8FEC-A80AA34B6A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BFC4B6FE-EDA7-40B1-8441-34577FC4D61A}"/>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752B0929-77AA-49CB-AB9B-CEF9BA5D1981}"/>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8" name="页脚占位符 7">
            <a:extLst>
              <a:ext uri="{FF2B5EF4-FFF2-40B4-BE49-F238E27FC236}">
                <a16:creationId xmlns:a16="http://schemas.microsoft.com/office/drawing/2014/main" id="{43192131-6D11-451C-A87D-BA5C5F388A0B}"/>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D93B0548-3F2D-4EB1-BE3D-B4889DC7CA5A}"/>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3526584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28F6A9F-3B52-4E20-ABF1-A02C896E2F59}"/>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27B5F133-9790-4C0C-BDE4-1AA814DD52B3}"/>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4" name="页脚占位符 3">
            <a:extLst>
              <a:ext uri="{FF2B5EF4-FFF2-40B4-BE49-F238E27FC236}">
                <a16:creationId xmlns:a16="http://schemas.microsoft.com/office/drawing/2014/main" id="{7BE6C979-3EBC-4160-89D7-5AEFA5AFB2A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0659250C-276B-4000-B679-F2821DECBE60}"/>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2635733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BEC519CF-2247-47FB-A4F0-5E137898D314}"/>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3" name="页脚占位符 2">
            <a:extLst>
              <a:ext uri="{FF2B5EF4-FFF2-40B4-BE49-F238E27FC236}">
                <a16:creationId xmlns:a16="http://schemas.microsoft.com/office/drawing/2014/main" id="{B739F0A5-6FFF-48A8-8511-7FE17C371776}"/>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50285EE3-245C-49B5-8F8C-E61B283220D9}"/>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4260041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85FE5AB-235B-49F2-8C30-969875170544}"/>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E2A31D7B-CBDB-4E74-8461-91339A36AF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DC3B9F42-3D3E-4977-9E31-C7E5A168CF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99BB7CFA-C294-46B1-9CCF-5684E60EA9E0}"/>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6" name="页脚占位符 5">
            <a:extLst>
              <a:ext uri="{FF2B5EF4-FFF2-40B4-BE49-F238E27FC236}">
                <a16:creationId xmlns:a16="http://schemas.microsoft.com/office/drawing/2014/main" id="{C5F3A9A8-FCD2-4C2E-91BC-DBCD14C2028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426A166-5F0F-47E9-BFEF-35A170517FD0}"/>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3520786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4094A1B-284C-4868-B171-E77F60CDCA93}"/>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B2D66C86-0CF8-4E32-A933-A5035CD4BA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29A85A24-38B6-4C17-8CE3-D42EA32DDF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D465A0FC-ABA1-425E-9952-DA52635CE0F9}"/>
              </a:ext>
            </a:extLst>
          </p:cNvPr>
          <p:cNvSpPr>
            <a:spLocks noGrp="1"/>
          </p:cNvSpPr>
          <p:nvPr>
            <p:ph type="dt" sz="half" idx="10"/>
          </p:nvPr>
        </p:nvSpPr>
        <p:spPr/>
        <p:txBody>
          <a:bodyPr/>
          <a:lstStyle/>
          <a:p>
            <a:fld id="{012EB2F5-E5B9-4F7B-93DF-EF86E88C72B4}" type="datetimeFigureOut">
              <a:rPr lang="zh-CN" altLang="en-US" smtClean="0"/>
              <a:t>2026/5/8</a:t>
            </a:fld>
            <a:endParaRPr lang="zh-CN" altLang="en-US"/>
          </a:p>
        </p:txBody>
      </p:sp>
      <p:sp>
        <p:nvSpPr>
          <p:cNvPr id="6" name="页脚占位符 5">
            <a:extLst>
              <a:ext uri="{FF2B5EF4-FFF2-40B4-BE49-F238E27FC236}">
                <a16:creationId xmlns:a16="http://schemas.microsoft.com/office/drawing/2014/main" id="{CD28AE56-F084-493B-AD86-53074AD524E2}"/>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3ED1D20-B66A-408C-98AC-6CB497CF1896}"/>
              </a:ext>
            </a:extLst>
          </p:cNvPr>
          <p:cNvSpPr>
            <a:spLocks noGrp="1"/>
          </p:cNvSpPr>
          <p:nvPr>
            <p:ph type="sldNum" sz="quarter" idx="12"/>
          </p:nvPr>
        </p:nvSpPr>
        <p:spPr/>
        <p:txBody>
          <a:body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3834903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5391EB71-47C6-4326-A2C3-D98D6A2159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9DF579BF-3838-432C-B48C-A982AACF81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55BF249-5457-4BEA-B28C-BDE19428D4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2EB2F5-E5B9-4F7B-93DF-EF86E88C72B4}" type="datetimeFigureOut">
              <a:rPr lang="zh-CN" altLang="en-US" smtClean="0"/>
              <a:t>2026/5/8</a:t>
            </a:fld>
            <a:endParaRPr lang="zh-CN" altLang="en-US"/>
          </a:p>
        </p:txBody>
      </p:sp>
      <p:sp>
        <p:nvSpPr>
          <p:cNvPr id="5" name="页脚占位符 4">
            <a:extLst>
              <a:ext uri="{FF2B5EF4-FFF2-40B4-BE49-F238E27FC236}">
                <a16:creationId xmlns:a16="http://schemas.microsoft.com/office/drawing/2014/main" id="{CA719342-6EA6-4BFE-A3B1-9B26DAB6EE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D9757B64-A415-41D7-8C58-F2D64A53EF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5D723C-B3FE-4FE6-A7AF-4B5224CD5942}" type="slidenum">
              <a:rPr lang="zh-CN" altLang="en-US" smtClean="0"/>
              <a:t>‹#›</a:t>
            </a:fld>
            <a:endParaRPr lang="zh-CN" altLang="en-US"/>
          </a:p>
        </p:txBody>
      </p:sp>
    </p:spTree>
    <p:extLst>
      <p:ext uri="{BB962C8B-B14F-4D97-AF65-F5344CB8AC3E}">
        <p14:creationId xmlns:p14="http://schemas.microsoft.com/office/powerpoint/2010/main" val="3403708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2.png"/><Relationship Id="rId5" Type="http://schemas.microsoft.com/office/2007/relationships/hdphoto" Target="../media/hdphoto1.wdp"/><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3.png"/><Relationship Id="rId5" Type="http://schemas.microsoft.com/office/2007/relationships/hdphoto" Target="../media/hdphoto1.wdp"/><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9.png"/><Relationship Id="rId5" Type="http://schemas.microsoft.com/office/2007/relationships/hdphoto" Target="../media/hdphoto1.wdp"/><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0.png"/><Relationship Id="rId5" Type="http://schemas.microsoft.com/office/2007/relationships/hdphoto" Target="../media/hdphoto1.wdp"/><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microsoft.com/office/2007/relationships/hdphoto" Target="../media/hdphoto1.wdp"/><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a:extLst>
              <a:ext uri="{FF2B5EF4-FFF2-40B4-BE49-F238E27FC236}">
                <a16:creationId xmlns:a16="http://schemas.microsoft.com/office/drawing/2014/main" id="{7188F525-2E6B-47CA-9C01-06E865ED87C3}"/>
              </a:ext>
            </a:extLst>
          </p:cNvPr>
          <p:cNvSpPr/>
          <p:nvPr/>
        </p:nvSpPr>
        <p:spPr>
          <a:xfrm>
            <a:off x="0" y="1"/>
            <a:ext cx="12192000" cy="6887980"/>
          </a:xfrm>
          <a:prstGeom prst="rect">
            <a:avLst/>
          </a:prstGeom>
          <a:solidFill>
            <a:srgbClr val="104BA4"/>
          </a:solidFill>
          <a:ln>
            <a:noFill/>
          </a:ln>
          <a:effectLst>
            <a:outerShdw blurRad="508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2" name="矩形 41">
            <a:extLst>
              <a:ext uri="{FF2B5EF4-FFF2-40B4-BE49-F238E27FC236}">
                <a16:creationId xmlns:a16="http://schemas.microsoft.com/office/drawing/2014/main" id="{6041F30F-EAFE-4510-9017-E617922BC134}"/>
              </a:ext>
            </a:extLst>
          </p:cNvPr>
          <p:cNvSpPr/>
          <p:nvPr/>
        </p:nvSpPr>
        <p:spPr>
          <a:xfrm>
            <a:off x="0" y="1409826"/>
            <a:ext cx="12192000" cy="4499706"/>
          </a:xfrm>
          <a:prstGeom prst="rect">
            <a:avLst/>
          </a:prstGeom>
          <a:solidFill>
            <a:schemeClr val="bg1"/>
          </a:solidFill>
          <a:ln>
            <a:noFill/>
          </a:ln>
          <a:effectLst>
            <a:outerShdw blurRad="457200" sx="102000" sy="102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2" name="文本框 1">
            <a:extLst>
              <a:ext uri="{FF2B5EF4-FFF2-40B4-BE49-F238E27FC236}">
                <a16:creationId xmlns:a16="http://schemas.microsoft.com/office/drawing/2014/main" id="{8A7FFEEA-9F85-408F-A4B4-25BB52A56DD1}"/>
              </a:ext>
            </a:extLst>
          </p:cNvPr>
          <p:cNvSpPr txBox="1"/>
          <p:nvPr/>
        </p:nvSpPr>
        <p:spPr>
          <a:xfrm>
            <a:off x="459695" y="1745706"/>
            <a:ext cx="11482466" cy="1245919"/>
          </a:xfrm>
          <a:prstGeom prst="rect">
            <a:avLst/>
          </a:prstGeom>
          <a:noFill/>
        </p:spPr>
        <p:txBody>
          <a:bodyPr wrap="square" rtlCol="0">
            <a:spAutoFit/>
          </a:bodyPr>
          <a:lstStyle/>
          <a:p>
            <a:pPr marL="0" marR="0" lvl="0" indent="0" algn="ctr" defTabSz="914400" rtl="0" eaLnBrk="1" fontAlgn="auto" latinLnBrk="0" hangingPunct="1">
              <a:lnSpc>
                <a:spcPct val="125000"/>
              </a:lnSpc>
              <a:spcBef>
                <a:spcPts val="0"/>
              </a:spcBef>
              <a:spcAft>
                <a:spcPts val="0"/>
              </a:spcAft>
              <a:buClrTx/>
              <a:buSzTx/>
              <a:buFontTx/>
              <a:buNone/>
              <a:tabLst/>
              <a:defRPr/>
            </a:pPr>
            <a:r>
              <a:rPr kumimoji="0" lang="en-US" altLang="zh-CN" sz="6600" b="1" i="0" u="none" strike="noStrike" kern="1200" cap="none" spc="0" normalizeH="0" baseline="0" noProof="0" dirty="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阿里巴巴普惠体 B" panose="00020600040101010101" pitchFamily="18" charset="-122"/>
              </a:rPr>
              <a:t>The Casimir Effect</a:t>
            </a:r>
            <a:endParaRPr kumimoji="0" lang="zh-CN" altLang="en-US" sz="6600" b="1" i="0" u="none" strike="noStrike" kern="1200" cap="none" spc="0" normalizeH="0" baseline="0" noProof="0" dirty="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阿里巴巴普惠体 B" panose="00020600040101010101" pitchFamily="18" charset="-122"/>
            </a:endParaRPr>
          </a:p>
        </p:txBody>
      </p:sp>
      <p:sp>
        <p:nvSpPr>
          <p:cNvPr id="3" name="矩形: 圆角 2">
            <a:extLst>
              <a:ext uri="{FF2B5EF4-FFF2-40B4-BE49-F238E27FC236}">
                <a16:creationId xmlns:a16="http://schemas.microsoft.com/office/drawing/2014/main" id="{FE1420B2-787E-4A3A-BD55-DE07BE15794E}"/>
              </a:ext>
            </a:extLst>
          </p:cNvPr>
          <p:cNvSpPr/>
          <p:nvPr/>
        </p:nvSpPr>
        <p:spPr>
          <a:xfrm>
            <a:off x="1728131" y="4987206"/>
            <a:ext cx="2849595" cy="386016"/>
          </a:xfrm>
          <a:prstGeom prst="roundRect">
            <a:avLst>
              <a:gd name="adj" fmla="val 50000"/>
            </a:avLst>
          </a:prstGeom>
          <a:solidFill>
            <a:srgbClr val="104BA4"/>
          </a:solidFill>
          <a:ln>
            <a:noFill/>
          </a:ln>
          <a:effectLst>
            <a:outerShdw blurRad="4572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pc="300" dirty="0">
                <a:solidFill>
                  <a:prstClr val="white"/>
                </a:solidFill>
                <a:latin typeface="微软雅黑" panose="020B0503020204020204" pitchFamily="34" charset="-122"/>
                <a:ea typeface="微软雅黑" panose="020B0503020204020204" pitchFamily="34" charset="-122"/>
                <a:cs typeface="阿里巴巴普惠体" panose="00020600040101010101" pitchFamily="18" charset="-122"/>
              </a:rPr>
              <a:t>汇报人：</a:t>
            </a:r>
            <a:r>
              <a:rPr lang="zh-CN" altLang="en-US" sz="1600" spc="300" dirty="0">
                <a:solidFill>
                  <a:prstClr val="white"/>
                </a:solidFill>
                <a:latin typeface="微软雅黑" panose="020B0503020204020204" pitchFamily="34" charset="-122"/>
                <a:ea typeface="微软雅黑" panose="020B0503020204020204" pitchFamily="34" charset="-122"/>
                <a:cs typeface="阿里巴巴普惠体" panose="00020600040101010101" pitchFamily="18" charset="-122"/>
              </a:rPr>
              <a:t>叶斌</a:t>
            </a:r>
            <a:endParaRPr kumimoji="0" lang="zh-CN" altLang="en-US" sz="1600" b="0" i="0" u="none" strike="noStrike" kern="1200" cap="none" spc="30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endParaRPr>
          </a:p>
        </p:txBody>
      </p:sp>
      <p:grpSp>
        <p:nvGrpSpPr>
          <p:cNvPr id="44" name="组合 43">
            <a:extLst>
              <a:ext uri="{FF2B5EF4-FFF2-40B4-BE49-F238E27FC236}">
                <a16:creationId xmlns:a16="http://schemas.microsoft.com/office/drawing/2014/main" id="{C985B56C-740E-4BB9-917F-013EAA8474B7}"/>
              </a:ext>
            </a:extLst>
          </p:cNvPr>
          <p:cNvGrpSpPr/>
          <p:nvPr/>
        </p:nvGrpSpPr>
        <p:grpSpPr>
          <a:xfrm>
            <a:off x="8859189" y="146088"/>
            <a:ext cx="2930983" cy="1063161"/>
            <a:chOff x="4285093" y="-6242"/>
            <a:chExt cx="3795135" cy="1376619"/>
          </a:xfrm>
        </p:grpSpPr>
        <p:grpSp>
          <p:nvGrpSpPr>
            <p:cNvPr id="45" name="组合 44">
              <a:extLst>
                <a:ext uri="{FF2B5EF4-FFF2-40B4-BE49-F238E27FC236}">
                  <a16:creationId xmlns:a16="http://schemas.microsoft.com/office/drawing/2014/main" id="{2829C4A2-989C-49C5-8FA9-52CE7290E71E}"/>
                </a:ext>
              </a:extLst>
            </p:cNvPr>
            <p:cNvGrpSpPr/>
            <p:nvPr/>
          </p:nvGrpSpPr>
          <p:grpSpPr>
            <a:xfrm>
              <a:off x="4285093" y="-6242"/>
              <a:ext cx="3795135" cy="1376619"/>
              <a:chOff x="6597847" y="960547"/>
              <a:chExt cx="4882683" cy="1771112"/>
            </a:xfrm>
          </p:grpSpPr>
          <p:pic>
            <p:nvPicPr>
              <p:cNvPr id="47" name="图片 46">
                <a:extLst>
                  <a:ext uri="{FF2B5EF4-FFF2-40B4-BE49-F238E27FC236}">
                    <a16:creationId xmlns:a16="http://schemas.microsoft.com/office/drawing/2014/main" id="{CFF3C992-06B7-45C2-B675-3CD9DEBA378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597847" y="960547"/>
                <a:ext cx="1771106" cy="1771112"/>
              </a:xfrm>
              <a:prstGeom prst="rect">
                <a:avLst/>
              </a:prstGeom>
            </p:spPr>
          </p:pic>
          <p:pic>
            <p:nvPicPr>
              <p:cNvPr id="48" name="图片 47">
                <a:extLst>
                  <a:ext uri="{FF2B5EF4-FFF2-40B4-BE49-F238E27FC236}">
                    <a16:creationId xmlns:a16="http://schemas.microsoft.com/office/drawing/2014/main" id="{9C87AC23-9356-4893-BA22-93B73D6302F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8406891" y="1004505"/>
                <a:ext cx="3073639" cy="1271931"/>
              </a:xfrm>
              <a:prstGeom prst="rect">
                <a:avLst/>
              </a:prstGeom>
            </p:spPr>
          </p:pic>
        </p:grpSp>
        <p:sp>
          <p:nvSpPr>
            <p:cNvPr id="46" name="矩形 45">
              <a:extLst>
                <a:ext uri="{FF2B5EF4-FFF2-40B4-BE49-F238E27FC236}">
                  <a16:creationId xmlns:a16="http://schemas.microsoft.com/office/drawing/2014/main" id="{D2EE5DB9-DFBD-49B4-848B-2299EA7DBA92}"/>
                </a:ext>
              </a:extLst>
            </p:cNvPr>
            <p:cNvSpPr/>
            <p:nvPr/>
          </p:nvSpPr>
          <p:spPr>
            <a:xfrm>
              <a:off x="5763722" y="1032708"/>
              <a:ext cx="2189819" cy="318816"/>
            </a:xfrm>
            <a:prstGeom prst="rect">
              <a:avLst/>
            </a:prstGeom>
          </p:spPr>
          <p:txBody>
            <a:bodyPr wrap="square">
              <a:spAutoFit/>
            </a:bodyPr>
            <a:lstStyle/>
            <a:p>
              <a:pPr algn="dist">
                <a:defRPr/>
              </a:pPr>
              <a:r>
                <a:rPr lang="en-US" altLang="zh-CN" sz="1000" b="1" dirty="0">
                  <a:solidFill>
                    <a:schemeClr val="bg1"/>
                  </a:solidFill>
                  <a:latin typeface="Calibri"/>
                  <a:ea typeface="宋体" panose="02010600030101010101" pitchFamily="2" charset="-122"/>
                </a:rPr>
                <a:t>FUDAN UNIVERSITY</a:t>
              </a:r>
            </a:p>
          </p:txBody>
        </p:sp>
      </p:grpSp>
      <p:sp>
        <p:nvSpPr>
          <p:cNvPr id="49" name="矩形: 圆角 48">
            <a:extLst>
              <a:ext uri="{FF2B5EF4-FFF2-40B4-BE49-F238E27FC236}">
                <a16:creationId xmlns:a16="http://schemas.microsoft.com/office/drawing/2014/main" id="{4DA279E5-9933-4481-BA0F-0601C51C59EB}"/>
              </a:ext>
            </a:extLst>
          </p:cNvPr>
          <p:cNvSpPr/>
          <p:nvPr/>
        </p:nvSpPr>
        <p:spPr>
          <a:xfrm>
            <a:off x="4776130" y="4987206"/>
            <a:ext cx="2849597" cy="386016"/>
          </a:xfrm>
          <a:prstGeom prst="roundRect">
            <a:avLst>
              <a:gd name="adj" fmla="val 50000"/>
            </a:avLst>
          </a:prstGeom>
          <a:solidFill>
            <a:srgbClr val="104BA4"/>
          </a:solidFill>
          <a:ln>
            <a:noFill/>
          </a:ln>
          <a:effectLst>
            <a:outerShdw blurRad="4572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b="0" i="0" u="none" strike="noStrike" kern="1200" cap="none" spc="30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rPr>
              <a:t>组员：叶斌 吕圣民</a:t>
            </a:r>
          </a:p>
        </p:txBody>
      </p:sp>
      <p:sp>
        <p:nvSpPr>
          <p:cNvPr id="50" name="矩形: 圆角 49">
            <a:extLst>
              <a:ext uri="{FF2B5EF4-FFF2-40B4-BE49-F238E27FC236}">
                <a16:creationId xmlns:a16="http://schemas.microsoft.com/office/drawing/2014/main" id="{319BC50C-2F63-482E-BB46-0DF7BB7C3E59}"/>
              </a:ext>
            </a:extLst>
          </p:cNvPr>
          <p:cNvSpPr/>
          <p:nvPr/>
        </p:nvSpPr>
        <p:spPr>
          <a:xfrm>
            <a:off x="7824131" y="4987206"/>
            <a:ext cx="2849597" cy="386016"/>
          </a:xfrm>
          <a:prstGeom prst="roundRect">
            <a:avLst>
              <a:gd name="adj" fmla="val 50000"/>
            </a:avLst>
          </a:prstGeom>
          <a:solidFill>
            <a:srgbClr val="104BA4"/>
          </a:solidFill>
          <a:ln>
            <a:noFill/>
          </a:ln>
          <a:effectLst>
            <a:outerShdw blurRad="4572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b="0" i="0" u="none" strike="noStrike" kern="1200" cap="none" spc="30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rPr>
              <a:t>时间：</a:t>
            </a:r>
            <a:r>
              <a:rPr kumimoji="0" lang="en-US" altLang="zh-CN" b="0" i="0" u="none" strike="noStrike" kern="1200" cap="none" spc="30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rPr>
              <a:t>2026-5-7</a:t>
            </a:r>
            <a:endParaRPr kumimoji="0" lang="zh-CN" altLang="en-US" b="0" i="0" u="none" strike="noStrike" kern="1200" cap="none" spc="30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endParaRPr>
          </a:p>
        </p:txBody>
      </p:sp>
      <p:grpSp>
        <p:nvGrpSpPr>
          <p:cNvPr id="4" name="组合 3">
            <a:extLst>
              <a:ext uri="{FF2B5EF4-FFF2-40B4-BE49-F238E27FC236}">
                <a16:creationId xmlns:a16="http://schemas.microsoft.com/office/drawing/2014/main" id="{28C223F0-7CE8-41E5-9B50-26980E3A79E2}"/>
              </a:ext>
            </a:extLst>
          </p:cNvPr>
          <p:cNvGrpSpPr/>
          <p:nvPr/>
        </p:nvGrpSpPr>
        <p:grpSpPr>
          <a:xfrm>
            <a:off x="1672740" y="4518194"/>
            <a:ext cx="9056375" cy="112418"/>
            <a:chOff x="2958650" y="4529138"/>
            <a:chExt cx="6390970" cy="0"/>
          </a:xfrm>
        </p:grpSpPr>
        <p:cxnSp>
          <p:nvCxnSpPr>
            <p:cNvPr id="52" name="直接连接符 51">
              <a:extLst>
                <a:ext uri="{FF2B5EF4-FFF2-40B4-BE49-F238E27FC236}">
                  <a16:creationId xmlns:a16="http://schemas.microsoft.com/office/drawing/2014/main" id="{DD34CB00-7CBF-41FF-812C-D972CE5ED13F}"/>
                </a:ext>
              </a:extLst>
            </p:cNvPr>
            <p:cNvCxnSpPr>
              <a:cxnSpLocks/>
            </p:cNvCxnSpPr>
            <p:nvPr/>
          </p:nvCxnSpPr>
          <p:spPr>
            <a:xfrm>
              <a:off x="6475751" y="4529138"/>
              <a:ext cx="2873869" cy="0"/>
            </a:xfrm>
            <a:prstGeom prst="line">
              <a:avLst/>
            </a:prstGeom>
            <a:ln w="25400">
              <a:gradFill flip="none" rotWithShape="1">
                <a:gsLst>
                  <a:gs pos="0">
                    <a:srgbClr val="104BA4"/>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53" name="直接连接符 52">
              <a:extLst>
                <a:ext uri="{FF2B5EF4-FFF2-40B4-BE49-F238E27FC236}">
                  <a16:creationId xmlns:a16="http://schemas.microsoft.com/office/drawing/2014/main" id="{12E22B22-2629-4A30-BF1A-0F9C6F37004E}"/>
                </a:ext>
              </a:extLst>
            </p:cNvPr>
            <p:cNvCxnSpPr>
              <a:cxnSpLocks/>
            </p:cNvCxnSpPr>
            <p:nvPr/>
          </p:nvCxnSpPr>
          <p:spPr>
            <a:xfrm>
              <a:off x="2958650" y="4529138"/>
              <a:ext cx="3681993" cy="0"/>
            </a:xfrm>
            <a:prstGeom prst="line">
              <a:avLst/>
            </a:prstGeom>
            <a:ln w="25400">
              <a:gradFill flip="none" rotWithShape="1">
                <a:gsLst>
                  <a:gs pos="96000">
                    <a:srgbClr val="104BA4"/>
                  </a:gs>
                  <a:gs pos="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pic>
        <p:nvPicPr>
          <p:cNvPr id="54" name="图片 53">
            <a:extLst>
              <a:ext uri="{FF2B5EF4-FFF2-40B4-BE49-F238E27FC236}">
                <a16:creationId xmlns:a16="http://schemas.microsoft.com/office/drawing/2014/main" id="{1A400646-BDFB-4DBA-9781-0B7716B06C2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8064703" y="6271460"/>
            <a:ext cx="3760842" cy="502327"/>
          </a:xfrm>
          <a:prstGeom prst="rect">
            <a:avLst/>
          </a:prstGeom>
        </p:spPr>
      </p:pic>
    </p:spTree>
    <p:custDataLst>
      <p:tags r:id="rId1"/>
    </p:custDataLst>
    <p:extLst>
      <p:ext uri="{BB962C8B-B14F-4D97-AF65-F5344CB8AC3E}">
        <p14:creationId xmlns:p14="http://schemas.microsoft.com/office/powerpoint/2010/main" val="3580519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a:extLst>
              <a:ext uri="{FF2B5EF4-FFF2-40B4-BE49-F238E27FC236}">
                <a16:creationId xmlns:a16="http://schemas.microsoft.com/office/drawing/2014/main" id="{D00C8925-D43F-4D93-900D-77FE5BF4ED55}"/>
              </a:ext>
            </a:extLst>
          </p:cNvPr>
          <p:cNvSpPr/>
          <p:nvPr/>
        </p:nvSpPr>
        <p:spPr>
          <a:xfrm>
            <a:off x="1" y="0"/>
            <a:ext cx="4077324" cy="6887980"/>
          </a:xfrm>
          <a:prstGeom prst="rect">
            <a:avLst/>
          </a:prstGeom>
          <a:solidFill>
            <a:srgbClr val="104BA4"/>
          </a:solidFill>
          <a:ln>
            <a:noFill/>
          </a:ln>
          <a:effectLst>
            <a:outerShdw blurRad="3302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26" name="矩形 25">
            <a:extLst>
              <a:ext uri="{FF2B5EF4-FFF2-40B4-BE49-F238E27FC236}">
                <a16:creationId xmlns:a16="http://schemas.microsoft.com/office/drawing/2014/main" id="{7188F525-2E6B-47CA-9C01-06E865ED87C3}"/>
              </a:ext>
            </a:extLst>
          </p:cNvPr>
          <p:cNvSpPr/>
          <p:nvPr/>
        </p:nvSpPr>
        <p:spPr>
          <a:xfrm>
            <a:off x="695325" y="2362201"/>
            <a:ext cx="10801350" cy="2133599"/>
          </a:xfrm>
          <a:prstGeom prst="rect">
            <a:avLst/>
          </a:prstGeom>
          <a:solidFill>
            <a:schemeClr val="bg1"/>
          </a:solidFill>
          <a:ln>
            <a:noFill/>
          </a:ln>
          <a:effectLst>
            <a:outerShdw blurRad="4572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grpSp>
        <p:nvGrpSpPr>
          <p:cNvPr id="2" name="组合 1">
            <a:extLst>
              <a:ext uri="{FF2B5EF4-FFF2-40B4-BE49-F238E27FC236}">
                <a16:creationId xmlns:a16="http://schemas.microsoft.com/office/drawing/2014/main" id="{036FA1A4-FA1E-4F48-BCBD-0A94FA1DA109}"/>
              </a:ext>
            </a:extLst>
          </p:cNvPr>
          <p:cNvGrpSpPr/>
          <p:nvPr/>
        </p:nvGrpSpPr>
        <p:grpSpPr>
          <a:xfrm>
            <a:off x="470473" y="2105561"/>
            <a:ext cx="12357724" cy="2646878"/>
            <a:chOff x="470473" y="2105561"/>
            <a:chExt cx="12357724" cy="2646878"/>
          </a:xfrm>
        </p:grpSpPr>
        <p:sp>
          <p:nvSpPr>
            <p:cNvPr id="22" name="文本框 21">
              <a:extLst>
                <a:ext uri="{FF2B5EF4-FFF2-40B4-BE49-F238E27FC236}">
                  <a16:creationId xmlns:a16="http://schemas.microsoft.com/office/drawing/2014/main" id="{E5620C10-4A21-401A-8852-3BB82BEF8AE9}"/>
                </a:ext>
              </a:extLst>
            </p:cNvPr>
            <p:cNvSpPr txBox="1"/>
            <p:nvPr/>
          </p:nvSpPr>
          <p:spPr>
            <a:xfrm>
              <a:off x="470473" y="2105561"/>
              <a:ext cx="3606852" cy="264687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6600" b="0" i="0" u="none" strike="noStrike" kern="1200" cap="none" spc="0" normalizeH="0" baseline="0" noProof="0" dirty="0">
                  <a:ln>
                    <a:noFill/>
                  </a:ln>
                  <a:solidFill>
                    <a:prstClr val="black">
                      <a:lumMod val="75000"/>
                      <a:lumOff val="25000"/>
                    </a:prstClr>
                  </a:solidFill>
                  <a:effectLst/>
                  <a:uLnTx/>
                  <a:uFillTx/>
                  <a:latin typeface="Eras Demi ITC" panose="020B0805030504020804" pitchFamily="34" charset="0"/>
                  <a:ea typeface="微软雅黑" panose="020B0503020204020204" pitchFamily="34" charset="-122"/>
                  <a:cs typeface="Aharoni" panose="02010803020104030203" pitchFamily="2" charset="-79"/>
                </a:rPr>
                <a:t>04</a:t>
              </a:r>
              <a:endParaRPr kumimoji="0" lang="zh-CN" altLang="en-US" sz="16600" b="0" i="0" u="none" strike="noStrike" kern="1200" cap="none" spc="0" normalizeH="0" baseline="0" noProof="0" dirty="0">
                <a:ln>
                  <a:noFill/>
                </a:ln>
                <a:solidFill>
                  <a:prstClr val="black">
                    <a:lumMod val="75000"/>
                    <a:lumOff val="25000"/>
                  </a:prstClr>
                </a:solidFill>
                <a:effectLst/>
                <a:uLnTx/>
                <a:uFillTx/>
                <a:latin typeface="Eras Demi ITC" panose="020B0805030504020804" pitchFamily="34" charset="0"/>
                <a:ea typeface="微软雅黑" panose="020B0503020204020204" pitchFamily="34" charset="-122"/>
                <a:cs typeface="Aharoni" panose="02010803020104030203" pitchFamily="2" charset="-79"/>
              </a:endParaRPr>
            </a:p>
          </p:txBody>
        </p:sp>
        <p:sp>
          <p:nvSpPr>
            <p:cNvPr id="14" name="文本框 13">
              <a:extLst>
                <a:ext uri="{FF2B5EF4-FFF2-40B4-BE49-F238E27FC236}">
                  <a16:creationId xmlns:a16="http://schemas.microsoft.com/office/drawing/2014/main" id="{3A6B6FFD-24A7-4447-B4F3-FDC919042998}"/>
                </a:ext>
              </a:extLst>
            </p:cNvPr>
            <p:cNvSpPr txBox="1"/>
            <p:nvPr/>
          </p:nvSpPr>
          <p:spPr>
            <a:xfrm>
              <a:off x="4547797" y="3013501"/>
              <a:ext cx="828040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4800" dirty="0">
                  <a:solidFill>
                    <a:prstClr val="black">
                      <a:lumMod val="75000"/>
                      <a:lumOff val="25000"/>
                    </a:prstClr>
                  </a:solidFill>
                  <a:latin typeface="微软雅黑" panose="020B0503020204020204" pitchFamily="34" charset="-122"/>
                  <a:ea typeface="微软雅黑" panose="020B0503020204020204" pitchFamily="34" charset="-122"/>
                  <a:cs typeface="阿里巴巴普惠体 B" panose="00020600040101010101" pitchFamily="18" charset="-122"/>
                </a:rPr>
                <a:t>点分裂正规化</a:t>
              </a:r>
              <a:endParaRPr kumimoji="0" lang="zh-CN" altLang="en-US" sz="48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阿里巴巴普惠体 B" panose="00020600040101010101" pitchFamily="18" charset="-122"/>
              </a:endParaRPr>
            </a:p>
          </p:txBody>
        </p:sp>
      </p:grpSp>
      <p:sp>
        <p:nvSpPr>
          <p:cNvPr id="9" name="矩形 8">
            <a:extLst>
              <a:ext uri="{FF2B5EF4-FFF2-40B4-BE49-F238E27FC236}">
                <a16:creationId xmlns:a16="http://schemas.microsoft.com/office/drawing/2014/main" id="{88DFF3CE-17BC-4F52-9541-34A14BF28A3B}"/>
              </a:ext>
            </a:extLst>
          </p:cNvPr>
          <p:cNvSpPr/>
          <p:nvPr/>
        </p:nvSpPr>
        <p:spPr>
          <a:xfrm>
            <a:off x="11967146" y="1212390"/>
            <a:ext cx="224853" cy="1801112"/>
          </a:xfrm>
          <a:prstGeom prst="rect">
            <a:avLst/>
          </a:prstGeom>
          <a:solidFill>
            <a:srgbClr val="104BA4">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rPr>
              <a:t>FUDAN UNIVERSITY</a:t>
            </a:r>
            <a:endParaRPr kumimoji="0" lang="zh-CN" altLang="en-US" sz="12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grpSp>
        <p:nvGrpSpPr>
          <p:cNvPr id="7" name="组合 6">
            <a:extLst>
              <a:ext uri="{FF2B5EF4-FFF2-40B4-BE49-F238E27FC236}">
                <a16:creationId xmlns:a16="http://schemas.microsoft.com/office/drawing/2014/main" id="{91D60AA2-F85A-4B6B-9F9D-BAA189ADDF5C}"/>
              </a:ext>
            </a:extLst>
          </p:cNvPr>
          <p:cNvGrpSpPr/>
          <p:nvPr/>
        </p:nvGrpSpPr>
        <p:grpSpPr>
          <a:xfrm>
            <a:off x="1687343" y="-49090"/>
            <a:ext cx="7161920" cy="7161920"/>
            <a:chOff x="-185896" y="-151960"/>
            <a:chExt cx="7161920" cy="7161920"/>
          </a:xfrm>
        </p:grpSpPr>
        <p:pic>
          <p:nvPicPr>
            <p:cNvPr id="8" name="图片 7">
              <a:extLst>
                <a:ext uri="{FF2B5EF4-FFF2-40B4-BE49-F238E27FC236}">
                  <a16:creationId xmlns:a16="http://schemas.microsoft.com/office/drawing/2014/main" id="{D2F64D77-1AA8-439C-8842-50CE268700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896" y="-151960"/>
              <a:ext cx="7161920" cy="7161920"/>
            </a:xfrm>
            <a:prstGeom prst="rect">
              <a:avLst/>
            </a:prstGeom>
          </p:spPr>
        </p:pic>
        <p:pic>
          <p:nvPicPr>
            <p:cNvPr id="11" name="图片 10">
              <a:extLst>
                <a:ext uri="{FF2B5EF4-FFF2-40B4-BE49-F238E27FC236}">
                  <a16:creationId xmlns:a16="http://schemas.microsoft.com/office/drawing/2014/main" id="{E1A17995-4E7F-4C4E-9A83-8079CA7E53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5896" y="-151960"/>
              <a:ext cx="7161920" cy="7161920"/>
            </a:xfrm>
            <a:prstGeom prst="rect">
              <a:avLst/>
            </a:prstGeom>
          </p:spPr>
        </p:pic>
      </p:grpSp>
      <p:pic>
        <p:nvPicPr>
          <p:cNvPr id="12" name="图片 11">
            <a:extLst>
              <a:ext uri="{FF2B5EF4-FFF2-40B4-BE49-F238E27FC236}">
                <a16:creationId xmlns:a16="http://schemas.microsoft.com/office/drawing/2014/main" id="{BDDC1F1F-3B5C-41B5-9499-9FB50BE338A1}"/>
              </a:ext>
            </a:extLst>
          </p:cNvPr>
          <p:cNvPicPr>
            <a:picLocks noChangeAspect="1"/>
          </p:cNvPicPr>
          <p:nvPr/>
        </p:nvPicPr>
        <p:blipFill>
          <a:blip r:embed="rId5">
            <a:extLst>
              <a:ext uri="{BEBA8EAE-BF5A-486C-A8C5-ECC9F3942E4B}">
                <a14:imgProps xmlns:a14="http://schemas.microsoft.com/office/drawing/2010/main">
                  <a14:imgLayer r:embed="rId6">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9177785" y="6360457"/>
            <a:ext cx="2744391" cy="366562"/>
          </a:xfrm>
          <a:prstGeom prst="rect">
            <a:avLst/>
          </a:prstGeom>
        </p:spPr>
      </p:pic>
      <p:grpSp>
        <p:nvGrpSpPr>
          <p:cNvPr id="13" name="组合 12">
            <a:extLst>
              <a:ext uri="{FF2B5EF4-FFF2-40B4-BE49-F238E27FC236}">
                <a16:creationId xmlns:a16="http://schemas.microsoft.com/office/drawing/2014/main" id="{1FAA242E-96EF-4C2D-82FD-98C842A5C16C}"/>
              </a:ext>
            </a:extLst>
          </p:cNvPr>
          <p:cNvGrpSpPr/>
          <p:nvPr/>
        </p:nvGrpSpPr>
        <p:grpSpPr>
          <a:xfrm>
            <a:off x="9633665" y="256780"/>
            <a:ext cx="1964493" cy="708062"/>
            <a:chOff x="4246274" y="-10895"/>
            <a:chExt cx="3940182" cy="1420161"/>
          </a:xfrm>
        </p:grpSpPr>
        <p:grpSp>
          <p:nvGrpSpPr>
            <p:cNvPr id="15" name="组合 14">
              <a:extLst>
                <a:ext uri="{FF2B5EF4-FFF2-40B4-BE49-F238E27FC236}">
                  <a16:creationId xmlns:a16="http://schemas.microsoft.com/office/drawing/2014/main" id="{56CD1316-DED4-4D59-A73E-5554E60258BE}"/>
                </a:ext>
              </a:extLst>
            </p:cNvPr>
            <p:cNvGrpSpPr/>
            <p:nvPr/>
          </p:nvGrpSpPr>
          <p:grpSpPr>
            <a:xfrm>
              <a:off x="4246274" y="-10895"/>
              <a:ext cx="3940181" cy="1400681"/>
              <a:chOff x="6547903" y="954561"/>
              <a:chExt cx="5069293" cy="1802069"/>
            </a:xfrm>
          </p:grpSpPr>
          <p:pic>
            <p:nvPicPr>
              <p:cNvPr id="17" name="图片 16">
                <a:extLst>
                  <a:ext uri="{FF2B5EF4-FFF2-40B4-BE49-F238E27FC236}">
                    <a16:creationId xmlns:a16="http://schemas.microsoft.com/office/drawing/2014/main" id="{3DDEDADE-EBFB-4F04-95ED-D9C763BE166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18" name="图片 17">
                <a:extLst>
                  <a:ext uri="{FF2B5EF4-FFF2-40B4-BE49-F238E27FC236}">
                    <a16:creationId xmlns:a16="http://schemas.microsoft.com/office/drawing/2014/main" id="{4F485911-3952-479E-84C5-5979CB236564}"/>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16" name="矩形 15">
              <a:extLst>
                <a:ext uri="{FF2B5EF4-FFF2-40B4-BE49-F238E27FC236}">
                  <a16:creationId xmlns:a16="http://schemas.microsoft.com/office/drawing/2014/main" id="{69A2D027-B41F-4E6D-AA57-1FB48D52C1DC}"/>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spTree>
    <p:extLst>
      <p:ext uri="{BB962C8B-B14F-4D97-AF65-F5344CB8AC3E}">
        <p14:creationId xmlns:p14="http://schemas.microsoft.com/office/powerpoint/2010/main" val="1723107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239EF-40FF-BDFB-66D9-38D0EF345653}"/>
            </a:ext>
          </a:extLst>
        </p:cNvPr>
        <p:cNvGrpSpPr/>
        <p:nvPr/>
      </p:nvGrpSpPr>
      <p:grpSpPr>
        <a:xfrm>
          <a:off x="0" y="0"/>
          <a:ext cx="0" cy="0"/>
          <a:chOff x="0" y="0"/>
          <a:chExt cx="0" cy="0"/>
        </a:xfrm>
      </p:grpSpPr>
      <p:sp>
        <p:nvSpPr>
          <p:cNvPr id="13" name="矩形 12">
            <a:extLst>
              <a:ext uri="{FF2B5EF4-FFF2-40B4-BE49-F238E27FC236}">
                <a16:creationId xmlns:a16="http://schemas.microsoft.com/office/drawing/2014/main" id="{C27B9736-CEC3-3DFB-853E-DC04338EE4A2}"/>
              </a:ext>
            </a:extLst>
          </p:cNvPr>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14" name="文本框 13">
            <a:extLst>
              <a:ext uri="{FF2B5EF4-FFF2-40B4-BE49-F238E27FC236}">
                <a16:creationId xmlns:a16="http://schemas.microsoft.com/office/drawing/2014/main" id="{B15C5C03-D259-704A-E045-AFD161AACF96}"/>
              </a:ext>
            </a:extLst>
          </p:cNvPr>
          <p:cNvSpPr txBox="1"/>
          <p:nvPr/>
        </p:nvSpPr>
        <p:spPr>
          <a:xfrm>
            <a:off x="294551" y="284064"/>
            <a:ext cx="97659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0</a:t>
            </a:r>
            <a:r>
              <a:rPr lang="en-US" altLang="zh-CN" sz="3600" b="1" dirty="0">
                <a:solidFill>
                  <a:prstClr val="white"/>
                </a:solidFill>
                <a:latin typeface="微软雅黑" panose="020B0503020204020204" pitchFamily="34" charset="-122"/>
                <a:ea typeface="微软雅黑" panose="020B0503020204020204" pitchFamily="34" charset="-122"/>
              </a:rPr>
              <a:t>4</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15" name="文本框 14">
            <a:extLst>
              <a:ext uri="{FF2B5EF4-FFF2-40B4-BE49-F238E27FC236}">
                <a16:creationId xmlns:a16="http://schemas.microsoft.com/office/drawing/2014/main" id="{43022D8C-B354-4632-3CDA-DF7380078066}"/>
              </a:ext>
            </a:extLst>
          </p:cNvPr>
          <p:cNvSpPr txBox="1"/>
          <p:nvPr/>
        </p:nvSpPr>
        <p:spPr>
          <a:xfrm>
            <a:off x="1388075" y="212563"/>
            <a:ext cx="363362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3200" dirty="0">
                <a:solidFill>
                  <a:srgbClr val="104BA4"/>
                </a:solidFill>
                <a:latin typeface="微软雅黑" panose="020B0503020204020204" pitchFamily="34" charset="-122"/>
                <a:ea typeface="微软雅黑" panose="020B0503020204020204" pitchFamily="34" charset="-122"/>
                <a:cs typeface="阿里巴巴普惠体" panose="00020600040101010101" pitchFamily="18" charset="-122"/>
              </a:rPr>
              <a:t>点分裂正规化</a:t>
            </a:r>
            <a:endParaRPr kumimoji="0" lang="zh-CN" altLang="en-US" sz="3200" b="0" i="0" u="none" strike="noStrike" kern="1200" cap="none" spc="0" normalizeH="0" baseline="0" noProof="0" dirty="0">
              <a:ln>
                <a:noFill/>
              </a:ln>
              <a:solidFill>
                <a:srgbClr val="104BA4"/>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endParaRPr>
          </a:p>
        </p:txBody>
      </p:sp>
      <p:grpSp>
        <p:nvGrpSpPr>
          <p:cNvPr id="18" name="组合 17">
            <a:extLst>
              <a:ext uri="{FF2B5EF4-FFF2-40B4-BE49-F238E27FC236}">
                <a16:creationId xmlns:a16="http://schemas.microsoft.com/office/drawing/2014/main" id="{6B4F5523-FDBD-943C-3012-36C43E953CFF}"/>
              </a:ext>
            </a:extLst>
          </p:cNvPr>
          <p:cNvGrpSpPr/>
          <p:nvPr/>
        </p:nvGrpSpPr>
        <p:grpSpPr>
          <a:xfrm>
            <a:off x="9796257" y="238208"/>
            <a:ext cx="1964493" cy="708062"/>
            <a:chOff x="4246274" y="-10895"/>
            <a:chExt cx="3940182" cy="1420161"/>
          </a:xfrm>
        </p:grpSpPr>
        <p:grpSp>
          <p:nvGrpSpPr>
            <p:cNvPr id="19" name="组合 18">
              <a:extLst>
                <a:ext uri="{FF2B5EF4-FFF2-40B4-BE49-F238E27FC236}">
                  <a16:creationId xmlns:a16="http://schemas.microsoft.com/office/drawing/2014/main" id="{00874B45-4E53-D441-95C3-000D33B5D278}"/>
                </a:ext>
              </a:extLst>
            </p:cNvPr>
            <p:cNvGrpSpPr/>
            <p:nvPr/>
          </p:nvGrpSpPr>
          <p:grpSpPr>
            <a:xfrm>
              <a:off x="4246274" y="-10895"/>
              <a:ext cx="3940181" cy="1400681"/>
              <a:chOff x="6547903" y="954561"/>
              <a:chExt cx="5069293" cy="1802069"/>
            </a:xfrm>
          </p:grpSpPr>
          <p:pic>
            <p:nvPicPr>
              <p:cNvPr id="21" name="图片 20">
                <a:extLst>
                  <a:ext uri="{FF2B5EF4-FFF2-40B4-BE49-F238E27FC236}">
                    <a16:creationId xmlns:a16="http://schemas.microsoft.com/office/drawing/2014/main" id="{C76DCF5D-2AF6-6979-3128-C1733A5F449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22" name="图片 21">
                <a:extLst>
                  <a:ext uri="{FF2B5EF4-FFF2-40B4-BE49-F238E27FC236}">
                    <a16:creationId xmlns:a16="http://schemas.microsoft.com/office/drawing/2014/main" id="{A0F5A723-8B2F-5076-AC0A-228F77FCC71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20" name="矩形 19">
              <a:extLst>
                <a:ext uri="{FF2B5EF4-FFF2-40B4-BE49-F238E27FC236}">
                  <a16:creationId xmlns:a16="http://schemas.microsoft.com/office/drawing/2014/main" id="{0895C391-4F46-318F-6560-A90DBD24BF0F}"/>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pic>
        <p:nvPicPr>
          <p:cNvPr id="23" name="图片 22">
            <a:extLst>
              <a:ext uri="{FF2B5EF4-FFF2-40B4-BE49-F238E27FC236}">
                <a16:creationId xmlns:a16="http://schemas.microsoft.com/office/drawing/2014/main" id="{70E305DE-3696-5B5A-1E5D-7B4151776327}"/>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324531" y="6390655"/>
            <a:ext cx="2744391" cy="366562"/>
          </a:xfrm>
          <a:prstGeom prst="rect">
            <a:avLst/>
          </a:prstGeom>
        </p:spPr>
      </p:pic>
      <p:sp>
        <p:nvSpPr>
          <p:cNvPr id="24" name="文本框 23">
            <a:extLst>
              <a:ext uri="{FF2B5EF4-FFF2-40B4-BE49-F238E27FC236}">
                <a16:creationId xmlns:a16="http://schemas.microsoft.com/office/drawing/2014/main" id="{0FA50428-EECC-137F-A3D4-888C97F707BA}"/>
              </a:ext>
            </a:extLst>
          </p:cNvPr>
          <p:cNvSpPr txBox="1"/>
          <p:nvPr/>
        </p:nvSpPr>
        <p:spPr>
          <a:xfrm>
            <a:off x="10767488" y="6387885"/>
            <a:ext cx="109998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0" cap="none" spc="0" normalizeH="0" baseline="0" noProof="0" dirty="0">
                <a:ln>
                  <a:noFill/>
                </a:ln>
                <a:solidFill>
                  <a:prstClr val="white">
                    <a:lumMod val="75000"/>
                  </a:prstClr>
                </a:solidFill>
                <a:effectLst/>
                <a:uLnTx/>
                <a:uFillTx/>
                <a:latin typeface="Calibri"/>
                <a:ea typeface="宋体" panose="02010600030101010101" pitchFamily="2" charset="-122"/>
                <a:cs typeface="+mn-cs"/>
              </a:rPr>
              <a:t>JUNE 12</a:t>
            </a:r>
            <a:r>
              <a:rPr kumimoji="0" lang="en-US" altLang="zh-CN"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rPr>
              <a:t>th</a:t>
            </a:r>
            <a:endParaRPr kumimoji="0" lang="zh-CN" altLang="en-US"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endParaRPr>
          </a:p>
        </p:txBody>
      </p:sp>
      <p:sp>
        <p:nvSpPr>
          <p:cNvPr id="17" name="Rectangle 2">
            <a:extLst>
              <a:ext uri="{FF2B5EF4-FFF2-40B4-BE49-F238E27FC236}">
                <a16:creationId xmlns:a16="http://schemas.microsoft.com/office/drawing/2014/main" id="{B24D86BD-4DDB-7524-D4D9-D9704606ABB6}"/>
              </a:ext>
            </a:extLst>
          </p:cNvPr>
          <p:cNvSpPr>
            <a:spLocks noChangeArrowheads="1"/>
          </p:cNvSpPr>
          <p:nvPr/>
        </p:nvSpPr>
        <p:spPr bwMode="auto">
          <a:xfrm>
            <a:off x="1208581" y="4891418"/>
            <a:ext cx="9255125" cy="581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just" fontAlgn="base">
              <a:lnSpc>
                <a:spcPct val="125000"/>
              </a:lnSpc>
              <a:spcBef>
                <a:spcPct val="0"/>
              </a:spcBef>
              <a:spcAft>
                <a:spcPct val="0"/>
              </a:spcAft>
              <a:buFont typeface="Arial" pitchFamily="34" charset="0"/>
              <a:buNone/>
              <a:defRPr/>
            </a:pPr>
            <a:r>
              <a:rPr lang="zh-CN" altLang="en-US" dirty="0">
                <a:solidFill>
                  <a:srgbClr val="DADADA">
                    <a:lumMod val="50000"/>
                  </a:srgbClr>
                </a:solidFill>
                <a:latin typeface="微软雅黑" panose="020B0503020204020204" pitchFamily="34" charset="-122"/>
                <a:ea typeface="微软雅黑" panose="020B0503020204020204" pitchFamily="34" charset="-122"/>
                <a:sym typeface="Microsoft JhengHei UI" panose="020B0604030504040204" pitchFamily="34" charset="-120"/>
              </a:rPr>
              <a:t>后续考虑学习将该方法用于弯曲背景下的量子场以及移动边界导致的复杂真空涨落。</a:t>
            </a:r>
          </a:p>
        </p:txBody>
      </p:sp>
      <mc:AlternateContent xmlns:mc="http://schemas.openxmlformats.org/markup-compatibility/2006">
        <mc:Choice xmlns:a14="http://schemas.microsoft.com/office/drawing/2010/main" Requires="a14">
          <p:sp>
            <p:nvSpPr>
              <p:cNvPr id="2" name="内容占位符 1">
                <a:extLst>
                  <a:ext uri="{FF2B5EF4-FFF2-40B4-BE49-F238E27FC236}">
                    <a16:creationId xmlns:a16="http://schemas.microsoft.com/office/drawing/2014/main" id="{13C20610-D941-79DE-E90F-A36FC85C1AA0}"/>
                  </a:ext>
                </a:extLst>
              </p:cNvPr>
              <p:cNvSpPr txBox="1">
                <a:spLocks/>
              </p:cNvSpPr>
              <p:nvPr/>
            </p:nvSpPr>
            <p:spPr>
              <a:xfrm>
                <a:off x="1159555" y="1302721"/>
                <a:ext cx="10357530" cy="3383254"/>
              </a:xfrm>
              <a:prstGeom prst="rect">
                <a:avLst/>
              </a:prstGeom>
            </p:spPr>
            <p:txBody>
              <a:bodyPr vert="horz" lIns="91440" tIns="45720" rIns="91440" bIns="45720" rtlCol="0">
                <a:noAutofit/>
              </a:bodyPr>
              <a:lstStyle>
                <a:lvl1pPr marL="0" indent="0" algn="just" defTabSz="914400" rtl="0" eaLnBrk="1" latinLnBrk="0" hangingPunct="1">
                  <a:lnSpc>
                    <a:spcPct val="120000"/>
                  </a:lnSpc>
                  <a:spcBef>
                    <a:spcPts val="6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zh-CN" altLang="en-US" sz="1800" dirty="0">
                    <a:solidFill>
                      <a:sysClr val="windowText" lastClr="000000">
                        <a:lumMod val="75000"/>
                        <a:lumOff val="25000"/>
                      </a:sysClr>
                    </a:solidFill>
                    <a:latin typeface="Arial"/>
                  </a:rPr>
                  <a:t>这一方法中，将使用格林函数来表示真空能</a:t>
                </a:r>
                <a:endParaRPr lang="en-US" altLang="zh-CN" sz="18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14:m>
                  <m:oMathPara xmlns:m="http://schemas.openxmlformats.org/officeDocument/2006/math">
                    <m:oMathParaPr>
                      <m:jc m:val="centerGroup"/>
                    </m:oMathParaPr>
                    <m:oMath xmlns:m="http://schemas.openxmlformats.org/officeDocument/2006/math">
                      <m:sSub>
                        <m:sSubPr>
                          <m:ctrlPr>
                            <a:rPr lang="en-US" altLang="zh-CN" sz="1800" i="1" smtClean="0">
                              <a:solidFill>
                                <a:sysClr val="windowText" lastClr="000000">
                                  <a:lumMod val="75000"/>
                                  <a:lumOff val="25000"/>
                                </a:sysClr>
                              </a:solidFill>
                              <a:latin typeface="Cambria Math" panose="02040503050406030204" pitchFamily="18" charset="0"/>
                            </a:rPr>
                          </m:ctrlPr>
                        </m:sSubPr>
                        <m:e>
                          <m:r>
                            <a:rPr lang="zh-CN" altLang="en-US" sz="1800" i="1" smtClean="0">
                              <a:solidFill>
                                <a:sysClr val="windowText" lastClr="000000">
                                  <a:lumMod val="75000"/>
                                  <a:lumOff val="25000"/>
                                </a:sysClr>
                              </a:solidFill>
                              <a:latin typeface="Cambria Math" panose="02040503050406030204" pitchFamily="18" charset="0"/>
                            </a:rPr>
                            <m:t>𝜀</m:t>
                          </m:r>
                        </m:e>
                        <m:sub>
                          <m:r>
                            <a:rPr lang="en-US" altLang="zh-CN" sz="1800" b="0" i="1" smtClean="0">
                              <a:solidFill>
                                <a:sysClr val="windowText" lastClr="000000">
                                  <a:lumMod val="75000"/>
                                  <a:lumOff val="25000"/>
                                </a:sysClr>
                              </a:solidFill>
                              <a:latin typeface="Cambria Math" panose="02040503050406030204" pitchFamily="18" charset="0"/>
                            </a:rPr>
                            <m:t>0</m:t>
                          </m:r>
                        </m:sub>
                      </m:sSub>
                      <m:d>
                        <m:dPr>
                          <m:ctrlPr>
                            <a:rPr lang="en-US" altLang="zh-CN" sz="1800" b="0" i="1" smtClean="0">
                              <a:solidFill>
                                <a:sysClr val="windowText" lastClr="000000">
                                  <a:lumMod val="75000"/>
                                  <a:lumOff val="25000"/>
                                </a:sysClr>
                              </a:solidFill>
                              <a:latin typeface="Cambria Math" panose="02040503050406030204" pitchFamily="18" charset="0"/>
                            </a:rPr>
                          </m:ctrlPr>
                        </m:dPr>
                        <m:e>
                          <m:r>
                            <a:rPr lang="zh-CN" altLang="en-US" sz="1800" b="0" i="1" smtClean="0">
                              <a:solidFill>
                                <a:sysClr val="windowText" lastClr="000000">
                                  <a:lumMod val="75000"/>
                                  <a:lumOff val="25000"/>
                                </a:sysClr>
                              </a:solidFill>
                              <a:latin typeface="Cambria Math" panose="02040503050406030204" pitchFamily="18" charset="0"/>
                            </a:rPr>
                            <m:t>𝜖</m:t>
                          </m:r>
                        </m:e>
                      </m:d>
                      <m:r>
                        <a:rPr lang="en-US" altLang="zh-CN" sz="1800" b="0" i="1" smtClean="0">
                          <a:solidFill>
                            <a:sysClr val="windowText" lastClr="000000">
                              <a:lumMod val="75000"/>
                              <a:lumOff val="25000"/>
                            </a:sysClr>
                          </a:solidFill>
                          <a:latin typeface="Cambria Math" panose="02040503050406030204" pitchFamily="18" charset="0"/>
                        </a:rPr>
                        <m:t>=</m:t>
                      </m:r>
                      <m:r>
                        <a:rPr lang="en-US" altLang="zh-CN" sz="1800" b="0" i="1" smtClean="0">
                          <a:solidFill>
                            <a:sysClr val="windowText" lastClr="000000">
                              <a:lumMod val="75000"/>
                              <a:lumOff val="25000"/>
                            </a:sysClr>
                          </a:solidFill>
                          <a:latin typeface="Cambria Math" panose="02040503050406030204" pitchFamily="18" charset="0"/>
                        </a:rPr>
                        <m:t>𝑖</m:t>
                      </m:r>
                      <m:nary>
                        <m:naryPr>
                          <m:ctrlPr>
                            <a:rPr lang="en-US" altLang="zh-CN" sz="1800" b="0" i="1" smtClean="0">
                              <a:solidFill>
                                <a:sysClr val="windowText" lastClr="000000">
                                  <a:lumMod val="75000"/>
                                  <a:lumOff val="25000"/>
                                </a:sysClr>
                              </a:solidFill>
                              <a:latin typeface="Cambria Math" panose="02040503050406030204" pitchFamily="18" charset="0"/>
                            </a:rPr>
                          </m:ctrlPr>
                        </m:naryPr>
                        <m:sub>
                          <m:r>
                            <m:rPr>
                              <m:brk m:alnAt="23"/>
                            </m:rPr>
                            <a:rPr lang="en-US" altLang="zh-CN" sz="1800" b="0" i="1" smtClean="0">
                              <a:solidFill>
                                <a:sysClr val="windowText" lastClr="000000">
                                  <a:lumMod val="75000"/>
                                  <a:lumOff val="25000"/>
                                </a:sysClr>
                              </a:solidFill>
                              <a:latin typeface="Cambria Math" panose="02040503050406030204" pitchFamily="18" charset="0"/>
                            </a:rPr>
                            <m:t>𝑉</m:t>
                          </m:r>
                        </m:sub>
                        <m:sup/>
                        <m:e>
                          <m:r>
                            <a:rPr lang="en-US" altLang="zh-CN" sz="1800" b="0" i="1" smtClean="0">
                              <a:solidFill>
                                <a:sysClr val="windowText" lastClr="000000">
                                  <a:lumMod val="75000"/>
                                  <a:lumOff val="25000"/>
                                </a:sysClr>
                              </a:solidFill>
                              <a:latin typeface="Cambria Math" panose="02040503050406030204" pitchFamily="18" charset="0"/>
                            </a:rPr>
                            <m:t>𝑑𝑟</m:t>
                          </m:r>
                          <m:sSub>
                            <m:sSubPr>
                              <m:ctrlPr>
                                <a:rPr lang="en-US" altLang="zh-CN" sz="1800" b="0" i="1" smtClean="0">
                                  <a:solidFill>
                                    <a:sysClr val="windowText" lastClr="000000">
                                      <a:lumMod val="75000"/>
                                      <a:lumOff val="25000"/>
                                    </a:sysClr>
                                  </a:solidFill>
                                  <a:latin typeface="Cambria Math" panose="02040503050406030204" pitchFamily="18" charset="0"/>
                                </a:rPr>
                              </m:ctrlPr>
                            </m:sSubPr>
                            <m:e>
                              <m:d>
                                <m:dPr>
                                  <m:begChr m:val=""/>
                                  <m:endChr m:val="|"/>
                                  <m:ctrlPr>
                                    <a:rPr lang="en-US" altLang="zh-CN" sz="1800" b="0" i="1" smtClean="0">
                                      <a:solidFill>
                                        <a:sysClr val="windowText" lastClr="000000">
                                          <a:lumMod val="75000"/>
                                          <a:lumOff val="25000"/>
                                        </a:sysClr>
                                      </a:solidFill>
                                      <a:latin typeface="Cambria Math" panose="02040503050406030204" pitchFamily="18" charset="0"/>
                                    </a:rPr>
                                  </m:ctrlPr>
                                </m:dPr>
                                <m:e>
                                  <m:f>
                                    <m:fPr>
                                      <m:ctrlPr>
                                        <a:rPr lang="en-US" altLang="zh-CN" sz="1800" b="0" i="1" smtClean="0">
                                          <a:solidFill>
                                            <a:sysClr val="windowText" lastClr="000000">
                                              <a:lumMod val="75000"/>
                                              <a:lumOff val="25000"/>
                                            </a:sysClr>
                                          </a:solidFill>
                                          <a:latin typeface="Cambria Math" panose="02040503050406030204" pitchFamily="18" charset="0"/>
                                        </a:rPr>
                                      </m:ctrlPr>
                                    </m:fPr>
                                    <m:num>
                                      <m:sSup>
                                        <m:sSupPr>
                                          <m:ctrlPr>
                                            <a:rPr lang="en-US" altLang="zh-CN" sz="1800" b="0" i="1" smtClean="0">
                                              <a:solidFill>
                                                <a:sysClr val="windowText" lastClr="000000">
                                                  <a:lumMod val="75000"/>
                                                  <a:lumOff val="25000"/>
                                                </a:sysClr>
                                              </a:solidFill>
                                              <a:latin typeface="Cambria Math" panose="02040503050406030204" pitchFamily="18" charset="0"/>
                                            </a:rPr>
                                          </m:ctrlPr>
                                        </m:sSupPr>
                                        <m:e>
                                          <m:r>
                                            <a:rPr lang="zh-CN" altLang="en-US" sz="1800" b="0" i="1" smtClean="0">
                                              <a:solidFill>
                                                <a:sysClr val="windowText" lastClr="000000">
                                                  <a:lumMod val="75000"/>
                                                  <a:lumOff val="25000"/>
                                                </a:sysClr>
                                              </a:solidFill>
                                              <a:latin typeface="Cambria Math" panose="02040503050406030204" pitchFamily="18" charset="0"/>
                                            </a:rPr>
                                            <m:t>𝜕</m:t>
                                          </m:r>
                                        </m:e>
                                        <m:sup>
                                          <m:r>
                                            <a:rPr lang="en-US" altLang="zh-CN" sz="1800" b="0" i="1" smtClean="0">
                                              <a:solidFill>
                                                <a:sysClr val="windowText" lastClr="000000">
                                                  <a:lumMod val="75000"/>
                                                  <a:lumOff val="25000"/>
                                                </a:sysClr>
                                              </a:solidFill>
                                              <a:latin typeface="Cambria Math" panose="02040503050406030204" pitchFamily="18" charset="0"/>
                                            </a:rPr>
                                            <m:t>2</m:t>
                                          </m:r>
                                        </m:sup>
                                      </m:sSup>
                                      <m:r>
                                        <a:rPr lang="en-US" altLang="zh-CN" sz="1800" b="0" i="1" smtClean="0">
                                          <a:solidFill>
                                            <a:sysClr val="windowText" lastClr="000000">
                                              <a:lumMod val="75000"/>
                                              <a:lumOff val="25000"/>
                                            </a:sysClr>
                                          </a:solidFill>
                                          <a:latin typeface="Cambria Math" panose="02040503050406030204" pitchFamily="18" charset="0"/>
                                        </a:rPr>
                                        <m:t>𝐺</m:t>
                                      </m:r>
                                      <m:r>
                                        <a:rPr lang="en-US" altLang="zh-CN" sz="1800" b="0" i="1" smtClean="0">
                                          <a:solidFill>
                                            <a:sysClr val="windowText" lastClr="000000">
                                              <a:lumMod val="75000"/>
                                              <a:lumOff val="25000"/>
                                            </a:sysClr>
                                          </a:solidFill>
                                          <a:latin typeface="Cambria Math" panose="02040503050406030204" pitchFamily="18" charset="0"/>
                                        </a:rPr>
                                        <m:t>(</m:t>
                                      </m:r>
                                      <m:r>
                                        <a:rPr lang="en-US" altLang="zh-CN" sz="1800" b="0" i="1" smtClean="0">
                                          <a:solidFill>
                                            <a:sysClr val="windowText" lastClr="000000">
                                              <a:lumMod val="75000"/>
                                              <a:lumOff val="25000"/>
                                            </a:sysClr>
                                          </a:solidFill>
                                          <a:latin typeface="Cambria Math" panose="02040503050406030204" pitchFamily="18" charset="0"/>
                                        </a:rPr>
                                        <m:t>𝑥</m:t>
                                      </m:r>
                                      <m:r>
                                        <a:rPr lang="en-US" altLang="zh-CN" sz="1800" b="0" i="1" smtClean="0">
                                          <a:solidFill>
                                            <a:sysClr val="windowText" lastClr="000000">
                                              <a:lumMod val="75000"/>
                                              <a:lumOff val="25000"/>
                                            </a:sysClr>
                                          </a:solidFill>
                                          <a:latin typeface="Cambria Math" panose="02040503050406030204" pitchFamily="18" charset="0"/>
                                        </a:rPr>
                                        <m:t>,</m:t>
                                      </m:r>
                                      <m:sSup>
                                        <m:sSupPr>
                                          <m:ctrlPr>
                                            <a:rPr lang="en-US" altLang="zh-CN" sz="1800" b="0" i="1" smtClean="0">
                                              <a:solidFill>
                                                <a:sysClr val="windowText" lastClr="000000">
                                                  <a:lumMod val="75000"/>
                                                  <a:lumOff val="25000"/>
                                                </a:sysClr>
                                              </a:solidFill>
                                              <a:latin typeface="Cambria Math" panose="02040503050406030204" pitchFamily="18" charset="0"/>
                                            </a:rPr>
                                          </m:ctrlPr>
                                        </m:sSupPr>
                                        <m:e>
                                          <m:r>
                                            <a:rPr lang="en-US" altLang="zh-CN" sz="1800" b="0" i="1" smtClean="0">
                                              <a:solidFill>
                                                <a:sysClr val="windowText" lastClr="000000">
                                                  <a:lumMod val="75000"/>
                                                  <a:lumOff val="25000"/>
                                                </a:sysClr>
                                              </a:solidFill>
                                              <a:latin typeface="Cambria Math" panose="02040503050406030204" pitchFamily="18" charset="0"/>
                                            </a:rPr>
                                            <m:t>𝑥</m:t>
                                          </m:r>
                                        </m:e>
                                        <m:sup>
                                          <m:r>
                                            <a:rPr lang="en-US" altLang="zh-CN" sz="1800" b="0" i="1" smtClean="0">
                                              <a:solidFill>
                                                <a:sysClr val="windowText" lastClr="000000">
                                                  <a:lumMod val="75000"/>
                                                  <a:lumOff val="25000"/>
                                                </a:sysClr>
                                              </a:solidFill>
                                              <a:latin typeface="Cambria Math" panose="02040503050406030204" pitchFamily="18" charset="0"/>
                                            </a:rPr>
                                            <m:t>′</m:t>
                                          </m:r>
                                        </m:sup>
                                      </m:sSup>
                                      <m:r>
                                        <a:rPr lang="en-US" altLang="zh-CN" sz="1800" b="0" i="1" smtClean="0">
                                          <a:solidFill>
                                            <a:sysClr val="windowText" lastClr="000000">
                                              <a:lumMod val="75000"/>
                                              <a:lumOff val="25000"/>
                                            </a:sysClr>
                                          </a:solidFill>
                                          <a:latin typeface="Cambria Math" panose="02040503050406030204" pitchFamily="18" charset="0"/>
                                        </a:rPr>
                                        <m:t>)</m:t>
                                      </m:r>
                                    </m:num>
                                    <m:den>
                                      <m:r>
                                        <a:rPr lang="zh-CN" altLang="en-US" sz="1800" b="0" i="1" smtClean="0">
                                          <a:solidFill>
                                            <a:sysClr val="windowText" lastClr="000000">
                                              <a:lumMod val="75000"/>
                                              <a:lumOff val="25000"/>
                                            </a:sysClr>
                                          </a:solidFill>
                                          <a:latin typeface="Cambria Math" panose="02040503050406030204" pitchFamily="18" charset="0"/>
                                        </a:rPr>
                                        <m:t>𝜕</m:t>
                                      </m:r>
                                      <m:sSubSup>
                                        <m:sSubSupPr>
                                          <m:ctrlPr>
                                            <a:rPr lang="en-US" altLang="zh-CN" sz="1800" b="0" i="1" smtClean="0">
                                              <a:solidFill>
                                                <a:sysClr val="windowText" lastClr="000000">
                                                  <a:lumMod val="75000"/>
                                                  <a:lumOff val="25000"/>
                                                </a:sysClr>
                                              </a:solidFill>
                                              <a:latin typeface="Cambria Math" panose="02040503050406030204" pitchFamily="18" charset="0"/>
                                            </a:rPr>
                                          </m:ctrlPr>
                                        </m:sSubSupPr>
                                        <m:e>
                                          <m:r>
                                            <a:rPr lang="en-US" altLang="zh-CN" sz="1800" b="0" i="1" smtClean="0">
                                              <a:solidFill>
                                                <a:sysClr val="windowText" lastClr="000000">
                                                  <a:lumMod val="75000"/>
                                                  <a:lumOff val="25000"/>
                                                </a:sysClr>
                                              </a:solidFill>
                                              <a:latin typeface="Cambria Math" panose="02040503050406030204" pitchFamily="18" charset="0"/>
                                            </a:rPr>
                                            <m:t>𝑥</m:t>
                                          </m:r>
                                        </m:e>
                                        <m:sub>
                                          <m:r>
                                            <a:rPr lang="en-US" altLang="zh-CN" sz="1800" b="0" i="1" smtClean="0">
                                              <a:solidFill>
                                                <a:sysClr val="windowText" lastClr="000000">
                                                  <a:lumMod val="75000"/>
                                                  <a:lumOff val="25000"/>
                                                </a:sysClr>
                                              </a:solidFill>
                                              <a:latin typeface="Cambria Math" panose="02040503050406030204" pitchFamily="18" charset="0"/>
                                            </a:rPr>
                                            <m:t>0</m:t>
                                          </m:r>
                                        </m:sub>
                                        <m:sup>
                                          <m:r>
                                            <a:rPr lang="en-US" altLang="zh-CN" sz="1800" b="0" i="1" smtClean="0">
                                              <a:solidFill>
                                                <a:sysClr val="windowText" lastClr="000000">
                                                  <a:lumMod val="75000"/>
                                                  <a:lumOff val="25000"/>
                                                </a:sysClr>
                                              </a:solidFill>
                                              <a:latin typeface="Cambria Math" panose="02040503050406030204" pitchFamily="18" charset="0"/>
                                            </a:rPr>
                                            <m:t>2</m:t>
                                          </m:r>
                                        </m:sup>
                                      </m:sSubSup>
                                    </m:den>
                                  </m:f>
                                </m:e>
                              </m:d>
                            </m:e>
                            <m:sub>
                              <m:sSup>
                                <m:sSupPr>
                                  <m:ctrlPr>
                                    <a:rPr lang="en-US" altLang="zh-CN" sz="1800" b="0" i="1" smtClean="0">
                                      <a:solidFill>
                                        <a:sysClr val="windowText" lastClr="000000">
                                          <a:lumMod val="75000"/>
                                          <a:lumOff val="25000"/>
                                        </a:sysClr>
                                      </a:solidFill>
                                      <a:latin typeface="Cambria Math" panose="02040503050406030204" pitchFamily="18" charset="0"/>
                                    </a:rPr>
                                  </m:ctrlPr>
                                </m:sSupPr>
                                <m:e>
                                  <m:r>
                                    <a:rPr lang="en-US" altLang="zh-CN" sz="1800" b="0" i="1" smtClean="0">
                                      <a:solidFill>
                                        <a:sysClr val="windowText" lastClr="000000">
                                          <a:lumMod val="75000"/>
                                          <a:lumOff val="25000"/>
                                        </a:sysClr>
                                      </a:solidFill>
                                      <a:latin typeface="Cambria Math" panose="02040503050406030204" pitchFamily="18" charset="0"/>
                                    </a:rPr>
                                    <m:t>𝑥</m:t>
                                  </m:r>
                                </m:e>
                                <m:sup>
                                  <m:r>
                                    <a:rPr lang="en-US" altLang="zh-CN" sz="1800" b="0" i="1" smtClean="0">
                                      <a:solidFill>
                                        <a:sysClr val="windowText" lastClr="000000">
                                          <a:lumMod val="75000"/>
                                          <a:lumOff val="25000"/>
                                        </a:sysClr>
                                      </a:solidFill>
                                      <a:latin typeface="Cambria Math" panose="02040503050406030204" pitchFamily="18" charset="0"/>
                                    </a:rPr>
                                    <m:t>′</m:t>
                                  </m:r>
                                </m:sup>
                              </m:sSup>
                              <m:r>
                                <a:rPr lang="en-US" altLang="zh-CN" sz="1800" b="0" i="1" smtClean="0">
                                  <a:solidFill>
                                    <a:sysClr val="windowText" lastClr="000000">
                                      <a:lumMod val="75000"/>
                                      <a:lumOff val="25000"/>
                                    </a:sysClr>
                                  </a:solidFill>
                                  <a:latin typeface="Cambria Math" panose="02040503050406030204" pitchFamily="18" charset="0"/>
                                </a:rPr>
                                <m:t>=</m:t>
                              </m:r>
                              <m:r>
                                <a:rPr lang="en-US" altLang="zh-CN" sz="1800" b="0" i="1" smtClean="0">
                                  <a:solidFill>
                                    <a:sysClr val="windowText" lastClr="000000">
                                      <a:lumMod val="75000"/>
                                      <a:lumOff val="25000"/>
                                    </a:sysClr>
                                  </a:solidFill>
                                  <a:latin typeface="Cambria Math" panose="02040503050406030204" pitchFamily="18" charset="0"/>
                                </a:rPr>
                                <m:t>𝑥</m:t>
                              </m:r>
                              <m:r>
                                <a:rPr lang="en-US" altLang="zh-CN" sz="1800" b="0" i="1" smtClean="0">
                                  <a:solidFill>
                                    <a:sysClr val="windowText" lastClr="000000">
                                      <a:lumMod val="75000"/>
                                      <a:lumOff val="25000"/>
                                    </a:sysClr>
                                  </a:solidFill>
                                  <a:latin typeface="Cambria Math" panose="02040503050406030204" pitchFamily="18" charset="0"/>
                                </a:rPr>
                                <m:t>+</m:t>
                              </m:r>
                              <m:r>
                                <a:rPr lang="zh-CN" altLang="en-US" sz="1800" b="0" i="1" smtClean="0">
                                  <a:solidFill>
                                    <a:sysClr val="windowText" lastClr="000000">
                                      <a:lumMod val="75000"/>
                                      <a:lumOff val="25000"/>
                                    </a:sysClr>
                                  </a:solidFill>
                                  <a:latin typeface="Cambria Math" panose="02040503050406030204" pitchFamily="18" charset="0"/>
                                </a:rPr>
                                <m:t>𝜖</m:t>
                              </m:r>
                            </m:sub>
                          </m:sSub>
                        </m:e>
                      </m:nary>
                    </m:oMath>
                  </m:oMathPara>
                </a14:m>
                <a:endParaRPr lang="en-US" altLang="zh-CN" sz="18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zh-CN" altLang="en-US" sz="1800" dirty="0">
                    <a:solidFill>
                      <a:sysClr val="windowText" lastClr="000000">
                        <a:lumMod val="75000"/>
                        <a:lumOff val="25000"/>
                      </a:sysClr>
                    </a:solidFill>
                    <a:latin typeface="Arial"/>
                  </a:rPr>
                  <a:t>其中</a:t>
                </a:r>
                <a14:m>
                  <m:oMath xmlns:m="http://schemas.openxmlformats.org/officeDocument/2006/math">
                    <m:r>
                      <a:rPr lang="zh-CN" altLang="en-US" sz="1800" i="1" smtClean="0">
                        <a:solidFill>
                          <a:sysClr val="windowText" lastClr="000000">
                            <a:lumMod val="75000"/>
                            <a:lumOff val="25000"/>
                          </a:sysClr>
                        </a:solidFill>
                        <a:latin typeface="Cambria Math" panose="02040503050406030204" pitchFamily="18" charset="0"/>
                      </a:rPr>
                      <m:t>𝜖</m:t>
                    </m:r>
                    <m:r>
                      <a:rPr lang="zh-CN" altLang="en-US" sz="1800" i="1">
                        <a:solidFill>
                          <a:sysClr val="windowText" lastClr="000000">
                            <a:lumMod val="75000"/>
                            <a:lumOff val="25000"/>
                          </a:sysClr>
                        </a:solidFill>
                        <a:latin typeface="Cambria Math" panose="02040503050406030204" pitchFamily="18" charset="0"/>
                      </a:rPr>
                      <m:t>为</m:t>
                    </m:r>
                  </m:oMath>
                </a14:m>
                <a:r>
                  <a:rPr lang="zh-CN" altLang="en-US" sz="1800" dirty="0">
                    <a:solidFill>
                      <a:sysClr val="windowText" lastClr="000000">
                        <a:lumMod val="75000"/>
                        <a:lumOff val="25000"/>
                      </a:sysClr>
                    </a:solidFill>
                    <a:latin typeface="Arial"/>
                  </a:rPr>
                  <a:t>正规化矢量参数，其唯一非零分量为时间分量</a:t>
                </a:r>
                <a:endParaRPr lang="en-US" altLang="zh-CN" sz="18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zh-CN" altLang="en-US" sz="1800" dirty="0">
                    <a:solidFill>
                      <a:sysClr val="windowText" lastClr="000000">
                        <a:lumMod val="75000"/>
                        <a:lumOff val="25000"/>
                      </a:sysClr>
                    </a:solidFill>
                    <a:latin typeface="Arial"/>
                  </a:rPr>
                  <a:t>一般直接计算的能量密度含场的平方项，先将两点分开的有限值，再取极限正规化</a:t>
                </a:r>
                <a:endParaRPr lang="en-US" altLang="zh-CN" sz="18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zh-CN" altLang="en-US" sz="1800" dirty="0">
                    <a:solidFill>
                      <a:sysClr val="windowText" lastClr="000000">
                        <a:lumMod val="75000"/>
                        <a:lumOff val="25000"/>
                      </a:sysClr>
                    </a:solidFill>
                    <a:latin typeface="Arial"/>
                  </a:rPr>
                  <a:t>减去发散的局部项，保留依赖于边界条件的有限部分</a:t>
                </a:r>
                <a:endParaRPr lang="en-US" altLang="zh-CN" sz="18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endParaRPr lang="en-US" altLang="zh-CN" sz="18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zh-CN" altLang="en-US" sz="1800" dirty="0">
                    <a:solidFill>
                      <a:sysClr val="windowText" lastClr="000000">
                        <a:lumMod val="75000"/>
                        <a:lumOff val="25000"/>
                      </a:sysClr>
                    </a:solidFill>
                    <a:latin typeface="Arial"/>
                  </a:rPr>
                  <a:t>可以证明它与</a:t>
                </a:r>
                <a:r>
                  <a:rPr lang="en-US" altLang="zh-CN" sz="1800" dirty="0">
                    <a:solidFill>
                      <a:sysClr val="windowText" lastClr="000000">
                        <a:lumMod val="75000"/>
                        <a:lumOff val="25000"/>
                      </a:sysClr>
                    </a:solidFill>
                    <a:latin typeface="Arial"/>
                  </a:rPr>
                  <a:t>ζ</a:t>
                </a:r>
                <a:r>
                  <a:rPr lang="zh-CN" altLang="en-US" sz="1800" dirty="0">
                    <a:solidFill>
                      <a:sysClr val="windowText" lastClr="000000">
                        <a:lumMod val="75000"/>
                        <a:lumOff val="25000"/>
                      </a:sysClr>
                    </a:solidFill>
                    <a:latin typeface="Arial"/>
                  </a:rPr>
                  <a:t>正则规化等价</a:t>
                </a:r>
                <a:r>
                  <a:rPr lang="en-US" altLang="zh-CN" sz="1800" dirty="0">
                    <a:solidFill>
                      <a:sysClr val="windowText" lastClr="000000">
                        <a:lumMod val="75000"/>
                        <a:lumOff val="25000"/>
                      </a:sysClr>
                    </a:solidFill>
                    <a:latin typeface="Arial"/>
                  </a:rPr>
                  <a:t>(Moretti,1999)</a:t>
                </a:r>
                <a:r>
                  <a:rPr lang="zh-CN" altLang="en-US" sz="1800" dirty="0">
                    <a:solidFill>
                      <a:sysClr val="windowText" lastClr="000000">
                        <a:lumMod val="75000"/>
                        <a:lumOff val="25000"/>
                      </a:sysClr>
                    </a:solidFill>
                    <a:latin typeface="Arial"/>
                  </a:rPr>
                  <a:t>，因为它们都是基于局域谱分析</a:t>
                </a:r>
                <a:endParaRPr lang="en-US" altLang="zh-CN" sz="1800" dirty="0">
                  <a:solidFill>
                    <a:sysClr val="windowText" lastClr="000000">
                      <a:lumMod val="75000"/>
                      <a:lumOff val="25000"/>
                    </a:sysClr>
                  </a:solidFill>
                  <a:latin typeface="Arial"/>
                </a:endParaRPr>
              </a:p>
              <a:p>
                <a:pPr lvl="0">
                  <a:defRPr/>
                </a:pPr>
                <a:endParaRPr lang="en-US" altLang="zh-CN" sz="1400" dirty="0">
                  <a:solidFill>
                    <a:sysClr val="windowText" lastClr="000000">
                      <a:lumMod val="75000"/>
                      <a:lumOff val="25000"/>
                    </a:sysClr>
                  </a:solidFill>
                  <a:latin typeface="Arial"/>
                </a:endParaRPr>
              </a:p>
            </p:txBody>
          </p:sp>
        </mc:Choice>
        <mc:Fallback>
          <p:sp>
            <p:nvSpPr>
              <p:cNvPr id="2" name="内容占位符 1">
                <a:extLst>
                  <a:ext uri="{FF2B5EF4-FFF2-40B4-BE49-F238E27FC236}">
                    <a16:creationId xmlns:a16="http://schemas.microsoft.com/office/drawing/2014/main" id="{13C20610-D941-79DE-E90F-A36FC85C1AA0}"/>
                  </a:ext>
                </a:extLst>
              </p:cNvPr>
              <p:cNvSpPr txBox="1">
                <a:spLocks noRot="1" noChangeAspect="1" noMove="1" noResize="1" noEditPoints="1" noAdjustHandles="1" noChangeArrowheads="1" noChangeShapeType="1" noTextEdit="1"/>
              </p:cNvSpPr>
              <p:nvPr/>
            </p:nvSpPr>
            <p:spPr>
              <a:xfrm>
                <a:off x="1159555" y="1302721"/>
                <a:ext cx="10357530" cy="3383254"/>
              </a:xfrm>
              <a:prstGeom prst="rect">
                <a:avLst/>
              </a:prstGeom>
              <a:blipFill>
                <a:blip r:embed="rId6"/>
                <a:stretch>
                  <a:fillRect l="-471" b="-1081"/>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6693620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a:extLst>
              <a:ext uri="{FF2B5EF4-FFF2-40B4-BE49-F238E27FC236}">
                <a16:creationId xmlns:a16="http://schemas.microsoft.com/office/drawing/2014/main" id="{7188F525-2E6B-47CA-9C01-06E865ED87C3}"/>
              </a:ext>
            </a:extLst>
          </p:cNvPr>
          <p:cNvSpPr/>
          <p:nvPr/>
        </p:nvSpPr>
        <p:spPr>
          <a:xfrm>
            <a:off x="0" y="1"/>
            <a:ext cx="12192000" cy="6887980"/>
          </a:xfrm>
          <a:prstGeom prst="rect">
            <a:avLst/>
          </a:prstGeom>
          <a:solidFill>
            <a:srgbClr val="104BA4"/>
          </a:solidFill>
          <a:ln>
            <a:noFill/>
          </a:ln>
          <a:effectLst>
            <a:outerShdw blurRad="508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2" name="矩形 41">
            <a:extLst>
              <a:ext uri="{FF2B5EF4-FFF2-40B4-BE49-F238E27FC236}">
                <a16:creationId xmlns:a16="http://schemas.microsoft.com/office/drawing/2014/main" id="{6041F30F-EAFE-4510-9017-E617922BC134}"/>
              </a:ext>
            </a:extLst>
          </p:cNvPr>
          <p:cNvSpPr/>
          <p:nvPr/>
        </p:nvSpPr>
        <p:spPr>
          <a:xfrm>
            <a:off x="0" y="1409826"/>
            <a:ext cx="12192000" cy="4499706"/>
          </a:xfrm>
          <a:prstGeom prst="rect">
            <a:avLst/>
          </a:prstGeom>
          <a:solidFill>
            <a:schemeClr val="bg1"/>
          </a:solidFill>
          <a:ln>
            <a:noFill/>
          </a:ln>
          <a:effectLst>
            <a:outerShdw blurRad="457200" sx="102000" sy="102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2" name="文本框 1">
            <a:extLst>
              <a:ext uri="{FF2B5EF4-FFF2-40B4-BE49-F238E27FC236}">
                <a16:creationId xmlns:a16="http://schemas.microsoft.com/office/drawing/2014/main" id="{8A7FFEEA-9F85-408F-A4B4-25BB52A56DD1}"/>
              </a:ext>
            </a:extLst>
          </p:cNvPr>
          <p:cNvSpPr txBox="1"/>
          <p:nvPr/>
        </p:nvSpPr>
        <p:spPr>
          <a:xfrm>
            <a:off x="0" y="2007658"/>
            <a:ext cx="12192000" cy="1770293"/>
          </a:xfrm>
          <a:prstGeom prst="rect">
            <a:avLst/>
          </a:prstGeom>
          <a:noFill/>
        </p:spPr>
        <p:txBody>
          <a:bodyPr wrap="square" rtlCol="0">
            <a:spAutoFit/>
          </a:bodyPr>
          <a:lstStyle/>
          <a:p>
            <a:pPr marL="0" marR="0" lvl="0" indent="0" algn="ctr" defTabSz="914400" rtl="0" eaLnBrk="1" fontAlgn="auto" latinLnBrk="0" hangingPunct="1">
              <a:lnSpc>
                <a:spcPct val="125000"/>
              </a:lnSpc>
              <a:spcBef>
                <a:spcPts val="0"/>
              </a:spcBef>
              <a:spcAft>
                <a:spcPts val="0"/>
              </a:spcAft>
              <a:buClrTx/>
              <a:buSzTx/>
              <a:buFontTx/>
              <a:buNone/>
              <a:tabLst/>
              <a:defRPr/>
            </a:pPr>
            <a:r>
              <a:rPr lang="zh-CN" altLang="en-US" sz="9600" b="1" dirty="0">
                <a:solidFill>
                  <a:prstClr val="black">
                    <a:lumMod val="75000"/>
                    <a:lumOff val="25000"/>
                  </a:prstClr>
                </a:solidFill>
                <a:latin typeface="微软雅黑" panose="020B0503020204020204" pitchFamily="34" charset="-122"/>
                <a:ea typeface="微软雅黑" panose="020B0503020204020204" pitchFamily="34" charset="-122"/>
                <a:cs typeface="阿里巴巴普惠体 B" panose="00020600040101010101" pitchFamily="18" charset="-122"/>
              </a:rPr>
              <a:t>汇报结束 感谢聆听</a:t>
            </a:r>
            <a:r>
              <a:rPr lang="zh-CN" altLang="en-US" sz="9600" b="1" i="1" dirty="0">
                <a:solidFill>
                  <a:prstClr val="black">
                    <a:lumMod val="75000"/>
                    <a:lumOff val="25000"/>
                  </a:prstClr>
                </a:solidFill>
                <a:latin typeface="微软雅黑" panose="020B0503020204020204" pitchFamily="34" charset="-122"/>
                <a:ea typeface="微软雅黑" panose="020B0503020204020204" pitchFamily="34" charset="-122"/>
                <a:cs typeface="阿里巴巴普惠体 B" panose="00020600040101010101" pitchFamily="18" charset="-122"/>
              </a:rPr>
              <a:t>！</a:t>
            </a:r>
            <a:endParaRPr kumimoji="0" lang="zh-CN" altLang="en-US" sz="9600" b="1" i="1"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阿里巴巴普惠体 B" panose="00020600040101010101" pitchFamily="18" charset="-122"/>
            </a:endParaRPr>
          </a:p>
        </p:txBody>
      </p:sp>
      <p:grpSp>
        <p:nvGrpSpPr>
          <p:cNvPr id="44" name="组合 43">
            <a:extLst>
              <a:ext uri="{FF2B5EF4-FFF2-40B4-BE49-F238E27FC236}">
                <a16:creationId xmlns:a16="http://schemas.microsoft.com/office/drawing/2014/main" id="{C985B56C-740E-4BB9-917F-013EAA8474B7}"/>
              </a:ext>
            </a:extLst>
          </p:cNvPr>
          <p:cNvGrpSpPr/>
          <p:nvPr/>
        </p:nvGrpSpPr>
        <p:grpSpPr>
          <a:xfrm>
            <a:off x="8859189" y="146088"/>
            <a:ext cx="2930983" cy="1063161"/>
            <a:chOff x="4285093" y="-6242"/>
            <a:chExt cx="3795135" cy="1376619"/>
          </a:xfrm>
        </p:grpSpPr>
        <p:grpSp>
          <p:nvGrpSpPr>
            <p:cNvPr id="45" name="组合 44">
              <a:extLst>
                <a:ext uri="{FF2B5EF4-FFF2-40B4-BE49-F238E27FC236}">
                  <a16:creationId xmlns:a16="http://schemas.microsoft.com/office/drawing/2014/main" id="{2829C4A2-989C-49C5-8FA9-52CE7290E71E}"/>
                </a:ext>
              </a:extLst>
            </p:cNvPr>
            <p:cNvGrpSpPr/>
            <p:nvPr/>
          </p:nvGrpSpPr>
          <p:grpSpPr>
            <a:xfrm>
              <a:off x="4285093" y="-6242"/>
              <a:ext cx="3795135" cy="1376619"/>
              <a:chOff x="6597847" y="960547"/>
              <a:chExt cx="4882683" cy="1771112"/>
            </a:xfrm>
          </p:grpSpPr>
          <p:pic>
            <p:nvPicPr>
              <p:cNvPr id="47" name="图片 46">
                <a:extLst>
                  <a:ext uri="{FF2B5EF4-FFF2-40B4-BE49-F238E27FC236}">
                    <a16:creationId xmlns:a16="http://schemas.microsoft.com/office/drawing/2014/main" id="{CFF3C992-06B7-45C2-B675-3CD9DEBA378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597847" y="960547"/>
                <a:ext cx="1771106" cy="1771112"/>
              </a:xfrm>
              <a:prstGeom prst="rect">
                <a:avLst/>
              </a:prstGeom>
            </p:spPr>
          </p:pic>
          <p:pic>
            <p:nvPicPr>
              <p:cNvPr id="48" name="图片 47">
                <a:extLst>
                  <a:ext uri="{FF2B5EF4-FFF2-40B4-BE49-F238E27FC236}">
                    <a16:creationId xmlns:a16="http://schemas.microsoft.com/office/drawing/2014/main" id="{9C87AC23-9356-4893-BA22-93B73D6302F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8406891" y="1004505"/>
                <a:ext cx="3073639" cy="1271931"/>
              </a:xfrm>
              <a:prstGeom prst="rect">
                <a:avLst/>
              </a:prstGeom>
            </p:spPr>
          </p:pic>
        </p:grpSp>
        <p:sp>
          <p:nvSpPr>
            <p:cNvPr id="46" name="矩形 45">
              <a:extLst>
                <a:ext uri="{FF2B5EF4-FFF2-40B4-BE49-F238E27FC236}">
                  <a16:creationId xmlns:a16="http://schemas.microsoft.com/office/drawing/2014/main" id="{D2EE5DB9-DFBD-49B4-848B-2299EA7DBA92}"/>
                </a:ext>
              </a:extLst>
            </p:cNvPr>
            <p:cNvSpPr/>
            <p:nvPr/>
          </p:nvSpPr>
          <p:spPr>
            <a:xfrm>
              <a:off x="5763722" y="1032708"/>
              <a:ext cx="2189819" cy="31881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white"/>
                  </a:solidFill>
                  <a:effectLst/>
                  <a:uLnTx/>
                  <a:uFillTx/>
                  <a:latin typeface="Calibri"/>
                  <a:ea typeface="宋体" panose="02010600030101010101" pitchFamily="2" charset="-122"/>
                  <a:cs typeface="+mn-cs"/>
                </a:rPr>
                <a:t>FUDAN UNIVERSITY</a:t>
              </a:r>
            </a:p>
          </p:txBody>
        </p:sp>
      </p:grpSp>
      <p:grpSp>
        <p:nvGrpSpPr>
          <p:cNvPr id="4" name="组合 3">
            <a:extLst>
              <a:ext uri="{FF2B5EF4-FFF2-40B4-BE49-F238E27FC236}">
                <a16:creationId xmlns:a16="http://schemas.microsoft.com/office/drawing/2014/main" id="{28C223F0-7CE8-41E5-9B50-26980E3A79E2}"/>
              </a:ext>
            </a:extLst>
          </p:cNvPr>
          <p:cNvGrpSpPr/>
          <p:nvPr/>
        </p:nvGrpSpPr>
        <p:grpSpPr>
          <a:xfrm>
            <a:off x="1567812" y="4024420"/>
            <a:ext cx="9056375" cy="112418"/>
            <a:chOff x="2958650" y="4529138"/>
            <a:chExt cx="6390970" cy="0"/>
          </a:xfrm>
        </p:grpSpPr>
        <p:cxnSp>
          <p:nvCxnSpPr>
            <p:cNvPr id="52" name="直接连接符 51">
              <a:extLst>
                <a:ext uri="{FF2B5EF4-FFF2-40B4-BE49-F238E27FC236}">
                  <a16:creationId xmlns:a16="http://schemas.microsoft.com/office/drawing/2014/main" id="{DD34CB00-7CBF-41FF-812C-D972CE5ED13F}"/>
                </a:ext>
              </a:extLst>
            </p:cNvPr>
            <p:cNvCxnSpPr>
              <a:cxnSpLocks/>
            </p:cNvCxnSpPr>
            <p:nvPr/>
          </p:nvCxnSpPr>
          <p:spPr>
            <a:xfrm>
              <a:off x="6475751" y="4529138"/>
              <a:ext cx="2873869" cy="0"/>
            </a:xfrm>
            <a:prstGeom prst="line">
              <a:avLst/>
            </a:prstGeom>
            <a:ln w="25400">
              <a:gradFill flip="none" rotWithShape="1">
                <a:gsLst>
                  <a:gs pos="0">
                    <a:srgbClr val="104BA4"/>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53" name="直接连接符 52">
              <a:extLst>
                <a:ext uri="{FF2B5EF4-FFF2-40B4-BE49-F238E27FC236}">
                  <a16:creationId xmlns:a16="http://schemas.microsoft.com/office/drawing/2014/main" id="{12E22B22-2629-4A30-BF1A-0F9C6F37004E}"/>
                </a:ext>
              </a:extLst>
            </p:cNvPr>
            <p:cNvCxnSpPr>
              <a:cxnSpLocks/>
            </p:cNvCxnSpPr>
            <p:nvPr/>
          </p:nvCxnSpPr>
          <p:spPr>
            <a:xfrm>
              <a:off x="2958650" y="4529138"/>
              <a:ext cx="3681993" cy="0"/>
            </a:xfrm>
            <a:prstGeom prst="line">
              <a:avLst/>
            </a:prstGeom>
            <a:ln w="25400">
              <a:gradFill flip="none" rotWithShape="1">
                <a:gsLst>
                  <a:gs pos="96000">
                    <a:srgbClr val="104BA4"/>
                  </a:gs>
                  <a:gs pos="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pic>
        <p:nvPicPr>
          <p:cNvPr id="54" name="图片 53">
            <a:extLst>
              <a:ext uri="{FF2B5EF4-FFF2-40B4-BE49-F238E27FC236}">
                <a16:creationId xmlns:a16="http://schemas.microsoft.com/office/drawing/2014/main" id="{1A400646-BDFB-4DBA-9781-0B7716B06C2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8064703" y="6271460"/>
            <a:ext cx="3760842" cy="502327"/>
          </a:xfrm>
          <a:prstGeom prst="rect">
            <a:avLst/>
          </a:prstGeom>
        </p:spPr>
      </p:pic>
    </p:spTree>
    <p:custDataLst>
      <p:tags r:id="rId1"/>
    </p:custDataLst>
    <p:extLst>
      <p:ext uri="{BB962C8B-B14F-4D97-AF65-F5344CB8AC3E}">
        <p14:creationId xmlns:p14="http://schemas.microsoft.com/office/powerpoint/2010/main" val="561522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a:extLst>
              <a:ext uri="{FF2B5EF4-FFF2-40B4-BE49-F238E27FC236}">
                <a16:creationId xmlns:a16="http://schemas.microsoft.com/office/drawing/2014/main" id="{E115E8AC-C08D-4D97-B63D-DB5783E80299}"/>
              </a:ext>
            </a:extLst>
          </p:cNvPr>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14" name="文本框 13">
            <a:extLst>
              <a:ext uri="{FF2B5EF4-FFF2-40B4-BE49-F238E27FC236}">
                <a16:creationId xmlns:a16="http://schemas.microsoft.com/office/drawing/2014/main" id="{E965E3F0-4C57-4F6E-8273-50E0C8CA3AF5}"/>
              </a:ext>
            </a:extLst>
          </p:cNvPr>
          <p:cNvSpPr txBox="1"/>
          <p:nvPr/>
        </p:nvSpPr>
        <p:spPr>
          <a:xfrm>
            <a:off x="294551" y="284064"/>
            <a:ext cx="97659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05</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15" name="文本框 14">
            <a:extLst>
              <a:ext uri="{FF2B5EF4-FFF2-40B4-BE49-F238E27FC236}">
                <a16:creationId xmlns:a16="http://schemas.microsoft.com/office/drawing/2014/main" id="{AF799E2C-F0E3-4F73-9583-CDEE75F669A8}"/>
              </a:ext>
            </a:extLst>
          </p:cNvPr>
          <p:cNvSpPr txBox="1"/>
          <p:nvPr/>
        </p:nvSpPr>
        <p:spPr>
          <a:xfrm>
            <a:off x="1388075" y="212563"/>
            <a:ext cx="363362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3200" dirty="0">
                <a:solidFill>
                  <a:srgbClr val="104BA4"/>
                </a:solidFill>
                <a:latin typeface="微软雅黑" panose="020B0503020204020204" pitchFamily="34" charset="-122"/>
                <a:ea typeface="微软雅黑" panose="020B0503020204020204" pitchFamily="34" charset="-122"/>
                <a:cs typeface="阿里巴巴普惠体" panose="00020600040101010101" pitchFamily="18" charset="-122"/>
              </a:rPr>
              <a:t>参考文献</a:t>
            </a:r>
            <a:endParaRPr kumimoji="0" lang="zh-CN" altLang="en-US" sz="3200" b="0" i="0" u="none" strike="noStrike" kern="1200" cap="none" spc="0" normalizeH="0" baseline="0" noProof="0" dirty="0">
              <a:ln>
                <a:noFill/>
              </a:ln>
              <a:solidFill>
                <a:srgbClr val="104BA4"/>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endParaRPr>
          </a:p>
        </p:txBody>
      </p:sp>
      <p:grpSp>
        <p:nvGrpSpPr>
          <p:cNvPr id="18" name="组合 17">
            <a:extLst>
              <a:ext uri="{FF2B5EF4-FFF2-40B4-BE49-F238E27FC236}">
                <a16:creationId xmlns:a16="http://schemas.microsoft.com/office/drawing/2014/main" id="{9E77082F-F6D3-44A0-83B0-9D4B790C461E}"/>
              </a:ext>
            </a:extLst>
          </p:cNvPr>
          <p:cNvGrpSpPr/>
          <p:nvPr/>
        </p:nvGrpSpPr>
        <p:grpSpPr>
          <a:xfrm>
            <a:off x="9796257" y="238208"/>
            <a:ext cx="1964493" cy="708062"/>
            <a:chOff x="4246274" y="-10895"/>
            <a:chExt cx="3940182" cy="1420161"/>
          </a:xfrm>
        </p:grpSpPr>
        <p:grpSp>
          <p:nvGrpSpPr>
            <p:cNvPr id="19" name="组合 18">
              <a:extLst>
                <a:ext uri="{FF2B5EF4-FFF2-40B4-BE49-F238E27FC236}">
                  <a16:creationId xmlns:a16="http://schemas.microsoft.com/office/drawing/2014/main" id="{FA9422BF-CEFE-43F1-AAD1-F3F469D85552}"/>
                </a:ext>
              </a:extLst>
            </p:cNvPr>
            <p:cNvGrpSpPr/>
            <p:nvPr/>
          </p:nvGrpSpPr>
          <p:grpSpPr>
            <a:xfrm>
              <a:off x="4246274" y="-10895"/>
              <a:ext cx="3940181" cy="1400681"/>
              <a:chOff x="6547903" y="954561"/>
              <a:chExt cx="5069293" cy="1802069"/>
            </a:xfrm>
          </p:grpSpPr>
          <p:pic>
            <p:nvPicPr>
              <p:cNvPr id="21" name="图片 20">
                <a:extLst>
                  <a:ext uri="{FF2B5EF4-FFF2-40B4-BE49-F238E27FC236}">
                    <a16:creationId xmlns:a16="http://schemas.microsoft.com/office/drawing/2014/main" id="{D22ED958-0555-4B51-986A-1CB5E9A5E7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22" name="图片 21">
                <a:extLst>
                  <a:ext uri="{FF2B5EF4-FFF2-40B4-BE49-F238E27FC236}">
                    <a16:creationId xmlns:a16="http://schemas.microsoft.com/office/drawing/2014/main" id="{973B3AFE-8248-41BC-96D0-026FF8CD8CE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20" name="矩形 19">
              <a:extLst>
                <a:ext uri="{FF2B5EF4-FFF2-40B4-BE49-F238E27FC236}">
                  <a16:creationId xmlns:a16="http://schemas.microsoft.com/office/drawing/2014/main" id="{52CDBC52-45E9-415A-A382-A9F0DF6D4D0F}"/>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pic>
        <p:nvPicPr>
          <p:cNvPr id="23" name="图片 22">
            <a:extLst>
              <a:ext uri="{FF2B5EF4-FFF2-40B4-BE49-F238E27FC236}">
                <a16:creationId xmlns:a16="http://schemas.microsoft.com/office/drawing/2014/main" id="{387C3E2C-C073-430A-B941-AFBA52F9CDD2}"/>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324531" y="6390655"/>
            <a:ext cx="2744391" cy="366562"/>
          </a:xfrm>
          <a:prstGeom prst="rect">
            <a:avLst/>
          </a:prstGeom>
        </p:spPr>
      </p:pic>
      <p:sp>
        <p:nvSpPr>
          <p:cNvPr id="24" name="文本框 23">
            <a:extLst>
              <a:ext uri="{FF2B5EF4-FFF2-40B4-BE49-F238E27FC236}">
                <a16:creationId xmlns:a16="http://schemas.microsoft.com/office/drawing/2014/main" id="{945FB3CA-3B37-4D47-B6E4-52B706977E5D}"/>
              </a:ext>
            </a:extLst>
          </p:cNvPr>
          <p:cNvSpPr txBox="1"/>
          <p:nvPr/>
        </p:nvSpPr>
        <p:spPr>
          <a:xfrm>
            <a:off x="10767488" y="6387885"/>
            <a:ext cx="109998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0" cap="none" spc="0" normalizeH="0" baseline="0" noProof="0" dirty="0">
                <a:ln>
                  <a:noFill/>
                </a:ln>
                <a:solidFill>
                  <a:prstClr val="white">
                    <a:lumMod val="75000"/>
                  </a:prstClr>
                </a:solidFill>
                <a:effectLst/>
                <a:uLnTx/>
                <a:uFillTx/>
                <a:latin typeface="Calibri"/>
                <a:ea typeface="宋体" panose="02010600030101010101" pitchFamily="2" charset="-122"/>
                <a:cs typeface="+mn-cs"/>
              </a:rPr>
              <a:t>JUNE 12</a:t>
            </a:r>
            <a:r>
              <a:rPr kumimoji="0" lang="en-US" altLang="zh-CN"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rPr>
              <a:t>th</a:t>
            </a:r>
            <a:endParaRPr kumimoji="0" lang="zh-CN" altLang="en-US"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endParaRPr>
          </a:p>
        </p:txBody>
      </p:sp>
      <p:pic>
        <p:nvPicPr>
          <p:cNvPr id="3" name="图片 2">
            <a:extLst>
              <a:ext uri="{FF2B5EF4-FFF2-40B4-BE49-F238E27FC236}">
                <a16:creationId xmlns:a16="http://schemas.microsoft.com/office/drawing/2014/main" id="{8E1D192E-9FD6-4136-A25E-68276ACD0DA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63563" y="419476"/>
            <a:ext cx="6019047" cy="6019047"/>
          </a:xfrm>
          <a:prstGeom prst="rect">
            <a:avLst/>
          </a:prstGeom>
        </p:spPr>
      </p:pic>
      <p:sp>
        <p:nvSpPr>
          <p:cNvPr id="4" name="文本框 3">
            <a:extLst>
              <a:ext uri="{FF2B5EF4-FFF2-40B4-BE49-F238E27FC236}">
                <a16:creationId xmlns:a16="http://schemas.microsoft.com/office/drawing/2014/main" id="{CCE8630A-4DF0-96E2-2A93-F085BB99AA2A}"/>
              </a:ext>
            </a:extLst>
          </p:cNvPr>
          <p:cNvSpPr txBox="1"/>
          <p:nvPr/>
        </p:nvSpPr>
        <p:spPr>
          <a:xfrm>
            <a:off x="782846" y="1725288"/>
            <a:ext cx="9992441" cy="2127634"/>
          </a:xfrm>
          <a:prstGeom prst="rect">
            <a:avLst/>
          </a:prstGeom>
          <a:noFill/>
        </p:spPr>
        <p:txBody>
          <a:bodyPr wrap="square">
            <a:spAutoFit/>
          </a:bodyPr>
          <a:lstStyle/>
          <a:p>
            <a:pPr indent="0">
              <a:lnSpc>
                <a:spcPct val="150000"/>
              </a:lnSpc>
              <a:buNone/>
            </a:pPr>
            <a:r>
              <a:rPr lang="en-US" altLang="zh-CN" sz="1800" dirty="0"/>
              <a:t>[1] H. B. G. Casimir, Proc. K. Ned. </a:t>
            </a:r>
            <a:r>
              <a:rPr lang="en-US" altLang="zh-CN" sz="1800" dirty="0" err="1"/>
              <a:t>Akad</a:t>
            </a:r>
            <a:r>
              <a:rPr lang="en-US" altLang="zh-CN" sz="1800" dirty="0"/>
              <a:t>. Wet. 51, 793 (1948).</a:t>
            </a:r>
          </a:p>
          <a:p>
            <a:pPr indent="0">
              <a:lnSpc>
                <a:spcPct val="150000"/>
              </a:lnSpc>
              <a:buNone/>
            </a:pPr>
            <a:r>
              <a:rPr lang="en-US" altLang="zh-CN" sz="1800" dirty="0"/>
              <a:t>[2] G. </a:t>
            </a:r>
            <a:r>
              <a:rPr lang="en-US" altLang="zh-CN" sz="1800" dirty="0" err="1"/>
              <a:t>Plunien</a:t>
            </a:r>
            <a:r>
              <a:rPr lang="en-US" altLang="zh-CN" sz="1800" dirty="0"/>
              <a:t>, B. Muller, and W. Greiner, Phys. Rep. 134, 87–193 (1986).</a:t>
            </a:r>
          </a:p>
          <a:p>
            <a:pPr indent="0">
              <a:lnSpc>
                <a:spcPct val="150000"/>
              </a:lnSpc>
              <a:buNone/>
            </a:pPr>
            <a:r>
              <a:rPr lang="en-US" altLang="zh-CN" sz="1800" dirty="0"/>
              <a:t>[3] Schwartz, Quantum Field Theory and Standard Model.</a:t>
            </a:r>
          </a:p>
          <a:p>
            <a:pPr indent="0">
              <a:lnSpc>
                <a:spcPct val="150000"/>
              </a:lnSpc>
              <a:buNone/>
            </a:pPr>
            <a:r>
              <a:rPr lang="en-US" altLang="zh-CN" sz="1800" dirty="0"/>
              <a:t>[4]</a:t>
            </a:r>
            <a:r>
              <a:rPr lang="en-US" altLang="zh-CN" sz="1800" dirty="0" err="1"/>
              <a:t>Invano</a:t>
            </a:r>
            <a:r>
              <a:rPr lang="en-US" altLang="zh-CN" sz="1800" dirty="0"/>
              <a:t> </a:t>
            </a:r>
            <a:r>
              <a:rPr lang="en-US" altLang="zh-CN" sz="1800" dirty="0" err="1"/>
              <a:t>Colombaro,Dynamical</a:t>
            </a:r>
            <a:r>
              <a:rPr lang="en-US" altLang="zh-CN" sz="1800" dirty="0"/>
              <a:t> Casimir Effect and The Structure of Vacuum in   </a:t>
            </a:r>
            <a:r>
              <a:rPr lang="en-US" altLang="zh-CN" sz="1800" dirty="0" err="1"/>
              <a:t>QuantumField</a:t>
            </a:r>
            <a:r>
              <a:rPr lang="en-US" altLang="zh-CN" sz="1800" dirty="0"/>
              <a:t> Theory</a:t>
            </a:r>
            <a:endParaRPr lang="zh-CN" altLang="en-US" sz="1800" dirty="0"/>
          </a:p>
        </p:txBody>
      </p:sp>
    </p:spTree>
    <p:extLst>
      <p:ext uri="{BB962C8B-B14F-4D97-AF65-F5344CB8AC3E}">
        <p14:creationId xmlns:p14="http://schemas.microsoft.com/office/powerpoint/2010/main" val="35285976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矩形 41">
            <a:extLst>
              <a:ext uri="{FF2B5EF4-FFF2-40B4-BE49-F238E27FC236}">
                <a16:creationId xmlns:a16="http://schemas.microsoft.com/office/drawing/2014/main" id="{A7BDA0BA-FB0A-4689-B472-C6798E71DA6D}"/>
              </a:ext>
            </a:extLst>
          </p:cNvPr>
          <p:cNvSpPr/>
          <p:nvPr/>
        </p:nvSpPr>
        <p:spPr>
          <a:xfrm>
            <a:off x="0" y="0"/>
            <a:ext cx="3216275" cy="6872990"/>
          </a:xfrm>
          <a:prstGeom prst="rect">
            <a:avLst/>
          </a:prstGeom>
          <a:solidFill>
            <a:srgbClr val="104BA4"/>
          </a:solidFill>
          <a:ln>
            <a:noFill/>
          </a:ln>
          <a:effectLst>
            <a:outerShdw blurRad="3302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2" name="矩形 1">
            <a:extLst>
              <a:ext uri="{FF2B5EF4-FFF2-40B4-BE49-F238E27FC236}">
                <a16:creationId xmlns:a16="http://schemas.microsoft.com/office/drawing/2014/main" id="{8B923193-E50D-4086-9F59-805A5B792D08}"/>
              </a:ext>
            </a:extLst>
          </p:cNvPr>
          <p:cNvSpPr/>
          <p:nvPr/>
        </p:nvSpPr>
        <p:spPr>
          <a:xfrm rot="5400000">
            <a:off x="1031227" y="1563043"/>
            <a:ext cx="3095626" cy="3731918"/>
          </a:xfrm>
          <a:prstGeom prst="rect">
            <a:avLst/>
          </a:prstGeom>
          <a:solidFill>
            <a:schemeClr val="bg1"/>
          </a:solidFill>
          <a:ln>
            <a:noFill/>
          </a:ln>
          <a:effectLst>
            <a:outerShdw blurRad="508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nvGrpSpPr>
          <p:cNvPr id="43" name="组合 42">
            <a:extLst>
              <a:ext uri="{FF2B5EF4-FFF2-40B4-BE49-F238E27FC236}">
                <a16:creationId xmlns:a16="http://schemas.microsoft.com/office/drawing/2014/main" id="{B14CDA6B-272A-412C-A490-A57BEC7A56BC}"/>
              </a:ext>
            </a:extLst>
          </p:cNvPr>
          <p:cNvGrpSpPr/>
          <p:nvPr/>
        </p:nvGrpSpPr>
        <p:grpSpPr>
          <a:xfrm>
            <a:off x="1082302" y="-106990"/>
            <a:ext cx="7161920" cy="7161920"/>
            <a:chOff x="-185896" y="-151960"/>
            <a:chExt cx="7161920" cy="7161920"/>
          </a:xfrm>
        </p:grpSpPr>
        <p:pic>
          <p:nvPicPr>
            <p:cNvPr id="45" name="图片 44">
              <a:extLst>
                <a:ext uri="{FF2B5EF4-FFF2-40B4-BE49-F238E27FC236}">
                  <a16:creationId xmlns:a16="http://schemas.microsoft.com/office/drawing/2014/main" id="{B020FBBB-E0CF-41E5-BF02-90C6F89559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896" y="-151960"/>
              <a:ext cx="7161920" cy="7161920"/>
            </a:xfrm>
            <a:prstGeom prst="rect">
              <a:avLst/>
            </a:prstGeom>
          </p:spPr>
        </p:pic>
        <p:pic>
          <p:nvPicPr>
            <p:cNvPr id="44" name="图片 43">
              <a:extLst>
                <a:ext uri="{FF2B5EF4-FFF2-40B4-BE49-F238E27FC236}">
                  <a16:creationId xmlns:a16="http://schemas.microsoft.com/office/drawing/2014/main" id="{79EC66D3-0DF0-459C-AEB6-93CADAAE8A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5896" y="-151960"/>
              <a:ext cx="7161920" cy="7161920"/>
            </a:xfrm>
            <a:prstGeom prst="rect">
              <a:avLst/>
            </a:prstGeom>
          </p:spPr>
        </p:pic>
      </p:grpSp>
      <p:grpSp>
        <p:nvGrpSpPr>
          <p:cNvPr id="5" name="组合 4">
            <a:extLst>
              <a:ext uri="{FF2B5EF4-FFF2-40B4-BE49-F238E27FC236}">
                <a16:creationId xmlns:a16="http://schemas.microsoft.com/office/drawing/2014/main" id="{0B5E18C0-7A23-4227-97C8-A5C37998183F}"/>
              </a:ext>
            </a:extLst>
          </p:cNvPr>
          <p:cNvGrpSpPr/>
          <p:nvPr/>
        </p:nvGrpSpPr>
        <p:grpSpPr>
          <a:xfrm>
            <a:off x="713081" y="2272550"/>
            <a:ext cx="3731918" cy="2098460"/>
            <a:chOff x="713081" y="2272550"/>
            <a:chExt cx="3731918" cy="2098460"/>
          </a:xfrm>
        </p:grpSpPr>
        <p:sp>
          <p:nvSpPr>
            <p:cNvPr id="3" name="文本框 2">
              <a:extLst>
                <a:ext uri="{FF2B5EF4-FFF2-40B4-BE49-F238E27FC236}">
                  <a16:creationId xmlns:a16="http://schemas.microsoft.com/office/drawing/2014/main" id="{AE102636-E538-4F11-A552-59A5E8B156B2}"/>
                </a:ext>
              </a:extLst>
            </p:cNvPr>
            <p:cNvSpPr txBox="1"/>
            <p:nvPr/>
          </p:nvSpPr>
          <p:spPr>
            <a:xfrm>
              <a:off x="713081" y="2272550"/>
              <a:ext cx="3731918"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8000" b="1" i="0" u="none" strike="noStrike" kern="1200" cap="none" spc="0" normalizeH="0" baseline="0" noProof="0" dirty="0">
                  <a:ln>
                    <a:noFill/>
                  </a:ln>
                  <a:solidFill>
                    <a:srgbClr val="104BA4"/>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rPr>
                <a:t>目 录</a:t>
              </a:r>
            </a:p>
          </p:txBody>
        </p:sp>
        <p:grpSp>
          <p:nvGrpSpPr>
            <p:cNvPr id="22" name="组合 21">
              <a:extLst>
                <a:ext uri="{FF2B5EF4-FFF2-40B4-BE49-F238E27FC236}">
                  <a16:creationId xmlns:a16="http://schemas.microsoft.com/office/drawing/2014/main" id="{69F823BF-A50D-432C-9A94-C9256A0D2DF1}"/>
                </a:ext>
              </a:extLst>
            </p:cNvPr>
            <p:cNvGrpSpPr/>
            <p:nvPr/>
          </p:nvGrpSpPr>
          <p:grpSpPr>
            <a:xfrm flipV="1">
              <a:off x="1416273" y="3595989"/>
              <a:ext cx="2325534" cy="169216"/>
              <a:chOff x="2958650" y="4529138"/>
              <a:chExt cx="6390970" cy="0"/>
            </a:xfrm>
          </p:grpSpPr>
          <p:cxnSp>
            <p:nvCxnSpPr>
              <p:cNvPr id="23" name="直接连接符 22">
                <a:extLst>
                  <a:ext uri="{FF2B5EF4-FFF2-40B4-BE49-F238E27FC236}">
                    <a16:creationId xmlns:a16="http://schemas.microsoft.com/office/drawing/2014/main" id="{F5D5939A-C5FE-4FD8-BBB8-D78669503318}"/>
                  </a:ext>
                </a:extLst>
              </p:cNvPr>
              <p:cNvCxnSpPr>
                <a:cxnSpLocks/>
              </p:cNvCxnSpPr>
              <p:nvPr/>
            </p:nvCxnSpPr>
            <p:spPr>
              <a:xfrm>
                <a:off x="6475751" y="4529138"/>
                <a:ext cx="2873869" cy="0"/>
              </a:xfrm>
              <a:prstGeom prst="line">
                <a:avLst/>
              </a:prstGeom>
              <a:ln w="25400">
                <a:gradFill flip="none" rotWithShape="1">
                  <a:gsLst>
                    <a:gs pos="0">
                      <a:srgbClr val="104BA4"/>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24" name="直接连接符 23">
                <a:extLst>
                  <a:ext uri="{FF2B5EF4-FFF2-40B4-BE49-F238E27FC236}">
                    <a16:creationId xmlns:a16="http://schemas.microsoft.com/office/drawing/2014/main" id="{72B2CEC5-0399-434F-A375-E43C93282A2F}"/>
                  </a:ext>
                </a:extLst>
              </p:cNvPr>
              <p:cNvCxnSpPr>
                <a:cxnSpLocks/>
              </p:cNvCxnSpPr>
              <p:nvPr/>
            </p:nvCxnSpPr>
            <p:spPr>
              <a:xfrm>
                <a:off x="2958650" y="4529138"/>
                <a:ext cx="3681993" cy="0"/>
              </a:xfrm>
              <a:prstGeom prst="line">
                <a:avLst/>
              </a:prstGeom>
              <a:ln w="25400">
                <a:gradFill flip="none" rotWithShape="1">
                  <a:gsLst>
                    <a:gs pos="96000">
                      <a:srgbClr val="104BA4"/>
                    </a:gs>
                    <a:gs pos="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25" name="文本框 24">
              <a:extLst>
                <a:ext uri="{FF2B5EF4-FFF2-40B4-BE49-F238E27FC236}">
                  <a16:creationId xmlns:a16="http://schemas.microsoft.com/office/drawing/2014/main" id="{FD846496-501F-4BAF-9B21-19482525FF93}"/>
                </a:ext>
              </a:extLst>
            </p:cNvPr>
            <p:cNvSpPr txBox="1"/>
            <p:nvPr/>
          </p:nvSpPr>
          <p:spPr>
            <a:xfrm>
              <a:off x="1712514" y="3970900"/>
              <a:ext cx="1766527" cy="400110"/>
            </a:xfrm>
            <a:prstGeom prst="rect">
              <a:avLst/>
            </a:prstGeom>
            <a:noFill/>
          </p:spPr>
          <p:txBody>
            <a:bodyPr wrap="squar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2000" b="1" i="0" u="none" strike="noStrike" kern="1200" cap="none" spc="0" normalizeH="0" baseline="0" noProof="0" dirty="0">
                  <a:ln>
                    <a:noFill/>
                  </a:ln>
                  <a:solidFill>
                    <a:srgbClr val="104BA4"/>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rPr>
                <a:t>CONTENTS</a:t>
              </a:r>
              <a:endParaRPr kumimoji="0" lang="zh-CN" altLang="en-US" sz="2000" b="1" i="0" u="none" strike="noStrike" kern="1200" cap="none" spc="0" normalizeH="0" baseline="0" noProof="0" dirty="0">
                <a:ln>
                  <a:noFill/>
                </a:ln>
                <a:solidFill>
                  <a:srgbClr val="104BA4"/>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grpSp>
      <p:grpSp>
        <p:nvGrpSpPr>
          <p:cNvPr id="6" name="组合 5">
            <a:extLst>
              <a:ext uri="{FF2B5EF4-FFF2-40B4-BE49-F238E27FC236}">
                <a16:creationId xmlns:a16="http://schemas.microsoft.com/office/drawing/2014/main" id="{E6CEAFD4-C527-4E1A-AF66-D88CE90670B5}"/>
              </a:ext>
            </a:extLst>
          </p:cNvPr>
          <p:cNvGrpSpPr/>
          <p:nvPr/>
        </p:nvGrpSpPr>
        <p:grpSpPr>
          <a:xfrm>
            <a:off x="5169258" y="368300"/>
            <a:ext cx="4846559" cy="6120312"/>
            <a:chOff x="5049338" y="368300"/>
            <a:chExt cx="4846559" cy="6120312"/>
          </a:xfrm>
        </p:grpSpPr>
        <p:sp>
          <p:nvSpPr>
            <p:cNvPr id="4" name="矩形 3">
              <a:extLst>
                <a:ext uri="{FF2B5EF4-FFF2-40B4-BE49-F238E27FC236}">
                  <a16:creationId xmlns:a16="http://schemas.microsoft.com/office/drawing/2014/main" id="{4E5650AC-E2FA-470C-8A78-9D637FA5D7A7}"/>
                </a:ext>
              </a:extLst>
            </p:cNvPr>
            <p:cNvSpPr/>
            <p:nvPr/>
          </p:nvSpPr>
          <p:spPr>
            <a:xfrm>
              <a:off x="5049338" y="368300"/>
              <a:ext cx="1080000" cy="1080000"/>
            </a:xfrm>
            <a:prstGeom prst="rect">
              <a:avLst/>
            </a:prstGeom>
            <a:solidFill>
              <a:srgbClr val="104BA4"/>
            </a:solidFill>
            <a:ln>
              <a:noFill/>
            </a:ln>
            <a:effectLst>
              <a:outerShdw blurRad="5334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rPr>
                <a:t>01</a:t>
              </a:r>
              <a:endParaRPr kumimoji="0" lang="zh-CN" altLang="en-US" sz="3200" b="0" i="0" u="none" strike="noStrike" kern="1200" cap="none" spc="0" normalizeH="0" baseline="0" noProof="0" dirty="0">
                <a:ln>
                  <a:noFill/>
                </a:ln>
                <a:solidFill>
                  <a:prstClr val="white"/>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26" name="矩形 25">
              <a:extLst>
                <a:ext uri="{FF2B5EF4-FFF2-40B4-BE49-F238E27FC236}">
                  <a16:creationId xmlns:a16="http://schemas.microsoft.com/office/drawing/2014/main" id="{50B909FE-235D-4743-B325-08F60DA1994F}"/>
                </a:ext>
              </a:extLst>
            </p:cNvPr>
            <p:cNvSpPr/>
            <p:nvPr/>
          </p:nvSpPr>
          <p:spPr>
            <a:xfrm>
              <a:off x="5049338" y="2048404"/>
              <a:ext cx="1080000" cy="1080000"/>
            </a:xfrm>
            <a:prstGeom prst="rect">
              <a:avLst/>
            </a:prstGeom>
            <a:solidFill>
              <a:schemeClr val="bg2">
                <a:lumMod val="75000"/>
              </a:schemeClr>
            </a:solidFill>
            <a:ln>
              <a:noFill/>
            </a:ln>
            <a:effectLst>
              <a:outerShdw blurRad="5334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rPr>
                <a:t>02</a:t>
              </a:r>
              <a:endParaRPr kumimoji="0" lang="zh-CN" altLang="en-US" sz="3200" b="0" i="0" u="none" strike="noStrike" kern="1200" cap="none" spc="0" normalizeH="0" baseline="0" noProof="0" dirty="0">
                <a:ln>
                  <a:noFill/>
                </a:ln>
                <a:solidFill>
                  <a:prstClr val="white"/>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27" name="矩形 26">
              <a:extLst>
                <a:ext uri="{FF2B5EF4-FFF2-40B4-BE49-F238E27FC236}">
                  <a16:creationId xmlns:a16="http://schemas.microsoft.com/office/drawing/2014/main" id="{DF604DD9-312D-42E8-9235-0CB3B2F920D6}"/>
                </a:ext>
              </a:extLst>
            </p:cNvPr>
            <p:cNvSpPr/>
            <p:nvPr/>
          </p:nvSpPr>
          <p:spPr>
            <a:xfrm>
              <a:off x="5049338" y="3728508"/>
              <a:ext cx="1080000" cy="1080000"/>
            </a:xfrm>
            <a:prstGeom prst="rect">
              <a:avLst/>
            </a:prstGeom>
            <a:solidFill>
              <a:srgbClr val="104BA4"/>
            </a:solidFill>
            <a:ln>
              <a:noFill/>
            </a:ln>
            <a:effectLst>
              <a:outerShdw blurRad="5334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rPr>
                <a:t>03</a:t>
              </a:r>
              <a:endParaRPr kumimoji="0" lang="zh-CN" altLang="en-US" sz="3200" b="0" i="0" u="none" strike="noStrike" kern="1200" cap="none" spc="0" normalizeH="0" baseline="0" noProof="0" dirty="0">
                <a:ln>
                  <a:noFill/>
                </a:ln>
                <a:solidFill>
                  <a:prstClr val="white"/>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28" name="矩形 27">
              <a:extLst>
                <a:ext uri="{FF2B5EF4-FFF2-40B4-BE49-F238E27FC236}">
                  <a16:creationId xmlns:a16="http://schemas.microsoft.com/office/drawing/2014/main" id="{D5958B70-944B-4930-8AE4-AE563571F3E2}"/>
                </a:ext>
              </a:extLst>
            </p:cNvPr>
            <p:cNvSpPr/>
            <p:nvPr/>
          </p:nvSpPr>
          <p:spPr>
            <a:xfrm>
              <a:off x="5049338" y="5408612"/>
              <a:ext cx="1080000" cy="1080000"/>
            </a:xfrm>
            <a:prstGeom prst="rect">
              <a:avLst/>
            </a:prstGeom>
            <a:solidFill>
              <a:srgbClr val="AFABAB"/>
            </a:solidFill>
            <a:ln>
              <a:noFill/>
            </a:ln>
            <a:effectLst>
              <a:outerShdw blurRad="5334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rPr>
                <a:t>04</a:t>
              </a:r>
              <a:endParaRPr kumimoji="0" lang="zh-CN" altLang="en-US" sz="3200" b="0" i="0" u="none" strike="noStrike" kern="1200" cap="none" spc="0" normalizeH="0" baseline="0" noProof="0" dirty="0">
                <a:ln>
                  <a:noFill/>
                </a:ln>
                <a:solidFill>
                  <a:prstClr val="white"/>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30" name="文本框 29">
              <a:extLst>
                <a:ext uri="{FF2B5EF4-FFF2-40B4-BE49-F238E27FC236}">
                  <a16:creationId xmlns:a16="http://schemas.microsoft.com/office/drawing/2014/main" id="{4269AFBD-983D-4793-8F5A-975F1EB1437F}"/>
                </a:ext>
              </a:extLst>
            </p:cNvPr>
            <p:cNvSpPr txBox="1"/>
            <p:nvPr/>
          </p:nvSpPr>
          <p:spPr>
            <a:xfrm>
              <a:off x="6419849" y="591754"/>
              <a:ext cx="3476048" cy="584775"/>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srgbClr val="104BA4"/>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rPr>
                <a:t>课题简介</a:t>
              </a:r>
            </a:p>
          </p:txBody>
        </p:sp>
        <p:sp>
          <p:nvSpPr>
            <p:cNvPr id="33" name="文本框 32">
              <a:extLst>
                <a:ext uri="{FF2B5EF4-FFF2-40B4-BE49-F238E27FC236}">
                  <a16:creationId xmlns:a16="http://schemas.microsoft.com/office/drawing/2014/main" id="{B8D5865E-705B-4EA2-9C1C-3E29B6018946}"/>
                </a:ext>
              </a:extLst>
            </p:cNvPr>
            <p:cNvSpPr txBox="1"/>
            <p:nvPr/>
          </p:nvSpPr>
          <p:spPr>
            <a:xfrm>
              <a:off x="6419849" y="2271858"/>
              <a:ext cx="3476048" cy="584775"/>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srgbClr val="AFABAB"/>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rPr>
                <a:t>频率截断正规化</a:t>
              </a:r>
            </a:p>
          </p:txBody>
        </p:sp>
        <p:sp>
          <p:nvSpPr>
            <p:cNvPr id="36" name="文本框 35">
              <a:extLst>
                <a:ext uri="{FF2B5EF4-FFF2-40B4-BE49-F238E27FC236}">
                  <a16:creationId xmlns:a16="http://schemas.microsoft.com/office/drawing/2014/main" id="{DBE0121C-D790-452A-8B2C-31E9D5FCB751}"/>
                </a:ext>
              </a:extLst>
            </p:cNvPr>
            <p:cNvSpPr txBox="1"/>
            <p:nvPr/>
          </p:nvSpPr>
          <p:spPr>
            <a:xfrm>
              <a:off x="6386278" y="3951962"/>
              <a:ext cx="3476048" cy="584775"/>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3200" b="1" i="0" u="none" strike="noStrike" kern="1200" cap="none" spc="0" normalizeH="0" baseline="0" noProof="0" dirty="0">
                  <a:ln>
                    <a:noFill/>
                  </a:ln>
                  <a:solidFill>
                    <a:srgbClr val="104BA4"/>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rPr>
                <a:t>ζ</a:t>
              </a:r>
              <a:r>
                <a:rPr kumimoji="0" lang="zh-CN" altLang="en-US" sz="3200" b="1" i="0" u="none" strike="noStrike" kern="1200" cap="none" spc="0" normalizeH="0" baseline="0" noProof="0" dirty="0">
                  <a:ln>
                    <a:noFill/>
                  </a:ln>
                  <a:solidFill>
                    <a:srgbClr val="104BA4"/>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rPr>
                <a:t>函数正规化</a:t>
              </a:r>
            </a:p>
          </p:txBody>
        </p:sp>
        <p:sp>
          <p:nvSpPr>
            <p:cNvPr id="39" name="文本框 38">
              <a:extLst>
                <a:ext uri="{FF2B5EF4-FFF2-40B4-BE49-F238E27FC236}">
                  <a16:creationId xmlns:a16="http://schemas.microsoft.com/office/drawing/2014/main" id="{7FA9DC35-64D1-4A6C-9041-AAEE6FAC632D}"/>
                </a:ext>
              </a:extLst>
            </p:cNvPr>
            <p:cNvSpPr txBox="1"/>
            <p:nvPr/>
          </p:nvSpPr>
          <p:spPr>
            <a:xfrm>
              <a:off x="6386278" y="5632066"/>
              <a:ext cx="3476048" cy="584775"/>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3200" b="1" dirty="0">
                  <a:solidFill>
                    <a:srgbClr val="AFABAB"/>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点分裂正规化</a:t>
              </a:r>
              <a:endParaRPr kumimoji="0" lang="zh-CN" altLang="en-US" sz="3200" b="1" i="0" u="none" strike="noStrike" kern="1200" cap="none" spc="0" normalizeH="0" baseline="0" noProof="0" dirty="0">
                <a:ln>
                  <a:noFill/>
                </a:ln>
                <a:solidFill>
                  <a:srgbClr val="AFABAB"/>
                </a:solidFill>
                <a:effectLst/>
                <a:uLnTx/>
                <a:uFillTx/>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grpSp>
      <p:sp>
        <p:nvSpPr>
          <p:cNvPr id="46" name="矩形 45">
            <a:extLst>
              <a:ext uri="{FF2B5EF4-FFF2-40B4-BE49-F238E27FC236}">
                <a16:creationId xmlns:a16="http://schemas.microsoft.com/office/drawing/2014/main" id="{66398237-B973-4F6C-96B9-30E7E2FA043E}"/>
              </a:ext>
            </a:extLst>
          </p:cNvPr>
          <p:cNvSpPr/>
          <p:nvPr/>
        </p:nvSpPr>
        <p:spPr>
          <a:xfrm>
            <a:off x="11967146" y="1212390"/>
            <a:ext cx="224853" cy="1801112"/>
          </a:xfrm>
          <a:prstGeom prst="rect">
            <a:avLst/>
          </a:prstGeom>
          <a:solidFill>
            <a:srgbClr val="104BA4">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dist" defTabSz="914400" rtl="0" eaLnBrk="1" fontAlgn="auto" latinLnBrk="0" hangingPunct="1">
              <a:lnSpc>
                <a:spcPct val="100000"/>
              </a:lnSpc>
              <a:spcBef>
                <a:spcPts val="0"/>
              </a:spcBef>
              <a:spcAft>
                <a:spcPts val="0"/>
              </a:spcAft>
              <a:buClrTx/>
              <a:buSzTx/>
              <a:buFontTx/>
              <a:buNone/>
              <a:tabLst/>
              <a:defRPr/>
            </a:pPr>
            <a:r>
              <a:rPr lang="en-US" altLang="zh-CN" sz="1200" dirty="0">
                <a:solidFill>
                  <a:prstClr val="white"/>
                </a:solidFill>
                <a:latin typeface="等线" panose="020F0502020204030204"/>
                <a:ea typeface="等线" panose="02010600030101010101" pitchFamily="2" charset="-122"/>
              </a:rPr>
              <a:t>FUDAN UNIVERSITY</a:t>
            </a:r>
            <a:endParaRPr kumimoji="0" lang="zh-CN" altLang="en-US" sz="12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3102363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a:extLst>
              <a:ext uri="{FF2B5EF4-FFF2-40B4-BE49-F238E27FC236}">
                <a16:creationId xmlns:a16="http://schemas.microsoft.com/office/drawing/2014/main" id="{D00C8925-D43F-4D93-900D-77FE5BF4ED55}"/>
              </a:ext>
            </a:extLst>
          </p:cNvPr>
          <p:cNvSpPr/>
          <p:nvPr/>
        </p:nvSpPr>
        <p:spPr>
          <a:xfrm>
            <a:off x="1" y="0"/>
            <a:ext cx="4077324" cy="6887980"/>
          </a:xfrm>
          <a:prstGeom prst="rect">
            <a:avLst/>
          </a:prstGeom>
          <a:solidFill>
            <a:srgbClr val="104BA4"/>
          </a:solidFill>
          <a:ln>
            <a:noFill/>
          </a:ln>
          <a:effectLst>
            <a:outerShdw blurRad="3302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26" name="矩形 25">
            <a:extLst>
              <a:ext uri="{FF2B5EF4-FFF2-40B4-BE49-F238E27FC236}">
                <a16:creationId xmlns:a16="http://schemas.microsoft.com/office/drawing/2014/main" id="{7188F525-2E6B-47CA-9C01-06E865ED87C3}"/>
              </a:ext>
            </a:extLst>
          </p:cNvPr>
          <p:cNvSpPr/>
          <p:nvPr/>
        </p:nvSpPr>
        <p:spPr>
          <a:xfrm>
            <a:off x="695325" y="2362201"/>
            <a:ext cx="10801350" cy="2133599"/>
          </a:xfrm>
          <a:prstGeom prst="rect">
            <a:avLst/>
          </a:prstGeom>
          <a:solidFill>
            <a:schemeClr val="bg1"/>
          </a:solidFill>
          <a:ln>
            <a:noFill/>
          </a:ln>
          <a:effectLst>
            <a:outerShdw blurRad="4572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22" name="文本框 21">
            <a:extLst>
              <a:ext uri="{FF2B5EF4-FFF2-40B4-BE49-F238E27FC236}">
                <a16:creationId xmlns:a16="http://schemas.microsoft.com/office/drawing/2014/main" id="{E5620C10-4A21-401A-8852-3BB82BEF8AE9}"/>
              </a:ext>
            </a:extLst>
          </p:cNvPr>
          <p:cNvSpPr txBox="1"/>
          <p:nvPr/>
        </p:nvSpPr>
        <p:spPr>
          <a:xfrm>
            <a:off x="470473" y="2105561"/>
            <a:ext cx="3606852" cy="264687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6600" i="0" u="none" strike="noStrike" kern="1200" cap="none" spc="0" normalizeH="0" baseline="0" noProof="0" dirty="0">
                <a:ln>
                  <a:noFill/>
                </a:ln>
                <a:solidFill>
                  <a:schemeClr val="tx1">
                    <a:lumMod val="75000"/>
                    <a:lumOff val="25000"/>
                  </a:schemeClr>
                </a:solidFill>
                <a:effectLst/>
                <a:uLnTx/>
                <a:uFillTx/>
                <a:latin typeface="Eras Demi ITC" panose="020B0805030504020804" pitchFamily="34" charset="0"/>
                <a:ea typeface="微软雅黑" panose="020B0503020204020204" pitchFamily="34" charset="-122"/>
                <a:cs typeface="Aharoni" panose="02010803020104030203" pitchFamily="2" charset="-79"/>
              </a:rPr>
              <a:t>01</a:t>
            </a:r>
            <a:endParaRPr kumimoji="0" lang="zh-CN" altLang="en-US" sz="16600" i="0" u="none" strike="noStrike" kern="1200" cap="none" spc="0" normalizeH="0" baseline="0" noProof="0" dirty="0">
              <a:ln>
                <a:noFill/>
              </a:ln>
              <a:solidFill>
                <a:schemeClr val="tx1">
                  <a:lumMod val="75000"/>
                  <a:lumOff val="25000"/>
                </a:schemeClr>
              </a:solidFill>
              <a:effectLst/>
              <a:uLnTx/>
              <a:uFillTx/>
              <a:latin typeface="Eras Demi ITC" panose="020B0805030504020804" pitchFamily="34" charset="0"/>
              <a:ea typeface="微软雅黑" panose="020B0503020204020204" pitchFamily="34" charset="-122"/>
              <a:cs typeface="Aharoni" panose="02010803020104030203" pitchFamily="2" charset="-79"/>
            </a:endParaRPr>
          </a:p>
        </p:txBody>
      </p:sp>
      <p:sp>
        <p:nvSpPr>
          <p:cNvPr id="14" name="文本框 13">
            <a:extLst>
              <a:ext uri="{FF2B5EF4-FFF2-40B4-BE49-F238E27FC236}">
                <a16:creationId xmlns:a16="http://schemas.microsoft.com/office/drawing/2014/main" id="{3A6B6FFD-24A7-4447-B4F3-FDC919042998}"/>
              </a:ext>
            </a:extLst>
          </p:cNvPr>
          <p:cNvSpPr txBox="1"/>
          <p:nvPr/>
        </p:nvSpPr>
        <p:spPr>
          <a:xfrm>
            <a:off x="4547797" y="3013501"/>
            <a:ext cx="828040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4800"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B" panose="00020600040101010101" pitchFamily="18" charset="-122"/>
              </a:rPr>
              <a:t>课题简介</a:t>
            </a:r>
            <a:endParaRPr kumimoji="0" lang="zh-CN" altLang="en-US" sz="4800" i="0" u="none" strike="noStrike" kern="1200" cap="none" spc="0" normalizeH="0" baseline="0" noProof="0" dirty="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阿里巴巴普惠体 B" panose="00020600040101010101" pitchFamily="18" charset="-122"/>
            </a:endParaRPr>
          </a:p>
        </p:txBody>
      </p:sp>
      <p:sp>
        <p:nvSpPr>
          <p:cNvPr id="9" name="矩形 8">
            <a:extLst>
              <a:ext uri="{FF2B5EF4-FFF2-40B4-BE49-F238E27FC236}">
                <a16:creationId xmlns:a16="http://schemas.microsoft.com/office/drawing/2014/main" id="{88DFF3CE-17BC-4F52-9541-34A14BF28A3B}"/>
              </a:ext>
            </a:extLst>
          </p:cNvPr>
          <p:cNvSpPr/>
          <p:nvPr/>
        </p:nvSpPr>
        <p:spPr>
          <a:xfrm>
            <a:off x="11967146" y="1212390"/>
            <a:ext cx="224853" cy="1801112"/>
          </a:xfrm>
          <a:prstGeom prst="rect">
            <a:avLst/>
          </a:prstGeom>
          <a:solidFill>
            <a:srgbClr val="104BA4">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dist" defTabSz="914400" rtl="0" eaLnBrk="1" fontAlgn="auto" latinLnBrk="0" hangingPunct="1">
              <a:lnSpc>
                <a:spcPct val="100000"/>
              </a:lnSpc>
              <a:spcBef>
                <a:spcPts val="0"/>
              </a:spcBef>
              <a:spcAft>
                <a:spcPts val="0"/>
              </a:spcAft>
              <a:buClrTx/>
              <a:buSzTx/>
              <a:buFontTx/>
              <a:buNone/>
              <a:tabLst/>
              <a:defRPr/>
            </a:pPr>
            <a:r>
              <a:rPr lang="en-US" altLang="zh-CN" sz="1200" dirty="0">
                <a:solidFill>
                  <a:prstClr val="white"/>
                </a:solidFill>
                <a:latin typeface="等线" panose="020F0502020204030204"/>
                <a:ea typeface="等线" panose="02010600030101010101" pitchFamily="2" charset="-122"/>
              </a:rPr>
              <a:t>FUDAN UNIVERSITY</a:t>
            </a:r>
            <a:endParaRPr kumimoji="0" lang="zh-CN" altLang="en-US" sz="12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pic>
        <p:nvPicPr>
          <p:cNvPr id="12" name="图片 11">
            <a:extLst>
              <a:ext uri="{FF2B5EF4-FFF2-40B4-BE49-F238E27FC236}">
                <a16:creationId xmlns:a16="http://schemas.microsoft.com/office/drawing/2014/main" id="{BDDC1F1F-3B5C-41B5-9499-9FB50BE338A1}"/>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9177785" y="6360457"/>
            <a:ext cx="2744391" cy="366562"/>
          </a:xfrm>
          <a:prstGeom prst="rect">
            <a:avLst/>
          </a:prstGeom>
        </p:spPr>
      </p:pic>
      <p:grpSp>
        <p:nvGrpSpPr>
          <p:cNvPr id="13" name="组合 12">
            <a:extLst>
              <a:ext uri="{FF2B5EF4-FFF2-40B4-BE49-F238E27FC236}">
                <a16:creationId xmlns:a16="http://schemas.microsoft.com/office/drawing/2014/main" id="{1FAA242E-96EF-4C2D-82FD-98C842A5C16C}"/>
              </a:ext>
            </a:extLst>
          </p:cNvPr>
          <p:cNvGrpSpPr/>
          <p:nvPr/>
        </p:nvGrpSpPr>
        <p:grpSpPr>
          <a:xfrm>
            <a:off x="9633665" y="256780"/>
            <a:ext cx="1964493" cy="708062"/>
            <a:chOff x="4246274" y="-10895"/>
            <a:chExt cx="3940182" cy="1420161"/>
          </a:xfrm>
        </p:grpSpPr>
        <p:grpSp>
          <p:nvGrpSpPr>
            <p:cNvPr id="15" name="组合 14">
              <a:extLst>
                <a:ext uri="{FF2B5EF4-FFF2-40B4-BE49-F238E27FC236}">
                  <a16:creationId xmlns:a16="http://schemas.microsoft.com/office/drawing/2014/main" id="{56CD1316-DED4-4D59-A73E-5554E60258BE}"/>
                </a:ext>
              </a:extLst>
            </p:cNvPr>
            <p:cNvGrpSpPr/>
            <p:nvPr/>
          </p:nvGrpSpPr>
          <p:grpSpPr>
            <a:xfrm>
              <a:off x="4246274" y="-10895"/>
              <a:ext cx="3940181" cy="1400681"/>
              <a:chOff x="6547903" y="954561"/>
              <a:chExt cx="5069293" cy="1802069"/>
            </a:xfrm>
          </p:grpSpPr>
          <p:pic>
            <p:nvPicPr>
              <p:cNvPr id="17" name="图片 16">
                <a:extLst>
                  <a:ext uri="{FF2B5EF4-FFF2-40B4-BE49-F238E27FC236}">
                    <a16:creationId xmlns:a16="http://schemas.microsoft.com/office/drawing/2014/main" id="{3DDEDADE-EBFB-4F04-95ED-D9C763BE166E}"/>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18" name="图片 17">
                <a:extLst>
                  <a:ext uri="{FF2B5EF4-FFF2-40B4-BE49-F238E27FC236}">
                    <a16:creationId xmlns:a16="http://schemas.microsoft.com/office/drawing/2014/main" id="{4F485911-3952-479E-84C5-5979CB236564}"/>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16" name="矩形 15">
              <a:extLst>
                <a:ext uri="{FF2B5EF4-FFF2-40B4-BE49-F238E27FC236}">
                  <a16:creationId xmlns:a16="http://schemas.microsoft.com/office/drawing/2014/main" id="{69A2D027-B41F-4E6D-AA57-1FB48D52C1DC}"/>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spTree>
    <p:extLst>
      <p:ext uri="{BB962C8B-B14F-4D97-AF65-F5344CB8AC3E}">
        <p14:creationId xmlns:p14="http://schemas.microsoft.com/office/powerpoint/2010/main" val="7641607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pattFill prst="dotGrid">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13" name="矩形 12">
            <a:extLst>
              <a:ext uri="{FF2B5EF4-FFF2-40B4-BE49-F238E27FC236}">
                <a16:creationId xmlns:a16="http://schemas.microsoft.com/office/drawing/2014/main" id="{E115E8AC-C08D-4D97-B63D-DB5783E80299}"/>
              </a:ext>
            </a:extLst>
          </p:cNvPr>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14" name="文本框 13">
            <a:extLst>
              <a:ext uri="{FF2B5EF4-FFF2-40B4-BE49-F238E27FC236}">
                <a16:creationId xmlns:a16="http://schemas.microsoft.com/office/drawing/2014/main" id="{E965E3F0-4C57-4F6E-8273-50E0C8CA3AF5}"/>
              </a:ext>
            </a:extLst>
          </p:cNvPr>
          <p:cNvSpPr txBox="1"/>
          <p:nvPr/>
        </p:nvSpPr>
        <p:spPr>
          <a:xfrm>
            <a:off x="294551" y="284064"/>
            <a:ext cx="97659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01</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15" name="文本框 14">
            <a:extLst>
              <a:ext uri="{FF2B5EF4-FFF2-40B4-BE49-F238E27FC236}">
                <a16:creationId xmlns:a16="http://schemas.microsoft.com/office/drawing/2014/main" id="{AF799E2C-F0E3-4F73-9583-CDEE75F669A8}"/>
              </a:ext>
            </a:extLst>
          </p:cNvPr>
          <p:cNvSpPr txBox="1"/>
          <p:nvPr/>
        </p:nvSpPr>
        <p:spPr>
          <a:xfrm>
            <a:off x="1388075" y="212563"/>
            <a:ext cx="363362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0" i="0" u="none" strike="noStrike" kern="1200" cap="none" spc="0" normalizeH="0" baseline="0" noProof="0" dirty="0">
                <a:ln>
                  <a:noFill/>
                </a:ln>
                <a:solidFill>
                  <a:srgbClr val="104BA4"/>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rPr>
              <a:t>课题简介</a:t>
            </a:r>
          </a:p>
        </p:txBody>
      </p:sp>
      <p:sp>
        <p:nvSpPr>
          <p:cNvPr id="16" name="文本框 15">
            <a:extLst>
              <a:ext uri="{FF2B5EF4-FFF2-40B4-BE49-F238E27FC236}">
                <a16:creationId xmlns:a16="http://schemas.microsoft.com/office/drawing/2014/main" id="{851C1BD9-0280-4397-999D-3ED7D12DA03A}"/>
              </a:ext>
            </a:extLst>
          </p:cNvPr>
          <p:cNvSpPr txBox="1"/>
          <p:nvPr/>
        </p:nvSpPr>
        <p:spPr>
          <a:xfrm>
            <a:off x="1443476" y="767358"/>
            <a:ext cx="2659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solidFill>
                  <a:prstClr val="white">
                    <a:lumMod val="50000"/>
                  </a:prstClr>
                </a:solidFill>
                <a:latin typeface="微软雅黑" panose="020B0503020204020204" pitchFamily="34" charset="-122"/>
                <a:ea typeface="微软雅黑" panose="020B0503020204020204" pitchFamily="34" charset="-122"/>
                <a:cs typeface="阿里巴巴普惠体" panose="00020600040101010101" pitchFamily="18" charset="-122"/>
              </a:rPr>
              <a:t>卡西米尔效应和正规化</a:t>
            </a:r>
            <a:endParaRPr kumimoji="0" lang="zh-CN" altLang="en-US" sz="1800" b="0" i="0" u="none" strike="noStrike" kern="1200" cap="none" spc="0" normalizeH="0" baseline="0" noProof="0" dirty="0">
              <a:ln>
                <a:noFill/>
              </a:ln>
              <a:solidFill>
                <a:prstClr val="white">
                  <a:lumMod val="50000"/>
                </a:prstClr>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endParaRPr>
          </a:p>
        </p:txBody>
      </p:sp>
      <p:grpSp>
        <p:nvGrpSpPr>
          <p:cNvPr id="18" name="组合 17">
            <a:extLst>
              <a:ext uri="{FF2B5EF4-FFF2-40B4-BE49-F238E27FC236}">
                <a16:creationId xmlns:a16="http://schemas.microsoft.com/office/drawing/2014/main" id="{9E77082F-F6D3-44A0-83B0-9D4B790C461E}"/>
              </a:ext>
            </a:extLst>
          </p:cNvPr>
          <p:cNvGrpSpPr/>
          <p:nvPr/>
        </p:nvGrpSpPr>
        <p:grpSpPr>
          <a:xfrm>
            <a:off x="9796257" y="238208"/>
            <a:ext cx="1964493" cy="708062"/>
            <a:chOff x="4246274" y="-10895"/>
            <a:chExt cx="3940182" cy="1420161"/>
          </a:xfrm>
        </p:grpSpPr>
        <p:grpSp>
          <p:nvGrpSpPr>
            <p:cNvPr id="19" name="组合 18">
              <a:extLst>
                <a:ext uri="{FF2B5EF4-FFF2-40B4-BE49-F238E27FC236}">
                  <a16:creationId xmlns:a16="http://schemas.microsoft.com/office/drawing/2014/main" id="{FA9422BF-CEFE-43F1-AAD1-F3F469D85552}"/>
                </a:ext>
              </a:extLst>
            </p:cNvPr>
            <p:cNvGrpSpPr/>
            <p:nvPr/>
          </p:nvGrpSpPr>
          <p:grpSpPr>
            <a:xfrm>
              <a:off x="4246274" y="-10895"/>
              <a:ext cx="3940181" cy="1400681"/>
              <a:chOff x="6547903" y="954561"/>
              <a:chExt cx="5069293" cy="1802069"/>
            </a:xfrm>
          </p:grpSpPr>
          <p:pic>
            <p:nvPicPr>
              <p:cNvPr id="21" name="图片 20">
                <a:extLst>
                  <a:ext uri="{FF2B5EF4-FFF2-40B4-BE49-F238E27FC236}">
                    <a16:creationId xmlns:a16="http://schemas.microsoft.com/office/drawing/2014/main" id="{D22ED958-0555-4B51-986A-1CB5E9A5E7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22" name="图片 21">
                <a:extLst>
                  <a:ext uri="{FF2B5EF4-FFF2-40B4-BE49-F238E27FC236}">
                    <a16:creationId xmlns:a16="http://schemas.microsoft.com/office/drawing/2014/main" id="{973B3AFE-8248-41BC-96D0-026FF8CD8CE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20" name="矩形 19">
              <a:extLst>
                <a:ext uri="{FF2B5EF4-FFF2-40B4-BE49-F238E27FC236}">
                  <a16:creationId xmlns:a16="http://schemas.microsoft.com/office/drawing/2014/main" id="{52CDBC52-45E9-415A-A382-A9F0DF6D4D0F}"/>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pic>
        <p:nvPicPr>
          <p:cNvPr id="23" name="图片 22">
            <a:extLst>
              <a:ext uri="{FF2B5EF4-FFF2-40B4-BE49-F238E27FC236}">
                <a16:creationId xmlns:a16="http://schemas.microsoft.com/office/drawing/2014/main" id="{387C3E2C-C073-430A-B941-AFBA52F9CDD2}"/>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324531" y="6390655"/>
            <a:ext cx="2744391" cy="366562"/>
          </a:xfrm>
          <a:prstGeom prst="rect">
            <a:avLst/>
          </a:prstGeom>
        </p:spPr>
      </p:pic>
      <p:sp>
        <p:nvSpPr>
          <p:cNvPr id="24" name="文本框 23">
            <a:extLst>
              <a:ext uri="{FF2B5EF4-FFF2-40B4-BE49-F238E27FC236}">
                <a16:creationId xmlns:a16="http://schemas.microsoft.com/office/drawing/2014/main" id="{945FB3CA-3B37-4D47-B6E4-52B706977E5D}"/>
              </a:ext>
            </a:extLst>
          </p:cNvPr>
          <p:cNvSpPr txBox="1"/>
          <p:nvPr/>
        </p:nvSpPr>
        <p:spPr>
          <a:xfrm>
            <a:off x="10767488" y="6387885"/>
            <a:ext cx="109998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0" cap="none" spc="0" normalizeH="0" baseline="0" noProof="0" dirty="0">
                <a:ln>
                  <a:noFill/>
                </a:ln>
                <a:solidFill>
                  <a:prstClr val="white">
                    <a:lumMod val="75000"/>
                  </a:prstClr>
                </a:solidFill>
                <a:effectLst/>
                <a:uLnTx/>
                <a:uFillTx/>
                <a:latin typeface="Calibri"/>
                <a:ea typeface="宋体" panose="02010600030101010101" pitchFamily="2" charset="-122"/>
                <a:cs typeface="+mn-cs"/>
              </a:rPr>
              <a:t>JUNE 12</a:t>
            </a:r>
            <a:r>
              <a:rPr kumimoji="0" lang="en-US" altLang="zh-CN"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rPr>
              <a:t>th</a:t>
            </a:r>
            <a:endParaRPr kumimoji="0" lang="zh-CN" altLang="en-US"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endParaRPr>
          </a:p>
        </p:txBody>
      </p:sp>
      <p:sp>
        <p:nvSpPr>
          <p:cNvPr id="25" name="内容占位符 3">
            <a:extLst>
              <a:ext uri="{FF2B5EF4-FFF2-40B4-BE49-F238E27FC236}">
                <a16:creationId xmlns:a16="http://schemas.microsoft.com/office/drawing/2014/main" id="{F7F0C2CA-A925-46AC-92E7-1624903C5DCB}"/>
              </a:ext>
            </a:extLst>
          </p:cNvPr>
          <p:cNvSpPr txBox="1">
            <a:spLocks/>
          </p:cNvSpPr>
          <p:nvPr/>
        </p:nvSpPr>
        <p:spPr>
          <a:xfrm>
            <a:off x="1142414" y="3023291"/>
            <a:ext cx="9894469" cy="1878008"/>
          </a:xfrm>
          <a:prstGeom prst="rect">
            <a:avLst/>
          </a:prstGeom>
        </p:spPr>
        <p:txBody>
          <a:bodyPr vert="horz" lIns="91440" tIns="45720" rIns="91440" bIns="45720" rtlCol="0">
            <a:normAutofit fontScale="70000" lnSpcReduction="20000"/>
          </a:bodyPr>
          <a:lstStyle>
            <a:lvl1pPr marL="0" indent="0" algn="just" defTabSz="914400" rtl="0" eaLnBrk="1" latinLnBrk="0" hangingPunct="1">
              <a:lnSpc>
                <a:spcPct val="120000"/>
              </a:lnSpc>
              <a:spcBef>
                <a:spcPts val="0"/>
              </a:spcBef>
              <a:buFont typeface="Arial" panose="020B0604020202020204" pitchFamily="34" charset="0"/>
              <a:buNone/>
              <a:defRPr sz="1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zh-CN" altLang="en-US" sz="2300" dirty="0">
                <a:solidFill>
                  <a:sysClr val="windowText" lastClr="000000">
                    <a:lumMod val="75000"/>
                    <a:lumOff val="25000"/>
                  </a:sysClr>
                </a:solidFill>
                <a:latin typeface="Arial"/>
              </a:rPr>
              <a:t>对真空施加约束条件后，约束内的真空涨落模式与外界不同，改变真空零点能，引起真空与外界的相互作用</a:t>
            </a:r>
            <a:endParaRPr lang="en-US" altLang="zh-CN" sz="23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0" lang="en-US" altLang="zh-CN" sz="2300" b="0" i="0" u="none" strike="noStrike" kern="1200" cap="none" spc="0" normalizeH="0" baseline="0" noProof="0" dirty="0">
              <a:ln>
                <a:noFill/>
              </a:ln>
              <a:solidFill>
                <a:sysClr val="windowText" lastClr="000000">
                  <a:lumMod val="75000"/>
                  <a:lumOff val="25000"/>
                </a:sysClr>
              </a:solidFill>
              <a:effectLst/>
              <a:uLnTx/>
              <a:uFillTx/>
              <a:latin typeface="Arial"/>
              <a:cs typeface="+mn-cs"/>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zh-CN" altLang="en-US" sz="2300" dirty="0">
                <a:solidFill>
                  <a:sysClr val="windowText" lastClr="000000">
                    <a:lumMod val="75000"/>
                    <a:lumOff val="25000"/>
                  </a:sysClr>
                </a:solidFill>
                <a:latin typeface="Arial"/>
              </a:rPr>
              <a:t>将真空能定义为约束条件下与自由条件下零点能的差值</a:t>
            </a:r>
            <a:endParaRPr lang="en-US" altLang="zh-CN" sz="23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altLang="zh-CN" sz="23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zh-CN" altLang="en-US" sz="2300" b="0" i="0" u="none" strike="noStrike" kern="1200" cap="none" spc="0" normalizeH="0" baseline="0" noProof="0" dirty="0">
                <a:ln>
                  <a:noFill/>
                </a:ln>
                <a:solidFill>
                  <a:sysClr val="windowText" lastClr="000000">
                    <a:lumMod val="75000"/>
                    <a:lumOff val="25000"/>
                  </a:sysClr>
                </a:solidFill>
                <a:effectLst/>
                <a:uLnTx/>
                <a:uFillTx/>
                <a:latin typeface="Arial"/>
                <a:cs typeface="+mn-cs"/>
              </a:rPr>
              <a:t>理论模型中真空有无穷个自由度，对其不加限制地求和导致零点能发散，而真空能是有限的可测量，需要通过正规化的方法系统地求出能量只差</a:t>
            </a:r>
            <a:endParaRPr kumimoji="0" lang="en-US" altLang="zh-CN" sz="2300" b="0" i="0" u="none" strike="noStrike" kern="1200" cap="none" spc="0" normalizeH="0" baseline="0" noProof="0" dirty="0">
              <a:ln>
                <a:noFill/>
              </a:ln>
              <a:solidFill>
                <a:sysClr val="windowText" lastClr="000000">
                  <a:lumMod val="75000"/>
                  <a:lumOff val="25000"/>
                </a:sysClr>
              </a:solidFill>
              <a:effectLst/>
              <a:uLnTx/>
              <a:uFillTx/>
              <a:latin typeface="Arial"/>
              <a:cs typeface="+mn-cs"/>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0" lang="zh-CN" altLang="en-US" sz="1800" b="0" i="0" u="none" strike="noStrike" kern="1200" cap="none" spc="0" normalizeH="0" baseline="0" noProof="0" dirty="0">
              <a:ln>
                <a:noFill/>
              </a:ln>
              <a:solidFill>
                <a:sysClr val="windowText" lastClr="000000">
                  <a:lumMod val="75000"/>
                  <a:lumOff val="25000"/>
                </a:sysClr>
              </a:solidFill>
              <a:effectLst/>
              <a:uLnTx/>
              <a:uFillTx/>
              <a:latin typeface="Arial"/>
              <a:cs typeface="+mn-cs"/>
            </a:endParaRPr>
          </a:p>
        </p:txBody>
      </p:sp>
      <p:sp>
        <p:nvSpPr>
          <p:cNvPr id="2" name="内容占位符 1">
            <a:extLst>
              <a:ext uri="{FF2B5EF4-FFF2-40B4-BE49-F238E27FC236}">
                <a16:creationId xmlns:a16="http://schemas.microsoft.com/office/drawing/2014/main" id="{9C4105EE-709D-2AB8-8BDF-0E23710A8BEB}"/>
              </a:ext>
            </a:extLst>
          </p:cNvPr>
          <p:cNvSpPr txBox="1">
            <a:spLocks/>
          </p:cNvSpPr>
          <p:nvPr/>
        </p:nvSpPr>
        <p:spPr>
          <a:xfrm>
            <a:off x="653369" y="1501065"/>
            <a:ext cx="11214100" cy="1011436"/>
          </a:xfrm>
          <a:prstGeom prst="rect">
            <a:avLst/>
          </a:prstGeom>
        </p:spPr>
        <p:txBody>
          <a:bodyPr vert="horz" lIns="91440" tIns="45720" rIns="91440" bIns="45720" rtlCol="0">
            <a:noAutofit/>
          </a:bodyPr>
          <a:lstStyle>
            <a:lvl1pPr marL="0" indent="0" algn="just" defTabSz="914400" rtl="0" eaLnBrk="1" latinLnBrk="0" hangingPunct="1">
              <a:lnSpc>
                <a:spcPct val="120000"/>
              </a:lnSpc>
              <a:spcBef>
                <a:spcPts val="6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zh-CN" altLang="en-US" sz="2800" b="0" i="0" u="none" strike="noStrike" kern="1200" cap="none" spc="0" normalizeH="0" baseline="0" noProof="0" dirty="0">
                <a:ln>
                  <a:noFill/>
                </a:ln>
                <a:solidFill>
                  <a:sysClr val="windowText" lastClr="000000">
                    <a:lumMod val="75000"/>
                    <a:lumOff val="25000"/>
                  </a:sysClr>
                </a:solidFill>
                <a:effectLst/>
                <a:uLnTx/>
                <a:uFillTx/>
                <a:latin typeface="Arial"/>
                <a:cs typeface="+mn-cs"/>
              </a:rPr>
              <a:t>卡西米尔效应可理解为真空对外界约束的响应</a:t>
            </a:r>
          </a:p>
        </p:txBody>
      </p:sp>
    </p:spTree>
    <p:extLst>
      <p:ext uri="{BB962C8B-B14F-4D97-AF65-F5344CB8AC3E}">
        <p14:creationId xmlns:p14="http://schemas.microsoft.com/office/powerpoint/2010/main" val="280018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pattFill prst="dotGrid">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13" name="矩形 12">
            <a:extLst>
              <a:ext uri="{FF2B5EF4-FFF2-40B4-BE49-F238E27FC236}">
                <a16:creationId xmlns:a16="http://schemas.microsoft.com/office/drawing/2014/main" id="{E115E8AC-C08D-4D97-B63D-DB5783E80299}"/>
              </a:ext>
            </a:extLst>
          </p:cNvPr>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14" name="文本框 13">
            <a:extLst>
              <a:ext uri="{FF2B5EF4-FFF2-40B4-BE49-F238E27FC236}">
                <a16:creationId xmlns:a16="http://schemas.microsoft.com/office/drawing/2014/main" id="{E965E3F0-4C57-4F6E-8273-50E0C8CA3AF5}"/>
              </a:ext>
            </a:extLst>
          </p:cNvPr>
          <p:cNvSpPr txBox="1"/>
          <p:nvPr/>
        </p:nvSpPr>
        <p:spPr>
          <a:xfrm>
            <a:off x="294551" y="284064"/>
            <a:ext cx="97659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01</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15" name="文本框 14">
            <a:extLst>
              <a:ext uri="{FF2B5EF4-FFF2-40B4-BE49-F238E27FC236}">
                <a16:creationId xmlns:a16="http://schemas.microsoft.com/office/drawing/2014/main" id="{AF799E2C-F0E3-4F73-9583-CDEE75F669A8}"/>
              </a:ext>
            </a:extLst>
          </p:cNvPr>
          <p:cNvSpPr txBox="1"/>
          <p:nvPr/>
        </p:nvSpPr>
        <p:spPr>
          <a:xfrm>
            <a:off x="1388075" y="212563"/>
            <a:ext cx="363362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3200" dirty="0">
                <a:solidFill>
                  <a:srgbClr val="104BA4"/>
                </a:solidFill>
                <a:latin typeface="微软雅黑" panose="020B0503020204020204" pitchFamily="34" charset="-122"/>
                <a:ea typeface="微软雅黑" panose="020B0503020204020204" pitchFamily="34" charset="-122"/>
                <a:cs typeface="阿里巴巴普惠体" panose="00020600040101010101" pitchFamily="18" charset="-122"/>
              </a:rPr>
              <a:t>课题简介</a:t>
            </a:r>
            <a:endParaRPr kumimoji="0" lang="zh-CN" altLang="en-US" sz="3200" b="0" i="0" u="none" strike="noStrike" kern="1200" cap="none" spc="0" normalizeH="0" baseline="0" noProof="0" dirty="0">
              <a:ln>
                <a:noFill/>
              </a:ln>
              <a:solidFill>
                <a:srgbClr val="104BA4"/>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endParaRPr>
          </a:p>
        </p:txBody>
      </p:sp>
      <p:sp>
        <p:nvSpPr>
          <p:cNvPr id="16" name="文本框 15">
            <a:extLst>
              <a:ext uri="{FF2B5EF4-FFF2-40B4-BE49-F238E27FC236}">
                <a16:creationId xmlns:a16="http://schemas.microsoft.com/office/drawing/2014/main" id="{851C1BD9-0280-4397-999D-3ED7D12DA03A}"/>
              </a:ext>
            </a:extLst>
          </p:cNvPr>
          <p:cNvSpPr txBox="1"/>
          <p:nvPr/>
        </p:nvSpPr>
        <p:spPr>
          <a:xfrm>
            <a:off x="1443476" y="767358"/>
            <a:ext cx="2659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solidFill>
                  <a:prstClr val="white">
                    <a:lumMod val="50000"/>
                  </a:prstClr>
                </a:solidFill>
                <a:latin typeface="微软雅黑" panose="020B0503020204020204" pitchFamily="34" charset="-122"/>
                <a:ea typeface="微软雅黑" panose="020B0503020204020204" pitchFamily="34" charset="-122"/>
                <a:cs typeface="阿里巴巴普惠体" panose="00020600040101010101" pitchFamily="18" charset="-122"/>
              </a:rPr>
              <a:t>模型建立</a:t>
            </a:r>
            <a:endParaRPr kumimoji="0" lang="zh-CN" altLang="en-US" sz="1800" b="0" i="0" u="none" strike="noStrike" kern="1200" cap="none" spc="0" normalizeH="0" baseline="0" noProof="0" dirty="0">
              <a:ln>
                <a:noFill/>
              </a:ln>
              <a:solidFill>
                <a:prstClr val="white">
                  <a:lumMod val="50000"/>
                </a:prstClr>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endParaRPr>
          </a:p>
        </p:txBody>
      </p:sp>
      <p:grpSp>
        <p:nvGrpSpPr>
          <p:cNvPr id="18" name="组合 17">
            <a:extLst>
              <a:ext uri="{FF2B5EF4-FFF2-40B4-BE49-F238E27FC236}">
                <a16:creationId xmlns:a16="http://schemas.microsoft.com/office/drawing/2014/main" id="{9E77082F-F6D3-44A0-83B0-9D4B790C461E}"/>
              </a:ext>
            </a:extLst>
          </p:cNvPr>
          <p:cNvGrpSpPr/>
          <p:nvPr/>
        </p:nvGrpSpPr>
        <p:grpSpPr>
          <a:xfrm>
            <a:off x="9796257" y="238208"/>
            <a:ext cx="1964493" cy="708062"/>
            <a:chOff x="4246274" y="-10895"/>
            <a:chExt cx="3940182" cy="1420161"/>
          </a:xfrm>
        </p:grpSpPr>
        <p:grpSp>
          <p:nvGrpSpPr>
            <p:cNvPr id="19" name="组合 18">
              <a:extLst>
                <a:ext uri="{FF2B5EF4-FFF2-40B4-BE49-F238E27FC236}">
                  <a16:creationId xmlns:a16="http://schemas.microsoft.com/office/drawing/2014/main" id="{FA9422BF-CEFE-43F1-AAD1-F3F469D85552}"/>
                </a:ext>
              </a:extLst>
            </p:cNvPr>
            <p:cNvGrpSpPr/>
            <p:nvPr/>
          </p:nvGrpSpPr>
          <p:grpSpPr>
            <a:xfrm>
              <a:off x="4246274" y="-10895"/>
              <a:ext cx="3940181" cy="1400681"/>
              <a:chOff x="6547903" y="954561"/>
              <a:chExt cx="5069293" cy="1802069"/>
            </a:xfrm>
          </p:grpSpPr>
          <p:pic>
            <p:nvPicPr>
              <p:cNvPr id="21" name="图片 20">
                <a:extLst>
                  <a:ext uri="{FF2B5EF4-FFF2-40B4-BE49-F238E27FC236}">
                    <a16:creationId xmlns:a16="http://schemas.microsoft.com/office/drawing/2014/main" id="{D22ED958-0555-4B51-986A-1CB5E9A5E7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22" name="图片 21">
                <a:extLst>
                  <a:ext uri="{FF2B5EF4-FFF2-40B4-BE49-F238E27FC236}">
                    <a16:creationId xmlns:a16="http://schemas.microsoft.com/office/drawing/2014/main" id="{973B3AFE-8248-41BC-96D0-026FF8CD8CE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20" name="矩形 19">
              <a:extLst>
                <a:ext uri="{FF2B5EF4-FFF2-40B4-BE49-F238E27FC236}">
                  <a16:creationId xmlns:a16="http://schemas.microsoft.com/office/drawing/2014/main" id="{52CDBC52-45E9-415A-A382-A9F0DF6D4D0F}"/>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pic>
        <p:nvPicPr>
          <p:cNvPr id="23" name="图片 22">
            <a:extLst>
              <a:ext uri="{FF2B5EF4-FFF2-40B4-BE49-F238E27FC236}">
                <a16:creationId xmlns:a16="http://schemas.microsoft.com/office/drawing/2014/main" id="{387C3E2C-C073-430A-B941-AFBA52F9CDD2}"/>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324531" y="6390655"/>
            <a:ext cx="2744391" cy="366562"/>
          </a:xfrm>
          <a:prstGeom prst="rect">
            <a:avLst/>
          </a:prstGeom>
        </p:spPr>
      </p:pic>
      <p:sp>
        <p:nvSpPr>
          <p:cNvPr id="24" name="文本框 23">
            <a:extLst>
              <a:ext uri="{FF2B5EF4-FFF2-40B4-BE49-F238E27FC236}">
                <a16:creationId xmlns:a16="http://schemas.microsoft.com/office/drawing/2014/main" id="{945FB3CA-3B37-4D47-B6E4-52B706977E5D}"/>
              </a:ext>
            </a:extLst>
          </p:cNvPr>
          <p:cNvSpPr txBox="1"/>
          <p:nvPr/>
        </p:nvSpPr>
        <p:spPr>
          <a:xfrm>
            <a:off x="10767488" y="6387885"/>
            <a:ext cx="109998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0" cap="none" spc="0" normalizeH="0" baseline="0" noProof="0" dirty="0">
                <a:ln>
                  <a:noFill/>
                </a:ln>
                <a:solidFill>
                  <a:prstClr val="white">
                    <a:lumMod val="75000"/>
                  </a:prstClr>
                </a:solidFill>
                <a:effectLst/>
                <a:uLnTx/>
                <a:uFillTx/>
                <a:latin typeface="Calibri"/>
                <a:ea typeface="宋体" panose="02010600030101010101" pitchFamily="2" charset="-122"/>
                <a:cs typeface="+mn-cs"/>
              </a:rPr>
              <a:t>JUNE 12</a:t>
            </a:r>
            <a:r>
              <a:rPr kumimoji="0" lang="en-US" altLang="zh-CN"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rPr>
              <a:t>th</a:t>
            </a:r>
            <a:endParaRPr kumimoji="0" lang="zh-CN" altLang="en-US"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endParaRPr>
          </a:p>
        </p:txBody>
      </p:sp>
      <mc:AlternateContent xmlns:mc="http://schemas.openxmlformats.org/markup-compatibility/2006" xmlns:a14="http://schemas.microsoft.com/office/drawing/2010/main">
        <mc:Choice Requires="a14">
          <p:sp>
            <p:nvSpPr>
              <p:cNvPr id="17" name="内容占位符 1">
                <a:extLst>
                  <a:ext uri="{FF2B5EF4-FFF2-40B4-BE49-F238E27FC236}">
                    <a16:creationId xmlns:a16="http://schemas.microsoft.com/office/drawing/2014/main" id="{E104C5ED-4C4F-49D1-ABB9-D9A7B2FA9D7C}"/>
                  </a:ext>
                </a:extLst>
              </p:cNvPr>
              <p:cNvSpPr txBox="1">
                <a:spLocks/>
              </p:cNvSpPr>
              <p:nvPr/>
            </p:nvSpPr>
            <p:spPr>
              <a:xfrm>
                <a:off x="488950" y="1211586"/>
                <a:ext cx="11214100" cy="5160423"/>
              </a:xfrm>
              <a:prstGeom prst="rect">
                <a:avLst/>
              </a:prstGeom>
            </p:spPr>
            <p:txBody>
              <a:bodyPr vert="horz" lIns="91440" tIns="45720" rIns="91440" bIns="45720" rtlCol="0">
                <a:noAutofit/>
              </a:bodyPr>
              <a:lstStyle>
                <a:lvl1pPr marL="0" indent="0" algn="just" defTabSz="914400" rtl="0" eaLnBrk="1" latinLnBrk="0" hangingPunct="1">
                  <a:lnSpc>
                    <a:spcPct val="120000"/>
                  </a:lnSpc>
                  <a:spcBef>
                    <a:spcPts val="6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zh-CN" altLang="en-US" sz="1200" b="0" i="0" u="none" strike="noStrike" kern="1200" cap="none" spc="0" normalizeH="0" baseline="0" noProof="0" dirty="0">
                    <a:ln>
                      <a:noFill/>
                    </a:ln>
                    <a:solidFill>
                      <a:sysClr val="windowText" lastClr="000000">
                        <a:lumMod val="75000"/>
                        <a:lumOff val="25000"/>
                      </a:sysClr>
                    </a:solidFill>
                    <a:effectLst/>
                    <a:uLnTx/>
                    <a:uFillTx/>
                    <a:latin typeface="Arial"/>
                    <a:cs typeface="+mn-cs"/>
                  </a:rPr>
                  <a:t>选取一维的静态卡西米尔效应模型</a:t>
                </a:r>
                <a:endParaRPr lang="en-US" altLang="zh-CN" sz="12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endParaRPr kumimoji="0" lang="en-US" altLang="zh-CN" sz="1600" b="0" i="0" u="none" strike="noStrike" kern="1200" cap="none" spc="0" normalizeH="0" baseline="0" noProof="0" dirty="0">
                  <a:ln>
                    <a:noFill/>
                  </a:ln>
                  <a:solidFill>
                    <a:sysClr val="windowText" lastClr="000000">
                      <a:lumMod val="75000"/>
                      <a:lumOff val="25000"/>
                    </a:sysClr>
                  </a:solidFill>
                  <a:effectLst/>
                  <a:uLnTx/>
                  <a:uFillTx/>
                  <a:latin typeface="Arial"/>
                  <a:cs typeface="+mn-cs"/>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zh-CN" altLang="en-US" sz="1200" dirty="0">
                    <a:solidFill>
                      <a:sysClr val="windowText" lastClr="000000">
                        <a:lumMod val="75000"/>
                        <a:lumOff val="25000"/>
                      </a:sysClr>
                    </a:solidFill>
                    <a:latin typeface="Arial"/>
                  </a:rPr>
                  <a:t>经典电动力学中，传播的电磁波视为谐振子，两点之间电磁波总能量为</a:t>
                </a:r>
                <a14:m>
                  <m:oMath xmlns:m="http://schemas.openxmlformats.org/officeDocument/2006/math">
                    <m:r>
                      <a:rPr lang="en-US" altLang="zh-CN" sz="120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200" i="1" smtClean="0">
                            <a:solidFill>
                              <a:sysClr val="windowText" lastClr="000000">
                                <a:lumMod val="75000"/>
                                <a:lumOff val="25000"/>
                              </a:sysClr>
                            </a:solidFill>
                            <a:latin typeface="Cambria Math" panose="02040503050406030204" pitchFamily="18" charset="0"/>
                          </a:rPr>
                        </m:ctrlPr>
                      </m:fPr>
                      <m:num>
                        <m:r>
                          <a:rPr lang="en-US" altLang="zh-CN" sz="1200" b="0" i="1" smtClean="0">
                            <a:solidFill>
                              <a:sysClr val="windowText" lastClr="000000">
                                <a:lumMod val="75000"/>
                                <a:lumOff val="25000"/>
                              </a:sysClr>
                            </a:solidFill>
                            <a:latin typeface="Cambria Math" panose="02040503050406030204" pitchFamily="18" charset="0"/>
                          </a:rPr>
                          <m:t>1</m:t>
                        </m:r>
                      </m:num>
                      <m:den>
                        <m:r>
                          <a:rPr lang="en-US" altLang="zh-CN" sz="1200" b="0" i="1" smtClean="0">
                            <a:solidFill>
                              <a:sysClr val="windowText" lastClr="000000">
                                <a:lumMod val="75000"/>
                                <a:lumOff val="25000"/>
                              </a:sysClr>
                            </a:solidFill>
                            <a:latin typeface="Cambria Math" panose="02040503050406030204" pitchFamily="18" charset="0"/>
                          </a:rPr>
                          <m:t>2</m:t>
                        </m:r>
                      </m:den>
                    </m:f>
                    <m:r>
                      <a:rPr lang="en-US" altLang="zh-CN" sz="1200" i="1" smtClean="0">
                        <a:solidFill>
                          <a:sysClr val="windowText" lastClr="000000">
                            <a:lumMod val="75000"/>
                            <a:lumOff val="25000"/>
                          </a:sysClr>
                        </a:solidFill>
                        <a:latin typeface="Cambria Math" panose="02040503050406030204" pitchFamily="18" charset="0"/>
                        <a:ea typeface="Cambria Math" panose="02040503050406030204" pitchFamily="18" charset="0"/>
                      </a:rPr>
                      <m:t>ℏ</m:t>
                    </m:r>
                    <m:sSub>
                      <m:sSubPr>
                        <m:ctrlPr>
                          <a:rPr lang="en-US" altLang="zh-CN" sz="120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sSubPr>
                      <m:e>
                        <m:r>
                          <a:rPr lang="zh-CN" altLang="en-US" sz="1200" i="1" smtClean="0">
                            <a:solidFill>
                              <a:sysClr val="windowText" lastClr="000000">
                                <a:lumMod val="75000"/>
                                <a:lumOff val="25000"/>
                              </a:sysClr>
                            </a:solidFill>
                            <a:latin typeface="Cambria Math" panose="02040503050406030204" pitchFamily="18" charset="0"/>
                            <a:ea typeface="Cambria Math" panose="02040503050406030204" pitchFamily="18" charset="0"/>
                          </a:rPr>
                          <m:t>𝜔</m:t>
                        </m:r>
                      </m:e>
                      <m:sub>
                        <m:r>
                          <a:rPr lang="en-US" altLang="zh-CN" sz="12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𝑛</m:t>
                        </m:r>
                      </m:sub>
                    </m:sSub>
                  </m:oMath>
                </a14:m>
                <a:r>
                  <a:rPr kumimoji="0" lang="zh-CN" altLang="en-US" sz="1200" b="0" i="0" u="none" strike="noStrike" kern="1200" cap="none" spc="0" normalizeH="0" baseline="0" noProof="0" dirty="0">
                    <a:ln>
                      <a:noFill/>
                    </a:ln>
                    <a:solidFill>
                      <a:sysClr val="windowText" lastClr="000000">
                        <a:lumMod val="75000"/>
                        <a:lumOff val="25000"/>
                      </a:sysClr>
                    </a:solidFill>
                    <a:effectLst/>
                    <a:uLnTx/>
                    <a:uFillTx/>
                    <a:latin typeface="Arial"/>
                  </a:rPr>
                  <a:t>，满足驻波条件</a:t>
                </a:r>
                <a14:m>
                  <m:oMath xmlns:m="http://schemas.openxmlformats.org/officeDocument/2006/math">
                    <m:sSub>
                      <m:sSub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bPr>
                      <m:e>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𝜔</m:t>
                        </m:r>
                      </m:e>
                      <m:sub>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𝑛</m:t>
                        </m:r>
                      </m:sub>
                    </m:sSub>
                    <m:r>
                      <a:rPr lang="en-US" altLang="zh-CN" sz="1200" i="1" noProof="0" smtClean="0">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200" i="1" noProof="0" smtClean="0">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zh-CN" altLang="en-US" sz="1200" i="1" noProof="0" smtClean="0">
                            <a:solidFill>
                              <a:sysClr val="windowText" lastClr="000000">
                                <a:lumMod val="75000"/>
                                <a:lumOff val="25000"/>
                              </a:sysClr>
                            </a:solidFill>
                            <a:latin typeface="Cambria Math" panose="02040503050406030204" pitchFamily="18" charset="0"/>
                            <a:ea typeface="Cambria Math" panose="02040503050406030204" pitchFamily="18" charset="0"/>
                          </a:rPr>
                          <m:t>𝜋</m:t>
                        </m:r>
                        <m:r>
                          <a:rPr lang="en-US" altLang="zh-CN" sz="1200" b="0" i="1" noProof="0" smtClean="0">
                            <a:solidFill>
                              <a:sysClr val="windowText" lastClr="000000">
                                <a:lumMod val="75000"/>
                                <a:lumOff val="25000"/>
                              </a:sysClr>
                            </a:solidFill>
                            <a:latin typeface="Cambria Math" panose="02040503050406030204" pitchFamily="18" charset="0"/>
                            <a:ea typeface="Cambria Math" panose="02040503050406030204" pitchFamily="18" charset="0"/>
                          </a:rPr>
                          <m:t>𝑐𝑛</m:t>
                        </m:r>
                      </m:num>
                      <m:den>
                        <m:r>
                          <a:rPr lang="en-US" altLang="zh-CN" sz="1200" b="0" i="1" noProof="0" smtClean="0">
                            <a:solidFill>
                              <a:sysClr val="windowText" lastClr="000000">
                                <a:lumMod val="75000"/>
                                <a:lumOff val="25000"/>
                              </a:sysClr>
                            </a:solidFill>
                            <a:latin typeface="Cambria Math" panose="02040503050406030204" pitchFamily="18" charset="0"/>
                            <a:ea typeface="Cambria Math" panose="02040503050406030204" pitchFamily="18" charset="0"/>
                          </a:rPr>
                          <m:t>𝑎</m:t>
                        </m:r>
                      </m:den>
                    </m:f>
                  </m:oMath>
                </a14:m>
                <a:r>
                  <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rPr>
                  <a:t>,n</a:t>
                </a:r>
                <a:r>
                  <a:rPr kumimoji="0" lang="zh-CN" altLang="en-US" sz="1200" b="0" i="0" u="none" strike="noStrike" kern="1200" cap="none" spc="0" normalizeH="0" baseline="0" noProof="0" dirty="0">
                    <a:ln>
                      <a:noFill/>
                    </a:ln>
                    <a:solidFill>
                      <a:sysClr val="windowText" lastClr="000000">
                        <a:lumMod val="75000"/>
                        <a:lumOff val="25000"/>
                      </a:sysClr>
                    </a:solidFill>
                    <a:effectLst/>
                    <a:uLnTx/>
                    <a:uFillTx/>
                    <a:latin typeface="Arial"/>
                  </a:rPr>
                  <a:t>为整数</a:t>
                </a:r>
                <a:endPar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endParaRPr lang="en-US" altLang="zh-CN" sz="12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zh-CN" altLang="en-US" sz="1200" b="0" i="0" u="none" strike="noStrike" kern="1200" cap="none" spc="0" normalizeH="0" baseline="0" noProof="0" dirty="0">
                    <a:ln>
                      <a:noFill/>
                    </a:ln>
                    <a:solidFill>
                      <a:sysClr val="windowText" lastClr="000000">
                        <a:lumMod val="75000"/>
                        <a:lumOff val="25000"/>
                      </a:sysClr>
                    </a:solidFill>
                    <a:effectLst/>
                    <a:uLnTx/>
                    <a:uFillTx/>
                    <a:latin typeface="Arial"/>
                  </a:rPr>
                  <a:t>考虑无质量标量场，运用量子场论可得到同样的结果</a:t>
                </a:r>
                <a:r>
                  <a:rPr lang="zh-CN" altLang="en-US" sz="1200" dirty="0">
                    <a:solidFill>
                      <a:sysClr val="windowText" lastClr="000000">
                        <a:lumMod val="75000"/>
                        <a:lumOff val="25000"/>
                      </a:sysClr>
                    </a:solidFill>
                    <a:latin typeface="Arial"/>
                  </a:rPr>
                  <a:t>。定义在</a:t>
                </a:r>
                <a14:m>
                  <m:oMath xmlns:m="http://schemas.openxmlformats.org/officeDocument/2006/math">
                    <m:r>
                      <a:rPr lang="en-US" altLang="zh-CN" sz="1200" b="0" i="1" smtClean="0">
                        <a:solidFill>
                          <a:sysClr val="windowText" lastClr="000000">
                            <a:lumMod val="75000"/>
                            <a:lumOff val="25000"/>
                          </a:sysClr>
                        </a:solidFill>
                        <a:latin typeface="Cambria Math" panose="02040503050406030204" pitchFamily="18" charset="0"/>
                      </a:rPr>
                      <m:t>0</m:t>
                    </m:r>
                    <m:r>
                      <a:rPr lang="en-US" altLang="zh-CN" sz="12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r>
                      <a:rPr lang="en-US" altLang="zh-CN" sz="12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𝑥</m:t>
                    </m:r>
                    <m:r>
                      <a:rPr lang="en-US" altLang="zh-CN" sz="12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r>
                      <a:rPr lang="en-US" altLang="zh-CN" sz="12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𝑎</m:t>
                    </m:r>
                  </m:oMath>
                </a14:m>
                <a:r>
                  <a:rPr lang="zh-CN" altLang="en-US" sz="1200" dirty="0">
                    <a:solidFill>
                      <a:sysClr val="windowText" lastClr="000000">
                        <a:lumMod val="75000"/>
                        <a:lumOff val="25000"/>
                      </a:sysClr>
                    </a:solidFill>
                    <a:latin typeface="Arial"/>
                  </a:rPr>
                  <a:t>上的实标量场</a:t>
                </a:r>
                <a14:m>
                  <m:oMath xmlns:m="http://schemas.openxmlformats.org/officeDocument/2006/math">
                    <m:r>
                      <a:rPr lang="zh-CN" altLang="en-US" sz="1200" i="1" smtClean="0">
                        <a:solidFill>
                          <a:sysClr val="windowText" lastClr="000000">
                            <a:lumMod val="75000"/>
                            <a:lumOff val="25000"/>
                          </a:sysClr>
                        </a:solidFill>
                        <a:latin typeface="Cambria Math" panose="02040503050406030204" pitchFamily="18" charset="0"/>
                      </a:rPr>
                      <m:t>𝜙</m:t>
                    </m:r>
                    <m:r>
                      <a:rPr lang="en-US" altLang="zh-CN" sz="1200" b="0" i="1" smtClean="0">
                        <a:solidFill>
                          <a:sysClr val="windowText" lastClr="000000">
                            <a:lumMod val="75000"/>
                            <a:lumOff val="25000"/>
                          </a:sysClr>
                        </a:solidFill>
                        <a:latin typeface="Cambria Math" panose="02040503050406030204" pitchFamily="18" charset="0"/>
                      </a:rPr>
                      <m:t>(</m:t>
                    </m:r>
                    <m:r>
                      <a:rPr lang="en-US" altLang="zh-CN" sz="1200" b="0" i="1" smtClean="0">
                        <a:solidFill>
                          <a:sysClr val="windowText" lastClr="000000">
                            <a:lumMod val="75000"/>
                            <a:lumOff val="25000"/>
                          </a:sysClr>
                        </a:solidFill>
                        <a:latin typeface="Cambria Math" panose="02040503050406030204" pitchFamily="18" charset="0"/>
                      </a:rPr>
                      <m:t>𝑡</m:t>
                    </m:r>
                    <m:r>
                      <a:rPr lang="en-US" altLang="zh-CN" sz="1200" b="0" i="1" smtClean="0">
                        <a:solidFill>
                          <a:sysClr val="windowText" lastClr="000000">
                            <a:lumMod val="75000"/>
                            <a:lumOff val="25000"/>
                          </a:sysClr>
                        </a:solidFill>
                        <a:latin typeface="Cambria Math" panose="02040503050406030204" pitchFamily="18" charset="0"/>
                      </a:rPr>
                      <m:t>,</m:t>
                    </m:r>
                    <m:r>
                      <a:rPr lang="en-US" altLang="zh-CN" sz="1200" b="0" i="1" smtClean="0">
                        <a:solidFill>
                          <a:sysClr val="windowText" lastClr="000000">
                            <a:lumMod val="75000"/>
                            <a:lumOff val="25000"/>
                          </a:sysClr>
                        </a:solidFill>
                        <a:latin typeface="Cambria Math" panose="02040503050406030204" pitchFamily="18" charset="0"/>
                      </a:rPr>
                      <m:t>𝑥</m:t>
                    </m:r>
                    <m:r>
                      <a:rPr lang="en-US" altLang="zh-CN" sz="1200" b="0" i="1" smtClean="0">
                        <a:solidFill>
                          <a:sysClr val="windowText" lastClr="000000">
                            <a:lumMod val="75000"/>
                            <a:lumOff val="25000"/>
                          </a:sysClr>
                        </a:solidFill>
                        <a:latin typeface="Cambria Math" panose="02040503050406030204" pitchFamily="18" charset="0"/>
                      </a:rPr>
                      <m:t>)</m:t>
                    </m:r>
                    <m:r>
                      <a:rPr lang="zh-CN" altLang="en-US" sz="1200" i="1">
                        <a:solidFill>
                          <a:sysClr val="windowText" lastClr="000000">
                            <a:lumMod val="75000"/>
                            <a:lumOff val="25000"/>
                          </a:sysClr>
                        </a:solidFill>
                        <a:latin typeface="Cambria Math" panose="02040503050406030204" pitchFamily="18" charset="0"/>
                      </a:rPr>
                      <m:t>满足</m:t>
                    </m:r>
                  </m:oMath>
                </a14:m>
                <a:r>
                  <a:rPr kumimoji="0" lang="zh-CN" altLang="en-US" sz="1200" b="0" i="0" u="none" strike="noStrike" kern="1200" cap="none" spc="0" normalizeH="0" baseline="0" noProof="0" dirty="0">
                    <a:ln>
                      <a:noFill/>
                    </a:ln>
                    <a:solidFill>
                      <a:sysClr val="windowText" lastClr="000000">
                        <a:lumMod val="75000"/>
                        <a:lumOff val="25000"/>
                      </a:sysClr>
                    </a:solidFill>
                    <a:effectLst/>
                    <a:uLnTx/>
                    <a:uFillTx/>
                    <a:latin typeface="Arial"/>
                  </a:rPr>
                  <a:t>边界条件</a:t>
                </a:r>
                <a:endPar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14:m>
                  <m:oMathPara xmlns:m="http://schemas.openxmlformats.org/officeDocument/2006/math">
                    <m:oMathParaPr>
                      <m:jc m:val="centerGroup"/>
                    </m:oMathParaPr>
                    <m:oMath xmlns:m="http://schemas.openxmlformats.org/officeDocument/2006/math">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𝜙</m:t>
                      </m:r>
                      <m:d>
                        <m:d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d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𝑡</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,0</m:t>
                          </m:r>
                        </m:e>
                      </m:d>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𝜙</m:t>
                      </m:r>
                      <m:d>
                        <m:d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d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𝑡</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𝑎</m:t>
                          </m:r>
                        </m:e>
                      </m:d>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=0</m:t>
                      </m:r>
                    </m:oMath>
                  </m:oMathPara>
                </a14:m>
                <a:endPar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zh-CN" altLang="en-US" sz="1200" b="0" i="0" u="none" strike="noStrike" kern="1200" cap="none" spc="0" normalizeH="0" baseline="0" noProof="0" dirty="0">
                    <a:ln>
                      <a:noFill/>
                    </a:ln>
                    <a:solidFill>
                      <a:sysClr val="windowText" lastClr="000000">
                        <a:lumMod val="75000"/>
                        <a:lumOff val="25000"/>
                      </a:sysClr>
                    </a:solidFill>
                    <a:effectLst/>
                    <a:uLnTx/>
                    <a:uFillTx/>
                    <a:latin typeface="Arial"/>
                  </a:rPr>
                  <a:t>       标量场方程通常遵循克莱因</a:t>
                </a:r>
                <a:r>
                  <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rPr>
                  <a:t>-</a:t>
                </a:r>
                <a:r>
                  <a:rPr kumimoji="0" lang="zh-CN" altLang="en-US" sz="1200" b="0" i="0" u="none" strike="noStrike" kern="1200" cap="none" spc="0" normalizeH="0" baseline="0" noProof="0" dirty="0">
                    <a:ln>
                      <a:noFill/>
                    </a:ln>
                    <a:solidFill>
                      <a:sysClr val="windowText" lastClr="000000">
                        <a:lumMod val="75000"/>
                        <a:lumOff val="25000"/>
                      </a:sysClr>
                    </a:solidFill>
                    <a:effectLst/>
                    <a:uLnTx/>
                    <a:uFillTx/>
                    <a:latin typeface="Arial"/>
                  </a:rPr>
                  <a:t>戈尔登方程</a:t>
                </a:r>
                <a:endPar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14:m>
                  <m:oMathPara xmlns:m="http://schemas.openxmlformats.org/officeDocument/2006/math">
                    <m:oMathParaPr>
                      <m:jc m:val="centerGroup"/>
                    </m:oMathParaPr>
                    <m:oMath xmlns:m="http://schemas.openxmlformats.org/officeDocument/2006/math">
                      <m:f>
                        <m:f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fPr>
                        <m:num>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1</m:t>
                          </m:r>
                        </m:num>
                        <m:den>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p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𝑐</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2</m:t>
                              </m:r>
                            </m:sup>
                          </m:sSup>
                        </m:den>
                      </m:f>
                      <m:f>
                        <m:f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fPr>
                        <m:num>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pPr>
                            <m:e>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2</m:t>
                              </m:r>
                            </m:sup>
                          </m:sSup>
                        </m:num>
                        <m:den>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p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𝑡</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2</m:t>
                              </m:r>
                            </m:sup>
                          </m:sSup>
                        </m:den>
                      </m:f>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𝜙</m:t>
                      </m:r>
                      <m:d>
                        <m:d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d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𝑡</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𝑥</m:t>
                          </m:r>
                        </m:e>
                      </m:d>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f>
                        <m:f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fPr>
                        <m:num>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pPr>
                            <m:e>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2</m:t>
                              </m:r>
                            </m:sup>
                          </m:sSup>
                        </m:num>
                        <m:den>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p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𝑥</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2</m:t>
                              </m:r>
                            </m:sup>
                          </m:sSup>
                        </m:den>
                      </m:f>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𝜙</m:t>
                      </m:r>
                      <m:d>
                        <m:d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d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𝑡</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𝑥</m:t>
                          </m:r>
                        </m:e>
                      </m:d>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f>
                        <m:f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fPr>
                        <m:num>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p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𝑚</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2</m:t>
                              </m:r>
                            </m:sup>
                          </m:sSup>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p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𝑐</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2</m:t>
                              </m:r>
                            </m:sup>
                          </m:sSup>
                        </m:num>
                        <m:den>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p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ℏ</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2</m:t>
                              </m:r>
                            </m:sup>
                          </m:sSup>
                        </m:den>
                      </m:f>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𝜙</m:t>
                      </m:r>
                      <m:d>
                        <m:d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d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𝑡</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𝑥</m:t>
                          </m:r>
                        </m:e>
                      </m:d>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=0</m:t>
                      </m:r>
                    </m:oMath>
                  </m:oMathPara>
                </a14:m>
                <a:endPar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zh-CN" altLang="en-US" sz="1200" dirty="0">
                    <a:solidFill>
                      <a:sysClr val="windowText" lastClr="000000">
                        <a:lumMod val="75000"/>
                        <a:lumOff val="25000"/>
                      </a:sysClr>
                    </a:solidFill>
                    <a:latin typeface="Arial"/>
                  </a:rPr>
                  <a:t>       解得能量密度为</a:t>
                </a:r>
                <a:endParaRPr lang="en-US" altLang="zh-CN" sz="1200" dirty="0">
                  <a:solidFill>
                    <a:sysClr val="windowText" lastClr="000000">
                      <a:lumMod val="75000"/>
                      <a:lumOff val="25000"/>
                    </a:sysClr>
                  </a:solidFill>
                  <a:latin typeface="Arial"/>
                </a:endParaRPr>
              </a:p>
              <a:p>
                <a:pPr lvl="0">
                  <a:defRPr/>
                </a:pPr>
                <a14:m>
                  <m:oMathPara xmlns:m="http://schemas.openxmlformats.org/officeDocument/2006/math">
                    <m:oMathParaPr>
                      <m:jc m:val="centerGroup"/>
                    </m:oMathParaPr>
                    <m:oMath xmlns:m="http://schemas.openxmlformats.org/officeDocument/2006/math">
                      <m:d>
                        <m:dPr>
                          <m:begChr m:val="⟨"/>
                          <m:endChr m:val="⟩"/>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dPr>
                        <m:e>
                          <m:r>
                            <a:rPr lang="en-US" altLang="zh-CN" sz="1200" i="1">
                              <a:solidFill>
                                <a:sysClr val="windowText" lastClr="000000">
                                  <a:lumMod val="75000"/>
                                  <a:lumOff val="25000"/>
                                </a:sysClr>
                              </a:solidFill>
                              <a:latin typeface="Cambria Math" panose="02040503050406030204" pitchFamily="18" charset="0"/>
                            </a:rPr>
                            <m:t>0</m:t>
                          </m:r>
                        </m:e>
                        <m:e>
                          <m:sSub>
                            <m:sSub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b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𝑇</m:t>
                              </m:r>
                            </m:e>
                            <m:sub>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00</m:t>
                              </m:r>
                            </m:sub>
                          </m:sSub>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𝑥</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e>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0</m:t>
                          </m:r>
                        </m:e>
                      </m:d>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f>
                        <m:f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fPr>
                        <m:num>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ℏ</m:t>
                          </m:r>
                        </m:num>
                        <m:den>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2</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𝑎</m:t>
                          </m:r>
                        </m:den>
                      </m:f>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m:t>
                      </m:r>
                      <m:sSub>
                        <m:sSubPr>
                          <m:ctrlP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ctrlPr>
                        </m:sSubPr>
                        <m:e>
                          <m:r>
                            <a:rPr lang="zh-CN" altLang="en-US" sz="1200" i="1">
                              <a:solidFill>
                                <a:sysClr val="windowText" lastClr="000000">
                                  <a:lumMod val="75000"/>
                                  <a:lumOff val="25000"/>
                                </a:sysClr>
                              </a:solidFill>
                              <a:latin typeface="Cambria Math" panose="02040503050406030204" pitchFamily="18" charset="0"/>
                              <a:ea typeface="Cambria Math" panose="02040503050406030204" pitchFamily="18" charset="0"/>
                            </a:rPr>
                            <m:t>𝜔</m:t>
                          </m:r>
                        </m:e>
                        <m:sub>
                          <m: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t>𝑛</m:t>
                          </m:r>
                        </m:sub>
                      </m:sSub>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m:t>
                      </m:r>
                      <m:f>
                        <m:f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ctrlPr>
                        </m:fPr>
                        <m:num>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ctrlPr>
                            </m:sSup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𝑚</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2</m:t>
                              </m:r>
                            </m:sup>
                          </m:sSup>
                          <m:sSup>
                            <m:sSup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ctrlPr>
                            </m:sSup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𝑐</m:t>
                              </m:r>
                            </m:e>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4</m:t>
                              </m:r>
                            </m:sup>
                          </m:sSup>
                        </m:num>
                        <m:den>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2</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𝑎</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ℏ</m:t>
                          </m:r>
                        </m:den>
                      </m:f>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m:t>
                      </m:r>
                      <m:f>
                        <m:f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ctrlPr>
                        </m:fPr>
                        <m:num>
                          <m:r>
                            <m:rPr>
                              <m:sty m:val="p"/>
                            </m:rPr>
                            <a:rPr kumimoji="0" lang="en-US" altLang="zh-CN" sz="1200" b="0" i="0"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cos</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⁡(2</m:t>
                          </m:r>
                          <m:sSub>
                            <m:sSub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ctrlPr>
                            </m:sSub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𝑘</m:t>
                              </m:r>
                            </m:e>
                            <m:sub>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𝑛</m:t>
                              </m:r>
                            </m:sub>
                          </m:sSub>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𝑥</m:t>
                          </m:r>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m:t>
                          </m:r>
                        </m:num>
                        <m:den>
                          <m:sSub>
                            <m:sSub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ctrlPr>
                            </m:sSubPr>
                            <m:e>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𝜔</m:t>
                              </m:r>
                            </m:e>
                            <m:sub>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ea typeface="Cambria Math" panose="02040503050406030204" pitchFamily="18" charset="0"/>
                                </a:rPr>
                                <m:t>𝑛</m:t>
                              </m:r>
                            </m:sub>
                          </m:sSub>
                        </m:den>
                      </m:f>
                    </m:oMath>
                  </m:oMathPara>
                </a14:m>
                <a:endPar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endParaRPr>
              </a:p>
              <a:p>
                <a:pPr lvl="0">
                  <a:defRPr/>
                </a:pPr>
                <a:r>
                  <a:rPr lang="zh-CN" altLang="en-US" sz="1200" dirty="0">
                    <a:solidFill>
                      <a:sysClr val="windowText" lastClr="000000">
                        <a:lumMod val="75000"/>
                        <a:lumOff val="25000"/>
                      </a:sysClr>
                    </a:solidFill>
                    <a:latin typeface="Arial"/>
                  </a:rPr>
                  <a:t>       算得总能量</a:t>
                </a:r>
                <a:endParaRPr lang="en-US" altLang="zh-CN" sz="1200" dirty="0">
                  <a:solidFill>
                    <a:sysClr val="windowText" lastClr="000000">
                      <a:lumMod val="75000"/>
                      <a:lumOff val="25000"/>
                    </a:sysClr>
                  </a:solidFill>
                  <a:latin typeface="Arial"/>
                </a:endParaRPr>
              </a:p>
              <a:p>
                <a:pPr lvl="0">
                  <a:defRPr/>
                </a:pPr>
                <a14:m>
                  <m:oMathPara xmlns:m="http://schemas.openxmlformats.org/officeDocument/2006/math">
                    <m:oMathParaPr>
                      <m:jc m:val="centerGroup"/>
                    </m:oMathParaPr>
                    <m:oMath xmlns:m="http://schemas.openxmlformats.org/officeDocument/2006/math">
                      <m:sSub>
                        <m:sSub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sSubPr>
                        <m:e>
                          <m:r>
                            <a:rPr kumimoji="0" lang="zh-CN" altLang="en-US"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𝜀</m:t>
                          </m:r>
                        </m:e>
                        <m:sub>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0</m:t>
                          </m:r>
                        </m:sub>
                      </m:sSub>
                      <m:d>
                        <m:d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dPr>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𝑎</m:t>
                          </m:r>
                        </m:e>
                      </m:d>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nary>
                        <m:naryPr>
                          <m:ctrl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ctrlPr>
                        </m:naryPr>
                        <m:sub>
                          <m:r>
                            <m:rPr>
                              <m:brk m:alnAt="23"/>
                            </m:rP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0</m:t>
                          </m:r>
                        </m:sub>
                        <m:sup>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𝑎</m:t>
                          </m:r>
                        </m:sup>
                        <m:e>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𝑑𝑥</m:t>
                          </m:r>
                          <m:d>
                            <m:dPr>
                              <m:begChr m:val="⟨"/>
                              <m:endChr m:val="⟩"/>
                              <m:ctrlPr>
                                <a:rPr lang="en-US" altLang="zh-CN" sz="1200" i="1">
                                  <a:solidFill>
                                    <a:sysClr val="windowText" lastClr="000000">
                                      <a:lumMod val="75000"/>
                                      <a:lumOff val="25000"/>
                                    </a:sysClr>
                                  </a:solidFill>
                                  <a:latin typeface="Cambria Math" panose="02040503050406030204" pitchFamily="18" charset="0"/>
                                </a:rPr>
                              </m:ctrlPr>
                            </m:dPr>
                            <m:e>
                              <m:r>
                                <a:rPr lang="en-US" altLang="zh-CN" sz="1200" i="1">
                                  <a:solidFill>
                                    <a:sysClr val="windowText" lastClr="000000">
                                      <a:lumMod val="75000"/>
                                      <a:lumOff val="25000"/>
                                    </a:sysClr>
                                  </a:solidFill>
                                  <a:latin typeface="Cambria Math" panose="02040503050406030204" pitchFamily="18" charset="0"/>
                                </a:rPr>
                                <m:t>0</m:t>
                              </m:r>
                            </m:e>
                            <m:e>
                              <m:sSub>
                                <m:sSubPr>
                                  <m:ctrlPr>
                                    <a:rPr lang="en-US" altLang="zh-CN" sz="1200" i="1">
                                      <a:solidFill>
                                        <a:sysClr val="windowText" lastClr="000000">
                                          <a:lumMod val="75000"/>
                                          <a:lumOff val="25000"/>
                                        </a:sysClr>
                                      </a:solidFill>
                                      <a:latin typeface="Cambria Math" panose="02040503050406030204" pitchFamily="18" charset="0"/>
                                    </a:rPr>
                                  </m:ctrlPr>
                                </m:sSubPr>
                                <m:e>
                                  <m:r>
                                    <a:rPr lang="en-US" altLang="zh-CN" sz="1200" i="1">
                                      <a:solidFill>
                                        <a:sysClr val="windowText" lastClr="000000">
                                          <a:lumMod val="75000"/>
                                          <a:lumOff val="25000"/>
                                        </a:sysClr>
                                      </a:solidFill>
                                      <a:latin typeface="Cambria Math" panose="02040503050406030204" pitchFamily="18" charset="0"/>
                                    </a:rPr>
                                    <m:t>𝑇</m:t>
                                  </m:r>
                                </m:e>
                                <m:sub>
                                  <m:r>
                                    <a:rPr lang="en-US" altLang="zh-CN" sz="1200" i="1">
                                      <a:solidFill>
                                        <a:sysClr val="windowText" lastClr="000000">
                                          <a:lumMod val="75000"/>
                                          <a:lumOff val="25000"/>
                                        </a:sysClr>
                                      </a:solidFill>
                                      <a:latin typeface="Cambria Math" panose="02040503050406030204" pitchFamily="18" charset="0"/>
                                    </a:rPr>
                                    <m:t>00</m:t>
                                  </m:r>
                                </m:sub>
                              </m:sSub>
                              <m:r>
                                <a:rPr lang="en-US" altLang="zh-CN" sz="1200" i="1">
                                  <a:solidFill>
                                    <a:sysClr val="windowText" lastClr="000000">
                                      <a:lumMod val="75000"/>
                                      <a:lumOff val="25000"/>
                                    </a:sysClr>
                                  </a:solidFill>
                                  <a:latin typeface="Cambria Math" panose="02040503050406030204" pitchFamily="18" charset="0"/>
                                </a:rPr>
                                <m:t>(</m:t>
                              </m:r>
                              <m:r>
                                <a:rPr lang="en-US" altLang="zh-CN" sz="1200" i="1">
                                  <a:solidFill>
                                    <a:sysClr val="windowText" lastClr="000000">
                                      <a:lumMod val="75000"/>
                                      <a:lumOff val="25000"/>
                                    </a:sysClr>
                                  </a:solidFill>
                                  <a:latin typeface="Cambria Math" panose="02040503050406030204" pitchFamily="18" charset="0"/>
                                </a:rPr>
                                <m:t>𝑥</m:t>
                              </m:r>
                              <m:r>
                                <a:rPr lang="en-US" altLang="zh-CN" sz="1200" i="1">
                                  <a:solidFill>
                                    <a:sysClr val="windowText" lastClr="000000">
                                      <a:lumMod val="75000"/>
                                      <a:lumOff val="25000"/>
                                    </a:sysClr>
                                  </a:solidFill>
                                  <a:latin typeface="Cambria Math" panose="02040503050406030204" pitchFamily="18" charset="0"/>
                                </a:rPr>
                                <m:t>)</m:t>
                              </m:r>
                            </m:e>
                            <m:e>
                              <m:r>
                                <a:rPr lang="en-US" altLang="zh-CN" sz="1200" i="1">
                                  <a:solidFill>
                                    <a:sysClr val="windowText" lastClr="000000">
                                      <a:lumMod val="75000"/>
                                      <a:lumOff val="25000"/>
                                    </a:sysClr>
                                  </a:solidFill>
                                  <a:latin typeface="Cambria Math" panose="02040503050406030204" pitchFamily="18" charset="0"/>
                                </a:rPr>
                                <m:t>0</m:t>
                              </m:r>
                            </m:e>
                          </m:d>
                        </m:e>
                      </m:nary>
                      <m:r>
                        <a:rPr kumimoji="0" lang="en-US" altLang="zh-CN" sz="1200" b="0" i="1" u="none" strike="noStrike" kern="1200" cap="none" spc="0" normalizeH="0" baseline="0" noProof="0" smtClean="0">
                          <a:ln>
                            <a:noFill/>
                          </a:ln>
                          <a:solidFill>
                            <a:sysClr val="windowText" lastClr="000000">
                              <a:lumMod val="75000"/>
                              <a:lumOff val="25000"/>
                            </a:sysClr>
                          </a:solidFill>
                          <a:effectLst/>
                          <a:uLnTx/>
                          <a:uFillTx/>
                          <a:latin typeface="Cambria Math" panose="02040503050406030204" pitchFamily="18" charset="0"/>
                        </a:rPr>
                        <m:t>=</m:t>
                      </m:r>
                      <m: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200" i="1">
                              <a:solidFill>
                                <a:sysClr val="windowText" lastClr="000000">
                                  <a:lumMod val="75000"/>
                                  <a:lumOff val="25000"/>
                                </a:sysClr>
                              </a:solidFill>
                              <a:latin typeface="Cambria Math" panose="02040503050406030204" pitchFamily="18" charset="0"/>
                            </a:rPr>
                          </m:ctrlPr>
                        </m:fPr>
                        <m:num>
                          <m:r>
                            <a:rPr lang="en-US" altLang="zh-CN" sz="1200" i="1">
                              <a:solidFill>
                                <a:sysClr val="windowText" lastClr="000000">
                                  <a:lumMod val="75000"/>
                                  <a:lumOff val="25000"/>
                                </a:sysClr>
                              </a:solidFill>
                              <a:latin typeface="Cambria Math" panose="02040503050406030204" pitchFamily="18" charset="0"/>
                            </a:rPr>
                            <m:t>1</m:t>
                          </m:r>
                        </m:num>
                        <m:den>
                          <m:r>
                            <a:rPr lang="en-US" altLang="zh-CN" sz="1200" i="1">
                              <a:solidFill>
                                <a:sysClr val="windowText" lastClr="000000">
                                  <a:lumMod val="75000"/>
                                  <a:lumOff val="25000"/>
                                </a:sysClr>
                              </a:solidFill>
                              <a:latin typeface="Cambria Math" panose="02040503050406030204" pitchFamily="18" charset="0"/>
                            </a:rPr>
                            <m:t>2</m:t>
                          </m:r>
                        </m:den>
                      </m:f>
                      <m: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t>ℏ</m:t>
                      </m:r>
                      <m:sSub>
                        <m:sSubPr>
                          <m:ctrlP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ctrlPr>
                        </m:sSubPr>
                        <m:e>
                          <m:r>
                            <a:rPr lang="zh-CN" altLang="en-US" sz="1200" i="1">
                              <a:solidFill>
                                <a:sysClr val="windowText" lastClr="000000">
                                  <a:lumMod val="75000"/>
                                  <a:lumOff val="25000"/>
                                </a:sysClr>
                              </a:solidFill>
                              <a:latin typeface="Cambria Math" panose="02040503050406030204" pitchFamily="18" charset="0"/>
                              <a:ea typeface="Cambria Math" panose="02040503050406030204" pitchFamily="18" charset="0"/>
                            </a:rPr>
                            <m:t>𝜔</m:t>
                          </m:r>
                        </m:e>
                        <m:sub>
                          <m: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t>𝑛</m:t>
                          </m:r>
                        </m:sub>
                      </m:sSub>
                    </m:oMath>
                  </m:oMathPara>
                </a14:m>
                <a:endPar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endParaRPr>
              </a:p>
              <a:p>
                <a:pPr lvl="0">
                  <a:defRPr/>
                </a:pPr>
                <a:r>
                  <a:rPr lang="zh-CN" altLang="en-US" sz="1200" dirty="0">
                    <a:solidFill>
                      <a:sysClr val="windowText" lastClr="000000">
                        <a:lumMod val="75000"/>
                        <a:lumOff val="25000"/>
                      </a:sysClr>
                    </a:solidFill>
                    <a:latin typeface="Arial"/>
                  </a:rPr>
                  <a:t>对无质量标量场，有</a:t>
                </a:r>
                <a14:m>
                  <m:oMath xmlns:m="http://schemas.openxmlformats.org/officeDocument/2006/math">
                    <m:sSub>
                      <m:sSubPr>
                        <m:ctrlP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ctrlPr>
                      </m:sSubPr>
                      <m:e>
                        <m:r>
                          <a:rPr lang="zh-CN" altLang="en-US" sz="1200" i="1">
                            <a:solidFill>
                              <a:sysClr val="windowText" lastClr="000000">
                                <a:lumMod val="75000"/>
                                <a:lumOff val="25000"/>
                              </a:sysClr>
                            </a:solidFill>
                            <a:latin typeface="Cambria Math" panose="02040503050406030204" pitchFamily="18" charset="0"/>
                            <a:ea typeface="Cambria Math" panose="02040503050406030204" pitchFamily="18" charset="0"/>
                          </a:rPr>
                          <m:t>𝜔</m:t>
                        </m:r>
                      </m:e>
                      <m:sub>
                        <m: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t>𝑛</m:t>
                        </m:r>
                      </m:sub>
                    </m:sSub>
                    <m:r>
                      <a:rPr lang="en-US" altLang="zh-CN" sz="1200" i="1">
                        <a:solidFill>
                          <a:sysClr val="windowText" lastClr="000000">
                            <a:lumMod val="75000"/>
                            <a:lumOff val="25000"/>
                          </a:sysClr>
                        </a:solidFill>
                        <a:latin typeface="Cambria Math" panose="02040503050406030204" pitchFamily="18" charset="0"/>
                      </a:rPr>
                      <m:t>=</m:t>
                    </m:r>
                    <m:rad>
                      <m:radPr>
                        <m:degHide m:val="on"/>
                        <m:ctrlPr>
                          <a:rPr lang="en-US" altLang="zh-CN" sz="1200" i="1" smtClean="0">
                            <a:solidFill>
                              <a:sysClr val="windowText" lastClr="000000">
                                <a:lumMod val="75000"/>
                                <a:lumOff val="25000"/>
                              </a:sysClr>
                            </a:solidFill>
                            <a:latin typeface="Cambria Math" panose="02040503050406030204" pitchFamily="18" charset="0"/>
                          </a:rPr>
                        </m:ctrlPr>
                      </m:radPr>
                      <m:deg/>
                      <m:e>
                        <m:f>
                          <m:fPr>
                            <m:ctrlPr>
                              <a:rPr lang="en-US" altLang="zh-CN" sz="1200" i="1" smtClean="0">
                                <a:solidFill>
                                  <a:sysClr val="windowText" lastClr="000000">
                                    <a:lumMod val="75000"/>
                                    <a:lumOff val="25000"/>
                                  </a:sysClr>
                                </a:solidFill>
                                <a:latin typeface="Cambria Math" panose="02040503050406030204" pitchFamily="18" charset="0"/>
                              </a:rPr>
                            </m:ctrlPr>
                          </m:fPr>
                          <m:num>
                            <m:sSup>
                              <m:sSupPr>
                                <m:ctrlPr>
                                  <a:rPr lang="en-US" altLang="zh-CN" sz="1200" i="1" smtClean="0">
                                    <a:solidFill>
                                      <a:sysClr val="windowText" lastClr="000000">
                                        <a:lumMod val="75000"/>
                                        <a:lumOff val="25000"/>
                                      </a:sysClr>
                                    </a:solidFill>
                                    <a:latin typeface="Cambria Math" panose="02040503050406030204" pitchFamily="18" charset="0"/>
                                  </a:rPr>
                                </m:ctrlPr>
                              </m:sSupPr>
                              <m:e>
                                <m:r>
                                  <a:rPr lang="en-US" altLang="zh-CN" sz="1200" b="0" i="1" smtClean="0">
                                    <a:solidFill>
                                      <a:sysClr val="windowText" lastClr="000000">
                                        <a:lumMod val="75000"/>
                                        <a:lumOff val="25000"/>
                                      </a:sysClr>
                                    </a:solidFill>
                                    <a:latin typeface="Cambria Math" panose="02040503050406030204" pitchFamily="18" charset="0"/>
                                  </a:rPr>
                                  <m:t>𝑚</m:t>
                                </m:r>
                              </m:e>
                              <m:sup>
                                <m:r>
                                  <a:rPr lang="en-US" altLang="zh-CN" sz="1200" b="0" i="1" smtClean="0">
                                    <a:solidFill>
                                      <a:sysClr val="windowText" lastClr="000000">
                                        <a:lumMod val="75000"/>
                                        <a:lumOff val="25000"/>
                                      </a:sysClr>
                                    </a:solidFill>
                                    <a:latin typeface="Cambria Math" panose="02040503050406030204" pitchFamily="18" charset="0"/>
                                  </a:rPr>
                                  <m:t>2</m:t>
                                </m:r>
                              </m:sup>
                            </m:sSup>
                            <m:sSup>
                              <m:sSupPr>
                                <m:ctrlPr>
                                  <a:rPr lang="en-US" altLang="zh-CN" sz="1200" i="1" smtClean="0">
                                    <a:solidFill>
                                      <a:sysClr val="windowText" lastClr="000000">
                                        <a:lumMod val="75000"/>
                                        <a:lumOff val="25000"/>
                                      </a:sysClr>
                                    </a:solidFill>
                                    <a:latin typeface="Cambria Math" panose="02040503050406030204" pitchFamily="18" charset="0"/>
                                  </a:rPr>
                                </m:ctrlPr>
                              </m:sSupPr>
                              <m:e>
                                <m:r>
                                  <a:rPr lang="en-US" altLang="zh-CN" sz="1200" b="0" i="1" smtClean="0">
                                    <a:solidFill>
                                      <a:sysClr val="windowText" lastClr="000000">
                                        <a:lumMod val="75000"/>
                                        <a:lumOff val="25000"/>
                                      </a:sysClr>
                                    </a:solidFill>
                                    <a:latin typeface="Cambria Math" panose="02040503050406030204" pitchFamily="18" charset="0"/>
                                  </a:rPr>
                                  <m:t>𝑐</m:t>
                                </m:r>
                              </m:e>
                              <m:sup>
                                <m:r>
                                  <a:rPr lang="en-US" altLang="zh-CN" sz="1200" b="0" i="1" smtClean="0">
                                    <a:solidFill>
                                      <a:sysClr val="windowText" lastClr="000000">
                                        <a:lumMod val="75000"/>
                                        <a:lumOff val="25000"/>
                                      </a:sysClr>
                                    </a:solidFill>
                                    <a:latin typeface="Cambria Math" panose="02040503050406030204" pitchFamily="18" charset="0"/>
                                  </a:rPr>
                                  <m:t>4</m:t>
                                </m:r>
                              </m:sup>
                            </m:sSup>
                          </m:num>
                          <m:den>
                            <m:sSup>
                              <m:sSupPr>
                                <m:ctrlPr>
                                  <a:rPr lang="en-US" altLang="zh-CN" sz="1200" i="1" smtClean="0">
                                    <a:solidFill>
                                      <a:sysClr val="windowText" lastClr="000000">
                                        <a:lumMod val="75000"/>
                                        <a:lumOff val="25000"/>
                                      </a:sysClr>
                                    </a:solidFill>
                                    <a:latin typeface="Cambria Math" panose="02040503050406030204" pitchFamily="18" charset="0"/>
                                  </a:rPr>
                                </m:ctrlPr>
                              </m:sSupPr>
                              <m:e>
                                <m:r>
                                  <a:rPr lang="en-US" altLang="zh-CN" sz="1200" i="1" smtClean="0">
                                    <a:solidFill>
                                      <a:sysClr val="windowText" lastClr="000000">
                                        <a:lumMod val="75000"/>
                                        <a:lumOff val="25000"/>
                                      </a:sysClr>
                                    </a:solidFill>
                                    <a:latin typeface="Cambria Math" panose="02040503050406030204" pitchFamily="18" charset="0"/>
                                    <a:ea typeface="Cambria Math" panose="02040503050406030204" pitchFamily="18" charset="0"/>
                                  </a:rPr>
                                  <m:t>ℏ</m:t>
                                </m:r>
                              </m:e>
                              <m:sup>
                                <m:r>
                                  <a:rPr lang="en-US" altLang="zh-CN" sz="1200" i="1">
                                    <a:solidFill>
                                      <a:sysClr val="windowText" lastClr="000000">
                                        <a:lumMod val="75000"/>
                                        <a:lumOff val="25000"/>
                                      </a:sysClr>
                                    </a:solidFill>
                                    <a:latin typeface="Cambria Math" panose="02040503050406030204" pitchFamily="18" charset="0"/>
                                  </a:rPr>
                                  <m:t>2</m:t>
                                </m:r>
                              </m:sup>
                            </m:sSup>
                          </m:den>
                        </m:f>
                        <m:r>
                          <a:rPr lang="en-US" altLang="zh-CN" sz="1200" i="1">
                            <a:solidFill>
                              <a:sysClr val="windowText" lastClr="000000">
                                <a:lumMod val="75000"/>
                                <a:lumOff val="25000"/>
                              </a:sysClr>
                            </a:solidFill>
                            <a:latin typeface="Cambria Math" panose="02040503050406030204" pitchFamily="18" charset="0"/>
                          </a:rPr>
                          <m:t>+</m:t>
                        </m:r>
                        <m:sSup>
                          <m:sSupPr>
                            <m:ctrlPr>
                              <a:rPr lang="en-US" altLang="zh-CN" sz="1200" i="1" smtClean="0">
                                <a:solidFill>
                                  <a:sysClr val="windowText" lastClr="000000">
                                    <a:lumMod val="75000"/>
                                    <a:lumOff val="25000"/>
                                  </a:sysClr>
                                </a:solidFill>
                                <a:latin typeface="Cambria Math" panose="02040503050406030204" pitchFamily="18" charset="0"/>
                              </a:rPr>
                            </m:ctrlPr>
                          </m:sSupPr>
                          <m:e>
                            <m:r>
                              <a:rPr lang="en-US" altLang="zh-CN" sz="1200" b="0" i="1" smtClean="0">
                                <a:solidFill>
                                  <a:sysClr val="windowText" lastClr="000000">
                                    <a:lumMod val="75000"/>
                                    <a:lumOff val="25000"/>
                                  </a:sysClr>
                                </a:solidFill>
                                <a:latin typeface="Cambria Math" panose="02040503050406030204" pitchFamily="18" charset="0"/>
                              </a:rPr>
                              <m:t>𝑐</m:t>
                            </m:r>
                          </m:e>
                          <m:sup>
                            <m:r>
                              <a:rPr lang="en-US" altLang="zh-CN" sz="1200" b="0" i="1" smtClean="0">
                                <a:solidFill>
                                  <a:sysClr val="windowText" lastClr="000000">
                                    <a:lumMod val="75000"/>
                                    <a:lumOff val="25000"/>
                                  </a:sysClr>
                                </a:solidFill>
                                <a:latin typeface="Cambria Math" panose="02040503050406030204" pitchFamily="18" charset="0"/>
                              </a:rPr>
                              <m:t>2</m:t>
                            </m:r>
                          </m:sup>
                        </m:sSup>
                        <m:sSubSup>
                          <m:sSubSupPr>
                            <m:ctrlPr>
                              <a:rPr lang="en-US" altLang="zh-CN" sz="1200" i="1" smtClean="0">
                                <a:solidFill>
                                  <a:sysClr val="windowText" lastClr="000000">
                                    <a:lumMod val="75000"/>
                                    <a:lumOff val="25000"/>
                                  </a:sysClr>
                                </a:solidFill>
                                <a:latin typeface="Cambria Math" panose="02040503050406030204" pitchFamily="18" charset="0"/>
                              </a:rPr>
                            </m:ctrlPr>
                          </m:sSubSupPr>
                          <m:e>
                            <m:r>
                              <a:rPr lang="en-US" altLang="zh-CN" sz="1200" b="0" i="1" smtClean="0">
                                <a:solidFill>
                                  <a:sysClr val="windowText" lastClr="000000">
                                    <a:lumMod val="75000"/>
                                    <a:lumOff val="25000"/>
                                  </a:sysClr>
                                </a:solidFill>
                                <a:latin typeface="Cambria Math" panose="02040503050406030204" pitchFamily="18" charset="0"/>
                              </a:rPr>
                              <m:t>𝑘</m:t>
                            </m:r>
                          </m:e>
                          <m:sub>
                            <m:r>
                              <a:rPr lang="en-US" altLang="zh-CN" sz="1200" b="0" i="1" smtClean="0">
                                <a:solidFill>
                                  <a:sysClr val="windowText" lastClr="000000">
                                    <a:lumMod val="75000"/>
                                    <a:lumOff val="25000"/>
                                  </a:sysClr>
                                </a:solidFill>
                                <a:latin typeface="Cambria Math" panose="02040503050406030204" pitchFamily="18" charset="0"/>
                              </a:rPr>
                              <m:t>𝑛</m:t>
                            </m:r>
                          </m:sub>
                          <m:sup>
                            <m:r>
                              <a:rPr lang="en-US" altLang="zh-CN" sz="1200" b="0" i="1" smtClean="0">
                                <a:solidFill>
                                  <a:sysClr val="windowText" lastClr="000000">
                                    <a:lumMod val="75000"/>
                                    <a:lumOff val="25000"/>
                                  </a:sysClr>
                                </a:solidFill>
                                <a:latin typeface="Cambria Math" panose="02040503050406030204" pitchFamily="18" charset="0"/>
                              </a:rPr>
                              <m:t>2</m:t>
                            </m:r>
                          </m:sup>
                        </m:sSubSup>
                      </m:e>
                    </m:rad>
                    <m:r>
                      <a:rPr lang="en-US" altLang="zh-CN" sz="1200" i="1">
                        <a:solidFill>
                          <a:sysClr val="windowText" lastClr="000000">
                            <a:lumMod val="75000"/>
                            <a:lumOff val="25000"/>
                          </a:sysClr>
                        </a:solidFill>
                        <a:latin typeface="Cambria Math" panose="02040503050406030204" pitchFamily="18" charset="0"/>
                      </a:rPr>
                      <m:t>=</m:t>
                    </m:r>
                    <m:f>
                      <m:fPr>
                        <m:ctrlP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zh-CN" altLang="en-US" sz="1200" i="1">
                            <a:solidFill>
                              <a:sysClr val="windowText" lastClr="000000">
                                <a:lumMod val="75000"/>
                                <a:lumOff val="25000"/>
                              </a:sysClr>
                            </a:solidFill>
                            <a:latin typeface="Cambria Math" panose="02040503050406030204" pitchFamily="18" charset="0"/>
                            <a:ea typeface="Cambria Math" panose="02040503050406030204" pitchFamily="18" charset="0"/>
                          </a:rPr>
                          <m:t>𝜋</m:t>
                        </m:r>
                        <m: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t>𝑐𝑛</m:t>
                        </m:r>
                      </m:num>
                      <m:den>
                        <m:r>
                          <a:rPr lang="en-US" altLang="zh-CN" sz="1200" i="1">
                            <a:solidFill>
                              <a:sysClr val="windowText" lastClr="000000">
                                <a:lumMod val="75000"/>
                                <a:lumOff val="25000"/>
                              </a:sysClr>
                            </a:solidFill>
                            <a:latin typeface="Cambria Math" panose="02040503050406030204" pitchFamily="18" charset="0"/>
                            <a:ea typeface="Cambria Math" panose="02040503050406030204" pitchFamily="18" charset="0"/>
                          </a:rPr>
                          <m:t>𝑎</m:t>
                        </m:r>
                      </m:den>
                    </m:f>
                  </m:oMath>
                </a14:m>
                <a:endPar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endParaRPr>
              </a:p>
              <a:p>
                <a:pPr lvl="0">
                  <a:defRPr/>
                </a:pPr>
                <a:endParaRPr kumimoji="0" lang="en-US" altLang="zh-CN" sz="1200" b="0" i="0" u="none" strike="noStrike" kern="1200" cap="none" spc="0" normalizeH="0" baseline="0" noProof="0" dirty="0">
                  <a:ln>
                    <a:noFill/>
                  </a:ln>
                  <a:solidFill>
                    <a:sysClr val="windowText" lastClr="000000">
                      <a:lumMod val="75000"/>
                      <a:lumOff val="25000"/>
                    </a:sysClr>
                  </a:solidFill>
                  <a:effectLst/>
                  <a:uLnTx/>
                  <a:uFillTx/>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endParaRPr kumimoji="0" lang="en-US" altLang="zh-CN" sz="1400" b="0" i="0" u="none" strike="noStrike" kern="1200" cap="none" spc="0" normalizeH="0" baseline="0" noProof="0" dirty="0">
                  <a:ln>
                    <a:noFill/>
                  </a:ln>
                  <a:solidFill>
                    <a:sysClr val="windowText" lastClr="000000">
                      <a:lumMod val="75000"/>
                      <a:lumOff val="25000"/>
                    </a:sysClr>
                  </a:solidFill>
                  <a:effectLst/>
                  <a:uLnTx/>
                  <a:uFillTx/>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endParaRPr lang="en-US" altLang="zh-CN"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endParaRPr kumimoji="0" lang="zh-CN" altLang="en-US" sz="1600" b="0" i="0" u="none" strike="noStrike" kern="1200" cap="none" spc="0" normalizeH="0" baseline="0" noProof="0" dirty="0">
                  <a:ln>
                    <a:noFill/>
                  </a:ln>
                  <a:solidFill>
                    <a:sysClr val="windowText" lastClr="000000">
                      <a:lumMod val="75000"/>
                      <a:lumOff val="25000"/>
                    </a:sysClr>
                  </a:solidFill>
                  <a:effectLst/>
                  <a:uLnTx/>
                  <a:uFillTx/>
                  <a:latin typeface="Arial"/>
                  <a:cs typeface="+mn-cs"/>
                </a:endParaRPr>
              </a:p>
            </p:txBody>
          </p:sp>
        </mc:Choice>
        <mc:Fallback xmlns="">
          <p:sp>
            <p:nvSpPr>
              <p:cNvPr id="17" name="内容占位符 1">
                <a:extLst>
                  <a:ext uri="{FF2B5EF4-FFF2-40B4-BE49-F238E27FC236}">
                    <a16:creationId xmlns:a16="http://schemas.microsoft.com/office/drawing/2014/main" id="{E104C5ED-4C4F-49D1-ABB9-D9A7B2FA9D7C}"/>
                  </a:ext>
                </a:extLst>
              </p:cNvPr>
              <p:cNvSpPr txBox="1">
                <a:spLocks noRot="1" noChangeAspect="1" noMove="1" noResize="1" noEditPoints="1" noAdjustHandles="1" noChangeArrowheads="1" noChangeShapeType="1" noTextEdit="1"/>
              </p:cNvSpPr>
              <p:nvPr/>
            </p:nvSpPr>
            <p:spPr>
              <a:xfrm>
                <a:off x="488950" y="1211586"/>
                <a:ext cx="11214100" cy="5160423"/>
              </a:xfrm>
              <a:prstGeom prst="rect">
                <a:avLst/>
              </a:prstGeom>
              <a:blipFill>
                <a:blip r:embed="rId6"/>
                <a:stretch>
                  <a:fillRect/>
                </a:stretch>
              </a:blipFill>
            </p:spPr>
            <p:txBody>
              <a:bodyPr/>
              <a:lstStyle/>
              <a:p>
                <a:r>
                  <a:rPr lang="zh-CN" altLang="en-US">
                    <a:noFill/>
                  </a:rPr>
                  <a:t> </a:t>
                </a:r>
              </a:p>
            </p:txBody>
          </p:sp>
        </mc:Fallback>
      </mc:AlternateContent>
      <p:cxnSp>
        <p:nvCxnSpPr>
          <p:cNvPr id="3" name="直接连接符 2">
            <a:extLst>
              <a:ext uri="{FF2B5EF4-FFF2-40B4-BE49-F238E27FC236}">
                <a16:creationId xmlns:a16="http://schemas.microsoft.com/office/drawing/2014/main" id="{41E33DF0-67F1-0849-3934-0FD89CF3D127}"/>
              </a:ext>
            </a:extLst>
          </p:cNvPr>
          <p:cNvCxnSpPr/>
          <p:nvPr/>
        </p:nvCxnSpPr>
        <p:spPr>
          <a:xfrm>
            <a:off x="3782785" y="1774372"/>
            <a:ext cx="4076700" cy="0"/>
          </a:xfrm>
          <a:prstGeom prst="line">
            <a:avLst/>
          </a:prstGeom>
          <a:ln w="38100">
            <a:solidFill>
              <a:schemeClr val="tx1"/>
            </a:solidFill>
            <a:headEnd type="oval" w="med" len="med"/>
            <a:tailEnd type="oval" w="med" len="med"/>
          </a:ln>
        </p:spPr>
        <p:style>
          <a:lnRef idx="3">
            <a:schemeClr val="dk1"/>
          </a:lnRef>
          <a:fillRef idx="0">
            <a:schemeClr val="dk1"/>
          </a:fillRef>
          <a:effectRef idx="2">
            <a:schemeClr val="dk1"/>
          </a:effectRef>
          <a:fontRef idx="minor">
            <a:schemeClr val="tx1"/>
          </a:fontRef>
        </p:style>
      </p:cxnSp>
      <p:sp>
        <p:nvSpPr>
          <p:cNvPr id="4" name="文本框 3">
            <a:extLst>
              <a:ext uri="{FF2B5EF4-FFF2-40B4-BE49-F238E27FC236}">
                <a16:creationId xmlns:a16="http://schemas.microsoft.com/office/drawing/2014/main" id="{2F12894F-FA40-93C2-756A-19B1676A3768}"/>
              </a:ext>
            </a:extLst>
          </p:cNvPr>
          <p:cNvSpPr txBox="1"/>
          <p:nvPr/>
        </p:nvSpPr>
        <p:spPr>
          <a:xfrm>
            <a:off x="3464378" y="1429875"/>
            <a:ext cx="234043" cy="523220"/>
          </a:xfrm>
          <a:prstGeom prst="rect">
            <a:avLst/>
          </a:prstGeom>
          <a:noFill/>
        </p:spPr>
        <p:txBody>
          <a:bodyPr wrap="square" rtlCol="0">
            <a:spAutoFit/>
          </a:bodyPr>
          <a:lstStyle/>
          <a:p>
            <a:r>
              <a:rPr lang="en-US" altLang="zh-CN" sz="2800" dirty="0">
                <a:latin typeface="Aharoni" panose="02010803020104030203" pitchFamily="2" charset="-79"/>
                <a:cs typeface="Aharoni" panose="02010803020104030203" pitchFamily="2" charset="-79"/>
              </a:rPr>
              <a:t>0</a:t>
            </a:r>
            <a:endParaRPr lang="zh-CN" altLang="en-US" sz="2800" dirty="0">
              <a:latin typeface="Aharoni" panose="02010803020104030203" pitchFamily="2" charset="-79"/>
              <a:cs typeface="Aharoni" panose="02010803020104030203" pitchFamily="2" charset="-79"/>
            </a:endParaRPr>
          </a:p>
        </p:txBody>
      </p:sp>
      <p:sp>
        <p:nvSpPr>
          <p:cNvPr id="5" name="文本框 4">
            <a:extLst>
              <a:ext uri="{FF2B5EF4-FFF2-40B4-BE49-F238E27FC236}">
                <a16:creationId xmlns:a16="http://schemas.microsoft.com/office/drawing/2014/main" id="{73453AD7-598D-2C54-B0EA-60F10FE9E47B}"/>
              </a:ext>
            </a:extLst>
          </p:cNvPr>
          <p:cNvSpPr txBox="1"/>
          <p:nvPr/>
        </p:nvSpPr>
        <p:spPr>
          <a:xfrm>
            <a:off x="7943849" y="1429875"/>
            <a:ext cx="234043" cy="461665"/>
          </a:xfrm>
          <a:prstGeom prst="rect">
            <a:avLst/>
          </a:prstGeom>
          <a:noFill/>
        </p:spPr>
        <p:txBody>
          <a:bodyPr wrap="square" rtlCol="0">
            <a:spAutoFit/>
          </a:bodyPr>
          <a:lstStyle/>
          <a:p>
            <a:r>
              <a:rPr lang="en-US" altLang="zh-CN" sz="2400" dirty="0">
                <a:latin typeface="Aharoni" panose="02010803020104030203" pitchFamily="2" charset="-79"/>
                <a:ea typeface="阿里巴巴普惠体" panose="00020600040101010101"/>
                <a:cs typeface="Aharoni" panose="02010803020104030203" pitchFamily="2" charset="-79"/>
              </a:rPr>
              <a:t>a</a:t>
            </a:r>
            <a:endParaRPr lang="zh-CN" altLang="en-US" sz="2400" dirty="0">
              <a:latin typeface="Aharoni" panose="02010803020104030203" pitchFamily="2" charset="-79"/>
              <a:ea typeface="阿里巴巴普惠体" panose="00020600040101010101"/>
              <a:cs typeface="Aharoni" panose="02010803020104030203" pitchFamily="2" charset="-79"/>
            </a:endParaRPr>
          </a:p>
        </p:txBody>
      </p:sp>
    </p:spTree>
    <p:extLst>
      <p:ext uri="{BB962C8B-B14F-4D97-AF65-F5344CB8AC3E}">
        <p14:creationId xmlns:p14="http://schemas.microsoft.com/office/powerpoint/2010/main" val="18874967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a:extLst>
              <a:ext uri="{FF2B5EF4-FFF2-40B4-BE49-F238E27FC236}">
                <a16:creationId xmlns:a16="http://schemas.microsoft.com/office/drawing/2014/main" id="{D00C8925-D43F-4D93-900D-77FE5BF4ED55}"/>
              </a:ext>
            </a:extLst>
          </p:cNvPr>
          <p:cNvSpPr/>
          <p:nvPr/>
        </p:nvSpPr>
        <p:spPr>
          <a:xfrm>
            <a:off x="1" y="0"/>
            <a:ext cx="4077324" cy="6887980"/>
          </a:xfrm>
          <a:prstGeom prst="rect">
            <a:avLst/>
          </a:prstGeom>
          <a:solidFill>
            <a:srgbClr val="104BA4"/>
          </a:solidFill>
          <a:ln>
            <a:noFill/>
          </a:ln>
          <a:effectLst>
            <a:outerShdw blurRad="3302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26" name="矩形 25">
            <a:extLst>
              <a:ext uri="{FF2B5EF4-FFF2-40B4-BE49-F238E27FC236}">
                <a16:creationId xmlns:a16="http://schemas.microsoft.com/office/drawing/2014/main" id="{7188F525-2E6B-47CA-9C01-06E865ED87C3}"/>
              </a:ext>
            </a:extLst>
          </p:cNvPr>
          <p:cNvSpPr/>
          <p:nvPr/>
        </p:nvSpPr>
        <p:spPr>
          <a:xfrm>
            <a:off x="695325" y="2362201"/>
            <a:ext cx="10801350" cy="2133599"/>
          </a:xfrm>
          <a:prstGeom prst="rect">
            <a:avLst/>
          </a:prstGeom>
          <a:solidFill>
            <a:schemeClr val="bg1"/>
          </a:solidFill>
          <a:ln>
            <a:noFill/>
          </a:ln>
          <a:effectLst>
            <a:outerShdw blurRad="4572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grpSp>
        <p:nvGrpSpPr>
          <p:cNvPr id="2" name="组合 1">
            <a:extLst>
              <a:ext uri="{FF2B5EF4-FFF2-40B4-BE49-F238E27FC236}">
                <a16:creationId xmlns:a16="http://schemas.microsoft.com/office/drawing/2014/main" id="{036FA1A4-FA1E-4F48-BCBD-0A94FA1DA109}"/>
              </a:ext>
            </a:extLst>
          </p:cNvPr>
          <p:cNvGrpSpPr/>
          <p:nvPr/>
        </p:nvGrpSpPr>
        <p:grpSpPr>
          <a:xfrm>
            <a:off x="470473" y="2105561"/>
            <a:ext cx="12357724" cy="2646878"/>
            <a:chOff x="470473" y="2105561"/>
            <a:chExt cx="12357724" cy="2646878"/>
          </a:xfrm>
        </p:grpSpPr>
        <p:sp>
          <p:nvSpPr>
            <p:cNvPr id="22" name="文本框 21">
              <a:extLst>
                <a:ext uri="{FF2B5EF4-FFF2-40B4-BE49-F238E27FC236}">
                  <a16:creationId xmlns:a16="http://schemas.microsoft.com/office/drawing/2014/main" id="{E5620C10-4A21-401A-8852-3BB82BEF8AE9}"/>
                </a:ext>
              </a:extLst>
            </p:cNvPr>
            <p:cNvSpPr txBox="1"/>
            <p:nvPr/>
          </p:nvSpPr>
          <p:spPr>
            <a:xfrm>
              <a:off x="470473" y="2105561"/>
              <a:ext cx="3606852" cy="264687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6600" b="0" i="0" u="none" strike="noStrike" kern="1200" cap="none" spc="0" normalizeH="0" baseline="0" noProof="0" dirty="0">
                  <a:ln>
                    <a:noFill/>
                  </a:ln>
                  <a:solidFill>
                    <a:prstClr val="black">
                      <a:lumMod val="75000"/>
                      <a:lumOff val="25000"/>
                    </a:prstClr>
                  </a:solidFill>
                  <a:effectLst/>
                  <a:uLnTx/>
                  <a:uFillTx/>
                  <a:latin typeface="Eras Demi ITC" panose="020B0805030504020804" pitchFamily="34" charset="0"/>
                  <a:ea typeface="微软雅黑" panose="020B0503020204020204" pitchFamily="34" charset="-122"/>
                  <a:cs typeface="Aharoni" panose="02010803020104030203" pitchFamily="2" charset="-79"/>
                </a:rPr>
                <a:t>02</a:t>
              </a:r>
              <a:endParaRPr kumimoji="0" lang="zh-CN" altLang="en-US" sz="16600" b="0" i="0" u="none" strike="noStrike" kern="1200" cap="none" spc="0" normalizeH="0" baseline="0" noProof="0" dirty="0">
                <a:ln>
                  <a:noFill/>
                </a:ln>
                <a:solidFill>
                  <a:prstClr val="black">
                    <a:lumMod val="75000"/>
                    <a:lumOff val="25000"/>
                  </a:prstClr>
                </a:solidFill>
                <a:effectLst/>
                <a:uLnTx/>
                <a:uFillTx/>
                <a:latin typeface="Eras Demi ITC" panose="020B0805030504020804" pitchFamily="34" charset="0"/>
                <a:ea typeface="微软雅黑" panose="020B0503020204020204" pitchFamily="34" charset="-122"/>
                <a:cs typeface="Aharoni" panose="02010803020104030203" pitchFamily="2" charset="-79"/>
              </a:endParaRPr>
            </a:p>
          </p:txBody>
        </p:sp>
        <p:sp>
          <p:nvSpPr>
            <p:cNvPr id="14" name="文本框 13">
              <a:extLst>
                <a:ext uri="{FF2B5EF4-FFF2-40B4-BE49-F238E27FC236}">
                  <a16:creationId xmlns:a16="http://schemas.microsoft.com/office/drawing/2014/main" id="{3A6B6FFD-24A7-4447-B4F3-FDC919042998}"/>
                </a:ext>
              </a:extLst>
            </p:cNvPr>
            <p:cNvSpPr txBox="1"/>
            <p:nvPr/>
          </p:nvSpPr>
          <p:spPr>
            <a:xfrm>
              <a:off x="4547797" y="3013501"/>
              <a:ext cx="828040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4800" dirty="0">
                  <a:solidFill>
                    <a:prstClr val="black">
                      <a:lumMod val="75000"/>
                      <a:lumOff val="25000"/>
                    </a:prstClr>
                  </a:solidFill>
                  <a:latin typeface="微软雅黑" panose="020B0503020204020204" pitchFamily="34" charset="-122"/>
                  <a:ea typeface="微软雅黑" panose="020B0503020204020204" pitchFamily="34" charset="-122"/>
                  <a:cs typeface="阿里巴巴普惠体 B" panose="00020600040101010101" pitchFamily="18" charset="-122"/>
                </a:rPr>
                <a:t>频率截断正规化</a:t>
              </a:r>
              <a:endParaRPr kumimoji="0" lang="zh-CN" altLang="en-US" sz="48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阿里巴巴普惠体 B" panose="00020600040101010101" pitchFamily="18" charset="-122"/>
              </a:endParaRPr>
            </a:p>
          </p:txBody>
        </p:sp>
      </p:grpSp>
      <p:sp>
        <p:nvSpPr>
          <p:cNvPr id="9" name="矩形 8">
            <a:extLst>
              <a:ext uri="{FF2B5EF4-FFF2-40B4-BE49-F238E27FC236}">
                <a16:creationId xmlns:a16="http://schemas.microsoft.com/office/drawing/2014/main" id="{88DFF3CE-17BC-4F52-9541-34A14BF28A3B}"/>
              </a:ext>
            </a:extLst>
          </p:cNvPr>
          <p:cNvSpPr/>
          <p:nvPr/>
        </p:nvSpPr>
        <p:spPr>
          <a:xfrm>
            <a:off x="11967146" y="1212390"/>
            <a:ext cx="224853" cy="1801112"/>
          </a:xfrm>
          <a:prstGeom prst="rect">
            <a:avLst/>
          </a:prstGeom>
          <a:solidFill>
            <a:srgbClr val="104BA4">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rPr>
              <a:t>FUDAN UNIVERSITY</a:t>
            </a:r>
            <a:endParaRPr kumimoji="0" lang="zh-CN" altLang="en-US" sz="12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grpSp>
        <p:nvGrpSpPr>
          <p:cNvPr id="7" name="组合 6">
            <a:extLst>
              <a:ext uri="{FF2B5EF4-FFF2-40B4-BE49-F238E27FC236}">
                <a16:creationId xmlns:a16="http://schemas.microsoft.com/office/drawing/2014/main" id="{91D60AA2-F85A-4B6B-9F9D-BAA189ADDF5C}"/>
              </a:ext>
            </a:extLst>
          </p:cNvPr>
          <p:cNvGrpSpPr/>
          <p:nvPr/>
        </p:nvGrpSpPr>
        <p:grpSpPr>
          <a:xfrm>
            <a:off x="1687343" y="-49090"/>
            <a:ext cx="7161920" cy="7161920"/>
            <a:chOff x="-185896" y="-151960"/>
            <a:chExt cx="7161920" cy="7161920"/>
          </a:xfrm>
        </p:grpSpPr>
        <p:pic>
          <p:nvPicPr>
            <p:cNvPr id="8" name="图片 7">
              <a:extLst>
                <a:ext uri="{FF2B5EF4-FFF2-40B4-BE49-F238E27FC236}">
                  <a16:creationId xmlns:a16="http://schemas.microsoft.com/office/drawing/2014/main" id="{D2F64D77-1AA8-439C-8842-50CE268700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896" y="-151960"/>
              <a:ext cx="7161920" cy="7161920"/>
            </a:xfrm>
            <a:prstGeom prst="rect">
              <a:avLst/>
            </a:prstGeom>
          </p:spPr>
        </p:pic>
        <p:pic>
          <p:nvPicPr>
            <p:cNvPr id="11" name="图片 10">
              <a:extLst>
                <a:ext uri="{FF2B5EF4-FFF2-40B4-BE49-F238E27FC236}">
                  <a16:creationId xmlns:a16="http://schemas.microsoft.com/office/drawing/2014/main" id="{E1A17995-4E7F-4C4E-9A83-8079CA7E53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5896" y="-151960"/>
              <a:ext cx="7161920" cy="7161920"/>
            </a:xfrm>
            <a:prstGeom prst="rect">
              <a:avLst/>
            </a:prstGeom>
          </p:spPr>
        </p:pic>
      </p:grpSp>
      <p:pic>
        <p:nvPicPr>
          <p:cNvPr id="12" name="图片 11">
            <a:extLst>
              <a:ext uri="{FF2B5EF4-FFF2-40B4-BE49-F238E27FC236}">
                <a16:creationId xmlns:a16="http://schemas.microsoft.com/office/drawing/2014/main" id="{BDDC1F1F-3B5C-41B5-9499-9FB50BE338A1}"/>
              </a:ext>
            </a:extLst>
          </p:cNvPr>
          <p:cNvPicPr>
            <a:picLocks noChangeAspect="1"/>
          </p:cNvPicPr>
          <p:nvPr/>
        </p:nvPicPr>
        <p:blipFill>
          <a:blip r:embed="rId5">
            <a:extLst>
              <a:ext uri="{BEBA8EAE-BF5A-486C-A8C5-ECC9F3942E4B}">
                <a14:imgProps xmlns:a14="http://schemas.microsoft.com/office/drawing/2010/main">
                  <a14:imgLayer r:embed="rId6">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9177785" y="6360457"/>
            <a:ext cx="2744391" cy="366562"/>
          </a:xfrm>
          <a:prstGeom prst="rect">
            <a:avLst/>
          </a:prstGeom>
        </p:spPr>
      </p:pic>
      <p:grpSp>
        <p:nvGrpSpPr>
          <p:cNvPr id="13" name="组合 12">
            <a:extLst>
              <a:ext uri="{FF2B5EF4-FFF2-40B4-BE49-F238E27FC236}">
                <a16:creationId xmlns:a16="http://schemas.microsoft.com/office/drawing/2014/main" id="{1FAA242E-96EF-4C2D-82FD-98C842A5C16C}"/>
              </a:ext>
            </a:extLst>
          </p:cNvPr>
          <p:cNvGrpSpPr/>
          <p:nvPr/>
        </p:nvGrpSpPr>
        <p:grpSpPr>
          <a:xfrm>
            <a:off x="9633665" y="256780"/>
            <a:ext cx="1964493" cy="708062"/>
            <a:chOff x="4246274" y="-10895"/>
            <a:chExt cx="3940182" cy="1420161"/>
          </a:xfrm>
        </p:grpSpPr>
        <p:grpSp>
          <p:nvGrpSpPr>
            <p:cNvPr id="15" name="组合 14">
              <a:extLst>
                <a:ext uri="{FF2B5EF4-FFF2-40B4-BE49-F238E27FC236}">
                  <a16:creationId xmlns:a16="http://schemas.microsoft.com/office/drawing/2014/main" id="{56CD1316-DED4-4D59-A73E-5554E60258BE}"/>
                </a:ext>
              </a:extLst>
            </p:cNvPr>
            <p:cNvGrpSpPr/>
            <p:nvPr/>
          </p:nvGrpSpPr>
          <p:grpSpPr>
            <a:xfrm>
              <a:off x="4246274" y="-10895"/>
              <a:ext cx="3940181" cy="1400681"/>
              <a:chOff x="6547903" y="954561"/>
              <a:chExt cx="5069293" cy="1802069"/>
            </a:xfrm>
          </p:grpSpPr>
          <p:pic>
            <p:nvPicPr>
              <p:cNvPr id="17" name="图片 16">
                <a:extLst>
                  <a:ext uri="{FF2B5EF4-FFF2-40B4-BE49-F238E27FC236}">
                    <a16:creationId xmlns:a16="http://schemas.microsoft.com/office/drawing/2014/main" id="{3DDEDADE-EBFB-4F04-95ED-D9C763BE166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18" name="图片 17">
                <a:extLst>
                  <a:ext uri="{FF2B5EF4-FFF2-40B4-BE49-F238E27FC236}">
                    <a16:creationId xmlns:a16="http://schemas.microsoft.com/office/drawing/2014/main" id="{4F485911-3952-479E-84C5-5979CB236564}"/>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16" name="矩形 15">
              <a:extLst>
                <a:ext uri="{FF2B5EF4-FFF2-40B4-BE49-F238E27FC236}">
                  <a16:creationId xmlns:a16="http://schemas.microsoft.com/office/drawing/2014/main" id="{69A2D027-B41F-4E6D-AA57-1FB48D52C1DC}"/>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spTree>
    <p:extLst>
      <p:ext uri="{BB962C8B-B14F-4D97-AF65-F5344CB8AC3E}">
        <p14:creationId xmlns:p14="http://schemas.microsoft.com/office/powerpoint/2010/main" val="3945381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3134B-872B-E7DC-A383-09B3C9464C7E}"/>
            </a:ext>
          </a:extLst>
        </p:cNvPr>
        <p:cNvGrpSpPr/>
        <p:nvPr/>
      </p:nvGrpSpPr>
      <p:grpSpPr>
        <a:xfrm>
          <a:off x="0" y="0"/>
          <a:ext cx="0" cy="0"/>
          <a:chOff x="0" y="0"/>
          <a:chExt cx="0" cy="0"/>
        </a:xfrm>
      </p:grpSpPr>
      <p:sp>
        <p:nvSpPr>
          <p:cNvPr id="13" name="矩形 12">
            <a:extLst>
              <a:ext uri="{FF2B5EF4-FFF2-40B4-BE49-F238E27FC236}">
                <a16:creationId xmlns:a16="http://schemas.microsoft.com/office/drawing/2014/main" id="{686ABD52-4BED-CFE9-F32B-0AA1C7ABBBCE}"/>
              </a:ext>
            </a:extLst>
          </p:cNvPr>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14" name="文本框 13">
            <a:extLst>
              <a:ext uri="{FF2B5EF4-FFF2-40B4-BE49-F238E27FC236}">
                <a16:creationId xmlns:a16="http://schemas.microsoft.com/office/drawing/2014/main" id="{07D74F6E-0B4A-248B-57E0-CCE785E856C0}"/>
              </a:ext>
            </a:extLst>
          </p:cNvPr>
          <p:cNvSpPr txBox="1"/>
          <p:nvPr/>
        </p:nvSpPr>
        <p:spPr>
          <a:xfrm>
            <a:off x="294551" y="284064"/>
            <a:ext cx="97659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02</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15" name="文本框 14">
            <a:extLst>
              <a:ext uri="{FF2B5EF4-FFF2-40B4-BE49-F238E27FC236}">
                <a16:creationId xmlns:a16="http://schemas.microsoft.com/office/drawing/2014/main" id="{E36A6C23-0079-D847-0453-6EFDE70BAE57}"/>
              </a:ext>
            </a:extLst>
          </p:cNvPr>
          <p:cNvSpPr txBox="1"/>
          <p:nvPr/>
        </p:nvSpPr>
        <p:spPr>
          <a:xfrm>
            <a:off x="1388075" y="212563"/>
            <a:ext cx="363362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3200" dirty="0">
                <a:solidFill>
                  <a:srgbClr val="104BA4"/>
                </a:solidFill>
                <a:latin typeface="微软雅黑" panose="020B0503020204020204" pitchFamily="34" charset="-122"/>
                <a:ea typeface="微软雅黑" panose="020B0503020204020204" pitchFamily="34" charset="-122"/>
                <a:cs typeface="阿里巴巴普惠体" panose="00020600040101010101" pitchFamily="18" charset="-122"/>
              </a:rPr>
              <a:t>频率截断正规化</a:t>
            </a:r>
            <a:endParaRPr kumimoji="0" lang="zh-CN" altLang="en-US" sz="3200" b="0" i="0" u="none" strike="noStrike" kern="1200" cap="none" spc="0" normalizeH="0" baseline="0" noProof="0" dirty="0">
              <a:ln>
                <a:noFill/>
              </a:ln>
              <a:solidFill>
                <a:srgbClr val="104BA4"/>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endParaRPr>
          </a:p>
        </p:txBody>
      </p:sp>
      <p:grpSp>
        <p:nvGrpSpPr>
          <p:cNvPr id="18" name="组合 17">
            <a:extLst>
              <a:ext uri="{FF2B5EF4-FFF2-40B4-BE49-F238E27FC236}">
                <a16:creationId xmlns:a16="http://schemas.microsoft.com/office/drawing/2014/main" id="{4F4E471B-9198-D060-BB7F-8CDC6C7A5B6B}"/>
              </a:ext>
            </a:extLst>
          </p:cNvPr>
          <p:cNvGrpSpPr/>
          <p:nvPr/>
        </p:nvGrpSpPr>
        <p:grpSpPr>
          <a:xfrm>
            <a:off x="9796257" y="238208"/>
            <a:ext cx="1964493" cy="708062"/>
            <a:chOff x="4246274" y="-10895"/>
            <a:chExt cx="3940182" cy="1420161"/>
          </a:xfrm>
        </p:grpSpPr>
        <p:grpSp>
          <p:nvGrpSpPr>
            <p:cNvPr id="19" name="组合 18">
              <a:extLst>
                <a:ext uri="{FF2B5EF4-FFF2-40B4-BE49-F238E27FC236}">
                  <a16:creationId xmlns:a16="http://schemas.microsoft.com/office/drawing/2014/main" id="{A5F7EC58-0A94-5FCC-BE8A-DD830A075175}"/>
                </a:ext>
              </a:extLst>
            </p:cNvPr>
            <p:cNvGrpSpPr/>
            <p:nvPr/>
          </p:nvGrpSpPr>
          <p:grpSpPr>
            <a:xfrm>
              <a:off x="4246274" y="-10895"/>
              <a:ext cx="3940181" cy="1400681"/>
              <a:chOff x="6547903" y="954561"/>
              <a:chExt cx="5069293" cy="1802069"/>
            </a:xfrm>
          </p:grpSpPr>
          <p:pic>
            <p:nvPicPr>
              <p:cNvPr id="21" name="图片 20">
                <a:extLst>
                  <a:ext uri="{FF2B5EF4-FFF2-40B4-BE49-F238E27FC236}">
                    <a16:creationId xmlns:a16="http://schemas.microsoft.com/office/drawing/2014/main" id="{5548886D-BD44-4866-26A7-E46E404D923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22" name="图片 21">
                <a:extLst>
                  <a:ext uri="{FF2B5EF4-FFF2-40B4-BE49-F238E27FC236}">
                    <a16:creationId xmlns:a16="http://schemas.microsoft.com/office/drawing/2014/main" id="{B94E6116-740E-C35A-7BF0-0085456F59D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20" name="矩形 19">
              <a:extLst>
                <a:ext uri="{FF2B5EF4-FFF2-40B4-BE49-F238E27FC236}">
                  <a16:creationId xmlns:a16="http://schemas.microsoft.com/office/drawing/2014/main" id="{4EF1418E-FD5D-DA5D-D352-51C6E8A8ADEA}"/>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pic>
        <p:nvPicPr>
          <p:cNvPr id="23" name="图片 22">
            <a:extLst>
              <a:ext uri="{FF2B5EF4-FFF2-40B4-BE49-F238E27FC236}">
                <a16:creationId xmlns:a16="http://schemas.microsoft.com/office/drawing/2014/main" id="{13508689-9983-971F-31EE-45286D3E995C}"/>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324531" y="6390655"/>
            <a:ext cx="2744391" cy="366562"/>
          </a:xfrm>
          <a:prstGeom prst="rect">
            <a:avLst/>
          </a:prstGeom>
        </p:spPr>
      </p:pic>
      <p:sp>
        <p:nvSpPr>
          <p:cNvPr id="24" name="文本框 23">
            <a:extLst>
              <a:ext uri="{FF2B5EF4-FFF2-40B4-BE49-F238E27FC236}">
                <a16:creationId xmlns:a16="http://schemas.microsoft.com/office/drawing/2014/main" id="{311911FC-125A-C264-9804-EA4FF9CB653D}"/>
              </a:ext>
            </a:extLst>
          </p:cNvPr>
          <p:cNvSpPr txBox="1"/>
          <p:nvPr/>
        </p:nvSpPr>
        <p:spPr>
          <a:xfrm>
            <a:off x="10767488" y="6387885"/>
            <a:ext cx="109998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0" cap="none" spc="0" normalizeH="0" baseline="0" noProof="0" dirty="0">
                <a:ln>
                  <a:noFill/>
                </a:ln>
                <a:solidFill>
                  <a:prstClr val="white">
                    <a:lumMod val="75000"/>
                  </a:prstClr>
                </a:solidFill>
                <a:effectLst/>
                <a:uLnTx/>
                <a:uFillTx/>
                <a:latin typeface="Calibri"/>
                <a:ea typeface="宋体" panose="02010600030101010101" pitchFamily="2" charset="-122"/>
                <a:cs typeface="+mn-cs"/>
              </a:rPr>
              <a:t>JUNE 12</a:t>
            </a:r>
            <a:r>
              <a:rPr kumimoji="0" lang="en-US" altLang="zh-CN"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rPr>
              <a:t>th</a:t>
            </a:r>
            <a:endParaRPr kumimoji="0" lang="zh-CN" altLang="en-US"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endParaRPr>
          </a:p>
        </p:txBody>
      </p:sp>
      <mc:AlternateContent xmlns:mc="http://schemas.openxmlformats.org/markup-compatibility/2006" xmlns:a14="http://schemas.microsoft.com/office/drawing/2010/main">
        <mc:Choice Requires="a14">
          <p:sp>
            <p:nvSpPr>
              <p:cNvPr id="25" name="内容占位符 3">
                <a:extLst>
                  <a:ext uri="{FF2B5EF4-FFF2-40B4-BE49-F238E27FC236}">
                    <a16:creationId xmlns:a16="http://schemas.microsoft.com/office/drawing/2014/main" id="{3F043907-952B-93ED-6888-F780A9DA3DD4}"/>
                  </a:ext>
                </a:extLst>
              </p:cNvPr>
              <p:cNvSpPr txBox="1">
                <a:spLocks/>
              </p:cNvSpPr>
              <p:nvPr/>
            </p:nvSpPr>
            <p:spPr>
              <a:xfrm>
                <a:off x="1082542" y="2314013"/>
                <a:ext cx="9894469" cy="3741865"/>
              </a:xfrm>
              <a:prstGeom prst="rect">
                <a:avLst/>
              </a:prstGeom>
            </p:spPr>
            <p:txBody>
              <a:bodyPr vert="horz" lIns="91440" tIns="45720" rIns="91440" bIns="45720" rtlCol="0">
                <a:normAutofit/>
              </a:bodyPr>
              <a:lstStyle>
                <a:lvl1pPr marL="0" indent="0" algn="just" defTabSz="914400" rtl="0" eaLnBrk="1" latinLnBrk="0" hangingPunct="1">
                  <a:lnSpc>
                    <a:spcPct val="120000"/>
                  </a:lnSpc>
                  <a:spcBef>
                    <a:spcPts val="0"/>
                  </a:spcBef>
                  <a:buFont typeface="Arial" panose="020B0604020202020204" pitchFamily="34" charset="0"/>
                  <a:buNone/>
                  <a:defRPr sz="1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r>
                  <a:rPr lang="zh-CN" altLang="en-US" sz="1400" dirty="0">
                    <a:solidFill>
                      <a:sysClr val="windowText" lastClr="000000">
                        <a:lumMod val="75000"/>
                        <a:lumOff val="25000"/>
                      </a:sysClr>
                    </a:solidFill>
                    <a:latin typeface="Arial"/>
                  </a:rPr>
                  <a:t>加入阻尼函数后，能量表达式</a:t>
                </a:r>
                <a:endParaRPr lang="en-US" altLang="zh-CN" sz="1400" dirty="0">
                  <a:solidFill>
                    <a:sysClr val="windowText" lastClr="000000">
                      <a:lumMod val="75000"/>
                      <a:lumOff val="25000"/>
                    </a:sysClr>
                  </a:solidFill>
                  <a:latin typeface="Arial"/>
                </a:endParaRPr>
              </a:p>
              <a:p>
                <a:pPr lvl="0">
                  <a:defRPr/>
                </a:pPr>
                <a14:m>
                  <m:oMathPara xmlns:m="http://schemas.openxmlformats.org/officeDocument/2006/math">
                    <m:oMathParaPr>
                      <m:jc m:val="centerGroup"/>
                    </m:oMathParaPr>
                    <m:oMath xmlns:m="http://schemas.openxmlformats.org/officeDocument/2006/math">
                      <m:sSub>
                        <m:sSubPr>
                          <m:ctrlPr>
                            <a:rPr lang="en-US" altLang="zh-CN" sz="1400" i="1">
                              <a:solidFill>
                                <a:sysClr val="windowText" lastClr="000000">
                                  <a:lumMod val="75000"/>
                                  <a:lumOff val="25000"/>
                                </a:sysClr>
                              </a:solidFill>
                              <a:latin typeface="Cambria Math" panose="02040503050406030204" pitchFamily="18" charset="0"/>
                            </a:rPr>
                          </m:ctrlPr>
                        </m:sSubPr>
                        <m:e>
                          <m:r>
                            <a:rPr lang="zh-CN" altLang="en-US" sz="1400" i="1">
                              <a:solidFill>
                                <a:sysClr val="windowText" lastClr="000000">
                                  <a:lumMod val="75000"/>
                                  <a:lumOff val="25000"/>
                                </a:sysClr>
                              </a:solidFill>
                              <a:latin typeface="Cambria Math" panose="02040503050406030204" pitchFamily="18" charset="0"/>
                            </a:rPr>
                            <m:t>𝜀</m:t>
                          </m:r>
                        </m:e>
                        <m:sub>
                          <m:r>
                            <a:rPr lang="en-US" altLang="zh-CN" sz="1400" i="1">
                              <a:solidFill>
                                <a:sysClr val="windowText" lastClr="000000">
                                  <a:lumMod val="75000"/>
                                  <a:lumOff val="25000"/>
                                </a:sysClr>
                              </a:solidFill>
                              <a:latin typeface="Cambria Math" panose="02040503050406030204" pitchFamily="18" charset="0"/>
                            </a:rPr>
                            <m:t>0</m:t>
                          </m:r>
                        </m:sub>
                      </m:sSub>
                      <m:d>
                        <m:dPr>
                          <m:ctrlPr>
                            <a:rPr lang="en-US" altLang="zh-CN" sz="1400" i="1">
                              <a:solidFill>
                                <a:sysClr val="windowText" lastClr="000000">
                                  <a:lumMod val="75000"/>
                                  <a:lumOff val="25000"/>
                                </a:sysClr>
                              </a:solidFill>
                              <a:latin typeface="Cambria Math" panose="02040503050406030204" pitchFamily="18" charset="0"/>
                            </a:rPr>
                          </m:ctrlPr>
                        </m:dPr>
                        <m:e>
                          <m:r>
                            <a:rPr lang="en-US" altLang="zh-CN" sz="1400" i="1">
                              <a:solidFill>
                                <a:sysClr val="windowText" lastClr="000000">
                                  <a:lumMod val="75000"/>
                                  <a:lumOff val="25000"/>
                                </a:sysClr>
                              </a:solidFill>
                              <a:latin typeface="Cambria Math" panose="02040503050406030204" pitchFamily="18" charset="0"/>
                            </a:rPr>
                            <m:t>𝑎</m:t>
                          </m:r>
                        </m:e>
                      </m:d>
                      <m:r>
                        <a:rPr lang="en-US" altLang="zh-CN" sz="1400" i="1" smtClean="0">
                          <a:solidFill>
                            <a:sysClr val="windowText" lastClr="000000">
                              <a:lumMod val="75000"/>
                              <a:lumOff val="25000"/>
                            </a:sysClr>
                          </a:solidFill>
                          <a:latin typeface="Cambria Math" panose="02040503050406030204" pitchFamily="18" charset="0"/>
                        </a:rPr>
                        <m:t>=</m:t>
                      </m:r>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400" i="1">
                              <a:solidFill>
                                <a:sysClr val="windowText" lastClr="000000">
                                  <a:lumMod val="75000"/>
                                  <a:lumOff val="25000"/>
                                </a:sysClr>
                              </a:solidFill>
                              <a:latin typeface="Cambria Math" panose="02040503050406030204" pitchFamily="18" charset="0"/>
                            </a:rPr>
                          </m:ctrlPr>
                        </m:fPr>
                        <m:num>
                          <m:r>
                            <a:rPr lang="en-US" altLang="zh-CN" sz="1400" i="1">
                              <a:solidFill>
                                <a:sysClr val="windowText" lastClr="000000">
                                  <a:lumMod val="75000"/>
                                  <a:lumOff val="25000"/>
                                </a:sysClr>
                              </a:solidFill>
                              <a:latin typeface="Cambria Math" panose="02040503050406030204" pitchFamily="18" charset="0"/>
                            </a:rPr>
                            <m:t>1</m:t>
                          </m:r>
                        </m:num>
                        <m:den>
                          <m:r>
                            <a:rPr lang="en-US" altLang="zh-CN" sz="1400" i="1">
                              <a:solidFill>
                                <a:sysClr val="windowText" lastClr="000000">
                                  <a:lumMod val="75000"/>
                                  <a:lumOff val="25000"/>
                                </a:sysClr>
                              </a:solidFill>
                              <a:latin typeface="Cambria Math" panose="02040503050406030204" pitchFamily="18" charset="0"/>
                            </a:rPr>
                            <m:t>2</m:t>
                          </m:r>
                        </m:den>
                      </m:f>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ℏ</m:t>
                      </m:r>
                      <m:sSub>
                        <m:sSubPr>
                          <m:ctrlP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ctrlPr>
                        </m:sSubPr>
                        <m:e>
                          <m:r>
                            <a:rPr lang="zh-CN" altLang="en-US" sz="1400" i="1">
                              <a:solidFill>
                                <a:sysClr val="windowText" lastClr="000000">
                                  <a:lumMod val="75000"/>
                                  <a:lumOff val="25000"/>
                                </a:sysClr>
                              </a:solidFill>
                              <a:latin typeface="Cambria Math" panose="02040503050406030204" pitchFamily="18" charset="0"/>
                              <a:ea typeface="Cambria Math" panose="02040503050406030204" pitchFamily="18" charset="0"/>
                            </a:rPr>
                            <m:t>𝜔</m:t>
                          </m:r>
                        </m:e>
                        <m:sub>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𝑛</m:t>
                          </m:r>
                        </m:sub>
                      </m:sSub>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𝑓</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fPr>
                        <m:num>
                          <m:sSub>
                            <m:sSubPr>
                              <m:ctrlP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ctrlPr>
                            </m:sSubPr>
                            <m:e>
                              <m:r>
                                <a:rPr lang="zh-CN" altLang="en-US" sz="1400" i="1">
                                  <a:solidFill>
                                    <a:sysClr val="windowText" lastClr="000000">
                                      <a:lumMod val="75000"/>
                                      <a:lumOff val="25000"/>
                                    </a:sysClr>
                                  </a:solidFill>
                                  <a:latin typeface="Cambria Math" panose="02040503050406030204" pitchFamily="18" charset="0"/>
                                  <a:ea typeface="Cambria Math" panose="02040503050406030204" pitchFamily="18" charset="0"/>
                                </a:rPr>
                                <m:t>𝜔</m:t>
                              </m:r>
                            </m:e>
                            <m:sub>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𝑛</m:t>
                              </m:r>
                            </m:sub>
                          </m:sSub>
                        </m:num>
                        <m:den>
                          <m:r>
                            <a:rPr lang="zh-CN" altLang="en-US"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𝜋</m:t>
                          </m:r>
                          <m:r>
                            <m:rPr>
                              <m:sty m:val="p"/>
                            </m:rPr>
                            <a:rPr lang="el-GR"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Λ</m:t>
                          </m:r>
                        </m:den>
                      </m:f>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t>ℏ</m:t>
                          </m:r>
                          <m:r>
                            <a:rPr lang="zh-CN" altLang="en-US"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t>𝜋</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𝑐</m:t>
                          </m:r>
                        </m:num>
                        <m:den>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2</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𝑎</m:t>
                          </m:r>
                        </m:den>
                      </m:f>
                      <m:nary>
                        <m:naryPr>
                          <m:chr m:val="∑"/>
                          <m:ctrlP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naryPr>
                        <m:sub>
                          <m:r>
                            <m:rPr>
                              <m:brk m:alnAt="23"/>
                            </m:r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𝑛</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=0</m:t>
                          </m:r>
                        </m:sub>
                        <m:sup>
                          <m: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sup>
                        <m:e>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𝑛𝑓</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𝑐𝑛</m:t>
                              </m:r>
                            </m:num>
                            <m:den>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𝑎</m:t>
                              </m:r>
                              <m:r>
                                <m:rPr>
                                  <m:sty m:val="p"/>
                                </m:rPr>
                                <a:rPr lang="el-GR"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Λ</m:t>
                              </m:r>
                            </m:den>
                          </m:f>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e>
                      </m:nary>
                    </m:oMath>
                  </m:oMathPara>
                </a14:m>
                <a:endParaRPr lang="en-US" altLang="zh-CN" sz="1400" dirty="0">
                  <a:solidFill>
                    <a:sysClr val="windowText" lastClr="000000">
                      <a:lumMod val="75000"/>
                      <a:lumOff val="25000"/>
                    </a:sysClr>
                  </a:solidFill>
                  <a:latin typeface="Arial"/>
                </a:endParaRPr>
              </a:p>
              <a:p>
                <a:pPr lvl="0">
                  <a:defRPr/>
                </a:pPr>
                <a:r>
                  <a:rPr lang="zh-CN" altLang="en-US" sz="1400" dirty="0">
                    <a:solidFill>
                      <a:sysClr val="windowText" lastClr="000000">
                        <a:lumMod val="75000"/>
                        <a:lumOff val="25000"/>
                      </a:sysClr>
                    </a:solidFill>
                    <a:latin typeface="Arial"/>
                  </a:rPr>
                  <a:t>其中</a:t>
                </a:r>
                <a14:m>
                  <m:oMath xmlns:m="http://schemas.openxmlformats.org/officeDocument/2006/math">
                    <m:r>
                      <a:rPr lang="en-US" altLang="zh-CN" sz="1400" b="0" i="1" smtClean="0">
                        <a:solidFill>
                          <a:sysClr val="windowText" lastClr="000000">
                            <a:lumMod val="75000"/>
                            <a:lumOff val="25000"/>
                          </a:sysClr>
                        </a:solidFill>
                        <a:latin typeface="Cambria Math" panose="02040503050406030204" pitchFamily="18" charset="0"/>
                      </a:rPr>
                      <m:t>𝑓</m:t>
                    </m:r>
                    <m:d>
                      <m:dPr>
                        <m:ctrlPr>
                          <a:rPr lang="en-US" altLang="zh-CN" sz="1400" b="0" i="1" smtClean="0">
                            <a:solidFill>
                              <a:sysClr val="windowText" lastClr="000000">
                                <a:lumMod val="75000"/>
                                <a:lumOff val="25000"/>
                              </a:sysClr>
                            </a:solidFill>
                            <a:latin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rPr>
                          <m:t>0</m:t>
                        </m:r>
                      </m:e>
                    </m:d>
                    <m:r>
                      <a:rPr lang="en-US" altLang="zh-CN" sz="1400" b="0" i="1" smtClean="0">
                        <a:solidFill>
                          <a:sysClr val="windowText" lastClr="000000">
                            <a:lumMod val="75000"/>
                            <a:lumOff val="25000"/>
                          </a:sysClr>
                        </a:solidFill>
                        <a:latin typeface="Cambria Math" panose="02040503050406030204" pitchFamily="18" charset="0"/>
                      </a:rPr>
                      <m:t>=1</m:t>
                    </m:r>
                    <m:r>
                      <a:rPr lang="zh-CN" altLang="en-US" sz="1400" i="1">
                        <a:solidFill>
                          <a:sysClr val="windowText" lastClr="000000">
                            <a:lumMod val="75000"/>
                            <a:lumOff val="25000"/>
                          </a:sysClr>
                        </a:solidFill>
                        <a:latin typeface="Cambria Math" panose="02040503050406030204" pitchFamily="18" charset="0"/>
                      </a:rPr>
                      <m:t>，</m:t>
                    </m:r>
                  </m:oMath>
                </a14:m>
                <a:r>
                  <a:rPr lang="zh-CN" altLang="en-US" sz="1400" dirty="0">
                    <a:solidFill>
                      <a:sysClr val="windowText" lastClr="000000">
                        <a:lumMod val="75000"/>
                        <a:lumOff val="25000"/>
                      </a:sysClr>
                    </a:solidFill>
                    <a:latin typeface="Arial"/>
                  </a:rPr>
                  <a:t>且在</a:t>
                </a:r>
                <a14:m>
                  <m:oMath xmlns:m="http://schemas.openxmlformats.org/officeDocument/2006/math">
                    <m:r>
                      <a:rPr lang="en-US" altLang="zh-CN" sz="1400" b="0" i="1" smtClean="0">
                        <a:solidFill>
                          <a:sysClr val="windowText" lastClr="000000">
                            <a:lumMod val="75000"/>
                            <a:lumOff val="25000"/>
                          </a:sysClr>
                        </a:solidFill>
                        <a:latin typeface="Cambria Math" panose="02040503050406030204" pitchFamily="18" charset="0"/>
                      </a:rPr>
                      <m:t>𝑥</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r>
                      <a:rPr lang="zh-CN" altLang="en-US" sz="1400" i="1">
                        <a:solidFill>
                          <a:sysClr val="windowText" lastClr="000000">
                            <a:lumMod val="75000"/>
                            <a:lumOff val="25000"/>
                          </a:sysClr>
                        </a:solidFill>
                        <a:latin typeface="Cambria Math" panose="02040503050406030204" pitchFamily="18" charset="0"/>
                        <a:ea typeface="Cambria Math" panose="02040503050406030204" pitchFamily="18" charset="0"/>
                      </a:rPr>
                      <m:t>时</m:t>
                    </m:r>
                  </m:oMath>
                </a14:m>
                <a:r>
                  <a:rPr lang="zh-CN" altLang="en-US" sz="1400" dirty="0">
                    <a:solidFill>
                      <a:sysClr val="windowText" lastClr="000000">
                        <a:lumMod val="75000"/>
                        <a:lumOff val="25000"/>
                      </a:sysClr>
                    </a:solidFill>
                    <a:latin typeface="Arial"/>
                  </a:rPr>
                  <a:t>能较快地趋于</a:t>
                </a:r>
                <a:r>
                  <a:rPr lang="en-US" altLang="zh-CN" sz="1400" dirty="0">
                    <a:solidFill>
                      <a:sysClr val="windowText" lastClr="000000">
                        <a:lumMod val="75000"/>
                        <a:lumOff val="25000"/>
                      </a:sysClr>
                    </a:solidFill>
                    <a:latin typeface="Arial"/>
                  </a:rPr>
                  <a:t>0</a:t>
                </a:r>
                <a:r>
                  <a:rPr lang="zh-CN" altLang="en-US" sz="1400" dirty="0">
                    <a:solidFill>
                      <a:sysClr val="windowText" lastClr="000000">
                        <a:lumMod val="75000"/>
                        <a:lumOff val="25000"/>
                      </a:sysClr>
                    </a:solidFill>
                    <a:latin typeface="Arial"/>
                  </a:rPr>
                  <a:t>，一般为指数函数。</a:t>
                </a:r>
                <a:endParaRPr lang="en-US" altLang="zh-CN" sz="1400" dirty="0">
                  <a:solidFill>
                    <a:sysClr val="windowText" lastClr="000000">
                      <a:lumMod val="75000"/>
                      <a:lumOff val="25000"/>
                    </a:sysClr>
                  </a:solidFill>
                  <a:latin typeface="Arial"/>
                </a:endParaRPr>
              </a:p>
              <a:p>
                <a:pPr lvl="0">
                  <a:defRPr/>
                </a:pPr>
                <a:r>
                  <a:rPr lang="zh-CN" altLang="en-US" sz="1400" dirty="0">
                    <a:solidFill>
                      <a:sysClr val="windowText" lastClr="000000">
                        <a:lumMod val="75000"/>
                        <a:lumOff val="25000"/>
                      </a:sysClr>
                    </a:solidFill>
                    <a:latin typeface="Arial"/>
                  </a:rPr>
                  <a:t>对于无约束的零点能，取极限</a:t>
                </a:r>
                <a14:m>
                  <m:oMath xmlns:m="http://schemas.openxmlformats.org/officeDocument/2006/math">
                    <m:r>
                      <m:rPr>
                        <m:sty m:val="p"/>
                      </m:rPr>
                      <a:rPr lang="en-US" altLang="zh-CN" sz="1400" b="0" i="0" smtClean="0">
                        <a:solidFill>
                          <a:sysClr val="windowText" lastClr="000000">
                            <a:lumMod val="75000"/>
                            <a:lumOff val="25000"/>
                          </a:sysClr>
                        </a:solidFill>
                        <a:latin typeface="Cambria Math" panose="02040503050406030204" pitchFamily="18" charset="0"/>
                        <a:ea typeface="Cambria Math" panose="02040503050406030204" pitchFamily="18" charset="0"/>
                      </a:rPr>
                      <m:t>a</m:t>
                    </m:r>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m:t>
                    </m:r>
                  </m:oMath>
                </a14:m>
                <a:r>
                  <a:rPr lang="en-US" altLang="zh-CN" sz="1400" dirty="0">
                    <a:solidFill>
                      <a:sysClr val="windowText" lastClr="000000">
                        <a:lumMod val="75000"/>
                        <a:lumOff val="25000"/>
                      </a:sysClr>
                    </a:solidFill>
                    <a:latin typeface="Arial"/>
                  </a:rPr>
                  <a:t>,</a:t>
                </a:r>
                <a:r>
                  <a:rPr lang="zh-CN" altLang="en-US" sz="1400" dirty="0">
                    <a:solidFill>
                      <a:sysClr val="windowText" lastClr="000000">
                        <a:lumMod val="75000"/>
                        <a:lumOff val="25000"/>
                      </a:sysClr>
                    </a:solidFill>
                    <a:latin typeface="Arial"/>
                  </a:rPr>
                  <a:t>求和化为积分</a:t>
                </a:r>
                <a:endParaRPr lang="en-US" altLang="zh-CN" sz="1400" dirty="0">
                  <a:solidFill>
                    <a:sysClr val="windowText" lastClr="000000">
                      <a:lumMod val="75000"/>
                      <a:lumOff val="25000"/>
                    </a:sysClr>
                  </a:solidFill>
                  <a:latin typeface="Arial"/>
                </a:endParaRPr>
              </a:p>
              <a:p>
                <a:pPr lvl="0">
                  <a:defRPr/>
                </a:pPr>
                <a14:m>
                  <m:oMathPara xmlns:m="http://schemas.openxmlformats.org/officeDocument/2006/math">
                    <m:oMathParaPr>
                      <m:jc m:val="centerGroup"/>
                    </m:oMathParaPr>
                    <m:oMath xmlns:m="http://schemas.openxmlformats.org/officeDocument/2006/math">
                      <m:sSub>
                        <m:sSubPr>
                          <m:ctrlPr>
                            <a:rPr lang="en-US" altLang="zh-CN" sz="1400" i="1">
                              <a:solidFill>
                                <a:sysClr val="windowText" lastClr="000000">
                                  <a:lumMod val="75000"/>
                                  <a:lumOff val="25000"/>
                                </a:sysClr>
                              </a:solidFill>
                              <a:latin typeface="Cambria Math" panose="02040503050406030204" pitchFamily="18" charset="0"/>
                            </a:rPr>
                          </m:ctrlPr>
                        </m:sSubPr>
                        <m:e>
                          <m:r>
                            <a:rPr lang="zh-CN" altLang="en-US" sz="1400" i="1">
                              <a:solidFill>
                                <a:sysClr val="windowText" lastClr="000000">
                                  <a:lumMod val="75000"/>
                                  <a:lumOff val="25000"/>
                                </a:sysClr>
                              </a:solidFill>
                              <a:latin typeface="Cambria Math" panose="02040503050406030204" pitchFamily="18" charset="0"/>
                            </a:rPr>
                            <m:t>𝜀</m:t>
                          </m:r>
                        </m:e>
                        <m:sub>
                          <m:r>
                            <a:rPr lang="en-US" altLang="zh-CN" sz="1400" i="1">
                              <a:solidFill>
                                <a:sysClr val="windowText" lastClr="000000">
                                  <a:lumMod val="75000"/>
                                  <a:lumOff val="25000"/>
                                </a:sysClr>
                              </a:solidFill>
                              <a:latin typeface="Cambria Math" panose="02040503050406030204" pitchFamily="18" charset="0"/>
                            </a:rPr>
                            <m:t>0</m:t>
                          </m:r>
                        </m:sub>
                      </m:sSub>
                      <m:d>
                        <m:dPr>
                          <m:ctrlPr>
                            <a:rPr lang="en-US" altLang="zh-CN" sz="1400" i="1">
                              <a:solidFill>
                                <a:sysClr val="windowText" lastClr="000000">
                                  <a:lumMod val="75000"/>
                                  <a:lumOff val="25000"/>
                                </a:sysClr>
                              </a:solidFill>
                              <a:latin typeface="Cambria Math" panose="02040503050406030204" pitchFamily="18" charset="0"/>
                            </a:rPr>
                          </m:ctrlPr>
                        </m:dPr>
                        <m:e>
                          <m: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e>
                      </m:d>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ℏ</m:t>
                          </m:r>
                          <m:r>
                            <a:rPr lang="zh-CN" altLang="en-US" sz="1400" i="1">
                              <a:solidFill>
                                <a:sysClr val="windowText" lastClr="000000">
                                  <a:lumMod val="75000"/>
                                  <a:lumOff val="25000"/>
                                </a:sysClr>
                              </a:solidFill>
                              <a:latin typeface="Cambria Math" panose="02040503050406030204" pitchFamily="18" charset="0"/>
                              <a:ea typeface="Cambria Math" panose="02040503050406030204" pitchFamily="18" charset="0"/>
                            </a:rPr>
                            <m:t>𝜋</m:t>
                          </m:r>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𝑐</m:t>
                          </m:r>
                        </m:num>
                        <m:den>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2</m:t>
                          </m:r>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𝑎</m:t>
                          </m:r>
                        </m:den>
                      </m:f>
                      <m:nary>
                        <m:naryPr>
                          <m:ctrlP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naryPr>
                        <m:sub>
                          <m:r>
                            <m:rPr>
                              <m:brk m:alnAt="23"/>
                            </m:rP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0</m:t>
                          </m:r>
                        </m:sub>
                        <m:sup>
                          <m: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sup>
                        <m:e>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𝑛𝑓</m:t>
                          </m:r>
                          <m:d>
                            <m:dPr>
                              <m:ctrlP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ctrlPr>
                            </m:dPr>
                            <m:e>
                              <m:f>
                                <m:fPr>
                                  <m:ctrlP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𝑐𝑛</m:t>
                                  </m:r>
                                </m:num>
                                <m:den>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𝑎</m:t>
                                  </m:r>
                                  <m:r>
                                    <m:rPr>
                                      <m:sty m:val="p"/>
                                    </m:rPr>
                                    <a:rPr lang="el-GR"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Λ</m:t>
                                  </m:r>
                                </m:den>
                              </m:f>
                            </m:e>
                          </m:d>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𝑑𝑛</m:t>
                          </m:r>
                        </m:e>
                      </m:nary>
                    </m:oMath>
                  </m:oMathPara>
                </a14:m>
                <a:endParaRPr lang="en-US" altLang="zh-CN" sz="1400" dirty="0">
                  <a:solidFill>
                    <a:sysClr val="windowText" lastClr="000000">
                      <a:lumMod val="75000"/>
                      <a:lumOff val="25000"/>
                    </a:sysClr>
                  </a:solidFill>
                  <a:latin typeface="Arial"/>
                </a:endParaRPr>
              </a:p>
              <a:p>
                <a:pPr lvl="0">
                  <a:defRPr/>
                </a:pPr>
                <a:r>
                  <a:rPr lang="zh-CN" altLang="en-US" sz="1400" dirty="0">
                    <a:solidFill>
                      <a:sysClr val="windowText" lastClr="000000">
                        <a:lumMod val="75000"/>
                        <a:lumOff val="25000"/>
                      </a:sysClr>
                    </a:solidFill>
                    <a:latin typeface="Arial"/>
                  </a:rPr>
                  <a:t>考虑欧拉</a:t>
                </a:r>
                <a:r>
                  <a:rPr lang="en-US" altLang="zh-CN" sz="1400" dirty="0">
                    <a:solidFill>
                      <a:sysClr val="windowText" lastClr="000000">
                        <a:lumMod val="75000"/>
                        <a:lumOff val="25000"/>
                      </a:sysClr>
                    </a:solidFill>
                    <a:latin typeface="Arial"/>
                  </a:rPr>
                  <a:t>-</a:t>
                </a:r>
                <a:r>
                  <a:rPr lang="zh-CN" altLang="en-US" sz="1400" dirty="0">
                    <a:solidFill>
                      <a:sysClr val="windowText" lastClr="000000">
                        <a:lumMod val="75000"/>
                        <a:lumOff val="25000"/>
                      </a:sysClr>
                    </a:solidFill>
                    <a:latin typeface="Arial"/>
                  </a:rPr>
                  <a:t>麦克劳林公式</a:t>
                </a:r>
                <a:endParaRPr lang="en-US" altLang="zh-CN" sz="1400" dirty="0">
                  <a:solidFill>
                    <a:sysClr val="windowText" lastClr="000000">
                      <a:lumMod val="75000"/>
                      <a:lumOff val="25000"/>
                    </a:sysClr>
                  </a:solidFill>
                  <a:latin typeface="Arial"/>
                </a:endParaRPr>
              </a:p>
              <a:p>
                <a:pPr lvl="0">
                  <a:defRPr/>
                </a:pPr>
                <a14:m>
                  <m:oMathPara xmlns:m="http://schemas.openxmlformats.org/officeDocument/2006/math">
                    <m:oMathParaPr>
                      <m:jc m:val="centerGroup"/>
                    </m:oMathParaPr>
                    <m:oMath xmlns:m="http://schemas.openxmlformats.org/officeDocument/2006/math">
                      <m:nary>
                        <m:naryPr>
                          <m:chr m:val="∑"/>
                          <m:ctrlPr>
                            <a:rPr lang="en-US" altLang="zh-CN" sz="1400" i="1" smtClean="0">
                              <a:solidFill>
                                <a:sysClr val="windowText" lastClr="000000">
                                  <a:lumMod val="75000"/>
                                  <a:lumOff val="25000"/>
                                </a:sysClr>
                              </a:solidFill>
                              <a:latin typeface="Cambria Math" panose="02040503050406030204" pitchFamily="18" charset="0"/>
                            </a:rPr>
                          </m:ctrlPr>
                        </m:naryPr>
                        <m:sub>
                          <m:r>
                            <m:rPr>
                              <m:brk m:alnAt="23"/>
                            </m:rPr>
                            <a:rPr lang="en-US" altLang="zh-CN" sz="1400" b="0" i="1" smtClean="0">
                              <a:solidFill>
                                <a:sysClr val="windowText" lastClr="000000">
                                  <a:lumMod val="75000"/>
                                  <a:lumOff val="25000"/>
                                </a:sysClr>
                              </a:solidFill>
                              <a:latin typeface="Cambria Math" panose="02040503050406030204" pitchFamily="18" charset="0"/>
                            </a:rPr>
                            <m:t>𝑛</m:t>
                          </m:r>
                          <m:r>
                            <a:rPr lang="en-US" altLang="zh-CN" sz="1400" b="0" i="1" smtClean="0">
                              <a:solidFill>
                                <a:sysClr val="windowText" lastClr="000000">
                                  <a:lumMod val="75000"/>
                                  <a:lumOff val="25000"/>
                                </a:sysClr>
                              </a:solidFill>
                              <a:latin typeface="Cambria Math" panose="02040503050406030204" pitchFamily="18" charset="0"/>
                            </a:rPr>
                            <m:t>=1</m:t>
                          </m:r>
                        </m:sub>
                        <m:sup>
                          <m:r>
                            <a:rPr lang="en-US" altLang="zh-CN" sz="1400" b="0" i="1" smtClean="0">
                              <a:solidFill>
                                <a:sysClr val="windowText" lastClr="000000">
                                  <a:lumMod val="75000"/>
                                  <a:lumOff val="25000"/>
                                </a:sysClr>
                              </a:solidFill>
                              <a:latin typeface="Cambria Math" panose="02040503050406030204" pitchFamily="18" charset="0"/>
                            </a:rPr>
                            <m:t>𝑁</m:t>
                          </m:r>
                        </m:sup>
                        <m:e>
                          <m:r>
                            <a:rPr lang="en-US" altLang="zh-CN" sz="1400" b="0" i="1" smtClean="0">
                              <a:solidFill>
                                <a:sysClr val="windowText" lastClr="000000">
                                  <a:lumMod val="75000"/>
                                  <a:lumOff val="25000"/>
                                </a:sysClr>
                              </a:solidFill>
                              <a:latin typeface="Cambria Math" panose="02040503050406030204" pitchFamily="18" charset="0"/>
                            </a:rPr>
                            <m:t>𝐹</m:t>
                          </m:r>
                          <m:d>
                            <m:dPr>
                              <m:ctrlPr>
                                <a:rPr lang="en-US" altLang="zh-CN" sz="1400" b="0" i="1" smtClean="0">
                                  <a:solidFill>
                                    <a:sysClr val="windowText" lastClr="000000">
                                      <a:lumMod val="75000"/>
                                      <a:lumOff val="25000"/>
                                    </a:sysClr>
                                  </a:solidFill>
                                  <a:latin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rPr>
                                <m:t>𝑛</m:t>
                              </m:r>
                            </m:e>
                          </m:d>
                          <m:r>
                            <a:rPr lang="en-US" altLang="zh-CN" sz="1400" b="0" i="1" smtClean="0">
                              <a:solidFill>
                                <a:sysClr val="windowText" lastClr="000000">
                                  <a:lumMod val="75000"/>
                                  <a:lumOff val="25000"/>
                                </a:sysClr>
                              </a:solidFill>
                              <a:latin typeface="Cambria Math" panose="02040503050406030204" pitchFamily="18" charset="0"/>
                            </a:rPr>
                            <m:t>−</m:t>
                          </m:r>
                          <m:nary>
                            <m:naryPr>
                              <m:ctrlPr>
                                <a:rPr lang="en-US" altLang="zh-CN" sz="1400" b="0" i="1" smtClean="0">
                                  <a:solidFill>
                                    <a:sysClr val="windowText" lastClr="000000">
                                      <a:lumMod val="75000"/>
                                      <a:lumOff val="25000"/>
                                    </a:sysClr>
                                  </a:solidFill>
                                  <a:latin typeface="Cambria Math" panose="02040503050406030204" pitchFamily="18" charset="0"/>
                                </a:rPr>
                              </m:ctrlPr>
                            </m:naryPr>
                            <m:sub>
                              <m:r>
                                <m:rPr>
                                  <m:brk m:alnAt="23"/>
                                </m:rPr>
                                <a:rPr lang="en-US" altLang="zh-CN" sz="1400" b="0" i="1" smtClean="0">
                                  <a:solidFill>
                                    <a:sysClr val="windowText" lastClr="000000">
                                      <a:lumMod val="75000"/>
                                      <a:lumOff val="25000"/>
                                    </a:sysClr>
                                  </a:solidFill>
                                  <a:latin typeface="Cambria Math" panose="02040503050406030204" pitchFamily="18" charset="0"/>
                                </a:rPr>
                                <m:t>0</m:t>
                              </m:r>
                            </m:sub>
                            <m:sup>
                              <m:r>
                                <a:rPr lang="en-US" altLang="zh-CN" sz="1400" b="0" i="1" smtClean="0">
                                  <a:solidFill>
                                    <a:sysClr val="windowText" lastClr="000000">
                                      <a:lumMod val="75000"/>
                                      <a:lumOff val="25000"/>
                                    </a:sysClr>
                                  </a:solidFill>
                                  <a:latin typeface="Cambria Math" panose="02040503050406030204" pitchFamily="18" charset="0"/>
                                </a:rPr>
                                <m:t>𝑁</m:t>
                              </m:r>
                            </m:sup>
                            <m:e>
                              <m:r>
                                <a:rPr lang="en-US" altLang="zh-CN" sz="1400" b="0" i="1" smtClean="0">
                                  <a:solidFill>
                                    <a:sysClr val="windowText" lastClr="000000">
                                      <a:lumMod val="75000"/>
                                      <a:lumOff val="25000"/>
                                    </a:sysClr>
                                  </a:solidFill>
                                  <a:latin typeface="Cambria Math" panose="02040503050406030204" pitchFamily="18" charset="0"/>
                                </a:rPr>
                                <m:t>𝐹</m:t>
                              </m:r>
                              <m:d>
                                <m:dPr>
                                  <m:ctrlPr>
                                    <a:rPr lang="en-US" altLang="zh-CN" sz="1400" b="0" i="1" smtClean="0">
                                      <a:solidFill>
                                        <a:sysClr val="windowText" lastClr="000000">
                                          <a:lumMod val="75000"/>
                                          <a:lumOff val="25000"/>
                                        </a:sysClr>
                                      </a:solidFill>
                                      <a:latin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rPr>
                                    <m:t>𝑛</m:t>
                                  </m:r>
                                </m:e>
                              </m:d>
                              <m:r>
                                <a:rPr lang="en-US" altLang="zh-CN" sz="1400" b="0" i="1" smtClean="0">
                                  <a:solidFill>
                                    <a:sysClr val="windowText" lastClr="000000">
                                      <a:lumMod val="75000"/>
                                      <a:lumOff val="25000"/>
                                    </a:sysClr>
                                  </a:solidFill>
                                  <a:latin typeface="Cambria Math" panose="02040503050406030204" pitchFamily="18" charset="0"/>
                                </a:rPr>
                                <m:t>𝑑𝑛</m:t>
                              </m:r>
                              <m:r>
                                <a:rPr lang="en-US" altLang="zh-CN" sz="1400" b="0" i="1" smtClean="0">
                                  <a:solidFill>
                                    <a:sysClr val="windowText" lastClr="000000">
                                      <a:lumMod val="75000"/>
                                      <a:lumOff val="25000"/>
                                    </a:sysClr>
                                  </a:solidFill>
                                  <a:latin typeface="Cambria Math" panose="02040503050406030204" pitchFamily="18" charset="0"/>
                                </a:rPr>
                                <m:t>=</m:t>
                              </m:r>
                              <m:f>
                                <m:fPr>
                                  <m:ctrlPr>
                                    <a:rPr lang="en-US" altLang="zh-CN" sz="1400" b="0" i="1" smtClean="0">
                                      <a:solidFill>
                                        <a:sysClr val="windowText" lastClr="000000">
                                          <a:lumMod val="75000"/>
                                          <a:lumOff val="25000"/>
                                        </a:sysClr>
                                      </a:solidFill>
                                      <a:latin typeface="Cambria Math" panose="02040503050406030204" pitchFamily="18" charset="0"/>
                                    </a:rPr>
                                  </m:ctrlPr>
                                </m:fPr>
                                <m:num>
                                  <m:r>
                                    <a:rPr lang="en-US" altLang="zh-CN" sz="1400" b="0" i="1" smtClean="0">
                                      <a:solidFill>
                                        <a:sysClr val="windowText" lastClr="000000">
                                          <a:lumMod val="75000"/>
                                          <a:lumOff val="25000"/>
                                        </a:sysClr>
                                      </a:solidFill>
                                      <a:latin typeface="Cambria Math" panose="02040503050406030204" pitchFamily="18" charset="0"/>
                                    </a:rPr>
                                    <m:t>𝐹</m:t>
                                  </m:r>
                                  <m:d>
                                    <m:dPr>
                                      <m:ctrlPr>
                                        <a:rPr lang="en-US" altLang="zh-CN" sz="1400" b="0" i="1" smtClean="0">
                                          <a:solidFill>
                                            <a:sysClr val="windowText" lastClr="000000">
                                              <a:lumMod val="75000"/>
                                              <a:lumOff val="25000"/>
                                            </a:sysClr>
                                          </a:solidFill>
                                          <a:latin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rPr>
                                        <m:t>𝑁</m:t>
                                      </m:r>
                                    </m:e>
                                  </m:d>
                                  <m:r>
                                    <a:rPr lang="en-US" altLang="zh-CN" sz="1400" b="0" i="1" smtClean="0">
                                      <a:solidFill>
                                        <a:sysClr val="windowText" lastClr="000000">
                                          <a:lumMod val="75000"/>
                                          <a:lumOff val="25000"/>
                                        </a:sysClr>
                                      </a:solidFill>
                                      <a:latin typeface="Cambria Math" panose="02040503050406030204" pitchFamily="18" charset="0"/>
                                    </a:rPr>
                                    <m:t>−</m:t>
                                  </m:r>
                                  <m:r>
                                    <a:rPr lang="en-US" altLang="zh-CN" sz="1400" b="0" i="1" smtClean="0">
                                      <a:solidFill>
                                        <a:sysClr val="windowText" lastClr="000000">
                                          <a:lumMod val="75000"/>
                                          <a:lumOff val="25000"/>
                                        </a:sysClr>
                                      </a:solidFill>
                                      <a:latin typeface="Cambria Math" panose="02040503050406030204" pitchFamily="18" charset="0"/>
                                    </a:rPr>
                                    <m:t>𝐹</m:t>
                                  </m:r>
                                  <m:d>
                                    <m:dPr>
                                      <m:ctrlPr>
                                        <a:rPr lang="en-US" altLang="zh-CN" sz="1400" b="0" i="1" smtClean="0">
                                          <a:solidFill>
                                            <a:sysClr val="windowText" lastClr="000000">
                                              <a:lumMod val="75000"/>
                                              <a:lumOff val="25000"/>
                                            </a:sysClr>
                                          </a:solidFill>
                                          <a:latin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rPr>
                                        <m:t>0</m:t>
                                      </m:r>
                                    </m:e>
                                  </m:d>
                                </m:num>
                                <m:den>
                                  <m:r>
                                    <a:rPr lang="en-US" altLang="zh-CN" sz="1400" b="0" i="1" smtClean="0">
                                      <a:solidFill>
                                        <a:sysClr val="windowText" lastClr="000000">
                                          <a:lumMod val="75000"/>
                                          <a:lumOff val="25000"/>
                                        </a:sysClr>
                                      </a:solidFill>
                                      <a:latin typeface="Cambria Math" panose="02040503050406030204" pitchFamily="18" charset="0"/>
                                    </a:rPr>
                                    <m:t>2</m:t>
                                  </m:r>
                                </m:den>
                              </m:f>
                              <m:r>
                                <a:rPr lang="en-US" altLang="zh-CN" sz="1400" b="0" i="1" smtClean="0">
                                  <a:solidFill>
                                    <a:sysClr val="windowText" lastClr="000000">
                                      <a:lumMod val="75000"/>
                                      <a:lumOff val="25000"/>
                                    </a:sysClr>
                                  </a:solidFill>
                                  <a:latin typeface="Cambria Math" panose="02040503050406030204" pitchFamily="18" charset="0"/>
                                </a:rPr>
                                <m:t>+</m:t>
                              </m:r>
                              <m:f>
                                <m:fPr>
                                  <m:ctrlPr>
                                    <a:rPr lang="en-US" altLang="zh-CN" sz="1400" b="0" i="1" smtClean="0">
                                      <a:solidFill>
                                        <a:sysClr val="windowText" lastClr="000000">
                                          <a:lumMod val="75000"/>
                                          <a:lumOff val="25000"/>
                                        </a:sysClr>
                                      </a:solidFill>
                                      <a:latin typeface="Cambria Math" panose="02040503050406030204" pitchFamily="18" charset="0"/>
                                    </a:rPr>
                                  </m:ctrlPr>
                                </m:fPr>
                                <m:num>
                                  <m:sSup>
                                    <m:sSupPr>
                                      <m:ctrlPr>
                                        <a:rPr lang="en-US" altLang="zh-CN" sz="1400" b="0" i="1" smtClean="0">
                                          <a:solidFill>
                                            <a:sysClr val="windowText" lastClr="000000">
                                              <a:lumMod val="75000"/>
                                              <a:lumOff val="25000"/>
                                            </a:sysClr>
                                          </a:solidFill>
                                          <a:latin typeface="Cambria Math" panose="02040503050406030204" pitchFamily="18" charset="0"/>
                                        </a:rPr>
                                      </m:ctrlPr>
                                    </m:sSupPr>
                                    <m:e>
                                      <m:r>
                                        <a:rPr lang="en-US" altLang="zh-CN" sz="1400" b="0" i="1" smtClean="0">
                                          <a:solidFill>
                                            <a:sysClr val="windowText" lastClr="000000">
                                              <a:lumMod val="75000"/>
                                              <a:lumOff val="25000"/>
                                            </a:sysClr>
                                          </a:solidFill>
                                          <a:latin typeface="Cambria Math" panose="02040503050406030204" pitchFamily="18" charset="0"/>
                                        </a:rPr>
                                        <m:t>𝐹</m:t>
                                      </m:r>
                                    </m:e>
                                    <m:sup>
                                      <m:r>
                                        <a:rPr lang="en-US" altLang="zh-CN" sz="1400" b="0" i="1" smtClean="0">
                                          <a:solidFill>
                                            <a:sysClr val="windowText" lastClr="000000">
                                              <a:lumMod val="75000"/>
                                              <a:lumOff val="25000"/>
                                            </a:sysClr>
                                          </a:solidFill>
                                          <a:latin typeface="Cambria Math" panose="02040503050406030204" pitchFamily="18" charset="0"/>
                                        </a:rPr>
                                        <m:t>′</m:t>
                                      </m:r>
                                    </m:sup>
                                  </m:sSup>
                                  <m:d>
                                    <m:dPr>
                                      <m:ctrlPr>
                                        <a:rPr lang="en-US" altLang="zh-CN" sz="1400" b="0" i="1" smtClean="0">
                                          <a:solidFill>
                                            <a:sysClr val="windowText" lastClr="000000">
                                              <a:lumMod val="75000"/>
                                              <a:lumOff val="25000"/>
                                            </a:sysClr>
                                          </a:solidFill>
                                          <a:latin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rPr>
                                        <m:t>𝑁</m:t>
                                      </m:r>
                                    </m:e>
                                  </m:d>
                                  <m:r>
                                    <a:rPr lang="en-US" altLang="zh-CN" sz="1400" b="0" i="1" smtClean="0">
                                      <a:solidFill>
                                        <a:sysClr val="windowText" lastClr="000000">
                                          <a:lumMod val="75000"/>
                                          <a:lumOff val="25000"/>
                                        </a:sysClr>
                                      </a:solidFill>
                                      <a:latin typeface="Cambria Math" panose="02040503050406030204" pitchFamily="18" charset="0"/>
                                    </a:rPr>
                                    <m:t>−</m:t>
                                  </m:r>
                                  <m:sSup>
                                    <m:sSupPr>
                                      <m:ctrlPr>
                                        <a:rPr lang="en-US" altLang="zh-CN" sz="1400" b="0" i="1" smtClean="0">
                                          <a:solidFill>
                                            <a:sysClr val="windowText" lastClr="000000">
                                              <a:lumMod val="75000"/>
                                              <a:lumOff val="25000"/>
                                            </a:sysClr>
                                          </a:solidFill>
                                          <a:latin typeface="Cambria Math" panose="02040503050406030204" pitchFamily="18" charset="0"/>
                                        </a:rPr>
                                      </m:ctrlPr>
                                    </m:sSupPr>
                                    <m:e>
                                      <m:r>
                                        <a:rPr lang="en-US" altLang="zh-CN" sz="1400" b="0" i="1" smtClean="0">
                                          <a:solidFill>
                                            <a:sysClr val="windowText" lastClr="000000">
                                              <a:lumMod val="75000"/>
                                              <a:lumOff val="25000"/>
                                            </a:sysClr>
                                          </a:solidFill>
                                          <a:latin typeface="Cambria Math" panose="02040503050406030204" pitchFamily="18" charset="0"/>
                                        </a:rPr>
                                        <m:t>𝐹</m:t>
                                      </m:r>
                                    </m:e>
                                    <m:sup>
                                      <m:r>
                                        <a:rPr lang="en-US" altLang="zh-CN" sz="1400" b="0" i="1" smtClean="0">
                                          <a:solidFill>
                                            <a:sysClr val="windowText" lastClr="000000">
                                              <a:lumMod val="75000"/>
                                              <a:lumOff val="25000"/>
                                            </a:sysClr>
                                          </a:solidFill>
                                          <a:latin typeface="Cambria Math" panose="02040503050406030204" pitchFamily="18" charset="0"/>
                                        </a:rPr>
                                        <m:t>′</m:t>
                                      </m:r>
                                    </m:sup>
                                  </m:sSup>
                                  <m:d>
                                    <m:dPr>
                                      <m:ctrlPr>
                                        <a:rPr lang="en-US" altLang="zh-CN" sz="1400" b="0" i="1" smtClean="0">
                                          <a:solidFill>
                                            <a:sysClr val="windowText" lastClr="000000">
                                              <a:lumMod val="75000"/>
                                              <a:lumOff val="25000"/>
                                            </a:sysClr>
                                          </a:solidFill>
                                          <a:latin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rPr>
                                        <m:t>0</m:t>
                                      </m:r>
                                    </m:e>
                                  </m:d>
                                </m:num>
                                <m:den>
                                  <m:r>
                                    <a:rPr lang="en-US" altLang="zh-CN" sz="1400" b="0" i="1" smtClean="0">
                                      <a:solidFill>
                                        <a:sysClr val="windowText" lastClr="000000">
                                          <a:lumMod val="75000"/>
                                          <a:lumOff val="25000"/>
                                        </a:sysClr>
                                      </a:solidFill>
                                      <a:latin typeface="Cambria Math" panose="02040503050406030204" pitchFamily="18" charset="0"/>
                                    </a:rPr>
                                    <m:t>12</m:t>
                                  </m:r>
                                </m:den>
                              </m:f>
                            </m:e>
                          </m:nary>
                          <m:r>
                            <a:rPr lang="en-US" altLang="zh-CN" sz="1400" b="0" i="1" smtClean="0">
                              <a:solidFill>
                                <a:sysClr val="windowText" lastClr="000000">
                                  <a:lumMod val="75000"/>
                                  <a:lumOff val="25000"/>
                                </a:sysClr>
                              </a:solidFill>
                              <a:latin typeface="Cambria Math" panose="02040503050406030204" pitchFamily="18" charset="0"/>
                            </a:rPr>
                            <m:t>+</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sSub>
                            <m:sSub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sSubPr>
                            <m:e>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𝐵</m:t>
                              </m:r>
                            </m:e>
                            <m:sub>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𝑗</m:t>
                              </m:r>
                            </m:sub>
                          </m:sSub>
                          <m:f>
                            <m:f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fPr>
                            <m:num>
                              <m:sSup>
                                <m:sSup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sSupPr>
                                <m:e>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𝐹</m:t>
                                  </m:r>
                                </m:e>
                                <m:sup>
                                  <m:d>
                                    <m:d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𝑗</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−1</m:t>
                                      </m:r>
                                    </m:e>
                                  </m:d>
                                </m:sup>
                              </m:sSup>
                              <m:d>
                                <m:d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𝑁</m:t>
                                  </m:r>
                                </m:e>
                              </m:d>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sSup>
                                <m:sSup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sSupPr>
                                <m:e>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𝐹</m:t>
                                  </m:r>
                                </m:e>
                                <m:sup>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𝑗</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−1)</m:t>
                                  </m:r>
                                </m:sup>
                              </m:sSup>
                              <m:d>
                                <m:d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dPr>
                                <m:e>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0</m:t>
                                  </m:r>
                                </m:e>
                              </m:d>
                            </m:num>
                            <m:den>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𝑗</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den>
                          </m:f>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e>
                      </m:nary>
                    </m:oMath>
                  </m:oMathPara>
                </a14:m>
                <a:endParaRPr lang="en-US" altLang="zh-CN" sz="1400" dirty="0">
                  <a:solidFill>
                    <a:sysClr val="windowText" lastClr="000000">
                      <a:lumMod val="75000"/>
                      <a:lumOff val="25000"/>
                    </a:sysClr>
                  </a:solidFill>
                  <a:latin typeface="Arial"/>
                </a:endParaRPr>
              </a:p>
              <a:p>
                <a:pPr lvl="0">
                  <a:defRPr/>
                </a:pPr>
                <a:endParaRPr lang="en-US" altLang="zh-CN" sz="1400" dirty="0">
                  <a:solidFill>
                    <a:sysClr val="windowText" lastClr="000000">
                      <a:lumMod val="75000"/>
                      <a:lumOff val="25000"/>
                    </a:sysClr>
                  </a:solidFill>
                  <a:latin typeface="Arial"/>
                </a:endParaRPr>
              </a:p>
              <a:p>
                <a:pPr lvl="0">
                  <a:defRPr/>
                </a:pPr>
                <a:r>
                  <a:rPr lang="zh-CN" altLang="en-US" sz="1400" dirty="0">
                    <a:solidFill>
                      <a:sysClr val="windowText" lastClr="000000">
                        <a:lumMod val="75000"/>
                        <a:lumOff val="25000"/>
                      </a:sysClr>
                    </a:solidFill>
                    <a:latin typeface="Arial"/>
                  </a:rPr>
                  <a:t>得到真空能</a:t>
                </a:r>
                <a14:m>
                  <m:oMath xmlns:m="http://schemas.openxmlformats.org/officeDocument/2006/math">
                    <m:sSub>
                      <m:sSubPr>
                        <m:ctrlPr>
                          <a:rPr lang="en-US" altLang="zh-CN" sz="1400" i="1">
                            <a:solidFill>
                              <a:sysClr val="windowText" lastClr="000000">
                                <a:lumMod val="75000"/>
                                <a:lumOff val="25000"/>
                              </a:sysClr>
                            </a:solidFill>
                            <a:latin typeface="Cambria Math" panose="02040503050406030204" pitchFamily="18" charset="0"/>
                          </a:rPr>
                        </m:ctrlPr>
                      </m:sSubPr>
                      <m:e>
                        <m:r>
                          <a:rPr lang="zh-CN" altLang="en-US" sz="1400" i="1">
                            <a:solidFill>
                              <a:sysClr val="windowText" lastClr="000000">
                                <a:lumMod val="75000"/>
                                <a:lumOff val="25000"/>
                              </a:sysClr>
                            </a:solidFill>
                            <a:latin typeface="Cambria Math" panose="02040503050406030204" pitchFamily="18" charset="0"/>
                          </a:rPr>
                          <m:t>𝜀</m:t>
                        </m:r>
                      </m:e>
                      <m:sub>
                        <m:r>
                          <a:rPr lang="en-US" altLang="zh-CN" sz="1400" i="1">
                            <a:solidFill>
                              <a:sysClr val="windowText" lastClr="000000">
                                <a:lumMod val="75000"/>
                                <a:lumOff val="25000"/>
                              </a:sysClr>
                            </a:solidFill>
                            <a:latin typeface="Cambria Math" panose="02040503050406030204" pitchFamily="18" charset="0"/>
                          </a:rPr>
                          <m:t>0</m:t>
                        </m:r>
                      </m:sub>
                    </m:sSub>
                    <m:d>
                      <m:dPr>
                        <m:ctrlPr>
                          <a:rPr lang="en-US" altLang="zh-CN" sz="1400" i="1">
                            <a:solidFill>
                              <a:sysClr val="windowText" lastClr="000000">
                                <a:lumMod val="75000"/>
                                <a:lumOff val="25000"/>
                              </a:sysClr>
                            </a:solidFill>
                            <a:latin typeface="Cambria Math" panose="02040503050406030204" pitchFamily="18" charset="0"/>
                          </a:rPr>
                        </m:ctrlPr>
                      </m:dPr>
                      <m:e>
                        <m:r>
                          <a:rPr lang="en-US" altLang="zh-CN" sz="1400" i="1">
                            <a:solidFill>
                              <a:sysClr val="windowText" lastClr="000000">
                                <a:lumMod val="75000"/>
                                <a:lumOff val="25000"/>
                              </a:sysClr>
                            </a:solidFill>
                            <a:latin typeface="Cambria Math" panose="02040503050406030204" pitchFamily="18" charset="0"/>
                          </a:rPr>
                          <m:t>𝑎</m:t>
                        </m:r>
                      </m:e>
                    </m:d>
                    <m:r>
                      <a:rPr lang="en-US" altLang="zh-CN" sz="1400" b="0" i="1" smtClean="0">
                        <a:solidFill>
                          <a:sysClr val="windowText" lastClr="000000">
                            <a:lumMod val="75000"/>
                            <a:lumOff val="25000"/>
                          </a:sysClr>
                        </a:solidFill>
                        <a:latin typeface="Cambria Math" panose="02040503050406030204" pitchFamily="18" charset="0"/>
                      </a:rPr>
                      <m:t>−</m:t>
                    </m:r>
                    <m:sSub>
                      <m:sSubPr>
                        <m:ctrlPr>
                          <a:rPr lang="en-US" altLang="zh-CN" sz="1400" i="1">
                            <a:solidFill>
                              <a:sysClr val="windowText" lastClr="000000">
                                <a:lumMod val="75000"/>
                                <a:lumOff val="25000"/>
                              </a:sysClr>
                            </a:solidFill>
                            <a:latin typeface="Cambria Math" panose="02040503050406030204" pitchFamily="18" charset="0"/>
                          </a:rPr>
                        </m:ctrlPr>
                      </m:sSubPr>
                      <m:e>
                        <m:r>
                          <a:rPr lang="zh-CN" altLang="en-US" sz="1400" i="1">
                            <a:solidFill>
                              <a:sysClr val="windowText" lastClr="000000">
                                <a:lumMod val="75000"/>
                                <a:lumOff val="25000"/>
                              </a:sysClr>
                            </a:solidFill>
                            <a:latin typeface="Cambria Math" panose="02040503050406030204" pitchFamily="18" charset="0"/>
                          </a:rPr>
                          <m:t>𝜀</m:t>
                        </m:r>
                      </m:e>
                      <m:sub>
                        <m:r>
                          <a:rPr lang="en-US" altLang="zh-CN" sz="1400" i="1">
                            <a:solidFill>
                              <a:sysClr val="windowText" lastClr="000000">
                                <a:lumMod val="75000"/>
                                <a:lumOff val="25000"/>
                              </a:sysClr>
                            </a:solidFill>
                            <a:latin typeface="Cambria Math" panose="02040503050406030204" pitchFamily="18" charset="0"/>
                          </a:rPr>
                          <m:t>0</m:t>
                        </m:r>
                      </m:sub>
                    </m:sSub>
                    <m:d>
                      <m:dPr>
                        <m:ctrlPr>
                          <a:rPr lang="en-US" altLang="zh-CN" sz="1400" i="1">
                            <a:solidFill>
                              <a:sysClr val="windowText" lastClr="000000">
                                <a:lumMod val="75000"/>
                                <a:lumOff val="25000"/>
                              </a:sysClr>
                            </a:solidFill>
                            <a:latin typeface="Cambria Math" panose="02040503050406030204" pitchFamily="18" charset="0"/>
                          </a:rPr>
                        </m:ctrlPr>
                      </m:dPr>
                      <m:e>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m:t>
                        </m:r>
                      </m:e>
                    </m:d>
                    <m: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zh-CN" altLang="en-US"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𝜋</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ℏ</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𝑐</m:t>
                        </m:r>
                      </m:num>
                      <m:den>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2</m:t>
                        </m:r>
                        <m: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t>4</m:t>
                        </m:r>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𝑎</m:t>
                        </m:r>
                      </m:den>
                    </m:f>
                  </m:oMath>
                </a14:m>
                <a:r>
                  <a:rPr lang="en-US" altLang="zh-CN" sz="1400" dirty="0">
                    <a:solidFill>
                      <a:sysClr val="windowText" lastClr="000000">
                        <a:lumMod val="75000"/>
                        <a:lumOff val="25000"/>
                      </a:sysClr>
                    </a:solidFill>
                    <a:latin typeface="Arial"/>
                  </a:rPr>
                  <a:t> ,</a:t>
                </a:r>
                <a:r>
                  <a:rPr lang="zh-CN" altLang="en-US" sz="1400" dirty="0">
                    <a:solidFill>
                      <a:sysClr val="windowText" lastClr="000000">
                        <a:lumMod val="75000"/>
                        <a:lumOff val="25000"/>
                      </a:sysClr>
                    </a:solidFill>
                    <a:latin typeface="Arial"/>
                  </a:rPr>
                  <a:t>从而卡西米尔力为</a:t>
                </a:r>
                <a14:m>
                  <m:oMath xmlns:m="http://schemas.openxmlformats.org/officeDocument/2006/math">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zh-CN" altLang="en-US" sz="1400" i="1">
                            <a:solidFill>
                              <a:sysClr val="windowText" lastClr="000000">
                                <a:lumMod val="75000"/>
                                <a:lumOff val="25000"/>
                              </a:sysClr>
                            </a:solidFill>
                            <a:latin typeface="Cambria Math" panose="02040503050406030204" pitchFamily="18" charset="0"/>
                            <a:ea typeface="Cambria Math" panose="02040503050406030204" pitchFamily="18" charset="0"/>
                          </a:rPr>
                          <m:t>𝜋</m:t>
                        </m:r>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ℏ</m:t>
                        </m:r>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𝑐</m:t>
                        </m:r>
                      </m:num>
                      <m:den>
                        <m:r>
                          <a:rPr lang="en-US" altLang="zh-CN" sz="1400" i="1">
                            <a:solidFill>
                              <a:sysClr val="windowText" lastClr="000000">
                                <a:lumMod val="75000"/>
                                <a:lumOff val="25000"/>
                              </a:sysClr>
                            </a:solidFill>
                            <a:latin typeface="Cambria Math" panose="02040503050406030204" pitchFamily="18" charset="0"/>
                            <a:ea typeface="Cambria Math" panose="02040503050406030204" pitchFamily="18" charset="0"/>
                          </a:rPr>
                          <m:t>24</m:t>
                        </m:r>
                        <m:sSup>
                          <m:sSupPr>
                            <m:ctrlPr>
                              <a:rPr lang="en-US" altLang="zh-CN" sz="140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sSupPr>
                          <m:e>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𝑎</m:t>
                            </m:r>
                          </m:e>
                          <m:sup>
                            <m:r>
                              <a:rPr lang="en-US" altLang="zh-CN" sz="1400" b="0" i="1" smtClean="0">
                                <a:solidFill>
                                  <a:sysClr val="windowText" lastClr="000000">
                                    <a:lumMod val="75000"/>
                                    <a:lumOff val="25000"/>
                                  </a:sysClr>
                                </a:solidFill>
                                <a:latin typeface="Cambria Math" panose="02040503050406030204" pitchFamily="18" charset="0"/>
                                <a:ea typeface="Cambria Math" panose="02040503050406030204" pitchFamily="18" charset="0"/>
                              </a:rPr>
                              <m:t>2</m:t>
                            </m:r>
                          </m:sup>
                        </m:sSup>
                      </m:den>
                    </m:f>
                  </m:oMath>
                </a14:m>
                <a:endParaRPr lang="en-US" altLang="zh-CN" sz="1400" dirty="0">
                  <a:solidFill>
                    <a:sysClr val="windowText" lastClr="000000">
                      <a:lumMod val="75000"/>
                      <a:lumOff val="25000"/>
                    </a:sysClr>
                  </a:solidFill>
                  <a:latin typeface="Arial"/>
                </a:endParaRPr>
              </a:p>
              <a:p>
                <a:pPr lvl="0">
                  <a:defRPr/>
                </a:pPr>
                <a:endParaRPr lang="en-US" altLang="zh-CN" sz="14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altLang="zh-CN"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0" lang="en-US" altLang="zh-CN" sz="2300" b="0" i="0" u="none" strike="noStrike" kern="1200" cap="none" spc="0" normalizeH="0" baseline="0" noProof="0" dirty="0">
                  <a:ln>
                    <a:noFill/>
                  </a:ln>
                  <a:solidFill>
                    <a:sysClr val="windowText" lastClr="000000">
                      <a:lumMod val="75000"/>
                      <a:lumOff val="25000"/>
                    </a:sysClr>
                  </a:solidFill>
                  <a:effectLst/>
                  <a:uLnTx/>
                  <a:uFillTx/>
                  <a:latin typeface="Arial"/>
                  <a:cs typeface="+mn-cs"/>
                </a:endParaRPr>
              </a:p>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0" lang="zh-CN" altLang="en-US" sz="1800" b="0" i="0" u="none" strike="noStrike" kern="1200" cap="none" spc="0" normalizeH="0" baseline="0" noProof="0" dirty="0">
                  <a:ln>
                    <a:noFill/>
                  </a:ln>
                  <a:solidFill>
                    <a:sysClr val="windowText" lastClr="000000">
                      <a:lumMod val="75000"/>
                      <a:lumOff val="25000"/>
                    </a:sysClr>
                  </a:solidFill>
                  <a:effectLst/>
                  <a:uLnTx/>
                  <a:uFillTx/>
                  <a:latin typeface="Arial"/>
                  <a:cs typeface="+mn-cs"/>
                </a:endParaRPr>
              </a:p>
            </p:txBody>
          </p:sp>
        </mc:Choice>
        <mc:Fallback xmlns="">
          <p:sp>
            <p:nvSpPr>
              <p:cNvPr id="25" name="内容占位符 3">
                <a:extLst>
                  <a:ext uri="{FF2B5EF4-FFF2-40B4-BE49-F238E27FC236}">
                    <a16:creationId xmlns:a16="http://schemas.microsoft.com/office/drawing/2014/main" id="{3F043907-952B-93ED-6888-F780A9DA3DD4}"/>
                  </a:ext>
                </a:extLst>
              </p:cNvPr>
              <p:cNvSpPr txBox="1">
                <a:spLocks noRot="1" noChangeAspect="1" noMove="1" noResize="1" noEditPoints="1" noAdjustHandles="1" noChangeArrowheads="1" noChangeShapeType="1" noTextEdit="1"/>
              </p:cNvSpPr>
              <p:nvPr/>
            </p:nvSpPr>
            <p:spPr>
              <a:xfrm>
                <a:off x="1082542" y="2314013"/>
                <a:ext cx="9894469" cy="3741865"/>
              </a:xfrm>
              <a:prstGeom prst="rect">
                <a:avLst/>
              </a:prstGeom>
              <a:blipFill>
                <a:blip r:embed="rId6"/>
                <a:stretch>
                  <a:fillRect l="-185"/>
                </a:stretch>
              </a:blipFill>
            </p:spPr>
            <p:txBody>
              <a:bodyPr/>
              <a:lstStyle/>
              <a:p>
                <a:r>
                  <a:rPr lang="zh-CN" altLang="en-US">
                    <a:noFill/>
                  </a:rPr>
                  <a:t> </a:t>
                </a:r>
              </a:p>
            </p:txBody>
          </p:sp>
        </mc:Fallback>
      </mc:AlternateContent>
      <p:sp>
        <p:nvSpPr>
          <p:cNvPr id="2" name="内容占位符 1">
            <a:extLst>
              <a:ext uri="{FF2B5EF4-FFF2-40B4-BE49-F238E27FC236}">
                <a16:creationId xmlns:a16="http://schemas.microsoft.com/office/drawing/2014/main" id="{1EDC8C50-3B9E-91C5-A90E-8BE751577928}"/>
              </a:ext>
            </a:extLst>
          </p:cNvPr>
          <p:cNvSpPr txBox="1">
            <a:spLocks/>
          </p:cNvSpPr>
          <p:nvPr/>
        </p:nvSpPr>
        <p:spPr>
          <a:xfrm>
            <a:off x="653370" y="1352133"/>
            <a:ext cx="11386230" cy="968043"/>
          </a:xfrm>
          <a:prstGeom prst="rect">
            <a:avLst/>
          </a:prstGeom>
        </p:spPr>
        <p:txBody>
          <a:bodyPr vert="horz" lIns="91440" tIns="45720" rIns="91440" bIns="45720" rtlCol="0">
            <a:noAutofit/>
          </a:bodyPr>
          <a:lstStyle>
            <a:lvl1pPr marL="0" indent="0" algn="just" defTabSz="914400" rtl="0" eaLnBrk="1" latinLnBrk="0" hangingPunct="1">
              <a:lnSpc>
                <a:spcPct val="120000"/>
              </a:lnSpc>
              <a:spcBef>
                <a:spcPts val="6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zh-CN" altLang="en-US" sz="1400" dirty="0">
                <a:solidFill>
                  <a:sysClr val="windowText" lastClr="000000">
                    <a:lumMod val="75000"/>
                    <a:lumOff val="25000"/>
                  </a:sysClr>
                </a:solidFill>
                <a:latin typeface="Arial"/>
              </a:rPr>
              <a:t>这在概念上很容易理解，也是卡西米尔在其论文中使用的方法。实际的导体不是理想导体，频率较高的电磁波可以穿透导体。</a:t>
            </a:r>
            <a:endParaRPr lang="en-US" altLang="zh-CN" sz="1400" dirty="0">
              <a:solidFill>
                <a:sysClr val="windowText" lastClr="000000">
                  <a:lumMod val="75000"/>
                  <a:lumOff val="25000"/>
                </a:sysClr>
              </a:solidFill>
              <a:latin typeface="Arial"/>
            </a:endParaRPr>
          </a:p>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zh-CN" altLang="en-US" sz="1400" b="0" i="0" u="none" strike="noStrike" kern="1200" cap="none" spc="0" normalizeH="0" baseline="0" noProof="0" dirty="0">
                <a:ln>
                  <a:noFill/>
                </a:ln>
                <a:solidFill>
                  <a:sysClr val="windowText" lastClr="000000">
                    <a:lumMod val="75000"/>
                    <a:lumOff val="25000"/>
                  </a:sysClr>
                </a:solidFill>
                <a:effectLst/>
                <a:uLnTx/>
                <a:uFillTx/>
                <a:latin typeface="Arial"/>
                <a:cs typeface="+mn-cs"/>
              </a:rPr>
              <a:t>为了体现这种影响，可以对频率进行截断处理，一种是选取适当的临界值，将大于临界值的频率舍去；还有一种是在能量表达式中添加阻尼项，减少高频波的影响</a:t>
            </a:r>
            <a:r>
              <a:rPr kumimoji="0" lang="zh-CN" altLang="en-US" b="0" i="0" u="none" strike="noStrike" kern="1200" cap="none" spc="0" normalizeH="0" baseline="0" noProof="0" dirty="0">
                <a:ln>
                  <a:noFill/>
                </a:ln>
                <a:solidFill>
                  <a:sysClr val="windowText" lastClr="000000">
                    <a:lumMod val="75000"/>
                    <a:lumOff val="25000"/>
                  </a:sysClr>
                </a:solidFill>
                <a:effectLst/>
                <a:uLnTx/>
                <a:uFillTx/>
                <a:latin typeface="Arial"/>
                <a:cs typeface="+mn-cs"/>
              </a:rPr>
              <a:t>。</a:t>
            </a:r>
          </a:p>
        </p:txBody>
      </p:sp>
    </p:spTree>
    <p:extLst>
      <p:ext uri="{BB962C8B-B14F-4D97-AF65-F5344CB8AC3E}">
        <p14:creationId xmlns:p14="http://schemas.microsoft.com/office/powerpoint/2010/main" val="19958085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a:extLst>
              <a:ext uri="{FF2B5EF4-FFF2-40B4-BE49-F238E27FC236}">
                <a16:creationId xmlns:a16="http://schemas.microsoft.com/office/drawing/2014/main" id="{D00C8925-D43F-4D93-900D-77FE5BF4ED55}"/>
              </a:ext>
            </a:extLst>
          </p:cNvPr>
          <p:cNvSpPr/>
          <p:nvPr/>
        </p:nvSpPr>
        <p:spPr>
          <a:xfrm>
            <a:off x="1" y="0"/>
            <a:ext cx="4077324" cy="6887980"/>
          </a:xfrm>
          <a:prstGeom prst="rect">
            <a:avLst/>
          </a:prstGeom>
          <a:solidFill>
            <a:srgbClr val="104BA4"/>
          </a:solidFill>
          <a:ln>
            <a:noFill/>
          </a:ln>
          <a:effectLst>
            <a:outerShdw blurRad="3302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26" name="矩形 25">
            <a:extLst>
              <a:ext uri="{FF2B5EF4-FFF2-40B4-BE49-F238E27FC236}">
                <a16:creationId xmlns:a16="http://schemas.microsoft.com/office/drawing/2014/main" id="{7188F525-2E6B-47CA-9C01-06E865ED87C3}"/>
              </a:ext>
            </a:extLst>
          </p:cNvPr>
          <p:cNvSpPr/>
          <p:nvPr/>
        </p:nvSpPr>
        <p:spPr>
          <a:xfrm>
            <a:off x="695325" y="2362201"/>
            <a:ext cx="10801350" cy="2133599"/>
          </a:xfrm>
          <a:prstGeom prst="rect">
            <a:avLst/>
          </a:prstGeom>
          <a:solidFill>
            <a:schemeClr val="bg1"/>
          </a:solidFill>
          <a:ln>
            <a:noFill/>
          </a:ln>
          <a:effectLst>
            <a:outerShdw blurRad="4572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grpSp>
        <p:nvGrpSpPr>
          <p:cNvPr id="2" name="组合 1">
            <a:extLst>
              <a:ext uri="{FF2B5EF4-FFF2-40B4-BE49-F238E27FC236}">
                <a16:creationId xmlns:a16="http://schemas.microsoft.com/office/drawing/2014/main" id="{036FA1A4-FA1E-4F48-BCBD-0A94FA1DA109}"/>
              </a:ext>
            </a:extLst>
          </p:cNvPr>
          <p:cNvGrpSpPr/>
          <p:nvPr/>
        </p:nvGrpSpPr>
        <p:grpSpPr>
          <a:xfrm>
            <a:off x="470473" y="2105561"/>
            <a:ext cx="12357724" cy="2646878"/>
            <a:chOff x="470473" y="2105561"/>
            <a:chExt cx="12357724" cy="2646878"/>
          </a:xfrm>
        </p:grpSpPr>
        <p:sp>
          <p:nvSpPr>
            <p:cNvPr id="22" name="文本框 21">
              <a:extLst>
                <a:ext uri="{FF2B5EF4-FFF2-40B4-BE49-F238E27FC236}">
                  <a16:creationId xmlns:a16="http://schemas.microsoft.com/office/drawing/2014/main" id="{E5620C10-4A21-401A-8852-3BB82BEF8AE9}"/>
                </a:ext>
              </a:extLst>
            </p:cNvPr>
            <p:cNvSpPr txBox="1"/>
            <p:nvPr/>
          </p:nvSpPr>
          <p:spPr>
            <a:xfrm>
              <a:off x="470473" y="2105561"/>
              <a:ext cx="3606852" cy="264687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6600" b="0" i="0" u="none" strike="noStrike" kern="1200" cap="none" spc="0" normalizeH="0" baseline="0" noProof="0" dirty="0">
                  <a:ln>
                    <a:noFill/>
                  </a:ln>
                  <a:solidFill>
                    <a:prstClr val="black">
                      <a:lumMod val="75000"/>
                      <a:lumOff val="25000"/>
                    </a:prstClr>
                  </a:solidFill>
                  <a:effectLst/>
                  <a:uLnTx/>
                  <a:uFillTx/>
                  <a:latin typeface="Eras Demi ITC" panose="020B0805030504020804" pitchFamily="34" charset="0"/>
                  <a:ea typeface="微软雅黑" panose="020B0503020204020204" pitchFamily="34" charset="-122"/>
                  <a:cs typeface="Aharoni" panose="02010803020104030203" pitchFamily="2" charset="-79"/>
                </a:rPr>
                <a:t>03</a:t>
              </a:r>
              <a:endParaRPr kumimoji="0" lang="zh-CN" altLang="en-US" sz="16600" b="0" i="0" u="none" strike="noStrike" kern="1200" cap="none" spc="0" normalizeH="0" baseline="0" noProof="0" dirty="0">
                <a:ln>
                  <a:noFill/>
                </a:ln>
                <a:solidFill>
                  <a:prstClr val="black">
                    <a:lumMod val="75000"/>
                    <a:lumOff val="25000"/>
                  </a:prstClr>
                </a:solidFill>
                <a:effectLst/>
                <a:uLnTx/>
                <a:uFillTx/>
                <a:latin typeface="Eras Demi ITC" panose="020B0805030504020804" pitchFamily="34" charset="0"/>
                <a:ea typeface="微软雅黑" panose="020B0503020204020204" pitchFamily="34" charset="-122"/>
                <a:cs typeface="Aharoni" panose="02010803020104030203" pitchFamily="2" charset="-79"/>
              </a:endParaRPr>
            </a:p>
          </p:txBody>
        </p:sp>
        <p:sp>
          <p:nvSpPr>
            <p:cNvPr id="14" name="文本框 13">
              <a:extLst>
                <a:ext uri="{FF2B5EF4-FFF2-40B4-BE49-F238E27FC236}">
                  <a16:creationId xmlns:a16="http://schemas.microsoft.com/office/drawing/2014/main" id="{3A6B6FFD-24A7-4447-B4F3-FDC919042998}"/>
                </a:ext>
              </a:extLst>
            </p:cNvPr>
            <p:cNvSpPr txBox="1"/>
            <p:nvPr/>
          </p:nvSpPr>
          <p:spPr>
            <a:xfrm>
              <a:off x="4547797" y="3013501"/>
              <a:ext cx="828040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4800" dirty="0">
                  <a:solidFill>
                    <a:prstClr val="black">
                      <a:lumMod val="75000"/>
                      <a:lumOff val="25000"/>
                    </a:prstClr>
                  </a:solidFill>
                  <a:latin typeface="微软雅黑" panose="020B0503020204020204" pitchFamily="34" charset="-122"/>
                  <a:ea typeface="微软雅黑" panose="020B0503020204020204" pitchFamily="34" charset="-122"/>
                  <a:cs typeface="阿里巴巴普惠体 B" panose="00020600040101010101" pitchFamily="18" charset="-122"/>
                </a:rPr>
                <a:t>黎曼</a:t>
              </a:r>
              <a:r>
                <a:rPr lang="en-US" altLang="zh-CN" sz="4800" dirty="0">
                  <a:solidFill>
                    <a:prstClr val="black">
                      <a:lumMod val="75000"/>
                      <a:lumOff val="25000"/>
                    </a:prstClr>
                  </a:solidFill>
                  <a:latin typeface="微软雅黑" panose="020B0503020204020204" pitchFamily="34" charset="-122"/>
                  <a:ea typeface="微软雅黑" panose="020B0503020204020204" pitchFamily="34" charset="-122"/>
                  <a:cs typeface="阿里巴巴普惠体 B" panose="00020600040101010101" pitchFamily="18" charset="-122"/>
                </a:rPr>
                <a:t>ζ</a:t>
              </a:r>
              <a:r>
                <a:rPr lang="zh-CN" altLang="en-US" sz="4800" dirty="0">
                  <a:solidFill>
                    <a:prstClr val="black">
                      <a:lumMod val="75000"/>
                      <a:lumOff val="25000"/>
                    </a:prstClr>
                  </a:solidFill>
                  <a:latin typeface="微软雅黑" panose="020B0503020204020204" pitchFamily="34" charset="-122"/>
                  <a:ea typeface="微软雅黑" panose="020B0503020204020204" pitchFamily="34" charset="-122"/>
                  <a:cs typeface="阿里巴巴普惠体 B" panose="00020600040101010101" pitchFamily="18" charset="-122"/>
                </a:rPr>
                <a:t>函数正规化</a:t>
              </a:r>
              <a:endParaRPr kumimoji="0" lang="zh-CN" altLang="en-US" sz="48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阿里巴巴普惠体 B" panose="00020600040101010101" pitchFamily="18" charset="-122"/>
              </a:endParaRPr>
            </a:p>
          </p:txBody>
        </p:sp>
      </p:grpSp>
      <p:sp>
        <p:nvSpPr>
          <p:cNvPr id="9" name="矩形 8">
            <a:extLst>
              <a:ext uri="{FF2B5EF4-FFF2-40B4-BE49-F238E27FC236}">
                <a16:creationId xmlns:a16="http://schemas.microsoft.com/office/drawing/2014/main" id="{88DFF3CE-17BC-4F52-9541-34A14BF28A3B}"/>
              </a:ext>
            </a:extLst>
          </p:cNvPr>
          <p:cNvSpPr/>
          <p:nvPr/>
        </p:nvSpPr>
        <p:spPr>
          <a:xfrm>
            <a:off x="11967146" y="1212390"/>
            <a:ext cx="224853" cy="1801112"/>
          </a:xfrm>
          <a:prstGeom prst="rect">
            <a:avLst/>
          </a:prstGeom>
          <a:solidFill>
            <a:srgbClr val="104BA4">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rPr>
              <a:t>FUDAN UNIVERSITY</a:t>
            </a:r>
            <a:endParaRPr kumimoji="0" lang="zh-CN" altLang="en-US" sz="12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grpSp>
        <p:nvGrpSpPr>
          <p:cNvPr id="7" name="组合 6">
            <a:extLst>
              <a:ext uri="{FF2B5EF4-FFF2-40B4-BE49-F238E27FC236}">
                <a16:creationId xmlns:a16="http://schemas.microsoft.com/office/drawing/2014/main" id="{91D60AA2-F85A-4B6B-9F9D-BAA189ADDF5C}"/>
              </a:ext>
            </a:extLst>
          </p:cNvPr>
          <p:cNvGrpSpPr/>
          <p:nvPr/>
        </p:nvGrpSpPr>
        <p:grpSpPr>
          <a:xfrm>
            <a:off x="1687343" y="-49090"/>
            <a:ext cx="7161920" cy="7161920"/>
            <a:chOff x="-185896" y="-151960"/>
            <a:chExt cx="7161920" cy="7161920"/>
          </a:xfrm>
        </p:grpSpPr>
        <p:pic>
          <p:nvPicPr>
            <p:cNvPr id="8" name="图片 7">
              <a:extLst>
                <a:ext uri="{FF2B5EF4-FFF2-40B4-BE49-F238E27FC236}">
                  <a16:creationId xmlns:a16="http://schemas.microsoft.com/office/drawing/2014/main" id="{D2F64D77-1AA8-439C-8842-50CE268700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896" y="-151960"/>
              <a:ext cx="7161920" cy="7161920"/>
            </a:xfrm>
            <a:prstGeom prst="rect">
              <a:avLst/>
            </a:prstGeom>
          </p:spPr>
        </p:pic>
        <p:pic>
          <p:nvPicPr>
            <p:cNvPr id="11" name="图片 10">
              <a:extLst>
                <a:ext uri="{FF2B5EF4-FFF2-40B4-BE49-F238E27FC236}">
                  <a16:creationId xmlns:a16="http://schemas.microsoft.com/office/drawing/2014/main" id="{E1A17995-4E7F-4C4E-9A83-8079CA7E53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5896" y="-151960"/>
              <a:ext cx="7161920" cy="7161920"/>
            </a:xfrm>
            <a:prstGeom prst="rect">
              <a:avLst/>
            </a:prstGeom>
          </p:spPr>
        </p:pic>
      </p:grpSp>
      <p:pic>
        <p:nvPicPr>
          <p:cNvPr id="12" name="图片 11">
            <a:extLst>
              <a:ext uri="{FF2B5EF4-FFF2-40B4-BE49-F238E27FC236}">
                <a16:creationId xmlns:a16="http://schemas.microsoft.com/office/drawing/2014/main" id="{BDDC1F1F-3B5C-41B5-9499-9FB50BE338A1}"/>
              </a:ext>
            </a:extLst>
          </p:cNvPr>
          <p:cNvPicPr>
            <a:picLocks noChangeAspect="1"/>
          </p:cNvPicPr>
          <p:nvPr/>
        </p:nvPicPr>
        <p:blipFill>
          <a:blip r:embed="rId5">
            <a:extLst>
              <a:ext uri="{BEBA8EAE-BF5A-486C-A8C5-ECC9F3942E4B}">
                <a14:imgProps xmlns:a14="http://schemas.microsoft.com/office/drawing/2010/main">
                  <a14:imgLayer r:embed="rId6">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9177785" y="6360457"/>
            <a:ext cx="2744391" cy="366562"/>
          </a:xfrm>
          <a:prstGeom prst="rect">
            <a:avLst/>
          </a:prstGeom>
        </p:spPr>
      </p:pic>
      <p:grpSp>
        <p:nvGrpSpPr>
          <p:cNvPr id="13" name="组合 12">
            <a:extLst>
              <a:ext uri="{FF2B5EF4-FFF2-40B4-BE49-F238E27FC236}">
                <a16:creationId xmlns:a16="http://schemas.microsoft.com/office/drawing/2014/main" id="{1FAA242E-96EF-4C2D-82FD-98C842A5C16C}"/>
              </a:ext>
            </a:extLst>
          </p:cNvPr>
          <p:cNvGrpSpPr/>
          <p:nvPr/>
        </p:nvGrpSpPr>
        <p:grpSpPr>
          <a:xfrm>
            <a:off x="9633665" y="256780"/>
            <a:ext cx="1964493" cy="708062"/>
            <a:chOff x="4246274" y="-10895"/>
            <a:chExt cx="3940182" cy="1420161"/>
          </a:xfrm>
        </p:grpSpPr>
        <p:grpSp>
          <p:nvGrpSpPr>
            <p:cNvPr id="15" name="组合 14">
              <a:extLst>
                <a:ext uri="{FF2B5EF4-FFF2-40B4-BE49-F238E27FC236}">
                  <a16:creationId xmlns:a16="http://schemas.microsoft.com/office/drawing/2014/main" id="{56CD1316-DED4-4D59-A73E-5554E60258BE}"/>
                </a:ext>
              </a:extLst>
            </p:cNvPr>
            <p:cNvGrpSpPr/>
            <p:nvPr/>
          </p:nvGrpSpPr>
          <p:grpSpPr>
            <a:xfrm>
              <a:off x="4246274" y="-10895"/>
              <a:ext cx="3940181" cy="1400681"/>
              <a:chOff x="6547903" y="954561"/>
              <a:chExt cx="5069293" cy="1802069"/>
            </a:xfrm>
          </p:grpSpPr>
          <p:pic>
            <p:nvPicPr>
              <p:cNvPr id="17" name="图片 16">
                <a:extLst>
                  <a:ext uri="{FF2B5EF4-FFF2-40B4-BE49-F238E27FC236}">
                    <a16:creationId xmlns:a16="http://schemas.microsoft.com/office/drawing/2014/main" id="{3DDEDADE-EBFB-4F04-95ED-D9C763BE166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18" name="图片 17">
                <a:extLst>
                  <a:ext uri="{FF2B5EF4-FFF2-40B4-BE49-F238E27FC236}">
                    <a16:creationId xmlns:a16="http://schemas.microsoft.com/office/drawing/2014/main" id="{4F485911-3952-479E-84C5-5979CB236564}"/>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16" name="矩形 15">
              <a:extLst>
                <a:ext uri="{FF2B5EF4-FFF2-40B4-BE49-F238E27FC236}">
                  <a16:creationId xmlns:a16="http://schemas.microsoft.com/office/drawing/2014/main" id="{69A2D027-B41F-4E6D-AA57-1FB48D52C1DC}"/>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spTree>
    <p:extLst>
      <p:ext uri="{BB962C8B-B14F-4D97-AF65-F5344CB8AC3E}">
        <p14:creationId xmlns:p14="http://schemas.microsoft.com/office/powerpoint/2010/main" val="704244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pattFill prst="dotGrid">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13" name="矩形 12">
            <a:extLst>
              <a:ext uri="{FF2B5EF4-FFF2-40B4-BE49-F238E27FC236}">
                <a16:creationId xmlns:a16="http://schemas.microsoft.com/office/drawing/2014/main" id="{E115E8AC-C08D-4D97-B63D-DB5783E80299}"/>
              </a:ext>
            </a:extLst>
          </p:cNvPr>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14" name="文本框 13">
            <a:extLst>
              <a:ext uri="{FF2B5EF4-FFF2-40B4-BE49-F238E27FC236}">
                <a16:creationId xmlns:a16="http://schemas.microsoft.com/office/drawing/2014/main" id="{E965E3F0-4C57-4F6E-8273-50E0C8CA3AF5}"/>
              </a:ext>
            </a:extLst>
          </p:cNvPr>
          <p:cNvSpPr txBox="1"/>
          <p:nvPr/>
        </p:nvSpPr>
        <p:spPr>
          <a:xfrm>
            <a:off x="294551" y="284064"/>
            <a:ext cx="97659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03</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15" name="文本框 14">
            <a:extLst>
              <a:ext uri="{FF2B5EF4-FFF2-40B4-BE49-F238E27FC236}">
                <a16:creationId xmlns:a16="http://schemas.microsoft.com/office/drawing/2014/main" id="{AF799E2C-F0E3-4F73-9583-CDEE75F669A8}"/>
              </a:ext>
            </a:extLst>
          </p:cNvPr>
          <p:cNvSpPr txBox="1"/>
          <p:nvPr/>
        </p:nvSpPr>
        <p:spPr>
          <a:xfrm>
            <a:off x="1388075" y="212563"/>
            <a:ext cx="363362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3200" dirty="0">
                <a:solidFill>
                  <a:srgbClr val="104BA4"/>
                </a:solidFill>
                <a:latin typeface="微软雅黑" panose="020B0503020204020204" pitchFamily="34" charset="-122"/>
                <a:ea typeface="微软雅黑" panose="020B0503020204020204" pitchFamily="34" charset="-122"/>
                <a:cs typeface="阿里巴巴普惠体" panose="00020600040101010101" pitchFamily="18" charset="-122"/>
              </a:rPr>
              <a:t>ζ</a:t>
            </a:r>
            <a:r>
              <a:rPr lang="zh-CN" altLang="en-US" sz="3200" dirty="0">
                <a:solidFill>
                  <a:srgbClr val="104BA4"/>
                </a:solidFill>
                <a:latin typeface="微软雅黑" panose="020B0503020204020204" pitchFamily="34" charset="-122"/>
                <a:ea typeface="微软雅黑" panose="020B0503020204020204" pitchFamily="34" charset="-122"/>
                <a:cs typeface="阿里巴巴普惠体" panose="00020600040101010101" pitchFamily="18" charset="-122"/>
              </a:rPr>
              <a:t>函数正规化</a:t>
            </a:r>
            <a:endParaRPr kumimoji="0" lang="zh-CN" altLang="en-US" sz="3200" b="0" i="0" u="none" strike="noStrike" kern="1200" cap="none" spc="0" normalizeH="0" baseline="0" noProof="0" dirty="0">
              <a:ln>
                <a:noFill/>
              </a:ln>
              <a:solidFill>
                <a:srgbClr val="104BA4"/>
              </a:solidFill>
              <a:effectLst/>
              <a:uLnTx/>
              <a:uFillTx/>
              <a:latin typeface="微软雅黑" panose="020B0503020204020204" pitchFamily="34" charset="-122"/>
              <a:ea typeface="微软雅黑" panose="020B0503020204020204" pitchFamily="34" charset="-122"/>
              <a:cs typeface="阿里巴巴普惠体" panose="00020600040101010101" pitchFamily="18" charset="-122"/>
            </a:endParaRPr>
          </a:p>
        </p:txBody>
      </p:sp>
      <p:grpSp>
        <p:nvGrpSpPr>
          <p:cNvPr id="18" name="组合 17">
            <a:extLst>
              <a:ext uri="{FF2B5EF4-FFF2-40B4-BE49-F238E27FC236}">
                <a16:creationId xmlns:a16="http://schemas.microsoft.com/office/drawing/2014/main" id="{9E77082F-F6D3-44A0-83B0-9D4B790C461E}"/>
              </a:ext>
            </a:extLst>
          </p:cNvPr>
          <p:cNvGrpSpPr/>
          <p:nvPr/>
        </p:nvGrpSpPr>
        <p:grpSpPr>
          <a:xfrm>
            <a:off x="9796257" y="238208"/>
            <a:ext cx="1964493" cy="708062"/>
            <a:chOff x="4246274" y="-10895"/>
            <a:chExt cx="3940182" cy="1420161"/>
          </a:xfrm>
        </p:grpSpPr>
        <p:grpSp>
          <p:nvGrpSpPr>
            <p:cNvPr id="19" name="组合 18">
              <a:extLst>
                <a:ext uri="{FF2B5EF4-FFF2-40B4-BE49-F238E27FC236}">
                  <a16:creationId xmlns:a16="http://schemas.microsoft.com/office/drawing/2014/main" id="{FA9422BF-CEFE-43F1-AAD1-F3F469D85552}"/>
                </a:ext>
              </a:extLst>
            </p:cNvPr>
            <p:cNvGrpSpPr/>
            <p:nvPr/>
          </p:nvGrpSpPr>
          <p:grpSpPr>
            <a:xfrm>
              <a:off x="4246274" y="-10895"/>
              <a:ext cx="3940181" cy="1400681"/>
              <a:chOff x="6547903" y="954561"/>
              <a:chExt cx="5069293" cy="1802069"/>
            </a:xfrm>
          </p:grpSpPr>
          <p:pic>
            <p:nvPicPr>
              <p:cNvPr id="21" name="图片 20">
                <a:extLst>
                  <a:ext uri="{FF2B5EF4-FFF2-40B4-BE49-F238E27FC236}">
                    <a16:creationId xmlns:a16="http://schemas.microsoft.com/office/drawing/2014/main" id="{D22ED958-0555-4B51-986A-1CB5E9A5E7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547903" y="985519"/>
                <a:ext cx="1771106" cy="1771111"/>
              </a:xfrm>
              <a:prstGeom prst="rect">
                <a:avLst/>
              </a:prstGeom>
            </p:spPr>
          </p:pic>
          <p:pic>
            <p:nvPicPr>
              <p:cNvPr id="22" name="图片 21">
                <a:extLst>
                  <a:ext uri="{FF2B5EF4-FFF2-40B4-BE49-F238E27FC236}">
                    <a16:creationId xmlns:a16="http://schemas.microsoft.com/office/drawing/2014/main" id="{973B3AFE-8248-41BC-96D0-026FF8CD8CE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270228" y="954561"/>
                <a:ext cx="3346968" cy="1271930"/>
              </a:xfrm>
              <a:prstGeom prst="rect">
                <a:avLst/>
              </a:prstGeom>
            </p:spPr>
          </p:pic>
        </p:grpSp>
        <p:sp>
          <p:nvSpPr>
            <p:cNvPr id="20" name="矩形 19">
              <a:extLst>
                <a:ext uri="{FF2B5EF4-FFF2-40B4-BE49-F238E27FC236}">
                  <a16:creationId xmlns:a16="http://schemas.microsoft.com/office/drawing/2014/main" id="{52CDBC52-45E9-415A-A382-A9F0DF6D4D0F}"/>
                </a:ext>
              </a:extLst>
            </p:cNvPr>
            <p:cNvSpPr/>
            <p:nvPr/>
          </p:nvSpPr>
          <p:spPr>
            <a:xfrm>
              <a:off x="5622894" y="915420"/>
              <a:ext cx="2563562" cy="493846"/>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10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FUDAN UNIVERSITY</a:t>
              </a:r>
            </a:p>
          </p:txBody>
        </p:sp>
      </p:grpSp>
      <p:pic>
        <p:nvPicPr>
          <p:cNvPr id="23" name="图片 22">
            <a:extLst>
              <a:ext uri="{FF2B5EF4-FFF2-40B4-BE49-F238E27FC236}">
                <a16:creationId xmlns:a16="http://schemas.microsoft.com/office/drawing/2014/main" id="{387C3E2C-C073-430A-B941-AFBA52F9CDD2}"/>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324531" y="6390655"/>
            <a:ext cx="2744391" cy="366562"/>
          </a:xfrm>
          <a:prstGeom prst="rect">
            <a:avLst/>
          </a:prstGeom>
        </p:spPr>
      </p:pic>
      <p:sp>
        <p:nvSpPr>
          <p:cNvPr id="24" name="文本框 23">
            <a:extLst>
              <a:ext uri="{FF2B5EF4-FFF2-40B4-BE49-F238E27FC236}">
                <a16:creationId xmlns:a16="http://schemas.microsoft.com/office/drawing/2014/main" id="{945FB3CA-3B37-4D47-B6E4-52B706977E5D}"/>
              </a:ext>
            </a:extLst>
          </p:cNvPr>
          <p:cNvSpPr txBox="1"/>
          <p:nvPr/>
        </p:nvSpPr>
        <p:spPr>
          <a:xfrm>
            <a:off x="10767488" y="6387885"/>
            <a:ext cx="109998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0" cap="none" spc="0" normalizeH="0" baseline="0" noProof="0" dirty="0">
                <a:ln>
                  <a:noFill/>
                </a:ln>
                <a:solidFill>
                  <a:prstClr val="white">
                    <a:lumMod val="75000"/>
                  </a:prstClr>
                </a:solidFill>
                <a:effectLst/>
                <a:uLnTx/>
                <a:uFillTx/>
                <a:latin typeface="Calibri"/>
                <a:ea typeface="宋体" panose="02010600030101010101" pitchFamily="2" charset="-122"/>
                <a:cs typeface="+mn-cs"/>
              </a:rPr>
              <a:t>JUNE 12</a:t>
            </a:r>
            <a:r>
              <a:rPr kumimoji="0" lang="en-US" altLang="zh-CN"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rPr>
              <a:t>th</a:t>
            </a:r>
            <a:endParaRPr kumimoji="0" lang="zh-CN" altLang="en-US" sz="1800" b="1" i="0" u="none" strike="noStrike" kern="0" cap="none" spc="0" normalizeH="0" baseline="30000" noProof="0" dirty="0">
              <a:ln>
                <a:noFill/>
              </a:ln>
              <a:solidFill>
                <a:prstClr val="white">
                  <a:lumMod val="75000"/>
                </a:prstClr>
              </a:solidFill>
              <a:effectLst/>
              <a:uLnTx/>
              <a:uFillTx/>
              <a:latin typeface="Calibri"/>
              <a:ea typeface="宋体" panose="02010600030101010101" pitchFamily="2" charset="-122"/>
              <a:cs typeface="+mn-cs"/>
            </a:endParaRPr>
          </a:p>
        </p:txBody>
      </p:sp>
      <p:sp>
        <p:nvSpPr>
          <p:cNvPr id="17" name="Rectangle 2">
            <a:extLst>
              <a:ext uri="{FF2B5EF4-FFF2-40B4-BE49-F238E27FC236}">
                <a16:creationId xmlns:a16="http://schemas.microsoft.com/office/drawing/2014/main" id="{F7281F9C-58F6-432B-AD39-738172EAE794}"/>
              </a:ext>
            </a:extLst>
          </p:cNvPr>
          <p:cNvSpPr>
            <a:spLocks noChangeArrowheads="1"/>
          </p:cNvSpPr>
          <p:nvPr/>
        </p:nvSpPr>
        <p:spPr bwMode="auto">
          <a:xfrm>
            <a:off x="955065" y="4768558"/>
            <a:ext cx="92551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just" fontAlgn="base">
              <a:lnSpc>
                <a:spcPct val="125000"/>
              </a:lnSpc>
              <a:spcBef>
                <a:spcPct val="0"/>
              </a:spcBef>
              <a:spcAft>
                <a:spcPct val="0"/>
              </a:spcAft>
              <a:buFont typeface="Arial" pitchFamily="34" charset="0"/>
              <a:buNone/>
              <a:defRPr/>
            </a:pPr>
            <a:r>
              <a:rPr lang="zh-CN" altLang="en-US" dirty="0">
                <a:solidFill>
                  <a:srgbClr val="DADADA">
                    <a:lumMod val="50000"/>
                  </a:srgbClr>
                </a:solidFill>
                <a:latin typeface="微软雅黑" panose="020B0503020204020204" pitchFamily="34" charset="-122"/>
                <a:ea typeface="微软雅黑" panose="020B0503020204020204" pitchFamily="34" charset="-122"/>
                <a:sym typeface="Microsoft JhengHei UI" panose="020B0604030504040204" pitchFamily="34" charset="-120"/>
              </a:rPr>
              <a:t>该结果之所以在量子场论中有效，是因为它保持了规范不变性和量纲一致性，而实验同样认可了这一结果。</a:t>
            </a:r>
            <a:endParaRPr lang="zh-CN" altLang="en-US" sz="2400" dirty="0">
              <a:solidFill>
                <a:srgbClr val="DADADA">
                  <a:lumMod val="50000"/>
                </a:srgbClr>
              </a:solidFill>
              <a:latin typeface="微软雅黑" panose="020B0503020204020204" pitchFamily="34" charset="-122"/>
              <a:ea typeface="微软雅黑" panose="020B0503020204020204" pitchFamily="34" charset="-122"/>
              <a:sym typeface="Microsoft JhengHei UI" panose="020B0604030504040204" pitchFamily="34" charset="-120"/>
            </a:endParaRPr>
          </a:p>
        </p:txBody>
      </p:sp>
      <mc:AlternateContent xmlns:mc="http://schemas.openxmlformats.org/markup-compatibility/2006" xmlns:a14="http://schemas.microsoft.com/office/drawing/2010/main">
        <mc:Choice Requires="a14">
          <p:sp>
            <p:nvSpPr>
              <p:cNvPr id="2" name="内容占位符 1">
                <a:extLst>
                  <a:ext uri="{FF2B5EF4-FFF2-40B4-BE49-F238E27FC236}">
                    <a16:creationId xmlns:a16="http://schemas.microsoft.com/office/drawing/2014/main" id="{6C8663A2-92E8-F396-913A-AAE76A97E8DD}"/>
                  </a:ext>
                </a:extLst>
              </p:cNvPr>
              <p:cNvSpPr txBox="1">
                <a:spLocks/>
              </p:cNvSpPr>
              <p:nvPr/>
            </p:nvSpPr>
            <p:spPr>
              <a:xfrm>
                <a:off x="1159555" y="1302721"/>
                <a:ext cx="10357530" cy="2674001"/>
              </a:xfrm>
              <a:prstGeom prst="rect">
                <a:avLst/>
              </a:prstGeom>
            </p:spPr>
            <p:txBody>
              <a:bodyPr vert="horz" lIns="91440" tIns="45720" rIns="91440" bIns="45720" rtlCol="0">
                <a:noAutofit/>
              </a:bodyPr>
              <a:lstStyle>
                <a:lvl1pPr marL="0" indent="0" algn="just" defTabSz="914400" rtl="0" eaLnBrk="1" latinLnBrk="0" hangingPunct="1">
                  <a:lnSpc>
                    <a:spcPct val="120000"/>
                  </a:lnSpc>
                  <a:spcBef>
                    <a:spcPts val="6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en-US" altLang="zh-CN" sz="1800" dirty="0">
                    <a:solidFill>
                      <a:sysClr val="windowText" lastClr="000000">
                        <a:lumMod val="75000"/>
                        <a:lumOff val="25000"/>
                      </a:sysClr>
                    </a:solidFill>
                    <a:latin typeface="Arial"/>
                  </a:rPr>
                  <a:t>ζ</a:t>
                </a:r>
                <a:r>
                  <a:rPr lang="zh-CN" altLang="en-US" sz="1800" dirty="0">
                    <a:solidFill>
                      <a:sysClr val="windowText" lastClr="000000">
                        <a:lumMod val="75000"/>
                        <a:lumOff val="25000"/>
                      </a:sysClr>
                    </a:solidFill>
                    <a:latin typeface="Arial"/>
                  </a:rPr>
                  <a:t>函数正规化主要是基于黎曼</a:t>
                </a:r>
                <a:r>
                  <a:rPr lang="en-US" altLang="zh-CN" sz="1800" dirty="0">
                    <a:solidFill>
                      <a:sysClr val="windowText" lastClr="000000">
                        <a:lumMod val="75000"/>
                        <a:lumOff val="25000"/>
                      </a:sysClr>
                    </a:solidFill>
                    <a:latin typeface="Arial"/>
                  </a:rPr>
                  <a:t>ζ</a:t>
                </a:r>
                <a:r>
                  <a:rPr lang="zh-CN" altLang="en-US" sz="1800" dirty="0">
                    <a:solidFill>
                      <a:sysClr val="windowText" lastClr="000000">
                        <a:lumMod val="75000"/>
                        <a:lumOff val="25000"/>
                      </a:sysClr>
                    </a:solidFill>
                    <a:latin typeface="Arial"/>
                  </a:rPr>
                  <a:t>函数的解析延拓：</a:t>
                </a:r>
                <a14:m>
                  <m:oMath xmlns:m="http://schemas.openxmlformats.org/officeDocument/2006/math">
                    <m:r>
                      <a:rPr lang="zh-CN" altLang="en-US" sz="1800" i="1" smtClean="0">
                        <a:solidFill>
                          <a:sysClr val="windowText" lastClr="000000">
                            <a:lumMod val="75000"/>
                            <a:lumOff val="25000"/>
                          </a:sysClr>
                        </a:solidFill>
                        <a:latin typeface="Cambria Math" panose="02040503050406030204" pitchFamily="18" charset="0"/>
                      </a:rPr>
                      <m:t>𝜁</m:t>
                    </m:r>
                    <m:d>
                      <m:dPr>
                        <m:ctrlPr>
                          <a:rPr lang="en-US" altLang="zh-CN" sz="1800" b="0" i="1" smtClean="0">
                            <a:solidFill>
                              <a:sysClr val="windowText" lastClr="000000">
                                <a:lumMod val="75000"/>
                                <a:lumOff val="25000"/>
                              </a:sysClr>
                            </a:solidFill>
                            <a:latin typeface="Cambria Math" panose="02040503050406030204" pitchFamily="18" charset="0"/>
                          </a:rPr>
                        </m:ctrlPr>
                      </m:dPr>
                      <m:e>
                        <m:r>
                          <m:rPr>
                            <m:sty m:val="p"/>
                          </m:rPr>
                          <a:rPr lang="en-US" altLang="zh-CN" sz="1800" b="0" i="0" smtClean="0">
                            <a:solidFill>
                              <a:sysClr val="windowText" lastClr="000000">
                                <a:lumMod val="75000"/>
                                <a:lumOff val="25000"/>
                              </a:sysClr>
                            </a:solidFill>
                            <a:latin typeface="Cambria Math" panose="02040503050406030204" pitchFamily="18" charset="0"/>
                          </a:rPr>
                          <m:t>s</m:t>
                        </m:r>
                      </m:e>
                    </m:d>
                    <m:r>
                      <a:rPr lang="en-US" altLang="zh-CN" sz="1800" b="0" i="0" smtClean="0">
                        <a:solidFill>
                          <a:sysClr val="windowText" lastClr="000000">
                            <a:lumMod val="75000"/>
                            <a:lumOff val="25000"/>
                          </a:sysClr>
                        </a:solidFill>
                        <a:latin typeface="Cambria Math" panose="02040503050406030204" pitchFamily="18" charset="0"/>
                      </a:rPr>
                      <m:t>=</m:t>
                    </m:r>
                    <m:nary>
                      <m:naryPr>
                        <m:chr m:val="∑"/>
                        <m:ctrlPr>
                          <a:rPr lang="en-US" altLang="zh-CN" sz="1800" b="0" i="1" smtClean="0">
                            <a:solidFill>
                              <a:sysClr val="windowText" lastClr="000000">
                                <a:lumMod val="75000"/>
                                <a:lumOff val="25000"/>
                              </a:sysClr>
                            </a:solidFill>
                            <a:latin typeface="Cambria Math" panose="02040503050406030204" pitchFamily="18" charset="0"/>
                          </a:rPr>
                        </m:ctrlPr>
                      </m:naryPr>
                      <m:sub>
                        <m:r>
                          <m:rPr>
                            <m:brk m:alnAt="23"/>
                          </m:rPr>
                          <a:rPr lang="en-US" altLang="zh-CN" sz="1800" b="0" i="1" smtClean="0">
                            <a:solidFill>
                              <a:sysClr val="windowText" lastClr="000000">
                                <a:lumMod val="75000"/>
                                <a:lumOff val="25000"/>
                              </a:sysClr>
                            </a:solidFill>
                            <a:latin typeface="Cambria Math" panose="02040503050406030204" pitchFamily="18" charset="0"/>
                          </a:rPr>
                          <m:t>𝑛</m:t>
                        </m:r>
                        <m:r>
                          <a:rPr lang="en-US" altLang="zh-CN" sz="1800" b="0" i="1" smtClean="0">
                            <a:solidFill>
                              <a:sysClr val="windowText" lastClr="000000">
                                <a:lumMod val="75000"/>
                                <a:lumOff val="25000"/>
                              </a:sysClr>
                            </a:solidFill>
                            <a:latin typeface="Cambria Math" panose="02040503050406030204" pitchFamily="18" charset="0"/>
                          </a:rPr>
                          <m:t>=1</m:t>
                        </m:r>
                      </m:sub>
                      <m:sup>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sup>
                      <m:e>
                        <m:f>
                          <m:fPr>
                            <m:ctrlPr>
                              <a:rPr lang="en-US" altLang="zh-CN" sz="1800" b="0" i="1" smtClean="0">
                                <a:solidFill>
                                  <a:sysClr val="windowText" lastClr="000000">
                                    <a:lumMod val="75000"/>
                                    <a:lumOff val="25000"/>
                                  </a:sysClr>
                                </a:solidFill>
                                <a:latin typeface="Cambria Math" panose="02040503050406030204" pitchFamily="18" charset="0"/>
                              </a:rPr>
                            </m:ctrlPr>
                          </m:fPr>
                          <m:num>
                            <m:r>
                              <a:rPr lang="en-US" altLang="zh-CN" sz="1800" b="0" i="1" smtClean="0">
                                <a:solidFill>
                                  <a:sysClr val="windowText" lastClr="000000">
                                    <a:lumMod val="75000"/>
                                    <a:lumOff val="25000"/>
                                  </a:sysClr>
                                </a:solidFill>
                                <a:latin typeface="Cambria Math" panose="02040503050406030204" pitchFamily="18" charset="0"/>
                              </a:rPr>
                              <m:t>1</m:t>
                            </m:r>
                          </m:num>
                          <m:den>
                            <m:sSup>
                              <m:sSupPr>
                                <m:ctrlPr>
                                  <a:rPr lang="en-US" altLang="zh-CN" sz="1800" b="0" i="1" smtClean="0">
                                    <a:solidFill>
                                      <a:sysClr val="windowText" lastClr="000000">
                                        <a:lumMod val="75000"/>
                                        <a:lumOff val="25000"/>
                                      </a:sysClr>
                                    </a:solidFill>
                                    <a:latin typeface="Cambria Math" panose="02040503050406030204" pitchFamily="18" charset="0"/>
                                  </a:rPr>
                                </m:ctrlPr>
                              </m:sSupPr>
                              <m:e>
                                <m:r>
                                  <a:rPr lang="en-US" altLang="zh-CN" sz="1800" b="0" i="1" smtClean="0">
                                    <a:solidFill>
                                      <a:sysClr val="windowText" lastClr="000000">
                                        <a:lumMod val="75000"/>
                                        <a:lumOff val="25000"/>
                                      </a:sysClr>
                                    </a:solidFill>
                                    <a:latin typeface="Cambria Math" panose="02040503050406030204" pitchFamily="18" charset="0"/>
                                  </a:rPr>
                                  <m:t>𝑛</m:t>
                                </m:r>
                              </m:e>
                              <m:sup>
                                <m:r>
                                  <a:rPr lang="en-US" altLang="zh-CN" sz="1800" b="0" i="1" smtClean="0">
                                    <a:solidFill>
                                      <a:sysClr val="windowText" lastClr="000000">
                                        <a:lumMod val="75000"/>
                                        <a:lumOff val="25000"/>
                                      </a:sysClr>
                                    </a:solidFill>
                                    <a:latin typeface="Cambria Math" panose="02040503050406030204" pitchFamily="18" charset="0"/>
                                  </a:rPr>
                                  <m:t>𝑠</m:t>
                                </m:r>
                              </m:sup>
                            </m:sSup>
                          </m:den>
                        </m:f>
                      </m:e>
                    </m:nary>
                  </m:oMath>
                </a14:m>
                <a:endParaRPr lang="en-US" altLang="zh-CN" sz="1800" dirty="0">
                  <a:solidFill>
                    <a:sysClr val="windowText" lastClr="000000">
                      <a:lumMod val="75000"/>
                      <a:lumOff val="25000"/>
                    </a:sysClr>
                  </a:solidFill>
                  <a:latin typeface="Arial"/>
                </a:endParaRPr>
              </a:p>
              <a:p>
                <a:pPr lvl="0">
                  <a:defRPr/>
                </a:pPr>
                <a:endParaRPr lang="en-US" altLang="zh-CN" sz="1800" dirty="0">
                  <a:solidFill>
                    <a:sysClr val="windowText" lastClr="000000">
                      <a:lumMod val="75000"/>
                      <a:lumOff val="25000"/>
                    </a:sysClr>
                  </a:solidFill>
                  <a:latin typeface="Arial"/>
                </a:endParaRPr>
              </a:p>
              <a:p>
                <a:pPr lvl="0">
                  <a:defRPr/>
                </a:pPr>
                <a:r>
                  <a:rPr lang="zh-CN" altLang="en-US" sz="1800" dirty="0">
                    <a:solidFill>
                      <a:sysClr val="windowText" lastClr="000000">
                        <a:lumMod val="75000"/>
                        <a:lumOff val="25000"/>
                      </a:sysClr>
                    </a:solidFill>
                    <a:latin typeface="Arial"/>
                  </a:rPr>
                  <a:t>先改写能量求和中频率的次幂</a:t>
                </a:r>
                <a:r>
                  <a:rPr lang="en-US" altLang="zh-CN" sz="1800" dirty="0">
                    <a:solidFill>
                      <a:sysClr val="windowText" lastClr="000000">
                        <a:lumMod val="75000"/>
                        <a:lumOff val="25000"/>
                      </a:sysClr>
                    </a:solidFill>
                  </a:rPr>
                  <a:t> </a:t>
                </a:r>
              </a:p>
              <a:p>
                <a:pPr lvl="0">
                  <a:defRPr/>
                </a:pPr>
                <a14:m>
                  <m:oMathPara xmlns:m="http://schemas.openxmlformats.org/officeDocument/2006/math">
                    <m:oMathParaPr>
                      <m:jc m:val="centerGroup"/>
                    </m:oMathParaPr>
                    <m:oMath xmlns:m="http://schemas.openxmlformats.org/officeDocument/2006/math">
                      <m:sSub>
                        <m:sSubPr>
                          <m:ctrlPr>
                            <a:rPr lang="en-US" altLang="zh-CN" sz="1800" i="1">
                              <a:solidFill>
                                <a:sysClr val="windowText" lastClr="000000">
                                  <a:lumMod val="75000"/>
                                  <a:lumOff val="25000"/>
                                </a:sysClr>
                              </a:solidFill>
                              <a:latin typeface="Cambria Math" panose="02040503050406030204" pitchFamily="18" charset="0"/>
                            </a:rPr>
                          </m:ctrlPr>
                        </m:sSubPr>
                        <m:e>
                          <m:r>
                            <a:rPr lang="zh-CN" altLang="en-US" sz="1800" i="1">
                              <a:solidFill>
                                <a:sysClr val="windowText" lastClr="000000">
                                  <a:lumMod val="75000"/>
                                  <a:lumOff val="25000"/>
                                </a:sysClr>
                              </a:solidFill>
                              <a:latin typeface="Cambria Math" panose="02040503050406030204" pitchFamily="18" charset="0"/>
                            </a:rPr>
                            <m:t>𝜀</m:t>
                          </m:r>
                        </m:e>
                        <m:sub>
                          <m:r>
                            <a:rPr lang="en-US" altLang="zh-CN" sz="1800" i="1">
                              <a:solidFill>
                                <a:sysClr val="windowText" lastClr="000000">
                                  <a:lumMod val="75000"/>
                                  <a:lumOff val="25000"/>
                                </a:sysClr>
                              </a:solidFill>
                              <a:latin typeface="Cambria Math" panose="02040503050406030204" pitchFamily="18" charset="0"/>
                            </a:rPr>
                            <m:t>0</m:t>
                          </m:r>
                        </m:sub>
                      </m:sSub>
                      <m:d>
                        <m:dPr>
                          <m:ctrlPr>
                            <a:rPr lang="en-US" altLang="zh-CN" sz="1800" i="1">
                              <a:solidFill>
                                <a:sysClr val="windowText" lastClr="000000">
                                  <a:lumMod val="75000"/>
                                  <a:lumOff val="25000"/>
                                </a:sysClr>
                              </a:solidFill>
                              <a:latin typeface="Cambria Math" panose="02040503050406030204" pitchFamily="18" charset="0"/>
                            </a:rPr>
                          </m:ctrlPr>
                        </m:dPr>
                        <m:e>
                          <m:r>
                            <a:rPr lang="en-US" altLang="zh-CN" sz="1800" i="1">
                              <a:solidFill>
                                <a:sysClr val="windowText" lastClr="000000">
                                  <a:lumMod val="75000"/>
                                  <a:lumOff val="25000"/>
                                </a:sysClr>
                              </a:solidFill>
                              <a:latin typeface="Cambria Math" panose="02040503050406030204" pitchFamily="18" charset="0"/>
                            </a:rPr>
                            <m:t>𝑎</m:t>
                          </m:r>
                        </m:e>
                      </m:d>
                      <m:r>
                        <a:rPr lang="en-US" altLang="zh-CN" sz="1800" i="1">
                          <a:solidFill>
                            <a:sysClr val="windowText" lastClr="000000">
                              <a:lumMod val="75000"/>
                              <a:lumOff val="25000"/>
                            </a:sysClr>
                          </a:solidFill>
                          <a:latin typeface="Cambria Math" panose="02040503050406030204" pitchFamily="18" charset="0"/>
                        </a:rPr>
                        <m:t>=</m:t>
                      </m:r>
                      <m:f>
                        <m:fPr>
                          <m:ctrlPr>
                            <a:rPr lang="en-US" altLang="zh-CN" sz="1800" i="1">
                              <a:solidFill>
                                <a:sysClr val="windowText" lastClr="000000">
                                  <a:lumMod val="75000"/>
                                  <a:lumOff val="25000"/>
                                </a:sysClr>
                              </a:solidFill>
                              <a:latin typeface="Cambria Math" panose="02040503050406030204" pitchFamily="18" charset="0"/>
                            </a:rPr>
                          </m:ctrlPr>
                        </m:fPr>
                        <m:num>
                          <m:r>
                            <a:rPr lang="en-US" altLang="zh-CN" sz="1800" i="1">
                              <a:solidFill>
                                <a:sysClr val="windowText" lastClr="000000">
                                  <a:lumMod val="75000"/>
                                  <a:lumOff val="25000"/>
                                </a:sysClr>
                              </a:solidFill>
                              <a:latin typeface="Cambria Math" panose="02040503050406030204" pitchFamily="18" charset="0"/>
                            </a:rPr>
                            <m:t>1</m:t>
                          </m:r>
                        </m:num>
                        <m:den>
                          <m:r>
                            <a:rPr lang="en-US" altLang="zh-CN" sz="1800" i="1">
                              <a:solidFill>
                                <a:sysClr val="windowText" lastClr="000000">
                                  <a:lumMod val="75000"/>
                                  <a:lumOff val="25000"/>
                                </a:sysClr>
                              </a:solidFill>
                              <a:latin typeface="Cambria Math" panose="02040503050406030204" pitchFamily="18" charset="0"/>
                            </a:rPr>
                            <m:t>2</m:t>
                          </m:r>
                        </m:den>
                      </m:f>
                      <m:r>
                        <a:rPr lang="en-US" altLang="zh-CN" sz="1800" i="1">
                          <a:solidFill>
                            <a:sysClr val="windowText" lastClr="000000">
                              <a:lumMod val="75000"/>
                              <a:lumOff val="25000"/>
                            </a:sysClr>
                          </a:solidFill>
                          <a:latin typeface="Cambria Math" panose="02040503050406030204" pitchFamily="18" charset="0"/>
                          <a:ea typeface="Cambria Math" panose="02040503050406030204" pitchFamily="18" charset="0"/>
                        </a:rPr>
                        <m:t>ℏ</m:t>
                      </m:r>
                      <m:sSup>
                        <m:sSupPr>
                          <m:ctrlPr>
                            <a:rPr lang="en-US" altLang="zh-CN" sz="180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sSupPr>
                        <m:e>
                          <m:r>
                            <a:rPr lang="zh-CN" altLang="en-US" sz="1800" i="1" smtClean="0">
                              <a:solidFill>
                                <a:sysClr val="windowText" lastClr="000000">
                                  <a:lumMod val="75000"/>
                                  <a:lumOff val="25000"/>
                                </a:sysClr>
                              </a:solidFill>
                              <a:latin typeface="Cambria Math" panose="02040503050406030204" pitchFamily="18" charset="0"/>
                              <a:ea typeface="Cambria Math" panose="02040503050406030204" pitchFamily="18" charset="0"/>
                            </a:rPr>
                            <m:t>𝜇</m:t>
                          </m:r>
                        </m:e>
                        <m:sup>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𝑠</m:t>
                          </m:r>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sup>
                      </m:sSup>
                      <m:sSubSup>
                        <m:sSubSupPr>
                          <m:ctrlPr>
                            <a:rPr lang="en-US" altLang="zh-CN" sz="180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sSubSupPr>
                        <m:e>
                          <m:r>
                            <a:rPr lang="zh-CN" altLang="en-US" sz="1800" i="1" smtClean="0">
                              <a:solidFill>
                                <a:sysClr val="windowText" lastClr="000000">
                                  <a:lumMod val="75000"/>
                                  <a:lumOff val="25000"/>
                                </a:sysClr>
                              </a:solidFill>
                              <a:latin typeface="Cambria Math" panose="02040503050406030204" pitchFamily="18" charset="0"/>
                              <a:ea typeface="Cambria Math" panose="02040503050406030204" pitchFamily="18" charset="0"/>
                            </a:rPr>
                            <m:t>𝜔</m:t>
                          </m:r>
                        </m:e>
                        <m:sub>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𝑛</m:t>
                          </m:r>
                        </m:sub>
                        <m:sup>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1−</m:t>
                          </m:r>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𝑠</m:t>
                          </m:r>
                        </m:sup>
                      </m:sSubSup>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ℏ</m:t>
                          </m:r>
                        </m:num>
                        <m:den>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2</m:t>
                          </m:r>
                        </m:den>
                      </m:f>
                      <m:sSup>
                        <m:sSupPr>
                          <m:ctrlP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sSupPr>
                        <m:e>
                          <m:r>
                            <a:rPr lang="zh-CN" altLang="en-US"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𝜇</m:t>
                          </m:r>
                        </m:e>
                        <m:sup>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𝑠</m:t>
                          </m:r>
                        </m:sup>
                      </m:sSup>
                      <m:sSup>
                        <m:sSupPr>
                          <m:ctrlP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sSupPr>
                        <m:e>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f>
                            <m:fPr>
                              <m:ctrlP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ctrlPr>
                            </m:fPr>
                            <m:num>
                              <m:r>
                                <a:rPr lang="zh-CN" altLang="en-US"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𝜋</m:t>
                              </m:r>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𝑐</m:t>
                              </m:r>
                            </m:num>
                            <m:den>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𝑎</m:t>
                              </m:r>
                            </m:den>
                          </m:f>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e>
                        <m:sup>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1−</m:t>
                          </m:r>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𝑠</m:t>
                          </m:r>
                        </m:sup>
                      </m:sSup>
                      <m:r>
                        <a:rPr lang="en-US" altLang="zh-CN" sz="1800" i="1">
                          <a:solidFill>
                            <a:sysClr val="windowText" lastClr="000000">
                              <a:lumMod val="75000"/>
                              <a:lumOff val="25000"/>
                            </a:sysClr>
                          </a:solidFill>
                          <a:latin typeface="Cambria Math" panose="02040503050406030204" pitchFamily="18" charset="0"/>
                          <a:ea typeface="Cambria Math" panose="02040503050406030204" pitchFamily="18" charset="0"/>
                        </a:rPr>
                        <m:t>𝜁</m:t>
                      </m:r>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m:t>
                      </m:r>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𝑠</m:t>
                      </m:r>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−1)</m:t>
                      </m:r>
                    </m:oMath>
                  </m:oMathPara>
                </a14:m>
                <a:endParaRPr lang="en-US" altLang="zh-CN" sz="1800" dirty="0">
                  <a:solidFill>
                    <a:sysClr val="windowText" lastClr="000000">
                      <a:lumMod val="75000"/>
                      <a:lumOff val="25000"/>
                    </a:sysClr>
                  </a:solidFill>
                  <a:latin typeface="Arial"/>
                </a:endParaRPr>
              </a:p>
              <a:p>
                <a:pPr lvl="0">
                  <a:defRPr/>
                </a:pPr>
                <a:r>
                  <a:rPr lang="zh-CN" altLang="en-US" sz="1800" dirty="0">
                    <a:solidFill>
                      <a:sysClr val="windowText" lastClr="000000">
                        <a:lumMod val="75000"/>
                        <a:lumOff val="25000"/>
                      </a:sysClr>
                    </a:solidFill>
                    <a:latin typeface="Arial"/>
                  </a:rPr>
                  <a:t>计算</a:t>
                </a:r>
                <a:r>
                  <a:rPr lang="en-US" altLang="zh-CN" sz="1800" dirty="0">
                    <a:solidFill>
                      <a:sysClr val="windowText" lastClr="000000">
                        <a:lumMod val="75000"/>
                        <a:lumOff val="25000"/>
                      </a:sysClr>
                    </a:solidFill>
                    <a:latin typeface="Arial"/>
                  </a:rPr>
                  <a:t>s</a:t>
                </a:r>
                <a14:m>
                  <m:oMath xmlns:m="http://schemas.openxmlformats.org/officeDocument/2006/math">
                    <m:r>
                      <a:rPr lang="en-US" altLang="zh-CN" sz="1800" i="1">
                        <a:solidFill>
                          <a:sysClr val="windowText" lastClr="000000">
                            <a:lumMod val="75000"/>
                            <a:lumOff val="25000"/>
                          </a:sysClr>
                        </a:solidFill>
                        <a:latin typeface="Cambria Math" panose="02040503050406030204" pitchFamily="18" charset="0"/>
                        <a:ea typeface="Cambria Math" panose="02040503050406030204" pitchFamily="18" charset="0"/>
                      </a:rPr>
                      <m:t>→</m:t>
                    </m:r>
                    <m:r>
                      <a:rPr lang="en-US" altLang="zh-CN" sz="1800" b="0" i="1" smtClean="0">
                        <a:solidFill>
                          <a:sysClr val="windowText" lastClr="000000">
                            <a:lumMod val="75000"/>
                            <a:lumOff val="25000"/>
                          </a:sysClr>
                        </a:solidFill>
                        <a:latin typeface="Cambria Math" panose="02040503050406030204" pitchFamily="18" charset="0"/>
                        <a:ea typeface="Cambria Math" panose="02040503050406030204" pitchFamily="18" charset="0"/>
                      </a:rPr>
                      <m:t>0</m:t>
                    </m:r>
                  </m:oMath>
                </a14:m>
                <a:r>
                  <a:rPr lang="zh-CN" altLang="en-US" sz="1800" dirty="0">
                    <a:solidFill>
                      <a:sysClr val="windowText" lastClr="000000">
                        <a:lumMod val="75000"/>
                        <a:lumOff val="25000"/>
                      </a:sysClr>
                    </a:solidFill>
                    <a:latin typeface="Arial"/>
                  </a:rPr>
                  <a:t>的极限，并用到</a:t>
                </a:r>
                <a14:m>
                  <m:oMath xmlns:m="http://schemas.openxmlformats.org/officeDocument/2006/math">
                    <m:r>
                      <a:rPr lang="zh-CN" altLang="en-US" sz="1800" i="1">
                        <a:solidFill>
                          <a:sysClr val="windowText" lastClr="000000">
                            <a:lumMod val="75000"/>
                            <a:lumOff val="25000"/>
                          </a:sysClr>
                        </a:solidFill>
                        <a:latin typeface="Cambria Math" panose="02040503050406030204" pitchFamily="18" charset="0"/>
                      </a:rPr>
                      <m:t>𝜁</m:t>
                    </m:r>
                    <m:d>
                      <m:dPr>
                        <m:ctrlPr>
                          <a:rPr lang="en-US" altLang="zh-CN" sz="1800" i="1">
                            <a:solidFill>
                              <a:sysClr val="windowText" lastClr="000000">
                                <a:lumMod val="75000"/>
                                <a:lumOff val="25000"/>
                              </a:sysClr>
                            </a:solidFill>
                            <a:latin typeface="Cambria Math" panose="02040503050406030204" pitchFamily="18" charset="0"/>
                          </a:rPr>
                        </m:ctrlPr>
                      </m:dPr>
                      <m:e>
                        <m:r>
                          <a:rPr lang="en-US" altLang="zh-CN" sz="1800" i="1" smtClean="0">
                            <a:solidFill>
                              <a:sysClr val="windowText" lastClr="000000">
                                <a:lumMod val="75000"/>
                                <a:lumOff val="25000"/>
                              </a:sysClr>
                            </a:solidFill>
                            <a:latin typeface="Cambria Math" panose="02040503050406030204" pitchFamily="18" charset="0"/>
                          </a:rPr>
                          <m:t>−</m:t>
                        </m:r>
                        <m:r>
                          <a:rPr lang="en-US" altLang="zh-CN" sz="1800" i="1">
                            <a:solidFill>
                              <a:sysClr val="windowText" lastClr="000000">
                                <a:lumMod val="75000"/>
                                <a:lumOff val="25000"/>
                              </a:sysClr>
                            </a:solidFill>
                            <a:latin typeface="Cambria Math" panose="02040503050406030204" pitchFamily="18" charset="0"/>
                          </a:rPr>
                          <m:t>1</m:t>
                        </m:r>
                      </m:e>
                    </m:d>
                    <m:r>
                      <a:rPr lang="en-US" altLang="zh-CN" sz="1800" b="0" i="1" smtClean="0">
                        <a:solidFill>
                          <a:sysClr val="windowText" lastClr="000000">
                            <a:lumMod val="75000"/>
                            <a:lumOff val="25000"/>
                          </a:sysClr>
                        </a:solidFill>
                        <a:latin typeface="Cambria Math" panose="02040503050406030204" pitchFamily="18" charset="0"/>
                      </a:rPr>
                      <m:t>=</m:t>
                    </m:r>
                    <m:r>
                      <a:rPr lang="en-US" altLang="zh-CN" sz="1800" i="1">
                        <a:solidFill>
                          <a:sysClr val="windowText" lastClr="000000">
                            <a:lumMod val="75000"/>
                            <a:lumOff val="25000"/>
                          </a:sysClr>
                        </a:solidFill>
                        <a:latin typeface="Cambria Math" panose="02040503050406030204" pitchFamily="18" charset="0"/>
                      </a:rPr>
                      <m:t>−</m:t>
                    </m:r>
                    <m:f>
                      <m:fPr>
                        <m:ctrlPr>
                          <a:rPr lang="en-US" altLang="zh-CN" sz="1800" b="0" i="1" smtClean="0">
                            <a:solidFill>
                              <a:sysClr val="windowText" lastClr="000000">
                                <a:lumMod val="75000"/>
                                <a:lumOff val="25000"/>
                              </a:sysClr>
                            </a:solidFill>
                            <a:latin typeface="Cambria Math" panose="02040503050406030204" pitchFamily="18" charset="0"/>
                          </a:rPr>
                        </m:ctrlPr>
                      </m:fPr>
                      <m:num>
                        <m:r>
                          <a:rPr lang="en-US" altLang="zh-CN" sz="1800" b="0" i="1" smtClean="0">
                            <a:solidFill>
                              <a:sysClr val="windowText" lastClr="000000">
                                <a:lumMod val="75000"/>
                                <a:lumOff val="25000"/>
                              </a:sysClr>
                            </a:solidFill>
                            <a:latin typeface="Cambria Math" panose="02040503050406030204" pitchFamily="18" charset="0"/>
                          </a:rPr>
                          <m:t>1</m:t>
                        </m:r>
                      </m:num>
                      <m:den>
                        <m:r>
                          <a:rPr lang="en-US" altLang="zh-CN" sz="1800" b="0" i="1" smtClean="0">
                            <a:solidFill>
                              <a:sysClr val="windowText" lastClr="000000">
                                <a:lumMod val="75000"/>
                                <a:lumOff val="25000"/>
                              </a:sysClr>
                            </a:solidFill>
                            <a:latin typeface="Cambria Math" panose="02040503050406030204" pitchFamily="18" charset="0"/>
                          </a:rPr>
                          <m:t>12</m:t>
                        </m:r>
                      </m:den>
                    </m:f>
                  </m:oMath>
                </a14:m>
                <a:r>
                  <a:rPr lang="zh-CN" altLang="en-US" sz="1800" dirty="0">
                    <a:solidFill>
                      <a:sysClr val="windowText" lastClr="000000">
                        <a:lumMod val="75000"/>
                        <a:lumOff val="25000"/>
                      </a:sysClr>
                    </a:solidFill>
                    <a:latin typeface="Arial"/>
                  </a:rPr>
                  <a:t>，即可得到与前文一样的结果。</a:t>
                </a:r>
                <a:endParaRPr lang="en-US" altLang="zh-CN" sz="1800" dirty="0">
                  <a:solidFill>
                    <a:sysClr val="windowText" lastClr="000000">
                      <a:lumMod val="75000"/>
                      <a:lumOff val="25000"/>
                    </a:sysClr>
                  </a:solidFill>
                  <a:latin typeface="Arial"/>
                </a:endParaRPr>
              </a:p>
              <a:p>
                <a:pPr lvl="0">
                  <a:defRPr/>
                </a:pPr>
                <a:endParaRPr lang="en-US" altLang="zh-CN" sz="1400" dirty="0">
                  <a:solidFill>
                    <a:sysClr val="windowText" lastClr="000000">
                      <a:lumMod val="75000"/>
                      <a:lumOff val="25000"/>
                    </a:sysClr>
                  </a:solidFill>
                  <a:latin typeface="Arial"/>
                </a:endParaRPr>
              </a:p>
            </p:txBody>
          </p:sp>
        </mc:Choice>
        <mc:Fallback xmlns="">
          <p:sp>
            <p:nvSpPr>
              <p:cNvPr id="2" name="内容占位符 1">
                <a:extLst>
                  <a:ext uri="{FF2B5EF4-FFF2-40B4-BE49-F238E27FC236}">
                    <a16:creationId xmlns:a16="http://schemas.microsoft.com/office/drawing/2014/main" id="{6C8663A2-92E8-F396-913A-AAE76A97E8DD}"/>
                  </a:ext>
                </a:extLst>
              </p:cNvPr>
              <p:cNvSpPr txBox="1">
                <a:spLocks noRot="1" noChangeAspect="1" noMove="1" noResize="1" noEditPoints="1" noAdjustHandles="1" noChangeArrowheads="1" noChangeShapeType="1" noTextEdit="1"/>
              </p:cNvSpPr>
              <p:nvPr/>
            </p:nvSpPr>
            <p:spPr>
              <a:xfrm>
                <a:off x="1159555" y="1302721"/>
                <a:ext cx="10357530" cy="2674001"/>
              </a:xfrm>
              <a:prstGeom prst="rect">
                <a:avLst/>
              </a:prstGeom>
              <a:blipFill>
                <a:blip r:embed="rId6"/>
                <a:stretch>
                  <a:fillRect l="-471" t="-12329"/>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899219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LIDE.ICON" val="#394291;"/>
</p:tagLst>
</file>

<file path=ppt/tags/tag2.xml><?xml version="1.0" encoding="utf-8"?>
<p:tagLst xmlns:a="http://schemas.openxmlformats.org/drawingml/2006/main" xmlns:r="http://schemas.openxmlformats.org/officeDocument/2006/relationships" xmlns:p="http://schemas.openxmlformats.org/presentationml/2006/main">
  <p:tag name="ISLIDE.ICON" val="#394291;"/>
</p:tagLst>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9E000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1434</TotalTime>
  <Words>813</Words>
  <Application>Microsoft Office PowerPoint</Application>
  <PresentationFormat>宽屏</PresentationFormat>
  <Paragraphs>117</Paragraphs>
  <Slides>13</Slides>
  <Notes>7</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阿里巴巴普惠体</vt:lpstr>
      <vt:lpstr>等线</vt:lpstr>
      <vt:lpstr>等线 Light</vt:lpstr>
      <vt:lpstr>微软雅黑</vt:lpstr>
      <vt:lpstr>Aharoni</vt:lpstr>
      <vt:lpstr>Arial</vt:lpstr>
      <vt:lpstr>Calibri</vt:lpstr>
      <vt:lpstr>Cambria Math</vt:lpstr>
      <vt:lpstr>Eras Demi ITC</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ASUS</dc:creator>
  <cp:lastModifiedBy>斌 叶</cp:lastModifiedBy>
  <cp:revision>62</cp:revision>
  <dcterms:created xsi:type="dcterms:W3CDTF">2020-11-21T03:02:13Z</dcterms:created>
  <dcterms:modified xsi:type="dcterms:W3CDTF">2026-05-08T03:32:18Z</dcterms:modified>
</cp:coreProperties>
</file>