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7" r:id="rId2"/>
    <p:sldId id="279" r:id="rId3"/>
    <p:sldId id="280" r:id="rId4"/>
    <p:sldId id="258" r:id="rId5"/>
    <p:sldId id="281" r:id="rId6"/>
    <p:sldId id="259" r:id="rId7"/>
    <p:sldId id="261" r:id="rId8"/>
    <p:sldId id="282" r:id="rId9"/>
    <p:sldId id="260" r:id="rId10"/>
    <p:sldId id="262" r:id="rId11"/>
    <p:sldId id="263" r:id="rId12"/>
    <p:sldId id="264" r:id="rId13"/>
    <p:sldId id="273" r:id="rId14"/>
    <p:sldId id="283" r:id="rId15"/>
    <p:sldId id="265" r:id="rId16"/>
    <p:sldId id="266" r:id="rId17"/>
    <p:sldId id="267" r:id="rId18"/>
    <p:sldId id="268" r:id="rId19"/>
    <p:sldId id="269" r:id="rId20"/>
    <p:sldId id="284" r:id="rId21"/>
    <p:sldId id="270" r:id="rId22"/>
    <p:sldId id="274" r:id="rId23"/>
    <p:sldId id="272" r:id="rId24"/>
    <p:sldId id="275" r:id="rId25"/>
    <p:sldId id="271" r:id="rId26"/>
    <p:sldId id="27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857D2-5857-4D2B-BAA9-4A1D6FC024FF}" v="24" dt="2026-05-22T04:54:15.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snapToGrid="0">
      <p:cViewPr varScale="1">
        <p:scale>
          <a:sx n="76" d="100"/>
          <a:sy n="76" d="100"/>
        </p:scale>
        <p:origin x="76"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42327-40D8-448A-B5A6-638A53CE459E}" type="datetimeFigureOut">
              <a:rPr lang="zh-CN" altLang="en-US" smtClean="0"/>
              <a:t>2026/5/22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C7293-DE42-4673-B86F-52FCC286C639}" type="slidenum">
              <a:rPr lang="zh-CN" altLang="en-US" smtClean="0"/>
              <a:t>‹#›</a:t>
            </a:fld>
            <a:endParaRPr lang="zh-CN" altLang="en-US"/>
          </a:p>
        </p:txBody>
      </p:sp>
    </p:spTree>
    <p:extLst>
      <p:ext uri="{BB962C8B-B14F-4D97-AF65-F5344CB8AC3E}">
        <p14:creationId xmlns:p14="http://schemas.microsoft.com/office/powerpoint/2010/main" val="423680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大家好，今天我将为大家介绍一项关于宇宙粒子对撞机的研究。这项研究探讨了粒子在原始宇宙涨落上留下的印记，特别是那些质量与哈勃尺度相当的重粒子，它们在非高斯性上产生了独特的特征。希望通过这次报告，能让大家对这一前沿领域有更深入的了解。</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实际上这个对应是怎么来的，我自己也没搞懂。涉及到量子场论的知识。下一阶段我是想尝试弄明白的</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11</a:t>
            </a:fld>
            <a:endParaRPr lang="zh-CN" altLang="en-US"/>
          </a:p>
        </p:txBody>
      </p:sp>
    </p:spTree>
    <p:extLst>
      <p:ext uri="{BB962C8B-B14F-4D97-AF65-F5344CB8AC3E}">
        <p14:creationId xmlns:p14="http://schemas.microsoft.com/office/powerpoint/2010/main" val="419171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当然我们也会关心场和关联函数在动量空间中的形式。毕竟有时候在位置空间的测量不太方便。至于这些东西</a:t>
            </a:r>
            <a:r>
              <a:rPr lang="en-US" altLang="zh-CN" dirty="0"/>
              <a:t>……</a:t>
            </a:r>
            <a:r>
              <a:rPr lang="zh-CN" altLang="en-US" dirty="0"/>
              <a:t>现在我们不需要太在意这个长得很可怕的函数的很可怕的具体表达式。我们暂且将它视作对这个算子的一个类似傅里叶展开的操作。当然因为在德西特空间中它要满足一定的条件，解出来就长这个样子</a:t>
            </a:r>
            <a:endParaRPr lang="en-US" altLang="zh-CN" dirty="0"/>
          </a:p>
          <a:p>
            <a:r>
              <a:rPr lang="zh-CN" altLang="en-US" dirty="0"/>
              <a:t>德布罗意关系中</a:t>
            </a:r>
            <a:r>
              <a:rPr lang="en-US" altLang="zh-CN" dirty="0"/>
              <a:t>p=</a:t>
            </a:r>
            <a:r>
              <a:rPr lang="en-US" altLang="zh-CN" dirty="0" err="1"/>
              <a:t>hk</a:t>
            </a:r>
            <a:r>
              <a:rPr lang="zh-CN" altLang="en-US" dirty="0"/>
              <a:t>，于是也可以用</a:t>
            </a:r>
            <a:r>
              <a:rPr lang="en-US" altLang="zh-CN" dirty="0"/>
              <a:t>k</a:t>
            </a:r>
            <a:r>
              <a:rPr lang="zh-CN" altLang="en-US" dirty="0"/>
              <a:t>表示动量空间</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12</a:t>
            </a:fld>
            <a:endParaRPr lang="zh-CN" altLang="en-US"/>
          </a:p>
        </p:txBody>
      </p:sp>
    </p:spTree>
    <p:extLst>
      <p:ext uri="{BB962C8B-B14F-4D97-AF65-F5344CB8AC3E}">
        <p14:creationId xmlns:p14="http://schemas.microsoft.com/office/powerpoint/2010/main" val="130538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其实这个式子也可以直接对位置空间中的两点函数做傅里叶变换得到</a:t>
            </a:r>
            <a:endParaRPr lang="en-US" altLang="zh-CN" dirty="0"/>
          </a:p>
          <a:p>
            <a:r>
              <a:rPr lang="zh-CN" altLang="en-US" dirty="0"/>
              <a:t>因为积分出来会带一个</a:t>
            </a:r>
            <a:r>
              <a:rPr lang="en-US" altLang="zh-CN" dirty="0"/>
              <a:t>\delta</a:t>
            </a:r>
            <a:r>
              <a:rPr lang="zh-CN" altLang="en-US" dirty="0"/>
              <a:t>函数。不过也可以这样想：</a:t>
            </a:r>
            <a:endParaRPr lang="en-US" altLang="zh-CN" dirty="0"/>
          </a:p>
          <a:p>
            <a:r>
              <a:rPr lang="zh-CN" altLang="en-US" dirty="0"/>
              <a:t>自然。如果是三点关联函数，就要满足</a:t>
            </a:r>
            <a:r>
              <a:rPr lang="en-US" altLang="zh-CN" dirty="0"/>
              <a:t>k1+k2+k3=0</a:t>
            </a:r>
            <a:r>
              <a:rPr lang="zh-CN" altLang="en-US" dirty="0"/>
              <a:t>。这里的</a:t>
            </a:r>
            <a:r>
              <a:rPr lang="en-US" altLang="zh-CN" dirty="0"/>
              <a:t>k</a:t>
            </a:r>
            <a:r>
              <a:rPr lang="zh-CN" altLang="en-US" dirty="0"/>
              <a:t>是矢量</a:t>
            </a:r>
            <a:endParaRPr lang="en-US" altLang="zh-CN" dirty="0"/>
          </a:p>
          <a:p>
            <a:r>
              <a:rPr lang="zh-CN" altLang="en-US" dirty="0"/>
              <a:t>关联函数上的一撇代表已经考虑了这种动量和为</a:t>
            </a:r>
            <a:r>
              <a:rPr lang="en-US" altLang="zh-CN" dirty="0"/>
              <a:t>0</a:t>
            </a:r>
            <a:endParaRPr lang="zh-CN" altLang="en-US" dirty="0"/>
          </a:p>
        </p:txBody>
      </p:sp>
      <p:sp>
        <p:nvSpPr>
          <p:cNvPr id="4" name="灯片编号占位符 3"/>
          <p:cNvSpPr>
            <a:spLocks noGrp="1"/>
          </p:cNvSpPr>
          <p:nvPr>
            <p:ph type="sldNum" sz="quarter" idx="5"/>
          </p:nvPr>
        </p:nvSpPr>
        <p:spPr/>
        <p:txBody>
          <a:bodyPr/>
          <a:lstStyle/>
          <a:p>
            <a:fld id="{2B2C7293-DE42-4673-B86F-52FCC286C639}" type="slidenum">
              <a:rPr lang="zh-CN" altLang="en-US" smtClean="0"/>
              <a:t>13</a:t>
            </a:fld>
            <a:endParaRPr lang="zh-CN" altLang="en-US"/>
          </a:p>
        </p:txBody>
      </p:sp>
    </p:spTree>
    <p:extLst>
      <p:ext uri="{BB962C8B-B14F-4D97-AF65-F5344CB8AC3E}">
        <p14:creationId xmlns:p14="http://schemas.microsoft.com/office/powerpoint/2010/main" val="507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主要是由等距不变性约束的</a:t>
            </a:r>
            <a:endParaRPr lang="en-US" altLang="zh-CN" dirty="0"/>
          </a:p>
          <a:p>
            <a:r>
              <a:rPr lang="en-US" altLang="zh-CN" dirty="0"/>
              <a:t>\epsilon </a:t>
            </a:r>
            <a:r>
              <a:rPr lang="zh-CN" altLang="en-US" dirty="0"/>
              <a:t>为辅助矢量</a:t>
            </a:r>
            <a:endParaRPr lang="en-US" altLang="zh-CN" dirty="0"/>
          </a:p>
          <a:p>
            <a:r>
              <a:rPr lang="zh-CN" altLang="en-US" dirty="0"/>
              <a:t>严格来讲，我们现在算的这个东西是三点平均。类比协方差（两点关联函数），应该是要先减去平均值再做期望。</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15</a:t>
            </a:fld>
            <a:endParaRPr lang="zh-CN" altLang="en-US"/>
          </a:p>
        </p:txBody>
      </p:sp>
    </p:spTree>
    <p:extLst>
      <p:ext uri="{BB962C8B-B14F-4D97-AF65-F5344CB8AC3E}">
        <p14:creationId xmlns:p14="http://schemas.microsoft.com/office/powerpoint/2010/main" val="91027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共形耦合场中膨胀对场的影响抵消，此时场的行为和平坦的闵可夫斯基时空中的无质量自由场一样。总之作者先讨论这个，就是在从一个简单的情况入手</a:t>
            </a:r>
            <a:endParaRPr lang="en-US" altLang="zh-CN" dirty="0"/>
          </a:p>
          <a:p>
            <a:r>
              <a:rPr lang="en-US" altLang="zh-CN" dirty="0"/>
              <a:t>K1</a:t>
            </a:r>
            <a:r>
              <a:rPr lang="zh-CN" altLang="en-US" dirty="0"/>
              <a:t>、</a:t>
            </a:r>
            <a:r>
              <a:rPr lang="en-US" altLang="zh-CN" dirty="0"/>
              <a:t>k2</a:t>
            </a:r>
            <a:r>
              <a:rPr lang="zh-CN" altLang="en-US" dirty="0"/>
              <a:t>、</a:t>
            </a:r>
            <a:r>
              <a:rPr lang="en-US" altLang="zh-CN" dirty="0"/>
              <a:t>k3</a:t>
            </a:r>
            <a:r>
              <a:rPr lang="zh-CN" altLang="en-US" dirty="0"/>
              <a:t>构成一个闭合三角形。我们知道三角形和它的三边长度是一一对应的。右边是把这个三角形拆成尺度和形状</a:t>
            </a:r>
            <a:r>
              <a:rPr lang="en-US" altLang="zh-CN" dirty="0"/>
              <a:t>G</a:t>
            </a:r>
            <a:r>
              <a:rPr lang="zh-CN" altLang="en-US" dirty="0"/>
              <a:t>两部分。</a:t>
            </a:r>
            <a:r>
              <a:rPr lang="en-US" altLang="zh-CN" dirty="0"/>
              <a:t>K3</a:t>
            </a:r>
            <a:r>
              <a:rPr lang="zh-CN" altLang="en-US" dirty="0"/>
              <a:t>的系数可以由量纲分析得出</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16</a:t>
            </a:fld>
            <a:endParaRPr lang="zh-CN" altLang="en-US"/>
          </a:p>
        </p:txBody>
      </p:sp>
    </p:spTree>
    <p:extLst>
      <p:ext uri="{BB962C8B-B14F-4D97-AF65-F5344CB8AC3E}">
        <p14:creationId xmlns:p14="http://schemas.microsoft.com/office/powerpoint/2010/main" val="1235773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如果你记得，这个</a:t>
            </a:r>
            <a:r>
              <a:rPr lang="en-US" altLang="zh-CN" dirty="0"/>
              <a:t>bk</a:t>
            </a:r>
            <a:r>
              <a:rPr lang="zh-CN" altLang="en-US" dirty="0"/>
              <a:t>是一个保距变换的生成元，这是它在动量空间中的形式，作用在关联函数上应该得到</a:t>
            </a:r>
            <a:r>
              <a:rPr lang="en-US" altLang="zh-CN" dirty="0"/>
              <a:t>0</a:t>
            </a:r>
            <a:endParaRPr lang="zh-CN" altLang="en-US" dirty="0"/>
          </a:p>
        </p:txBody>
      </p:sp>
      <p:sp>
        <p:nvSpPr>
          <p:cNvPr id="4" name="灯片编号占位符 3"/>
          <p:cNvSpPr>
            <a:spLocks noGrp="1"/>
          </p:cNvSpPr>
          <p:nvPr>
            <p:ph type="sldNum" sz="quarter" idx="5"/>
          </p:nvPr>
        </p:nvSpPr>
        <p:spPr/>
        <p:txBody>
          <a:bodyPr/>
          <a:lstStyle/>
          <a:p>
            <a:fld id="{2B2C7293-DE42-4673-B86F-52FCC286C639}" type="slidenum">
              <a:rPr lang="zh-CN" altLang="en-US" smtClean="0"/>
              <a:t>17</a:t>
            </a:fld>
            <a:endParaRPr lang="zh-CN" altLang="en-US"/>
          </a:p>
        </p:txBody>
      </p:sp>
    </p:spTree>
    <p:extLst>
      <p:ext uri="{BB962C8B-B14F-4D97-AF65-F5344CB8AC3E}">
        <p14:creationId xmlns:p14="http://schemas.microsoft.com/office/powerpoint/2010/main" val="3527269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这个式子就是最开始位置空间中的一般形式</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18</a:t>
            </a:fld>
            <a:endParaRPr lang="zh-CN" altLang="en-US"/>
          </a:p>
        </p:txBody>
      </p:sp>
    </p:spTree>
    <p:extLst>
      <p:ext uri="{BB962C8B-B14F-4D97-AF65-F5344CB8AC3E}">
        <p14:creationId xmlns:p14="http://schemas.microsoft.com/office/powerpoint/2010/main" val="173010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虽然对现在的我们来说很复杂，但至少我们得到了它的解析形式和特征了</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19</a:t>
            </a:fld>
            <a:endParaRPr lang="zh-CN" altLang="en-US"/>
          </a:p>
        </p:txBody>
      </p:sp>
    </p:spTree>
    <p:extLst>
      <p:ext uri="{BB962C8B-B14F-4D97-AF65-F5344CB8AC3E}">
        <p14:creationId xmlns:p14="http://schemas.microsoft.com/office/powerpoint/2010/main" val="202229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我们暂时先关注特征的部分而非具体数值。也就是说可以将一些常见的常数约定为</a:t>
                </a:r>
                <a:r>
                  <a:rPr lang="en-US" altLang="zh-CN" dirty="0"/>
                  <a:t>1</a:t>
                </a:r>
                <a:r>
                  <a:rPr lang="zh-CN" altLang="en-US" dirty="0"/>
                  <a:t>以简化后续的表达式</a:t>
                </a:r>
                <a:endParaRPr lang="en-US" altLang="zh-CN" dirty="0"/>
              </a:p>
              <a:p>
                <a:r>
                  <a:rPr lang="zh-CN" altLang="en-US" dirty="0"/>
                  <a:t>其中</a:t>
                </a:r>
                <a:r>
                  <a:rPr lang="en-US" altLang="zh-CN" dirty="0"/>
                  <a:t>\eta</a:t>
                </a:r>
                <a:r>
                  <a:rPr lang="zh-CN" altLang="en-US" dirty="0"/>
                  <a:t>被称为共形时间</a:t>
                </a:r>
                <a:endParaRPr lang="en-US" altLang="zh-CN" dirty="0"/>
              </a:p>
              <a:p>
                <a:r>
                  <a:rPr lang="en-US" altLang="zh-CN" dirty="0"/>
                  <a:t>\eta</a:t>
                </a:r>
                <a:r>
                  <a:rPr lang="zh-CN" altLang="en-US" dirty="0"/>
                  <a:t>趋于</a:t>
                </a:r>
                <a:r>
                  <a:rPr lang="en-US" altLang="zh-CN" dirty="0"/>
                  <a:t>0</a:t>
                </a:r>
                <a:r>
                  <a:rPr lang="zh-CN" altLang="en-US" dirty="0"/>
                  <a:t>时对应暴胀的结束。严格来说，</a:t>
                </a:r>
                <a14:m>
                  <m:oMath xmlns:m="http://schemas.openxmlformats.org/officeDocument/2006/math">
                    <m:r>
                      <a:rPr lang="zh-CN" altLang="en-US" i="1" smtClean="0">
                        <a:latin typeface="Cambria Math" panose="02040503050406030204" pitchFamily="18" charset="0"/>
                      </a:rPr>
                      <m:t>𝜂</m:t>
                    </m:r>
                    <m:r>
                      <a:rPr lang="zh-CN" altLang="en-US" i="1" smtClean="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𝑒</m:t>
                        </m:r>
                      </m:e>
                      <m:sup>
                        <m:r>
                          <a:rPr lang="zh-CN" altLang="en-US" i="1">
                            <a:latin typeface="Cambria Math" panose="02040503050406030204" pitchFamily="18" charset="0"/>
                          </a:rPr>
                          <m:t>−</m:t>
                        </m:r>
                        <m:r>
                          <a:rPr lang="zh-CN" altLang="en-US" i="1">
                            <a:latin typeface="Cambria Math" panose="02040503050406030204" pitchFamily="18" charset="0"/>
                          </a:rPr>
                          <m:t>𝐻𝑡</m:t>
                        </m:r>
                      </m:sup>
                    </m:sSup>
                  </m:oMath>
                </a14:m>
                <a:r>
                  <a:rPr lang="zh-CN" altLang="en-US" dirty="0"/>
                  <a:t>，</a:t>
                </a:r>
                <a:r>
                  <a:rPr lang="en-US" altLang="zh-CN" dirty="0"/>
                  <a:t>H~10^37,</a:t>
                </a:r>
                <a:r>
                  <a:rPr lang="zh-CN" altLang="en-US" dirty="0"/>
                  <a:t>暴胀结束时</a:t>
                </a:r>
                <a:r>
                  <a:rPr lang="en-US" altLang="zh-CN" dirty="0"/>
                  <a:t>t~10^-32,\eta</a:t>
                </a:r>
                <a:r>
                  <a:rPr lang="zh-CN" altLang="en-US" dirty="0"/>
                  <a:t>已经</a:t>
                </a:r>
                <a:r>
                  <a:rPr lang="en-US" altLang="zh-CN" dirty="0"/>
                  <a:t>~0</a:t>
                </a:r>
                <a:r>
                  <a:rPr lang="zh-CN" altLang="en-US" dirty="0"/>
                  <a:t>了。而不是</a:t>
                </a:r>
                <a:r>
                  <a:rPr lang="en-US" altLang="zh-CN" dirty="0"/>
                  <a:t>t~</a:t>
                </a:r>
                <a:r>
                  <a:rPr lang="zh-CN" altLang="en-US" dirty="0"/>
                  <a:t>∞时</a:t>
                </a:r>
                <a:r>
                  <a:rPr lang="en-US" altLang="zh-CN" dirty="0"/>
                  <a:t>\eta~0</a:t>
                </a:r>
                <a:endParaRPr lang="zh-CN" altLang="en-US" dirty="0"/>
              </a:p>
            </p:txBody>
          </p:sp>
        </mc:Choice>
        <mc:Fallback xmlns="">
          <p:sp>
            <p:nvSpPr>
              <p:cNvPr id="3" name="备注占位符 2"/>
              <p:cNvSpPr>
                <a:spLocks noGrp="1"/>
              </p:cNvSpPr>
              <p:nvPr>
                <p:ph type="body" idx="1"/>
              </p:nvPr>
            </p:nvSpPr>
            <p:spPr/>
            <p:txBody>
              <a:bodyPr/>
              <a:lstStyle/>
              <a:p>
                <a:r>
                  <a:rPr lang="zh-CN" altLang="en-US" dirty="0"/>
                  <a:t>我们暂时先关注特征的部分而非具体数值。也就是说可以将一些常见的常数约定为</a:t>
                </a:r>
                <a:r>
                  <a:rPr lang="en-US" altLang="zh-CN" dirty="0"/>
                  <a:t>1</a:t>
                </a:r>
                <a:r>
                  <a:rPr lang="zh-CN" altLang="en-US" dirty="0"/>
                  <a:t>以简化后续的表达式</a:t>
                </a:r>
                <a:endParaRPr lang="en-US" altLang="zh-CN" dirty="0"/>
              </a:p>
              <a:p>
                <a:r>
                  <a:rPr lang="zh-CN" altLang="en-US" dirty="0"/>
                  <a:t>其中</a:t>
                </a:r>
                <a:r>
                  <a:rPr lang="en-US" altLang="zh-CN" dirty="0"/>
                  <a:t>\eta</a:t>
                </a:r>
                <a:r>
                  <a:rPr lang="zh-CN" altLang="en-US" dirty="0"/>
                  <a:t>被称为共形时间</a:t>
                </a:r>
                <a:endParaRPr lang="en-US" altLang="zh-CN" dirty="0"/>
              </a:p>
              <a:p>
                <a:r>
                  <a:rPr lang="en-US" altLang="zh-CN" dirty="0"/>
                  <a:t>\eta</a:t>
                </a:r>
                <a:r>
                  <a:rPr lang="zh-CN" altLang="en-US" dirty="0"/>
                  <a:t>趋于</a:t>
                </a:r>
                <a:r>
                  <a:rPr lang="en-US" altLang="zh-CN" dirty="0"/>
                  <a:t>0</a:t>
                </a:r>
                <a:r>
                  <a:rPr lang="zh-CN" altLang="en-US" dirty="0"/>
                  <a:t>时对应暴胀的结束。严格来说，</a:t>
                </a:r>
                <a:r>
                  <a:rPr lang="zh-CN" altLang="en-US" i="0">
                    <a:latin typeface="Cambria Math" panose="02040503050406030204" pitchFamily="18" charset="0"/>
                  </a:rPr>
                  <a:t>𝜂=−𝑒^(−𝐻𝑡)</a:t>
                </a:r>
                <a:r>
                  <a:rPr lang="zh-CN" altLang="en-US" dirty="0"/>
                  <a:t>，</a:t>
                </a:r>
                <a:r>
                  <a:rPr lang="en-US" altLang="zh-CN" dirty="0"/>
                  <a:t>H~10^37,</a:t>
                </a:r>
                <a:r>
                  <a:rPr lang="zh-CN" altLang="en-US" dirty="0"/>
                  <a:t>暴胀结束时</a:t>
                </a:r>
                <a:r>
                  <a:rPr lang="en-US" altLang="zh-CN" dirty="0"/>
                  <a:t>t~10^-32,\eta</a:t>
                </a:r>
                <a:r>
                  <a:rPr lang="zh-CN" altLang="en-US" dirty="0"/>
                  <a:t>已经</a:t>
                </a:r>
                <a:r>
                  <a:rPr lang="en-US" altLang="zh-CN" dirty="0"/>
                  <a:t>~0</a:t>
                </a:r>
                <a:r>
                  <a:rPr lang="zh-CN" altLang="en-US" dirty="0"/>
                  <a:t>了。而不是</a:t>
                </a:r>
                <a:r>
                  <a:rPr lang="en-US" altLang="zh-CN" dirty="0"/>
                  <a:t>t~</a:t>
                </a:r>
                <a:r>
                  <a:rPr lang="zh-CN" altLang="en-US" dirty="0"/>
                  <a:t>∞时</a:t>
                </a:r>
                <a:r>
                  <a:rPr lang="en-US" altLang="zh-CN" dirty="0"/>
                  <a:t>\eta~0</a:t>
                </a:r>
                <a:endParaRPr lang="zh-CN" altLang="en-US" dirty="0"/>
              </a:p>
            </p:txBody>
          </p:sp>
        </mc:Fallback>
      </mc:AlternateContent>
      <p:sp>
        <p:nvSpPr>
          <p:cNvPr id="4" name="灯片编号占位符 3"/>
          <p:cNvSpPr>
            <a:spLocks noGrp="1"/>
          </p:cNvSpPr>
          <p:nvPr>
            <p:ph type="sldNum" sz="quarter" idx="5"/>
          </p:nvPr>
        </p:nvSpPr>
        <p:spPr/>
        <p:txBody>
          <a:bodyPr/>
          <a:lstStyle/>
          <a:p>
            <a:fld id="{2B2C7293-DE42-4673-B86F-52FCC286C639}" type="slidenum">
              <a:rPr lang="zh-CN" altLang="en-US" smtClean="0"/>
              <a:t>6</a:t>
            </a:fld>
            <a:endParaRPr lang="zh-CN" altLang="en-US"/>
          </a:p>
        </p:txBody>
      </p:sp>
    </p:spTree>
    <p:extLst>
      <p:ext uri="{BB962C8B-B14F-4D97-AF65-F5344CB8AC3E}">
        <p14:creationId xmlns:p14="http://schemas.microsoft.com/office/powerpoint/2010/main" val="167160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也就是说，在接下来我们的讨论中，涉及到距离的部分都默认指的是在对应度规下的距离，而不是三维中简单的两点间线段</a:t>
            </a:r>
            <a:endParaRPr lang="en-US" altLang="zh-CN" dirty="0"/>
          </a:p>
          <a:p>
            <a:r>
              <a:rPr lang="zh-CN" altLang="en-US" dirty="0"/>
              <a:t>这里的矢量</a:t>
            </a:r>
            <a:r>
              <a:rPr lang="en-US" altLang="zh-CN" dirty="0"/>
              <a:t>b</a:t>
            </a:r>
            <a:r>
              <a:rPr lang="zh-CN" altLang="en-US" dirty="0"/>
              <a:t>是一个用来简化计算的辅助矢量</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7</a:t>
            </a:fld>
            <a:endParaRPr lang="zh-CN" altLang="en-US"/>
          </a:p>
        </p:txBody>
      </p:sp>
    </p:spTree>
    <p:extLst>
      <p:ext uri="{BB962C8B-B14F-4D97-AF65-F5344CB8AC3E}">
        <p14:creationId xmlns:p14="http://schemas.microsoft.com/office/powerpoint/2010/main" val="20078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这部分内容在泛函上可以严格地推导，我放在附录里面了。但现在我们不妨来看看它的物理图像</a:t>
            </a:r>
            <a:endParaRPr lang="en-US" altLang="zh-CN" dirty="0"/>
          </a:p>
          <a:p>
            <a:r>
              <a:rPr lang="zh-CN" altLang="en-US" dirty="0"/>
              <a:t>平时我们见到的波动方程是有时间的偏导项的，这里被合并到作用在时空上的拉普拉斯算子里了。我们知道相对论中物体的能量还和它的质量有关，所以这里出现</a:t>
            </a:r>
            <a:r>
              <a:rPr lang="en-US" altLang="zh-CN" dirty="0"/>
              <a:t>m</a:t>
            </a:r>
            <a:r>
              <a:rPr lang="zh-CN" altLang="en-US" dirty="0"/>
              <a:t>项是自然的</a:t>
            </a:r>
            <a:endParaRPr lang="en-US" altLang="zh-CN" dirty="0"/>
          </a:p>
          <a:p>
            <a:r>
              <a:rPr lang="zh-CN" altLang="en-US" dirty="0"/>
              <a:t>所以这个方程的解给我们感觉是一种“响应”。这是符合物理直觉的：响应越大，关联越大。事实上在一些语境中，传播子和两点关联函数是一个东西</a:t>
            </a:r>
          </a:p>
        </p:txBody>
      </p:sp>
      <p:sp>
        <p:nvSpPr>
          <p:cNvPr id="4" name="灯片编号占位符 3"/>
          <p:cNvSpPr>
            <a:spLocks noGrp="1"/>
          </p:cNvSpPr>
          <p:nvPr>
            <p:ph type="sldNum" sz="quarter" idx="5"/>
          </p:nvPr>
        </p:nvSpPr>
        <p:spPr/>
        <p:txBody>
          <a:bodyPr/>
          <a:lstStyle/>
          <a:p>
            <a:fld id="{2B2C7293-DE42-4673-B86F-52FCC286C639}" type="slidenum">
              <a:rPr lang="zh-CN" altLang="en-US" smtClean="0"/>
              <a:t>9</a:t>
            </a:fld>
            <a:endParaRPr lang="zh-CN" altLang="en-US"/>
          </a:p>
        </p:txBody>
      </p:sp>
    </p:spTree>
    <p:extLst>
      <p:ext uri="{BB962C8B-B14F-4D97-AF65-F5344CB8AC3E}">
        <p14:creationId xmlns:p14="http://schemas.microsoft.com/office/powerpoint/2010/main" val="284769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实际上在</a:t>
            </a:r>
            <a:r>
              <a:rPr lang="en-US" altLang="zh-CN" dirty="0"/>
              <a:t>x</a:t>
            </a:r>
            <a:r>
              <a:rPr lang="zh-CN" altLang="en-US" dirty="0"/>
              <a:t>和</a:t>
            </a:r>
            <a:r>
              <a:rPr lang="en-US" altLang="zh-CN" dirty="0"/>
              <a:t>x</a:t>
            </a:r>
            <a:r>
              <a:rPr lang="zh-CN" altLang="en-US" dirty="0"/>
              <a:t>‘重合时的奇异性也有要求，这里不展开</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2B2C7293-DE42-4673-B86F-52FCC286C639}" type="slidenum">
              <a:rPr lang="zh-CN" altLang="en-US" smtClean="0"/>
              <a:t>10</a:t>
            </a:fld>
            <a:endParaRPr lang="zh-CN" altLang="en-US"/>
          </a:p>
        </p:txBody>
      </p:sp>
    </p:spTree>
    <p:extLst>
      <p:ext uri="{BB962C8B-B14F-4D97-AF65-F5344CB8AC3E}">
        <p14:creationId xmlns:p14="http://schemas.microsoft.com/office/powerpoint/2010/main" val="45189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D5B5F4-4A21-3683-75C2-52031C4DFDB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233864-92AA-7C3F-5B48-54A80366B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E1E145-C166-D87E-830B-6B1560022DDA}"/>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5" name="页脚占位符 4">
            <a:extLst>
              <a:ext uri="{FF2B5EF4-FFF2-40B4-BE49-F238E27FC236}">
                <a16:creationId xmlns:a16="http://schemas.microsoft.com/office/drawing/2014/main" id="{7B39698B-E22A-9723-4AFA-D013045CCB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BB3CBE-98F4-F6EF-5BE8-00DC3663062B}"/>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36942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7C643C-7808-2269-A5F8-4F8C18497FB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B569F38-616E-00C4-7752-188C5431AD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4B6E537-22CD-148A-0B75-998A0303E22B}"/>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5" name="页脚占位符 4">
            <a:extLst>
              <a:ext uri="{FF2B5EF4-FFF2-40B4-BE49-F238E27FC236}">
                <a16:creationId xmlns:a16="http://schemas.microsoft.com/office/drawing/2014/main" id="{AA55F907-D757-816B-590B-611D7C2FD1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6FC361-9530-0D7E-AF85-90C1E8E17871}"/>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277961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1AE098-71E4-50F7-EB97-40D8EC24601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4014626-A76E-D8BE-148C-6FD47F0FF67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11674C-CD4A-4043-2C40-5202F543A758}"/>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5" name="页脚占位符 4">
            <a:extLst>
              <a:ext uri="{FF2B5EF4-FFF2-40B4-BE49-F238E27FC236}">
                <a16:creationId xmlns:a16="http://schemas.microsoft.com/office/drawing/2014/main" id="{C51C099F-4F51-1F12-843C-B2042DADB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18971C-C4AD-FB11-31F0-68D9700B3135}"/>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179492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32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EA9B8-630E-DB5B-DFAF-523CB2875A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A869DE-3A8B-1535-9FA0-AF206027B59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13A836-6077-5226-CABE-488E2765592D}"/>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5" name="页脚占位符 4">
            <a:extLst>
              <a:ext uri="{FF2B5EF4-FFF2-40B4-BE49-F238E27FC236}">
                <a16:creationId xmlns:a16="http://schemas.microsoft.com/office/drawing/2014/main" id="{DACF1981-3D3A-FE3E-695B-465E3B778B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803D50-DC4D-A43C-ADD3-32B107A8FB48}"/>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364301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6AE822-7C9C-436E-B5ED-324D113ED6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3CC5B6-3DA1-951D-4278-A43205E49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8B8AF91-5D69-8748-08A0-DEE83AA26F41}"/>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5" name="页脚占位符 4">
            <a:extLst>
              <a:ext uri="{FF2B5EF4-FFF2-40B4-BE49-F238E27FC236}">
                <a16:creationId xmlns:a16="http://schemas.microsoft.com/office/drawing/2014/main" id="{91DA7A78-45BD-0983-8E1C-D77E6795C0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252C91-2404-C062-B24F-D4EECAF6EE0D}"/>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234805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8C206-85B5-C74C-556B-075C78B8E5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FC3C98-9EE7-40F6-A630-FB4B8315550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597EA8-6E29-60D7-E05E-9F7B736EE62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C63043C-0F2C-1759-9DE1-635F1CEA0E16}"/>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6" name="页脚占位符 5">
            <a:extLst>
              <a:ext uri="{FF2B5EF4-FFF2-40B4-BE49-F238E27FC236}">
                <a16:creationId xmlns:a16="http://schemas.microsoft.com/office/drawing/2014/main" id="{AF6E3008-C39F-DABA-CE97-EB3FC6E47E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E1AF2F-861F-3169-C77C-3A93C3062A29}"/>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45287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F58D46-791B-89B2-6408-9310B7DE7D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E4E0B0C-04E9-6495-3381-65B2F1F9A7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02DD209-A9C9-C398-6AB9-8219912407C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65E235A-D055-56AD-1DC6-CC8434A39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9441319-1C3F-50F4-1EA9-7969FCB275F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47AD6E3-0076-F470-5F20-5931E2FED8C7}"/>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8" name="页脚占位符 7">
            <a:extLst>
              <a:ext uri="{FF2B5EF4-FFF2-40B4-BE49-F238E27FC236}">
                <a16:creationId xmlns:a16="http://schemas.microsoft.com/office/drawing/2014/main" id="{28CB8BDC-15ED-65E2-563F-1418DEAF747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60E2E60-B6E0-E952-9CBA-7D9522259622}"/>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363280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0EAB40-76F8-3548-3AD1-803AF185E43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E2A0F2-B04C-6AB7-AACD-E8CA29C9CE7A}"/>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4" name="页脚占位符 3">
            <a:extLst>
              <a:ext uri="{FF2B5EF4-FFF2-40B4-BE49-F238E27FC236}">
                <a16:creationId xmlns:a16="http://schemas.microsoft.com/office/drawing/2014/main" id="{40C491D1-7504-2BCD-5FEB-38B834F4F50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06BF15-57BE-ADD4-E059-C88AAC10583C}"/>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181828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DC5694A-A78D-4CCA-9D3D-588234861A4E}"/>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3" name="页脚占位符 2">
            <a:extLst>
              <a:ext uri="{FF2B5EF4-FFF2-40B4-BE49-F238E27FC236}">
                <a16:creationId xmlns:a16="http://schemas.microsoft.com/office/drawing/2014/main" id="{A1F80449-5533-AF98-4D74-5F81E20EBE4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A8B306D-48D1-EACC-7F4E-6EFB54D6BFD5}"/>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372263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092C3C-A212-8552-84C5-F616AF59A24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8DC933F-4696-2624-F768-7F366D121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F406C96-7B81-2987-0DAC-B46D62822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6DD1FB-FAC9-D085-2361-86878E89BCBB}"/>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6" name="页脚占位符 5">
            <a:extLst>
              <a:ext uri="{FF2B5EF4-FFF2-40B4-BE49-F238E27FC236}">
                <a16:creationId xmlns:a16="http://schemas.microsoft.com/office/drawing/2014/main" id="{33E42AE1-70F9-8B00-4035-B214473949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2F4A1B-1769-0EC1-8AF6-D3B754C9E7E8}"/>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47353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1E7958-F805-CE95-E1F2-986D03A1C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A00D23-E30C-F5F7-2491-6D7915783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0C190E1-A31C-51CA-2245-70B7D4212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E6CB433-BABC-BED6-7658-B9C26B6946A9}"/>
              </a:ext>
            </a:extLst>
          </p:cNvPr>
          <p:cNvSpPr>
            <a:spLocks noGrp="1"/>
          </p:cNvSpPr>
          <p:nvPr>
            <p:ph type="dt" sz="half" idx="10"/>
          </p:nvPr>
        </p:nvSpPr>
        <p:spPr/>
        <p:txBody>
          <a:bodyPr/>
          <a:lstStyle/>
          <a:p>
            <a:fld id="{D5A221D5-4DCB-4224-B316-CD71DB0B0CF4}" type="datetimeFigureOut">
              <a:rPr lang="zh-CN" altLang="en-US" smtClean="0"/>
              <a:t>2026/5/22</a:t>
            </a:fld>
            <a:endParaRPr lang="zh-CN" altLang="en-US"/>
          </a:p>
        </p:txBody>
      </p:sp>
      <p:sp>
        <p:nvSpPr>
          <p:cNvPr id="6" name="页脚占位符 5">
            <a:extLst>
              <a:ext uri="{FF2B5EF4-FFF2-40B4-BE49-F238E27FC236}">
                <a16:creationId xmlns:a16="http://schemas.microsoft.com/office/drawing/2014/main" id="{D7C00EFD-3306-1A1E-7C5A-7E9DA30544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06AE4-DAD4-66D3-C245-7EEC48FB630D}"/>
              </a:ext>
            </a:extLst>
          </p:cNvPr>
          <p:cNvSpPr>
            <a:spLocks noGrp="1"/>
          </p:cNvSpPr>
          <p:nvPr>
            <p:ph type="sldNum" sz="quarter" idx="12"/>
          </p:nvPr>
        </p:nvSpPr>
        <p:spPr/>
        <p:txBody>
          <a:body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144262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0F01A4D-1147-15F4-202C-C18D205E2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8B9CA33-C1A3-393E-9587-15D174DF0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379766D-CA4D-892F-E27F-F690C9723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221D5-4DCB-4224-B316-CD71DB0B0CF4}" type="datetimeFigureOut">
              <a:rPr lang="zh-CN" altLang="en-US" smtClean="0"/>
              <a:t>2026/5/22</a:t>
            </a:fld>
            <a:endParaRPr lang="zh-CN" altLang="en-US"/>
          </a:p>
        </p:txBody>
      </p:sp>
      <p:sp>
        <p:nvSpPr>
          <p:cNvPr id="5" name="页脚占位符 4">
            <a:extLst>
              <a:ext uri="{FF2B5EF4-FFF2-40B4-BE49-F238E27FC236}">
                <a16:creationId xmlns:a16="http://schemas.microsoft.com/office/drawing/2014/main" id="{B4E60571-08F9-263F-B4E1-78B87AE68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1E2C884-46FA-534A-ADAA-5CE534DB0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7363F-B225-411B-A215-41D21CD924FA}" type="slidenum">
              <a:rPr lang="zh-CN" altLang="en-US" smtClean="0"/>
              <a:t>‹#›</a:t>
            </a:fld>
            <a:endParaRPr lang="zh-CN" altLang="en-US"/>
          </a:p>
        </p:txBody>
      </p:sp>
    </p:spTree>
    <p:extLst>
      <p:ext uri="{BB962C8B-B14F-4D97-AF65-F5344CB8AC3E}">
        <p14:creationId xmlns:p14="http://schemas.microsoft.com/office/powerpoint/2010/main" val="163769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BCB7B18-F0FA-78FB-97A5-3D567888E961}"/>
              </a:ext>
            </a:extLst>
          </p:cNvPr>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矩形 6">
            <a:extLst>
              <a:ext uri="{FF2B5EF4-FFF2-40B4-BE49-F238E27FC236}">
                <a16:creationId xmlns:a16="http://schemas.microsoft.com/office/drawing/2014/main" id="{C7CC6EEF-7724-4664-3C0F-B88B5BA5238E}"/>
              </a:ext>
            </a:extLst>
          </p:cNvPr>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 name="AutoShape 2"/>
          <p:cNvSpPr/>
          <p:nvPr/>
        </p:nvSpPr>
        <p:spPr>
          <a:xfrm>
            <a:off x="0" y="2485342"/>
            <a:ext cx="12192000" cy="1016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6000" b="1" i="0" u="none" strike="noStrike" dirty="0" err="1">
                <a:solidFill>
                  <a:srgbClr val="1F2329"/>
                </a:solidFill>
                <a:latin typeface="Noto Sans SC"/>
                <a:ea typeface="Noto Sans SC"/>
                <a:cs typeface="Noto Sans SC"/>
                <a:sym typeface="Noto Sans SC"/>
              </a:rPr>
              <a:t>宇宙粒子对撞机</a:t>
            </a:r>
            <a:endParaRPr lang="en-US" sz="6000" dirty="0"/>
          </a:p>
        </p:txBody>
      </p:sp>
      <p:sp>
        <p:nvSpPr>
          <p:cNvPr id="4" name="AutoShape 4"/>
          <p:cNvSpPr/>
          <p:nvPr/>
        </p:nvSpPr>
        <p:spPr>
          <a:xfrm>
            <a:off x="0" y="3714188"/>
            <a:ext cx="12192000" cy="508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800" b="0" i="0" u="none" strike="noStrike" dirty="0" err="1">
                <a:solidFill>
                  <a:srgbClr val="505050"/>
                </a:solidFill>
                <a:latin typeface="Noto Sans SC"/>
                <a:ea typeface="Noto Sans SC"/>
                <a:cs typeface="Noto Sans SC"/>
                <a:sym typeface="Noto Sans SC"/>
              </a:rPr>
              <a:t>刘佳茗</a:t>
            </a:r>
            <a:r>
              <a:rPr lang="en-US" sz="1800" b="0" i="0" u="none" strike="noStrike" dirty="0">
                <a:solidFill>
                  <a:srgbClr val="505050"/>
                </a:solidFill>
                <a:latin typeface="Noto Sans SC"/>
                <a:ea typeface="Noto Sans SC"/>
                <a:cs typeface="Noto Sans SC"/>
                <a:sym typeface="Noto Sans SC"/>
              </a:rPr>
              <a:t> </a:t>
            </a:r>
            <a:r>
              <a:rPr lang="en-US" sz="1800" b="0" i="0" u="none" strike="noStrike" dirty="0" err="1">
                <a:solidFill>
                  <a:srgbClr val="505050"/>
                </a:solidFill>
                <a:latin typeface="Noto Sans SC"/>
                <a:ea typeface="Noto Sans SC"/>
                <a:cs typeface="Noto Sans SC"/>
                <a:sym typeface="Noto Sans SC"/>
              </a:rPr>
              <a:t>展羽飞</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908B5F-277B-0164-8BBD-661F3B6B32B7}"/>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三、两点函数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3A085E7-A710-2302-BDDF-1FB3313A2613}"/>
                  </a:ext>
                </a:extLst>
              </p:cNvPr>
              <p:cNvSpPr>
                <a:spLocks noGrp="1"/>
              </p:cNvSpPr>
              <p:nvPr>
                <p:ph idx="1"/>
              </p:nvPr>
            </p:nvSpPr>
            <p:spPr/>
            <p:txBody>
              <a:bodyPr/>
              <a:lstStyle/>
              <a:p>
                <a:r>
                  <a:rPr lang="zh-CN" altLang="en-US" dirty="0"/>
                  <a:t>取物理解（除重合点外不发散）</a:t>
                </a:r>
                <a:endParaRPr lang="en-US" altLang="zh-CN" dirty="0"/>
              </a:p>
              <a:p>
                <a:endParaRPr lang="en-US" altLang="zh-CN" dirty="0"/>
              </a:p>
              <a:p>
                <a:endParaRPr lang="en-US" altLang="zh-CN" dirty="0"/>
              </a:p>
              <a:p>
                <a:endParaRPr lang="en-US" altLang="zh-CN" dirty="0"/>
              </a:p>
              <a:p>
                <a:endParaRPr lang="en-US" altLang="zh-CN" dirty="0"/>
              </a:p>
              <a:p>
                <a:r>
                  <a:rPr lang="zh-CN" altLang="en-US" dirty="0"/>
                  <a:t>对</a:t>
                </a:r>
                <a14:m>
                  <m:oMath xmlns:m="http://schemas.openxmlformats.org/officeDocument/2006/math">
                    <m:r>
                      <a:rPr lang="zh-CN" altLang="en-US" sz="1600" i="1" smtClean="0">
                        <a:latin typeface="Cambria Math" panose="02040503050406030204" pitchFamily="18" charset="0"/>
                      </a:rPr>
                      <m:t>𝜂</m:t>
                    </m:r>
                  </m:oMath>
                </a14:m>
                <a:r>
                  <a:rPr lang="zh-CN" altLang="en-US" dirty="0"/>
                  <a:t>泰勒展开</a:t>
                </a:r>
                <a:endParaRPr lang="en-US" altLang="zh-CN" dirty="0"/>
              </a:p>
              <a:p>
                <a:endParaRPr lang="en-US" altLang="zh-CN" dirty="0"/>
              </a:p>
              <a:p>
                <a:endParaRPr lang="zh-CN" altLang="en-US" dirty="0"/>
              </a:p>
              <a:p>
                <a:endParaRPr lang="zh-CN" altLang="en-US" dirty="0"/>
              </a:p>
            </p:txBody>
          </p:sp>
        </mc:Choice>
        <mc:Fallback xmlns="">
          <p:sp>
            <p:nvSpPr>
              <p:cNvPr id="3" name="内容占位符 2">
                <a:extLst>
                  <a:ext uri="{FF2B5EF4-FFF2-40B4-BE49-F238E27FC236}">
                    <a16:creationId xmlns:a16="http://schemas.microsoft.com/office/drawing/2014/main" id="{93A085E7-A710-2302-BDDF-1FB3313A2613}"/>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D185D3CC-3272-9B4F-641B-AF31233F0F38}"/>
              </a:ext>
            </a:extLst>
          </p:cNvPr>
          <p:cNvPicPr>
            <a:picLocks noChangeAspect="1"/>
          </p:cNvPicPr>
          <p:nvPr/>
        </p:nvPicPr>
        <p:blipFill>
          <a:blip r:embed="rId4"/>
          <a:stretch>
            <a:fillRect/>
          </a:stretch>
        </p:blipFill>
        <p:spPr>
          <a:xfrm>
            <a:off x="971306" y="2206088"/>
            <a:ext cx="6992077" cy="2168032"/>
          </a:xfrm>
          <a:prstGeom prst="rect">
            <a:avLst/>
          </a:prstGeom>
        </p:spPr>
      </p:pic>
      <p:pic>
        <p:nvPicPr>
          <p:cNvPr id="5" name="图片 4">
            <a:extLst>
              <a:ext uri="{FF2B5EF4-FFF2-40B4-BE49-F238E27FC236}">
                <a16:creationId xmlns:a16="http://schemas.microsoft.com/office/drawing/2014/main" id="{D08E42D8-872F-960F-2218-F9E4409158F2}"/>
              </a:ext>
            </a:extLst>
          </p:cNvPr>
          <p:cNvPicPr>
            <a:picLocks noChangeAspect="1"/>
          </p:cNvPicPr>
          <p:nvPr/>
        </p:nvPicPr>
        <p:blipFill>
          <a:blip r:embed="rId5"/>
          <a:stretch>
            <a:fillRect/>
          </a:stretch>
        </p:blipFill>
        <p:spPr>
          <a:xfrm>
            <a:off x="1039535" y="5101714"/>
            <a:ext cx="9213448" cy="930857"/>
          </a:xfrm>
          <a:prstGeom prst="rect">
            <a:avLst/>
          </a:prstGeom>
        </p:spPr>
      </p:pic>
      <p:pic>
        <p:nvPicPr>
          <p:cNvPr id="6" name="图片 5">
            <a:extLst>
              <a:ext uri="{FF2B5EF4-FFF2-40B4-BE49-F238E27FC236}">
                <a16:creationId xmlns:a16="http://schemas.microsoft.com/office/drawing/2014/main" id="{E64E9443-4D60-7519-D536-DB5B03DC2A9B}"/>
              </a:ext>
            </a:extLst>
          </p:cNvPr>
          <p:cNvPicPr>
            <a:picLocks noChangeAspect="1"/>
          </p:cNvPicPr>
          <p:nvPr/>
        </p:nvPicPr>
        <p:blipFill>
          <a:blip r:embed="rId6"/>
          <a:stretch>
            <a:fillRect/>
          </a:stretch>
        </p:blipFill>
        <p:spPr>
          <a:xfrm>
            <a:off x="6914734" y="3591662"/>
            <a:ext cx="3429479" cy="819264"/>
          </a:xfrm>
          <a:prstGeom prst="rect">
            <a:avLst/>
          </a:prstGeom>
        </p:spPr>
      </p:pic>
      <p:sp>
        <p:nvSpPr>
          <p:cNvPr id="7" name="文本框 6">
            <a:extLst>
              <a:ext uri="{FF2B5EF4-FFF2-40B4-BE49-F238E27FC236}">
                <a16:creationId xmlns:a16="http://schemas.microsoft.com/office/drawing/2014/main" id="{70508B6D-1AD0-CA54-A991-58EC7683CBED}"/>
              </a:ext>
            </a:extLst>
          </p:cNvPr>
          <p:cNvSpPr txBox="1"/>
          <p:nvPr/>
        </p:nvSpPr>
        <p:spPr>
          <a:xfrm>
            <a:off x="10252983" y="3816628"/>
            <a:ext cx="2223082" cy="369332"/>
          </a:xfrm>
          <a:prstGeom prst="rect">
            <a:avLst/>
          </a:prstGeom>
          <a:noFill/>
        </p:spPr>
        <p:txBody>
          <a:bodyPr wrap="square" rtlCol="0">
            <a:spAutoFit/>
          </a:bodyPr>
          <a:lstStyle/>
          <a:p>
            <a:r>
              <a:rPr lang="zh-CN" altLang="en-US" dirty="0"/>
              <a:t>：超几何函数</a:t>
            </a:r>
          </a:p>
        </p:txBody>
      </p:sp>
      <p:sp>
        <p:nvSpPr>
          <p:cNvPr id="8" name="矩形 7">
            <a:extLst>
              <a:ext uri="{FF2B5EF4-FFF2-40B4-BE49-F238E27FC236}">
                <a16:creationId xmlns:a16="http://schemas.microsoft.com/office/drawing/2014/main" id="{9C356DE5-B38A-3DF3-9234-86AB73FC6C74}"/>
              </a:ext>
            </a:extLst>
          </p:cNvPr>
          <p:cNvSpPr/>
          <p:nvPr/>
        </p:nvSpPr>
        <p:spPr>
          <a:xfrm>
            <a:off x="1040091" y="5203840"/>
            <a:ext cx="9212892" cy="97312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092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8237D3F-A9EC-AF0D-59F9-2484EDF5BB04}"/>
              </a:ext>
            </a:extLst>
          </p:cNvPr>
          <p:cNvSpPr/>
          <p:nvPr/>
        </p:nvSpPr>
        <p:spPr>
          <a:xfrm>
            <a:off x="3860800" y="3445079"/>
            <a:ext cx="7430782" cy="57013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6208D1CE-6817-4A60-1831-A6947C640351}"/>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三、两点函数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07DFA94-5916-5680-B760-319D72EE65A3}"/>
                  </a:ext>
                </a:extLst>
              </p:cNvPr>
              <p:cNvSpPr>
                <a:spLocks noGrp="1"/>
              </p:cNvSpPr>
              <p:nvPr>
                <p:ph idx="1"/>
              </p:nvPr>
            </p:nvSpPr>
            <p:spPr/>
            <p:txBody>
              <a:bodyPr/>
              <a:lstStyle/>
              <a:p>
                <a:endParaRPr lang="en-US" altLang="zh-CN" dirty="0"/>
              </a:p>
              <a:p>
                <a:endParaRPr lang="en-US" altLang="zh-CN" dirty="0"/>
              </a:p>
              <a:p>
                <a:endParaRPr lang="en-US" altLang="zh-CN" sz="1600" i="1" dirty="0">
                  <a:latin typeface="Cambria Math" panose="02040503050406030204" pitchFamily="18" charset="0"/>
                </a:endParaRPr>
              </a:p>
              <a:p>
                <a:endParaRPr lang="en-US" altLang="zh-CN" sz="1600" i="1" dirty="0">
                  <a:latin typeface="Cambria Math" panose="02040503050406030204" pitchFamily="18" charset="0"/>
                </a:endParaRPr>
              </a:p>
              <a:p>
                <a14:m>
                  <m:oMath xmlns:m="http://schemas.openxmlformats.org/officeDocument/2006/math">
                    <m:r>
                      <a:rPr lang="zh-CN" altLang="en-US" sz="1600" i="1" smtClean="0">
                        <a:latin typeface="Cambria Math" panose="02040503050406030204" pitchFamily="18" charset="0"/>
                      </a:rPr>
                      <m:t>𝑚</m:t>
                    </m:r>
                    <m:r>
                      <a:rPr lang="zh-CN" altLang="en-US" sz="1600" i="1" smtClean="0">
                        <a:latin typeface="Cambria Math" panose="02040503050406030204" pitchFamily="18" charset="0"/>
                      </a:rPr>
                      <m:t>&gt;</m:t>
                    </m:r>
                    <m:f>
                      <m:fPr>
                        <m:ctrlPr>
                          <a:rPr lang="zh-CN" altLang="en-US" sz="1600" i="1" smtClean="0">
                            <a:latin typeface="Cambria Math" panose="02040503050406030204" pitchFamily="18" charset="0"/>
                          </a:rPr>
                        </m:ctrlPr>
                      </m:fPr>
                      <m:num>
                        <m:r>
                          <a:rPr lang="zh-CN" altLang="en-US" sz="1600" i="1" smtClean="0">
                            <a:latin typeface="Cambria Math" panose="02040503050406030204" pitchFamily="18" charset="0"/>
                          </a:rPr>
                          <m:t>3</m:t>
                        </m:r>
                        <m:r>
                          <a:rPr lang="zh-CN" altLang="en-US" sz="1600" i="1" smtClean="0">
                            <a:latin typeface="Cambria Math" panose="02040503050406030204" pitchFamily="18" charset="0"/>
                          </a:rPr>
                          <m:t>𝐻</m:t>
                        </m:r>
                      </m:num>
                      <m:den>
                        <m:r>
                          <a:rPr lang="zh-CN" altLang="en-US" sz="1600" i="1" smtClean="0">
                            <a:latin typeface="Cambria Math" panose="02040503050406030204" pitchFamily="18" charset="0"/>
                          </a:rPr>
                          <m:t>2</m:t>
                        </m:r>
                      </m:den>
                    </m:f>
                  </m:oMath>
                </a14:m>
                <a:r>
                  <a:rPr lang="zh-CN" altLang="en-US" dirty="0"/>
                  <a:t>时，</a:t>
                </a:r>
                <a14:m>
                  <m:oMath xmlns:m="http://schemas.openxmlformats.org/officeDocument/2006/math">
                    <m:r>
                      <a:rPr lang="zh-CN" altLang="en-US" sz="1600" i="1" smtClean="0">
                        <a:latin typeface="Cambria Math" panose="02040503050406030204" pitchFamily="18" charset="0"/>
                      </a:rPr>
                      <m:t>𝜇</m:t>
                    </m:r>
                  </m:oMath>
                </a14:m>
                <a:r>
                  <a:rPr lang="zh-CN" altLang="en-US" dirty="0"/>
                  <a:t>为实数，函数中出现振荡项，对应重粒子的产生和湮灭</a:t>
                </a:r>
                <a:endParaRPr lang="en-US" altLang="zh-CN" sz="1600" dirty="0"/>
              </a:p>
              <a:p>
                <a14:m>
                  <m:oMath xmlns:m="http://schemas.openxmlformats.org/officeDocument/2006/math">
                    <m:r>
                      <a:rPr lang="zh-CN" altLang="en-US" sz="1600" i="1" smtClean="0">
                        <a:latin typeface="Cambria Math" panose="02040503050406030204" pitchFamily="18" charset="0"/>
                      </a:rPr>
                      <m:t>𝑚</m:t>
                    </m:r>
                    <m:r>
                      <a:rPr lang="zh-CN" altLang="en-US" sz="1600" i="1" smtClean="0">
                        <a:latin typeface="Cambria Math" panose="02040503050406030204" pitchFamily="18" charset="0"/>
                      </a:rPr>
                      <m:t>&lt;</m:t>
                    </m:r>
                    <m:f>
                      <m:fPr>
                        <m:ctrlPr>
                          <a:rPr lang="zh-CN" altLang="en-US" sz="1600" i="1">
                            <a:latin typeface="Cambria Math" panose="02040503050406030204" pitchFamily="18" charset="0"/>
                          </a:rPr>
                        </m:ctrlPr>
                      </m:fPr>
                      <m:num>
                        <m:r>
                          <a:rPr lang="zh-CN" altLang="en-US" sz="1600" i="1">
                            <a:latin typeface="Cambria Math" panose="02040503050406030204" pitchFamily="18" charset="0"/>
                          </a:rPr>
                          <m:t>3</m:t>
                        </m:r>
                        <m:r>
                          <a:rPr lang="zh-CN" altLang="en-US" sz="1600" i="1">
                            <a:latin typeface="Cambria Math" panose="02040503050406030204" pitchFamily="18" charset="0"/>
                          </a:rPr>
                          <m:t>𝐻</m:t>
                        </m:r>
                      </m:num>
                      <m:den>
                        <m:r>
                          <a:rPr lang="zh-CN" altLang="en-US" sz="1600" i="1">
                            <a:latin typeface="Cambria Math" panose="02040503050406030204" pitchFamily="18" charset="0"/>
                          </a:rPr>
                          <m:t>2</m:t>
                        </m:r>
                      </m:den>
                    </m:f>
                  </m:oMath>
                </a14:m>
                <a:r>
                  <a:rPr lang="zh-CN" altLang="en-US" dirty="0"/>
                  <a:t>时，</a:t>
                </a:r>
                <a14:m>
                  <m:oMath xmlns:m="http://schemas.openxmlformats.org/officeDocument/2006/math">
                    <m:r>
                      <a:rPr lang="zh-CN" altLang="en-US" sz="1600" i="1">
                        <a:latin typeface="Cambria Math" panose="02040503050406030204" pitchFamily="18" charset="0"/>
                      </a:rPr>
                      <m:t>𝜇</m:t>
                    </m:r>
                  </m:oMath>
                </a14:m>
                <a:r>
                  <a:rPr lang="zh-CN" altLang="en-US" dirty="0"/>
                  <a:t>为虚数，函数行为为指数衰减</a:t>
                </a:r>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307DFA94-5916-5680-B760-319D72EE65A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CN" altLang="en-US">
                    <a:noFill/>
                  </a:rPr>
                  <a:t> </a:t>
                </a:r>
              </a:p>
            </p:txBody>
          </p:sp>
        </mc:Fallback>
      </mc:AlternateContent>
      <p:graphicFrame>
        <p:nvGraphicFramePr>
          <p:cNvPr id="4" name="对象 3">
            <a:extLst>
              <a:ext uri="{FF2B5EF4-FFF2-40B4-BE49-F238E27FC236}">
                <a16:creationId xmlns:a16="http://schemas.microsoft.com/office/drawing/2014/main" id="{87511B5A-A7D1-E91B-ED72-05212D11FBEC}"/>
              </a:ext>
            </a:extLst>
          </p:cNvPr>
          <p:cNvGraphicFramePr>
            <a:graphicFrameLocks noChangeAspect="1"/>
          </p:cNvGraphicFramePr>
          <p:nvPr>
            <p:extLst>
              <p:ext uri="{D42A27DB-BD31-4B8C-83A1-F6EECF244321}">
                <p14:modId xmlns:p14="http://schemas.microsoft.com/office/powerpoint/2010/main" val="1070015007"/>
              </p:ext>
            </p:extLst>
          </p:nvPr>
        </p:nvGraphicFramePr>
        <p:xfrm>
          <a:off x="3860800" y="2667000"/>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4" name="对象 3">
                        <a:extLst>
                          <a:ext uri="{FF2B5EF4-FFF2-40B4-BE49-F238E27FC236}">
                            <a16:creationId xmlns:a16="http://schemas.microsoft.com/office/drawing/2014/main" id="{87511B5A-A7D1-E91B-ED72-05212D11FBEC}"/>
                          </a:ext>
                        </a:extLst>
                      </p:cNvPr>
                      <p:cNvPicPr/>
                      <p:nvPr/>
                    </p:nvPicPr>
                    <p:blipFill>
                      <a:blip r:embed="rId5"/>
                      <a:stretch>
                        <a:fillRect/>
                      </a:stretch>
                    </p:blipFill>
                    <p:spPr>
                      <a:xfrm>
                        <a:off x="3860800" y="2667000"/>
                        <a:ext cx="914400" cy="198438"/>
                      </a:xfrm>
                      <a:prstGeom prst="rect">
                        <a:avLst/>
                      </a:prstGeom>
                    </p:spPr>
                  </p:pic>
                </p:oleObj>
              </mc:Fallback>
            </mc:AlternateContent>
          </a:graphicData>
        </a:graphic>
      </p:graphicFrame>
      <p:pic>
        <p:nvPicPr>
          <p:cNvPr id="6" name="图片 5">
            <a:extLst>
              <a:ext uri="{FF2B5EF4-FFF2-40B4-BE49-F238E27FC236}">
                <a16:creationId xmlns:a16="http://schemas.microsoft.com/office/drawing/2014/main" id="{E9D386BB-D80C-77C6-AE9B-BBEC6D0B492F}"/>
              </a:ext>
            </a:extLst>
          </p:cNvPr>
          <p:cNvPicPr>
            <a:picLocks noChangeAspect="1"/>
          </p:cNvPicPr>
          <p:nvPr/>
        </p:nvPicPr>
        <p:blipFill>
          <a:blip r:embed="rId6"/>
          <a:stretch>
            <a:fillRect/>
          </a:stretch>
        </p:blipFill>
        <p:spPr>
          <a:xfrm>
            <a:off x="838200" y="1315455"/>
            <a:ext cx="9213448" cy="930857"/>
          </a:xfrm>
          <a:prstGeom prst="rect">
            <a:avLst/>
          </a:prstGeom>
        </p:spPr>
      </p:pic>
      <p:pic>
        <p:nvPicPr>
          <p:cNvPr id="7" name="图片 6">
            <a:extLst>
              <a:ext uri="{FF2B5EF4-FFF2-40B4-BE49-F238E27FC236}">
                <a16:creationId xmlns:a16="http://schemas.microsoft.com/office/drawing/2014/main" id="{636215C5-C648-43F4-3648-2FCB9EFD360B}"/>
              </a:ext>
            </a:extLst>
          </p:cNvPr>
          <p:cNvPicPr>
            <a:picLocks noChangeAspect="1"/>
          </p:cNvPicPr>
          <p:nvPr/>
        </p:nvPicPr>
        <p:blipFill>
          <a:blip r:embed="rId7"/>
          <a:stretch>
            <a:fillRect/>
          </a:stretch>
        </p:blipFill>
        <p:spPr>
          <a:xfrm>
            <a:off x="838200" y="2227437"/>
            <a:ext cx="2114845" cy="752580"/>
          </a:xfrm>
          <a:prstGeom prst="rect">
            <a:avLst/>
          </a:prstGeom>
        </p:spPr>
      </p:pic>
      <p:pic>
        <p:nvPicPr>
          <p:cNvPr id="8" name="图片 7">
            <a:extLst>
              <a:ext uri="{FF2B5EF4-FFF2-40B4-BE49-F238E27FC236}">
                <a16:creationId xmlns:a16="http://schemas.microsoft.com/office/drawing/2014/main" id="{345DF71B-132B-4555-E123-4214F9A56648}"/>
              </a:ext>
            </a:extLst>
          </p:cNvPr>
          <p:cNvPicPr>
            <a:picLocks noChangeAspect="1"/>
          </p:cNvPicPr>
          <p:nvPr/>
        </p:nvPicPr>
        <p:blipFill>
          <a:blip r:embed="rId8"/>
          <a:stretch>
            <a:fillRect/>
          </a:stretch>
        </p:blipFill>
        <p:spPr>
          <a:xfrm>
            <a:off x="734897" y="2883026"/>
            <a:ext cx="1267002" cy="562053"/>
          </a:xfrm>
          <a:prstGeom prst="rect">
            <a:avLst/>
          </a:prstGeom>
        </p:spPr>
      </p:pic>
      <p:sp>
        <p:nvSpPr>
          <p:cNvPr id="5" name="矩形 4">
            <a:extLst>
              <a:ext uri="{FF2B5EF4-FFF2-40B4-BE49-F238E27FC236}">
                <a16:creationId xmlns:a16="http://schemas.microsoft.com/office/drawing/2014/main" id="{F641BF28-53F5-10CB-E07A-069BE3D55942}"/>
              </a:ext>
            </a:extLst>
          </p:cNvPr>
          <p:cNvSpPr/>
          <p:nvPr/>
        </p:nvSpPr>
        <p:spPr>
          <a:xfrm>
            <a:off x="3531766" y="1384184"/>
            <a:ext cx="1149291" cy="93085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8DA6B817-759B-A445-D564-628779EB44C4}"/>
              </a:ext>
            </a:extLst>
          </p:cNvPr>
          <p:cNvSpPr/>
          <p:nvPr/>
        </p:nvSpPr>
        <p:spPr>
          <a:xfrm>
            <a:off x="6679036" y="1435604"/>
            <a:ext cx="1149291" cy="93085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367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95C23-FE1A-0C52-1608-6862A7DE038A}"/>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三、两点函数</a:t>
            </a:r>
          </a:p>
        </p:txBody>
      </p:sp>
      <p:sp>
        <p:nvSpPr>
          <p:cNvPr id="3" name="内容占位符 2">
            <a:extLst>
              <a:ext uri="{FF2B5EF4-FFF2-40B4-BE49-F238E27FC236}">
                <a16:creationId xmlns:a16="http://schemas.microsoft.com/office/drawing/2014/main" id="{3C7DC151-5D09-80CD-90B4-3ABCA7542AEE}"/>
              </a:ext>
            </a:extLst>
          </p:cNvPr>
          <p:cNvSpPr>
            <a:spLocks noGrp="1"/>
          </p:cNvSpPr>
          <p:nvPr>
            <p:ph idx="1"/>
          </p:nvPr>
        </p:nvSpPr>
        <p:spPr/>
        <p:txBody>
          <a:bodyPr/>
          <a:lstStyle/>
          <a:p>
            <a:r>
              <a:rPr lang="zh-CN" altLang="en-US" dirty="0"/>
              <a:t>考虑动量空间</a:t>
            </a:r>
            <a:endParaRPr lang="en-US" altLang="zh-CN" dirty="0"/>
          </a:p>
          <a:p>
            <a:pPr marL="0" indent="0">
              <a:buNone/>
            </a:pPr>
            <a:endParaRPr lang="zh-CN" altLang="en-US" dirty="0"/>
          </a:p>
        </p:txBody>
      </p:sp>
      <p:pic>
        <p:nvPicPr>
          <p:cNvPr id="4" name="图片 3">
            <a:extLst>
              <a:ext uri="{FF2B5EF4-FFF2-40B4-BE49-F238E27FC236}">
                <a16:creationId xmlns:a16="http://schemas.microsoft.com/office/drawing/2014/main" id="{361BF4B5-E19B-D55B-7AE7-7A5F54B46EE8}"/>
              </a:ext>
            </a:extLst>
          </p:cNvPr>
          <p:cNvPicPr>
            <a:picLocks noChangeAspect="1"/>
          </p:cNvPicPr>
          <p:nvPr/>
        </p:nvPicPr>
        <p:blipFill>
          <a:blip r:embed="rId3"/>
          <a:stretch>
            <a:fillRect/>
          </a:stretch>
        </p:blipFill>
        <p:spPr>
          <a:xfrm>
            <a:off x="703977" y="2270784"/>
            <a:ext cx="9984129" cy="2787540"/>
          </a:xfrm>
          <a:prstGeom prst="rect">
            <a:avLst/>
          </a:prstGeom>
        </p:spPr>
      </p:pic>
      <p:pic>
        <p:nvPicPr>
          <p:cNvPr id="6" name="图片 5">
            <a:extLst>
              <a:ext uri="{FF2B5EF4-FFF2-40B4-BE49-F238E27FC236}">
                <a16:creationId xmlns:a16="http://schemas.microsoft.com/office/drawing/2014/main" id="{9910968E-260E-74D7-DE04-D1EBE60710ED}"/>
              </a:ext>
            </a:extLst>
          </p:cNvPr>
          <p:cNvPicPr>
            <a:picLocks noChangeAspect="1"/>
          </p:cNvPicPr>
          <p:nvPr/>
        </p:nvPicPr>
        <p:blipFill>
          <a:blip r:embed="rId4"/>
          <a:stretch>
            <a:fillRect/>
          </a:stretch>
        </p:blipFill>
        <p:spPr>
          <a:xfrm>
            <a:off x="901619" y="4968662"/>
            <a:ext cx="3343742" cy="1524213"/>
          </a:xfrm>
          <a:prstGeom prst="rect">
            <a:avLst/>
          </a:prstGeom>
        </p:spPr>
      </p:pic>
      <p:pic>
        <p:nvPicPr>
          <p:cNvPr id="7" name="图片 6">
            <a:extLst>
              <a:ext uri="{FF2B5EF4-FFF2-40B4-BE49-F238E27FC236}">
                <a16:creationId xmlns:a16="http://schemas.microsoft.com/office/drawing/2014/main" id="{5BC31874-DF00-4479-7716-F6F95A7AA159}"/>
              </a:ext>
            </a:extLst>
          </p:cNvPr>
          <p:cNvPicPr>
            <a:picLocks noChangeAspect="1"/>
          </p:cNvPicPr>
          <p:nvPr/>
        </p:nvPicPr>
        <p:blipFill>
          <a:blip r:embed="rId5"/>
          <a:stretch>
            <a:fillRect/>
          </a:stretch>
        </p:blipFill>
        <p:spPr>
          <a:xfrm>
            <a:off x="4628672" y="4846534"/>
            <a:ext cx="4344006" cy="1057423"/>
          </a:xfrm>
          <a:prstGeom prst="rect">
            <a:avLst/>
          </a:prstGeom>
        </p:spPr>
      </p:pic>
    </p:spTree>
    <p:extLst>
      <p:ext uri="{BB962C8B-B14F-4D97-AF65-F5344CB8AC3E}">
        <p14:creationId xmlns:p14="http://schemas.microsoft.com/office/powerpoint/2010/main" val="395907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7F429-BAAB-3D98-279E-FE6F27D3FD71}"/>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三、两点函数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B0FAEC-2C7F-496F-BB44-F6A143016CB9}"/>
                  </a:ext>
                </a:extLst>
              </p:cNvPr>
              <p:cNvSpPr>
                <a:spLocks noGrp="1"/>
              </p:cNvSpPr>
              <p:nvPr>
                <p:ph idx="1"/>
              </p:nvPr>
            </p:nvSpPr>
            <p:spPr/>
            <p:txBody>
              <a:bodyPr/>
              <a:lstStyle/>
              <a:p>
                <a:r>
                  <a:rPr lang="zh-CN" altLang="en-US" dirty="0"/>
                  <a:t>于是得到动量空间中两点函数形式：</a:t>
                </a:r>
                <a:endParaRPr lang="en-US" altLang="zh-CN" dirty="0"/>
              </a:p>
              <a:p>
                <a:endParaRPr lang="en-US" altLang="zh-CN" dirty="0"/>
              </a:p>
              <a:p>
                <a:r>
                  <a:rPr lang="zh-CN" altLang="en-US" dirty="0"/>
                  <a:t>注意到下标分别为</a:t>
                </a:r>
                <a:r>
                  <a:rPr lang="en-US" altLang="zh-CN" dirty="0"/>
                  <a:t>k</a:t>
                </a:r>
                <a:r>
                  <a:rPr lang="zh-CN" altLang="en-US" dirty="0"/>
                  <a:t>和</a:t>
                </a:r>
                <a:r>
                  <a:rPr lang="en-US" altLang="zh-CN" dirty="0"/>
                  <a:t>-k</a:t>
                </a:r>
              </a:p>
              <a:p>
                <a:r>
                  <a:rPr lang="zh-CN" altLang="en-US" dirty="0"/>
                  <a:t>平移不变性：</a:t>
                </a:r>
                <a:endParaRPr lang="en-US" altLang="zh-CN" dirty="0"/>
              </a:p>
              <a:p>
                <a14:m>
                  <m:oMath xmlns:m="http://schemas.openxmlformats.org/officeDocument/2006/math">
                    <m:d>
                      <m:dPr>
                        <m:begChr m:val="⟨"/>
                        <m:endChr m:val="⟩"/>
                        <m:ctrlPr>
                          <a:rPr lang="zh-CN" altLang="en-US" sz="1600" i="1" smtClean="0">
                            <a:latin typeface="Cambria Math" panose="02040503050406030204" pitchFamily="18" charset="0"/>
                          </a:rPr>
                        </m:ctrlPr>
                      </m:dPr>
                      <m:e>
                        <m:r>
                          <a:rPr lang="zh-CN" altLang="en-US" sz="1600" i="1">
                            <a:latin typeface="Cambria Math" panose="02040503050406030204" pitchFamily="18" charset="0"/>
                          </a:rPr>
                          <m:t>𝜑</m:t>
                        </m:r>
                        <m:d>
                          <m:dPr>
                            <m:ctrlPr>
                              <a:rPr lang="zh-CN" altLang="en-US" sz="1600" i="1">
                                <a:latin typeface="Cambria Math" panose="02040503050406030204" pitchFamily="18" charset="0"/>
                              </a:rPr>
                            </m:ctrlPr>
                          </m:dPr>
                          <m:e>
                            <m:r>
                              <a:rPr lang="zh-CN" altLang="en-US" sz="1600" i="1">
                                <a:latin typeface="Cambria Math" panose="02040503050406030204" pitchFamily="18" charset="0"/>
                              </a:rPr>
                              <m:t>𝑥</m:t>
                            </m:r>
                            <m:r>
                              <a:rPr lang="zh-CN" altLang="en-US" sz="1600" i="1">
                                <a:latin typeface="Cambria Math" panose="02040503050406030204" pitchFamily="18" charset="0"/>
                              </a:rPr>
                              <m:t>+</m:t>
                            </m:r>
                            <m:r>
                              <a:rPr lang="zh-CN" altLang="en-US" sz="1600" i="1">
                                <a:latin typeface="Cambria Math" panose="02040503050406030204" pitchFamily="18" charset="0"/>
                              </a:rPr>
                              <m:t>𝑎</m:t>
                            </m:r>
                          </m:e>
                        </m:d>
                        <m:r>
                          <a:rPr lang="zh-CN" altLang="en-US" sz="1600" i="1">
                            <a:latin typeface="Cambria Math" panose="02040503050406030204" pitchFamily="18" charset="0"/>
                          </a:rPr>
                          <m:t>𝜑</m:t>
                        </m:r>
                        <m:d>
                          <m:dPr>
                            <m:ctrlPr>
                              <a:rPr lang="zh-CN" altLang="en-US" sz="1600" i="1">
                                <a:latin typeface="Cambria Math" panose="02040503050406030204" pitchFamily="18" charset="0"/>
                              </a:rPr>
                            </m:ctrlPr>
                          </m:dPr>
                          <m:e>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𝑥</m:t>
                                </m:r>
                              </m:e>
                              <m:sup>
                                <m:r>
                                  <a:rPr lang="zh-CN" altLang="en-US" sz="1600" i="1">
                                    <a:latin typeface="Cambria Math" panose="02040503050406030204" pitchFamily="18" charset="0"/>
                                  </a:rPr>
                                  <m:t>′</m:t>
                                </m:r>
                              </m:sup>
                            </m:sSup>
                            <m:r>
                              <a:rPr lang="zh-CN" altLang="en-US" sz="1600" i="1">
                                <a:latin typeface="Cambria Math" panose="02040503050406030204" pitchFamily="18" charset="0"/>
                              </a:rPr>
                              <m:t>+</m:t>
                            </m:r>
                            <m:r>
                              <a:rPr lang="zh-CN" altLang="en-US" sz="1600" i="1">
                                <a:latin typeface="Cambria Math" panose="02040503050406030204" pitchFamily="18" charset="0"/>
                              </a:rPr>
                              <m:t>𝑎</m:t>
                            </m:r>
                          </m:e>
                        </m:d>
                      </m:e>
                    </m:d>
                    <m:r>
                      <a:rPr lang="zh-CN" altLang="en-US" sz="1600" i="1">
                        <a:latin typeface="Cambria Math" panose="02040503050406030204" pitchFamily="18" charset="0"/>
                      </a:rPr>
                      <m:t>=</m:t>
                    </m:r>
                    <m:d>
                      <m:dPr>
                        <m:begChr m:val="⟨"/>
                        <m:endChr m:val="⟩"/>
                        <m:ctrlPr>
                          <a:rPr lang="zh-CN" altLang="en-US" sz="1600" i="1">
                            <a:latin typeface="Cambria Math" panose="02040503050406030204" pitchFamily="18" charset="0"/>
                          </a:rPr>
                        </m:ctrlPr>
                      </m:dPr>
                      <m:e>
                        <m:r>
                          <a:rPr lang="zh-CN" altLang="en-US" sz="1600" i="1">
                            <a:latin typeface="Cambria Math" panose="02040503050406030204" pitchFamily="18" charset="0"/>
                          </a:rPr>
                          <m:t>𝜑</m:t>
                        </m:r>
                        <m:d>
                          <m:dPr>
                            <m:ctrlPr>
                              <a:rPr lang="zh-CN" altLang="en-US" sz="1600" i="1">
                                <a:latin typeface="Cambria Math" panose="02040503050406030204" pitchFamily="18" charset="0"/>
                              </a:rPr>
                            </m:ctrlPr>
                          </m:dPr>
                          <m:e>
                            <m:r>
                              <a:rPr lang="zh-CN" altLang="en-US" sz="1600" i="1">
                                <a:latin typeface="Cambria Math" panose="02040503050406030204" pitchFamily="18" charset="0"/>
                              </a:rPr>
                              <m:t>𝑥</m:t>
                            </m:r>
                          </m:e>
                        </m:d>
                        <m:r>
                          <a:rPr lang="zh-CN" altLang="en-US" sz="1600" i="1">
                            <a:latin typeface="Cambria Math" panose="02040503050406030204" pitchFamily="18" charset="0"/>
                          </a:rPr>
                          <m:t>𝜑</m:t>
                        </m:r>
                        <m:d>
                          <m:dPr>
                            <m:ctrlPr>
                              <a:rPr lang="zh-CN" altLang="en-US" sz="1600" i="1">
                                <a:latin typeface="Cambria Math" panose="02040503050406030204" pitchFamily="18" charset="0"/>
                              </a:rPr>
                            </m:ctrlPr>
                          </m:dPr>
                          <m:e>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𝑥</m:t>
                                </m:r>
                              </m:e>
                              <m:sup>
                                <m:r>
                                  <a:rPr lang="zh-CN" altLang="en-US" sz="1600" i="1">
                                    <a:latin typeface="Cambria Math" panose="02040503050406030204" pitchFamily="18" charset="0"/>
                                  </a:rPr>
                                  <m:t>′</m:t>
                                </m:r>
                              </m:sup>
                            </m:sSup>
                          </m:e>
                        </m:d>
                      </m:e>
                    </m:d>
                  </m:oMath>
                </a14:m>
                <a:endParaRPr lang="en-US" altLang="zh-CN" sz="1600" dirty="0"/>
              </a:p>
              <a:p>
                <a14:m>
                  <m:oMath xmlns:m="http://schemas.openxmlformats.org/officeDocument/2006/math">
                    <m:r>
                      <a:rPr lang="zh-CN" altLang="en-US" sz="1600" i="1" smtClean="0">
                        <a:latin typeface="Cambria Math" panose="02040503050406030204" pitchFamily="18" charset="0"/>
                      </a:rPr>
                      <m:t>⇒</m:t>
                    </m:r>
                    <m:d>
                      <m:dPr>
                        <m:begChr m:val="⟨"/>
                        <m:endChr m:val="⟩"/>
                        <m:ctrlPr>
                          <a:rPr lang="zh-CN" altLang="en-US" sz="1600" i="1" smtClean="0">
                            <a:latin typeface="Cambria Math" panose="02040503050406030204" pitchFamily="18" charset="0"/>
                          </a:rPr>
                        </m:ctrlPr>
                      </m:dPr>
                      <m:e>
                        <m:r>
                          <a:rPr lang="zh-CN" altLang="en-US" sz="1600" i="1" smtClean="0">
                            <a:latin typeface="Cambria Math" panose="02040503050406030204" pitchFamily="18" charset="0"/>
                          </a:rPr>
                          <m:t>𝜑</m:t>
                        </m:r>
                        <m:d>
                          <m:dPr>
                            <m:ctrlPr>
                              <a:rPr lang="zh-CN" altLang="en-US" sz="1600" i="1" smtClean="0">
                                <a:latin typeface="Cambria Math" panose="02040503050406030204" pitchFamily="18" charset="0"/>
                              </a:rPr>
                            </m:ctrlPr>
                          </m:dPr>
                          <m:e>
                            <m:r>
                              <a:rPr lang="zh-CN" altLang="en-US" sz="1600" i="1" smtClean="0">
                                <a:latin typeface="Cambria Math" panose="02040503050406030204" pitchFamily="18" charset="0"/>
                              </a:rPr>
                              <m:t>𝑘</m:t>
                            </m:r>
                          </m:e>
                        </m:d>
                        <m:r>
                          <a:rPr lang="zh-CN" altLang="en-US" sz="1600" i="1" smtClean="0">
                            <a:latin typeface="Cambria Math" panose="02040503050406030204" pitchFamily="18" charset="0"/>
                          </a:rPr>
                          <m:t>𝜑</m:t>
                        </m:r>
                        <m:d>
                          <m:dPr>
                            <m:ctrlPr>
                              <a:rPr lang="zh-CN" altLang="en-US" sz="1600" i="1" smtClean="0">
                                <a:latin typeface="Cambria Math" panose="02040503050406030204" pitchFamily="18" charset="0"/>
                              </a:rPr>
                            </m:ctrlPr>
                          </m:dPr>
                          <m:e>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𝑘</m:t>
                                </m:r>
                              </m:e>
                              <m:sup>
                                <m:r>
                                  <a:rPr lang="zh-CN" altLang="en-US" sz="1600" i="1" smtClean="0">
                                    <a:latin typeface="Cambria Math" panose="02040503050406030204" pitchFamily="18" charset="0"/>
                                  </a:rPr>
                                  <m:t>′</m:t>
                                </m:r>
                              </m:sup>
                            </m:sSup>
                          </m:e>
                        </m:d>
                      </m:e>
                    </m:d>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𝑒</m:t>
                        </m:r>
                      </m:e>
                      <m:sup>
                        <m:r>
                          <a:rPr lang="zh-CN" altLang="en-US" sz="1600" i="1" smtClean="0">
                            <a:latin typeface="Cambria Math" panose="02040503050406030204" pitchFamily="18" charset="0"/>
                          </a:rPr>
                          <m:t>−</m:t>
                        </m:r>
                        <m:r>
                          <a:rPr lang="zh-CN" altLang="en-US" sz="1600" i="1" smtClean="0">
                            <a:latin typeface="Cambria Math" panose="02040503050406030204" pitchFamily="18" charset="0"/>
                          </a:rPr>
                          <m:t>𝑖</m:t>
                        </m:r>
                        <m:d>
                          <m:dPr>
                            <m:ctrlPr>
                              <a:rPr lang="zh-CN" altLang="en-US" sz="1600" i="1" smtClean="0">
                                <a:latin typeface="Cambria Math" panose="02040503050406030204" pitchFamily="18" charset="0"/>
                              </a:rPr>
                            </m:ctrlPr>
                          </m:dPr>
                          <m:e>
                            <m:r>
                              <a:rPr lang="zh-CN" altLang="en-US" sz="1600" i="1" smtClean="0">
                                <a:latin typeface="Cambria Math" panose="02040503050406030204" pitchFamily="18" charset="0"/>
                              </a:rPr>
                              <m:t>𝑘</m:t>
                            </m:r>
                            <m:r>
                              <a:rPr lang="zh-CN" altLang="en-US" sz="1600" i="1" smtClean="0">
                                <a:latin typeface="Cambria Math" panose="02040503050406030204" pitchFamily="18" charset="0"/>
                              </a:rPr>
                              <m:t>+</m:t>
                            </m:r>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𝑘</m:t>
                                </m:r>
                              </m:e>
                              <m:sup>
                                <m:r>
                                  <a:rPr lang="zh-CN" altLang="en-US" sz="1600" i="1" smtClean="0">
                                    <a:latin typeface="Cambria Math" panose="02040503050406030204" pitchFamily="18" charset="0"/>
                                  </a:rPr>
                                  <m:t>′</m:t>
                                </m:r>
                              </m:sup>
                            </m:sSup>
                          </m:e>
                        </m:d>
                      </m:sup>
                    </m:sSup>
                    <m:r>
                      <a:rPr lang="zh-CN" altLang="en-US" sz="1600" i="1" smtClean="0">
                        <a:latin typeface="Cambria Math" panose="02040503050406030204" pitchFamily="18" charset="0"/>
                      </a:rPr>
                      <m:t>=</m:t>
                    </m:r>
                    <m:d>
                      <m:dPr>
                        <m:begChr m:val="⟨"/>
                        <m:endChr m:val="⟩"/>
                        <m:ctrlPr>
                          <a:rPr lang="zh-CN" altLang="en-US" sz="1600" i="1" smtClean="0">
                            <a:latin typeface="Cambria Math" panose="02040503050406030204" pitchFamily="18" charset="0"/>
                          </a:rPr>
                        </m:ctrlPr>
                      </m:dPr>
                      <m:e>
                        <m:r>
                          <a:rPr lang="zh-CN" altLang="en-US" sz="1600" i="1" smtClean="0">
                            <a:latin typeface="Cambria Math" panose="02040503050406030204" pitchFamily="18" charset="0"/>
                          </a:rPr>
                          <m:t>𝜑</m:t>
                        </m:r>
                        <m:d>
                          <m:dPr>
                            <m:ctrlPr>
                              <a:rPr lang="zh-CN" altLang="en-US" sz="1600" i="1" smtClean="0">
                                <a:latin typeface="Cambria Math" panose="02040503050406030204" pitchFamily="18" charset="0"/>
                              </a:rPr>
                            </m:ctrlPr>
                          </m:dPr>
                          <m:e>
                            <m:r>
                              <a:rPr lang="zh-CN" altLang="en-US" sz="1600" i="1" smtClean="0">
                                <a:latin typeface="Cambria Math" panose="02040503050406030204" pitchFamily="18" charset="0"/>
                              </a:rPr>
                              <m:t>𝑘</m:t>
                            </m:r>
                          </m:e>
                        </m:d>
                        <m:r>
                          <a:rPr lang="zh-CN" altLang="en-US" sz="1600" i="1" smtClean="0">
                            <a:latin typeface="Cambria Math" panose="02040503050406030204" pitchFamily="18" charset="0"/>
                          </a:rPr>
                          <m:t>𝜑</m:t>
                        </m:r>
                        <m:d>
                          <m:dPr>
                            <m:ctrlPr>
                              <a:rPr lang="zh-CN" altLang="en-US" sz="1600" i="1" smtClean="0">
                                <a:latin typeface="Cambria Math" panose="02040503050406030204" pitchFamily="18" charset="0"/>
                              </a:rPr>
                            </m:ctrlPr>
                          </m:dPr>
                          <m:e>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𝑘</m:t>
                                </m:r>
                              </m:e>
                              <m:sup>
                                <m:r>
                                  <a:rPr lang="zh-CN" altLang="en-US" sz="1600" i="1" smtClean="0">
                                    <a:latin typeface="Cambria Math" panose="02040503050406030204" pitchFamily="18" charset="0"/>
                                  </a:rPr>
                                  <m:t>′</m:t>
                                </m:r>
                              </m:sup>
                            </m:sSup>
                          </m:e>
                        </m:d>
                      </m:e>
                    </m:d>
                  </m:oMath>
                </a14:m>
                <a:endParaRPr lang="en-US" altLang="zh-CN" sz="1600" dirty="0"/>
              </a:p>
              <a:p>
                <a14:m>
                  <m:oMath xmlns:m="http://schemas.openxmlformats.org/officeDocument/2006/math">
                    <m:r>
                      <a:rPr lang="zh-CN" altLang="en-US" sz="1600" i="1">
                        <a:latin typeface="Cambria Math" panose="02040503050406030204" pitchFamily="18" charset="0"/>
                      </a:rPr>
                      <m:t>⇒</m:t>
                    </m:r>
                    <m:r>
                      <a:rPr lang="zh-CN" altLang="en-US" sz="1600" i="1">
                        <a:latin typeface="Cambria Math" panose="02040503050406030204" pitchFamily="18" charset="0"/>
                      </a:rPr>
                      <m:t>𝑘</m:t>
                    </m:r>
                    <m:r>
                      <a:rPr lang="zh-CN" altLang="en-US" sz="1600" i="1">
                        <a:latin typeface="Cambria Math" panose="02040503050406030204" pitchFamily="18" charset="0"/>
                      </a:rPr>
                      <m:t>+</m:t>
                    </m:r>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𝑘</m:t>
                        </m:r>
                      </m:e>
                      <m:sup>
                        <m:r>
                          <a:rPr lang="zh-CN" altLang="en-US" sz="1600" i="1">
                            <a:latin typeface="Cambria Math" panose="02040503050406030204" pitchFamily="18" charset="0"/>
                          </a:rPr>
                          <m:t>′</m:t>
                        </m:r>
                      </m:sup>
                    </m:sSup>
                    <m:r>
                      <a:rPr lang="en-US" altLang="zh-CN" sz="1600" b="0" i="1" smtClean="0">
                        <a:latin typeface="Cambria Math" panose="02040503050406030204" pitchFamily="18" charset="0"/>
                      </a:rPr>
                      <m:t>=0</m:t>
                    </m:r>
                  </m:oMath>
                </a14:m>
                <a:r>
                  <a:rPr lang="zh-CN" altLang="en-US" sz="1600" dirty="0"/>
                  <a:t>或</a:t>
                </a:r>
                <a14:m>
                  <m:oMath xmlns:m="http://schemas.openxmlformats.org/officeDocument/2006/math">
                    <m:d>
                      <m:dPr>
                        <m:begChr m:val="⟨"/>
                        <m:endChr m:val="⟩"/>
                        <m:ctrlPr>
                          <a:rPr lang="zh-CN" altLang="en-US" sz="1600" i="1">
                            <a:latin typeface="Cambria Math" panose="02040503050406030204" pitchFamily="18" charset="0"/>
                          </a:rPr>
                        </m:ctrlPr>
                      </m:dPr>
                      <m:e>
                        <m:r>
                          <a:rPr lang="zh-CN" altLang="en-US" sz="1600" i="1">
                            <a:latin typeface="Cambria Math" panose="02040503050406030204" pitchFamily="18" charset="0"/>
                          </a:rPr>
                          <m:t>𝜑</m:t>
                        </m:r>
                        <m:d>
                          <m:dPr>
                            <m:ctrlPr>
                              <a:rPr lang="zh-CN" altLang="en-US" sz="1600" i="1">
                                <a:latin typeface="Cambria Math" panose="02040503050406030204" pitchFamily="18" charset="0"/>
                              </a:rPr>
                            </m:ctrlPr>
                          </m:dPr>
                          <m:e>
                            <m:r>
                              <a:rPr lang="zh-CN" altLang="en-US" sz="1600" i="1">
                                <a:latin typeface="Cambria Math" panose="02040503050406030204" pitchFamily="18" charset="0"/>
                              </a:rPr>
                              <m:t>𝑘</m:t>
                            </m:r>
                          </m:e>
                        </m:d>
                        <m:r>
                          <a:rPr lang="zh-CN" altLang="en-US" sz="1600" i="1">
                            <a:latin typeface="Cambria Math" panose="02040503050406030204" pitchFamily="18" charset="0"/>
                          </a:rPr>
                          <m:t>𝜑</m:t>
                        </m:r>
                        <m:d>
                          <m:dPr>
                            <m:ctrlPr>
                              <a:rPr lang="zh-CN" altLang="en-US" sz="1600" i="1">
                                <a:latin typeface="Cambria Math" panose="02040503050406030204" pitchFamily="18" charset="0"/>
                              </a:rPr>
                            </m:ctrlPr>
                          </m:dPr>
                          <m:e>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𝑘</m:t>
                                </m:r>
                              </m:e>
                              <m:sup>
                                <m:r>
                                  <a:rPr lang="zh-CN" altLang="en-US" sz="1600" i="1">
                                    <a:latin typeface="Cambria Math" panose="02040503050406030204" pitchFamily="18" charset="0"/>
                                  </a:rPr>
                                  <m:t>′</m:t>
                                </m:r>
                              </m:sup>
                            </m:sSup>
                          </m:e>
                        </m:d>
                      </m:e>
                    </m:d>
                    <m:r>
                      <a:rPr lang="en-US" altLang="zh-CN" sz="1600" b="0" i="1" smtClean="0">
                        <a:latin typeface="Cambria Math" panose="02040503050406030204" pitchFamily="18" charset="0"/>
                      </a:rPr>
                      <m:t>=0</m:t>
                    </m:r>
                  </m:oMath>
                </a14:m>
                <a:endParaRPr lang="en-US" altLang="zh-CN" sz="1600" dirty="0"/>
              </a:p>
              <a:p>
                <a:endParaRPr lang="zh-CN" altLang="en-US" sz="1600" dirty="0"/>
              </a:p>
            </p:txBody>
          </p:sp>
        </mc:Choice>
        <mc:Fallback xmlns="">
          <p:sp>
            <p:nvSpPr>
              <p:cNvPr id="3" name="内容占位符 2">
                <a:extLst>
                  <a:ext uri="{FF2B5EF4-FFF2-40B4-BE49-F238E27FC236}">
                    <a16:creationId xmlns:a16="http://schemas.microsoft.com/office/drawing/2014/main" id="{65B0FAEC-2C7F-496F-BB44-F6A143016CB9}"/>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832D08F9-A136-A5C1-6F79-D798FF5C7769}"/>
              </a:ext>
            </a:extLst>
          </p:cNvPr>
          <p:cNvPicPr>
            <a:picLocks noChangeAspect="1"/>
          </p:cNvPicPr>
          <p:nvPr/>
        </p:nvPicPr>
        <p:blipFill>
          <a:blip r:embed="rId4"/>
          <a:stretch>
            <a:fillRect/>
          </a:stretch>
        </p:blipFill>
        <p:spPr>
          <a:xfrm>
            <a:off x="1042737" y="2292844"/>
            <a:ext cx="7011378" cy="609685"/>
          </a:xfrm>
          <a:prstGeom prst="rect">
            <a:avLst/>
          </a:prstGeom>
        </p:spPr>
      </p:pic>
      <p:sp>
        <p:nvSpPr>
          <p:cNvPr id="4" name="矩形 3">
            <a:extLst>
              <a:ext uri="{FF2B5EF4-FFF2-40B4-BE49-F238E27FC236}">
                <a16:creationId xmlns:a16="http://schemas.microsoft.com/office/drawing/2014/main" id="{FEB66A31-562E-5CA9-1BE9-BFA43C32BAA3}"/>
              </a:ext>
            </a:extLst>
          </p:cNvPr>
          <p:cNvSpPr/>
          <p:nvPr/>
        </p:nvSpPr>
        <p:spPr>
          <a:xfrm>
            <a:off x="1040091" y="4555223"/>
            <a:ext cx="1283659" cy="33556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081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969"/>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4" y="2344232"/>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2" y="2087592"/>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rPr>
              <a:t>04</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endParaRPr>
          </a:p>
        </p:txBody>
      </p:sp>
      <p:sp>
        <p:nvSpPr>
          <p:cNvPr id="9" name="矩形 8"/>
          <p:cNvSpPr/>
          <p:nvPr/>
        </p:nvSpPr>
        <p:spPr>
          <a:xfrm>
            <a:off x="11967145" y="1194421"/>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2" y="-67059"/>
            <a:ext cx="7161920" cy="7161920"/>
            <a:chOff x="-185896" y="-151960"/>
            <a:chExt cx="7161920" cy="716192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4" y="238811"/>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p>
          </p:txBody>
        </p:sp>
      </p:grpSp>
      <p:sp>
        <p:nvSpPr>
          <p:cNvPr id="5" name="灯片编号占位符 4"/>
          <p:cNvSpPr>
            <a:spLocks noGrp="1"/>
          </p:cNvSpPr>
          <p:nvPr>
            <p:ph type="sldNum" sz="quarter" idx="12"/>
          </p:nvPr>
        </p:nvSpPr>
        <p:spPr>
          <a:xfrm>
            <a:off x="8610599" y="6338381"/>
            <a:ext cx="2743200" cy="365125"/>
          </a:xfrm>
        </p:spPr>
        <p:txBody>
          <a:bodyPr/>
          <a:lstStyle/>
          <a:p>
            <a:fld id="{09A08166-9E9E-403F-B54D-C8E673028941}" type="slidenum">
              <a:rPr lang="zh-CN" altLang="en-US" smtClean="0"/>
              <a:t>14</a:t>
            </a:fld>
            <a:endParaRPr lang="zh-CN" altLang="en-US"/>
          </a:p>
        </p:txBody>
      </p:sp>
      <p:sp>
        <p:nvSpPr>
          <p:cNvPr id="2" name="文本框 1"/>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三点函数</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8A7F61-BEDB-F1C3-22F8-19EA20E3FDEA}"/>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四、三点函数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E603E08-250B-29A8-C669-4EACFDCD09BE}"/>
                  </a:ext>
                </a:extLst>
              </p:cNvPr>
              <p:cNvSpPr>
                <a:spLocks noGrp="1"/>
              </p:cNvSpPr>
              <p:nvPr>
                <p:ph idx="1"/>
              </p:nvPr>
            </p:nvSpPr>
            <p:spPr/>
            <p:txBody>
              <a:bodyPr/>
              <a:lstStyle/>
              <a:p>
                <a:r>
                  <a:rPr lang="zh-CN" altLang="en-US" dirty="0"/>
                  <a:t>位置空间中，两个标量算子</a:t>
                </a:r>
                <a:r>
                  <a:rPr lang="en-US" altLang="zh-CN" dirty="0"/>
                  <a:t>O1</a:t>
                </a:r>
                <a:r>
                  <a:rPr lang="zh-CN" altLang="en-US" dirty="0"/>
                  <a:t>、</a:t>
                </a:r>
                <a:r>
                  <a:rPr lang="en-US" altLang="zh-CN" dirty="0"/>
                  <a:t>O2</a:t>
                </a:r>
                <a:r>
                  <a:rPr lang="zh-CN" altLang="en-US" dirty="0"/>
                  <a:t>和一个带自旋</a:t>
                </a:r>
                <a:r>
                  <a:rPr lang="en-US" altLang="zh-CN" dirty="0"/>
                  <a:t>s</a:t>
                </a:r>
                <a:r>
                  <a:rPr lang="zh-CN" altLang="en-US" dirty="0"/>
                  <a:t>的算子</a:t>
                </a:r>
                <a:r>
                  <a:rPr lang="en-US" altLang="zh-CN" dirty="0"/>
                  <a:t>O3</a:t>
                </a:r>
                <a:r>
                  <a:rPr lang="zh-CN" altLang="en-US" dirty="0"/>
                  <a:t>的关联函数的一般形式如下</a:t>
                </a:r>
                <a:endParaRPr lang="en-US" altLang="zh-CN" dirty="0"/>
              </a:p>
              <a:p>
                <a:endParaRPr lang="en-US" altLang="zh-CN" dirty="0"/>
              </a:p>
              <a:p>
                <a:endParaRPr lang="en-US" altLang="zh-CN" dirty="0"/>
              </a:p>
              <a:p>
                <a:r>
                  <a:rPr lang="zh-CN" altLang="en-US" dirty="0"/>
                  <a:t>这里</a:t>
                </a:r>
                <a14:m>
                  <m:oMath xmlns:m="http://schemas.openxmlformats.org/officeDocument/2006/math">
                    <m:r>
                      <m:rPr>
                        <m:sty m:val="p"/>
                      </m:rPr>
                      <a:rPr lang="zh-CN" altLang="en-US" sz="1600" i="0" smtClean="0">
                        <a:latin typeface="Cambria Math" panose="02040503050406030204" pitchFamily="18" charset="0"/>
                      </a:rPr>
                      <m:t>Δ</m:t>
                    </m:r>
                  </m:oMath>
                </a14:m>
                <a:r>
                  <a:rPr lang="zh-CN" altLang="en-US" dirty="0"/>
                  <a:t>的含义和之前一样</a:t>
                </a:r>
                <a:endParaRPr lang="en-US" altLang="zh-CN" dirty="0"/>
              </a:p>
            </p:txBody>
          </p:sp>
        </mc:Choice>
        <mc:Fallback xmlns="">
          <p:sp>
            <p:nvSpPr>
              <p:cNvPr id="3" name="内容占位符 2">
                <a:extLst>
                  <a:ext uri="{FF2B5EF4-FFF2-40B4-BE49-F238E27FC236}">
                    <a16:creationId xmlns:a16="http://schemas.microsoft.com/office/drawing/2014/main" id="{9E603E08-250B-29A8-C669-4EACFDCD09BE}"/>
                  </a:ext>
                </a:extLst>
              </p:cNvPr>
              <p:cNvSpPr>
                <a:spLocks noGrp="1" noRot="1" noChangeAspect="1" noMove="1" noResize="1" noEditPoints="1" noAdjustHandles="1" noChangeArrowheads="1" noChangeShapeType="1" noTextEdit="1"/>
              </p:cNvSpPr>
              <p:nvPr>
                <p:ph idx="1"/>
              </p:nvPr>
            </p:nvSpPr>
            <p:spPr>
              <a:blipFill>
                <a:blip r:embed="rId3"/>
                <a:stretch>
                  <a:fillRect l="-1043" t="-2521" r="-40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DFFC082-CC8C-C51B-B62A-8A50DAEE8AAC}"/>
              </a:ext>
            </a:extLst>
          </p:cNvPr>
          <p:cNvPicPr>
            <a:picLocks noChangeAspect="1"/>
          </p:cNvPicPr>
          <p:nvPr/>
        </p:nvPicPr>
        <p:blipFill>
          <a:blip r:embed="rId4"/>
          <a:stretch>
            <a:fillRect/>
          </a:stretch>
        </p:blipFill>
        <p:spPr>
          <a:xfrm>
            <a:off x="995545" y="2704999"/>
            <a:ext cx="6744641" cy="724001"/>
          </a:xfrm>
          <a:prstGeom prst="rect">
            <a:avLst/>
          </a:prstGeom>
        </p:spPr>
      </p:pic>
      <p:pic>
        <p:nvPicPr>
          <p:cNvPr id="6" name="图片 5">
            <a:extLst>
              <a:ext uri="{FF2B5EF4-FFF2-40B4-BE49-F238E27FC236}">
                <a16:creationId xmlns:a16="http://schemas.microsoft.com/office/drawing/2014/main" id="{1A2269FA-23AA-D49F-54CE-B188EC990D9A}"/>
              </a:ext>
            </a:extLst>
          </p:cNvPr>
          <p:cNvPicPr>
            <a:picLocks noChangeAspect="1"/>
          </p:cNvPicPr>
          <p:nvPr/>
        </p:nvPicPr>
        <p:blipFill>
          <a:blip r:embed="rId5"/>
          <a:stretch>
            <a:fillRect/>
          </a:stretch>
        </p:blipFill>
        <p:spPr>
          <a:xfrm>
            <a:off x="1071046" y="4143868"/>
            <a:ext cx="6992077" cy="2168032"/>
          </a:xfrm>
          <a:prstGeom prst="rect">
            <a:avLst/>
          </a:prstGeom>
        </p:spPr>
      </p:pic>
      <p:pic>
        <p:nvPicPr>
          <p:cNvPr id="7" name="图片 6">
            <a:extLst>
              <a:ext uri="{FF2B5EF4-FFF2-40B4-BE49-F238E27FC236}">
                <a16:creationId xmlns:a16="http://schemas.microsoft.com/office/drawing/2014/main" id="{CCE70F00-0749-F480-7ED5-8A9A28761423}"/>
              </a:ext>
            </a:extLst>
          </p:cNvPr>
          <p:cNvPicPr>
            <a:picLocks noChangeAspect="1"/>
          </p:cNvPicPr>
          <p:nvPr/>
        </p:nvPicPr>
        <p:blipFill>
          <a:blip r:embed="rId6"/>
          <a:stretch>
            <a:fillRect/>
          </a:stretch>
        </p:blipFill>
        <p:spPr>
          <a:xfrm>
            <a:off x="4567084" y="5749847"/>
            <a:ext cx="1267002" cy="562053"/>
          </a:xfrm>
          <a:prstGeom prst="rect">
            <a:avLst/>
          </a:prstGeom>
        </p:spPr>
      </p:pic>
      <p:sp>
        <p:nvSpPr>
          <p:cNvPr id="5" name="矩形 4">
            <a:extLst>
              <a:ext uri="{FF2B5EF4-FFF2-40B4-BE49-F238E27FC236}">
                <a16:creationId xmlns:a16="http://schemas.microsoft.com/office/drawing/2014/main" id="{F02BD7CF-CC44-5698-6DFE-9D0F354E6044}"/>
              </a:ext>
            </a:extLst>
          </p:cNvPr>
          <p:cNvSpPr/>
          <p:nvPr/>
        </p:nvSpPr>
        <p:spPr>
          <a:xfrm>
            <a:off x="977463" y="2705000"/>
            <a:ext cx="6992077" cy="8267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4319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EC773C-A43A-BBD9-8F87-2DEAA9903C56}"/>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四、三点函数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CE91EE-7E33-8E51-1273-2C032C2D7943}"/>
                  </a:ext>
                </a:extLst>
              </p:cNvPr>
              <p:cNvSpPr>
                <a:spLocks noGrp="1"/>
              </p:cNvSpPr>
              <p:nvPr>
                <p:ph idx="1"/>
              </p:nvPr>
            </p:nvSpPr>
            <p:spPr/>
            <p:txBody>
              <a:bodyPr/>
              <a:lstStyle/>
              <a:p>
                <a:r>
                  <a:rPr lang="zh-CN" altLang="en-US" dirty="0"/>
                  <a:t>考虑两个共形耦合场</a:t>
                </a:r>
                <a14:m>
                  <m:oMath xmlns:m="http://schemas.openxmlformats.org/officeDocument/2006/math">
                    <m:r>
                      <a:rPr lang="zh-CN" altLang="en-US" sz="1600" i="1" smtClean="0">
                        <a:latin typeface="Cambria Math" panose="02040503050406030204" pitchFamily="18" charset="0"/>
                      </a:rPr>
                      <m:t>𝜑</m:t>
                    </m:r>
                  </m:oMath>
                </a14:m>
                <a:r>
                  <a:rPr lang="zh-CN" altLang="en-US" dirty="0"/>
                  <a:t>（</a:t>
                </a:r>
                <a14:m>
                  <m:oMath xmlns:m="http://schemas.openxmlformats.org/officeDocument/2006/math">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𝑚</m:t>
                        </m:r>
                      </m:e>
                      <m:sup>
                        <m:r>
                          <a:rPr lang="zh-CN" altLang="en-US" sz="1600" i="1" smtClean="0">
                            <a:latin typeface="Cambria Math" panose="02040503050406030204" pitchFamily="18" charset="0"/>
                          </a:rPr>
                          <m:t>2</m:t>
                        </m:r>
                      </m:sup>
                    </m:sSup>
                    <m:r>
                      <a:rPr lang="zh-CN" altLang="en-US" sz="1600" i="1" smtClean="0">
                        <a:latin typeface="Cambria Math" panose="02040503050406030204" pitchFamily="18" charset="0"/>
                      </a:rPr>
                      <m:t>=2</m:t>
                    </m:r>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𝐻</m:t>
                        </m:r>
                      </m:e>
                      <m:sup>
                        <m:r>
                          <a:rPr lang="zh-CN" altLang="en-US" sz="1600" i="1" smtClean="0">
                            <a:latin typeface="Cambria Math" panose="02040503050406030204" pitchFamily="18" charset="0"/>
                          </a:rPr>
                          <m:t>2</m:t>
                        </m:r>
                      </m:sup>
                    </m:sSup>
                  </m:oMath>
                </a14:m>
                <a:r>
                  <a:rPr lang="zh-CN" altLang="en-US" dirty="0"/>
                  <a:t>）和一个标量场</a:t>
                </a:r>
                <a14:m>
                  <m:oMath xmlns:m="http://schemas.openxmlformats.org/officeDocument/2006/math">
                    <m:r>
                      <a:rPr lang="zh-CN" altLang="en-US" sz="1600" i="1" smtClean="0">
                        <a:latin typeface="Cambria Math" panose="02040503050406030204" pitchFamily="18" charset="0"/>
                      </a:rPr>
                      <m:t>𝜎</m:t>
                    </m:r>
                  </m:oMath>
                </a14:m>
                <a:endParaRPr lang="en-US" altLang="zh-CN" sz="1600" dirty="0"/>
              </a:p>
              <a:p>
                <a:endParaRPr lang="en-US" altLang="zh-CN" dirty="0"/>
              </a:p>
              <a:p>
                <a:endParaRPr lang="en-US" altLang="zh-CN" dirty="0"/>
              </a:p>
              <a:p>
                <a14:m>
                  <m:oMath xmlns:m="http://schemas.openxmlformats.org/officeDocument/2006/math">
                    <m:r>
                      <m:rPr>
                        <m:sty m:val="p"/>
                      </m:rPr>
                      <a:rPr lang="zh-CN" altLang="en-US" sz="1600" i="0" smtClean="0">
                        <a:latin typeface="Cambria Math" panose="02040503050406030204" pitchFamily="18" charset="0"/>
                      </a:rPr>
                      <m:t>Δ</m:t>
                    </m:r>
                    <m:r>
                      <a:rPr lang="zh-CN" altLang="en-US" sz="1600" i="1">
                        <a:latin typeface="Cambria Math" panose="02040503050406030204" pitchFamily="18" charset="0"/>
                      </a:rPr>
                      <m:t>1=</m:t>
                    </m:r>
                    <m:r>
                      <m:rPr>
                        <m:sty m:val="p"/>
                      </m:rPr>
                      <a:rPr lang="zh-CN" altLang="en-US" sz="1600" i="0">
                        <a:latin typeface="Cambria Math" panose="02040503050406030204" pitchFamily="18" charset="0"/>
                      </a:rPr>
                      <m:t>Δ</m:t>
                    </m:r>
                    <m:r>
                      <a:rPr lang="zh-CN" altLang="en-US" sz="1600" i="1">
                        <a:latin typeface="Cambria Math" panose="02040503050406030204" pitchFamily="18" charset="0"/>
                      </a:rPr>
                      <m:t>2=2,</m:t>
                    </m:r>
                    <m:r>
                      <m:rPr>
                        <m:sty m:val="p"/>
                      </m:rPr>
                      <a:rPr lang="zh-CN" altLang="en-US" sz="1600" i="0">
                        <a:latin typeface="Cambria Math" panose="02040503050406030204" pitchFamily="18" charset="0"/>
                      </a:rPr>
                      <m:t>Δ</m:t>
                    </m:r>
                    <m:r>
                      <a:rPr lang="zh-CN" altLang="en-US" sz="1600" i="1">
                        <a:latin typeface="Cambria Math" panose="02040503050406030204" pitchFamily="18" charset="0"/>
                      </a:rPr>
                      <m:t>3=</m:t>
                    </m:r>
                    <m:r>
                      <m:rPr>
                        <m:sty m:val="p"/>
                      </m:rPr>
                      <a:rPr lang="zh-CN" altLang="en-US" sz="1600" i="0">
                        <a:latin typeface="Cambria Math" panose="02040503050406030204" pitchFamily="18" charset="0"/>
                      </a:rPr>
                      <m:t>Δ</m:t>
                    </m:r>
                  </m:oMath>
                </a14:m>
                <a:endParaRPr lang="en-US" altLang="zh-CN" sz="1600" dirty="0"/>
              </a:p>
              <a:p>
                <a:r>
                  <a:rPr lang="zh-CN" altLang="en-US" dirty="0"/>
                  <a:t>可以死算，但这里作者给出了一个能让我们较为快速地把握它的特征的方法</a:t>
                </a:r>
                <a:endParaRPr lang="en-US" altLang="zh-CN" dirty="0"/>
              </a:p>
              <a:p>
                <a:r>
                  <a:rPr lang="zh-CN" altLang="en-US" dirty="0"/>
                  <a:t>解释为什么动量和为</a:t>
                </a:r>
                <a:r>
                  <a:rPr lang="en-US" altLang="zh-CN" dirty="0"/>
                  <a:t>0</a:t>
                </a:r>
                <a:endParaRPr lang="zh-CN" altLang="en-US" dirty="0"/>
              </a:p>
            </p:txBody>
          </p:sp>
        </mc:Choice>
        <mc:Fallback xmlns="">
          <p:sp>
            <p:nvSpPr>
              <p:cNvPr id="3" name="内容占位符 2">
                <a:extLst>
                  <a:ext uri="{FF2B5EF4-FFF2-40B4-BE49-F238E27FC236}">
                    <a16:creationId xmlns:a16="http://schemas.microsoft.com/office/drawing/2014/main" id="{ABCE91EE-7E33-8E51-1273-2C032C2D7943}"/>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192281A-8BEA-5F74-01F4-6F734D6FB205}"/>
              </a:ext>
            </a:extLst>
          </p:cNvPr>
          <p:cNvPicPr>
            <a:picLocks noChangeAspect="1"/>
          </p:cNvPicPr>
          <p:nvPr/>
        </p:nvPicPr>
        <p:blipFill>
          <a:blip r:embed="rId4"/>
          <a:stretch>
            <a:fillRect/>
          </a:stretch>
        </p:blipFill>
        <p:spPr>
          <a:xfrm>
            <a:off x="838200" y="4517267"/>
            <a:ext cx="5372850" cy="2181529"/>
          </a:xfrm>
          <a:prstGeom prst="rect">
            <a:avLst/>
          </a:prstGeom>
        </p:spPr>
      </p:pic>
      <p:pic>
        <p:nvPicPr>
          <p:cNvPr id="5" name="图片 4">
            <a:extLst>
              <a:ext uri="{FF2B5EF4-FFF2-40B4-BE49-F238E27FC236}">
                <a16:creationId xmlns:a16="http://schemas.microsoft.com/office/drawing/2014/main" id="{23174206-A743-AD29-1ED8-37E0D22F8F40}"/>
              </a:ext>
            </a:extLst>
          </p:cNvPr>
          <p:cNvPicPr>
            <a:picLocks noChangeAspect="1"/>
          </p:cNvPicPr>
          <p:nvPr/>
        </p:nvPicPr>
        <p:blipFill>
          <a:blip r:embed="rId5"/>
          <a:stretch>
            <a:fillRect/>
          </a:stretch>
        </p:blipFill>
        <p:spPr>
          <a:xfrm>
            <a:off x="1147290" y="2313504"/>
            <a:ext cx="1743318" cy="638264"/>
          </a:xfrm>
          <a:prstGeom prst="rect">
            <a:avLst/>
          </a:prstGeom>
        </p:spPr>
      </p:pic>
      <p:pic>
        <p:nvPicPr>
          <p:cNvPr id="6" name="图片 5">
            <a:extLst>
              <a:ext uri="{FF2B5EF4-FFF2-40B4-BE49-F238E27FC236}">
                <a16:creationId xmlns:a16="http://schemas.microsoft.com/office/drawing/2014/main" id="{4B2604CD-3F5C-7CD5-0CC3-974C1346B149}"/>
              </a:ext>
            </a:extLst>
          </p:cNvPr>
          <p:cNvPicPr>
            <a:picLocks noChangeAspect="1"/>
          </p:cNvPicPr>
          <p:nvPr/>
        </p:nvPicPr>
        <p:blipFill>
          <a:blip r:embed="rId6"/>
          <a:stretch>
            <a:fillRect/>
          </a:stretch>
        </p:blipFill>
        <p:spPr>
          <a:xfrm>
            <a:off x="3199698" y="2313504"/>
            <a:ext cx="1267002" cy="562053"/>
          </a:xfrm>
          <a:prstGeom prst="rect">
            <a:avLst/>
          </a:prstGeom>
        </p:spPr>
      </p:pic>
      <p:sp>
        <p:nvSpPr>
          <p:cNvPr id="7" name="矩形 6">
            <a:extLst>
              <a:ext uri="{FF2B5EF4-FFF2-40B4-BE49-F238E27FC236}">
                <a16:creationId xmlns:a16="http://schemas.microsoft.com/office/drawing/2014/main" id="{70CC339A-E221-7395-6DD2-F5455F6BBADE}"/>
              </a:ext>
            </a:extLst>
          </p:cNvPr>
          <p:cNvSpPr/>
          <p:nvPr/>
        </p:nvSpPr>
        <p:spPr>
          <a:xfrm>
            <a:off x="964590" y="5905850"/>
            <a:ext cx="5562045" cy="79294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641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62B774FB-E9F5-EF16-B123-2F2A584A004D}"/>
              </a:ext>
            </a:extLst>
          </p:cNvPr>
          <p:cNvSpPr/>
          <p:nvPr/>
        </p:nvSpPr>
        <p:spPr>
          <a:xfrm>
            <a:off x="4672546" y="3124901"/>
            <a:ext cx="2021869" cy="57013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92DF20-FC3F-BB38-A92C-4693E3AC4326}"/>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四、三点函数</a:t>
            </a:r>
          </a:p>
        </p:txBody>
      </p:sp>
      <p:pic>
        <p:nvPicPr>
          <p:cNvPr id="4" name="内容占位符 3">
            <a:extLst>
              <a:ext uri="{FF2B5EF4-FFF2-40B4-BE49-F238E27FC236}">
                <a16:creationId xmlns:a16="http://schemas.microsoft.com/office/drawing/2014/main" id="{DEC4CDCD-2055-F18E-E6B3-2BAF2D97D1B9}"/>
              </a:ext>
            </a:extLst>
          </p:cNvPr>
          <p:cNvPicPr>
            <a:picLocks noGrp="1" noChangeAspect="1"/>
          </p:cNvPicPr>
          <p:nvPr>
            <p:ph idx="1"/>
          </p:nvPr>
        </p:nvPicPr>
        <p:blipFill>
          <a:blip r:embed="rId3"/>
          <a:stretch>
            <a:fillRect/>
          </a:stretch>
        </p:blipFill>
        <p:spPr>
          <a:xfrm>
            <a:off x="808155" y="1407879"/>
            <a:ext cx="4972744" cy="1095528"/>
          </a:xfrm>
          <a:prstGeom prst="rect">
            <a:avLst/>
          </a:prstGeom>
        </p:spPr>
      </p:pic>
      <p:pic>
        <p:nvPicPr>
          <p:cNvPr id="5" name="图片 4">
            <a:extLst>
              <a:ext uri="{FF2B5EF4-FFF2-40B4-BE49-F238E27FC236}">
                <a16:creationId xmlns:a16="http://schemas.microsoft.com/office/drawing/2014/main" id="{92CC4041-0C5D-3302-1EBB-881C028A2A60}"/>
              </a:ext>
            </a:extLst>
          </p:cNvPr>
          <p:cNvPicPr>
            <a:picLocks noChangeAspect="1"/>
          </p:cNvPicPr>
          <p:nvPr/>
        </p:nvPicPr>
        <p:blipFill>
          <a:blip r:embed="rId4"/>
          <a:stretch>
            <a:fillRect/>
          </a:stretch>
        </p:blipFill>
        <p:spPr>
          <a:xfrm>
            <a:off x="808155" y="2329277"/>
            <a:ext cx="5572903" cy="800212"/>
          </a:xfrm>
          <a:prstGeom prst="rect">
            <a:avLst/>
          </a:prstGeom>
        </p:spPr>
      </p:pic>
      <p:pic>
        <p:nvPicPr>
          <p:cNvPr id="6" name="图片 5">
            <a:extLst>
              <a:ext uri="{FF2B5EF4-FFF2-40B4-BE49-F238E27FC236}">
                <a16:creationId xmlns:a16="http://schemas.microsoft.com/office/drawing/2014/main" id="{4DECC323-4584-768D-EBA3-A7E3D36E6A5F}"/>
              </a:ext>
            </a:extLst>
          </p:cNvPr>
          <p:cNvPicPr>
            <a:picLocks noChangeAspect="1"/>
          </p:cNvPicPr>
          <p:nvPr/>
        </p:nvPicPr>
        <p:blipFill>
          <a:blip r:embed="rId5"/>
          <a:stretch>
            <a:fillRect/>
          </a:stretch>
        </p:blipFill>
        <p:spPr>
          <a:xfrm>
            <a:off x="697079" y="3643911"/>
            <a:ext cx="6620799" cy="857370"/>
          </a:xfrm>
          <a:prstGeom prst="rect">
            <a:avLst/>
          </a:prstGeom>
        </p:spPr>
      </p:pic>
      <p:pic>
        <p:nvPicPr>
          <p:cNvPr id="7" name="图片 6">
            <a:extLst>
              <a:ext uri="{FF2B5EF4-FFF2-40B4-BE49-F238E27FC236}">
                <a16:creationId xmlns:a16="http://schemas.microsoft.com/office/drawing/2014/main" id="{14CFBE45-F10B-677D-1AAD-BAEFC5D8E106}"/>
              </a:ext>
            </a:extLst>
          </p:cNvPr>
          <p:cNvPicPr>
            <a:picLocks noChangeAspect="1"/>
          </p:cNvPicPr>
          <p:nvPr/>
        </p:nvPicPr>
        <p:blipFill>
          <a:blip r:embed="rId6"/>
          <a:stretch>
            <a:fillRect/>
          </a:stretch>
        </p:blipFill>
        <p:spPr>
          <a:xfrm>
            <a:off x="838199" y="4821382"/>
            <a:ext cx="7668695" cy="724001"/>
          </a:xfrm>
          <a:prstGeom prst="rect">
            <a:avLst/>
          </a:prstGeom>
        </p:spPr>
      </p:pic>
      <p:pic>
        <p:nvPicPr>
          <p:cNvPr id="8" name="图片 7">
            <a:extLst>
              <a:ext uri="{FF2B5EF4-FFF2-40B4-BE49-F238E27FC236}">
                <a16:creationId xmlns:a16="http://schemas.microsoft.com/office/drawing/2014/main" id="{423F5914-7A6A-F0AB-7B23-47963087958A}"/>
              </a:ext>
            </a:extLst>
          </p:cNvPr>
          <p:cNvPicPr>
            <a:picLocks noChangeAspect="1"/>
          </p:cNvPicPr>
          <p:nvPr/>
        </p:nvPicPr>
        <p:blipFill>
          <a:blip r:embed="rId7"/>
          <a:stretch>
            <a:fillRect/>
          </a:stretch>
        </p:blipFill>
        <p:spPr>
          <a:xfrm>
            <a:off x="697079" y="5450121"/>
            <a:ext cx="9840698" cy="914528"/>
          </a:xfrm>
          <a:prstGeom prst="rect">
            <a:avLst/>
          </a:prstGeom>
        </p:spPr>
      </p:pic>
      <p:sp>
        <p:nvSpPr>
          <p:cNvPr id="3" name="文本框 2">
            <a:extLst>
              <a:ext uri="{FF2B5EF4-FFF2-40B4-BE49-F238E27FC236}">
                <a16:creationId xmlns:a16="http://schemas.microsoft.com/office/drawing/2014/main" id="{152BF495-3270-4871-43CC-8A5D1965F525}"/>
              </a:ext>
            </a:extLst>
          </p:cNvPr>
          <p:cNvSpPr txBox="1"/>
          <p:nvPr/>
        </p:nvSpPr>
        <p:spPr>
          <a:xfrm>
            <a:off x="838199" y="3148358"/>
            <a:ext cx="7366233" cy="523220"/>
          </a:xfrm>
          <a:prstGeom prst="rect">
            <a:avLst/>
          </a:prstGeom>
          <a:noFill/>
        </p:spPr>
        <p:txBody>
          <a:bodyPr wrap="square" rtlCol="0">
            <a:spAutoFit/>
          </a:bodyPr>
          <a:lstStyle/>
          <a:p>
            <a:r>
              <a:rPr lang="zh-CN" altLang="en-US" sz="2800" dirty="0"/>
              <a:t>不妨设</a:t>
            </a:r>
            <a:r>
              <a:rPr lang="en-US" altLang="zh-CN" sz="2800" dirty="0"/>
              <a:t>b</a:t>
            </a:r>
            <a:r>
              <a:rPr lang="zh-CN" altLang="en-US" sz="2800" dirty="0"/>
              <a:t>垂直于</a:t>
            </a:r>
            <a:r>
              <a:rPr lang="en-US" altLang="zh-CN" sz="2800" dirty="0"/>
              <a:t>k3</a:t>
            </a:r>
            <a:r>
              <a:rPr lang="zh-CN" altLang="en-US" sz="2800" dirty="0"/>
              <a:t>，再根据动量和为</a:t>
            </a:r>
            <a:r>
              <a:rPr lang="en-US" altLang="zh-CN" sz="2800" dirty="0"/>
              <a:t>0</a:t>
            </a:r>
            <a:endParaRPr lang="zh-CN" altLang="en-US" sz="2800" dirty="0"/>
          </a:p>
        </p:txBody>
      </p:sp>
      <p:sp>
        <p:nvSpPr>
          <p:cNvPr id="9" name="文本框 8">
            <a:extLst>
              <a:ext uri="{FF2B5EF4-FFF2-40B4-BE49-F238E27FC236}">
                <a16:creationId xmlns:a16="http://schemas.microsoft.com/office/drawing/2014/main" id="{28280252-C364-7744-DDD6-73202FBC123B}"/>
              </a:ext>
            </a:extLst>
          </p:cNvPr>
          <p:cNvSpPr txBox="1"/>
          <p:nvPr/>
        </p:nvSpPr>
        <p:spPr>
          <a:xfrm>
            <a:off x="956344" y="4370664"/>
            <a:ext cx="8405769" cy="523220"/>
          </a:xfrm>
          <a:prstGeom prst="rect">
            <a:avLst/>
          </a:prstGeom>
          <a:noFill/>
        </p:spPr>
        <p:txBody>
          <a:bodyPr wrap="square" rtlCol="0">
            <a:spAutoFit/>
          </a:bodyPr>
          <a:lstStyle/>
          <a:p>
            <a:r>
              <a:rPr lang="zh-CN" altLang="en-US" sz="2800" dirty="0"/>
              <a:t>于是</a:t>
            </a:r>
            <a:r>
              <a:rPr lang="en-US" altLang="zh-CN" sz="2800" dirty="0"/>
              <a:t>G</a:t>
            </a:r>
            <a:r>
              <a:rPr lang="zh-CN" altLang="en-US" sz="2800" dirty="0"/>
              <a:t>要么</a:t>
            </a:r>
            <a:r>
              <a:rPr lang="en-US" altLang="zh-CN" sz="2800" dirty="0"/>
              <a:t>p</a:t>
            </a:r>
            <a:r>
              <a:rPr lang="zh-CN" altLang="en-US" sz="2800" dirty="0"/>
              <a:t>无关，要么</a:t>
            </a:r>
            <a:r>
              <a:rPr lang="en-US" altLang="zh-CN" sz="2800" dirty="0"/>
              <a:t>q</a:t>
            </a:r>
            <a:r>
              <a:rPr lang="zh-CN" altLang="en-US" sz="2800" dirty="0"/>
              <a:t>无关。不妨设</a:t>
            </a:r>
            <a:r>
              <a:rPr lang="en-US" altLang="zh-CN" sz="2800" dirty="0"/>
              <a:t>G</a:t>
            </a:r>
            <a:r>
              <a:rPr lang="zh-CN" altLang="en-US" sz="2800" dirty="0"/>
              <a:t>为</a:t>
            </a:r>
            <a:r>
              <a:rPr lang="en-US" altLang="zh-CN" sz="2800" dirty="0"/>
              <a:t>q</a:t>
            </a:r>
            <a:r>
              <a:rPr lang="zh-CN" altLang="en-US" sz="2800" dirty="0"/>
              <a:t>无关的</a:t>
            </a:r>
          </a:p>
        </p:txBody>
      </p:sp>
      <p:sp>
        <p:nvSpPr>
          <p:cNvPr id="10" name="矩形 9">
            <a:extLst>
              <a:ext uri="{FF2B5EF4-FFF2-40B4-BE49-F238E27FC236}">
                <a16:creationId xmlns:a16="http://schemas.microsoft.com/office/drawing/2014/main" id="{14EF7720-C3F8-7540-73C1-FA738408E6EE}"/>
              </a:ext>
            </a:extLst>
          </p:cNvPr>
          <p:cNvSpPr/>
          <p:nvPr/>
        </p:nvSpPr>
        <p:spPr>
          <a:xfrm>
            <a:off x="956343" y="5545383"/>
            <a:ext cx="9581433" cy="72400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130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960525-E96D-C7D0-8EE4-B204408BE5B8}"/>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四、三点函数</a:t>
            </a:r>
          </a:p>
        </p:txBody>
      </p:sp>
      <p:sp>
        <p:nvSpPr>
          <p:cNvPr id="3" name="内容占位符 2">
            <a:extLst>
              <a:ext uri="{FF2B5EF4-FFF2-40B4-BE49-F238E27FC236}">
                <a16:creationId xmlns:a16="http://schemas.microsoft.com/office/drawing/2014/main" id="{68168999-DEE4-AC88-9CE6-795CA5E36001}"/>
              </a:ext>
            </a:extLst>
          </p:cNvPr>
          <p:cNvSpPr>
            <a:spLocks noGrp="1"/>
          </p:cNvSpPr>
          <p:nvPr>
            <p:ph idx="1"/>
          </p:nvPr>
        </p:nvSpPr>
        <p:spPr/>
        <p:txBody>
          <a:bodyPr/>
          <a:lstStyle/>
          <a:p>
            <a:r>
              <a:rPr lang="zh-CN" altLang="en-US" dirty="0"/>
              <a:t>考虑两个标量场和一个大质量的高自旋场（</a:t>
            </a:r>
            <a:r>
              <a:rPr lang="en-US" altLang="zh-CN" dirty="0"/>
              <a:t>k3&lt;&lt;k1~k2</a:t>
            </a:r>
            <a:r>
              <a:rPr lang="zh-CN" altLang="en-US" dirty="0"/>
              <a:t>）</a:t>
            </a:r>
            <a:endParaRPr lang="en-US" altLang="zh-CN" dirty="0"/>
          </a:p>
          <a:p>
            <a:r>
              <a:rPr lang="zh-CN" altLang="en-US" dirty="0"/>
              <a:t>对应在位置空间中：</a:t>
            </a:r>
            <a:endParaRPr lang="en-US" altLang="zh-CN" dirty="0"/>
          </a:p>
          <a:p>
            <a:endParaRPr lang="en-US" altLang="zh-CN" dirty="0"/>
          </a:p>
        </p:txBody>
      </p:sp>
      <p:pic>
        <p:nvPicPr>
          <p:cNvPr id="4" name="图片 3">
            <a:extLst>
              <a:ext uri="{FF2B5EF4-FFF2-40B4-BE49-F238E27FC236}">
                <a16:creationId xmlns:a16="http://schemas.microsoft.com/office/drawing/2014/main" id="{F664B4D1-E5A2-012F-04F5-A890BB21A247}"/>
              </a:ext>
            </a:extLst>
          </p:cNvPr>
          <p:cNvPicPr>
            <a:picLocks noChangeAspect="1"/>
          </p:cNvPicPr>
          <p:nvPr/>
        </p:nvPicPr>
        <p:blipFill>
          <a:blip r:embed="rId3"/>
          <a:stretch>
            <a:fillRect/>
          </a:stretch>
        </p:blipFill>
        <p:spPr>
          <a:xfrm>
            <a:off x="1047257" y="2785208"/>
            <a:ext cx="2667372" cy="514422"/>
          </a:xfrm>
          <a:prstGeom prst="rect">
            <a:avLst/>
          </a:prstGeom>
        </p:spPr>
      </p:pic>
      <p:pic>
        <p:nvPicPr>
          <p:cNvPr id="5" name="图片 4">
            <a:extLst>
              <a:ext uri="{FF2B5EF4-FFF2-40B4-BE49-F238E27FC236}">
                <a16:creationId xmlns:a16="http://schemas.microsoft.com/office/drawing/2014/main" id="{7398AC05-DFC9-7F13-2313-B176971D4930}"/>
              </a:ext>
            </a:extLst>
          </p:cNvPr>
          <p:cNvPicPr>
            <a:picLocks noChangeAspect="1"/>
          </p:cNvPicPr>
          <p:nvPr/>
        </p:nvPicPr>
        <p:blipFill>
          <a:blip r:embed="rId4"/>
          <a:stretch>
            <a:fillRect/>
          </a:stretch>
        </p:blipFill>
        <p:spPr>
          <a:xfrm>
            <a:off x="1077417" y="3347358"/>
            <a:ext cx="1514686" cy="362001"/>
          </a:xfrm>
          <a:prstGeom prst="rect">
            <a:avLst/>
          </a:prstGeom>
        </p:spPr>
      </p:pic>
      <p:pic>
        <p:nvPicPr>
          <p:cNvPr id="6" name="图片 5">
            <a:extLst>
              <a:ext uri="{FF2B5EF4-FFF2-40B4-BE49-F238E27FC236}">
                <a16:creationId xmlns:a16="http://schemas.microsoft.com/office/drawing/2014/main" id="{8A7F1153-A0A1-F8D8-BC26-555AC33E0CBD}"/>
              </a:ext>
            </a:extLst>
          </p:cNvPr>
          <p:cNvPicPr>
            <a:picLocks noChangeAspect="1"/>
          </p:cNvPicPr>
          <p:nvPr/>
        </p:nvPicPr>
        <p:blipFill>
          <a:blip r:embed="rId5"/>
          <a:stretch>
            <a:fillRect/>
          </a:stretch>
        </p:blipFill>
        <p:spPr>
          <a:xfrm>
            <a:off x="2831319" y="3375938"/>
            <a:ext cx="1000265" cy="304843"/>
          </a:xfrm>
          <a:prstGeom prst="rect">
            <a:avLst/>
          </a:prstGeom>
        </p:spPr>
      </p:pic>
      <p:pic>
        <p:nvPicPr>
          <p:cNvPr id="7" name="图片 6">
            <a:extLst>
              <a:ext uri="{FF2B5EF4-FFF2-40B4-BE49-F238E27FC236}">
                <a16:creationId xmlns:a16="http://schemas.microsoft.com/office/drawing/2014/main" id="{F4875D23-BD6D-2457-118F-6D65C3580668}"/>
              </a:ext>
            </a:extLst>
          </p:cNvPr>
          <p:cNvPicPr>
            <a:picLocks noChangeAspect="1"/>
          </p:cNvPicPr>
          <p:nvPr/>
        </p:nvPicPr>
        <p:blipFill>
          <a:blip r:embed="rId6"/>
          <a:stretch>
            <a:fillRect/>
          </a:stretch>
        </p:blipFill>
        <p:spPr>
          <a:xfrm>
            <a:off x="838200" y="3684284"/>
            <a:ext cx="8907118" cy="1228896"/>
          </a:xfrm>
          <a:prstGeom prst="rect">
            <a:avLst/>
          </a:prstGeom>
        </p:spPr>
      </p:pic>
      <p:pic>
        <p:nvPicPr>
          <p:cNvPr id="8" name="图片 7">
            <a:extLst>
              <a:ext uri="{FF2B5EF4-FFF2-40B4-BE49-F238E27FC236}">
                <a16:creationId xmlns:a16="http://schemas.microsoft.com/office/drawing/2014/main" id="{5B05B2AE-546F-2D26-B4FC-9E74581DF796}"/>
              </a:ext>
            </a:extLst>
          </p:cNvPr>
          <p:cNvPicPr>
            <a:picLocks noChangeAspect="1"/>
          </p:cNvPicPr>
          <p:nvPr/>
        </p:nvPicPr>
        <p:blipFill>
          <a:blip r:embed="rId7"/>
          <a:stretch>
            <a:fillRect/>
          </a:stretch>
        </p:blipFill>
        <p:spPr>
          <a:xfrm>
            <a:off x="729144" y="4913180"/>
            <a:ext cx="9412013" cy="905001"/>
          </a:xfrm>
          <a:prstGeom prst="rect">
            <a:avLst/>
          </a:prstGeom>
        </p:spPr>
      </p:pic>
      <p:pic>
        <p:nvPicPr>
          <p:cNvPr id="10" name="图片 9">
            <a:extLst>
              <a:ext uri="{FF2B5EF4-FFF2-40B4-BE49-F238E27FC236}">
                <a16:creationId xmlns:a16="http://schemas.microsoft.com/office/drawing/2014/main" id="{243B7F89-60C2-1322-9EE2-A60175B722B7}"/>
              </a:ext>
            </a:extLst>
          </p:cNvPr>
          <p:cNvPicPr>
            <a:picLocks noChangeAspect="1"/>
          </p:cNvPicPr>
          <p:nvPr/>
        </p:nvPicPr>
        <p:blipFill>
          <a:blip r:embed="rId8"/>
          <a:stretch>
            <a:fillRect/>
          </a:stretch>
        </p:blipFill>
        <p:spPr>
          <a:xfrm>
            <a:off x="3644322" y="5873932"/>
            <a:ext cx="7818534" cy="437968"/>
          </a:xfrm>
          <a:prstGeom prst="rect">
            <a:avLst/>
          </a:prstGeom>
        </p:spPr>
      </p:pic>
      <p:sp>
        <p:nvSpPr>
          <p:cNvPr id="9" name="矩形 8">
            <a:extLst>
              <a:ext uri="{FF2B5EF4-FFF2-40B4-BE49-F238E27FC236}">
                <a16:creationId xmlns:a16="http://schemas.microsoft.com/office/drawing/2014/main" id="{DA754EF4-7E90-11CA-8749-29740689421D}"/>
              </a:ext>
            </a:extLst>
          </p:cNvPr>
          <p:cNvSpPr/>
          <p:nvPr/>
        </p:nvSpPr>
        <p:spPr>
          <a:xfrm>
            <a:off x="3514987" y="5825429"/>
            <a:ext cx="7947869" cy="48647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064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F160B-D63E-66C8-3363-8C2E195BE6B8}"/>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四、三点函数</a:t>
            </a:r>
          </a:p>
        </p:txBody>
      </p:sp>
      <p:sp>
        <p:nvSpPr>
          <p:cNvPr id="3" name="内容占位符 2">
            <a:extLst>
              <a:ext uri="{FF2B5EF4-FFF2-40B4-BE49-F238E27FC236}">
                <a16:creationId xmlns:a16="http://schemas.microsoft.com/office/drawing/2014/main" id="{07B59FC6-B9AD-87CB-D53A-0C7ED0C4D5FF}"/>
              </a:ext>
            </a:extLst>
          </p:cNvPr>
          <p:cNvSpPr>
            <a:spLocks noGrp="1"/>
          </p:cNvSpPr>
          <p:nvPr>
            <p:ph idx="1"/>
          </p:nvPr>
        </p:nvSpPr>
        <p:spPr/>
        <p:txBody>
          <a:bodyPr/>
          <a:lstStyle/>
          <a:p>
            <a:r>
              <a:rPr lang="zh-CN" altLang="en-US" dirty="0"/>
              <a:t>对</a:t>
            </a:r>
            <a:r>
              <a:rPr lang="en-US" altLang="zh-CN" dirty="0"/>
              <a:t>k3</a:t>
            </a:r>
            <a:r>
              <a:rPr lang="zh-CN" altLang="en-US" dirty="0"/>
              <a:t>展开</a:t>
            </a:r>
            <a:endParaRPr lang="en-US" altLang="zh-CN" dirty="0"/>
          </a:p>
          <a:p>
            <a:endParaRPr lang="en-US" altLang="zh-CN" dirty="0"/>
          </a:p>
          <a:p>
            <a:endParaRPr lang="en-US" altLang="zh-CN" dirty="0"/>
          </a:p>
        </p:txBody>
      </p:sp>
      <p:pic>
        <p:nvPicPr>
          <p:cNvPr id="4" name="图片 3">
            <a:extLst>
              <a:ext uri="{FF2B5EF4-FFF2-40B4-BE49-F238E27FC236}">
                <a16:creationId xmlns:a16="http://schemas.microsoft.com/office/drawing/2014/main" id="{0B45BBD1-B266-C5C8-7179-BAD2A97D48A8}"/>
              </a:ext>
            </a:extLst>
          </p:cNvPr>
          <p:cNvPicPr>
            <a:picLocks noChangeAspect="1"/>
          </p:cNvPicPr>
          <p:nvPr/>
        </p:nvPicPr>
        <p:blipFill>
          <a:blip r:embed="rId3"/>
          <a:stretch>
            <a:fillRect/>
          </a:stretch>
        </p:blipFill>
        <p:spPr>
          <a:xfrm>
            <a:off x="838200" y="2256154"/>
            <a:ext cx="10288436" cy="933580"/>
          </a:xfrm>
          <a:prstGeom prst="rect">
            <a:avLst/>
          </a:prstGeom>
        </p:spPr>
      </p:pic>
      <p:pic>
        <p:nvPicPr>
          <p:cNvPr id="6" name="图片 5">
            <a:extLst>
              <a:ext uri="{FF2B5EF4-FFF2-40B4-BE49-F238E27FC236}">
                <a16:creationId xmlns:a16="http://schemas.microsoft.com/office/drawing/2014/main" id="{438FA008-7F7F-B06B-401B-DC608F768BFE}"/>
              </a:ext>
            </a:extLst>
          </p:cNvPr>
          <p:cNvPicPr>
            <a:picLocks noChangeAspect="1"/>
          </p:cNvPicPr>
          <p:nvPr/>
        </p:nvPicPr>
        <p:blipFill>
          <a:blip r:embed="rId4"/>
          <a:stretch>
            <a:fillRect/>
          </a:stretch>
        </p:blipFill>
        <p:spPr>
          <a:xfrm>
            <a:off x="793839" y="2959082"/>
            <a:ext cx="9316750" cy="1724266"/>
          </a:xfrm>
          <a:prstGeom prst="rect">
            <a:avLst/>
          </a:prstGeom>
        </p:spPr>
      </p:pic>
      <p:pic>
        <p:nvPicPr>
          <p:cNvPr id="7" name="图片 6">
            <a:extLst>
              <a:ext uri="{FF2B5EF4-FFF2-40B4-BE49-F238E27FC236}">
                <a16:creationId xmlns:a16="http://schemas.microsoft.com/office/drawing/2014/main" id="{FA378DF3-0520-2015-EFC3-0E9218EA37B4}"/>
              </a:ext>
            </a:extLst>
          </p:cNvPr>
          <p:cNvPicPr>
            <a:picLocks noChangeAspect="1"/>
          </p:cNvPicPr>
          <p:nvPr/>
        </p:nvPicPr>
        <p:blipFill>
          <a:blip r:embed="rId5"/>
          <a:stretch>
            <a:fillRect/>
          </a:stretch>
        </p:blipFill>
        <p:spPr>
          <a:xfrm>
            <a:off x="842229" y="5159488"/>
            <a:ext cx="10507541" cy="657317"/>
          </a:xfrm>
          <a:prstGeom prst="rect">
            <a:avLst/>
          </a:prstGeom>
        </p:spPr>
      </p:pic>
      <p:sp>
        <p:nvSpPr>
          <p:cNvPr id="8" name="文本框 7">
            <a:extLst>
              <a:ext uri="{FF2B5EF4-FFF2-40B4-BE49-F238E27FC236}">
                <a16:creationId xmlns:a16="http://schemas.microsoft.com/office/drawing/2014/main" id="{211CF5A1-A6D0-D8A5-9A70-E9B235B378C8}"/>
              </a:ext>
            </a:extLst>
          </p:cNvPr>
          <p:cNvSpPr txBox="1"/>
          <p:nvPr/>
        </p:nvSpPr>
        <p:spPr>
          <a:xfrm>
            <a:off x="890620" y="4556675"/>
            <a:ext cx="5870907" cy="523220"/>
          </a:xfrm>
          <a:prstGeom prst="rect">
            <a:avLst/>
          </a:prstGeom>
          <a:noFill/>
        </p:spPr>
        <p:txBody>
          <a:bodyPr wrap="square" rtlCol="0">
            <a:spAutoFit/>
          </a:bodyPr>
          <a:lstStyle/>
          <a:p>
            <a:r>
              <a:rPr lang="zh-CN" altLang="en-US" sz="2800" dirty="0"/>
              <a:t>其中</a:t>
            </a:r>
            <a:r>
              <a:rPr lang="en-US" altLang="zh-CN" sz="2800" dirty="0" err="1"/>
              <a:t>Gs</a:t>
            </a:r>
            <a:r>
              <a:rPr lang="zh-CN" altLang="en-US" sz="2800" dirty="0"/>
              <a:t>（</a:t>
            </a:r>
            <a:r>
              <a:rPr lang="en-US" altLang="zh-CN" sz="2800" dirty="0"/>
              <a:t>p</a:t>
            </a:r>
            <a:r>
              <a:rPr lang="zh-CN" altLang="en-US" sz="2800" dirty="0"/>
              <a:t>）满足如下方程</a:t>
            </a:r>
          </a:p>
        </p:txBody>
      </p:sp>
    </p:spTree>
    <p:extLst>
      <p:ext uri="{BB962C8B-B14F-4D97-AF65-F5344CB8AC3E}">
        <p14:creationId xmlns:p14="http://schemas.microsoft.com/office/powerpoint/2010/main" val="259351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3216275" cy="687299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rot="5400000">
            <a:off x="1031227" y="1563043"/>
            <a:ext cx="3095626" cy="3731918"/>
          </a:xfrm>
          <a:prstGeom prst="rect">
            <a:avLst/>
          </a:prstGeom>
          <a:solidFill>
            <a:schemeClr val="bg1"/>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3" name="组合 42"/>
          <p:cNvGrpSpPr/>
          <p:nvPr/>
        </p:nvGrpSpPr>
        <p:grpSpPr>
          <a:xfrm>
            <a:off x="1082302" y="-106990"/>
            <a:ext cx="7161920" cy="7161920"/>
            <a:chOff x="-185896" y="-151960"/>
            <a:chExt cx="7161920" cy="7161920"/>
          </a:xfrm>
        </p:grpSpPr>
        <p:pic>
          <p:nvPicPr>
            <p:cNvPr id="45" name="图片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44" name="图片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5" name="组合 4"/>
          <p:cNvGrpSpPr/>
          <p:nvPr/>
        </p:nvGrpSpPr>
        <p:grpSpPr>
          <a:xfrm>
            <a:off x="713081" y="2272550"/>
            <a:ext cx="3731918" cy="2098460"/>
            <a:chOff x="713081" y="2272550"/>
            <a:chExt cx="3731918" cy="2098460"/>
          </a:xfrm>
        </p:grpSpPr>
        <p:sp>
          <p:nvSpPr>
            <p:cNvPr id="3" name="文本框 2"/>
            <p:cNvSpPr txBox="1"/>
            <p:nvPr/>
          </p:nvSpPr>
          <p:spPr>
            <a:xfrm>
              <a:off x="713081" y="2272550"/>
              <a:ext cx="373191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104BA4"/>
                  </a:solidFill>
                  <a:effectLst/>
                  <a:uLnTx/>
                  <a:uFillTx/>
                  <a:latin typeface="微软雅黑" panose="020B0503020204020204" charset="-122"/>
                  <a:ea typeface="微软雅黑" panose="020B0503020204020204" charset="-122"/>
                  <a:cs typeface="宋体" panose="02010600030101010101" pitchFamily="2" charset="-122"/>
                </a:rPr>
                <a:t>目 录</a:t>
              </a:r>
            </a:p>
          </p:txBody>
        </p:sp>
        <p:grpSp>
          <p:nvGrpSpPr>
            <p:cNvPr id="22" name="组合 21"/>
            <p:cNvGrpSpPr/>
            <p:nvPr/>
          </p:nvGrpSpPr>
          <p:grpSpPr>
            <a:xfrm flipV="1">
              <a:off x="1416273" y="3595989"/>
              <a:ext cx="2325534" cy="169216"/>
              <a:chOff x="2958650" y="4529138"/>
              <a:chExt cx="6390970" cy="0"/>
            </a:xfrm>
          </p:grpSpPr>
          <p:cxnSp>
            <p:nvCxnSpPr>
              <p:cNvPr id="23" name="直接连接符 22"/>
              <p:cNvCxnSpPr/>
              <p:nvPr/>
            </p:nvCxnSpPr>
            <p:spPr>
              <a:xfrm>
                <a:off x="6475751" y="4529138"/>
                <a:ext cx="2873869" cy="0"/>
              </a:xfrm>
              <a:prstGeom prst="line">
                <a:avLst/>
              </a:prstGeom>
              <a:ln w="25400">
                <a:gradFill flip="none" rotWithShape="1">
                  <a:gsLst>
                    <a:gs pos="0">
                      <a:srgbClr val="104BA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958650" y="4529138"/>
                <a:ext cx="3681993" cy="0"/>
              </a:xfrm>
              <a:prstGeom prst="line">
                <a:avLst/>
              </a:prstGeom>
              <a:ln w="25400">
                <a:gradFill flip="none" rotWithShape="1">
                  <a:gsLst>
                    <a:gs pos="96000">
                      <a:srgbClr val="104BA4"/>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712514" y="3970900"/>
              <a:ext cx="1766527"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04BA4"/>
                  </a:solidFill>
                  <a:effectLst/>
                  <a:uLnTx/>
                  <a:uFillTx/>
                  <a:latin typeface="宋体" panose="02010600030101010101" pitchFamily="2" charset="-122"/>
                  <a:ea typeface="宋体" panose="02010600030101010101" pitchFamily="2" charset="-122"/>
                  <a:cs typeface="宋体" panose="02010600030101010101" pitchFamily="2" charset="-122"/>
                </a:rPr>
                <a:t>CONTENTS</a:t>
              </a:r>
              <a:endParaRPr kumimoji="0" lang="zh-CN" altLang="en-US" sz="2000" b="1" i="0" u="none" strike="noStrike" kern="1200" cap="none" spc="0" normalizeH="0" baseline="0" noProof="0" dirty="0">
                <a:ln>
                  <a:noFill/>
                </a:ln>
                <a:solidFill>
                  <a:srgbClr val="104BA4"/>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grpSp>
      <p:grpSp>
        <p:nvGrpSpPr>
          <p:cNvPr id="6" name="组合 5"/>
          <p:cNvGrpSpPr/>
          <p:nvPr>
            <p:custDataLst>
              <p:tags r:id="rId1"/>
            </p:custDataLst>
          </p:nvPr>
        </p:nvGrpSpPr>
        <p:grpSpPr>
          <a:xfrm>
            <a:off x="5167353" y="368300"/>
            <a:ext cx="4848465" cy="5807571"/>
            <a:chOff x="5047433" y="368300"/>
            <a:chExt cx="4848465" cy="5807571"/>
          </a:xfrm>
        </p:grpSpPr>
        <p:sp>
          <p:nvSpPr>
            <p:cNvPr id="4" name="矩形 3"/>
            <p:cNvSpPr/>
            <p:nvPr>
              <p:custDataLst>
                <p:tags r:id="rId3"/>
              </p:custDataLst>
            </p:nvPr>
          </p:nvSpPr>
          <p:spPr>
            <a:xfrm>
              <a:off x="5049338" y="368300"/>
              <a:ext cx="1080000" cy="1080000"/>
            </a:xfrm>
            <a:prstGeom prst="rect">
              <a:avLst/>
            </a:prstGeom>
            <a:solidFill>
              <a:srgbClr val="104BA4"/>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rPr>
                <a:t>01</a:t>
              </a:r>
              <a:endParaRPr kumimoji="0" lang="zh-CN" altLang="en-US"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6" name="矩形 25"/>
            <p:cNvSpPr/>
            <p:nvPr>
              <p:custDataLst>
                <p:tags r:id="rId4"/>
              </p:custDataLst>
            </p:nvPr>
          </p:nvSpPr>
          <p:spPr>
            <a:xfrm>
              <a:off x="5048703" y="1647719"/>
              <a:ext cx="1080000" cy="1080000"/>
            </a:xfrm>
            <a:prstGeom prst="rect">
              <a:avLst/>
            </a:prstGeom>
            <a:solidFill>
              <a:schemeClr val="bg2">
                <a:lumMod val="75000"/>
              </a:schemeClr>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rPr>
                <a:t>02</a:t>
              </a:r>
              <a:endParaRPr kumimoji="0" lang="zh-CN" altLang="en-US"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7" name="矩形 26"/>
            <p:cNvSpPr/>
            <p:nvPr>
              <p:custDataLst>
                <p:tags r:id="rId5"/>
              </p:custDataLst>
            </p:nvPr>
          </p:nvSpPr>
          <p:spPr>
            <a:xfrm>
              <a:off x="5048068" y="2927138"/>
              <a:ext cx="1080000" cy="1080000"/>
            </a:xfrm>
            <a:prstGeom prst="rect">
              <a:avLst/>
            </a:prstGeom>
            <a:solidFill>
              <a:srgbClr val="104BA4"/>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rPr>
                <a:t>03</a:t>
              </a:r>
              <a:endParaRPr kumimoji="0" lang="zh-CN" altLang="en-US"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8" name="矩形 27"/>
            <p:cNvSpPr/>
            <p:nvPr>
              <p:custDataLst>
                <p:tags r:id="rId6"/>
              </p:custDataLst>
            </p:nvPr>
          </p:nvSpPr>
          <p:spPr>
            <a:xfrm>
              <a:off x="5047433" y="4206557"/>
              <a:ext cx="1080000" cy="1080000"/>
            </a:xfrm>
            <a:prstGeom prst="rect">
              <a:avLst/>
            </a:prstGeom>
            <a:solidFill>
              <a:srgbClr val="AFABAB"/>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rPr>
                <a:t>04</a:t>
              </a:r>
              <a:endParaRPr kumimoji="0" lang="zh-CN" altLang="en-US"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0" name="文本框 29"/>
            <p:cNvSpPr txBox="1"/>
            <p:nvPr>
              <p:custDataLst>
                <p:tags r:id="rId7"/>
              </p:custDataLst>
            </p:nvPr>
          </p:nvSpPr>
          <p:spPr>
            <a:xfrm>
              <a:off x="6419849" y="627615"/>
              <a:ext cx="3476049" cy="583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3200" b="1" dirty="0">
                <a:solidFill>
                  <a:srgbClr val="104BA4"/>
                </a:solidFill>
                <a:latin typeface="宋体" panose="02010600030101010101" pitchFamily="2" charset="-122"/>
                <a:ea typeface="宋体" panose="02010600030101010101" pitchFamily="2" charset="-122"/>
                <a:cs typeface="宋体" panose="02010600030101010101" pitchFamily="2" charset="-122"/>
              </a:endParaRPr>
            </a:p>
          </p:txBody>
        </p:sp>
        <p:sp>
          <p:nvSpPr>
            <p:cNvPr id="33" name="文本框 32"/>
            <p:cNvSpPr txBox="1"/>
            <p:nvPr>
              <p:custDataLst>
                <p:tags r:id="rId8"/>
              </p:custDataLst>
            </p:nvPr>
          </p:nvSpPr>
          <p:spPr>
            <a:xfrm>
              <a:off x="6419849" y="2276419"/>
              <a:ext cx="3476048" cy="583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3200" b="1" noProof="0" dirty="0">
                <a:ln>
                  <a:noFill/>
                </a:ln>
                <a:solidFill>
                  <a:srgbClr val="AFABAB"/>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6" name="文本框 35"/>
            <p:cNvSpPr txBox="1"/>
            <p:nvPr>
              <p:custDataLst>
                <p:tags r:id="rId9"/>
              </p:custDataLst>
            </p:nvPr>
          </p:nvSpPr>
          <p:spPr>
            <a:xfrm>
              <a:off x="6419849" y="3970900"/>
              <a:ext cx="3476048" cy="583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3200" b="1" dirty="0">
                <a:solidFill>
                  <a:srgbClr val="104BA4"/>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9" name="文本框 38"/>
            <p:cNvSpPr txBox="1"/>
            <p:nvPr>
              <p:custDataLst>
                <p:tags r:id="rId10"/>
              </p:custDataLst>
            </p:nvPr>
          </p:nvSpPr>
          <p:spPr>
            <a:xfrm>
              <a:off x="6419849" y="5592306"/>
              <a:ext cx="3476048" cy="583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AFABAB"/>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grpSp>
      <p:sp>
        <p:nvSpPr>
          <p:cNvPr id="46" name="矩形 45"/>
          <p:cNvSpPr/>
          <p:nvPr/>
        </p:nvSpPr>
        <p:spPr>
          <a:xfrm>
            <a:off x="11967146" y="1212390"/>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灯片编号占位符 9"/>
          <p:cNvSpPr>
            <a:spLocks noGrp="1"/>
          </p:cNvSpPr>
          <p:nvPr>
            <p:ph type="sldNum" sz="quarter" idx="12"/>
          </p:nvPr>
        </p:nvSpPr>
        <p:spPr/>
        <p:txBody>
          <a:bodyPr/>
          <a:lstStyle/>
          <a:p>
            <a:fld id="{09A08166-9E9E-403F-B54D-C8E673028941}" type="slidenum">
              <a:rPr lang="zh-CN" altLang="en-US" smtClean="0"/>
              <a:t>2</a:t>
            </a:fld>
            <a:endParaRPr lang="zh-CN" altLang="en-US"/>
          </a:p>
        </p:txBody>
      </p:sp>
      <p:sp>
        <p:nvSpPr>
          <p:cNvPr id="7" name="文本框 6"/>
          <p:cNvSpPr txBox="1"/>
          <p:nvPr/>
        </p:nvSpPr>
        <p:spPr>
          <a:xfrm>
            <a:off x="5707353" y="631709"/>
            <a:ext cx="2619375" cy="523220"/>
          </a:xfrm>
          <a:prstGeom prst="rect">
            <a:avLst/>
          </a:prstGeom>
          <a:noFill/>
        </p:spPr>
        <p:txBody>
          <a:bodyPr wrap="square" rtlCol="0">
            <a:spAutoFit/>
          </a:bodyPr>
          <a:lstStyle/>
          <a:p>
            <a:pPr algn="ctr"/>
            <a:r>
              <a:rPr lang="en-US" altLang="zh-CN" sz="2800" dirty="0" err="1">
                <a:solidFill>
                  <a:srgbClr val="333333"/>
                </a:solidFill>
                <a:latin typeface="Noto Sans SC"/>
                <a:ea typeface="Noto Sans SC"/>
                <a:cs typeface="Noto Sans SC"/>
                <a:sym typeface="Noto Sans SC"/>
              </a:rPr>
              <a:t>引言</a:t>
            </a:r>
            <a:endParaRPr lang="zh-CN" altLang="en-US" sz="2800" dirty="0"/>
          </a:p>
        </p:txBody>
      </p:sp>
      <p:sp>
        <p:nvSpPr>
          <p:cNvPr id="8" name="文本框 7"/>
          <p:cNvSpPr txBox="1"/>
          <p:nvPr/>
        </p:nvSpPr>
        <p:spPr>
          <a:xfrm>
            <a:off x="6388735" y="1927225"/>
            <a:ext cx="3057269" cy="523220"/>
          </a:xfrm>
          <a:prstGeom prst="rect">
            <a:avLst/>
          </a:prstGeom>
          <a:noFill/>
        </p:spPr>
        <p:txBody>
          <a:bodyPr wrap="square" rtlCol="0">
            <a:spAutoFit/>
          </a:bodyPr>
          <a:lstStyle/>
          <a:p>
            <a:pPr algn="ctr"/>
            <a:r>
              <a:rPr lang="en-US" altLang="zh-CN" sz="2800" dirty="0" err="1">
                <a:solidFill>
                  <a:srgbClr val="333333"/>
                </a:solidFill>
                <a:latin typeface="Noto Sans SC"/>
                <a:ea typeface="Noto Sans SC"/>
                <a:cs typeface="Noto Sans SC"/>
                <a:sym typeface="Noto Sans SC"/>
              </a:rPr>
              <a:t>概论与准备工作</a:t>
            </a:r>
            <a:endParaRPr lang="zh-CN" altLang="en-US" sz="2800" dirty="0"/>
          </a:p>
        </p:txBody>
      </p:sp>
      <p:sp>
        <p:nvSpPr>
          <p:cNvPr id="9" name="矩形 8"/>
          <p:cNvSpPr/>
          <p:nvPr>
            <p:custDataLst>
              <p:tags r:id="rId2"/>
            </p:custDataLst>
          </p:nvPr>
        </p:nvSpPr>
        <p:spPr>
          <a:xfrm>
            <a:off x="5169258" y="5485553"/>
            <a:ext cx="1080000" cy="1080000"/>
          </a:xfrm>
          <a:prstGeom prst="rect">
            <a:avLst/>
          </a:prstGeom>
          <a:solidFill>
            <a:srgbClr val="104BA4"/>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rPr>
              <a:t>05</a:t>
            </a:r>
            <a:endParaRPr kumimoji="0" lang="zh-CN" altLang="en-US" sz="3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6510805" y="3174885"/>
            <a:ext cx="4176849" cy="523220"/>
          </a:xfrm>
          <a:prstGeom prst="rect">
            <a:avLst/>
          </a:prstGeom>
          <a:noFill/>
        </p:spPr>
        <p:txBody>
          <a:bodyPr wrap="square" rtlCol="0">
            <a:spAutoFit/>
          </a:bodyPr>
          <a:lstStyle/>
          <a:p>
            <a:pPr algn="ctr"/>
            <a:r>
              <a:rPr lang="en-US" altLang="zh-CN" sz="2800" dirty="0" err="1">
                <a:solidFill>
                  <a:srgbClr val="333333"/>
                </a:solidFill>
                <a:latin typeface="Noto Sans SC"/>
                <a:ea typeface="Noto Sans SC"/>
                <a:cs typeface="Noto Sans SC"/>
                <a:sym typeface="Noto Sans SC"/>
              </a:rPr>
              <a:t>德西特空间中的两点函数</a:t>
            </a:r>
            <a:endParaRPr lang="zh-CN" altLang="en-US" sz="2800" dirty="0"/>
          </a:p>
        </p:txBody>
      </p:sp>
      <p:sp>
        <p:nvSpPr>
          <p:cNvPr id="12" name="文本框 11"/>
          <p:cNvSpPr txBox="1"/>
          <p:nvPr/>
        </p:nvSpPr>
        <p:spPr>
          <a:xfrm>
            <a:off x="6388735" y="4400259"/>
            <a:ext cx="4411741" cy="523220"/>
          </a:xfrm>
          <a:prstGeom prst="rect">
            <a:avLst/>
          </a:prstGeom>
          <a:noFill/>
        </p:spPr>
        <p:txBody>
          <a:bodyPr wrap="square" rtlCol="0">
            <a:spAutoFit/>
          </a:bodyPr>
          <a:lstStyle/>
          <a:p>
            <a:pPr algn="ctr"/>
            <a:r>
              <a:rPr lang="en-US" altLang="zh-CN" sz="2800" dirty="0" err="1">
                <a:solidFill>
                  <a:srgbClr val="333333"/>
                </a:solidFill>
                <a:latin typeface="Noto Sans SC"/>
                <a:ea typeface="Noto Sans SC"/>
                <a:cs typeface="Noto Sans SC"/>
                <a:sym typeface="Noto Sans SC"/>
              </a:rPr>
              <a:t>德西特空间中的三点函数</a:t>
            </a:r>
            <a:endParaRPr lang="en-US" altLang="zh-CN" sz="2800" dirty="0"/>
          </a:p>
        </p:txBody>
      </p:sp>
      <p:sp>
        <p:nvSpPr>
          <p:cNvPr id="13" name="文本框 12"/>
          <p:cNvSpPr txBox="1"/>
          <p:nvPr/>
        </p:nvSpPr>
        <p:spPr>
          <a:xfrm>
            <a:off x="6247353" y="5742891"/>
            <a:ext cx="2619375" cy="523220"/>
          </a:xfrm>
          <a:prstGeom prst="rect">
            <a:avLst/>
          </a:prstGeom>
          <a:noFill/>
        </p:spPr>
        <p:txBody>
          <a:bodyPr wrap="square" rtlCol="0">
            <a:spAutoFit/>
          </a:bodyPr>
          <a:lstStyle/>
          <a:p>
            <a:pPr algn="ctr"/>
            <a:r>
              <a:rPr lang="en-US" altLang="zh-CN" sz="2800" dirty="0" err="1">
                <a:solidFill>
                  <a:srgbClr val="333333"/>
                </a:solidFill>
                <a:latin typeface="Noto Sans SC"/>
                <a:ea typeface="Noto Sans SC"/>
                <a:cs typeface="Noto Sans SC"/>
                <a:sym typeface="Noto Sans SC"/>
              </a:rPr>
              <a:t>总结与展望</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969"/>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4" y="2344232"/>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2" y="2087592"/>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rPr>
              <a:t>05</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endParaRPr>
          </a:p>
        </p:txBody>
      </p:sp>
      <p:sp>
        <p:nvSpPr>
          <p:cNvPr id="9" name="矩形 8"/>
          <p:cNvSpPr/>
          <p:nvPr/>
        </p:nvSpPr>
        <p:spPr>
          <a:xfrm>
            <a:off x="11967145" y="1194421"/>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2" y="-67059"/>
            <a:ext cx="7161920" cy="7161920"/>
            <a:chOff x="-185896" y="-151960"/>
            <a:chExt cx="7161920" cy="716192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4" y="238811"/>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p>
          </p:txBody>
        </p:sp>
      </p:grpSp>
      <p:sp>
        <p:nvSpPr>
          <p:cNvPr id="5" name="灯片编号占位符 4"/>
          <p:cNvSpPr>
            <a:spLocks noGrp="1"/>
          </p:cNvSpPr>
          <p:nvPr>
            <p:ph type="sldNum" sz="quarter" idx="12"/>
          </p:nvPr>
        </p:nvSpPr>
        <p:spPr>
          <a:xfrm>
            <a:off x="8610599" y="6338381"/>
            <a:ext cx="2743200" cy="365125"/>
          </a:xfrm>
        </p:spPr>
        <p:txBody>
          <a:bodyPr/>
          <a:lstStyle/>
          <a:p>
            <a:fld id="{09A08166-9E9E-403F-B54D-C8E673028941}" type="slidenum">
              <a:rPr lang="zh-CN" altLang="en-US" smtClean="0"/>
              <a:t>20</a:t>
            </a:fld>
            <a:endParaRPr lang="zh-CN" altLang="en-US"/>
          </a:p>
        </p:txBody>
      </p:sp>
      <p:sp>
        <p:nvSpPr>
          <p:cNvPr id="2" name="文本框 1"/>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总结与展望</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095BAE-CC72-7F0A-DBCD-4A0628CF4E36}"/>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五、总结与展望</a:t>
            </a:r>
          </a:p>
        </p:txBody>
      </p:sp>
      <p:sp>
        <p:nvSpPr>
          <p:cNvPr id="3" name="内容占位符 2">
            <a:extLst>
              <a:ext uri="{FF2B5EF4-FFF2-40B4-BE49-F238E27FC236}">
                <a16:creationId xmlns:a16="http://schemas.microsoft.com/office/drawing/2014/main" id="{7449FD8B-DED8-B56C-28A3-7E9BF745A35C}"/>
              </a:ext>
            </a:extLst>
          </p:cNvPr>
          <p:cNvSpPr>
            <a:spLocks noGrp="1"/>
          </p:cNvSpPr>
          <p:nvPr>
            <p:ph idx="1"/>
          </p:nvPr>
        </p:nvSpPr>
        <p:spPr/>
        <p:txBody>
          <a:bodyPr/>
          <a:lstStyle/>
          <a:p>
            <a:r>
              <a:rPr lang="zh-CN" altLang="en-US" dirty="0"/>
              <a:t>写出了两点关联函数，描述宇宙暴胀期间自发产生重粒子</a:t>
            </a:r>
            <a:endParaRPr lang="en-US" altLang="zh-CN" dirty="0"/>
          </a:p>
          <a:p>
            <a:r>
              <a:rPr lang="zh-CN" altLang="en-US" dirty="0"/>
              <a:t>运用等距不变性、动量和为</a:t>
            </a:r>
            <a:r>
              <a:rPr lang="en-US" altLang="zh-CN" dirty="0"/>
              <a:t>0</a:t>
            </a:r>
            <a:r>
              <a:rPr lang="zh-CN" altLang="en-US" dirty="0"/>
              <a:t>等，给出三点关联函数的特征</a:t>
            </a:r>
            <a:endParaRPr lang="en-US" altLang="zh-CN" dirty="0"/>
          </a:p>
          <a:p>
            <a:r>
              <a:rPr lang="zh-CN" altLang="en-US" dirty="0"/>
              <a:t>分析特定场的三点关联函数</a:t>
            </a:r>
            <a:endParaRPr lang="en-US" altLang="zh-CN" dirty="0"/>
          </a:p>
          <a:p>
            <a:endParaRPr lang="en-US" altLang="zh-CN" dirty="0"/>
          </a:p>
          <a:p>
            <a:r>
              <a:rPr lang="zh-CN" altLang="en-US" dirty="0"/>
              <a:t>下一步：</a:t>
            </a:r>
            <a:endParaRPr lang="en-US" altLang="zh-CN" dirty="0"/>
          </a:p>
          <a:p>
            <a:r>
              <a:rPr lang="zh-CN" altLang="en-US" dirty="0"/>
              <a:t>考虑包含信息更多的四点函数</a:t>
            </a:r>
            <a:endParaRPr lang="en-US" altLang="zh-CN" dirty="0"/>
          </a:p>
          <a:p>
            <a:r>
              <a:rPr lang="zh-CN" altLang="en-US" dirty="0"/>
              <a:t>寻找观测三点函数的方法</a:t>
            </a:r>
            <a:endParaRPr lang="en-US" altLang="zh-CN" dirty="0"/>
          </a:p>
          <a:p>
            <a:r>
              <a:rPr lang="zh-CN" altLang="en-US" dirty="0"/>
              <a:t>考察挤压极限下的更多特征</a:t>
            </a:r>
          </a:p>
        </p:txBody>
      </p:sp>
    </p:spTree>
    <p:extLst>
      <p:ext uri="{BB962C8B-B14F-4D97-AF65-F5344CB8AC3E}">
        <p14:creationId xmlns:p14="http://schemas.microsoft.com/office/powerpoint/2010/main" val="255675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4EB89-AC8E-55FC-B2DD-2C07A4A5EDC4}"/>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参考文献</a:t>
            </a:r>
          </a:p>
        </p:txBody>
      </p:sp>
      <p:sp>
        <p:nvSpPr>
          <p:cNvPr id="3" name="内容占位符 2">
            <a:extLst>
              <a:ext uri="{FF2B5EF4-FFF2-40B4-BE49-F238E27FC236}">
                <a16:creationId xmlns:a16="http://schemas.microsoft.com/office/drawing/2014/main" id="{B3F40A67-0882-C4BB-4993-E914FDB0227D}"/>
              </a:ext>
            </a:extLst>
          </p:cNvPr>
          <p:cNvSpPr>
            <a:spLocks noGrp="1"/>
          </p:cNvSpPr>
          <p:nvPr>
            <p:ph idx="1"/>
          </p:nvPr>
        </p:nvSpPr>
        <p:spPr/>
        <p:txBody>
          <a:bodyPr/>
          <a:lstStyle/>
          <a:p>
            <a:r>
              <a:rPr lang="en-US" altLang="zh-CN" dirty="0"/>
              <a:t>Nima </a:t>
            </a:r>
            <a:r>
              <a:rPr lang="en-US" altLang="zh-CN" dirty="0" err="1"/>
              <a:t>Arkani</a:t>
            </a:r>
            <a:r>
              <a:rPr lang="en-US" altLang="zh-CN" dirty="0"/>
              <a:t>-Hamed and Juan Maldacena, Cosmological Collider Physics, [arXiv:1503.08043]. </a:t>
            </a:r>
          </a:p>
          <a:p>
            <a:r>
              <a:rPr lang="en-US" altLang="zh-CN" dirty="0"/>
              <a:t>Daniel Baumann, </a:t>
            </a:r>
            <a:r>
              <a:rPr lang="en-US" altLang="zh-CN" dirty="0" err="1"/>
              <a:t>TASILectures</a:t>
            </a:r>
            <a:r>
              <a:rPr lang="en-US" altLang="zh-CN" dirty="0"/>
              <a:t> on Inflation or Cosmology </a:t>
            </a:r>
            <a:endParaRPr lang="zh-CN" altLang="en-US" dirty="0"/>
          </a:p>
        </p:txBody>
      </p:sp>
    </p:spTree>
    <p:extLst>
      <p:ext uri="{BB962C8B-B14F-4D97-AF65-F5344CB8AC3E}">
        <p14:creationId xmlns:p14="http://schemas.microsoft.com/office/powerpoint/2010/main" val="732576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1232A4B-972C-6978-15BB-9DEF7F002197}"/>
              </a:ext>
            </a:extLst>
          </p:cNvPr>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矩形 4">
            <a:extLst>
              <a:ext uri="{FF2B5EF4-FFF2-40B4-BE49-F238E27FC236}">
                <a16:creationId xmlns:a16="http://schemas.microsoft.com/office/drawing/2014/main" id="{6691DE36-480B-D4AE-8626-FBCB568AFD5F}"/>
              </a:ext>
            </a:extLst>
          </p:cNvPr>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 name="标题 1">
            <a:extLst>
              <a:ext uri="{FF2B5EF4-FFF2-40B4-BE49-F238E27FC236}">
                <a16:creationId xmlns:a16="http://schemas.microsoft.com/office/drawing/2014/main" id="{14A4C146-13AE-56AE-F351-B269F32477FA}"/>
              </a:ext>
            </a:extLst>
          </p:cNvPr>
          <p:cNvSpPr>
            <a:spLocks noGrp="1"/>
          </p:cNvSpPr>
          <p:nvPr>
            <p:ph type="ctrTitle"/>
          </p:nvPr>
        </p:nvSpPr>
        <p:spPr/>
        <p:txBody>
          <a:bodyPr/>
          <a:lstStyle/>
          <a:p>
            <a:r>
              <a:rPr lang="zh-CN" altLang="en-US" dirty="0">
                <a:latin typeface="微软雅黑" panose="020B0503020204020204" pitchFamily="34" charset="-122"/>
                <a:ea typeface="微软雅黑" panose="020B0503020204020204" pitchFamily="34" charset="-122"/>
              </a:rPr>
              <a:t>谢谢大家</a:t>
            </a:r>
          </a:p>
        </p:txBody>
      </p:sp>
      <p:sp>
        <p:nvSpPr>
          <p:cNvPr id="3" name="副标题 2">
            <a:extLst>
              <a:ext uri="{FF2B5EF4-FFF2-40B4-BE49-F238E27FC236}">
                <a16:creationId xmlns:a16="http://schemas.microsoft.com/office/drawing/2014/main" id="{163AB79E-8A84-C172-1B8F-DEF96D8D6E90}"/>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26384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930DCA-F6CA-BCA7-7C4F-2DD2BE6B3617}"/>
              </a:ext>
            </a:extLst>
          </p:cNvPr>
          <p:cNvSpPr>
            <a:spLocks noGrp="1"/>
          </p:cNvSpPr>
          <p:nvPr>
            <p:ph type="title"/>
          </p:nvPr>
        </p:nvSpPr>
        <p:spPr/>
        <p:txBody>
          <a:bodyPr/>
          <a:lstStyle/>
          <a:p>
            <a:r>
              <a:rPr lang="zh-CN" altLang="en-US" dirty="0"/>
              <a:t>附录</a:t>
            </a:r>
          </a:p>
        </p:txBody>
      </p:sp>
      <p:sp>
        <p:nvSpPr>
          <p:cNvPr id="3" name="内容占位符 2">
            <a:extLst>
              <a:ext uri="{FF2B5EF4-FFF2-40B4-BE49-F238E27FC236}">
                <a16:creationId xmlns:a16="http://schemas.microsoft.com/office/drawing/2014/main" id="{801BBA92-D4B1-F0CF-331B-75EC95075C81}"/>
              </a:ext>
            </a:extLst>
          </p:cNvPr>
          <p:cNvSpPr>
            <a:spLocks noGrp="1"/>
          </p:cNvSpPr>
          <p:nvPr>
            <p:ph idx="1"/>
          </p:nvPr>
        </p:nvSpPr>
        <p:spPr/>
        <p:txBody>
          <a:bodyPr/>
          <a:lstStyle/>
          <a:p>
            <a:r>
              <a:rPr lang="zh-CN" altLang="en-US" dirty="0"/>
              <a:t>（</a:t>
            </a:r>
            <a:r>
              <a:rPr lang="en-US" altLang="zh-CN" dirty="0"/>
              <a:t>3.13)</a:t>
            </a:r>
            <a:endParaRPr lang="zh-CN" altLang="en-US" dirty="0"/>
          </a:p>
        </p:txBody>
      </p:sp>
      <p:pic>
        <p:nvPicPr>
          <p:cNvPr id="4" name="图片 3">
            <a:extLst>
              <a:ext uri="{FF2B5EF4-FFF2-40B4-BE49-F238E27FC236}">
                <a16:creationId xmlns:a16="http://schemas.microsoft.com/office/drawing/2014/main" id="{7DF05E49-358F-577F-F012-2FC367429606}"/>
              </a:ext>
            </a:extLst>
          </p:cNvPr>
          <p:cNvPicPr>
            <a:picLocks noChangeAspect="1"/>
          </p:cNvPicPr>
          <p:nvPr/>
        </p:nvPicPr>
        <p:blipFill>
          <a:blip r:embed="rId2"/>
          <a:stretch>
            <a:fillRect/>
          </a:stretch>
        </p:blipFill>
        <p:spPr>
          <a:xfrm>
            <a:off x="2648110" y="645384"/>
            <a:ext cx="7097115" cy="590632"/>
          </a:xfrm>
          <a:prstGeom prst="rect">
            <a:avLst/>
          </a:prstGeom>
        </p:spPr>
      </p:pic>
      <p:pic>
        <p:nvPicPr>
          <p:cNvPr id="5" name="图片 4">
            <a:extLst>
              <a:ext uri="{FF2B5EF4-FFF2-40B4-BE49-F238E27FC236}">
                <a16:creationId xmlns:a16="http://schemas.microsoft.com/office/drawing/2014/main" id="{396077F7-0CFD-6D05-15FC-2373934E8E3D}"/>
              </a:ext>
            </a:extLst>
          </p:cNvPr>
          <p:cNvPicPr>
            <a:picLocks noChangeAspect="1"/>
          </p:cNvPicPr>
          <p:nvPr/>
        </p:nvPicPr>
        <p:blipFill>
          <a:blip r:embed="rId3"/>
          <a:stretch>
            <a:fillRect/>
          </a:stretch>
        </p:blipFill>
        <p:spPr>
          <a:xfrm>
            <a:off x="2648110" y="1236016"/>
            <a:ext cx="2781688" cy="523948"/>
          </a:xfrm>
          <a:prstGeom prst="rect">
            <a:avLst/>
          </a:prstGeom>
        </p:spPr>
      </p:pic>
      <p:pic>
        <p:nvPicPr>
          <p:cNvPr id="6" name="图片 5">
            <a:extLst>
              <a:ext uri="{FF2B5EF4-FFF2-40B4-BE49-F238E27FC236}">
                <a16:creationId xmlns:a16="http://schemas.microsoft.com/office/drawing/2014/main" id="{D08A7808-9AFA-6D06-818D-7C4C46063123}"/>
              </a:ext>
            </a:extLst>
          </p:cNvPr>
          <p:cNvPicPr>
            <a:picLocks noChangeAspect="1"/>
          </p:cNvPicPr>
          <p:nvPr/>
        </p:nvPicPr>
        <p:blipFill>
          <a:blip r:embed="rId4"/>
          <a:stretch>
            <a:fillRect/>
          </a:stretch>
        </p:blipFill>
        <p:spPr>
          <a:xfrm>
            <a:off x="2530664" y="89757"/>
            <a:ext cx="5496692" cy="590632"/>
          </a:xfrm>
          <a:prstGeom prst="rect">
            <a:avLst/>
          </a:prstGeom>
        </p:spPr>
      </p:pic>
      <p:pic>
        <p:nvPicPr>
          <p:cNvPr id="7" name="图片 6">
            <a:extLst>
              <a:ext uri="{FF2B5EF4-FFF2-40B4-BE49-F238E27FC236}">
                <a16:creationId xmlns:a16="http://schemas.microsoft.com/office/drawing/2014/main" id="{16F2A94B-ADD4-C22B-1B87-36C41709ADEC}"/>
              </a:ext>
            </a:extLst>
          </p:cNvPr>
          <p:cNvPicPr>
            <a:picLocks noChangeAspect="1"/>
          </p:cNvPicPr>
          <p:nvPr/>
        </p:nvPicPr>
        <p:blipFill>
          <a:blip r:embed="rId5"/>
          <a:stretch>
            <a:fillRect/>
          </a:stretch>
        </p:blipFill>
        <p:spPr>
          <a:xfrm>
            <a:off x="514212" y="3661240"/>
            <a:ext cx="4915586" cy="600159"/>
          </a:xfrm>
          <a:prstGeom prst="rect">
            <a:avLst/>
          </a:prstGeom>
        </p:spPr>
      </p:pic>
      <p:pic>
        <p:nvPicPr>
          <p:cNvPr id="8" name="图片 7">
            <a:extLst>
              <a:ext uri="{FF2B5EF4-FFF2-40B4-BE49-F238E27FC236}">
                <a16:creationId xmlns:a16="http://schemas.microsoft.com/office/drawing/2014/main" id="{B8AE5037-5FCB-4FB3-C9E9-F7037027BB0D}"/>
              </a:ext>
            </a:extLst>
          </p:cNvPr>
          <p:cNvPicPr>
            <a:picLocks noChangeAspect="1"/>
          </p:cNvPicPr>
          <p:nvPr/>
        </p:nvPicPr>
        <p:blipFill>
          <a:blip r:embed="rId6"/>
          <a:stretch>
            <a:fillRect/>
          </a:stretch>
        </p:blipFill>
        <p:spPr>
          <a:xfrm>
            <a:off x="2530664" y="1756349"/>
            <a:ext cx="6211167" cy="1200318"/>
          </a:xfrm>
          <a:prstGeom prst="rect">
            <a:avLst/>
          </a:prstGeom>
        </p:spPr>
      </p:pic>
      <p:pic>
        <p:nvPicPr>
          <p:cNvPr id="9" name="图片 8">
            <a:extLst>
              <a:ext uri="{FF2B5EF4-FFF2-40B4-BE49-F238E27FC236}">
                <a16:creationId xmlns:a16="http://schemas.microsoft.com/office/drawing/2014/main" id="{2647030D-13BA-B214-C86D-2E945548400A}"/>
              </a:ext>
            </a:extLst>
          </p:cNvPr>
          <p:cNvPicPr>
            <a:picLocks noChangeAspect="1"/>
          </p:cNvPicPr>
          <p:nvPr/>
        </p:nvPicPr>
        <p:blipFill>
          <a:blip r:embed="rId7"/>
          <a:stretch>
            <a:fillRect/>
          </a:stretch>
        </p:blipFill>
        <p:spPr>
          <a:xfrm>
            <a:off x="2530664" y="2792776"/>
            <a:ext cx="7411484" cy="733527"/>
          </a:xfrm>
          <a:prstGeom prst="rect">
            <a:avLst/>
          </a:prstGeom>
        </p:spPr>
      </p:pic>
      <p:pic>
        <p:nvPicPr>
          <p:cNvPr id="12" name="图片 11">
            <a:extLst>
              <a:ext uri="{FF2B5EF4-FFF2-40B4-BE49-F238E27FC236}">
                <a16:creationId xmlns:a16="http://schemas.microsoft.com/office/drawing/2014/main" id="{4F4F868F-DC1C-9A89-14EF-4EB0E432F10A}"/>
              </a:ext>
            </a:extLst>
          </p:cNvPr>
          <p:cNvPicPr>
            <a:picLocks noChangeAspect="1"/>
          </p:cNvPicPr>
          <p:nvPr/>
        </p:nvPicPr>
        <p:blipFill>
          <a:blip r:embed="rId8"/>
          <a:stretch>
            <a:fillRect/>
          </a:stretch>
        </p:blipFill>
        <p:spPr>
          <a:xfrm>
            <a:off x="470856" y="4261001"/>
            <a:ext cx="7297168" cy="590632"/>
          </a:xfrm>
          <a:prstGeom prst="rect">
            <a:avLst/>
          </a:prstGeom>
        </p:spPr>
      </p:pic>
      <p:pic>
        <p:nvPicPr>
          <p:cNvPr id="13" name="图片 12">
            <a:extLst>
              <a:ext uri="{FF2B5EF4-FFF2-40B4-BE49-F238E27FC236}">
                <a16:creationId xmlns:a16="http://schemas.microsoft.com/office/drawing/2014/main" id="{02CE1A5B-8771-F8B6-AC9E-B212CB1FBB4D}"/>
              </a:ext>
            </a:extLst>
          </p:cNvPr>
          <p:cNvPicPr>
            <a:picLocks noChangeAspect="1"/>
          </p:cNvPicPr>
          <p:nvPr/>
        </p:nvPicPr>
        <p:blipFill>
          <a:blip r:embed="rId9"/>
          <a:stretch>
            <a:fillRect/>
          </a:stretch>
        </p:blipFill>
        <p:spPr>
          <a:xfrm>
            <a:off x="390179" y="4781623"/>
            <a:ext cx="5572903" cy="666843"/>
          </a:xfrm>
          <a:prstGeom prst="rect">
            <a:avLst/>
          </a:prstGeom>
        </p:spPr>
      </p:pic>
      <p:sp>
        <p:nvSpPr>
          <p:cNvPr id="14" name="文本框 13">
            <a:extLst>
              <a:ext uri="{FF2B5EF4-FFF2-40B4-BE49-F238E27FC236}">
                <a16:creationId xmlns:a16="http://schemas.microsoft.com/office/drawing/2014/main" id="{1A0738BB-FF4E-E0CE-FC50-673E6A1627D1}"/>
              </a:ext>
            </a:extLst>
          </p:cNvPr>
          <p:cNvSpPr txBox="1"/>
          <p:nvPr/>
        </p:nvSpPr>
        <p:spPr>
          <a:xfrm>
            <a:off x="5894663" y="4925995"/>
            <a:ext cx="1208014" cy="369332"/>
          </a:xfrm>
          <a:prstGeom prst="rect">
            <a:avLst/>
          </a:prstGeom>
          <a:noFill/>
        </p:spPr>
        <p:txBody>
          <a:bodyPr wrap="square" rtlCol="0">
            <a:spAutoFit/>
          </a:bodyPr>
          <a:lstStyle/>
          <a:p>
            <a:r>
              <a:rPr lang="zh-CN" altLang="en-US" dirty="0"/>
              <a:t>同时除以</a:t>
            </a:r>
            <a:r>
              <a:rPr lang="en-US" altLang="zh-CN" dirty="0"/>
              <a:t>z</a:t>
            </a:r>
            <a:endParaRPr lang="zh-CN" altLang="en-US" dirty="0"/>
          </a:p>
        </p:txBody>
      </p:sp>
      <p:sp>
        <p:nvSpPr>
          <p:cNvPr id="15" name="文本框 14">
            <a:extLst>
              <a:ext uri="{FF2B5EF4-FFF2-40B4-BE49-F238E27FC236}">
                <a16:creationId xmlns:a16="http://schemas.microsoft.com/office/drawing/2014/main" id="{6C42F59E-CD05-19E3-0586-A8CD638DBDFC}"/>
              </a:ext>
            </a:extLst>
          </p:cNvPr>
          <p:cNvSpPr txBox="1"/>
          <p:nvPr/>
        </p:nvSpPr>
        <p:spPr>
          <a:xfrm>
            <a:off x="5429798" y="3816991"/>
            <a:ext cx="1499508" cy="369332"/>
          </a:xfrm>
          <a:prstGeom prst="rect">
            <a:avLst/>
          </a:prstGeom>
          <a:noFill/>
        </p:spPr>
        <p:txBody>
          <a:bodyPr wrap="square" rtlCol="0">
            <a:spAutoFit/>
          </a:bodyPr>
          <a:lstStyle/>
          <a:p>
            <a:r>
              <a:rPr lang="zh-CN" altLang="en-US" dirty="0"/>
              <a:t>代入上式</a:t>
            </a:r>
          </a:p>
        </p:txBody>
      </p:sp>
      <p:sp>
        <p:nvSpPr>
          <p:cNvPr id="16" name="文本框 15">
            <a:extLst>
              <a:ext uri="{FF2B5EF4-FFF2-40B4-BE49-F238E27FC236}">
                <a16:creationId xmlns:a16="http://schemas.microsoft.com/office/drawing/2014/main" id="{A9F3FE9C-AD4A-3C3A-E5E5-11B2D5FDF20C}"/>
              </a:ext>
            </a:extLst>
          </p:cNvPr>
          <p:cNvSpPr txBox="1"/>
          <p:nvPr/>
        </p:nvSpPr>
        <p:spPr>
          <a:xfrm>
            <a:off x="7818861" y="271735"/>
            <a:ext cx="763398" cy="369332"/>
          </a:xfrm>
          <a:prstGeom prst="rect">
            <a:avLst/>
          </a:prstGeom>
          <a:noFill/>
        </p:spPr>
        <p:txBody>
          <a:bodyPr wrap="square" rtlCol="0">
            <a:spAutoFit/>
          </a:bodyPr>
          <a:lstStyle/>
          <a:p>
            <a:r>
              <a:rPr lang="zh-CN" altLang="en-US" dirty="0"/>
              <a:t>定义</a:t>
            </a:r>
          </a:p>
        </p:txBody>
      </p:sp>
      <p:pic>
        <p:nvPicPr>
          <p:cNvPr id="17" name="图片 16">
            <a:extLst>
              <a:ext uri="{FF2B5EF4-FFF2-40B4-BE49-F238E27FC236}">
                <a16:creationId xmlns:a16="http://schemas.microsoft.com/office/drawing/2014/main" id="{4B194371-A609-1B2D-BE6B-C03CC4B28580}"/>
              </a:ext>
            </a:extLst>
          </p:cNvPr>
          <p:cNvPicPr>
            <a:picLocks noChangeAspect="1"/>
          </p:cNvPicPr>
          <p:nvPr/>
        </p:nvPicPr>
        <p:blipFill>
          <a:blip r:embed="rId10"/>
          <a:stretch>
            <a:fillRect/>
          </a:stretch>
        </p:blipFill>
        <p:spPr>
          <a:xfrm>
            <a:off x="470856" y="5386925"/>
            <a:ext cx="5544324" cy="1381318"/>
          </a:xfrm>
          <a:prstGeom prst="rect">
            <a:avLst/>
          </a:prstGeom>
        </p:spPr>
      </p:pic>
    </p:spTree>
    <p:extLst>
      <p:ext uri="{BB962C8B-B14F-4D97-AF65-F5344CB8AC3E}">
        <p14:creationId xmlns:p14="http://schemas.microsoft.com/office/powerpoint/2010/main" val="341004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00CD7-29CC-838F-505E-C09BD1B6BE65}"/>
              </a:ext>
            </a:extLst>
          </p:cNvPr>
          <p:cNvSpPr>
            <a:spLocks noGrp="1"/>
          </p:cNvSpPr>
          <p:nvPr>
            <p:ph type="title"/>
          </p:nvPr>
        </p:nvSpPr>
        <p:spPr/>
        <p:txBody>
          <a:bodyPr/>
          <a:lstStyle/>
          <a:p>
            <a:r>
              <a:rPr lang="zh-CN" altLang="en-US" dirty="0"/>
              <a:t>附录</a:t>
            </a:r>
          </a:p>
        </p:txBody>
      </p:sp>
      <p:sp>
        <p:nvSpPr>
          <p:cNvPr id="3" name="内容占位符 2">
            <a:extLst>
              <a:ext uri="{FF2B5EF4-FFF2-40B4-BE49-F238E27FC236}">
                <a16:creationId xmlns:a16="http://schemas.microsoft.com/office/drawing/2014/main" id="{171DC638-3471-873D-8E10-0DBABB28394B}"/>
              </a:ext>
            </a:extLst>
          </p:cNvPr>
          <p:cNvSpPr>
            <a:spLocks noGrp="1"/>
          </p:cNvSpPr>
          <p:nvPr>
            <p:ph idx="1"/>
          </p:nvPr>
        </p:nvSpPr>
        <p:spPr/>
        <p:txBody>
          <a:bodyPr/>
          <a:lstStyle/>
          <a:p>
            <a:r>
              <a:rPr lang="zh-CN" altLang="en-US" dirty="0"/>
              <a:t>（</a:t>
            </a:r>
            <a:r>
              <a:rPr lang="en-US" altLang="zh-CN" dirty="0"/>
              <a:t>3.19</a:t>
            </a:r>
            <a:r>
              <a:rPr lang="zh-CN" altLang="en-US" dirty="0"/>
              <a:t>）</a:t>
            </a:r>
          </a:p>
        </p:txBody>
      </p:sp>
      <p:pic>
        <p:nvPicPr>
          <p:cNvPr id="4" name="图片 3">
            <a:extLst>
              <a:ext uri="{FF2B5EF4-FFF2-40B4-BE49-F238E27FC236}">
                <a16:creationId xmlns:a16="http://schemas.microsoft.com/office/drawing/2014/main" id="{4574E8ED-2711-FA78-7E16-DEED1A8DC2E0}"/>
              </a:ext>
            </a:extLst>
          </p:cNvPr>
          <p:cNvPicPr>
            <a:picLocks noChangeAspect="1"/>
          </p:cNvPicPr>
          <p:nvPr/>
        </p:nvPicPr>
        <p:blipFill>
          <a:blip r:embed="rId2"/>
          <a:stretch>
            <a:fillRect/>
          </a:stretch>
        </p:blipFill>
        <p:spPr>
          <a:xfrm>
            <a:off x="3242864" y="521586"/>
            <a:ext cx="5706271" cy="1114581"/>
          </a:xfrm>
          <a:prstGeom prst="rect">
            <a:avLst/>
          </a:prstGeom>
        </p:spPr>
      </p:pic>
      <p:pic>
        <p:nvPicPr>
          <p:cNvPr id="6" name="图片 5">
            <a:extLst>
              <a:ext uri="{FF2B5EF4-FFF2-40B4-BE49-F238E27FC236}">
                <a16:creationId xmlns:a16="http://schemas.microsoft.com/office/drawing/2014/main" id="{86BE2AFA-F90A-423B-35B7-03F51421DFA1}"/>
              </a:ext>
            </a:extLst>
          </p:cNvPr>
          <p:cNvPicPr>
            <a:picLocks noChangeAspect="1"/>
          </p:cNvPicPr>
          <p:nvPr/>
        </p:nvPicPr>
        <p:blipFill>
          <a:blip r:embed="rId3"/>
          <a:stretch>
            <a:fillRect/>
          </a:stretch>
        </p:blipFill>
        <p:spPr>
          <a:xfrm>
            <a:off x="3242864" y="1391954"/>
            <a:ext cx="4925112" cy="981212"/>
          </a:xfrm>
          <a:prstGeom prst="rect">
            <a:avLst/>
          </a:prstGeom>
        </p:spPr>
      </p:pic>
      <p:pic>
        <p:nvPicPr>
          <p:cNvPr id="7" name="图片 6">
            <a:extLst>
              <a:ext uri="{FF2B5EF4-FFF2-40B4-BE49-F238E27FC236}">
                <a16:creationId xmlns:a16="http://schemas.microsoft.com/office/drawing/2014/main" id="{3E780009-60B0-96C6-FB43-534AD26F3489}"/>
              </a:ext>
            </a:extLst>
          </p:cNvPr>
          <p:cNvPicPr>
            <a:picLocks noChangeAspect="1"/>
          </p:cNvPicPr>
          <p:nvPr/>
        </p:nvPicPr>
        <p:blipFill>
          <a:blip r:embed="rId4"/>
          <a:stretch>
            <a:fillRect/>
          </a:stretch>
        </p:blipFill>
        <p:spPr>
          <a:xfrm>
            <a:off x="3242864" y="2353268"/>
            <a:ext cx="4143953" cy="676369"/>
          </a:xfrm>
          <a:prstGeom prst="rect">
            <a:avLst/>
          </a:prstGeom>
        </p:spPr>
      </p:pic>
      <p:pic>
        <p:nvPicPr>
          <p:cNvPr id="8" name="图片 7">
            <a:extLst>
              <a:ext uri="{FF2B5EF4-FFF2-40B4-BE49-F238E27FC236}">
                <a16:creationId xmlns:a16="http://schemas.microsoft.com/office/drawing/2014/main" id="{F95A5BBD-6CDE-5B51-F8E6-732F6C0B5C34}"/>
              </a:ext>
            </a:extLst>
          </p:cNvPr>
          <p:cNvPicPr>
            <a:picLocks noChangeAspect="1"/>
          </p:cNvPicPr>
          <p:nvPr/>
        </p:nvPicPr>
        <p:blipFill>
          <a:blip r:embed="rId5"/>
          <a:stretch>
            <a:fillRect/>
          </a:stretch>
        </p:blipFill>
        <p:spPr>
          <a:xfrm>
            <a:off x="7467791" y="2561056"/>
            <a:ext cx="1400370" cy="428685"/>
          </a:xfrm>
          <a:prstGeom prst="rect">
            <a:avLst/>
          </a:prstGeom>
        </p:spPr>
      </p:pic>
      <p:pic>
        <p:nvPicPr>
          <p:cNvPr id="9" name="图片 8">
            <a:extLst>
              <a:ext uri="{FF2B5EF4-FFF2-40B4-BE49-F238E27FC236}">
                <a16:creationId xmlns:a16="http://schemas.microsoft.com/office/drawing/2014/main" id="{A5FBDF43-CA83-A1D0-4537-21AF4B3EB3E4}"/>
              </a:ext>
            </a:extLst>
          </p:cNvPr>
          <p:cNvPicPr>
            <a:picLocks noChangeAspect="1"/>
          </p:cNvPicPr>
          <p:nvPr/>
        </p:nvPicPr>
        <p:blipFill>
          <a:blip r:embed="rId6"/>
          <a:stretch>
            <a:fillRect/>
          </a:stretch>
        </p:blipFill>
        <p:spPr>
          <a:xfrm>
            <a:off x="704097" y="3029952"/>
            <a:ext cx="8164064" cy="657317"/>
          </a:xfrm>
          <a:prstGeom prst="rect">
            <a:avLst/>
          </a:prstGeom>
        </p:spPr>
      </p:pic>
      <p:pic>
        <p:nvPicPr>
          <p:cNvPr id="11" name="图片 10">
            <a:extLst>
              <a:ext uri="{FF2B5EF4-FFF2-40B4-BE49-F238E27FC236}">
                <a16:creationId xmlns:a16="http://schemas.microsoft.com/office/drawing/2014/main" id="{4989DE55-E246-BDA4-126B-46B18AF91856}"/>
              </a:ext>
            </a:extLst>
          </p:cNvPr>
          <p:cNvPicPr>
            <a:picLocks noChangeAspect="1"/>
          </p:cNvPicPr>
          <p:nvPr/>
        </p:nvPicPr>
        <p:blipFill>
          <a:blip r:embed="rId7"/>
          <a:stretch>
            <a:fillRect/>
          </a:stretch>
        </p:blipFill>
        <p:spPr>
          <a:xfrm>
            <a:off x="641678" y="3646527"/>
            <a:ext cx="9564435" cy="2200582"/>
          </a:xfrm>
          <a:prstGeom prst="rect">
            <a:avLst/>
          </a:prstGeom>
        </p:spPr>
      </p:pic>
    </p:spTree>
    <p:extLst>
      <p:ext uri="{BB962C8B-B14F-4D97-AF65-F5344CB8AC3E}">
        <p14:creationId xmlns:p14="http://schemas.microsoft.com/office/powerpoint/2010/main" val="111260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82BC1D-AC19-7A79-E872-69CAB7B1C737}"/>
              </a:ext>
            </a:extLst>
          </p:cNvPr>
          <p:cNvSpPr>
            <a:spLocks noGrp="1"/>
          </p:cNvSpPr>
          <p:nvPr>
            <p:ph type="title"/>
          </p:nvPr>
        </p:nvSpPr>
        <p:spPr/>
        <p:txBody>
          <a:bodyPr/>
          <a:lstStyle/>
          <a:p>
            <a:r>
              <a:rPr lang="zh-CN" altLang="en-US" dirty="0"/>
              <a:t>附录</a:t>
            </a:r>
          </a:p>
        </p:txBody>
      </p:sp>
      <p:sp>
        <p:nvSpPr>
          <p:cNvPr id="3" name="内容占位符 2">
            <a:extLst>
              <a:ext uri="{FF2B5EF4-FFF2-40B4-BE49-F238E27FC236}">
                <a16:creationId xmlns:a16="http://schemas.microsoft.com/office/drawing/2014/main" id="{94126C95-B4A9-6FED-89D9-7BD0D0352876}"/>
              </a:ext>
            </a:extLst>
          </p:cNvPr>
          <p:cNvSpPr>
            <a:spLocks noGrp="1"/>
          </p:cNvSpPr>
          <p:nvPr>
            <p:ph idx="1"/>
          </p:nvPr>
        </p:nvSpPr>
        <p:spPr/>
        <p:txBody>
          <a:bodyPr/>
          <a:lstStyle/>
          <a:p>
            <a:r>
              <a:rPr lang="zh-CN" altLang="en-US" dirty="0"/>
              <a:t>（</a:t>
            </a:r>
            <a:r>
              <a:rPr lang="en-US" altLang="zh-CN" dirty="0"/>
              <a:t>4.42)</a:t>
            </a:r>
            <a:endParaRPr lang="zh-CN" altLang="en-US" dirty="0"/>
          </a:p>
        </p:txBody>
      </p:sp>
      <p:pic>
        <p:nvPicPr>
          <p:cNvPr id="4" name="图片 3">
            <a:extLst>
              <a:ext uri="{FF2B5EF4-FFF2-40B4-BE49-F238E27FC236}">
                <a16:creationId xmlns:a16="http://schemas.microsoft.com/office/drawing/2014/main" id="{948F7ABE-C91B-BDE8-152C-293FAD401269}"/>
              </a:ext>
            </a:extLst>
          </p:cNvPr>
          <p:cNvPicPr>
            <a:picLocks noChangeAspect="1"/>
          </p:cNvPicPr>
          <p:nvPr/>
        </p:nvPicPr>
        <p:blipFill>
          <a:blip r:embed="rId2"/>
          <a:stretch>
            <a:fillRect/>
          </a:stretch>
        </p:blipFill>
        <p:spPr>
          <a:xfrm>
            <a:off x="2268655" y="1646646"/>
            <a:ext cx="3124636" cy="695422"/>
          </a:xfrm>
          <a:prstGeom prst="rect">
            <a:avLst/>
          </a:prstGeom>
        </p:spPr>
      </p:pic>
      <p:pic>
        <p:nvPicPr>
          <p:cNvPr id="5" name="图片 4">
            <a:extLst>
              <a:ext uri="{FF2B5EF4-FFF2-40B4-BE49-F238E27FC236}">
                <a16:creationId xmlns:a16="http://schemas.microsoft.com/office/drawing/2014/main" id="{6D78A013-99D3-4969-FF81-A024576930E0}"/>
              </a:ext>
            </a:extLst>
          </p:cNvPr>
          <p:cNvPicPr>
            <a:picLocks noChangeAspect="1"/>
          </p:cNvPicPr>
          <p:nvPr/>
        </p:nvPicPr>
        <p:blipFill>
          <a:blip r:embed="rId3"/>
          <a:stretch>
            <a:fillRect/>
          </a:stretch>
        </p:blipFill>
        <p:spPr>
          <a:xfrm>
            <a:off x="945837" y="2342068"/>
            <a:ext cx="4696480" cy="1819529"/>
          </a:xfrm>
          <a:prstGeom prst="rect">
            <a:avLst/>
          </a:prstGeom>
        </p:spPr>
      </p:pic>
      <p:pic>
        <p:nvPicPr>
          <p:cNvPr id="6" name="图片 5">
            <a:extLst>
              <a:ext uri="{FF2B5EF4-FFF2-40B4-BE49-F238E27FC236}">
                <a16:creationId xmlns:a16="http://schemas.microsoft.com/office/drawing/2014/main" id="{653DC68F-6575-DA80-3518-18E123A02EBF}"/>
              </a:ext>
            </a:extLst>
          </p:cNvPr>
          <p:cNvPicPr>
            <a:picLocks noChangeAspect="1"/>
          </p:cNvPicPr>
          <p:nvPr/>
        </p:nvPicPr>
        <p:blipFill>
          <a:blip r:embed="rId4"/>
          <a:stretch>
            <a:fillRect/>
          </a:stretch>
        </p:blipFill>
        <p:spPr>
          <a:xfrm>
            <a:off x="1134380" y="4113467"/>
            <a:ext cx="5191850" cy="828791"/>
          </a:xfrm>
          <a:prstGeom prst="rect">
            <a:avLst/>
          </a:prstGeom>
        </p:spPr>
      </p:pic>
      <p:pic>
        <p:nvPicPr>
          <p:cNvPr id="7" name="图片 6">
            <a:extLst>
              <a:ext uri="{FF2B5EF4-FFF2-40B4-BE49-F238E27FC236}">
                <a16:creationId xmlns:a16="http://schemas.microsoft.com/office/drawing/2014/main" id="{0F33102A-DFB7-AD73-915F-6B39B87F8002}"/>
              </a:ext>
            </a:extLst>
          </p:cNvPr>
          <p:cNvPicPr>
            <a:picLocks noChangeAspect="1"/>
          </p:cNvPicPr>
          <p:nvPr/>
        </p:nvPicPr>
        <p:blipFill>
          <a:blip r:embed="rId5"/>
          <a:stretch>
            <a:fillRect/>
          </a:stretch>
        </p:blipFill>
        <p:spPr>
          <a:xfrm>
            <a:off x="5961781" y="2392921"/>
            <a:ext cx="6230219" cy="1314633"/>
          </a:xfrm>
          <a:prstGeom prst="rect">
            <a:avLst/>
          </a:prstGeom>
        </p:spPr>
      </p:pic>
    </p:spTree>
    <p:extLst>
      <p:ext uri="{BB962C8B-B14F-4D97-AF65-F5344CB8AC3E}">
        <p14:creationId xmlns:p14="http://schemas.microsoft.com/office/powerpoint/2010/main" val="390584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969"/>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4" y="2344232"/>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2" y="2087592"/>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rPr>
              <a:t>01</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endParaRPr>
          </a:p>
        </p:txBody>
      </p:sp>
      <p:sp>
        <p:nvSpPr>
          <p:cNvPr id="9" name="矩形 8"/>
          <p:cNvSpPr/>
          <p:nvPr/>
        </p:nvSpPr>
        <p:spPr>
          <a:xfrm>
            <a:off x="11967145" y="1194421"/>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2" y="-67059"/>
            <a:ext cx="7161920" cy="7161920"/>
            <a:chOff x="-185896" y="-151960"/>
            <a:chExt cx="7161920" cy="716192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4" y="238811"/>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p>
          </p:txBody>
        </p:sp>
      </p:grpSp>
      <p:sp>
        <p:nvSpPr>
          <p:cNvPr id="5" name="灯片编号占位符 4"/>
          <p:cNvSpPr>
            <a:spLocks noGrp="1"/>
          </p:cNvSpPr>
          <p:nvPr>
            <p:ph type="sldNum" sz="quarter" idx="12"/>
          </p:nvPr>
        </p:nvSpPr>
        <p:spPr>
          <a:xfrm>
            <a:off x="8610599" y="6338381"/>
            <a:ext cx="2743200" cy="365125"/>
          </a:xfrm>
        </p:spPr>
        <p:txBody>
          <a:bodyPr/>
          <a:lstStyle/>
          <a:p>
            <a:fld id="{09A08166-9E9E-403F-B54D-C8E673028941}" type="slidenum">
              <a:rPr lang="zh-CN" altLang="en-US" smtClean="0"/>
              <a:t>3</a:t>
            </a:fld>
            <a:endParaRPr lang="zh-CN" altLang="en-US"/>
          </a:p>
        </p:txBody>
      </p:sp>
      <p:sp>
        <p:nvSpPr>
          <p:cNvPr id="2" name="文本框 1"/>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引言</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0E94EB-D459-BC3B-7B6A-1CF856A9C307}"/>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一、引言</a:t>
            </a:r>
          </a:p>
        </p:txBody>
      </p:sp>
      <p:sp>
        <p:nvSpPr>
          <p:cNvPr id="4" name="内容占位符 3">
            <a:extLst>
              <a:ext uri="{FF2B5EF4-FFF2-40B4-BE49-F238E27FC236}">
                <a16:creationId xmlns:a16="http://schemas.microsoft.com/office/drawing/2014/main" id="{AF7A6FE7-5B90-B945-B53E-92A64403146F}"/>
              </a:ext>
            </a:extLst>
          </p:cNvPr>
          <p:cNvSpPr>
            <a:spLocks noGrp="1"/>
          </p:cNvSpPr>
          <p:nvPr>
            <p:ph idx="1"/>
          </p:nvPr>
        </p:nvSpPr>
        <p:spPr/>
        <p:txBody>
          <a:bodyPr/>
          <a:lstStyle/>
          <a:p>
            <a:r>
              <a:rPr lang="zh-CN" altLang="en-US" dirty="0"/>
              <a:t>研究了粒子在原始宇宙涨落上的印记，其中质量与哈勃尺度相当的重粒子在非高斯性上产生了独特的特征，由特定的幂律和振荡行为组成，其中包含有关粒子质量和自旋的信息</a:t>
            </a:r>
          </a:p>
        </p:txBody>
      </p:sp>
    </p:spTree>
    <p:extLst>
      <p:ext uri="{BB962C8B-B14F-4D97-AF65-F5344CB8AC3E}">
        <p14:creationId xmlns:p14="http://schemas.microsoft.com/office/powerpoint/2010/main" val="348875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969"/>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4" y="2344232"/>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2" y="2087592"/>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rPr>
              <a:t>02</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endParaRPr>
          </a:p>
        </p:txBody>
      </p:sp>
      <p:sp>
        <p:nvSpPr>
          <p:cNvPr id="9" name="矩形 8"/>
          <p:cNvSpPr/>
          <p:nvPr/>
        </p:nvSpPr>
        <p:spPr>
          <a:xfrm>
            <a:off x="11967145" y="1194421"/>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2" y="-67059"/>
            <a:ext cx="7161920" cy="7161920"/>
            <a:chOff x="-185896" y="-151960"/>
            <a:chExt cx="7161920" cy="716192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4" y="238811"/>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p>
          </p:txBody>
        </p:sp>
      </p:grpSp>
      <p:sp>
        <p:nvSpPr>
          <p:cNvPr id="5" name="灯片编号占位符 4"/>
          <p:cNvSpPr>
            <a:spLocks noGrp="1"/>
          </p:cNvSpPr>
          <p:nvPr>
            <p:ph type="sldNum" sz="quarter" idx="12"/>
          </p:nvPr>
        </p:nvSpPr>
        <p:spPr>
          <a:xfrm>
            <a:off x="8610599" y="6338381"/>
            <a:ext cx="2743200" cy="365125"/>
          </a:xfrm>
        </p:spPr>
        <p:txBody>
          <a:bodyPr/>
          <a:lstStyle/>
          <a:p>
            <a:fld id="{09A08166-9E9E-403F-B54D-C8E673028941}" type="slidenum">
              <a:rPr lang="zh-CN" altLang="en-US" smtClean="0"/>
              <a:t>5</a:t>
            </a:fld>
            <a:endParaRPr lang="zh-CN" altLang="en-US"/>
          </a:p>
        </p:txBody>
      </p:sp>
      <p:sp>
        <p:nvSpPr>
          <p:cNvPr id="2" name="文本框 1"/>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概论与准备工作</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7A893069-6D8A-B0EF-A17F-4D5C0E68097A}"/>
              </a:ext>
            </a:extLst>
          </p:cNvPr>
          <p:cNvSpPr/>
          <p:nvPr/>
        </p:nvSpPr>
        <p:spPr>
          <a:xfrm>
            <a:off x="838200" y="1825625"/>
            <a:ext cx="10515600" cy="85046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E201C42-B64E-2469-959B-D3EF6AADD92F}"/>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二、概论与准备工作</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3D5CEB6-5DF2-F1BA-3362-AEFBFEE3F7F4}"/>
                  </a:ext>
                </a:extLst>
              </p:cNvPr>
              <p:cNvSpPr>
                <a:spLocks noGrp="1"/>
              </p:cNvSpPr>
              <p:nvPr>
                <p:ph idx="1"/>
              </p:nvPr>
            </p:nvSpPr>
            <p:spPr/>
            <p:txBody>
              <a:bodyPr>
                <a:normAutofit fontScale="92500"/>
              </a:bodyPr>
              <a:lstStyle/>
              <a:p>
                <a:pPr marL="0" indent="0">
                  <a:buNone/>
                </a:pPr>
                <a:r>
                  <a:rPr lang="zh-CN" altLang="en-US" dirty="0"/>
                  <a:t>暴胀：宇宙在大爆炸后极短时间内发生的指数级膨胀过程，比例系数和</a:t>
                </a:r>
                <a14:m>
                  <m:oMath xmlns:m="http://schemas.openxmlformats.org/officeDocument/2006/math">
                    <m:sSup>
                      <m:sSupPr>
                        <m:ctrlPr>
                          <a:rPr lang="zh-CN" altLang="en-US" sz="1600" i="1" smtClean="0">
                            <a:latin typeface="Cambria Math" panose="02040503050406030204" pitchFamily="18" charset="0"/>
                          </a:rPr>
                        </m:ctrlPr>
                      </m:sSupPr>
                      <m:e>
                        <m:r>
                          <a:rPr lang="zh-CN" altLang="en-US" sz="1600" i="1" smtClean="0">
                            <a:latin typeface="Cambria Math" panose="02040503050406030204" pitchFamily="18" charset="0"/>
                          </a:rPr>
                          <m:t>𝑒</m:t>
                        </m:r>
                      </m:e>
                      <m:sup>
                        <m:r>
                          <a:rPr lang="zh-CN" altLang="en-US" sz="1600" i="1" smtClean="0">
                            <a:latin typeface="Cambria Math" panose="02040503050406030204" pitchFamily="18" charset="0"/>
                          </a:rPr>
                          <m:t>𝐻𝑡</m:t>
                        </m:r>
                      </m:sup>
                    </m:sSup>
                  </m:oMath>
                </a14:m>
                <a:r>
                  <a:rPr lang="zh-CN" altLang="en-US" dirty="0"/>
                  <a:t>成正比</a:t>
                </a:r>
                <a:endParaRPr lang="en-US" altLang="zh-CN" dirty="0"/>
              </a:p>
              <a:p>
                <a:pPr marL="0" indent="0">
                  <a:buNone/>
                </a:pPr>
                <a:r>
                  <a:rPr lang="en-US" altLang="zh-CN" dirty="0"/>
                  <a:t>H</a:t>
                </a:r>
                <a:r>
                  <a:rPr lang="zh-CN" altLang="en-US" dirty="0"/>
                  <a:t>：哈勃常数；约定</a:t>
                </a:r>
                <a:r>
                  <a:rPr lang="en-US" altLang="zh-CN" dirty="0"/>
                  <a:t>c=1</a:t>
                </a:r>
                <a:r>
                  <a:rPr lang="zh-CN" altLang="en-US" dirty="0"/>
                  <a:t>，</a:t>
                </a:r>
                <a:r>
                  <a:rPr lang="en-US" altLang="zh-CN" dirty="0"/>
                  <a:t>H=1</a:t>
                </a:r>
              </a:p>
              <a:p>
                <a:pPr marL="0" indent="0">
                  <a:buNone/>
                </a:pPr>
                <a:r>
                  <a:rPr lang="zh-CN" altLang="en-US" dirty="0"/>
                  <a:t>这种稳态指数膨胀的时空称为德西特空间。德西特空间下的度规为：</a:t>
                </a:r>
                <a:endParaRPr lang="en-US" altLang="zh-CN" dirty="0"/>
              </a:p>
              <a:p>
                <a:endParaRPr lang="en-US" altLang="zh-CN" dirty="0"/>
              </a:p>
              <a:p>
                <a:endParaRPr lang="en-US" altLang="zh-CN" dirty="0"/>
              </a:p>
            </p:txBody>
          </p:sp>
        </mc:Choice>
        <mc:Fallback>
          <p:sp>
            <p:nvSpPr>
              <p:cNvPr id="3" name="内容占位符 2">
                <a:extLst>
                  <a:ext uri="{FF2B5EF4-FFF2-40B4-BE49-F238E27FC236}">
                    <a16:creationId xmlns:a16="http://schemas.microsoft.com/office/drawing/2014/main" id="{73D5CEB6-5DF2-F1BA-3362-AEFBFEE3F7F4}"/>
                  </a:ext>
                </a:extLst>
              </p:cNvPr>
              <p:cNvSpPr>
                <a:spLocks noGrp="1" noRot="1" noChangeAspect="1" noMove="1" noResize="1" noEditPoints="1" noAdjustHandles="1" noChangeArrowheads="1" noChangeShapeType="1" noTextEdit="1"/>
              </p:cNvSpPr>
              <p:nvPr>
                <p:ph idx="1"/>
              </p:nvPr>
            </p:nvSpPr>
            <p:spPr>
              <a:blipFill>
                <a:blip r:embed="rId3"/>
                <a:stretch>
                  <a:fillRect l="-1043" t="-210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70125DF-AAA2-BC44-FFBA-B9BF9A94A5D9}"/>
              </a:ext>
            </a:extLst>
          </p:cNvPr>
          <p:cNvPicPr>
            <a:picLocks noChangeAspect="1"/>
          </p:cNvPicPr>
          <p:nvPr/>
        </p:nvPicPr>
        <p:blipFill>
          <a:blip r:embed="rId4"/>
          <a:stretch>
            <a:fillRect/>
          </a:stretch>
        </p:blipFill>
        <p:spPr>
          <a:xfrm>
            <a:off x="1042592" y="4032895"/>
            <a:ext cx="1838582" cy="676369"/>
          </a:xfrm>
          <a:prstGeom prst="rect">
            <a:avLst/>
          </a:prstGeom>
        </p:spPr>
      </p:pic>
      <p:pic>
        <p:nvPicPr>
          <p:cNvPr id="5" name="图片 4">
            <a:extLst>
              <a:ext uri="{FF2B5EF4-FFF2-40B4-BE49-F238E27FC236}">
                <a16:creationId xmlns:a16="http://schemas.microsoft.com/office/drawing/2014/main" id="{8982D398-2AE9-76CB-0853-49CF41CD4728}"/>
              </a:ext>
            </a:extLst>
          </p:cNvPr>
          <p:cNvPicPr>
            <a:picLocks noChangeAspect="1"/>
          </p:cNvPicPr>
          <p:nvPr/>
        </p:nvPicPr>
        <p:blipFill>
          <a:blip r:embed="rId5"/>
          <a:stretch>
            <a:fillRect/>
          </a:stretch>
        </p:blipFill>
        <p:spPr>
          <a:xfrm>
            <a:off x="1212798" y="4844201"/>
            <a:ext cx="857370" cy="247685"/>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093E03D5-D02E-1B98-6E36-E2E0CC31CB97}"/>
                  </a:ext>
                </a:extLst>
              </p:cNvPr>
              <p:cNvSpPr txBox="1"/>
              <p:nvPr/>
            </p:nvSpPr>
            <p:spPr>
              <a:xfrm>
                <a:off x="471879" y="4968043"/>
                <a:ext cx="6094602" cy="10122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0" i="1" smtClean="0">
                              <a:latin typeface="Cambria Math" panose="02040503050406030204" pitchFamily="18" charset="0"/>
                            </a:rPr>
                          </m:ctrlPr>
                        </m:sSupPr>
                        <m:e>
                          <m:r>
                            <m:rPr>
                              <m:sty m:val="p"/>
                            </m:rPr>
                            <a:rPr lang="en-US" altLang="zh-CN" sz="1600" i="0" smtClean="0">
                              <a:latin typeface="Cambria Math" panose="02040503050406030204" pitchFamily="18" charset="0"/>
                            </a:rPr>
                            <m:t>ds</m:t>
                          </m:r>
                        </m:e>
                        <m:sup>
                          <m:r>
                            <a:rPr lang="en-US" altLang="zh-CN" sz="1600" b="0" i="1" smtClean="0">
                              <a:latin typeface="Cambria Math" panose="02040503050406030204" pitchFamily="18" charset="0"/>
                            </a:rPr>
                            <m:t>2</m:t>
                          </m:r>
                        </m:sup>
                      </m:sSup>
                      <m:r>
                        <a:rPr lang="en-US" altLang="zh-CN" sz="1600" b="0" i="1" smtClean="0">
                          <a:latin typeface="Cambria Math" panose="02040503050406030204" pitchFamily="18" charset="0"/>
                        </a:rPr>
                        <m:t>=</m:t>
                      </m:r>
                      <m:d>
                        <m:dPr>
                          <m:ctrlPr>
                            <a:rPr lang="zh-CN" altLang="en-US" sz="1600" i="1" smtClean="0">
                              <a:latin typeface="Cambria Math" panose="02040503050406030204" pitchFamily="18" charset="0"/>
                            </a:rPr>
                          </m:ctrlPr>
                        </m:dPr>
                        <m:e>
                          <m:m>
                            <m:mPr>
                              <m:plcHide m:val="on"/>
                              <m:mcs>
                                <m:mc>
                                  <m:mcPr>
                                    <m:count m:val="4"/>
                                    <m:mcJc m:val="center"/>
                                  </m:mcPr>
                                </m:mc>
                              </m:mcs>
                              <m:ctrlPr>
                                <a:rPr lang="zh-CN" altLang="en-US" sz="1600" i="1">
                                  <a:latin typeface="Cambria Math" panose="02040503050406030204" pitchFamily="18" charset="0"/>
                                </a:rPr>
                              </m:ctrlPr>
                            </m:mPr>
                            <m:mr>
                              <m:e>
                                <m:r>
                                  <a:rPr lang="zh-CN" altLang="en-US" sz="1600" i="1">
                                    <a:latin typeface="Cambria Math" panose="02040503050406030204" pitchFamily="18" charset="0"/>
                                  </a:rPr>
                                  <m:t>𝑑</m:t>
                                </m:r>
                                <m:r>
                                  <a:rPr lang="zh-CN" altLang="en-US" sz="1600" i="1">
                                    <a:latin typeface="Cambria Math" panose="02040503050406030204" pitchFamily="18" charset="0"/>
                                  </a:rPr>
                                  <m:t>𝜂</m:t>
                                </m:r>
                              </m:e>
                              <m:e>
                                <m:r>
                                  <a:rPr lang="zh-CN" altLang="en-US" sz="1600" i="1">
                                    <a:latin typeface="Cambria Math" panose="02040503050406030204" pitchFamily="18" charset="0"/>
                                  </a:rPr>
                                  <m:t>𝑑𝑥</m:t>
                                </m:r>
                              </m:e>
                              <m:e>
                                <m:r>
                                  <a:rPr lang="zh-CN" altLang="en-US" sz="1600" i="1">
                                    <a:latin typeface="Cambria Math" panose="02040503050406030204" pitchFamily="18" charset="0"/>
                                  </a:rPr>
                                  <m:t>𝑑𝑦</m:t>
                                </m:r>
                              </m:e>
                              <m:e>
                                <m:r>
                                  <a:rPr lang="zh-CN" altLang="en-US" sz="1600" i="1">
                                    <a:latin typeface="Cambria Math" panose="02040503050406030204" pitchFamily="18" charset="0"/>
                                  </a:rPr>
                                  <m:t>𝑑𝑧</m:t>
                                </m:r>
                              </m:e>
                            </m:mr>
                          </m:m>
                        </m:e>
                      </m:d>
                      <m:f>
                        <m:fPr>
                          <m:ctrlPr>
                            <a:rPr lang="zh-CN" altLang="en-US" sz="1600" i="1">
                              <a:latin typeface="Cambria Math" panose="02040503050406030204" pitchFamily="18" charset="0"/>
                            </a:rPr>
                          </m:ctrlPr>
                        </m:fPr>
                        <m:num>
                          <m:r>
                            <a:rPr lang="zh-CN" altLang="en-US" sz="1600" i="1">
                              <a:latin typeface="Cambria Math" panose="02040503050406030204" pitchFamily="18" charset="0"/>
                            </a:rPr>
                            <m:t>1</m:t>
                          </m:r>
                        </m:num>
                        <m:den>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𝜂</m:t>
                              </m:r>
                            </m:e>
                            <m:sup>
                              <m:r>
                                <a:rPr lang="zh-CN" altLang="en-US" sz="1600" i="1">
                                  <a:latin typeface="Cambria Math" panose="02040503050406030204" pitchFamily="18" charset="0"/>
                                </a:rPr>
                                <m:t>2</m:t>
                              </m:r>
                            </m:sup>
                          </m:sSup>
                        </m:den>
                      </m:f>
                      <m:d>
                        <m:dPr>
                          <m:ctrlPr>
                            <a:rPr lang="zh-CN" altLang="en-US" sz="1600" i="1">
                              <a:latin typeface="Cambria Math" panose="02040503050406030204" pitchFamily="18" charset="0"/>
                            </a:rPr>
                          </m:ctrlPr>
                        </m:dPr>
                        <m:e>
                          <m:m>
                            <m:mPr>
                              <m:plcHide m:val="on"/>
                              <m:mcs>
                                <m:mc>
                                  <m:mcPr>
                                    <m:count m:val="4"/>
                                    <m:mcJc m:val="center"/>
                                  </m:mcPr>
                                </m:mc>
                              </m:mcs>
                              <m:ctrlPr>
                                <a:rPr lang="zh-CN" altLang="en-US" sz="1600" i="1">
                                  <a:latin typeface="Cambria Math" panose="02040503050406030204" pitchFamily="18" charset="0"/>
                                </a:rPr>
                              </m:ctrlPr>
                            </m:mPr>
                            <m:mr>
                              <m:e>
                                <m:r>
                                  <a:rPr lang="zh-CN" altLang="en-US" sz="1600" i="1">
                                    <a:latin typeface="Cambria Math" panose="02040503050406030204" pitchFamily="18" charset="0"/>
                                  </a:rPr>
                                  <m:t>−1</m:t>
                                </m:r>
                              </m:e>
                              <m:e/>
                              <m:e/>
                              <m:e/>
                            </m:mr>
                            <m:mr>
                              <m:e/>
                              <m:e>
                                <m:r>
                                  <a:rPr lang="zh-CN" altLang="en-US" sz="1600" i="1">
                                    <a:latin typeface="Cambria Math" panose="02040503050406030204" pitchFamily="18" charset="0"/>
                                  </a:rPr>
                                  <m:t>1</m:t>
                                </m:r>
                              </m:e>
                              <m:e/>
                              <m:e/>
                            </m:mr>
                            <m:mr>
                              <m:e/>
                              <m:e/>
                              <m:e>
                                <m:r>
                                  <a:rPr lang="zh-CN" altLang="en-US" sz="1600" i="1">
                                    <a:latin typeface="Cambria Math" panose="02040503050406030204" pitchFamily="18" charset="0"/>
                                  </a:rPr>
                                  <m:t>1</m:t>
                                </m:r>
                              </m:e>
                              <m:e/>
                            </m:mr>
                            <m:mr>
                              <m:e/>
                              <m:e/>
                              <m:e/>
                              <m:e>
                                <m:r>
                                  <a:rPr lang="zh-CN" altLang="en-US" sz="1600" i="1">
                                    <a:latin typeface="Cambria Math" panose="02040503050406030204" pitchFamily="18" charset="0"/>
                                  </a:rPr>
                                  <m:t>1</m:t>
                                </m:r>
                              </m:e>
                            </m:mr>
                          </m:m>
                        </m:e>
                      </m:d>
                      <m:d>
                        <m:dPr>
                          <m:ctrlPr>
                            <a:rPr lang="zh-CN" altLang="en-US" sz="1600" i="1">
                              <a:latin typeface="Cambria Math" panose="02040503050406030204" pitchFamily="18" charset="0"/>
                            </a:rPr>
                          </m:ctrlPr>
                        </m:dPr>
                        <m:e>
                          <m:m>
                            <m:mPr>
                              <m:plcHide m:val="on"/>
                              <m:mcs>
                                <m:mc>
                                  <m:mcPr>
                                    <m:count m:val="1"/>
                                    <m:mcJc m:val="center"/>
                                  </m:mcPr>
                                </m:mc>
                              </m:mcs>
                              <m:ctrlPr>
                                <a:rPr lang="zh-CN" altLang="en-US" sz="1600" i="1">
                                  <a:latin typeface="Cambria Math" panose="02040503050406030204" pitchFamily="18" charset="0"/>
                                </a:rPr>
                              </m:ctrlPr>
                            </m:mPr>
                            <m:mr>
                              <m:e>
                                <m:r>
                                  <a:rPr lang="zh-CN" altLang="en-US" sz="1600" i="1">
                                    <a:latin typeface="Cambria Math" panose="02040503050406030204" pitchFamily="18" charset="0"/>
                                  </a:rPr>
                                  <m:t>𝑑</m:t>
                                </m:r>
                                <m:r>
                                  <a:rPr lang="zh-CN" altLang="en-US" sz="1600" i="1">
                                    <a:latin typeface="Cambria Math" panose="02040503050406030204" pitchFamily="18" charset="0"/>
                                  </a:rPr>
                                  <m:t>𝜂</m:t>
                                </m:r>
                              </m:e>
                            </m:mr>
                            <m:mr>
                              <m:e>
                                <m:r>
                                  <a:rPr lang="zh-CN" altLang="en-US" sz="1600" i="1">
                                    <a:latin typeface="Cambria Math" panose="02040503050406030204" pitchFamily="18" charset="0"/>
                                  </a:rPr>
                                  <m:t>𝑑𝑥</m:t>
                                </m:r>
                              </m:e>
                            </m:mr>
                            <m:mr>
                              <m:e>
                                <m:r>
                                  <a:rPr lang="zh-CN" altLang="en-US" sz="1600" i="1">
                                    <a:latin typeface="Cambria Math" panose="02040503050406030204" pitchFamily="18" charset="0"/>
                                  </a:rPr>
                                  <m:t>𝑑𝑦</m:t>
                                </m:r>
                              </m:e>
                            </m:mr>
                            <m:mr>
                              <m:e>
                                <m:r>
                                  <a:rPr lang="zh-CN" altLang="en-US" sz="1600" i="1">
                                    <a:latin typeface="Cambria Math" panose="02040503050406030204" pitchFamily="18" charset="0"/>
                                  </a:rPr>
                                  <m:t>𝑑𝑧</m:t>
                                </m:r>
                              </m:e>
                            </m:mr>
                          </m:m>
                        </m:e>
                      </m:d>
                    </m:oMath>
                  </m:oMathPara>
                </a14:m>
                <a:endParaRPr lang="zh-CN" altLang="en-US" sz="1600" dirty="0"/>
              </a:p>
            </p:txBody>
          </p:sp>
        </mc:Choice>
        <mc:Fallback>
          <p:sp>
            <p:nvSpPr>
              <p:cNvPr id="7" name="文本框 6">
                <a:extLst>
                  <a:ext uri="{FF2B5EF4-FFF2-40B4-BE49-F238E27FC236}">
                    <a16:creationId xmlns:a16="http://schemas.microsoft.com/office/drawing/2014/main" id="{093E03D5-D02E-1B98-6E36-E2E0CC31CB97}"/>
                  </a:ext>
                </a:extLst>
              </p:cNvPr>
              <p:cNvSpPr txBox="1">
                <a:spLocks noRot="1" noChangeAspect="1" noMove="1" noResize="1" noEditPoints="1" noAdjustHandles="1" noChangeArrowheads="1" noChangeShapeType="1" noTextEdit="1"/>
              </p:cNvSpPr>
              <p:nvPr/>
            </p:nvSpPr>
            <p:spPr>
              <a:xfrm>
                <a:off x="471879" y="4968043"/>
                <a:ext cx="6094602" cy="1012200"/>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4916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E7232-C1E8-EDDA-FBF9-323CAECA160B}"/>
            </a:ext>
          </a:extLst>
        </p:cNvPr>
        <p:cNvGrpSpPr/>
        <p:nvPr/>
      </p:nvGrpSpPr>
      <p:grpSpPr>
        <a:xfrm>
          <a:off x="0" y="0"/>
          <a:ext cx="0" cy="0"/>
          <a:chOff x="0" y="0"/>
          <a:chExt cx="0" cy="0"/>
        </a:xfrm>
      </p:grpSpPr>
      <p:sp>
        <p:nvSpPr>
          <p:cNvPr id="4" name="矩形: 圆角 3">
            <a:extLst>
              <a:ext uri="{FF2B5EF4-FFF2-40B4-BE49-F238E27FC236}">
                <a16:creationId xmlns:a16="http://schemas.microsoft.com/office/drawing/2014/main" id="{F292ACB3-629E-F739-56AF-D6274BA24B91}"/>
              </a:ext>
            </a:extLst>
          </p:cNvPr>
          <p:cNvSpPr/>
          <p:nvPr/>
        </p:nvSpPr>
        <p:spPr>
          <a:xfrm>
            <a:off x="5142451" y="4790431"/>
            <a:ext cx="5033614" cy="57013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D54912C-C132-BFB2-8A8F-9A80397F8155}"/>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二、概论与准备工作</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29DD68D-70A0-0156-008B-3DF12C3C3A03}"/>
                  </a:ext>
                </a:extLst>
              </p:cNvPr>
              <p:cNvSpPr>
                <a:spLocks noGrp="1"/>
              </p:cNvSpPr>
              <p:nvPr>
                <p:ph idx="1"/>
              </p:nvPr>
            </p:nvSpPr>
            <p:spPr/>
            <p:txBody>
              <a:bodyPr/>
              <a:lstStyle/>
              <a:p>
                <a:pPr marL="0" indent="0">
                  <a:buNone/>
                </a:pPr>
                <a:r>
                  <a:rPr lang="en-US" altLang="zh-CN" dirty="0"/>
                  <a:t>g=</a:t>
                </a:r>
                <a:r>
                  <a:rPr lang="zh-CN" altLang="en-US" dirty="0"/>
                  <a:t> </a:t>
                </a:r>
                <a14:m>
                  <m:oMath xmlns:m="http://schemas.openxmlformats.org/officeDocument/2006/math">
                    <m:f>
                      <m:fPr>
                        <m:ctrlPr>
                          <a:rPr lang="zh-CN" altLang="en-US" sz="1600" i="1">
                            <a:latin typeface="Cambria Math" panose="02040503050406030204" pitchFamily="18" charset="0"/>
                          </a:rPr>
                        </m:ctrlPr>
                      </m:fPr>
                      <m:num>
                        <m:r>
                          <a:rPr lang="zh-CN" altLang="en-US" sz="1600" i="1">
                            <a:latin typeface="Cambria Math" panose="02040503050406030204" pitchFamily="18" charset="0"/>
                          </a:rPr>
                          <m:t>1</m:t>
                        </m:r>
                      </m:num>
                      <m:den>
                        <m:sSup>
                          <m:sSupPr>
                            <m:ctrlPr>
                              <a:rPr lang="zh-CN" altLang="en-US" sz="1600" i="1">
                                <a:latin typeface="Cambria Math" panose="02040503050406030204" pitchFamily="18" charset="0"/>
                              </a:rPr>
                            </m:ctrlPr>
                          </m:sSupPr>
                          <m:e>
                            <m:r>
                              <a:rPr lang="zh-CN" altLang="en-US" sz="1600" i="1">
                                <a:latin typeface="Cambria Math" panose="02040503050406030204" pitchFamily="18" charset="0"/>
                              </a:rPr>
                              <m:t>𝜂</m:t>
                            </m:r>
                          </m:e>
                          <m:sup>
                            <m:r>
                              <a:rPr lang="zh-CN" altLang="en-US" sz="1600" i="1">
                                <a:latin typeface="Cambria Math" panose="02040503050406030204" pitchFamily="18" charset="0"/>
                              </a:rPr>
                              <m:t>2</m:t>
                            </m:r>
                          </m:sup>
                        </m:sSup>
                      </m:den>
                    </m:f>
                    <m:d>
                      <m:dPr>
                        <m:ctrlPr>
                          <a:rPr lang="zh-CN" altLang="en-US" sz="1600" i="1">
                            <a:latin typeface="Cambria Math" panose="02040503050406030204" pitchFamily="18" charset="0"/>
                          </a:rPr>
                        </m:ctrlPr>
                      </m:dPr>
                      <m:e>
                        <m:m>
                          <m:mPr>
                            <m:plcHide m:val="on"/>
                            <m:mcs>
                              <m:mc>
                                <m:mcPr>
                                  <m:count m:val="4"/>
                                  <m:mcJc m:val="center"/>
                                </m:mcPr>
                              </m:mc>
                            </m:mcs>
                            <m:ctrlPr>
                              <a:rPr lang="zh-CN" altLang="en-US" sz="1600" i="1">
                                <a:latin typeface="Cambria Math" panose="02040503050406030204" pitchFamily="18" charset="0"/>
                              </a:rPr>
                            </m:ctrlPr>
                          </m:mPr>
                          <m:mr>
                            <m:e>
                              <m:r>
                                <a:rPr lang="zh-CN" altLang="en-US" sz="1600" i="1">
                                  <a:latin typeface="Cambria Math" panose="02040503050406030204" pitchFamily="18" charset="0"/>
                                </a:rPr>
                                <m:t>−1</m:t>
                              </m:r>
                            </m:e>
                            <m:e/>
                            <m:e/>
                            <m:e/>
                          </m:mr>
                          <m:mr>
                            <m:e/>
                            <m:e>
                              <m:r>
                                <a:rPr lang="zh-CN" altLang="en-US" sz="1600" i="1">
                                  <a:latin typeface="Cambria Math" panose="02040503050406030204" pitchFamily="18" charset="0"/>
                                </a:rPr>
                                <m:t>1</m:t>
                              </m:r>
                            </m:e>
                            <m:e/>
                            <m:e/>
                          </m:mr>
                          <m:mr>
                            <m:e/>
                            <m:e/>
                            <m:e>
                              <m:r>
                                <a:rPr lang="zh-CN" altLang="en-US" sz="1600" i="1">
                                  <a:latin typeface="Cambria Math" panose="02040503050406030204" pitchFamily="18" charset="0"/>
                                </a:rPr>
                                <m:t>1</m:t>
                              </m:r>
                            </m:e>
                            <m:e/>
                          </m:mr>
                          <m:mr>
                            <m:e/>
                            <m:e/>
                            <m:e/>
                            <m:e>
                              <m:r>
                                <a:rPr lang="zh-CN" altLang="en-US" sz="1600" i="1">
                                  <a:latin typeface="Cambria Math" panose="02040503050406030204" pitchFamily="18" charset="0"/>
                                </a:rPr>
                                <m:t>1</m:t>
                              </m:r>
                            </m:e>
                          </m:mr>
                        </m:m>
                      </m:e>
                    </m:d>
                    <m:r>
                      <a:rPr lang="zh-CN" altLang="en-US" sz="1600" i="1">
                        <a:latin typeface="Cambria Math" panose="02040503050406030204" pitchFamily="18" charset="0"/>
                      </a:rPr>
                      <m:t> </m:t>
                    </m:r>
                  </m:oMath>
                </a14:m>
                <a:r>
                  <a:rPr lang="zh-CN" altLang="en-US" dirty="0"/>
                  <a:t>：度规矩阵</a:t>
                </a:r>
                <a:endParaRPr lang="en-US" altLang="zh-CN" dirty="0"/>
              </a:p>
              <a:p>
                <a:pPr marL="0" indent="0">
                  <a:buNone/>
                </a:pPr>
                <a:r>
                  <a:rPr lang="zh-CN" altLang="en-US" dirty="0"/>
                  <a:t>三维欧氏空间中，</a:t>
                </a:r>
                <a:r>
                  <a:rPr lang="en-US" altLang="zh-CN" dirty="0"/>
                  <a:t>g=</a:t>
                </a:r>
                <a14:m>
                  <m:oMath xmlns:m="http://schemas.openxmlformats.org/officeDocument/2006/math">
                    <m:d>
                      <m:dPr>
                        <m:ctrlPr>
                          <a:rPr lang="zh-CN" altLang="en-US" sz="1600" i="1">
                            <a:latin typeface="Cambria Math" panose="02040503050406030204" pitchFamily="18" charset="0"/>
                          </a:rPr>
                        </m:ctrlPr>
                      </m:dPr>
                      <m:e>
                        <m:m>
                          <m:mPr>
                            <m:plcHide m:val="on"/>
                            <m:mcs>
                              <m:mc>
                                <m:mcPr>
                                  <m:count m:val="3"/>
                                  <m:mcJc m:val="center"/>
                                </m:mcPr>
                              </m:mc>
                            </m:mcs>
                            <m:ctrlPr>
                              <a:rPr lang="zh-CN" altLang="en-US" sz="1600" i="1">
                                <a:latin typeface="Cambria Math" panose="02040503050406030204" pitchFamily="18" charset="0"/>
                              </a:rPr>
                            </m:ctrlPr>
                          </m:mPr>
                          <m:mr>
                            <m:e>
                              <m:r>
                                <a:rPr lang="zh-CN" altLang="en-US" sz="1600" i="1">
                                  <a:latin typeface="Cambria Math" panose="02040503050406030204" pitchFamily="18" charset="0"/>
                                </a:rPr>
                                <m:t>1</m:t>
                              </m:r>
                            </m:e>
                            <m:e/>
                            <m:e/>
                          </m:mr>
                          <m:mr>
                            <m:e/>
                            <m:e>
                              <m:r>
                                <a:rPr lang="zh-CN" altLang="en-US" sz="1600" i="1">
                                  <a:latin typeface="Cambria Math" panose="02040503050406030204" pitchFamily="18" charset="0"/>
                                </a:rPr>
                                <m:t>1</m:t>
                              </m:r>
                            </m:e>
                            <m:e/>
                          </m:mr>
                          <m:mr>
                            <m:e/>
                            <m:e/>
                            <m:e>
                              <m:r>
                                <a:rPr lang="zh-CN" altLang="en-US" sz="1600" i="1">
                                  <a:latin typeface="Cambria Math" panose="02040503050406030204" pitchFamily="18" charset="0"/>
                                </a:rPr>
                                <m:t>1</m:t>
                              </m:r>
                            </m:e>
                          </m:mr>
                        </m:m>
                      </m:e>
                    </m:d>
                  </m:oMath>
                </a14:m>
                <a:endParaRPr lang="en-US" altLang="zh-CN" sz="1600" dirty="0"/>
              </a:p>
              <a:p>
                <a:endParaRPr lang="en-US" altLang="zh-CN" sz="1600" dirty="0"/>
              </a:p>
              <a:p>
                <a:pPr marL="0" indent="0">
                  <a:buNone/>
                </a:pPr>
                <a:r>
                  <a:rPr lang="zh-CN" altLang="en-US" dirty="0"/>
                  <a:t>德西特空间中平移、旋转显然属于等距变换，此外</a:t>
                </a:r>
                <a:endParaRPr lang="en-US" altLang="zh-CN" dirty="0"/>
              </a:p>
              <a:p>
                <a:pPr marL="0" indent="0">
                  <a:buNone/>
                </a:pPr>
                <a:r>
                  <a:rPr lang="zh-CN" altLang="en-US" dirty="0"/>
                  <a:t>生成元</a:t>
                </a:r>
                <a:endParaRPr lang="en-US" altLang="zh-CN" dirty="0"/>
              </a:p>
              <a:p>
                <a:pPr marL="0" indent="0">
                  <a:buNone/>
                </a:pPr>
                <a:r>
                  <a:rPr lang="zh-CN" altLang="en-US" dirty="0"/>
                  <a:t>对应的变换也为等距变换。关联函数在等距变换作用下不变</a:t>
                </a:r>
                <a:endParaRPr lang="en-US" altLang="zh-CN" dirty="0"/>
              </a:p>
            </p:txBody>
          </p:sp>
        </mc:Choice>
        <mc:Fallback>
          <p:sp>
            <p:nvSpPr>
              <p:cNvPr id="3" name="内容占位符 2">
                <a:extLst>
                  <a:ext uri="{FF2B5EF4-FFF2-40B4-BE49-F238E27FC236}">
                    <a16:creationId xmlns:a16="http://schemas.microsoft.com/office/drawing/2014/main" id="{129DD68D-70A0-0156-008B-3DF12C3C3A03}"/>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984086DC-037A-43D4-486E-E7B27EB329E7}"/>
              </a:ext>
            </a:extLst>
          </p:cNvPr>
          <p:cNvPicPr>
            <a:picLocks noChangeAspect="1"/>
          </p:cNvPicPr>
          <p:nvPr/>
        </p:nvPicPr>
        <p:blipFill>
          <a:blip r:embed="rId4"/>
          <a:stretch>
            <a:fillRect/>
          </a:stretch>
        </p:blipFill>
        <p:spPr>
          <a:xfrm>
            <a:off x="2015935" y="4314115"/>
            <a:ext cx="6897063" cy="476316"/>
          </a:xfrm>
          <a:prstGeom prst="rect">
            <a:avLst/>
          </a:prstGeom>
        </p:spPr>
      </p:pic>
    </p:spTree>
    <p:extLst>
      <p:ext uri="{BB962C8B-B14F-4D97-AF65-F5344CB8AC3E}">
        <p14:creationId xmlns:p14="http://schemas.microsoft.com/office/powerpoint/2010/main" val="339193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969"/>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4" y="2344232"/>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2" y="2087592"/>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rPr>
              <a:t>03</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Times New Roman" panose="02020603050405020304" charset="0"/>
              <a:ea typeface="Times New Roman" panose="02020603050405020304" charset="0"/>
              <a:cs typeface="Times New Roman" panose="02020603050405020304" charset="0"/>
            </a:endParaRPr>
          </a:p>
        </p:txBody>
      </p:sp>
      <p:sp>
        <p:nvSpPr>
          <p:cNvPr id="9" name="矩形 8"/>
          <p:cNvSpPr/>
          <p:nvPr/>
        </p:nvSpPr>
        <p:spPr>
          <a:xfrm>
            <a:off x="11967145" y="1194421"/>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2" y="-67059"/>
            <a:ext cx="7161920" cy="7161920"/>
            <a:chOff x="-185896" y="-151960"/>
            <a:chExt cx="7161920" cy="716192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4" y="238811"/>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FUDAN UNIVERSITY</a:t>
              </a:r>
            </a:p>
          </p:txBody>
        </p:sp>
      </p:grpSp>
      <p:sp>
        <p:nvSpPr>
          <p:cNvPr id="5" name="灯片编号占位符 4"/>
          <p:cNvSpPr>
            <a:spLocks noGrp="1"/>
          </p:cNvSpPr>
          <p:nvPr>
            <p:ph type="sldNum" sz="quarter" idx="12"/>
          </p:nvPr>
        </p:nvSpPr>
        <p:spPr>
          <a:xfrm>
            <a:off x="8610599" y="6338381"/>
            <a:ext cx="2743200" cy="365125"/>
          </a:xfrm>
        </p:spPr>
        <p:txBody>
          <a:bodyPr/>
          <a:lstStyle/>
          <a:p>
            <a:fld id="{09A08166-9E9E-403F-B54D-C8E673028941}" type="slidenum">
              <a:rPr lang="zh-CN" altLang="en-US" smtClean="0"/>
              <a:t>8</a:t>
            </a:fld>
            <a:endParaRPr lang="zh-CN" altLang="en-US"/>
          </a:p>
        </p:txBody>
      </p:sp>
      <p:sp>
        <p:nvSpPr>
          <p:cNvPr id="2" name="文本框 1"/>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宋体" panose="02010600030101010101" pitchFamily="2" charset="-122"/>
              </a:rPr>
              <a:t>两点函数</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E7B77F-E098-85D3-30AE-FD2A8CC41205}"/>
              </a:ext>
            </a:extLst>
          </p:cNvPr>
          <p:cNvSpPr>
            <a:spLocks noGrp="1"/>
          </p:cNvSpPr>
          <p:nvPr>
            <p:ph type="title"/>
          </p:nvPr>
        </p:nvSpPr>
        <p:spPr/>
        <p:txBody>
          <a:bodyPr/>
          <a:lstStyle/>
          <a:p>
            <a:r>
              <a:rPr lang="zh-CN" altLang="en-US" dirty="0">
                <a:solidFill>
                  <a:schemeClr val="accent1"/>
                </a:solidFill>
                <a:latin typeface="微软雅黑" panose="020B0503020204020204" pitchFamily="34" charset="-122"/>
                <a:ea typeface="微软雅黑" panose="020B0503020204020204" pitchFamily="34" charset="-122"/>
              </a:rPr>
              <a:t>三、两点函数</a:t>
            </a:r>
          </a:p>
        </p:txBody>
      </p:sp>
      <p:sp>
        <p:nvSpPr>
          <p:cNvPr id="3" name="内容占位符 2">
            <a:extLst>
              <a:ext uri="{FF2B5EF4-FFF2-40B4-BE49-F238E27FC236}">
                <a16:creationId xmlns:a16="http://schemas.microsoft.com/office/drawing/2014/main" id="{156731BE-3975-439B-529C-D2A6FA05727D}"/>
              </a:ext>
            </a:extLst>
          </p:cNvPr>
          <p:cNvSpPr>
            <a:spLocks noGrp="1"/>
          </p:cNvSpPr>
          <p:nvPr>
            <p:ph idx="1"/>
          </p:nvPr>
        </p:nvSpPr>
        <p:spPr/>
        <p:txBody>
          <a:bodyPr/>
          <a:lstStyle/>
          <a:p>
            <a:r>
              <a:rPr lang="zh-CN" altLang="en-US" dirty="0"/>
              <a:t>可以证明场的两点关联函数满足以下方程</a:t>
            </a:r>
            <a:endParaRPr lang="en-US" altLang="zh-CN" dirty="0"/>
          </a:p>
          <a:p>
            <a:endParaRPr lang="en-US" altLang="zh-CN" dirty="0"/>
          </a:p>
          <a:p>
            <a:endParaRPr lang="en-US" altLang="zh-CN" dirty="0"/>
          </a:p>
          <a:p>
            <a:r>
              <a:rPr lang="zh-CN" altLang="en-US" dirty="0"/>
              <a:t>左边：相对论下的波动方程</a:t>
            </a:r>
            <a:endParaRPr lang="en-US" altLang="zh-CN" dirty="0"/>
          </a:p>
          <a:p>
            <a:r>
              <a:rPr lang="zh-CN" altLang="en-US" dirty="0"/>
              <a:t>右边：点源激发</a:t>
            </a:r>
            <a:endParaRPr lang="en-US" altLang="zh-CN" dirty="0"/>
          </a:p>
        </p:txBody>
      </p:sp>
      <p:pic>
        <p:nvPicPr>
          <p:cNvPr id="6" name="图片 5">
            <a:extLst>
              <a:ext uri="{FF2B5EF4-FFF2-40B4-BE49-F238E27FC236}">
                <a16:creationId xmlns:a16="http://schemas.microsoft.com/office/drawing/2014/main" id="{55A35657-1A7A-77CB-2026-04071F100E0C}"/>
              </a:ext>
            </a:extLst>
          </p:cNvPr>
          <p:cNvPicPr>
            <a:picLocks noChangeAspect="1"/>
          </p:cNvPicPr>
          <p:nvPr/>
        </p:nvPicPr>
        <p:blipFill>
          <a:blip r:embed="rId3"/>
          <a:stretch>
            <a:fillRect/>
          </a:stretch>
        </p:blipFill>
        <p:spPr>
          <a:xfrm>
            <a:off x="1030247" y="2324936"/>
            <a:ext cx="6335009" cy="981212"/>
          </a:xfrm>
          <a:prstGeom prst="rect">
            <a:avLst/>
          </a:prstGeom>
        </p:spPr>
      </p:pic>
      <p:sp>
        <p:nvSpPr>
          <p:cNvPr id="5" name="矩形 4">
            <a:extLst>
              <a:ext uri="{FF2B5EF4-FFF2-40B4-BE49-F238E27FC236}">
                <a16:creationId xmlns:a16="http://schemas.microsoft.com/office/drawing/2014/main" id="{70AA31B5-8C4D-151E-473D-67019BF8655F}"/>
              </a:ext>
            </a:extLst>
          </p:cNvPr>
          <p:cNvSpPr/>
          <p:nvPr/>
        </p:nvSpPr>
        <p:spPr>
          <a:xfrm>
            <a:off x="838200" y="2306972"/>
            <a:ext cx="6854505" cy="97312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4383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81.9143307086614,&quot;left&quot;:407.0281889763779,&quot;top&quot;:29,&quot;width&quot;:381.618897637795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1350</Words>
  <Application>Microsoft Office PowerPoint</Application>
  <PresentationFormat>宽屏</PresentationFormat>
  <Paragraphs>170</Paragraphs>
  <Slides>26</Slides>
  <Notes>19</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7" baseType="lpstr">
      <vt:lpstr>Noto Sans SC</vt:lpstr>
      <vt:lpstr>等线</vt:lpstr>
      <vt:lpstr>等线 Light</vt:lpstr>
      <vt:lpstr>宋体</vt:lpstr>
      <vt:lpstr>微软雅黑</vt:lpstr>
      <vt:lpstr>Arial</vt:lpstr>
      <vt:lpstr>Calibri</vt:lpstr>
      <vt:lpstr>Cambria Math</vt:lpstr>
      <vt:lpstr>Times New Roman</vt:lpstr>
      <vt:lpstr>Office 主题​​</vt:lpstr>
      <vt:lpstr>Equation</vt:lpstr>
      <vt:lpstr>PowerPoint 演示文稿</vt:lpstr>
      <vt:lpstr>PowerPoint 演示文稿</vt:lpstr>
      <vt:lpstr>PowerPoint 演示文稿</vt:lpstr>
      <vt:lpstr>一、引言</vt:lpstr>
      <vt:lpstr>PowerPoint 演示文稿</vt:lpstr>
      <vt:lpstr>二、概论与准备工作</vt:lpstr>
      <vt:lpstr>二、概论与准备工作</vt:lpstr>
      <vt:lpstr>PowerPoint 演示文稿</vt:lpstr>
      <vt:lpstr>三、两点函数</vt:lpstr>
      <vt:lpstr>三、两点函数</vt:lpstr>
      <vt:lpstr>三、两点函数</vt:lpstr>
      <vt:lpstr>三、两点函数</vt:lpstr>
      <vt:lpstr>三、两点函数</vt:lpstr>
      <vt:lpstr>PowerPoint 演示文稿</vt:lpstr>
      <vt:lpstr>四、三点函数</vt:lpstr>
      <vt:lpstr>四、三点函数</vt:lpstr>
      <vt:lpstr>四、三点函数</vt:lpstr>
      <vt:lpstr>四、三点函数</vt:lpstr>
      <vt:lpstr>四、三点函数</vt:lpstr>
      <vt:lpstr>PowerPoint 演示文稿</vt:lpstr>
      <vt:lpstr>五、总结与展望</vt:lpstr>
      <vt:lpstr>参考文献</vt:lpstr>
      <vt:lpstr>谢谢大家</vt:lpstr>
      <vt:lpstr>附录</vt:lpstr>
      <vt:lpstr>附录</vt:lpstr>
      <vt:lpstr>附录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 M</dc:creator>
  <cp:lastModifiedBy>ing M</cp:lastModifiedBy>
  <cp:revision>12</cp:revision>
  <dcterms:created xsi:type="dcterms:W3CDTF">2026-05-21T02:57:33Z</dcterms:created>
  <dcterms:modified xsi:type="dcterms:W3CDTF">2026-05-22T06:02:02Z</dcterms:modified>
</cp:coreProperties>
</file>