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3"/>
  </p:sldMasterIdLst>
  <p:notesMasterIdLst>
    <p:notesMasterId r:id="rId34"/>
  </p:notesMasterIdLst>
  <p:handoutMasterIdLst>
    <p:handoutMasterId r:id="rId35"/>
  </p:handoutMasterIdLst>
  <p:sldIdLst>
    <p:sldId id="300" r:id="rId14"/>
    <p:sldId id="280" r:id="rId15"/>
    <p:sldId id="261" r:id="rId16"/>
    <p:sldId id="646" r:id="rId17"/>
    <p:sldId id="647" r:id="rId18"/>
    <p:sldId id="649" r:id="rId19"/>
    <p:sldId id="650" r:id="rId20"/>
    <p:sldId id="652" r:id="rId21"/>
    <p:sldId id="653" r:id="rId22"/>
    <p:sldId id="382" r:id="rId23"/>
    <p:sldId id="654" r:id="rId24"/>
    <p:sldId id="656" r:id="rId25"/>
    <p:sldId id="331" r:id="rId26"/>
    <p:sldId id="655" r:id="rId27"/>
    <p:sldId id="658" r:id="rId28"/>
    <p:sldId id="659" r:id="rId29"/>
    <p:sldId id="386" r:id="rId30"/>
    <p:sldId id="660" r:id="rId31"/>
    <p:sldId id="389" r:id="rId32"/>
    <p:sldId id="391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标题和目录" id="{70943766-031A-4849-B3AA-DB15229D0E42}">
          <p14:sldIdLst>
            <p14:sldId id="300"/>
            <p14:sldId id="280"/>
          </p14:sldIdLst>
        </p14:section>
        <p14:section name="01 课题简介" id="{6679997C-4684-4250-8BDF-9FF4AC7A2ADB}">
          <p14:sldIdLst>
            <p14:sldId id="261"/>
            <p14:sldId id="646"/>
            <p14:sldId id="647"/>
            <p14:sldId id="649"/>
            <p14:sldId id="650"/>
            <p14:sldId id="652"/>
            <p14:sldId id="653"/>
          </p14:sldIdLst>
        </p14:section>
        <p14:section name="02 实验研究" id="{0C7728E8-6E11-48B9-91E8-75A353C0A48C}">
          <p14:sldIdLst>
            <p14:sldId id="382"/>
            <p14:sldId id="654"/>
            <p14:sldId id="656"/>
          </p14:sldIdLst>
        </p14:section>
        <p14:section name="03 理论分析" id="{AD5CF5CD-F368-4A0B-9C94-BB508428CCA9}">
          <p14:sldIdLst>
            <p14:sldId id="331"/>
            <p14:sldId id="655"/>
            <p14:sldId id="658"/>
            <p14:sldId id="659"/>
          </p14:sldIdLst>
        </p14:section>
        <p14:section name="04 总结" id="{93F08EEE-AED4-4F3B-B52D-D72E112F3429}">
          <p14:sldIdLst>
            <p14:sldId id="386"/>
            <p14:sldId id="660"/>
          </p14:sldIdLst>
        </p14:section>
        <p14:section name="结束页" id="{395B60F2-4B1B-4742-98FC-634C8EA89E83}">
          <p14:sldIdLst>
            <p14:sldId id="389"/>
            <p14:sldId id="391"/>
          </p14:sldIdLst>
        </p14:section>
        <p14:section name="总结页" id="{659A945D-6388-48AE-830B-F6165B240758}">
          <p14:sldIdLst/>
        </p14:section>
        <p14:section name="附录" id="{7EE1753F-2017-4D85-9802-9013D44E01D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 Jiang" initials="XJ" lastIdx="1" clrIdx="0">
    <p:extLst>
      <p:ext uri="{19B8F6BF-5375-455C-9EA6-DF929625EA0E}">
        <p15:presenceInfo xmlns:p15="http://schemas.microsoft.com/office/powerpoint/2012/main" userId="a2c82388207804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1" autoAdjust="0"/>
  </p:normalViewPr>
  <p:slideViewPr>
    <p:cSldViewPr snapToGrid="0">
      <p:cViewPr varScale="1">
        <p:scale>
          <a:sx n="69" d="100"/>
          <a:sy n="69" d="100"/>
        </p:scale>
        <p:origin x="4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4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A039-28F0-4997-A401-A122DBDD4CE5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C9384-C67B-4DCF-8201-FBA6005811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6101-03FD-1634-8ED5-43C6D2DDB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EF061B-76C9-5FAF-75FD-E638A83F3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FC533E-937D-472B-6F1E-01626DC93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159D73-74A6-D08E-8958-409DDE668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0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8307C-421B-B1A6-80FA-2597410B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794606-1264-28EF-C274-E35CBFC0F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B7E21A-84B8-804D-7DD0-294CD0212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A3086F-6DBE-D554-3B6C-E6F13EAD6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71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EA754-6BA7-44BB-CA9B-79D9E7A2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F2697F-A339-1BED-D046-14A699348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BD42CF-C49A-EC4B-AD60-DA89945F2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1CE5D8-CF41-A7E2-4DA6-01BC7E992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0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5BD03-79C4-9D26-B54B-5C69BC5D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7F9A7-02BF-A0BB-0A81-EE5B3B44E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27A89F-A5A3-34CA-9936-6A50E1982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传播子代表传播过程中动量的概率振幅，虚粒子可能以任意动量传播，因此要对所有中间态求和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BE84CC-7806-BA03-E7E9-DA62937AA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2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F406-6C8E-C1CF-E36F-267EBCF3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1FE0A3-3F11-9DA2-5C6B-37E53C8F3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EA350E-0F7F-BEA6-AAB0-C909A9D27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935118-D0F2-8D4E-25A3-F5D1B5EBB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78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4379F-E0B9-EA86-EF67-56F6DDDD8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36358C-88D3-0B09-11C9-0E4BBD443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91E6B-979E-41C4-7999-C11DED396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D75A7C-A52E-D5EF-A0D7-D912BA6B7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96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600">
              <a:defRPr/>
            </a:pPr>
            <a:fld id="{D674C1D0-060E-4FCC-91A6-7476A46993C1}" type="slidenum">
              <a: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20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C9F64-AE9B-C3A3-8F3F-AA5FA3220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7EC071-3E63-6526-1A31-F814F79A1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563ABC-734E-15D5-5C56-C02DA9659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mott</a:t>
            </a:r>
            <a:r>
              <a:rPr lang="zh-CN" altLang="en-US" dirty="0"/>
              <a:t>相对论加入射粒子自旋修正</a:t>
            </a:r>
            <a:endParaRPr lang="en-US" altLang="zh-CN" dirty="0"/>
          </a:p>
          <a:p>
            <a:r>
              <a:rPr lang="zh-CN" altLang="en-US" dirty="0"/>
              <a:t>在较高能情况下质子展现出内部结构，但仍是弹性散射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CA16B9-50EC-E18D-B0B7-DC26EF574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41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E82B2-37A4-0FED-5975-0CCE1CE8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F2FEAC-B37B-4648-B56A-D2BE6B8C6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C55A114B-4D7E-A9C6-1471-536A91FC398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轻子张量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p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zh-CN" altLang="en-US" dirty="0"/>
                  <a:t>描述电子如何通过虚光子探测质子，只依赖于电子运动学，因此可以微扰计算；</a:t>
                </a:r>
              </a:p>
              <a:p>
                <a:r>
                  <a:rPr lang="zh-CN" altLang="en-US" dirty="0"/>
                  <a:t>强子张量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</m:t>
                        </m:r>
                      </m:e>
                      <m:sup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zh-CN" altLang="en-US" dirty="0"/>
                  <a:t>描述质子内部对探测的响应，编码了 </a:t>
                </a:r>
                <a:r>
                  <a:rPr lang="en-US" altLang="zh-CN" dirty="0"/>
                  <a:t>proton </a:t>
                </a:r>
                <a:r>
                  <a:rPr lang="zh-CN" altLang="en-US" dirty="0"/>
                  <a:t>的非微扰结构信息，例如 </a:t>
                </a:r>
                <a:r>
                  <a:rPr lang="en-US" altLang="zh-CN" dirty="0"/>
                  <a:t>structure functions </a:t>
                </a:r>
                <a:r>
                  <a:rPr lang="zh-CN" altLang="en-US" dirty="0"/>
                  <a:t>和 </a:t>
                </a:r>
                <a:r>
                  <a:rPr lang="en-US" altLang="zh-CN" dirty="0"/>
                  <a:t>PDFs</a:t>
                </a:r>
                <a:r>
                  <a:rPr lang="zh-CN" altLang="en-US" dirty="0"/>
                  <a:t>。”</a:t>
                </a:r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C55A114B-4D7E-A9C6-1471-536A91FC398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轻子张量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𝐿^𝜇𝜈</a:t>
                </a:r>
                <a:r>
                  <a:rPr lang="zh-CN" altLang="en-US" dirty="0"/>
                  <a:t>描述电子如何通过虚光子探测质子，只依赖于电子运动学，因此可以微扰计算；</a:t>
                </a:r>
              </a:p>
              <a:p>
                <a:r>
                  <a:rPr lang="zh-CN" altLang="en-US" dirty="0"/>
                  <a:t>强子张量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𝑊^𝜇𝜈</a:t>
                </a:r>
                <a:r>
                  <a:rPr lang="zh-CN" altLang="en-US" dirty="0"/>
                  <a:t>描述质子内部对探测的响应，编码了 </a:t>
                </a:r>
                <a:r>
                  <a:rPr lang="en-US" altLang="zh-CN" dirty="0"/>
                  <a:t>proton </a:t>
                </a:r>
                <a:r>
                  <a:rPr lang="zh-CN" altLang="en-US" dirty="0"/>
                  <a:t>的非微扰结构信息，例如 </a:t>
                </a:r>
                <a:r>
                  <a:rPr lang="en-US" altLang="zh-CN" dirty="0"/>
                  <a:t>structure functions </a:t>
                </a:r>
                <a:r>
                  <a:rPr lang="zh-CN" altLang="en-US" dirty="0"/>
                  <a:t>和 </a:t>
                </a:r>
                <a:r>
                  <a:rPr lang="en-US" altLang="zh-CN" dirty="0"/>
                  <a:t>PDFs</a:t>
                </a:r>
                <a:r>
                  <a:rPr lang="zh-CN" altLang="en-US" dirty="0"/>
                  <a:t>。”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6E36A-9DD3-6E64-3603-8046C30C4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9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D051-3B4E-1499-9346-3A8876BD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BCDE82-E9D1-E144-1B45-17062FD96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78E6EAAE-4346-8A58-325D-11BC60F1D5C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zh-CN" alt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ar-AE" dirty="0"/>
                  <a:t>：</a:t>
                </a:r>
                <a:r>
                  <a:rPr lang="zh-CN" altLang="en-US" dirty="0"/>
                  <a:t>只能看到整个质子 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zh-CN" alt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ar-AE" dirty="0"/>
                  <a:t>：</a:t>
                </a:r>
                <a:r>
                  <a:rPr lang="zh-CN" altLang="en-US" dirty="0"/>
                  <a:t>能看到内部 </a:t>
                </a:r>
                <a:r>
                  <a:rPr lang="en-US" altLang="zh-CN" dirty="0" err="1"/>
                  <a:t>parton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78E6EAAE-4346-8A58-325D-11BC60F1D5C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小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^2</a:t>
                </a:r>
                <a:r>
                  <a:rPr lang="zh-CN" altLang="ar-AE" dirty="0"/>
                  <a:t>：</a:t>
                </a:r>
                <a:r>
                  <a:rPr lang="zh-CN" altLang="en-US" dirty="0"/>
                  <a:t>只能看到整个质子 大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^2</a:t>
                </a:r>
                <a:r>
                  <a:rPr lang="zh-CN" altLang="ar-AE" dirty="0"/>
                  <a:t>：</a:t>
                </a:r>
                <a:r>
                  <a:rPr lang="zh-CN" altLang="en-US" dirty="0"/>
                  <a:t>能看到内部 </a:t>
                </a:r>
                <a:r>
                  <a:rPr lang="en-US" altLang="zh-CN" dirty="0" err="1"/>
                  <a:t>parton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82A29A-B987-74B0-E5F4-0C4292DB5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7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2A5F4-12BE-6530-D940-9D521457F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73FC39-F67C-A513-DDE8-724D006F7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3AE468AF-22DF-0982-BCE5-7245C3F50E3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zh-CN" alt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下，</a:t>
                </a:r>
              </a:p>
              <a:p>
                <a:r>
                  <a:rPr lang="zh-CN" altLang="en-US" dirty="0"/>
                  <a:t>电子不是散射整个 </a:t>
                </a:r>
                <a:r>
                  <a:rPr lang="en-US" altLang="zh-CN" dirty="0"/>
                  <a:t>proton</a:t>
                </a:r>
                <a:r>
                  <a:rPr lang="zh-CN" altLang="en-US" dirty="0"/>
                  <a:t>，</a:t>
                </a:r>
              </a:p>
              <a:p>
                <a:r>
                  <a:rPr lang="zh-CN" altLang="en-US" dirty="0"/>
                  <a:t>而是散射 </a:t>
                </a:r>
                <a:r>
                  <a:rPr lang="en-US" altLang="zh-CN" dirty="0"/>
                  <a:t>proton </a:t>
                </a:r>
                <a:r>
                  <a:rPr lang="zh-CN" altLang="en-US" dirty="0"/>
                  <a:t>内某个 </a:t>
                </a:r>
                <a:r>
                  <a:rPr lang="en-US" altLang="zh-CN" dirty="0"/>
                  <a:t>quark</a:t>
                </a:r>
                <a:r>
                  <a:rPr lang="zh-CN" altLang="en-US" dirty="0"/>
                  <a:t>。</a:t>
                </a:r>
              </a:p>
              <a:p>
                <a:r>
                  <a:rPr lang="zh-CN" altLang="en-US" dirty="0"/>
                  <a:t>这就是 </a:t>
                </a:r>
                <a:r>
                  <a:rPr lang="en-US" altLang="zh-CN" dirty="0"/>
                  <a:t>Feynman </a:t>
                </a:r>
                <a:r>
                  <a:rPr lang="en-US" altLang="zh-CN" dirty="0" err="1"/>
                  <a:t>parton</a:t>
                </a:r>
                <a:r>
                  <a:rPr lang="en-US" altLang="zh-CN" dirty="0"/>
                  <a:t> model</a:t>
                </a:r>
                <a:r>
                  <a:rPr lang="zh-CN" altLang="en-US" dirty="0"/>
                  <a:t>。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如果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模型是有效的，那么通过测量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，我们就可以测量质子动量在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能级散射中所占的比例。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3AE468AF-22DF-0982-BCE5-7245C3F50E3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在高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^2</a:t>
                </a:r>
                <a:r>
                  <a:rPr lang="zh-CN" altLang="en-US" dirty="0"/>
                  <a:t>下，</a:t>
                </a:r>
              </a:p>
              <a:p>
                <a:r>
                  <a:rPr lang="zh-CN" altLang="en-US" dirty="0"/>
                  <a:t>电子不是散射整个 </a:t>
                </a:r>
                <a:r>
                  <a:rPr lang="en-US" altLang="zh-CN" dirty="0"/>
                  <a:t>proton</a:t>
                </a:r>
                <a:r>
                  <a:rPr lang="zh-CN" altLang="en-US" dirty="0"/>
                  <a:t>，</a:t>
                </a:r>
              </a:p>
              <a:p>
                <a:r>
                  <a:rPr lang="zh-CN" altLang="en-US" dirty="0"/>
                  <a:t>而是散射 </a:t>
                </a:r>
                <a:r>
                  <a:rPr lang="en-US" altLang="zh-CN" dirty="0"/>
                  <a:t>proton </a:t>
                </a:r>
                <a:r>
                  <a:rPr lang="zh-CN" altLang="en-US" dirty="0"/>
                  <a:t>内某个 </a:t>
                </a:r>
                <a:r>
                  <a:rPr lang="en-US" altLang="zh-CN" dirty="0"/>
                  <a:t>quark</a:t>
                </a:r>
                <a:r>
                  <a:rPr lang="zh-CN" altLang="en-US" dirty="0"/>
                  <a:t>。</a:t>
                </a:r>
              </a:p>
              <a:p>
                <a:r>
                  <a:rPr lang="zh-CN" altLang="en-US" dirty="0"/>
                  <a:t>这就是 </a:t>
                </a:r>
                <a:r>
                  <a:rPr lang="en-US" altLang="zh-CN" dirty="0"/>
                  <a:t>Feynman </a:t>
                </a:r>
                <a:r>
                  <a:rPr lang="en-US" altLang="zh-CN" dirty="0" err="1"/>
                  <a:t>parton</a:t>
                </a:r>
                <a:r>
                  <a:rPr lang="en-US" altLang="zh-CN" dirty="0"/>
                  <a:t> model</a:t>
                </a:r>
                <a:r>
                  <a:rPr lang="zh-CN" altLang="en-US" dirty="0"/>
                  <a:t>。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如果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模型是有效的，那么通过测量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，我们就可以测量质子动量在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能级散射中所占的比例。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CFDE10-4043-9E94-6774-4D78FC429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48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2C2B5-5D2F-1DBA-5D6E-96D820D5D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8B52FA-829D-F61C-7B77-4BA51D64E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CDEC84-FBD4-5269-4C06-92F527C1A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假设部分子是迪拉克费米子，具有二分之一自旋，并且没有内部结构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4DFE8B-6B88-7E05-32C7-D7D6A5F7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2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99B23-69C7-1531-D3DA-843E26D8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93E920-6972-2922-14B5-94896D5DB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C11771-501D-60BB-D5D7-BCE2D8044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86DAE1-C939-E466-7E5F-2F653F6E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8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CCEE-0083-4886-97E7-4A310D53C4A2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11" Type="http://schemas.openxmlformats.org/officeDocument/2006/relationships/image" Target="../media/image10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.png"/><Relationship Id="rId5" Type="http://schemas.openxmlformats.org/officeDocument/2006/relationships/image" Target="../media/image57.png"/><Relationship Id="rId10" Type="http://schemas.openxmlformats.org/officeDocument/2006/relationships/image" Target="../media/image5.png"/><Relationship Id="rId4" Type="http://schemas.openxmlformats.org/officeDocument/2006/relationships/image" Target="../media/image56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0.png"/><Relationship Id="rId3" Type="http://schemas.openxmlformats.org/officeDocument/2006/relationships/image" Target="../media/image63.png"/><Relationship Id="rId7" Type="http://schemas.openxmlformats.org/officeDocument/2006/relationships/image" Target="../media/image10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12" Type="http://schemas.openxmlformats.org/officeDocument/2006/relationships/image" Target="../media/image1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6.png"/><Relationship Id="rId21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6" Type="http://schemas.openxmlformats.org/officeDocument/2006/relationships/image" Target="../media/image170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19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767" y="2022527"/>
            <a:ext cx="11482466" cy="209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Inside the Proton: One-Loop DIS and the DGLAP Evolution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1000" b="1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FUDAN UNIVERSITY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87169" y="4523499"/>
            <a:ext cx="9056375" cy="112418"/>
            <a:chOff x="2958650" y="4529138"/>
            <a:chExt cx="6390970" cy="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943381" y="4886095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Speaker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：江欣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矩形: 圆角 48"/>
          <p:cNvSpPr/>
          <p:nvPr/>
        </p:nvSpPr>
        <p:spPr>
          <a:xfrm>
            <a:off x="4991380" y="4886095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复旦大学</a:t>
            </a:r>
          </a:p>
        </p:txBody>
      </p:sp>
      <p:sp>
        <p:nvSpPr>
          <p:cNvPr id="7" name="矩形: 圆角 49"/>
          <p:cNvSpPr/>
          <p:nvPr/>
        </p:nvSpPr>
        <p:spPr>
          <a:xfrm>
            <a:off x="8039381" y="4886095"/>
            <a:ext cx="29988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2026-5-22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325" y="2362200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473" y="2105561"/>
            <a:ext cx="3606852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Yu Gothic UI Semibold" panose="020B0700000000000000" charset="-128"/>
              </a:rPr>
              <a:t>02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Yu Gothic UI Semibold" panose="020B070000000000000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9633665" y="256780"/>
            <a:ext cx="1964493" cy="708062"/>
            <a:chOff x="4246274" y="-10895"/>
            <a:chExt cx="3940182" cy="1420161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79373" y="3031996"/>
            <a:ext cx="828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One-loop Correction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4E994-03D9-FE42-CE56-9D02F8AC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79D0CF5-9AED-B2A8-43F6-F44FDF4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23" y="1042534"/>
            <a:ext cx="1603600" cy="2963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FD1F80-8682-1DAB-4A94-24B1D8943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75" y="1951576"/>
            <a:ext cx="6019047" cy="637177"/>
          </a:xfrm>
          <a:prstGeom prst="rect">
            <a:avLst/>
          </a:prstGeom>
        </p:spPr>
      </p:pic>
      <p:sp>
        <p:nvSpPr>
          <p:cNvPr id="7" name="箭头: 下 6">
            <a:extLst>
              <a:ext uri="{FF2B5EF4-FFF2-40B4-BE49-F238E27FC236}">
                <a16:creationId xmlns:a16="http://schemas.microsoft.com/office/drawing/2014/main" id="{AC22702D-C479-069B-AB33-FD5FB7A2A1DD}"/>
              </a:ext>
            </a:extLst>
          </p:cNvPr>
          <p:cNvSpPr/>
          <p:nvPr/>
        </p:nvSpPr>
        <p:spPr>
          <a:xfrm>
            <a:off x="5634446" y="1463040"/>
            <a:ext cx="391885" cy="374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A37D435-A0BA-CF08-E403-EA7593AB1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630" y="2456312"/>
            <a:ext cx="787701" cy="2844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C07ECAB-3C67-D94F-359C-F7AD96E4C319}"/>
              </a:ext>
            </a:extLst>
          </p:cNvPr>
          <p:cNvSpPr txBox="1"/>
          <p:nvPr/>
        </p:nvSpPr>
        <p:spPr>
          <a:xfrm>
            <a:off x="1539806" y="24040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考虑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71E012-0AC7-17CB-06EA-4DE01882BFA3}"/>
                  </a:ext>
                </a:extLst>
              </p:cNvPr>
              <p:cNvSpPr txBox="1"/>
              <p:nvPr/>
            </p:nvSpPr>
            <p:spPr>
              <a:xfrm>
                <a:off x="2987432" y="2428185"/>
                <a:ext cx="265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即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71E012-0AC7-17CB-06EA-4DE01882B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432" y="2428185"/>
                <a:ext cx="2656114" cy="369332"/>
              </a:xfrm>
              <a:prstGeom prst="rect">
                <a:avLst/>
              </a:prstGeom>
              <a:blipFill>
                <a:blip r:embed="rId6"/>
                <a:stretch>
                  <a:fillRect l="-183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82E1780B-7AB4-20E9-5C70-7C61A983C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121" y="3006281"/>
            <a:ext cx="2374753" cy="4677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3FECBBF-E9C1-FFE2-527B-9332F37E1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9780" y="4342334"/>
            <a:ext cx="5192439" cy="166724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D700DA8-C85B-B783-9C7E-B95BA80658B8}"/>
              </a:ext>
            </a:extLst>
          </p:cNvPr>
          <p:cNvSpPr txBox="1"/>
          <p:nvPr/>
        </p:nvSpPr>
        <p:spPr>
          <a:xfrm>
            <a:off x="1672046" y="3605349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Parton model(leading order)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DEBDD61-2AC4-5BC3-AC91-74B7348D1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7160" y="3634069"/>
            <a:ext cx="1968738" cy="34061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79A67E6-539D-30FB-B217-FF1F0FEFA6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932" y="3461697"/>
            <a:ext cx="1052729" cy="637178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CD78373-11A6-EEC4-A904-3FC19A302844}"/>
              </a:ext>
            </a:extLst>
          </p:cNvPr>
          <p:cNvCxnSpPr>
            <a:cxnSpLocks/>
          </p:cNvCxnSpPr>
          <p:nvPr/>
        </p:nvCxnSpPr>
        <p:spPr>
          <a:xfrm flipH="1">
            <a:off x="3718411" y="5678367"/>
            <a:ext cx="467908" cy="4873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F603454A-E5FD-91B7-9829-2246678E4286}"/>
              </a:ext>
            </a:extLst>
          </p:cNvPr>
          <p:cNvSpPr txBox="1"/>
          <p:nvPr/>
        </p:nvSpPr>
        <p:spPr>
          <a:xfrm>
            <a:off x="2827975" y="6082603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loop (virtual)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4C1DA5-4373-B06C-A97C-F5A7A709C2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8AC65DF-1E42-C6D4-88E9-E4436C1AC4C7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2594A1-571A-544E-410B-8B6A43661DB0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BC0A79-3703-34DF-174F-CAA42AA5DC33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单圈修正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0075BE9-880C-CCB6-6356-B582049533C4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41E1306-723D-9139-72E9-8F6E503E32F7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D84A9AA-55E8-1E7E-9144-9CA78E6A7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FE458CD-E62D-EA03-6F7A-033A59687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CE8D14B-9B73-D2E7-B532-E26672DDBD62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EF93E03-6545-6D6B-3B8F-50B8F402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0F399A4-F1F3-A99F-35A4-5CF5514D1B9E}"/>
              </a:ext>
            </a:extLst>
          </p:cNvPr>
          <p:cNvSpPr txBox="1"/>
          <p:nvPr/>
        </p:nvSpPr>
        <p:spPr>
          <a:xfrm>
            <a:off x="1082130" y="50286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Next-to-leading order</a:t>
            </a:r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5AC5573-B892-D591-F9B9-B9CAD01007F2}"/>
              </a:ext>
            </a:extLst>
          </p:cNvPr>
          <p:cNvSpPr/>
          <p:nvPr/>
        </p:nvSpPr>
        <p:spPr>
          <a:xfrm>
            <a:off x="7520417" y="3509441"/>
            <a:ext cx="1659612" cy="7598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1A22-88D3-CBB0-10FF-DCA6B1C4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7A4CBA9-EAE8-36F7-5953-E63482466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220" y="991231"/>
            <a:ext cx="3275991" cy="6721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6746F4-EBCA-4BF8-E9F7-3F66587F0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85" y="2053695"/>
            <a:ext cx="6226629" cy="1911801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3DBA74C-451B-5667-FD9A-60CCA8B8EEEE}"/>
              </a:ext>
            </a:extLst>
          </p:cNvPr>
          <p:cNvCxnSpPr>
            <a:cxnSpLocks/>
          </p:cNvCxnSpPr>
          <p:nvPr/>
        </p:nvCxnSpPr>
        <p:spPr>
          <a:xfrm flipH="1" flipV="1">
            <a:off x="6339840" y="1541416"/>
            <a:ext cx="729016" cy="6472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99C0149E-3D6C-8618-7D19-F5C69BFE9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361" y="4162426"/>
            <a:ext cx="6261277" cy="57173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FC3B122-A77F-677C-0AB3-6947A7A287DB}"/>
              </a:ext>
            </a:extLst>
          </p:cNvPr>
          <p:cNvSpPr txBox="1"/>
          <p:nvPr/>
        </p:nvSpPr>
        <p:spPr>
          <a:xfrm>
            <a:off x="2121970" y="426362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积分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9D4E496-B271-889F-B742-89B3153FB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652" y="4985392"/>
            <a:ext cx="5046525" cy="6192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DF3969-48A8-736A-2234-E99B9F82F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9C9E4C7-B1DA-A898-3C79-BD7092424D8D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CB4F55-DB1F-3C15-5D7E-D3463A8F8659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447E12-40B0-FC6E-3779-3849EA440F34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对数依赖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CAE521-A126-8246-A3D5-EBFD960713C3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8853778-391B-074E-7278-F755B49D22EA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5AD8D7ED-1E89-9181-9A29-2594C506D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97C150C2-6FA1-1287-1725-DEFF3B2D6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46B32CF-3971-EC34-3876-3FB7CE543DE4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28D94C2-C403-F048-314C-4B154122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6B9D29-D55A-7BFE-1C65-0E03EF9CDD1E}"/>
              </a:ext>
            </a:extLst>
          </p:cNvPr>
          <p:cNvSpPr txBox="1"/>
          <p:nvPr/>
        </p:nvSpPr>
        <p:spPr>
          <a:xfrm>
            <a:off x="9110212" y="1165015"/>
            <a:ext cx="291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DGLAP splitting function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10BF1C7-595A-A8C3-CE74-734D5E238C7C}"/>
              </a:ext>
            </a:extLst>
          </p:cNvPr>
          <p:cNvSpPr txBox="1"/>
          <p:nvPr/>
        </p:nvSpPr>
        <p:spPr>
          <a:xfrm>
            <a:off x="1848656" y="51103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考虑差值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BA7B5DB-8CFB-B1AD-627D-C2F4D7AB4B3A}"/>
              </a:ext>
            </a:extLst>
          </p:cNvPr>
          <p:cNvSpPr/>
          <p:nvPr/>
        </p:nvSpPr>
        <p:spPr>
          <a:xfrm>
            <a:off x="7484215" y="5015771"/>
            <a:ext cx="423168" cy="5719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25BD6DE-B7C7-445E-1829-86646F40B9BA}"/>
              </a:ext>
            </a:extLst>
          </p:cNvPr>
          <p:cNvCxnSpPr>
            <a:cxnSpLocks/>
          </p:cNvCxnSpPr>
          <p:nvPr/>
        </p:nvCxnSpPr>
        <p:spPr>
          <a:xfrm flipH="1" flipV="1">
            <a:off x="8064137" y="5295028"/>
            <a:ext cx="455261" cy="35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4CD2425-7A6D-D995-16E1-A38F13C78E70}"/>
              </a:ext>
            </a:extLst>
          </p:cNvPr>
          <p:cNvSpPr txBox="1"/>
          <p:nvPr/>
        </p:nvSpPr>
        <p:spPr>
          <a:xfrm>
            <a:off x="8456023" y="5110362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破坏 </a:t>
            </a:r>
            <a:r>
              <a:rPr lang="en-US" altLang="zh-CN" dirty="0" err="1"/>
              <a:t>Bjorken</a:t>
            </a:r>
            <a:r>
              <a:rPr lang="en-US" altLang="zh-CN" dirty="0"/>
              <a:t> scaling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7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325" y="2362200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473" y="2105561"/>
            <a:ext cx="3606852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Yu Gothic UI Semibold" panose="020B0700000000000000" charset="-128"/>
              </a:rPr>
              <a:t>03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Yu Gothic UI Semibold" panose="020B070000000000000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9633665" y="256780"/>
            <a:ext cx="1964493" cy="708062"/>
            <a:chOff x="4246274" y="-10895"/>
            <a:chExt cx="3940182" cy="1420161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79373" y="3031996"/>
            <a:ext cx="828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Collinear divergence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2F954-EFA1-A2C9-FA5F-D4C1715D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AF634D-9597-B2C2-4B0B-4AB01DD6C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31" y="1169742"/>
            <a:ext cx="7307382" cy="6672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9C20D4-62AF-AAE0-B0AF-0199BE14B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31" y="2525209"/>
            <a:ext cx="6446613" cy="7864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C51E5D-217A-549B-4AAE-7D51EF995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909" y="3660917"/>
            <a:ext cx="7330597" cy="13236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7BB98B-2B21-AAAF-6F8F-98C307FD0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7669347-68A5-F5A8-EE8C-E0BF1DCD5F71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A8BFBF-6A66-9428-1C2C-FF56A64A739F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2B8333-0E9D-A091-2E96-0CFCA9A7A081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柯西主值积分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609C9C-72CF-B180-7EA2-0CB95593C221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2E5E86E-4E6A-EAE0-F507-CF64997014AB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BF9C016-03D1-F9F9-6EFD-00DBD6C84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8998AA9E-E13B-4B6B-99E7-79A820628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093C5DE-1B19-DDEF-31BC-515F7A9B6F6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E66EEE0-EAC4-BBC0-B11C-D8E0952B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E7EEF063-CDFE-6B44-9E63-F5D73B579981}"/>
              </a:ext>
            </a:extLst>
          </p:cNvPr>
          <p:cNvCxnSpPr>
            <a:cxnSpLocks/>
          </p:cNvCxnSpPr>
          <p:nvPr/>
        </p:nvCxnSpPr>
        <p:spPr>
          <a:xfrm>
            <a:off x="7800376" y="1730438"/>
            <a:ext cx="897310" cy="3813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D3E82C5-DD44-5987-39C4-CDF08B937711}"/>
                  </a:ext>
                </a:extLst>
              </p:cNvPr>
              <p:cNvSpPr txBox="1"/>
              <p:nvPr/>
            </p:nvSpPr>
            <p:spPr>
              <a:xfrm>
                <a:off x="8777430" y="2008131"/>
                <a:ext cx="1195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D3E82C5-DD44-5987-39C4-CDF08B937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430" y="2008131"/>
                <a:ext cx="11954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5119D602-C9A6-A243-4E17-65310D8C5E58}"/>
              </a:ext>
            </a:extLst>
          </p:cNvPr>
          <p:cNvSpPr/>
          <p:nvPr/>
        </p:nvSpPr>
        <p:spPr>
          <a:xfrm>
            <a:off x="5952874" y="2673564"/>
            <a:ext cx="456635" cy="75980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EBCAF62-EAF1-0A61-D7E2-2A94AFC221BD}"/>
              </a:ext>
            </a:extLst>
          </p:cNvPr>
          <p:cNvSpPr/>
          <p:nvPr/>
        </p:nvSpPr>
        <p:spPr>
          <a:xfrm>
            <a:off x="2492247" y="4345577"/>
            <a:ext cx="216119" cy="63899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3FEF-C2ED-EE21-AFDF-0B60D74B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92BB86AB-82F3-9655-616B-DAEAACA0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468" y="4859455"/>
            <a:ext cx="1958544" cy="2670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5772E8-2B31-B736-F60A-C7C16855D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412" y="4262369"/>
            <a:ext cx="2241600" cy="3506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BD981F-6EE2-D310-BB55-6E7EF37FA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546" y="1817365"/>
            <a:ext cx="762305" cy="5974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F2C02F-574B-0DF9-77FF-CE24F491C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955" y="2829509"/>
            <a:ext cx="1675486" cy="3393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399B80-384C-4B9E-ACB7-5AF3FC8C3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321" y="3438013"/>
            <a:ext cx="1398753" cy="5022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9F7CEFC-0C6C-9403-0FDE-EDD9A100D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567" y="5548719"/>
            <a:ext cx="1195507" cy="4834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16A43E-4161-88B8-5FEC-6FD16F2EEE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4" y="431488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8E232B7-5CA9-86A6-81D6-2FCB4FEAF426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80A469-AA1C-1A4F-2864-545CABBDB465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3B2CB6-1F50-994D-75BF-5284784C5C1B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共线发散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0AE1839-B3ED-F4AC-7355-ED33AB824730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D07CFCA-F52B-856D-FC5B-BAA1400F0F49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2E26267-41C9-0AFF-E662-EB37CE5CD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046530F7-BF7E-1E3B-F9A7-BA0D7EBCF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5C7B794-03CD-2122-D888-8C2FFDE91902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0258E10-612F-A215-CE1E-1F475D08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EFF744A-C202-7293-93E0-DF1955984075}"/>
                  </a:ext>
                </a:extLst>
              </p:cNvPr>
              <p:cNvSpPr txBox="1"/>
              <p:nvPr/>
            </p:nvSpPr>
            <p:spPr>
              <a:xfrm>
                <a:off x="2534194" y="1271451"/>
                <a:ext cx="4140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考虑真实发射过程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𝑞𝑔</m:t>
                    </m:r>
                  </m:oMath>
                </a14:m>
                <a:r>
                  <a:rPr lang="zh-CN" altLang="en-US" dirty="0"/>
                  <a:t>的一段传播子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EFF744A-C202-7293-93E0-DF195598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94" y="1271451"/>
                <a:ext cx="4140621" cy="369332"/>
              </a:xfrm>
              <a:prstGeom prst="rect">
                <a:avLst/>
              </a:prstGeom>
              <a:blipFill>
                <a:blip r:embed="rId12"/>
                <a:stretch>
                  <a:fillRect l="-1325" t="-10000" r="-73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7BDB9313-79F2-C4F2-D3DF-1605DE8019B0}"/>
              </a:ext>
            </a:extLst>
          </p:cNvPr>
          <p:cNvSpPr txBox="1"/>
          <p:nvPr/>
        </p:nvSpPr>
        <p:spPr>
          <a:xfrm>
            <a:off x="2656114" y="2481943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quark</a:t>
            </a:r>
            <a:r>
              <a:rPr lang="zh-CN" altLang="en-US" dirty="0"/>
              <a:t>和</a:t>
            </a:r>
            <a:r>
              <a:rPr lang="en-US" altLang="zh-CN" dirty="0"/>
              <a:t>gluon</a:t>
            </a:r>
            <a:r>
              <a:rPr lang="zh-CN" altLang="en-US" dirty="0"/>
              <a:t>近似无质量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B53B6C5-21E1-81A6-5AAD-AD0F30429378}"/>
                  </a:ext>
                </a:extLst>
              </p:cNvPr>
              <p:cNvSpPr txBox="1"/>
              <p:nvPr/>
            </p:nvSpPr>
            <p:spPr>
              <a:xfrm>
                <a:off x="2808166" y="5280189"/>
                <a:ext cx="1233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当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时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B53B6C5-21E1-81A6-5AAD-AD0F3042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166" y="5280189"/>
                <a:ext cx="1233351" cy="369332"/>
              </a:xfrm>
              <a:prstGeom prst="rect">
                <a:avLst/>
              </a:prstGeom>
              <a:blipFill>
                <a:blip r:embed="rId13"/>
                <a:stretch>
                  <a:fillRect l="-4455" t="-8197" r="-49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C11C6-C182-63DC-4D2A-A61A794EC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71F4FD4-2FC2-691A-9250-1D048B695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77" y="1877049"/>
            <a:ext cx="1824980" cy="3365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C52ECE-4208-1F06-335C-2F5E704C4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01" y="2869774"/>
            <a:ext cx="1917731" cy="3367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7A70F95-49F8-1B1A-F9F2-7F887712A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839" y="3722435"/>
            <a:ext cx="1046745" cy="15598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7C4EC07-3264-118C-F223-D1670920C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841" y="1227909"/>
            <a:ext cx="972318" cy="3043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454C99-867A-F93A-4CA9-7EC662ACE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4A32938-AE0C-9514-5DDE-C5AF7532A38F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C427C-2486-CFD2-0078-6769C6895D30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0051302-A2AF-623A-BADE-A54F275CE74C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共线发散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6A8A1E-0BFF-DE8B-BBF4-73D31F88BB47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6D622EA-889A-0F94-BCB0-4F750F6BF19C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072D1CE-E171-7612-99FE-987DE096E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7CD9DB8C-76F7-4F52-BF77-E41A5260C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EBC0F8A-5794-0936-30EF-A876C011F311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6CFE561-D6A6-C163-5481-B0D84111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525CB2-30D2-7509-BC8D-6A67183B1D6F}"/>
              </a:ext>
            </a:extLst>
          </p:cNvPr>
          <p:cNvSpPr txBox="1"/>
          <p:nvPr/>
        </p:nvSpPr>
        <p:spPr>
          <a:xfrm>
            <a:off x="2812869" y="1680754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zh-CN" altLang="en-US" dirty="0"/>
              <a:t>维空间中的角积分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AA99FA-BB65-7A9C-5CF8-0B3B742AEEB4}"/>
                  </a:ext>
                </a:extLst>
              </p:cNvPr>
              <p:cNvSpPr txBox="1"/>
              <p:nvPr/>
            </p:nvSpPr>
            <p:spPr>
              <a:xfrm>
                <a:off x="2812869" y="2460029"/>
                <a:ext cx="2986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考虑近三维空间，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AA99FA-BB65-7A9C-5CF8-0B3B742A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9" y="2460029"/>
                <a:ext cx="2986780" cy="369332"/>
              </a:xfrm>
              <a:prstGeom prst="rect">
                <a:avLst/>
              </a:prstGeom>
              <a:blipFill>
                <a:blip r:embed="rId10"/>
                <a:stretch>
                  <a:fillRect l="-163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783B38-0313-FEF0-50E5-ABA986E9FB03}"/>
                  </a:ext>
                </a:extLst>
              </p:cNvPr>
              <p:cNvSpPr txBox="1"/>
              <p:nvPr/>
            </p:nvSpPr>
            <p:spPr>
              <a:xfrm>
                <a:off x="2812869" y="3440189"/>
                <a:ext cx="2387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，并乘以传播子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783B38-0313-FEF0-50E5-ABA986E9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9" y="3440189"/>
                <a:ext cx="2387513" cy="369332"/>
              </a:xfrm>
              <a:prstGeom prst="rect">
                <a:avLst/>
              </a:prstGeom>
              <a:blipFill>
                <a:blip r:embed="rId11"/>
                <a:stretch>
                  <a:fillRect t="-8197" r="-178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3B88E6B-E7F2-3236-CF39-4C8301BA3802}"/>
              </a:ext>
            </a:extLst>
          </p:cNvPr>
          <p:cNvSpPr txBox="1"/>
          <p:nvPr/>
        </p:nvSpPr>
        <p:spPr>
          <a:xfrm>
            <a:off x="2812869" y="9303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传播子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933BB8C-EFA0-DFD5-6EC2-3D4BFB27DB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3391" y="4704701"/>
            <a:ext cx="591621" cy="655773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A3F4985-0F62-8595-DCCC-11DB75339FE6}"/>
              </a:ext>
            </a:extLst>
          </p:cNvPr>
          <p:cNvCxnSpPr>
            <a:cxnSpLocks/>
          </p:cNvCxnSpPr>
          <p:nvPr/>
        </p:nvCxnSpPr>
        <p:spPr>
          <a:xfrm flipV="1">
            <a:off x="7247232" y="5032587"/>
            <a:ext cx="625317" cy="88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7169C2B-71CB-1914-56B6-7144E7C8ECA9}"/>
                  </a:ext>
                </a:extLst>
              </p:cNvPr>
              <p:cNvSpPr txBox="1"/>
              <p:nvPr/>
            </p:nvSpPr>
            <p:spPr>
              <a:xfrm>
                <a:off x="8003876" y="4847921"/>
                <a:ext cx="119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发散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7169C2B-71CB-1914-56B6-7144E7C8E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876" y="4847921"/>
                <a:ext cx="1199367" cy="369332"/>
              </a:xfrm>
              <a:prstGeom prst="rect">
                <a:avLst/>
              </a:prstGeom>
              <a:blipFill>
                <a:blip r:embed="rId13"/>
                <a:stretch>
                  <a:fillRect t="-8197" r="-355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325" y="2362200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70473" y="2105561"/>
            <a:ext cx="36068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Yu Gothic UI Semibold" panose="020B0700000000000000" charset="-128"/>
              </a:rPr>
              <a:t>04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Yu Gothic UI Semibold" panose="020B0700000000000000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79373" y="3031996"/>
            <a:ext cx="828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Future works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33665" y="256780"/>
            <a:ext cx="1964493" cy="708062"/>
            <a:chOff x="4246274" y="-10895"/>
            <a:chExt cx="3940182" cy="1420161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6F018-2712-EE97-CD7A-3534D8FC5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55020BA-E3C0-F2EB-FE25-E20DE367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8AD2334-7AB6-9651-C8B2-95A7EE8FA553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A4B7F7-B255-E3EE-6113-4800AAA32A18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D39AFE-06A8-F826-5018-43D10433EF15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Future works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1895EE-E0FE-AE72-484E-A9265256750F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6F1EF00-B97E-8C2A-496E-5D2129614238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9293EDFA-05E9-0094-7E3A-F75F4B623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1C6C1E8-0580-9F75-BB53-518F25145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B467888-4366-E832-F10D-E7541DE4F36C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FD4C983-4236-D4B1-BF52-8A2A6EDE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A682DB8-4611-169A-4A35-EE4A09956BB0}"/>
              </a:ext>
            </a:extLst>
          </p:cNvPr>
          <p:cNvSpPr txBox="1"/>
          <p:nvPr/>
        </p:nvSpPr>
        <p:spPr>
          <a:xfrm>
            <a:off x="1584960" y="1724297"/>
            <a:ext cx="9181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结构函数中存在共线发散项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将发散项吸收进重整化的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中，导出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DGLAP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DGLAP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Mellin Transform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，将卷积转化为代数乘积，用因式分解的方法求解矩</a:t>
            </a:r>
          </a:p>
        </p:txBody>
      </p:sp>
    </p:spTree>
    <p:extLst>
      <p:ext uri="{BB962C8B-B14F-4D97-AF65-F5344CB8AC3E}">
        <p14:creationId xmlns:p14="http://schemas.microsoft.com/office/powerpoint/2010/main" val="16218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68425" y="195580"/>
            <a:ext cx="3633470" cy="57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参考文献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63" y="419476"/>
            <a:ext cx="6019047" cy="601904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6220" y="267970"/>
            <a:ext cx="109347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参考文献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1FC6C9-C0C1-BA30-0EF5-C62A6B026FF7}"/>
              </a:ext>
            </a:extLst>
          </p:cNvPr>
          <p:cNvSpPr txBox="1"/>
          <p:nvPr/>
        </p:nvSpPr>
        <p:spPr>
          <a:xfrm>
            <a:off x="1611086" y="1515291"/>
            <a:ext cx="96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Matthew D. Schwartz, Quantum Field Theory and the Standard Model, Chapter 32 .</a:t>
            </a:r>
          </a:p>
          <a:p>
            <a:r>
              <a:rPr lang="en-US" altLang="zh-CN" dirty="0"/>
              <a:t>[2] Bryan Webber, James Stirling, and R. Keith Ellis, QCD and Collider Physics, Chapter 4.</a:t>
            </a:r>
          </a:p>
          <a:p>
            <a:r>
              <a:rPr lang="en-US" altLang="zh-CN" dirty="0"/>
              <a:t>[3] </a:t>
            </a:r>
            <a:r>
              <a:rPr lang="en-US" altLang="zh-CN" dirty="0" err="1"/>
              <a:t>Graudenz</a:t>
            </a:r>
            <a:r>
              <a:rPr lang="en-US" altLang="zh-CN" dirty="0"/>
              <a:t>, M. Hampel, A. Vogt, and C. Berger, The Mellin transform technique for the         extraction of the gluon density, Z. Phys. C 70 (1996) 77-82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3216275" cy="687299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 rot="5400000">
            <a:off x="1031227" y="1563043"/>
            <a:ext cx="3095626" cy="3731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82302" y="-106990"/>
            <a:ext cx="7161920" cy="7161920"/>
            <a:chOff x="-185896" y="-151960"/>
            <a:chExt cx="7161920" cy="716192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713081" y="2272550"/>
            <a:ext cx="3731918" cy="2098460"/>
            <a:chOff x="713081" y="2272550"/>
            <a:chExt cx="3731918" cy="2098460"/>
          </a:xfrm>
        </p:grpSpPr>
        <p:sp>
          <p:nvSpPr>
            <p:cNvPr id="3" name="文本框 2"/>
            <p:cNvSpPr txBox="1"/>
            <p:nvPr/>
          </p:nvSpPr>
          <p:spPr>
            <a:xfrm>
              <a:off x="713081" y="2272550"/>
              <a:ext cx="37319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目 录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 flipV="1">
              <a:off x="1416273" y="3595989"/>
              <a:ext cx="2325534" cy="169216"/>
              <a:chOff x="2958650" y="4529138"/>
              <a:chExt cx="6390970" cy="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6475751" y="4529138"/>
                <a:ext cx="2873869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04BA4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958650" y="4529138"/>
                <a:ext cx="3681993" cy="0"/>
              </a:xfrm>
              <a:prstGeom prst="line">
                <a:avLst/>
              </a:prstGeom>
              <a:ln w="25400">
                <a:gradFill flip="none" rotWithShape="1">
                  <a:gsLst>
                    <a:gs pos="96000">
                      <a:srgbClr val="104BA4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/>
            <p:cNvSpPr txBox="1"/>
            <p:nvPr/>
          </p:nvSpPr>
          <p:spPr>
            <a:xfrm>
              <a:off x="1712514" y="3970900"/>
              <a:ext cx="1766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CONTENTS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169258" y="368300"/>
            <a:ext cx="6797888" cy="6120312"/>
            <a:chOff x="5049338" y="368300"/>
            <a:chExt cx="6797888" cy="6120312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5049338" y="368300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3"/>
              </p:custDataLst>
            </p:nvPr>
          </p:nvSpPr>
          <p:spPr>
            <a:xfrm>
              <a:off x="5049338" y="2048404"/>
              <a:ext cx="1080000" cy="108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5049338" y="3728508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5"/>
              </p:custDataLst>
            </p:nvPr>
          </p:nvSpPr>
          <p:spPr>
            <a:xfrm>
              <a:off x="5049338" y="5408612"/>
              <a:ext cx="1080000" cy="1080000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6"/>
              </p:custDataLst>
            </p:nvPr>
          </p:nvSpPr>
          <p:spPr>
            <a:xfrm>
              <a:off x="6386277" y="371082"/>
              <a:ext cx="49727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3200" b="1" dirty="0">
                  <a:solidFill>
                    <a:srgbClr val="104BA4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DIS and</a:t>
              </a:r>
              <a:r>
                <a:rPr lang="zh-CN" altLang="en-US" sz="3200" b="1" dirty="0">
                  <a:solidFill>
                    <a:srgbClr val="104BA4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Feynman’s Parton Model</a:t>
              </a:r>
              <a:endPara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7"/>
              </p:custDataLst>
            </p:nvPr>
          </p:nvSpPr>
          <p:spPr>
            <a:xfrm>
              <a:off x="6419849" y="2276419"/>
              <a:ext cx="5121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One-loop correction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8"/>
              </p:custDataLst>
            </p:nvPr>
          </p:nvSpPr>
          <p:spPr>
            <a:xfrm>
              <a:off x="6419848" y="3970900"/>
              <a:ext cx="5427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srgbClr val="104BA4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Collinear divergence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9"/>
              </p:custDataLst>
            </p:nvPr>
          </p:nvSpPr>
          <p:spPr>
            <a:xfrm>
              <a:off x="6419849" y="5592306"/>
              <a:ext cx="347604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Future works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007658"/>
            <a:ext cx="12192000" cy="182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</a:rPr>
              <a:t>Thanks for Listening</a:t>
            </a:r>
            <a:endParaRPr kumimoji="0" lang="zh-CN" altLang="en-US" sz="9600" b="1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宋体" panose="02010600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67812" y="4024420"/>
            <a:ext cx="9056375" cy="112418"/>
            <a:chOff x="2958650" y="4529138"/>
            <a:chExt cx="6390970" cy="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528" y="6271460"/>
            <a:ext cx="3760842" cy="502327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: 圆角 2"/>
          <p:cNvSpPr/>
          <p:nvPr/>
        </p:nvSpPr>
        <p:spPr>
          <a:xfrm>
            <a:off x="1728131" y="4541360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Speaker: 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江欣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4776130" y="454136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复旦大学</a:t>
            </a:r>
          </a:p>
        </p:txBody>
      </p:sp>
      <p:sp>
        <p:nvSpPr>
          <p:cNvPr id="9" name="矩形: 圆角 49"/>
          <p:cNvSpPr/>
          <p:nvPr/>
        </p:nvSpPr>
        <p:spPr>
          <a:xfrm>
            <a:off x="7824131" y="454136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2026-5-22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矩形: 圆角 4"/>
          <p:cNvSpPr/>
          <p:nvPr/>
        </p:nvSpPr>
        <p:spPr>
          <a:xfrm>
            <a:off x="2838482" y="5134750"/>
            <a:ext cx="6724891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组员：江欣、王轶宸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473" y="2105561"/>
            <a:ext cx="36068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Yu Gothic UI Semibold" panose="020B0700000000000000" charset="-128"/>
              </a:rPr>
              <a:t>01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Yu Gothic UI Semibold" panose="020B0700000000000000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77325" y="2644170"/>
            <a:ext cx="6961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DIS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and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Feynman’s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Parton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Model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9633665" y="256780"/>
            <a:ext cx="1964493" cy="708062"/>
            <a:chOff x="4246274" y="-10895"/>
            <a:chExt cx="3940182" cy="1420161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05A3-4822-623F-9952-1CA8A067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E28BA2F-B9A4-E4B4-73F0-892DB4E3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97116D-2F3A-4EA8-5BC8-D29CDCAB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679" y="1676119"/>
            <a:ext cx="2905835" cy="7173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D2684C-DFCA-C93A-D7FA-3A8DF8BEF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49" y="3092223"/>
            <a:ext cx="5006525" cy="6733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0FE1A8F-B436-5BEB-2ED3-C7478CA5A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593" y="4451169"/>
            <a:ext cx="7817207" cy="68803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4A62AEF-80C9-3E2D-2FED-DE5D60A3A721}"/>
              </a:ext>
            </a:extLst>
          </p:cNvPr>
          <p:cNvSpPr txBox="1"/>
          <p:nvPr/>
        </p:nvSpPr>
        <p:spPr>
          <a:xfrm>
            <a:off x="2626811" y="18501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卢瑟福散射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D0B00FB-0504-98B5-9029-365DF887D76D}"/>
              </a:ext>
            </a:extLst>
          </p:cNvPr>
          <p:cNvSpPr txBox="1"/>
          <p:nvPr/>
        </p:nvSpPr>
        <p:spPr>
          <a:xfrm>
            <a:off x="2600660" y="328382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Mott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8CBE39F-C016-FD2A-9613-BA32B16E81B8}"/>
              </a:ext>
            </a:extLst>
          </p:cNvPr>
          <p:cNvSpPr txBox="1"/>
          <p:nvPr/>
        </p:nvSpPr>
        <p:spPr>
          <a:xfrm>
            <a:off x="1368244" y="4610518"/>
            <a:ext cx="236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Rosenbluth formula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F0E0495-CD6B-B7B9-862C-D7EAB14E56FA}"/>
              </a:ext>
            </a:extLst>
          </p:cNvPr>
          <p:cNvCxnSpPr>
            <a:cxnSpLocks/>
          </p:cNvCxnSpPr>
          <p:nvPr/>
        </p:nvCxnSpPr>
        <p:spPr>
          <a:xfrm flipH="1">
            <a:off x="6238693" y="4983632"/>
            <a:ext cx="493986" cy="7646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079FB96-8AED-6284-9DB6-04634377CB05}"/>
              </a:ext>
            </a:extLst>
          </p:cNvPr>
          <p:cNvCxnSpPr>
            <a:cxnSpLocks/>
          </p:cNvCxnSpPr>
          <p:nvPr/>
        </p:nvCxnSpPr>
        <p:spPr>
          <a:xfrm>
            <a:off x="7818998" y="4983632"/>
            <a:ext cx="586093" cy="650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8A3EAB06-BF04-F2C7-6552-FA997D20BEF4}"/>
              </a:ext>
            </a:extLst>
          </p:cNvPr>
          <p:cNvSpPr txBox="1"/>
          <p:nvPr/>
        </p:nvSpPr>
        <p:spPr>
          <a:xfrm>
            <a:off x="5307187" y="5736614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Dirac form factor</a:t>
            </a:r>
          </a:p>
          <a:p>
            <a:r>
              <a:rPr lang="en-US" altLang="zh-CN" dirty="0"/>
              <a:t>     (</a:t>
            </a:r>
            <a:r>
              <a:rPr lang="zh-CN" altLang="en-US" dirty="0"/>
              <a:t>电荷分布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7C3E933-7556-33AF-8F7A-E031EE5E2256}"/>
              </a:ext>
            </a:extLst>
          </p:cNvPr>
          <p:cNvSpPr txBox="1"/>
          <p:nvPr/>
        </p:nvSpPr>
        <p:spPr>
          <a:xfrm>
            <a:off x="7679094" y="565275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Pauli form factor</a:t>
            </a:r>
          </a:p>
          <a:p>
            <a:r>
              <a:rPr lang="en-US" altLang="zh-CN" dirty="0"/>
              <a:t>     (</a:t>
            </a:r>
            <a:r>
              <a:rPr lang="zh-CN" altLang="en-US" dirty="0"/>
              <a:t>磁矩结构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BC73A9-9026-30C5-BF9A-0945660B3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035B7DE-A9B4-7C30-2F30-6A40412B49CC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65E0D1-5613-FD89-A8B3-E72FE8B45958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7E88F0-23A1-7048-BA1C-59FFAE7C7220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5D40C91-5166-E131-71F4-2AB8FE6F96FE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95178B0-8B4C-AFB1-04F3-7BF85F07B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76AC6F5-B0AC-950D-43FD-D4D9C3278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D01DF6E-39B7-52B5-C694-F6B2D9E07626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7139B46-EA0A-8715-0B2A-4DC65DBE9D8E}"/>
                  </a:ext>
                </a:extLst>
              </p:cNvPr>
              <p:cNvSpPr txBox="1"/>
              <p:nvPr/>
            </p:nvSpPr>
            <p:spPr>
              <a:xfrm>
                <a:off x="1388075" y="212563"/>
                <a:ext cx="3633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BA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弹性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solidFill>
                              <a:srgbClr val="104BA4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e</m:t>
                        </m:r>
                      </m:e>
                      <m:sup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p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BA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散射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7139B46-EA0A-8715-0B2A-4DC65DBE9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75" y="212563"/>
                <a:ext cx="3633629" cy="584775"/>
              </a:xfrm>
              <a:prstGeom prst="rect">
                <a:avLst/>
              </a:prstGeom>
              <a:blipFill>
                <a:blip r:embed="rId9"/>
                <a:stretch>
                  <a:fillRect l="-4362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6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32F3-8C44-F2A9-B10A-4822D084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41AFF1-8CD4-EB8C-3F1F-DFCF14D8A23B}"/>
                  </a:ext>
                </a:extLst>
              </p:cNvPr>
              <p:cNvSpPr txBox="1"/>
              <p:nvPr/>
            </p:nvSpPr>
            <p:spPr>
              <a:xfrm>
                <a:off x="1271142" y="2969778"/>
                <a:ext cx="9456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随着能量增长</a:t>
                </a:r>
                <a:r>
                  <a:rPr lang="zh-CN" altLang="en-US" dirty="0"/>
                  <a:t>，</a:t>
                </a:r>
                <a:r>
                  <a:rPr lang="en-US" altLang="zh-CN" dirty="0">
                    <a:solidFill>
                      <a:srgbClr val="104BA4"/>
                    </a:solidFill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散射从弹性到轻微非弹性，到质子完全分解的深度非弹性散射（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DIS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）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41AFF1-8CD4-EB8C-3F1F-DFCF14D8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42" y="2969778"/>
                <a:ext cx="9456115" cy="369332"/>
              </a:xfrm>
              <a:prstGeom prst="rect">
                <a:avLst/>
              </a:prstGeom>
              <a:blipFill>
                <a:blip r:embed="rId8"/>
                <a:stretch>
                  <a:fillRect l="-58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44922556-77F6-E738-96DE-A51487BBB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468" y="3613542"/>
            <a:ext cx="3683063" cy="656092"/>
          </a:xfrm>
          <a:prstGeom prst="rect">
            <a:avLst/>
          </a:prstGeom>
        </p:spPr>
      </p:pic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299AC749-266D-868A-B038-721A8879C187}"/>
              </a:ext>
            </a:extLst>
          </p:cNvPr>
          <p:cNvCxnSpPr>
            <a:cxnSpLocks/>
          </p:cNvCxnSpPr>
          <p:nvPr/>
        </p:nvCxnSpPr>
        <p:spPr>
          <a:xfrm flipH="1">
            <a:off x="6831106" y="4096084"/>
            <a:ext cx="296020" cy="5655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C05AFA8-6256-F555-095A-7C797CD5ED39}"/>
              </a:ext>
            </a:extLst>
          </p:cNvPr>
          <p:cNvSpPr txBox="1"/>
          <p:nvPr/>
        </p:nvSpPr>
        <p:spPr>
          <a:xfrm>
            <a:off x="6217016" y="45987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轻子张量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4188D35-FAC4-9C6C-0CB6-DAED7412D546}"/>
              </a:ext>
            </a:extLst>
          </p:cNvPr>
          <p:cNvCxnSpPr>
            <a:cxnSpLocks/>
          </p:cNvCxnSpPr>
          <p:nvPr/>
        </p:nvCxnSpPr>
        <p:spPr>
          <a:xfrm>
            <a:off x="7572005" y="4060987"/>
            <a:ext cx="426547" cy="4960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2EAEE94-46C2-D3F9-1A20-93B9F83F3F24}"/>
              </a:ext>
            </a:extLst>
          </p:cNvPr>
          <p:cNvSpPr txBox="1"/>
          <p:nvPr/>
        </p:nvSpPr>
        <p:spPr>
          <a:xfrm>
            <a:off x="7704449" y="46761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强子张量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C5BFBA6-99E5-7AB8-D4DA-25B6FA829B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225" y="5176807"/>
            <a:ext cx="6500032" cy="658319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294926A-D8A5-F40D-8610-821D54CBF3CB}"/>
              </a:ext>
            </a:extLst>
          </p:cNvPr>
          <p:cNvCxnSpPr>
            <a:cxnSpLocks/>
          </p:cNvCxnSpPr>
          <p:nvPr/>
        </p:nvCxnSpPr>
        <p:spPr>
          <a:xfrm>
            <a:off x="4257138" y="5626995"/>
            <a:ext cx="608011" cy="3987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37DCAFC-C1D9-5013-E701-A7F7207B9755}"/>
              </a:ext>
            </a:extLst>
          </p:cNvPr>
          <p:cNvCxnSpPr>
            <a:cxnSpLocks/>
          </p:cNvCxnSpPr>
          <p:nvPr/>
        </p:nvCxnSpPr>
        <p:spPr>
          <a:xfrm flipH="1">
            <a:off x="5656729" y="5551044"/>
            <a:ext cx="784268" cy="4154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679512F-BC96-11AD-BC67-74C424781E1F}"/>
              </a:ext>
            </a:extLst>
          </p:cNvPr>
          <p:cNvSpPr txBox="1"/>
          <p:nvPr/>
        </p:nvSpPr>
        <p:spPr>
          <a:xfrm>
            <a:off x="4315489" y="595075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W1​,W2​ </a:t>
            </a:r>
            <a:r>
              <a:rPr lang="zh-CN" altLang="en-US" dirty="0"/>
              <a:t>描述了质子内部电荷和动量如何分布，</a:t>
            </a:r>
            <a:br>
              <a:rPr lang="zh-CN" altLang="en-US" dirty="0"/>
            </a:br>
            <a:r>
              <a:rPr lang="zh-CN" altLang="en-US" dirty="0"/>
              <a:t>即虚光子被质子吸收时，内部夸克如何响应外部探针。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34B8A0-8710-F617-148D-1720896D78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5450" y="1132115"/>
            <a:ext cx="8453983" cy="16288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BD98EB-8186-C74F-642F-B75535982E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16299C3-E8ED-BBCE-F2B8-8ED1E0B6D99D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BBF0FD-4CA6-F29C-57FD-E7AF15C1418C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A41669-6716-32C1-8A83-E6CE64844CD8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8360425-1442-0F78-2D52-54774726A316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2987AD2-70B4-FE94-24AE-9BA10F9A5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08A80CD-3877-ABEB-5033-E891FDD89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E51618-F17F-3E80-E8D5-F8E0D19A889F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ED0739A-28F0-D6ED-B372-99AC8F22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E7424F-B221-9C53-7679-7F2CBAF3AB7F}"/>
                  </a:ext>
                </a:extLst>
              </p:cNvPr>
              <p:cNvSpPr txBox="1"/>
              <p:nvPr/>
            </p:nvSpPr>
            <p:spPr>
              <a:xfrm>
                <a:off x="1388075" y="212563"/>
                <a:ext cx="3633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200" dirty="0">
                    <a:solidFill>
                      <a:srgbClr val="104B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非</a:t>
                </a: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BA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弹性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solidFill>
                              <a:srgbClr val="104BA4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e</m:t>
                        </m:r>
                      </m:e>
                      <m:sup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p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BA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散射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E7424F-B221-9C53-7679-7F2CBAF3A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75" y="212563"/>
                <a:ext cx="3633629" cy="584775"/>
              </a:xfrm>
              <a:prstGeom prst="rect">
                <a:avLst/>
              </a:prstGeom>
              <a:blipFill>
                <a:blip r:embed="rId7"/>
                <a:stretch>
                  <a:fillRect l="-4362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3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ADFBF-F1E6-FB48-ED3B-80B59B59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CAC9A60-C8A9-F21A-A20E-6E8C9E94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726" y="1624650"/>
            <a:ext cx="3001996" cy="716488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2107086-4A8F-6FC9-2BCB-B6382E5151D7}"/>
              </a:ext>
            </a:extLst>
          </p:cNvPr>
          <p:cNvCxnSpPr>
            <a:cxnSpLocks/>
          </p:cNvCxnSpPr>
          <p:nvPr/>
        </p:nvCxnSpPr>
        <p:spPr>
          <a:xfrm flipH="1" flipV="1">
            <a:off x="2536137" y="1548450"/>
            <a:ext cx="246301" cy="227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A0463D8-8D5B-310C-AEF0-CFB2FA805085}"/>
              </a:ext>
            </a:extLst>
          </p:cNvPr>
          <p:cNvCxnSpPr>
            <a:cxnSpLocks/>
          </p:cNvCxnSpPr>
          <p:nvPr/>
        </p:nvCxnSpPr>
        <p:spPr>
          <a:xfrm flipV="1">
            <a:off x="3440080" y="1548450"/>
            <a:ext cx="143138" cy="227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89FDA175-2B04-9948-8B31-3E6333E11A3F}"/>
              </a:ext>
            </a:extLst>
          </p:cNvPr>
          <p:cNvSpPr txBox="1"/>
          <p:nvPr/>
        </p:nvSpPr>
        <p:spPr>
          <a:xfrm>
            <a:off x="2059218" y="12136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质子四动量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B9F3CD-8253-22E4-84BD-73B8BB3AA184}"/>
              </a:ext>
            </a:extLst>
          </p:cNvPr>
          <p:cNvSpPr txBox="1"/>
          <p:nvPr/>
        </p:nvSpPr>
        <p:spPr>
          <a:xfrm>
            <a:off x="3452044" y="11321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虚光子四动量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2A6FAA7-47D6-89AE-2BCB-CFB7C0512989}"/>
                  </a:ext>
                </a:extLst>
              </p:cNvPr>
              <p:cNvSpPr txBox="1"/>
              <p:nvPr/>
            </p:nvSpPr>
            <p:spPr>
              <a:xfrm>
                <a:off x="6965576" y="1132115"/>
                <a:ext cx="20197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四矢量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2A6FAA7-47D6-89AE-2BCB-CFB7C0512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576" y="1132115"/>
                <a:ext cx="2019784" cy="646331"/>
              </a:xfrm>
              <a:prstGeom prst="rect">
                <a:avLst/>
              </a:prstGeom>
              <a:blipFill>
                <a:blip r:embed="rId8"/>
                <a:stretch>
                  <a:fillRect l="-2719" t="-566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6474FDC8-2D86-833C-45B7-F169FE0F88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5576" y="2138691"/>
            <a:ext cx="1171560" cy="31290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1743C4A-7AC6-6A32-433B-28A526E0D6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600" y="2172262"/>
            <a:ext cx="1185657" cy="29998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2F14EFE-904F-B71D-8781-CFBB70E191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576" y="2912645"/>
            <a:ext cx="1285588" cy="27600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B3ECC3A-D744-C8C9-E993-150E23C4A2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5576" y="3485698"/>
            <a:ext cx="1285589" cy="36731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FE13B569-1BFF-8427-AC2F-2C4F8CD777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576" y="4228614"/>
            <a:ext cx="1403944" cy="36731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5106DE72-7736-64D3-F84B-8882B68AF7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5576" y="4922416"/>
            <a:ext cx="1819836" cy="336194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64BDE4A6-AAC4-D0B8-1E62-9BC17622DFE2}"/>
              </a:ext>
            </a:extLst>
          </p:cNvPr>
          <p:cNvSpPr txBox="1"/>
          <p:nvPr/>
        </p:nvSpPr>
        <p:spPr>
          <a:xfrm>
            <a:off x="7061228" y="174975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输入输出电子动量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DAB17CC-F6B9-E117-3915-2D2DDA2D1BD4}"/>
              </a:ext>
            </a:extLst>
          </p:cNvPr>
          <p:cNvSpPr txBox="1"/>
          <p:nvPr/>
        </p:nvSpPr>
        <p:spPr>
          <a:xfrm>
            <a:off x="7061227" y="25441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虚光子动量变化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319C193-E163-543C-5D25-D52E54C09BA6}"/>
              </a:ext>
            </a:extLst>
          </p:cNvPr>
          <p:cNvSpPr txBox="1"/>
          <p:nvPr/>
        </p:nvSpPr>
        <p:spPr>
          <a:xfrm>
            <a:off x="6965576" y="31917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虚光子能量变化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3EAD55E-460B-9E0D-8DCC-5BBD9DB9876D}"/>
              </a:ext>
            </a:extLst>
          </p:cNvPr>
          <p:cNvSpPr txBox="1"/>
          <p:nvPr/>
        </p:nvSpPr>
        <p:spPr>
          <a:xfrm>
            <a:off x="6965576" y="38571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质子静止系质子四动量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10CF0AC-C8BF-CD1C-8430-302DE4D084B9}"/>
              </a:ext>
            </a:extLst>
          </p:cNvPr>
          <p:cNvSpPr txBox="1"/>
          <p:nvPr/>
        </p:nvSpPr>
        <p:spPr>
          <a:xfrm>
            <a:off x="6973127" y="45815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所以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AE68226A-82B6-7943-B8FF-E3920CB6F1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5492" y="3695781"/>
            <a:ext cx="1281249" cy="716488"/>
          </a:xfrm>
          <a:prstGeom prst="rect">
            <a:avLst/>
          </a:prstGeom>
        </p:spPr>
      </p:pic>
      <p:sp>
        <p:nvSpPr>
          <p:cNvPr id="53" name="箭头: 下 52">
            <a:extLst>
              <a:ext uri="{FF2B5EF4-FFF2-40B4-BE49-F238E27FC236}">
                <a16:creationId xmlns:a16="http://schemas.microsoft.com/office/drawing/2014/main" id="{8A324BBB-6AF7-F8FE-2C2E-83989D0FB3DF}"/>
              </a:ext>
            </a:extLst>
          </p:cNvPr>
          <p:cNvSpPr/>
          <p:nvPr/>
        </p:nvSpPr>
        <p:spPr>
          <a:xfrm>
            <a:off x="3012141" y="2544124"/>
            <a:ext cx="692792" cy="10169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4A4248A2-52BF-AD3E-EEC7-04B5E027FC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6003" y="3353567"/>
            <a:ext cx="1702921" cy="342214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C071F228-6D37-C792-5721-638EED3F29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052" y="4386903"/>
            <a:ext cx="2516618" cy="307146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DE4CBE7F-0EB8-D87D-C834-5B01ED3CD253}"/>
              </a:ext>
            </a:extLst>
          </p:cNvPr>
          <p:cNvSpPr txBox="1"/>
          <p:nvPr/>
        </p:nvSpPr>
        <p:spPr>
          <a:xfrm>
            <a:off x="510400" y="4811892"/>
            <a:ext cx="366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spacelike</a:t>
            </a:r>
            <a:r>
              <a:rPr lang="zh-CN" altLang="en-US" dirty="0"/>
              <a:t>，动量转移大于能量转移</a:t>
            </a:r>
            <a:endParaRPr lang="en-US" altLang="zh-CN" dirty="0"/>
          </a:p>
          <a:p>
            <a:r>
              <a:rPr lang="en-US" altLang="zh-CN" dirty="0"/>
              <a:t>probe </a:t>
            </a:r>
            <a:r>
              <a:rPr lang="zh-CN" altLang="en-US" dirty="0"/>
              <a:t>主要在“空间”分辨结构</a:t>
            </a: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34C54882-1AEF-3D23-1DD2-48FE8092F8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41390" y="3870938"/>
            <a:ext cx="1305107" cy="362001"/>
          </a:xfrm>
          <a:prstGeom prst="rect">
            <a:avLst/>
          </a:prstGeom>
        </p:spPr>
      </p:pic>
      <p:sp>
        <p:nvSpPr>
          <p:cNvPr id="64" name="箭头: 右 63">
            <a:extLst>
              <a:ext uri="{FF2B5EF4-FFF2-40B4-BE49-F238E27FC236}">
                <a16:creationId xmlns:a16="http://schemas.microsoft.com/office/drawing/2014/main" id="{CA878B46-4044-D39D-A86B-72AC74579D6B}"/>
              </a:ext>
            </a:extLst>
          </p:cNvPr>
          <p:cNvSpPr/>
          <p:nvPr/>
        </p:nvSpPr>
        <p:spPr>
          <a:xfrm flipH="1">
            <a:off x="5423020" y="1777549"/>
            <a:ext cx="1569660" cy="4944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200E0F-20B8-229A-4381-32F23B27EC07}"/>
              </a:ext>
            </a:extLst>
          </p:cNvPr>
          <p:cNvSpPr/>
          <p:nvPr/>
        </p:nvSpPr>
        <p:spPr>
          <a:xfrm>
            <a:off x="1967882" y="1525880"/>
            <a:ext cx="3362984" cy="10303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3A1AF3-CDE6-E470-7D0C-FC9A29AC0DE1}"/>
              </a:ext>
            </a:extLst>
          </p:cNvPr>
          <p:cNvSpPr/>
          <p:nvPr/>
        </p:nvSpPr>
        <p:spPr>
          <a:xfrm>
            <a:off x="2593991" y="3679751"/>
            <a:ext cx="2952506" cy="7164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8F443A4B-0F81-E332-17C2-3F0889B431EA}"/>
              </a:ext>
            </a:extLst>
          </p:cNvPr>
          <p:cNvCxnSpPr>
            <a:cxnSpLocks/>
          </p:cNvCxnSpPr>
          <p:nvPr/>
        </p:nvCxnSpPr>
        <p:spPr>
          <a:xfrm flipH="1" flipV="1">
            <a:off x="2742792" y="3669353"/>
            <a:ext cx="615745" cy="1836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1B381A1-66CB-D126-CF72-612543B57D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80E84A8-37E7-6CF6-BF33-8257F6278991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9D3620-0209-7EB4-74D4-BD115DAE8D97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E3E7B3B-A0EA-917E-A1E8-EBAFD8418D4A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6B80233-5CF0-ED98-3204-574145AE7ED7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50B20AA9-F22D-204C-6F67-2C9194144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A84D685-1B48-77C0-0F4A-1CF6E0C4B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4340067-A199-38D5-6550-3EF975F7D0BF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BDDDD3E-36EE-7F7E-1A93-BF80998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69BB9F0-0F7A-7177-9CC6-6BD36BBB0361}"/>
                  </a:ext>
                </a:extLst>
              </p:cNvPr>
              <p:cNvSpPr txBox="1"/>
              <p:nvPr/>
            </p:nvSpPr>
            <p:spPr>
              <a:xfrm>
                <a:off x="1388075" y="212563"/>
                <a:ext cx="3633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200" dirty="0">
                    <a:solidFill>
                      <a:srgbClr val="104B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非</a:t>
                </a: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BA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弹性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solidFill>
                              <a:srgbClr val="104BA4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e</m:t>
                        </m:r>
                      </m:e>
                      <m:sup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p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04BA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4BA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散射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69BB9F0-0F7A-7177-9CC6-6BD36BBB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75" y="212563"/>
                <a:ext cx="3633629" cy="584775"/>
              </a:xfrm>
              <a:prstGeom prst="rect">
                <a:avLst/>
              </a:prstGeom>
              <a:blipFill>
                <a:blip r:embed="rId6"/>
                <a:stretch>
                  <a:fillRect l="-4362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2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36C9A-C30D-072F-A820-EE3BC882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5BD070-5057-D635-0B55-D2EB24D8C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89" y="1132115"/>
            <a:ext cx="6501459" cy="5880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1362C9-DB34-E54E-4F38-FBCC4DE6A74A}"/>
              </a:ext>
            </a:extLst>
          </p:cNvPr>
          <p:cNvSpPr txBox="1"/>
          <p:nvPr/>
        </p:nvSpPr>
        <p:spPr>
          <a:xfrm>
            <a:off x="2257425" y="1241451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</a:t>
            </a:r>
            <a:r>
              <a:rPr lang="zh-CN" altLang="en-US" dirty="0"/>
              <a:t>散射公式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CD698B-52C7-A557-4BEB-81024E1A6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809" y="1966525"/>
            <a:ext cx="3010320" cy="191479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5AD29A2-5AA1-D56C-F51C-1F6E50A4547E}"/>
              </a:ext>
            </a:extLst>
          </p:cNvPr>
          <p:cNvSpPr txBox="1"/>
          <p:nvPr/>
        </p:nvSpPr>
        <p:spPr>
          <a:xfrm>
            <a:off x="5884893" y="2277590"/>
            <a:ext cx="560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最初由费曼提出的部分子模型的决定性假设是，质子中的一些被称为部分子的物体基本上是自由的。</a:t>
            </a:r>
            <a:endParaRPr lang="en-US" altLang="zh-CN" dirty="0"/>
          </a:p>
          <a:p>
            <a:r>
              <a:rPr lang="zh-CN" altLang="en-US" dirty="0"/>
              <a:t>图中圆圈代表质子，三条进入和离开的线代表质子中的部分子，其中只有一个参与与电子的相互作用。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64C71DB-3526-7064-A1A5-991196930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077" y="4463710"/>
            <a:ext cx="4552574" cy="58800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F44418E-929A-AEAA-682A-80650B8F0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077" y="4090081"/>
            <a:ext cx="1263967" cy="35650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349A00F-77E2-E2F5-6702-EEF705E8D933}"/>
              </a:ext>
            </a:extLst>
          </p:cNvPr>
          <p:cNvSpPr txBox="1"/>
          <p:nvPr/>
        </p:nvSpPr>
        <p:spPr>
          <a:xfrm>
            <a:off x="2066952" y="40772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部分子初动量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62376C-B5D7-F7C1-2DC7-B058D3372D97}"/>
              </a:ext>
            </a:extLst>
          </p:cNvPr>
          <p:cNvSpPr txBox="1"/>
          <p:nvPr/>
        </p:nvSpPr>
        <p:spPr>
          <a:xfrm>
            <a:off x="4186319" y="34684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动量交换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8029246-1CAA-C595-E4A7-E5E7B393224C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3636612" y="4245833"/>
            <a:ext cx="285998" cy="160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D18637C-7698-4BE5-9B4C-5503E26067C6}"/>
              </a:ext>
            </a:extLst>
          </p:cNvPr>
          <p:cNvCxnSpPr>
            <a:cxnSpLocks/>
          </p:cNvCxnSpPr>
          <p:nvPr/>
        </p:nvCxnSpPr>
        <p:spPr>
          <a:xfrm flipV="1">
            <a:off x="4448822" y="3761181"/>
            <a:ext cx="144742" cy="342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699FAFC8-84F7-5688-DB72-736C15089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610" y="5089581"/>
            <a:ext cx="991936" cy="28206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6D7AD7A-5778-BE6D-59F6-0A26503B8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6432" y="5536420"/>
            <a:ext cx="1394263" cy="378929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239CEABA-C89A-89D7-51E1-5252FF3626A0}"/>
              </a:ext>
            </a:extLst>
          </p:cNvPr>
          <p:cNvSpPr/>
          <p:nvPr/>
        </p:nvSpPr>
        <p:spPr>
          <a:xfrm>
            <a:off x="3750588" y="5485495"/>
            <a:ext cx="1659612" cy="5719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ECC131-B881-81F7-5C83-A0469EE217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6D305F7-2EC9-479F-ED65-7978EE79153C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E55912-161E-38E8-0166-59B75190A222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BC054C-F633-8097-33E9-CFD4E2671938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Parton model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0C19A5-A790-4C87-A96F-3AC0811D508D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E3F5A91-3992-425A-7320-70998A79E664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3AC60739-582B-5934-D8DE-ADDC48EA8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8A4EF91C-4C17-EE55-A15A-20D535343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056A492-F1AA-104A-AF71-2424C84BEBC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B4B2CF3-DF80-3E44-F956-67E52F2D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E65FA-4E0F-BF84-DC17-3CCF439B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7E6BCE1F-6C84-D8D5-5D3E-11417492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417" y="5593872"/>
            <a:ext cx="2893311" cy="11833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86C8D2-F11D-4CDF-6880-A741A080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99" y="2323621"/>
            <a:ext cx="4737601" cy="6463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D1645B-48EE-C8C1-690F-94B2E17E3D49}"/>
              </a:ext>
            </a:extLst>
          </p:cNvPr>
          <p:cNvSpPr txBox="1"/>
          <p:nvPr/>
        </p:nvSpPr>
        <p:spPr>
          <a:xfrm>
            <a:off x="1404204" y="2961703"/>
            <a:ext cx="283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Rosenbluth formula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3532FB-DF1E-F84B-830D-037AA9D70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316" y="3487177"/>
            <a:ext cx="6925366" cy="659242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1FA45D9-B873-A6A4-314E-787AEAA060DD}"/>
              </a:ext>
            </a:extLst>
          </p:cNvPr>
          <p:cNvCxnSpPr>
            <a:cxnSpLocks/>
          </p:cNvCxnSpPr>
          <p:nvPr/>
        </p:nvCxnSpPr>
        <p:spPr>
          <a:xfrm flipV="1">
            <a:off x="7917701" y="3429000"/>
            <a:ext cx="547099" cy="273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4E64789-F7F2-B1CF-3E81-09D71FD21B17}"/>
              </a:ext>
            </a:extLst>
          </p:cNvPr>
          <p:cNvSpPr txBox="1"/>
          <p:nvPr/>
        </p:nvSpPr>
        <p:spPr>
          <a:xfrm>
            <a:off x="8464800" y="31623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约束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47D6C2C-5CB0-207B-9740-641690CFA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316" y="4833421"/>
            <a:ext cx="6758433" cy="670480"/>
          </a:xfrm>
          <a:prstGeom prst="rect">
            <a:avLst/>
          </a:prstGeom>
        </p:spPr>
      </p:pic>
      <p:sp>
        <p:nvSpPr>
          <p:cNvPr id="25" name="箭头: 下 24">
            <a:extLst>
              <a:ext uri="{FF2B5EF4-FFF2-40B4-BE49-F238E27FC236}">
                <a16:creationId xmlns:a16="http://schemas.microsoft.com/office/drawing/2014/main" id="{25A03A8C-21B1-1944-0637-D672DB1EB685}"/>
              </a:ext>
            </a:extLst>
          </p:cNvPr>
          <p:cNvSpPr/>
          <p:nvPr/>
        </p:nvSpPr>
        <p:spPr>
          <a:xfrm>
            <a:off x="5648325" y="4229100"/>
            <a:ext cx="381000" cy="5143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C180EC5-5487-EBCA-C2A1-C72B44E9A982}"/>
              </a:ext>
            </a:extLst>
          </p:cNvPr>
          <p:cNvSpPr txBox="1"/>
          <p:nvPr/>
        </p:nvSpPr>
        <p:spPr>
          <a:xfrm>
            <a:off x="1474517" y="5745459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散射公式对比得到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6B1C03-3A51-BF64-4FF3-B5116223CC7F}"/>
              </a:ext>
            </a:extLst>
          </p:cNvPr>
          <p:cNvSpPr txBox="1"/>
          <p:nvPr/>
        </p:nvSpPr>
        <p:spPr>
          <a:xfrm>
            <a:off x="7526084" y="5959716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Callan–Gross relation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6D8952-2CB7-CE81-4E11-E79C906C3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3C69905-9043-0E82-CDB5-B20A666C2F6E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CF57C2-E633-CCDE-21F6-38C5BECB31D8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DF830B-5E0A-18C1-79FD-837964D03739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PDFs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FB3A8A-DD66-CBD3-2FB8-72BD7DDF3756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C4ABE1C-79D5-E902-1012-68C2C3DBB29F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EFC585FE-559D-6442-C49A-A5872A635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A62B6F95-D657-044E-31D1-667C3872F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1CABAFB-95A7-8D01-0DE4-BF64AC70463E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AA5E7C4-BD31-0209-C916-95222EA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7EA163-B9EE-4040-4D7A-7D9797F75C62}"/>
                  </a:ext>
                </a:extLst>
              </p:cNvPr>
              <p:cNvSpPr txBox="1"/>
              <p:nvPr/>
            </p:nvSpPr>
            <p:spPr>
              <a:xfrm>
                <a:off x="1388074" y="1362372"/>
                <a:ext cx="104419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部分子模型中的另一个成分是光子撞击部分子</a:t>
                </a:r>
                <a:r>
                  <a:rPr lang="en-US" altLang="zh-CN" b="0" i="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zh-CN" altLang="en-US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的经典概率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effectLst/>
                        <a:latin typeface="Cambria Math" panose="02040503050406030204" pitchFamily="18" charset="0"/>
                      </a:rPr>
                      <m:t>𝑓𝑖</m:t>
                    </m:r>
                    <m:r>
                      <a:rPr lang="en-US" altLang="zh-CN" b="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effectLst/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dirty="0" err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dirty="0" err="1">
                        <a:effectLst/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zh-CN" altLang="en-US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，它具有质子动量的分数</a:t>
                </a:r>
                <a:r>
                  <a:rPr lang="en-US" altLang="zh-CN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ξ</a:t>
                </a:r>
                <a:r>
                  <a:rPr lang="zh-CN" altLang="en-US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。这些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zh-CN" altLang="en-US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被称为部分子分布函数</a:t>
                </a:r>
                <a:r>
                  <a:rPr lang="en-US" altLang="zh-CN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(PDFs)</a:t>
                </a:r>
                <a:r>
                  <a:rPr lang="zh-CN" altLang="en-US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7EA163-B9EE-4040-4D7A-7D9797F75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74" y="1362372"/>
                <a:ext cx="10441975" cy="646331"/>
              </a:xfrm>
              <a:prstGeom prst="rect">
                <a:avLst/>
              </a:prstGeom>
              <a:blipFill>
                <a:blip r:embed="rId10"/>
                <a:stretch>
                  <a:fillRect l="-525" t="-4673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5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1E57-914D-8E09-E6E7-B0AB3590E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98A4800-6353-B8B8-1482-93C6B2758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08" y="289525"/>
            <a:ext cx="4976936" cy="62382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2DD7D1-D3DE-BDF7-86CE-C4900F063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D228684-3F4D-6BA3-D229-C3093966DBC7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6A4D5A-3CCE-A7F8-60EA-7A7790BD2295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67A3BC6-1704-EEFF-4593-352A0FBE0221}"/>
              </a:ext>
            </a:extLst>
          </p:cNvPr>
          <p:cNvSpPr txBox="1"/>
          <p:nvPr/>
        </p:nvSpPr>
        <p:spPr>
          <a:xfrm>
            <a:off x="1388075" y="212563"/>
            <a:ext cx="470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验证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Bjorken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scaling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E639CC7-2466-EA64-D0C4-057B1B2105CB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62ACF87-614D-3B18-08D3-EC2DE8096CB3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3AA80C3A-D36A-F5F4-CC22-2CF73F1D0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30E048F8-D483-60D3-B0AA-29E4717F7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423D58C-73EE-1D03-5051-6F25D92F3913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E7E7DE4-A356-19D4-CD4D-D4370D79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EB9BA1-8134-E79F-6340-55D987CB8E04}"/>
              </a:ext>
            </a:extLst>
          </p:cNvPr>
          <p:cNvSpPr/>
          <p:nvPr/>
        </p:nvSpPr>
        <p:spPr>
          <a:xfrm>
            <a:off x="6070760" y="1356828"/>
            <a:ext cx="966651" cy="22977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977B33-D1EE-7936-B843-00C1C02C909C}"/>
              </a:ext>
            </a:extLst>
          </p:cNvPr>
          <p:cNvSpPr txBox="1"/>
          <p:nvPr/>
        </p:nvSpPr>
        <p:spPr>
          <a:xfrm>
            <a:off x="4005943" y="1558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23F2CB-391B-7CE1-9120-AC008B29322B}"/>
                  </a:ext>
                </a:extLst>
              </p:cNvPr>
              <p:cNvSpPr txBox="1"/>
              <p:nvPr/>
            </p:nvSpPr>
            <p:spPr>
              <a:xfrm>
                <a:off x="1447112" y="1172162"/>
                <a:ext cx="331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散射截面在固定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处不依赖于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23F2CB-391B-7CE1-9120-AC008B293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12" y="1172162"/>
                <a:ext cx="3313664" cy="369332"/>
              </a:xfrm>
              <a:prstGeom prst="rect">
                <a:avLst/>
              </a:prstGeom>
              <a:blipFill>
                <a:blip r:embed="rId7"/>
                <a:stretch>
                  <a:fillRect l="-147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9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E5Nzc2NzIwMjhlMzMwNTU2NWVmOTVhZDk4NzczN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10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1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12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2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3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4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5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6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7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8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9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Props1.xml><?xml version="1.0" encoding="utf-8"?>
<ds:datastoreItem xmlns:ds="http://schemas.openxmlformats.org/officeDocument/2006/customXml" ds:itemID="{5939EF8C-9AB5-46C4-9150-AB2AEE883400}">
  <ds:schemaRefs/>
</ds:datastoreItem>
</file>

<file path=customXml/itemProps10.xml><?xml version="1.0" encoding="utf-8"?>
<ds:datastoreItem xmlns:ds="http://schemas.openxmlformats.org/officeDocument/2006/customXml" ds:itemID="{3F2CE039-1C6A-4E61-9C37-6F5AB85FE265}">
  <ds:schemaRefs>
    <ds:schemaRef ds:uri="http://www.wps.cn/officeDocument/2013/wpsCustomData"/>
  </ds:schemaRefs>
</ds:datastoreItem>
</file>

<file path=customXml/itemProps11.xml><?xml version="1.0" encoding="utf-8"?>
<ds:datastoreItem xmlns:ds="http://schemas.openxmlformats.org/officeDocument/2006/customXml" ds:itemID="{48F66EFD-E7F3-47F3-9619-FC112A9F01DC}">
  <ds:schemaRefs/>
</ds:datastoreItem>
</file>

<file path=customXml/itemProps12.xml><?xml version="1.0" encoding="utf-8"?>
<ds:datastoreItem xmlns:ds="http://schemas.openxmlformats.org/officeDocument/2006/customXml" ds:itemID="{BE10073E-C0AF-44C1-AB80-C8FEF2D53884}">
  <ds:schemaRefs/>
</ds:datastoreItem>
</file>

<file path=customXml/itemProps2.xml><?xml version="1.0" encoding="utf-8"?>
<ds:datastoreItem xmlns:ds="http://schemas.openxmlformats.org/officeDocument/2006/customXml" ds:itemID="{575DEEB7-3C86-4A56-BD40-2675F7A5FCD3}">
  <ds:schemaRefs/>
</ds:datastoreItem>
</file>

<file path=customXml/itemProps3.xml><?xml version="1.0" encoding="utf-8"?>
<ds:datastoreItem xmlns:ds="http://schemas.openxmlformats.org/officeDocument/2006/customXml" ds:itemID="{9B615538-23E0-460D-BC30-813A4C6E2E0F}">
  <ds:schemaRefs/>
</ds:datastoreItem>
</file>

<file path=customXml/itemProps4.xml><?xml version="1.0" encoding="utf-8"?>
<ds:datastoreItem xmlns:ds="http://schemas.openxmlformats.org/officeDocument/2006/customXml" ds:itemID="{FEFAD354-0882-412A-9AEB-DACF4C4D7169}">
  <ds:schemaRefs/>
</ds:datastoreItem>
</file>

<file path=customXml/itemProps5.xml><?xml version="1.0" encoding="utf-8"?>
<ds:datastoreItem xmlns:ds="http://schemas.openxmlformats.org/officeDocument/2006/customXml" ds:itemID="{D9A1EFE3-C5F9-4EDB-A70C-9E2C4CEA907E}">
  <ds:schemaRefs/>
</ds:datastoreItem>
</file>

<file path=customXml/itemProps6.xml><?xml version="1.0" encoding="utf-8"?>
<ds:datastoreItem xmlns:ds="http://schemas.openxmlformats.org/officeDocument/2006/customXml" ds:itemID="{21DB6496-6CAB-418F-922A-DE625788210C}">
  <ds:schemaRefs/>
</ds:datastoreItem>
</file>

<file path=customXml/itemProps7.xml><?xml version="1.0" encoding="utf-8"?>
<ds:datastoreItem xmlns:ds="http://schemas.openxmlformats.org/officeDocument/2006/customXml" ds:itemID="{533F021D-4A59-4375-8ED2-50E85FA3E049}">
  <ds:schemaRefs/>
</ds:datastoreItem>
</file>

<file path=customXml/itemProps8.xml><?xml version="1.0" encoding="utf-8"?>
<ds:datastoreItem xmlns:ds="http://schemas.openxmlformats.org/officeDocument/2006/customXml" ds:itemID="{D9EF3C00-7F66-46F3-BDC3-1F267A99FDA7}">
  <ds:schemaRefs/>
</ds:datastoreItem>
</file>

<file path=customXml/itemProps9.xml><?xml version="1.0" encoding="utf-8"?>
<ds:datastoreItem xmlns:ds="http://schemas.openxmlformats.org/officeDocument/2006/customXml" ds:itemID="{E71053CC-7145-46F9-9BF0-B70C77CCAE7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856</Words>
  <Application>Microsoft Office PowerPoint</Application>
  <PresentationFormat>宽屏</PresentationFormat>
  <Paragraphs>186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华文新魏</vt:lpstr>
      <vt:lpstr>宋体</vt:lpstr>
      <vt:lpstr>微软雅黑</vt:lpstr>
      <vt:lpstr>Arial</vt:lpstr>
      <vt:lpstr>Calibri</vt:lpstr>
      <vt:lpstr>Cambria Math</vt:lpstr>
      <vt:lpstr>Eras Demi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J.Y.Zhang</dc:creator>
  <cp:lastModifiedBy>Xin Jiang</cp:lastModifiedBy>
  <cp:revision>306</cp:revision>
  <dcterms:created xsi:type="dcterms:W3CDTF">2024-03-21T07:30:00Z</dcterms:created>
  <dcterms:modified xsi:type="dcterms:W3CDTF">2026-05-22T04:48:42Z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CCCB576547A74C6D903445C9151F1740_12</vt:lpwstr>
  </property>
  <property fmtid="{D5CDD505-2E9C-101B-9397-08002B2CF9AE}" pid="3" name="KSOProductBuildVer">
    <vt:lpwstr>2052-12.1.0.17147</vt:lpwstr>
  </property>
</Properties>
</file>