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04" r:id="rId2"/>
    <p:sldId id="305" r:id="rId3"/>
    <p:sldId id="307" r:id="rId4"/>
    <p:sldId id="309" r:id="rId5"/>
    <p:sldId id="310" r:id="rId6"/>
    <p:sldId id="330" r:id="rId7"/>
    <p:sldId id="311" r:id="rId8"/>
    <p:sldId id="312" r:id="rId9"/>
    <p:sldId id="308" r:id="rId10"/>
    <p:sldId id="313" r:id="rId11"/>
    <p:sldId id="318" r:id="rId12"/>
    <p:sldId id="320" r:id="rId13"/>
    <p:sldId id="331" r:id="rId14"/>
    <p:sldId id="314" r:id="rId15"/>
    <p:sldId id="319" r:id="rId16"/>
    <p:sldId id="321" r:id="rId17"/>
    <p:sldId id="332" r:id="rId18"/>
    <p:sldId id="323" r:id="rId19"/>
    <p:sldId id="325" r:id="rId20"/>
    <p:sldId id="328" r:id="rId21"/>
    <p:sldId id="329" r:id="rId22"/>
    <p:sldId id="279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第二次汇报" id="{FFBF1898-C3C4-4C3A-B5B0-C0D8EF04C426}">
          <p14:sldIdLst>
            <p14:sldId id="304"/>
            <p14:sldId id="305"/>
            <p14:sldId id="307"/>
            <p14:sldId id="309"/>
            <p14:sldId id="310"/>
            <p14:sldId id="330"/>
            <p14:sldId id="311"/>
            <p14:sldId id="312"/>
            <p14:sldId id="308"/>
            <p14:sldId id="313"/>
            <p14:sldId id="318"/>
            <p14:sldId id="320"/>
            <p14:sldId id="331"/>
            <p14:sldId id="314"/>
            <p14:sldId id="319"/>
            <p14:sldId id="321"/>
            <p14:sldId id="332"/>
            <p14:sldId id="323"/>
            <p14:sldId id="325"/>
            <p14:sldId id="328"/>
            <p14:sldId id="329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70" autoAdjust="0"/>
  </p:normalViewPr>
  <p:slideViewPr>
    <p:cSldViewPr snapToGrid="0">
      <p:cViewPr varScale="1">
        <p:scale>
          <a:sx n="75" d="100"/>
          <a:sy n="75" d="100"/>
        </p:scale>
        <p:origin x="76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9354A-D484-4694-841C-F374B2806E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027BE-2C0A-4DDD-AE2C-AC23C4987B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57C37-37F2-6FC2-03EF-0F8EC442C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3C0244-743B-74F8-BB93-1E4E296A4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4922EF-53A6-51E0-419B-65052974E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A71330-8A44-A4B3-3C91-9BCF82B93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1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3993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B2008-BF75-9CB9-3CD5-724A7A533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C2A75F-4F13-C9AA-56D7-4E0C3A60D7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D4F8A4-FFF7-3FFF-81C8-62D23D55A2F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3160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0946C-9EFB-CDD8-3D49-83A317B3B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407B516-000A-6F0F-C2DB-E17A2CC78B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AE6CAF-155E-B7B5-1DFF-ED668829E58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2022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6239E-633F-96EB-EAF1-A322A065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5F8FADC-D922-2FFE-C65B-7A23B0DF5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8621EE-E5FA-F388-96B2-4B267133C42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8542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9FE38-46F8-3056-FDEA-47FAA76E7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B5D5848-575B-10D6-1A6F-56ACFCE4D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EB0C822-CA00-6E43-3524-DA12F48E0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F4A51A-AD1C-4407-0291-8002D7C92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13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8745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BF254-9D7E-AB22-7B05-9E77CB0F0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EE8C8BB-C31B-80A6-CAFB-355E017EF8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5C4F90-EC10-AEDC-B71F-B966C273C7E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7112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3CFA5-9F40-B6FB-4351-97F8214F6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28046C9-0FDE-78C9-BCAE-37D9231FF5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B20B62-3FBE-8605-D868-65186D5905A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4624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5B030-864B-DEAA-FD98-FD805B925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BCD848-7F54-65ED-633E-CDFA8BCE91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D4417E-C020-C226-811F-7F36D23FB52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2137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5628E-5B9F-78B1-5432-5D21FE53F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CF1B41-438E-8057-ACBB-288A9A233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D16B08-BEE3-475E-81AE-F3E1192A3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64C0A2-171B-1537-E0D4-8B431FEC5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17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10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B0962-014F-B44F-E3D1-36B62D672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6FB2D01-CDFB-6A07-FB22-6981DA0413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2AB93C-6EB0-EDF3-BE02-1A5121CE1E7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6060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079C5-5076-A29B-CC2F-239CFCDF1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9A464BF-BC33-CD2F-E374-5EABA59E2A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724A7-FD14-E4A4-7BF0-1C55FD863D7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150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E6116-D98F-8B78-6588-618C3A71E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D7E44E-48E9-F444-570F-2896D3DFC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CD87556-9108-EA2A-14BA-E779BF3F0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BDC7D5-5CAF-66B3-5F0B-5971F9AA7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2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0729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01633-903E-F0F3-4C25-3EC587027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D4D619-C644-6A2C-2421-9C86D980AE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CBE21B-FCC6-23EC-0953-5DCF39BF44A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3605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C9E6D-7262-3AB4-8C14-F8973A15B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7B0D5FE-E99F-6FD5-E2C9-B4916ECE28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DFFCD3-9CB7-629F-3802-58A67E5472B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3159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22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E8294-182B-9CE6-D8E8-8B6B7E098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476C0D-742B-1AAD-C250-C682BBB405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8CBE9C-6B3E-4C54-E519-78394E1A453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461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4D00C-2E84-C4B2-E1A4-E07AB4F28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41C77F-4706-7F30-31D5-DF2A0E9AD5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B8D050-5C51-A2C8-6910-5B2C491EDBB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05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5845B-F0CB-1F6E-9ACD-C068A4EB3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2402E9-5457-671B-1832-E054A2DE83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F87106-1128-57A5-022D-DBB1153A67E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286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399E7-D64F-A62C-9489-D839F261D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E99FEB-3E4F-135C-74B9-C7BB3828A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9904639-3740-A154-1C11-4E9159DE2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CAEF54-7DBC-9C75-E03B-A71466A49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6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773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F5248-653B-32CF-BBF9-963672686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FC65671-C833-561B-277B-E9D1BDB0FE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F826C6-94E0-83CB-3D45-665A2503D99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311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422B3-5A8B-0B6C-C5C4-BDA33C4AC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A3C346-DDE8-1B67-3B40-9F8B21D66B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41C440-C22B-6E70-5A36-2AE62330C1B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80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CC611-4D77-3525-B88F-496BD4C95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40B762A-6A97-21E0-02F3-86E53D29B5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F8D6E7-6F1C-483E-7417-D4C8D67C35C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569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image" Target="../media/image2.jpeg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image" Target="../media/image2.jpeg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2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2.jpeg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F750C-D26E-680A-86AA-3B4D78F50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1E9F909B-5FA4-3C65-FE4F-A688F42D01F9}"/>
              </a:ext>
            </a:extLst>
          </p:cNvPr>
          <p:cNvSpPr/>
          <p:nvPr/>
        </p:nvSpPr>
        <p:spPr>
          <a:xfrm>
            <a:off x="427085" y="1800846"/>
            <a:ext cx="11230146" cy="141986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ctr">
              <a:defRPr/>
            </a:pPr>
            <a:r>
              <a:rPr lang="en-US" altLang="zh-CN" sz="4000" b="1" spc="225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The Trouble with Higher Spin: </a:t>
            </a:r>
          </a:p>
          <a:p>
            <a:pPr algn="ctr">
              <a:defRPr/>
            </a:pPr>
            <a:r>
              <a:rPr lang="en-US" altLang="zh-CN" sz="4000" b="1" spc="225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Rarita</a:t>
            </a:r>
            <a:r>
              <a:rPr lang="en-US" altLang="zh-CN" sz="4000" b="1" spc="225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-Schwinger Fields and Acausality</a:t>
            </a:r>
            <a:endParaRPr lang="zh-CN" sz="4000" b="1" spc="225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D664BA2-651D-C631-3138-9CDACB5B60BF}"/>
              </a:ext>
            </a:extLst>
          </p:cNvPr>
          <p:cNvSpPr/>
          <p:nvPr/>
        </p:nvSpPr>
        <p:spPr>
          <a:xfrm>
            <a:off x="3767909" y="3295172"/>
            <a:ext cx="3581595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400" b="1" spc="225" dirty="0">
                <a:latin typeface="+mn-ea"/>
                <a:cs typeface="+mn-ea"/>
                <a:sym typeface="+mn-lt"/>
              </a:rPr>
              <a:t>汇报人</a:t>
            </a:r>
            <a:r>
              <a:rPr lang="en-US" altLang="zh-CN" sz="2400" b="1" spc="225" dirty="0">
                <a:latin typeface="+mn-ea"/>
                <a:cs typeface="+mn-ea"/>
                <a:sym typeface="+mn-lt"/>
              </a:rPr>
              <a:t>/</a:t>
            </a:r>
            <a:r>
              <a:rPr lang="zh-CN" altLang="en-US" sz="2400" b="1" spc="225" dirty="0">
                <a:latin typeface="+mn-ea"/>
                <a:cs typeface="+mn-ea"/>
                <a:sym typeface="+mn-lt"/>
              </a:rPr>
              <a:t>组员：曹淇竣</a:t>
            </a:r>
            <a:endParaRPr lang="en-US" altLang="zh-CN" sz="2400" b="1" spc="225" dirty="0">
              <a:latin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400" b="1" spc="225" dirty="0">
                <a:latin typeface="+mn-ea"/>
                <a:cs typeface="+mn-ea"/>
                <a:sym typeface="+mn-lt"/>
              </a:rPr>
              <a:t>时间：</a:t>
            </a:r>
            <a:r>
              <a:rPr lang="en-US" altLang="zh-CN" sz="2400" b="1" spc="225" dirty="0">
                <a:latin typeface="+mn-ea"/>
                <a:cs typeface="+mn-ea"/>
                <a:sym typeface="+mn-lt"/>
              </a:rPr>
              <a:t>2026/5/22</a:t>
            </a:r>
            <a:r>
              <a:rPr lang="zh-CN" altLang="en-US" sz="2400" b="1" spc="225" dirty="0">
                <a:latin typeface="+mn-ea"/>
                <a:cs typeface="+mn-ea"/>
                <a:sym typeface="+mn-lt"/>
              </a:rPr>
              <a:t>   </a:t>
            </a:r>
            <a:r>
              <a:rPr lang="en-US" altLang="zh-CN" sz="2400" b="1" spc="225" dirty="0">
                <a:latin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2AA813-B2F1-3A8B-A7CA-16A0E757269F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0594975" y="104775"/>
            <a:ext cx="1421130" cy="1419860"/>
          </a:xfrm>
          <a:prstGeom prst="ellipse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9AF45E0E-A890-9352-39AC-C5B52FF75113}"/>
              </a:ext>
            </a:extLst>
          </p:cNvPr>
          <p:cNvSpPr txBox="1">
            <a:spLocks/>
          </p:cNvSpPr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1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4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82212-1D63-B353-DF82-0B60766F0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E594F2A-C202-52F3-99B9-4BE99EE23AF2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96CFA09A-49BC-4A4F-2CCD-25ED28D9409A}"/>
              </a:ext>
            </a:extLst>
          </p:cNvPr>
          <p:cNvSpPr txBox="1">
            <a:spLocks/>
          </p:cNvSpPr>
          <p:nvPr/>
        </p:nvSpPr>
        <p:spPr>
          <a:xfrm>
            <a:off x="11531600" y="6494030"/>
            <a:ext cx="5647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10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A73DAEB-BE05-877E-FF8E-8C08C8AB4368}"/>
              </a:ext>
            </a:extLst>
          </p:cNvPr>
          <p:cNvSpPr/>
          <p:nvPr/>
        </p:nvSpPr>
        <p:spPr>
          <a:xfrm>
            <a:off x="995550" y="589204"/>
            <a:ext cx="437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庞加莱群和卡西米尔算符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9E36B97-D084-FC7C-2DF9-DC7C24E3AE97}"/>
              </a:ext>
            </a:extLst>
          </p:cNvPr>
          <p:cNvSpPr/>
          <p:nvPr/>
        </p:nvSpPr>
        <p:spPr>
          <a:xfrm>
            <a:off x="995550" y="104775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Standard momentum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massive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11E6DC6-B990-BEFD-1F3C-F3809DB4E17E}"/>
                  </a:ext>
                </a:extLst>
              </p:cNvPr>
              <p:cNvSpPr txBox="1"/>
              <p:nvPr/>
            </p:nvSpPr>
            <p:spPr>
              <a:xfrm>
                <a:off x="462149" y="1602643"/>
                <a:ext cx="45670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𝑾</m:t>
                    </m:r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的表达式可以看到，自旋会与动量耦合，带来处理上的不便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11E6DC6-B990-BEFD-1F3C-F3809DB4E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49" y="1602643"/>
                <a:ext cx="4567050" cy="830997"/>
              </a:xfrm>
              <a:prstGeom prst="rect">
                <a:avLst/>
              </a:prstGeom>
              <a:blipFill>
                <a:blip r:embed="rId4"/>
                <a:stretch>
                  <a:fillRect l="-2136"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右 6">
            <a:extLst>
              <a:ext uri="{FF2B5EF4-FFF2-40B4-BE49-F238E27FC236}">
                <a16:creationId xmlns:a16="http://schemas.microsoft.com/office/drawing/2014/main" id="{FA0347FF-B24B-7A08-CF78-B87A71B58C51}"/>
              </a:ext>
            </a:extLst>
          </p:cNvPr>
          <p:cNvSpPr/>
          <p:nvPr/>
        </p:nvSpPr>
        <p:spPr>
          <a:xfrm>
            <a:off x="5029199" y="18266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37D4710-DFF7-B639-2CD4-C439D96E0CD4}"/>
                  </a:ext>
                </a:extLst>
              </p:cNvPr>
              <p:cNvSpPr txBox="1"/>
              <p:nvPr/>
            </p:nvSpPr>
            <p:spPr>
              <a:xfrm>
                <a:off x="6184394" y="1340118"/>
                <a:ext cx="6007606" cy="158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后续分析问题的思路：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取静止系下进行分析，并取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，即</a:t>
                </a:r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momentum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Boost</a:t>
                </a:r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到非静止系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37D4710-DFF7-B639-2CD4-C439D96E0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394" y="1340118"/>
                <a:ext cx="6007606" cy="1583319"/>
              </a:xfrm>
              <a:prstGeom prst="rect">
                <a:avLst/>
              </a:prstGeom>
              <a:blipFill>
                <a:blip r:embed="rId5"/>
                <a:stretch>
                  <a:fillRect l="-1624" t="-2692" b="-8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8B43F78-CC90-98CA-B3F4-FD7B9DD6C714}"/>
                  </a:ext>
                </a:extLst>
              </p:cNvPr>
              <p:cNvSpPr txBox="1"/>
              <p:nvPr/>
            </p:nvSpPr>
            <p:spPr>
              <a:xfrm>
                <a:off x="5607534" y="747730"/>
                <a:ext cx="47838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注：这里采用自然单位，即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ℏ=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8B43F78-CC90-98CA-B3F4-FD7B9DD6C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534" y="747730"/>
                <a:ext cx="4783821" cy="400110"/>
              </a:xfrm>
              <a:prstGeom prst="rect">
                <a:avLst/>
              </a:prstGeom>
              <a:blipFill>
                <a:blip r:embed="rId6"/>
                <a:stretch>
                  <a:fillRect l="-1401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BFCC967-039A-E3CD-11CA-8CE6F72ADE21}"/>
                  </a:ext>
                </a:extLst>
              </p:cNvPr>
              <p:cNvSpPr txBox="1"/>
              <p:nvPr/>
            </p:nvSpPr>
            <p:spPr>
              <a:xfrm>
                <a:off x="572139" y="3818456"/>
                <a:ext cx="1036142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momentum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框架下，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Pauli–Lubanski </a:t>
                </a:r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向量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𝑾</m:t>
                    </m:r>
                  </m:oMath>
                </a14:m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是我们熟悉的自旋在相对论情况下的推广！</a:t>
                </a:r>
                <a:endPara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BFCC967-039A-E3CD-11CA-8CE6F72AD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39" y="3818456"/>
                <a:ext cx="10361426" cy="839332"/>
              </a:xfrm>
              <a:prstGeom prst="rect">
                <a:avLst/>
              </a:prstGeom>
              <a:blipFill>
                <a:blip r:embed="rId7"/>
                <a:stretch>
                  <a:fillRect l="-941" t="-6522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15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38A63-A8B5-9D24-685E-462F16836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AA07D3-ECC9-82EB-C4E1-8D61D5B746A5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CB54FA21-A354-4510-931B-17BFA7F2D97D}"/>
              </a:ext>
            </a:extLst>
          </p:cNvPr>
          <p:cNvSpPr txBox="1">
            <a:spLocks/>
          </p:cNvSpPr>
          <p:nvPr/>
        </p:nvSpPr>
        <p:spPr>
          <a:xfrm>
            <a:off x="11518900" y="6494030"/>
            <a:ext cx="5774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11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69AC7C-34D3-E977-4DAA-E124056853A2}"/>
              </a:ext>
            </a:extLst>
          </p:cNvPr>
          <p:cNvSpPr/>
          <p:nvPr/>
        </p:nvSpPr>
        <p:spPr>
          <a:xfrm>
            <a:off x="995550" y="589204"/>
            <a:ext cx="437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庞加莱群和卡西米尔算符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BA248BE-D747-662E-24E2-AFB536D2CC92}"/>
              </a:ext>
            </a:extLst>
          </p:cNvPr>
          <p:cNvSpPr/>
          <p:nvPr/>
        </p:nvSpPr>
        <p:spPr>
          <a:xfrm>
            <a:off x="995550" y="104775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基本场方程及</a:t>
            </a:r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KG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方程回顾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B210581-82CF-6E60-35A7-7C562710E62B}"/>
                  </a:ext>
                </a:extLst>
              </p:cNvPr>
              <p:cNvSpPr txBox="1"/>
              <p:nvPr/>
            </p:nvSpPr>
            <p:spPr>
              <a:xfrm>
                <a:off x="572139" y="1010927"/>
                <a:ext cx="9670411" cy="23320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利用两个卡西米尔算符构建基本场方程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zh-CN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sz="24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p>
                      </m:sSup>
                      <m:d>
                        <m:d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, </m:t>
                      </m:r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(−</m:t>
                          </m:r>
                          <m:f>
                            <m:fPr>
                              <m:ctrlPr>
                                <a:rPr lang="en-US" altLang="zh-CN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+ 1)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在坐标表象下，方程化为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,</m:t>
                      </m:r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(−</m:t>
                          </m:r>
                          <m:f>
                            <m:f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altLang="zh-CN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+ 1)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B210581-82CF-6E60-35A7-7C562710E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39" y="1010927"/>
                <a:ext cx="9670411" cy="2332049"/>
              </a:xfrm>
              <a:prstGeom prst="rect">
                <a:avLst/>
              </a:prstGeom>
              <a:blipFill>
                <a:blip r:embed="rId4"/>
                <a:stretch>
                  <a:fillRect t="-1563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CECCE2-A157-1D0B-8843-BA497A66B241}"/>
                  </a:ext>
                </a:extLst>
              </p:cNvPr>
              <p:cNvSpPr txBox="1"/>
              <p:nvPr/>
            </p:nvSpPr>
            <p:spPr>
              <a:xfrm>
                <a:off x="497979" y="3897956"/>
                <a:ext cx="4865462" cy="12990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CECCE2-A157-1D0B-8843-BA497A66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79" y="3897956"/>
                <a:ext cx="4865462" cy="1299010"/>
              </a:xfrm>
              <a:prstGeom prst="rect">
                <a:avLst/>
              </a:prstGeom>
              <a:blipFill>
                <a:blip r:embed="rId5"/>
                <a:stretch>
                  <a:fillRect t="-420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右 8">
            <a:extLst>
              <a:ext uri="{FF2B5EF4-FFF2-40B4-BE49-F238E27FC236}">
                <a16:creationId xmlns:a16="http://schemas.microsoft.com/office/drawing/2014/main" id="{3781DC96-4C5F-AB8B-66D0-072CCA8C09FB}"/>
              </a:ext>
            </a:extLst>
          </p:cNvPr>
          <p:cNvSpPr/>
          <p:nvPr/>
        </p:nvSpPr>
        <p:spPr>
          <a:xfrm>
            <a:off x="5520461" y="4256432"/>
            <a:ext cx="1638300" cy="450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F626FCD-7994-6FBC-9941-BB1078A43091}"/>
                  </a:ext>
                </a:extLst>
              </p:cNvPr>
              <p:cNvSpPr txBox="1"/>
              <p:nvPr/>
            </p:nvSpPr>
            <p:spPr>
              <a:xfrm>
                <a:off x="4662597" y="3725908"/>
                <a:ext cx="28525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换用自然单位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ℏ=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F626FCD-7994-6FBC-9941-BB1078A43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597" y="3725908"/>
                <a:ext cx="2852551" cy="400110"/>
              </a:xfrm>
              <a:prstGeom prst="rect">
                <a:avLst/>
              </a:prstGeom>
              <a:blipFill>
                <a:blip r:embed="rId6"/>
                <a:stretch>
                  <a:fillRect l="-2350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A951A15-EF0A-6639-11F6-98E26FB4EC2D}"/>
                  </a:ext>
                </a:extLst>
              </p:cNvPr>
              <p:cNvSpPr txBox="1"/>
              <p:nvPr/>
            </p:nvSpPr>
            <p:spPr>
              <a:xfrm>
                <a:off x="7515148" y="4102580"/>
                <a:ext cx="2775107" cy="83099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endPara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A951A15-EF0A-6639-11F6-98E26FB4E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148" y="4102580"/>
                <a:ext cx="2775107" cy="830997"/>
              </a:xfrm>
              <a:prstGeom prst="rect">
                <a:avLst/>
              </a:prstGeom>
              <a:blipFill>
                <a:blip r:embed="rId7"/>
                <a:stretch>
                  <a:fillRect t="-6618" b="-10294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9F1FEF2-44AB-2453-C934-11E321C43323}"/>
                  </a:ext>
                </a:extLst>
              </p:cNvPr>
              <p:cNvSpPr txBox="1"/>
              <p:nvPr/>
            </p:nvSpPr>
            <p:spPr>
              <a:xfrm>
                <a:off x="812108" y="5614291"/>
                <a:ext cx="9437482" cy="4700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方程和用卡西米尔算符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构建出来的方程本质上是相同的！</a:t>
                </a:r>
                <a:endPara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9F1FEF2-44AB-2453-C934-11E321C43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08" y="5614291"/>
                <a:ext cx="9437482" cy="470000"/>
              </a:xfrm>
              <a:prstGeom prst="rect">
                <a:avLst/>
              </a:prstGeom>
              <a:blipFill>
                <a:blip r:embed="rId8"/>
                <a:stretch>
                  <a:fillRect t="-10390" b="-2987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44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7E567-7502-FB7A-62DF-8E4DEC2EB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E5DF926-88C7-1B89-A5F0-37ABF1E6458B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002EE681-3D10-625D-CCF4-FA47162F127C}"/>
              </a:ext>
            </a:extLst>
          </p:cNvPr>
          <p:cNvSpPr txBox="1">
            <a:spLocks/>
          </p:cNvSpPr>
          <p:nvPr/>
        </p:nvSpPr>
        <p:spPr>
          <a:xfrm>
            <a:off x="11518900" y="6494030"/>
            <a:ext cx="5774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12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971DA84-E2A3-C51E-2333-799DB6B441BD}"/>
              </a:ext>
            </a:extLst>
          </p:cNvPr>
          <p:cNvSpPr/>
          <p:nvPr/>
        </p:nvSpPr>
        <p:spPr>
          <a:xfrm>
            <a:off x="995550" y="589204"/>
            <a:ext cx="437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庞加莱群和卡西米尔算符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63929C-FB99-8E75-E9C5-0EC78A6B1274}"/>
              </a:ext>
            </a:extLst>
          </p:cNvPr>
          <p:cNvSpPr/>
          <p:nvPr/>
        </p:nvSpPr>
        <p:spPr>
          <a:xfrm>
            <a:off x="995550" y="104775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基本场方程及</a:t>
            </a:r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KG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方程回顾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74811D4-D5F4-6630-5CE5-872B2836A33B}"/>
                  </a:ext>
                </a:extLst>
              </p:cNvPr>
              <p:cNvSpPr txBox="1"/>
              <p:nvPr/>
            </p:nvSpPr>
            <p:spPr>
              <a:xfrm>
                <a:off x="232977" y="1586089"/>
                <a:ext cx="3900874" cy="1050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momentum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框架下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2400" b="1" dirty="0"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dirty="0"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74811D4-D5F4-6630-5CE5-872B2836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77" y="1586089"/>
                <a:ext cx="3900874" cy="1050352"/>
              </a:xfrm>
              <a:prstGeom prst="rect">
                <a:avLst/>
              </a:prstGeom>
              <a:blipFill>
                <a:blip r:embed="rId4"/>
                <a:stretch>
                  <a:fillRect l="-1406" t="-5233" r="-1406" b="-58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74168892-BCF6-D281-79CA-CED2B22D4320}"/>
              </a:ext>
            </a:extLst>
          </p:cNvPr>
          <p:cNvSpPr/>
          <p:nvPr/>
        </p:nvSpPr>
        <p:spPr>
          <a:xfrm>
            <a:off x="4032250" y="1372307"/>
            <a:ext cx="412304" cy="147791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DE9559E-333F-DE86-05A9-EE85239A517B}"/>
                  </a:ext>
                </a:extLst>
              </p:cNvPr>
              <p:cNvSpPr txBox="1"/>
              <p:nvPr/>
            </p:nvSpPr>
            <p:spPr>
              <a:xfrm>
                <a:off x="4497497" y="1112424"/>
                <a:ext cx="6102796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型方程（质量）：</a:t>
                </a:r>
                <a:r>
                  <a:rPr lang="en-US" altLang="zh-CN" sz="24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p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DE9559E-333F-DE86-05A9-EE85239A5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497" y="1112424"/>
                <a:ext cx="6102796" cy="509178"/>
              </a:xfrm>
              <a:prstGeom prst="rect">
                <a:avLst/>
              </a:prstGeom>
              <a:blipFill>
                <a:blip r:embed="rId5"/>
                <a:stretch>
                  <a:fillRect l="-899" t="-4762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3108350-8193-EDBD-E6C5-FABE57B9B4A5}"/>
                  </a:ext>
                </a:extLst>
              </p:cNvPr>
              <p:cNvSpPr txBox="1"/>
              <p:nvPr/>
            </p:nvSpPr>
            <p:spPr>
              <a:xfrm>
                <a:off x="4497497" y="2595633"/>
                <a:ext cx="5472003" cy="482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自旋：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b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p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+ 1)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p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3108350-8193-EDBD-E6C5-FABE57B9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497" y="2595633"/>
                <a:ext cx="5472003" cy="482824"/>
              </a:xfrm>
              <a:prstGeom prst="rect">
                <a:avLst/>
              </a:prstGeom>
              <a:blipFill>
                <a:blip r:embed="rId6"/>
                <a:stretch>
                  <a:fillRect l="-1338" t="-7595" r="-446" b="-265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86CA26D-CA49-3983-2987-94C72FA67958}"/>
                  </a:ext>
                </a:extLst>
              </p:cNvPr>
              <p:cNvSpPr txBox="1"/>
              <p:nvPr/>
            </p:nvSpPr>
            <p:spPr>
              <a:xfrm>
                <a:off x="82550" y="3643872"/>
                <a:ext cx="5416550" cy="1389483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确定粒子自旋：求解静止系本征值问题</a:t>
                </a:r>
                <a:endPara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altLang="zh-CN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CN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86CA26D-CA49-3983-2987-94C72FA67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" y="3643872"/>
                <a:ext cx="5416550" cy="1389483"/>
              </a:xfrm>
              <a:prstGeom prst="rect">
                <a:avLst/>
              </a:prstGeom>
              <a:blipFill>
                <a:blip r:embed="rId7"/>
                <a:stretch>
                  <a:fillRect l="-1350" t="-3057" r="-1125" b="-9170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箭头: 右 17">
            <a:extLst>
              <a:ext uri="{FF2B5EF4-FFF2-40B4-BE49-F238E27FC236}">
                <a16:creationId xmlns:a16="http://schemas.microsoft.com/office/drawing/2014/main" id="{ADBB7A4F-B33A-54DB-0D33-8C7931251080}"/>
              </a:ext>
            </a:extLst>
          </p:cNvPr>
          <p:cNvSpPr/>
          <p:nvPr/>
        </p:nvSpPr>
        <p:spPr>
          <a:xfrm>
            <a:off x="5693272" y="4237728"/>
            <a:ext cx="2616200" cy="450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5BD8593-0C4C-A12F-6E22-24B0AA406CAA}"/>
                  </a:ext>
                </a:extLst>
              </p:cNvPr>
              <p:cNvSpPr txBox="1"/>
              <p:nvPr/>
            </p:nvSpPr>
            <p:spPr>
              <a:xfrm>
                <a:off x="5746892" y="3429000"/>
                <a:ext cx="2252553" cy="83099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解得的本征值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𝝀</m:t>
                    </m:r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可能不止一个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5BD8593-0C4C-A12F-6E22-24B0AA406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892" y="3429000"/>
                <a:ext cx="2252553" cy="830997"/>
              </a:xfrm>
              <a:prstGeom prst="rect">
                <a:avLst/>
              </a:prstGeom>
              <a:blipFill>
                <a:blip r:embed="rId8"/>
                <a:stretch>
                  <a:fillRect l="-4324" t="-5109" b="-15328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18125DE-C815-7F3B-B92A-7A6EECEE0EAE}"/>
                  </a:ext>
                </a:extLst>
              </p:cNvPr>
              <p:cNvSpPr txBox="1"/>
              <p:nvPr/>
            </p:nvSpPr>
            <p:spPr>
              <a:xfrm>
                <a:off x="8406419" y="4032514"/>
                <a:ext cx="3636853" cy="853054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引入</a:t>
                </a:r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投影算符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筛选自旋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𝛹</m:t>
                          </m:r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18125DE-C815-7F3B-B92A-7A6EECEE0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419" y="4032514"/>
                <a:ext cx="3636853" cy="853054"/>
              </a:xfrm>
              <a:prstGeom prst="rect">
                <a:avLst/>
              </a:prstGeom>
              <a:blipFill>
                <a:blip r:embed="rId9"/>
                <a:stretch>
                  <a:fillRect l="-1171" t="-5000" r="-100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F4B7B93-A05D-50B7-D166-6E1AFBC1D31A}"/>
                  </a:ext>
                </a:extLst>
              </p:cNvPr>
              <p:cNvSpPr txBox="1"/>
              <p:nvPr/>
            </p:nvSpPr>
            <p:spPr>
              <a:xfrm>
                <a:off x="416073" y="5732232"/>
                <a:ext cx="3003550" cy="84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中含有自旋指标，即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F4B7B93-A05D-50B7-D166-6E1AFBC1D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3" y="5732232"/>
                <a:ext cx="3003550" cy="841769"/>
              </a:xfrm>
              <a:prstGeom prst="rect">
                <a:avLst/>
              </a:prstGeom>
              <a:blipFill>
                <a:blip r:embed="rId10"/>
                <a:stretch>
                  <a:fillRect l="-5477" t="-6522" r="-5477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C2FC5FE2-4D5B-14F7-88C6-25EC261EE671}"/>
              </a:ext>
            </a:extLst>
          </p:cNvPr>
          <p:cNvSpPr/>
          <p:nvPr/>
        </p:nvSpPr>
        <p:spPr>
          <a:xfrm>
            <a:off x="3763224" y="6002596"/>
            <a:ext cx="2616200" cy="450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8EE9BD-14DB-98D4-C5DB-3DC165A21BFE}"/>
                  </a:ext>
                </a:extLst>
              </p:cNvPr>
              <p:cNvSpPr txBox="1"/>
              <p:nvPr/>
            </p:nvSpPr>
            <p:spPr>
              <a:xfrm>
                <a:off x="3843447" y="5216137"/>
                <a:ext cx="2252553" cy="83099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引入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𝜸</m:t>
                    </m:r>
                  </m:oMath>
                </a14:m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矩阵将</a:t>
                </a:r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方程线性化</a:t>
                </a:r>
                <a:endPara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8EE9BD-14DB-98D4-C5DB-3DC165A21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47" y="5216137"/>
                <a:ext cx="2252553" cy="830997"/>
              </a:xfrm>
              <a:prstGeom prst="rect">
                <a:avLst/>
              </a:prstGeom>
              <a:blipFill>
                <a:blip r:embed="rId11"/>
                <a:stretch>
                  <a:fillRect l="-4054" t="-5147" r="-1351" b="-1691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1EBA839-680D-7AB2-8F5B-F460F54F156A}"/>
                  </a:ext>
                </a:extLst>
              </p:cNvPr>
              <p:cNvSpPr txBox="1"/>
              <p:nvPr/>
            </p:nvSpPr>
            <p:spPr>
              <a:xfrm>
                <a:off x="6573950" y="5632320"/>
                <a:ext cx="3636853" cy="105785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zh-CN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en-US" altLang="zh-CN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</m:sup>
                      </m:sSubSup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1EBA839-680D-7AB2-8F5B-F460F54F1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50" y="5632320"/>
                <a:ext cx="3636853" cy="1057854"/>
              </a:xfrm>
              <a:prstGeom prst="rect">
                <a:avLst/>
              </a:prstGeom>
              <a:blipFill>
                <a:blip r:embed="rId12"/>
                <a:stretch>
                  <a:fillRect b="-8671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67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EE6A1-2721-6620-BCC8-FE43D4BA5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61C2C141-0952-675F-1A02-819FA558501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8402" y="694194"/>
            <a:ext cx="4950714" cy="707886"/>
            <a:chOff x="1374112" y="1995890"/>
            <a:chExt cx="4950714" cy="70788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7D9A5EE-2ADA-A1E1-7796-521462E3ECF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90361" y="2088223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课题简介及开题报告回顾</a:t>
              </a:r>
              <a:endPara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7140D877-0623-9E5C-53DE-1D4C8E9C692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716D9C6-4A23-EA24-D5E8-13F342272C1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8402" y="1920748"/>
            <a:ext cx="6043962" cy="707886"/>
            <a:chOff x="1374112" y="1995890"/>
            <a:chExt cx="6043962" cy="70788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1C058EE-12FD-E203-B90F-B6530CE414F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90361" y="2088223"/>
              <a:ext cx="5227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庞加莱群和卡西米尔算符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AB211904-A6D2-7789-1D49-2517A78BEAD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B5CBC16-28E3-BD10-6FA0-7151AB8543B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48402" y="3157303"/>
            <a:ext cx="7434996" cy="707886"/>
            <a:chOff x="1374112" y="1995890"/>
            <a:chExt cx="7434996" cy="707886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D79DF6F-7891-6294-062A-46C158E580C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90087" y="2087965"/>
              <a:ext cx="66190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旋量场和矢量场的自旋生成元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E7FA508-4FB7-AB17-474B-59B8FBE68E7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6E37D5D-7134-3CEB-9775-CF972A6517B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8402" y="4645467"/>
            <a:ext cx="4100481" cy="707886"/>
            <a:chOff x="1374112" y="1995890"/>
            <a:chExt cx="4100481" cy="707886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3BD5E36-1AA2-7240-CF36-45975B7904B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90361" y="2088223"/>
              <a:ext cx="3284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Massive RS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场方程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56365FE-D49C-E831-74AD-DC0242C2189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68CB6E3-D514-7537-E033-A83D96C25459}"/>
              </a:ext>
            </a:extLst>
          </p:cNvPr>
          <p:cNvGrpSpPr/>
          <p:nvPr/>
        </p:nvGrpSpPr>
        <p:grpSpPr>
          <a:xfrm>
            <a:off x="7983398" y="1938334"/>
            <a:ext cx="3697058" cy="3779509"/>
            <a:chOff x="8129370" y="2128162"/>
            <a:chExt cx="3697058" cy="377950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2C0214C-D4D4-9AD6-1C18-248F7276A192}"/>
                </a:ext>
              </a:extLst>
            </p:cNvPr>
            <p:cNvGrpSpPr/>
            <p:nvPr/>
          </p:nvGrpSpPr>
          <p:grpSpPr>
            <a:xfrm>
              <a:off x="8179956" y="2128162"/>
              <a:ext cx="3284115" cy="3284115"/>
              <a:chOff x="4198223" y="1984373"/>
              <a:chExt cx="3284115" cy="328411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A1B05AC-0D4F-92CC-9754-C3A6F09234AF}"/>
                  </a:ext>
                </a:extLst>
              </p:cNvPr>
              <p:cNvGrpSpPr/>
              <p:nvPr/>
            </p:nvGrpSpPr>
            <p:grpSpPr>
              <a:xfrm>
                <a:off x="4198223" y="1984373"/>
                <a:ext cx="3284115" cy="3284115"/>
                <a:chOff x="4121311" y="1975828"/>
                <a:chExt cx="3284115" cy="3284115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FA8C26C6-DA3A-5134-BF97-A7AC37A4EDC9}"/>
                    </a:ext>
                  </a:extLst>
                </p:cNvPr>
                <p:cNvSpPr/>
                <p:nvPr/>
              </p:nvSpPr>
              <p:spPr>
                <a:xfrm>
                  <a:off x="4652451" y="2506968"/>
                  <a:ext cx="2221834" cy="2221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A6D9D952-4960-90E6-69E8-D356A1DB73F8}"/>
                    </a:ext>
                  </a:extLst>
                </p:cNvPr>
                <p:cNvSpPr/>
                <p:nvPr/>
              </p:nvSpPr>
              <p:spPr>
                <a:xfrm>
                  <a:off x="4121311" y="1975828"/>
                  <a:ext cx="3284115" cy="3284115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D4FE5C3-7EFA-8B52-72EF-79CE68F28632}"/>
                  </a:ext>
                </a:extLst>
              </p:cNvPr>
              <p:cNvGrpSpPr/>
              <p:nvPr/>
            </p:nvGrpSpPr>
            <p:grpSpPr>
              <a:xfrm>
                <a:off x="5055450" y="3079275"/>
                <a:ext cx="1569660" cy="1094310"/>
                <a:chOff x="5055450" y="3056326"/>
                <a:chExt cx="1569660" cy="109431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2373CBDC-1B4B-BE27-93EB-1A35B03CFCE9}"/>
                    </a:ext>
                  </a:extLst>
                </p:cNvPr>
                <p:cNvSpPr/>
                <p:nvPr/>
              </p:nvSpPr>
              <p:spPr>
                <a:xfrm>
                  <a:off x="5055450" y="3056326"/>
                  <a:ext cx="156966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zh-CN" sz="54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目录</a:t>
                  </a:r>
                  <a:endParaRPr lang="en-US" altLang="zh-CN" sz="5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B6E2308A-9481-B839-4013-B75118D29B71}"/>
                    </a:ext>
                  </a:extLst>
                </p:cNvPr>
                <p:cNvSpPr/>
                <p:nvPr/>
              </p:nvSpPr>
              <p:spPr>
                <a:xfrm>
                  <a:off x="5055450" y="3842859"/>
                  <a:ext cx="149062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400" b="1" i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Content</a:t>
                  </a:r>
                  <a:endPara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C2ACC7F7-A9DC-9F7D-31DA-9EACB9469F28}"/>
                </a:ext>
              </a:extLst>
            </p:cNvPr>
            <p:cNvSpPr/>
            <p:nvPr/>
          </p:nvSpPr>
          <p:spPr>
            <a:xfrm>
              <a:off x="11464070" y="2570750"/>
              <a:ext cx="362358" cy="359023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597E7C1F-E206-BD74-46EC-604042E26012}"/>
                </a:ext>
              </a:extLst>
            </p:cNvPr>
            <p:cNvSpPr/>
            <p:nvPr/>
          </p:nvSpPr>
          <p:spPr>
            <a:xfrm>
              <a:off x="9565179" y="5477037"/>
              <a:ext cx="434635" cy="430634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E145D217-E04A-05BC-8E07-918D566D133F}"/>
                </a:ext>
              </a:extLst>
            </p:cNvPr>
            <p:cNvSpPr/>
            <p:nvPr/>
          </p:nvSpPr>
          <p:spPr>
            <a:xfrm>
              <a:off x="8129370" y="2274480"/>
              <a:ext cx="174931" cy="173320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4F060C0-7541-EAB0-1097-60A7CDF6CFC5}"/>
              </a:ext>
            </a:extLst>
          </p:cNvPr>
          <p:cNvPicPr/>
          <p:nvPr/>
        </p:nvPicPr>
        <p:blipFill>
          <a:blip r:embed="rId15"/>
          <a:srcRect l="6667" t="12219" r="6776" b="1333"/>
          <a:stretch>
            <a:fillRect/>
          </a:stretch>
        </p:blipFill>
        <p:spPr>
          <a:xfrm>
            <a:off x="10594975" y="104775"/>
            <a:ext cx="1421130" cy="1419860"/>
          </a:xfrm>
          <a:prstGeom prst="ellipse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E8551B74-ECC6-3C58-193B-C4853D5C04CD}"/>
              </a:ext>
            </a:extLst>
          </p:cNvPr>
          <p:cNvSpPr txBox="1">
            <a:spLocks/>
          </p:cNvSpPr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13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6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21570-41A4-1EA3-987B-C09272D9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24A623-3B75-67D4-B619-6BE7BC81935C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D7C557DD-498F-DE60-CDC3-3C439DC6EBB1}"/>
              </a:ext>
            </a:extLst>
          </p:cNvPr>
          <p:cNvSpPr txBox="1">
            <a:spLocks/>
          </p:cNvSpPr>
          <p:nvPr/>
        </p:nvSpPr>
        <p:spPr>
          <a:xfrm>
            <a:off x="11544300" y="6494030"/>
            <a:ext cx="5520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14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35A643-75D1-A7D4-9529-AA324A9CBBEE}"/>
              </a:ext>
            </a:extLst>
          </p:cNvPr>
          <p:cNvSpPr/>
          <p:nvPr/>
        </p:nvSpPr>
        <p:spPr>
          <a:xfrm>
            <a:off x="995550" y="589204"/>
            <a:ext cx="437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旋量场和矢量场的自旋生成元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C5D6ED3-C3B0-43B9-1F74-8F3CCAF90B2C}"/>
              </a:ext>
            </a:extLst>
          </p:cNvPr>
          <p:cNvSpPr/>
          <p:nvPr/>
        </p:nvSpPr>
        <p:spPr>
          <a:xfrm>
            <a:off x="995550" y="104775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方程与矢量场及旋量场的关系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400CF74-29A9-2EB2-E238-1CCC779B2723}"/>
              </a:ext>
            </a:extLst>
          </p:cNvPr>
          <p:cNvSpPr txBox="1"/>
          <p:nvPr/>
        </p:nvSpPr>
        <p:spPr>
          <a:xfrm>
            <a:off x="906194" y="2266429"/>
            <a:ext cx="34326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RS</a:t>
            </a:r>
            <a:r>
              <a:rPr lang="zh-CN" altLang="en-US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方程：</a:t>
            </a:r>
            <a:endParaRPr lang="en-US" altLang="zh-CN" sz="2400" b="1" spc="22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zh-CN" altLang="en-US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矢量</a:t>
            </a:r>
            <a:r>
              <a:rPr lang="en-US" altLang="zh-CN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</a:t>
            </a:r>
            <a:r>
              <a:rPr lang="zh-CN" altLang="en-US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旋量场，四个时空分量，每个时空分量都是个四分量旋量</a:t>
            </a:r>
            <a:endParaRPr lang="en-US" altLang="zh-CN" sz="2400" b="1" spc="22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2B0A9E58-C920-6A62-AF66-F3A486008FE1}"/>
              </a:ext>
            </a:extLst>
          </p:cNvPr>
          <p:cNvSpPr/>
          <p:nvPr/>
        </p:nvSpPr>
        <p:spPr>
          <a:xfrm>
            <a:off x="4412640" y="2663182"/>
            <a:ext cx="2197102" cy="776153"/>
          </a:xfrm>
          <a:prstGeom prst="rightArrow">
            <a:avLst>
              <a:gd name="adj1" fmla="val 5818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洛伦兹变换</a:t>
            </a: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ADBD3E79-94C1-F6B2-FA3C-C05B2958FBDF}"/>
              </a:ext>
            </a:extLst>
          </p:cNvPr>
          <p:cNvSpPr/>
          <p:nvPr/>
        </p:nvSpPr>
        <p:spPr>
          <a:xfrm>
            <a:off x="6743091" y="2312302"/>
            <a:ext cx="412304" cy="147791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3FFFC23-006E-6BCE-860B-21D4E5F61DF0}"/>
              </a:ext>
            </a:extLst>
          </p:cNvPr>
          <p:cNvSpPr txBox="1"/>
          <p:nvPr/>
        </p:nvSpPr>
        <p:spPr>
          <a:xfrm>
            <a:off x="7155395" y="2035596"/>
            <a:ext cx="33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四维时空上的矢量变换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A87AFAD-AFEE-03C6-04BA-2715070B3BE1}"/>
              </a:ext>
            </a:extLst>
          </p:cNvPr>
          <p:cNvSpPr txBox="1"/>
          <p:nvPr/>
        </p:nvSpPr>
        <p:spPr>
          <a:xfrm>
            <a:off x="7155394" y="3559384"/>
            <a:ext cx="33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自旋空间上的旋量变换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9859E49-5E0C-E6FF-EC0C-627D39AC43DD}"/>
              </a:ext>
            </a:extLst>
          </p:cNvPr>
          <p:cNvSpPr txBox="1"/>
          <p:nvPr/>
        </p:nvSpPr>
        <p:spPr>
          <a:xfrm>
            <a:off x="2072852" y="4686417"/>
            <a:ext cx="7375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理解旋量场和矢量场的基本方程，</a:t>
            </a:r>
            <a:endParaRPr lang="en-US" altLang="zh-CN" sz="2400" b="1" spc="22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zh-CN" altLang="en-US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利用场方程的代数结构</a:t>
            </a:r>
            <a:r>
              <a:rPr lang="zh-CN" altLang="en-US" sz="2400" b="1" spc="2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构造出对应的自旋生成元</a:t>
            </a:r>
            <a:endParaRPr lang="en-US" altLang="zh-CN" sz="2400" b="1" spc="22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EDB986-3EBB-579A-8A72-5EFB81B14C20}"/>
              </a:ext>
            </a:extLst>
          </p:cNvPr>
          <p:cNvSpPr txBox="1"/>
          <p:nvPr/>
        </p:nvSpPr>
        <p:spPr>
          <a:xfrm>
            <a:off x="593911" y="1131275"/>
            <a:ext cx="10459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若要确定特定自旋的方程形式，还需知道</a:t>
            </a:r>
            <a:r>
              <a:rPr lang="zh-CN" altLang="en-US" sz="2400" b="1" spc="2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自旋生成元</a:t>
            </a:r>
            <a:r>
              <a:rPr lang="en-US" altLang="zh-CN" sz="2400" b="1" spc="2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</a:t>
            </a:r>
            <a:r>
              <a:rPr lang="zh-CN" altLang="en-US" sz="2400" b="1" spc="2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的表达式</a:t>
            </a:r>
            <a:r>
              <a:rPr lang="zh-CN" altLang="en-US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！</a:t>
            </a:r>
            <a:endParaRPr lang="en-US" altLang="zh-CN" sz="2400" b="1" spc="22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49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AF7F-B163-4931-FC66-12E955E6A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863357C-7A5F-867E-3536-64B0A7063352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105686C4-753D-7836-B11B-E805554DB557}"/>
              </a:ext>
            </a:extLst>
          </p:cNvPr>
          <p:cNvSpPr txBox="1">
            <a:spLocks/>
          </p:cNvSpPr>
          <p:nvPr/>
        </p:nvSpPr>
        <p:spPr>
          <a:xfrm>
            <a:off x="11544300" y="6494030"/>
            <a:ext cx="5520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15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B1E542F-4C62-5AD0-42E9-B86EB1653E1B}"/>
              </a:ext>
            </a:extLst>
          </p:cNvPr>
          <p:cNvSpPr/>
          <p:nvPr/>
        </p:nvSpPr>
        <p:spPr>
          <a:xfrm>
            <a:off x="995550" y="589204"/>
            <a:ext cx="437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旋量场和矢量场的自旋生成元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444D43-CA71-E3CD-9A15-C4D6DB64636F}"/>
              </a:ext>
            </a:extLst>
          </p:cNvPr>
          <p:cNvSpPr/>
          <p:nvPr/>
        </p:nvSpPr>
        <p:spPr>
          <a:xfrm>
            <a:off x="995550" y="65984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旋量场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EEE957B-9352-6F46-870F-112A64700BAF}"/>
                  </a:ext>
                </a:extLst>
              </p:cNvPr>
              <p:cNvSpPr txBox="1"/>
              <p:nvPr/>
            </p:nvSpPr>
            <p:spPr>
              <a:xfrm>
                <a:off x="176377" y="1112424"/>
                <a:ext cx="4810148" cy="313816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cs typeface="Times New Roman" panose="02020603050405020304" pitchFamily="18" charset="0"/>
                  </a:rPr>
                  <a:t>Dirac</a:t>
                </a:r>
                <a:r>
                  <a:rPr lang="zh-CN" altLang="en-US" sz="2400" b="1" dirty="0">
                    <a:cs typeface="Times New Roman" panose="02020603050405020304" pitchFamily="18" charset="0"/>
                  </a:rPr>
                  <a:t>方程</a:t>
                </a:r>
                <a:endParaRPr lang="en-US" altLang="zh-CN" sz="24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lit/>
                                    </m:r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狄拉克代数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altLang="zh-CN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𝑘𝑙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 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EEE957B-9352-6F46-870F-112A6470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7" y="1112424"/>
                <a:ext cx="4810148" cy="3138167"/>
              </a:xfrm>
              <a:prstGeom prst="rect">
                <a:avLst/>
              </a:prstGeom>
              <a:blipFill>
                <a:blip r:embed="rId4"/>
                <a:stretch>
                  <a:fillRect l="-1772" t="-1357" b="-1744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右 6">
            <a:extLst>
              <a:ext uri="{FF2B5EF4-FFF2-40B4-BE49-F238E27FC236}">
                <a16:creationId xmlns:a16="http://schemas.microsoft.com/office/drawing/2014/main" id="{976E0327-F04B-F8A4-9A7C-A44B64F8C3B0}"/>
              </a:ext>
            </a:extLst>
          </p:cNvPr>
          <p:cNvSpPr/>
          <p:nvPr/>
        </p:nvSpPr>
        <p:spPr>
          <a:xfrm>
            <a:off x="5581610" y="2494853"/>
            <a:ext cx="1940889" cy="450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D0E3E72-A4BB-8AB0-859B-6D7C1ECDF1C9}"/>
                  </a:ext>
                </a:extLst>
              </p:cNvPr>
              <p:cNvSpPr txBox="1"/>
              <p:nvPr/>
            </p:nvSpPr>
            <p:spPr>
              <a:xfrm>
                <a:off x="5243543" y="1247763"/>
                <a:ext cx="2319268" cy="120686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𝛾</m:t>
                        </m:r>
                      </m:e>
                      <m:sup>
                        <m:r>
                          <a:rPr lang="en-US" altLang="zh-CN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0</m:t>
                        </m:r>
                      </m:sup>
                    </m:sSup>
                    <m:r>
                      <a:rPr lang="en-US" altLang="zh-CN" sz="2400" b="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r>
                      <a:rPr lang="en-US" altLang="zh-CN" sz="2400" b="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𝛽</m:t>
                    </m:r>
                    <m:r>
                      <a:rPr lang="en-US" altLang="zh-CN" sz="2400" b="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, </m:t>
                    </m:r>
                  </m:oMath>
                </a14:m>
                <a:endParaRPr lang="en-US" altLang="zh-CN" sz="2400" b="0" i="1" spc="225" dirty="0">
                  <a:solidFill>
                    <a:srgbClr val="C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p>
                      </m:sSup>
                      <m:r>
                        <a:rPr lang="en-US" altLang="zh-CN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r>
                        <a:rPr lang="en-US" altLang="zh-CN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𝛽</m:t>
                      </m:r>
                      <m:sSup>
                        <m:sSupPr>
                          <m:ctrl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𝛼</m:t>
                          </m:r>
                        </m:e>
                        <m:sup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zh-CN" sz="2400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:r>
                  <a:rPr lang="zh-CN" altLang="en-US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2400" b="0" i="1" spc="22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𝑘</m:t>
                    </m:r>
                    <m:r>
                      <a:rPr lang="en-US" altLang="zh-CN" sz="2400" b="0" i="1" spc="22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=1,2,3</m:t>
                    </m:r>
                  </m:oMath>
                </a14:m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D0E3E72-A4BB-8AB0-859B-6D7C1ECDF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543" y="1247763"/>
                <a:ext cx="2319268" cy="1206869"/>
              </a:xfrm>
              <a:prstGeom prst="rect">
                <a:avLst/>
              </a:prstGeom>
              <a:blipFill>
                <a:blip r:embed="rId5"/>
                <a:stretch>
                  <a:fillRect l="-2618" t="-3518" b="-1055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6E6C9A-C365-A7ED-ACB4-980F410107CF}"/>
                  </a:ext>
                </a:extLst>
              </p:cNvPr>
              <p:cNvSpPr txBox="1"/>
              <p:nvPr/>
            </p:nvSpPr>
            <p:spPr>
              <a:xfrm>
                <a:off x="8130248" y="1529642"/>
                <a:ext cx="3524723" cy="198471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cs typeface="Times New Roman" panose="02020603050405020304" pitchFamily="18" charset="0"/>
                  </a:rPr>
                  <a:t>Dirac</a:t>
                </a:r>
                <a:r>
                  <a:rPr lang="zh-CN" altLang="en-US" sz="2400" b="1" dirty="0">
                    <a:cs typeface="Times New Roman" panose="02020603050405020304" pitchFamily="18" charset="0"/>
                  </a:rPr>
                  <a:t>方程</a:t>
                </a:r>
                <a:endParaRPr lang="en-US" altLang="zh-CN" sz="24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狄拉克代数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6E6C9A-C365-A7ED-ACB4-980F41010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248" y="1529642"/>
                <a:ext cx="3524723" cy="1984710"/>
              </a:xfrm>
              <a:prstGeom prst="rect">
                <a:avLst/>
              </a:prstGeom>
              <a:blipFill>
                <a:blip r:embed="rId6"/>
                <a:stretch>
                  <a:fillRect l="-2418" t="-2141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66DAD2D-EA68-93FC-6029-BE6AB48D72FA}"/>
              </a:ext>
            </a:extLst>
          </p:cNvPr>
          <p:cNvSpPr txBox="1"/>
          <p:nvPr/>
        </p:nvSpPr>
        <p:spPr>
          <a:xfrm>
            <a:off x="306761" y="5135241"/>
            <a:ext cx="17238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构造自旋生成元</a:t>
            </a:r>
            <a:endParaRPr lang="en-US" altLang="zh-CN" sz="2400" b="1" spc="22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7F369ABA-92C8-8010-9C0A-4E770F00B3EA}"/>
              </a:ext>
            </a:extLst>
          </p:cNvPr>
          <p:cNvSpPr/>
          <p:nvPr/>
        </p:nvSpPr>
        <p:spPr>
          <a:xfrm>
            <a:off x="1824467" y="4941780"/>
            <a:ext cx="412304" cy="147791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E49F526-B0BC-3A54-124E-4981700DA3DF}"/>
              </a:ext>
            </a:extLst>
          </p:cNvPr>
          <p:cNvSpPr txBox="1"/>
          <p:nvPr/>
        </p:nvSpPr>
        <p:spPr>
          <a:xfrm>
            <a:off x="2217438" y="6004196"/>
            <a:ext cx="3074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作用在自旋空间上（容易满足）</a:t>
            </a:r>
            <a:endParaRPr lang="en-US" altLang="zh-CN" sz="2400" b="1" spc="22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DD4DE2E-32B7-399F-F357-06A68362C4AE}"/>
                  </a:ext>
                </a:extLst>
              </p:cNvPr>
              <p:cNvSpPr txBox="1"/>
              <p:nvPr/>
            </p:nvSpPr>
            <p:spPr>
              <a:xfrm>
                <a:off x="2236772" y="4614153"/>
                <a:ext cx="644864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满足洛伦兹代数的对易关系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sepChr m:val=",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𝜌𝜎</m:t>
                              </m:r>
                            </m:sup>
                          </m:sSup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𝜇𝜎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𝜈𝜌</m:t>
                              </m:r>
                            </m:sup>
                          </m:s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𝜈𝜌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𝜇𝜎</m:t>
                              </m:r>
                            </m:sup>
                          </m:s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𝜇𝜌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𝜈𝜎</m:t>
                              </m:r>
                            </m:sup>
                          </m:s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𝜈𝜎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𝜇𝜌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DD4DE2E-32B7-399F-F357-06A68362C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772" y="4614153"/>
                <a:ext cx="6448648" cy="769441"/>
              </a:xfrm>
              <a:prstGeom prst="rect">
                <a:avLst/>
              </a:prstGeom>
              <a:blipFill>
                <a:blip r:embed="rId7"/>
                <a:stretch>
                  <a:fillRect t="-5556" b="-3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BB611CC-91C9-48FC-C35C-5D7A13A91436}"/>
                  </a:ext>
                </a:extLst>
              </p:cNvPr>
              <p:cNvSpPr txBox="1"/>
              <p:nvPr/>
            </p:nvSpPr>
            <p:spPr>
              <a:xfrm>
                <a:off x="7302501" y="5455645"/>
                <a:ext cx="4241800" cy="1086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CN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8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l-GR" altLang="zh-CN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  <m:sup>
                        <m:r>
                          <a:rPr lang="el-GR" altLang="zh-CN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bSup>
                    <m:r>
                      <a:rPr lang="el-GR" altLang="zh-CN" sz="2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zh-CN" sz="28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sz="28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zh-CN" sz="28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sz="28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l-GR" altLang="zh-CN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  <m:sup>
                        <m:r>
                          <a:rPr lang="el-GR" altLang="zh-CN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即为旋量场的自旋生成元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BB611CC-91C9-48FC-C35C-5D7A13A91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01" y="5455645"/>
                <a:ext cx="4241800" cy="1086131"/>
              </a:xfrm>
              <a:prstGeom prst="rect">
                <a:avLst/>
              </a:prstGeom>
              <a:blipFill>
                <a:blip r:embed="rId8"/>
                <a:stretch>
                  <a:fillRect l="-2299" b="-12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5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EB664-3CF7-E3C4-DBAB-2ECA6A235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2F7F64-897A-DE73-8DE9-D5FAAAF9520F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6AF4D4E4-538B-D905-9EB6-6B0CD6741CCF}"/>
              </a:ext>
            </a:extLst>
          </p:cNvPr>
          <p:cNvSpPr txBox="1">
            <a:spLocks/>
          </p:cNvSpPr>
          <p:nvPr/>
        </p:nvSpPr>
        <p:spPr>
          <a:xfrm>
            <a:off x="11544300" y="6494030"/>
            <a:ext cx="5520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16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2175D91-BFD8-D0DD-CC43-4F091DE065CF}"/>
              </a:ext>
            </a:extLst>
          </p:cNvPr>
          <p:cNvSpPr/>
          <p:nvPr/>
        </p:nvSpPr>
        <p:spPr>
          <a:xfrm>
            <a:off x="995550" y="589204"/>
            <a:ext cx="437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旋量场和矢量场的自旋生成元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6EEE80-F1BB-DE40-0E1D-07DEA7B90F00}"/>
              </a:ext>
            </a:extLst>
          </p:cNvPr>
          <p:cNvSpPr/>
          <p:nvPr/>
        </p:nvSpPr>
        <p:spPr>
          <a:xfrm>
            <a:off x="995550" y="65984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矢量场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6267858-D2D1-88CE-B6CA-5721A8C14DEB}"/>
                  </a:ext>
                </a:extLst>
              </p:cNvPr>
              <p:cNvSpPr txBox="1"/>
              <p:nvPr/>
            </p:nvSpPr>
            <p:spPr>
              <a:xfrm>
                <a:off x="462498" y="1668090"/>
                <a:ext cx="11267003" cy="3887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矢量场：已经知道了矢量间的变换关系</a:t>
                </a:r>
                <a:r>
                  <a:rPr lang="en-US" altLang="zh-CN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——</a:t>
                </a: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直接由变换关系求解生成元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洛伦兹变换：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′</m:t>
                        </m:r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𝑎</m:t>
                        </m:r>
                      </m:sup>
                    </m:sSup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bSup>
                      <m:sSubSup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0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altLang="zh-CN" sz="2400" b="0" i="0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a</m:t>
                        </m:r>
                      </m:sup>
                    </m:sSubSup>
                    <m:sSup>
                      <m:sSup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b</m:t>
                        </m:r>
                      </m:sup>
                    </m:sSup>
                  </m:oMath>
                </a14:m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无穷小变换：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zh-CN" altLang="en-US" sz="2400" b="0" i="0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</m:t>
                        </m:r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</m:t>
                        </m:r>
                      </m:sub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𝑐</m:t>
                        </m:r>
                      </m:sup>
                    </m:sSubSup>
                    <m:r>
                      <a:rPr lang="zh-CN" altLang="en-US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bSup>
                      <m:sSub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𝛿</m:t>
                        </m:r>
                      </m:e>
                      <m:sub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</m:t>
                        </m:r>
                      </m:sub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𝑐</m:t>
                        </m:r>
                      </m:sup>
                    </m:sSubSup>
                    <m:r>
                      <a:rPr lang="zh-CN" altLang="en-US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+</m:t>
                    </m:r>
                    <m:sSubSup>
                      <m:sSub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</m:t>
                        </m:r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</m:t>
                        </m:r>
                      </m:sub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𝑐</m:t>
                        </m:r>
                      </m:sup>
                    </m:sSubSup>
                  </m:oMath>
                </a14:m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洛伦兹变换在场分量上的表示：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𝜓</m:t>
                        </m:r>
                      </m:e>
                      <m:sup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′</m:t>
                        </m:r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𝐴</m:t>
                        </m:r>
                      </m:sup>
                    </m:sSup>
                    <m:d>
                      <m:dPr>
                        <m:ctrlPr>
                          <a:rPr lang="zh-CN" altLang="en-US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sz="240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zh-CN" altLang="en-US" sz="2400" b="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𝑥</m:t>
                            </m:r>
                          </m:e>
                          <m:sup>
                            <m:r>
                              <a:rPr lang="zh-CN" altLang="en-US" sz="2400" b="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zh-CN" altLang="en-US" sz="2400" b="0" i="1" spc="225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b>
                      <m:sSubPr>
                        <m:ctrlPr>
                          <a:rPr lang="zh-CN" altLang="en-US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𝐷</m:t>
                        </m:r>
                      </m:e>
                      <m:sub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zh-CN" altLang="en-US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sz="2400" b="0" i="0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Λ</m:t>
                            </m:r>
                          </m:e>
                        </m:d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 </m:t>
                        </m:r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𝐵</m:t>
                        </m:r>
                      </m:sub>
                      <m:sup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𝐴</m:t>
                        </m:r>
                      </m:sup>
                    </m:sSubSup>
                    <m:sSup>
                      <m:sSupPr>
                        <m:ctrlPr>
                          <a:rPr lang="zh-CN" altLang="en-US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𝜓</m:t>
                        </m:r>
                      </m:e>
                      <m:sup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𝐵</m:t>
                        </m:r>
                      </m:sup>
                    </m:sSup>
                    <m:d>
                      <m:dPr>
                        <m:ctrlPr>
                          <a:rPr lang="zh-CN" altLang="en-US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dPr>
                      <m:e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无穷小变换：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sz="2400" b="0" i="0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Λ</m:t>
                            </m:r>
                          </m:e>
                        </m:d>
                      </m:e>
                      <m:sub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</m:t>
                        </m:r>
                      </m:sub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𝑐</m:t>
                        </m:r>
                      </m:sup>
                    </m:sSubSup>
                    <m:r>
                      <a:rPr lang="zh-CN" altLang="en-US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bSup>
                      <m:sSub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𝛿</m:t>
                        </m:r>
                      </m:e>
                      <m:sub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</m:t>
                        </m:r>
                      </m:sub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𝑐</m:t>
                        </m:r>
                      </m:sup>
                    </m:sSubSup>
                    <m:r>
                      <a:rPr lang="zh-CN" altLang="en-US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−</m:t>
                    </m:r>
                    <m:f>
                      <m:f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𝑖</m:t>
                        </m:r>
                      </m:num>
                      <m:den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𝜔</m:t>
                        </m:r>
                      </m:e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𝑎𝑏</m:t>
                        </m:r>
                      </m:sup>
                    </m:sSup>
                    <m:sSubSup>
                      <m:sSub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 spc="225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pc="225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zh-CN" altLang="en-US" sz="2400" b="0" i="1" spc="225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𝑎𝑏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</m:t>
                        </m:r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</m:t>
                        </m:r>
                      </m:sub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𝑐</m:t>
                        </m:r>
                      </m:sup>
                    </m:sSubSup>
                  </m:oMath>
                </a14:m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endParaRPr lang="en-US" altLang="zh-CN" sz="20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0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这里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0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𝜔</m:t>
                        </m:r>
                      </m:e>
                      <m:sup>
                        <m:r>
                          <a:rPr lang="en-US" altLang="zh-CN" sz="20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𝑎𝑏</m:t>
                        </m:r>
                      </m:sup>
                    </m:sSup>
                    <m:r>
                      <a:rPr lang="en-US" altLang="zh-CN" sz="20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p>
                      <m:sSupPr>
                        <m:ctrlPr>
                          <a:rPr lang="en-US" altLang="zh-CN" sz="20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0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𝑔</m:t>
                        </m:r>
                      </m:e>
                      <m:sup>
                        <m:r>
                          <a:rPr lang="en-US" altLang="zh-CN" sz="20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𝑏𝑐</m:t>
                        </m:r>
                      </m:sup>
                    </m:sSup>
                    <m:sSubSup>
                      <m:sSubSupPr>
                        <m:ctrlPr>
                          <a:rPr lang="en-US" altLang="zh-CN" sz="20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sz="20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𝜔</m:t>
                        </m:r>
                      </m:e>
                      <m:sub>
                        <m:r>
                          <a:rPr lang="en-US" altLang="zh-CN" sz="20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</m:t>
                        </m:r>
                        <m:r>
                          <a:rPr lang="en-US" altLang="zh-CN" sz="20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𝑐</m:t>
                        </m:r>
                      </m:sub>
                      <m:sup>
                        <m:r>
                          <a:rPr lang="en-US" altLang="zh-CN" sz="20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zh-CN" altLang="en-US" sz="20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，即通过度规升降指标</a:t>
                </a:r>
                <a:endParaRPr lang="en-US" altLang="zh-CN" sz="20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对于矢量场：</a:t>
                </a:r>
                <a:r>
                  <a:rPr lang="zh-CN" altLang="en-US" sz="2400" spc="225" dirty="0">
                    <a:solidFill>
                      <a:srgbClr val="C00000"/>
                    </a:solidFill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𝐷</m:t>
                        </m:r>
                      </m:e>
                      <m:sub>
                        <m:r>
                          <a:rPr lang="zh-CN" altLang="en-US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zh-CN" altLang="en-US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 sz="2400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Λ</m:t>
                            </m:r>
                          </m:e>
                        </m:d>
                      </m:e>
                      <m:sub>
                        <m:r>
                          <a:rPr lang="en-US" altLang="zh-CN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 </m:t>
                        </m:r>
                        <m:r>
                          <a:rPr lang="zh-CN" altLang="en-US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𝐵</m:t>
                        </m:r>
                      </m:sub>
                      <m:sup>
                        <m:r>
                          <a:rPr lang="zh-CN" altLang="en-US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𝐴</m:t>
                        </m:r>
                      </m:sup>
                    </m:sSubSup>
                    <m:r>
                      <a:rPr lang="en-US" altLang="zh-CN" sz="2400" b="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bSup>
                      <m:sSubSupPr>
                        <m:ctrlPr>
                          <a:rPr lang="en-US" altLang="zh-CN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Λ</m:t>
                        </m:r>
                      </m:e>
                      <m:sub>
                        <m:r>
                          <a:rPr lang="en-US" altLang="zh-CN" sz="2400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altLang="zh-CN" sz="2400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a</m:t>
                        </m:r>
                      </m:sup>
                    </m:sSubSup>
                  </m:oMath>
                </a14:m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，故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 spc="225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pc="225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zh-CN" altLang="en-US" sz="2400" b="0" i="1" spc="225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𝑎𝑏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</m:t>
                        </m:r>
                        <m:r>
                          <a:rPr lang="zh-CN" altLang="en-US" sz="2400" b="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</m:t>
                        </m:r>
                      </m:sub>
                      <m:sup>
                        <m:r>
                          <a:rPr lang="zh-CN" altLang="en-US" sz="2400" b="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𝑐</m:t>
                        </m:r>
                      </m:sup>
                    </m:sSubSup>
                    <m:r>
                      <a:rPr lang="zh-CN" altLang="en-US" sz="2400" b="0" i="1" spc="225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r>
                      <a:rPr lang="zh-CN" altLang="en-US" sz="2400" b="0" i="1" spc="225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𝑖</m:t>
                    </m:r>
                    <m:d>
                      <m:dPr>
                        <m:ctrlPr>
                          <a:rPr lang="zh-CN" altLang="en-US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en-US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bSupPr>
                          <m:e>
                            <m:r>
                              <a:rPr lang="zh-CN" altLang="en-US" sz="2400" b="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𝛿</m:t>
                            </m:r>
                          </m:e>
                          <m:sub>
                            <m:r>
                              <a:rPr lang="zh-CN" altLang="en-US" sz="2400" b="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𝑎</m:t>
                            </m:r>
                          </m:sub>
                          <m:sup>
                            <m:r>
                              <a:rPr lang="zh-CN" altLang="en-US" sz="2400" b="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𝑐</m:t>
                            </m:r>
                          </m:sup>
                        </m:sSubSup>
                        <m:sSub>
                          <m:sSubPr>
                            <m:ctrlPr>
                              <a:rPr lang="zh-CN" altLang="en-US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b="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𝑔</m:t>
                            </m:r>
                          </m:e>
                          <m:sub>
                            <m:r>
                              <a:rPr lang="zh-CN" altLang="en-US" sz="2400" b="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𝑏𝑑</m:t>
                            </m:r>
                          </m:sub>
                        </m:sSub>
                        <m:r>
                          <a:rPr lang="zh-CN" altLang="en-US" sz="2400" b="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en-US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bSupPr>
                          <m:e>
                            <m:r>
                              <a:rPr lang="zh-CN" altLang="en-US" sz="2400" b="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𝛿</m:t>
                            </m:r>
                          </m:e>
                          <m:sub>
                            <m:r>
                              <a:rPr lang="zh-CN" altLang="en-US" sz="2400" b="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𝑏</m:t>
                            </m:r>
                          </m:sub>
                          <m:sup>
                            <m:r>
                              <a:rPr lang="zh-CN" altLang="en-US" sz="2400" b="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𝑐</m:t>
                            </m:r>
                          </m:sup>
                        </m:sSubSup>
                        <m:sSub>
                          <m:sSubPr>
                            <m:ctrlPr>
                              <a:rPr lang="zh-CN" altLang="en-US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b="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𝑔</m:t>
                            </m:r>
                          </m:e>
                          <m:sub>
                            <m:r>
                              <a:rPr lang="zh-CN" altLang="en-US" sz="2400" b="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𝑎𝑑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6267858-D2D1-88CE-B6CA-5721A8C14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98" y="1668090"/>
                <a:ext cx="11267003" cy="3887924"/>
              </a:xfrm>
              <a:prstGeom prst="rect">
                <a:avLst/>
              </a:prstGeom>
              <a:blipFill>
                <a:blip r:embed="rId4"/>
                <a:stretch>
                  <a:fillRect l="-866" t="-1413" b="-2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18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E3945-F5BE-8451-3DB7-ACC82D77A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8B657728-761C-D1DC-D69E-2C3DE4FB200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8402" y="694194"/>
            <a:ext cx="4950714" cy="707886"/>
            <a:chOff x="1374112" y="1995890"/>
            <a:chExt cx="4950714" cy="70788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79308A8-8E05-4C9D-3BE4-FF8875E39DF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90361" y="2088223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课题简介及开题报告回顾</a:t>
              </a:r>
              <a:endPara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D8DA1B2-0A5D-3254-B280-14D320F0B2D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5C0F28F-7AFE-4AD1-DEF5-954B00E623F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8402" y="1920748"/>
            <a:ext cx="6043962" cy="707886"/>
            <a:chOff x="1374112" y="1995890"/>
            <a:chExt cx="6043962" cy="70788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DCD97C0D-E8CC-2E3E-7242-DD0C44E1EBB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90361" y="2088223"/>
              <a:ext cx="5227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庞加莱群和卡西米尔算符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D1645B7-8D09-77D3-1DDE-7DBCD719E83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6BC6592-884E-A5C8-B5F1-0BF112C48A2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48402" y="3157303"/>
            <a:ext cx="7434996" cy="707886"/>
            <a:chOff x="1374112" y="1995890"/>
            <a:chExt cx="7434996" cy="707886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C7369FA-D4DD-E3DA-F5D7-DF1F2473BAC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90087" y="2087965"/>
              <a:ext cx="66190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旋量场和矢量场的自旋生成元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74F9FA9B-B014-8838-B9EE-09D1D286E69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A256C4B-1668-DF25-B732-18D3477AF2F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8402" y="4645467"/>
            <a:ext cx="4100481" cy="707886"/>
            <a:chOff x="1374112" y="1995890"/>
            <a:chExt cx="4100481" cy="707886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457F3A72-8AA1-62A4-2E66-5E6F359985B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90361" y="2088223"/>
              <a:ext cx="3284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Massive RS</a:t>
              </a: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场方程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26F5EE14-7D4C-6BE0-90BD-9DB7184FC99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6AD5CAA3-1E33-64F8-7A23-3A45D579B63C}"/>
              </a:ext>
            </a:extLst>
          </p:cNvPr>
          <p:cNvGrpSpPr/>
          <p:nvPr/>
        </p:nvGrpSpPr>
        <p:grpSpPr>
          <a:xfrm>
            <a:off x="7983398" y="1938334"/>
            <a:ext cx="3697058" cy="3779509"/>
            <a:chOff x="8129370" y="2128162"/>
            <a:chExt cx="3697058" cy="377950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9C86896-E528-E889-C6D6-5D61029D6196}"/>
                </a:ext>
              </a:extLst>
            </p:cNvPr>
            <p:cNvGrpSpPr/>
            <p:nvPr/>
          </p:nvGrpSpPr>
          <p:grpSpPr>
            <a:xfrm>
              <a:off x="8179956" y="2128162"/>
              <a:ext cx="3284115" cy="3284115"/>
              <a:chOff x="4198223" y="1984373"/>
              <a:chExt cx="3284115" cy="328411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23499987-7E89-AD59-BE03-BBA45C58D113}"/>
                  </a:ext>
                </a:extLst>
              </p:cNvPr>
              <p:cNvGrpSpPr/>
              <p:nvPr/>
            </p:nvGrpSpPr>
            <p:grpSpPr>
              <a:xfrm>
                <a:off x="4198223" y="1984373"/>
                <a:ext cx="3284115" cy="3284115"/>
                <a:chOff x="4121311" y="1975828"/>
                <a:chExt cx="3284115" cy="3284115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1B8CF4C3-6CFC-B789-2B29-C4596133CB16}"/>
                    </a:ext>
                  </a:extLst>
                </p:cNvPr>
                <p:cNvSpPr/>
                <p:nvPr/>
              </p:nvSpPr>
              <p:spPr>
                <a:xfrm>
                  <a:off x="4652451" y="2506968"/>
                  <a:ext cx="2221834" cy="2221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A83AF413-8E72-0B78-3EBB-3C65BBDAE81C}"/>
                    </a:ext>
                  </a:extLst>
                </p:cNvPr>
                <p:cNvSpPr/>
                <p:nvPr/>
              </p:nvSpPr>
              <p:spPr>
                <a:xfrm>
                  <a:off x="4121311" y="1975828"/>
                  <a:ext cx="3284115" cy="3284115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F3928D19-395A-56CB-0EA2-40F04BCE266B}"/>
                  </a:ext>
                </a:extLst>
              </p:cNvPr>
              <p:cNvGrpSpPr/>
              <p:nvPr/>
            </p:nvGrpSpPr>
            <p:grpSpPr>
              <a:xfrm>
                <a:off x="5055450" y="3079275"/>
                <a:ext cx="1569660" cy="1094310"/>
                <a:chOff x="5055450" y="3056326"/>
                <a:chExt cx="1569660" cy="109431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7DDDEE2F-E269-E602-2F41-1E42F2B0D7E4}"/>
                    </a:ext>
                  </a:extLst>
                </p:cNvPr>
                <p:cNvSpPr/>
                <p:nvPr/>
              </p:nvSpPr>
              <p:spPr>
                <a:xfrm>
                  <a:off x="5055450" y="3056326"/>
                  <a:ext cx="156966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zh-CN" sz="54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目录</a:t>
                  </a:r>
                  <a:endParaRPr lang="en-US" altLang="zh-CN" sz="5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746C7F3C-20E6-000D-0225-945D4E3F781C}"/>
                    </a:ext>
                  </a:extLst>
                </p:cNvPr>
                <p:cNvSpPr/>
                <p:nvPr/>
              </p:nvSpPr>
              <p:spPr>
                <a:xfrm>
                  <a:off x="5055450" y="3842859"/>
                  <a:ext cx="149062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400" b="1" i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Content</a:t>
                  </a:r>
                  <a:endPara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F32F350-1281-6FCD-D84F-60D73A407519}"/>
                </a:ext>
              </a:extLst>
            </p:cNvPr>
            <p:cNvSpPr/>
            <p:nvPr/>
          </p:nvSpPr>
          <p:spPr>
            <a:xfrm>
              <a:off x="11464070" y="2570750"/>
              <a:ext cx="362358" cy="359023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89DFC679-0560-2CBB-ED16-A81B7324F797}"/>
                </a:ext>
              </a:extLst>
            </p:cNvPr>
            <p:cNvSpPr/>
            <p:nvPr/>
          </p:nvSpPr>
          <p:spPr>
            <a:xfrm>
              <a:off x="9565179" y="5477037"/>
              <a:ext cx="434635" cy="430634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A49AE4D-1FB5-1448-6926-E857558189BB}"/>
                </a:ext>
              </a:extLst>
            </p:cNvPr>
            <p:cNvSpPr/>
            <p:nvPr/>
          </p:nvSpPr>
          <p:spPr>
            <a:xfrm>
              <a:off x="8129370" y="2274480"/>
              <a:ext cx="174931" cy="173320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9D58104-3C56-204C-92BF-D01979D19C00}"/>
              </a:ext>
            </a:extLst>
          </p:cNvPr>
          <p:cNvPicPr/>
          <p:nvPr/>
        </p:nvPicPr>
        <p:blipFill>
          <a:blip r:embed="rId15"/>
          <a:srcRect l="6667" t="12219" r="6776" b="1333"/>
          <a:stretch>
            <a:fillRect/>
          </a:stretch>
        </p:blipFill>
        <p:spPr>
          <a:xfrm>
            <a:off x="10594975" y="104775"/>
            <a:ext cx="1421130" cy="1419860"/>
          </a:xfrm>
          <a:prstGeom prst="ellipse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6BA51DD3-E690-F30A-A6FA-A454C7AC2B96}"/>
              </a:ext>
            </a:extLst>
          </p:cNvPr>
          <p:cNvSpPr txBox="1">
            <a:spLocks/>
          </p:cNvSpPr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17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7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AFEED-694E-AC62-9C18-E48DA2C5F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687237-C818-7CEC-95F7-03E81B4D25DD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68C48753-FB2A-D41C-93EA-DDD8C161EC49}"/>
              </a:ext>
            </a:extLst>
          </p:cNvPr>
          <p:cNvSpPr txBox="1">
            <a:spLocks/>
          </p:cNvSpPr>
          <p:nvPr/>
        </p:nvSpPr>
        <p:spPr>
          <a:xfrm>
            <a:off x="11544300" y="6494030"/>
            <a:ext cx="5520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18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73C213-3C15-5968-E109-3332CC06E794}"/>
              </a:ext>
            </a:extLst>
          </p:cNvPr>
          <p:cNvSpPr/>
          <p:nvPr/>
        </p:nvSpPr>
        <p:spPr>
          <a:xfrm>
            <a:off x="995550" y="589204"/>
            <a:ext cx="437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Massive RS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场方程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E7411CD-BA36-215F-D78B-E9DDA4722B11}"/>
              </a:ext>
            </a:extLst>
          </p:cNvPr>
          <p:cNvSpPr/>
          <p:nvPr/>
        </p:nvSpPr>
        <p:spPr>
          <a:xfrm>
            <a:off x="995550" y="65984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场的自旋生成元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70536D7-5AEB-840F-F7CF-692A8087FBFA}"/>
                  </a:ext>
                </a:extLst>
              </p:cNvPr>
              <p:cNvSpPr txBox="1"/>
              <p:nvPr/>
            </p:nvSpPr>
            <p:spPr>
              <a:xfrm>
                <a:off x="462498" y="947785"/>
                <a:ext cx="11267003" cy="2079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b="1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场的无穷小正则变换：矢量场变换</a:t>
                </a:r>
                <a:r>
                  <a:rPr lang="en-US" altLang="zh-CN" sz="2400" b="1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+</a:t>
                </a:r>
                <a:r>
                  <a:rPr lang="zh-CN" altLang="en-US" sz="2400" b="1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旋量场变换</a:t>
                </a:r>
                <a:endParaRPr lang="en-US" altLang="zh-CN" sz="2400" b="1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𝜓</m:t>
                          </m:r>
                        </m:e>
                        <m:sup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𝑐</m:t>
                          </m:r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𝛼</m:t>
                          </m:r>
                        </m:sup>
                      </m:sSup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zh-CN" altLang="en-US" sz="2400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𝑐</m:t>
                              </m:r>
                            </m:sup>
                          </m:sSubSup>
                          <m:r>
                            <a:rPr lang="zh-CN" altLang="en-US" sz="2400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𝑎𝑏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zh-CN" altLang="en-US" sz="2400" i="1" spc="225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400" i="1" spc="225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+mn-l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 spc="225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+mn-lt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zh-CN" altLang="en-US" sz="2400" i="1" spc="225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+mn-lt"/>
                                        </a:rPr>
                                        <m:t>𝑎𝑏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sz="2400" b="0" i="1" spc="22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  </m:t>
                              </m:r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zh-CN" altLang="en-US" sz="2400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sz="2400" b="0" i="1" spc="22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en-US" altLang="zh-CN" sz="2400" b="0" i="1" spc="22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𝛼</m:t>
                              </m:r>
                            </m:sup>
                          </m:sSubSup>
                          <m:r>
                            <a:rPr lang="zh-CN" altLang="en-US" sz="2400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𝑎𝑏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zh-CN" altLang="en-US" sz="2400" i="1" spc="22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zh-CN" altLang="en-US" sz="2400" i="1" spc="225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400" i="1" spc="225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+mn-l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 spc="225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+mn-lt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zh-CN" altLang="en-US" sz="2400" i="1" spc="225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+mn-lt"/>
                                        </a:rPr>
                                        <m:t>𝑎𝑏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sz="2400" b="0" i="1" spc="22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  </m:t>
                              </m:r>
                              <m:r>
                                <a:rPr lang="en-US" altLang="zh-CN" sz="2400" b="0" i="1" spc="22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en-US" altLang="zh-CN" sz="2400" b="0" i="1" spc="22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𝛼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𝜓</m:t>
                          </m:r>
                        </m:e>
                        <m:sup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𝑑</m:t>
                          </m:r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400" b="1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展开到一阶可得</a:t>
                </a:r>
                <a:r>
                  <a:rPr lang="en-US" altLang="zh-CN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场中的自旋生成元</a:t>
                </a:r>
                <a:endParaRPr lang="en-US" altLang="zh-CN" sz="2400" b="1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zh-CN" altLang="en-US" sz="2400" i="1" spc="225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 spc="225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0" i="1" spc="225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2400" b="0" i="1" spc="225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𝑎𝑏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    </m:t>
                          </m:r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𝑑</m:t>
                          </m:r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𝛽</m:t>
                          </m:r>
                        </m:sub>
                        <m:sup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𝑐</m:t>
                          </m:r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𝛼</m:t>
                          </m:r>
                        </m:sup>
                      </m:sSubSup>
                      <m:r>
                        <a:rPr lang="zh-CN" altLang="en-US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zh-CN" altLang="en-US" sz="2400" i="1" spc="225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 spc="225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0" i="1" spc="225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zh-CN" altLang="en-US" sz="2400" b="0" i="1" spc="225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𝑎𝑏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  </m:t>
                          </m:r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𝑑</m:t>
                          </m:r>
                        </m:sub>
                        <m:sup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SupPr>
                        <m:e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  </m:t>
                          </m:r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𝛽</m:t>
                          </m:r>
                        </m:sub>
                        <m:sup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𝛼</m:t>
                          </m:r>
                        </m:sup>
                      </m:sSubSup>
                      <m:r>
                        <a:rPr lang="zh-CN" altLang="en-US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SupPr>
                        <m:e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  </m:t>
                          </m:r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𝑑</m:t>
                          </m:r>
                        </m:sub>
                        <m:sup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zh-CN" altLang="en-US" sz="2400" i="1" spc="225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 spc="225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0" i="1" spc="225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zh-CN" altLang="en-US" sz="2400" b="0" i="1" spc="225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𝑎𝑏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  </m:t>
                          </m:r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𝛽</m:t>
                          </m:r>
                        </m:sub>
                        <m:sup>
                          <m:r>
                            <a:rPr lang="zh-CN" altLang="en-US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70536D7-5AEB-840F-F7CF-692A8087F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98" y="947785"/>
                <a:ext cx="11267003" cy="2079095"/>
              </a:xfrm>
              <a:prstGeom prst="rect">
                <a:avLst/>
              </a:prstGeom>
              <a:blipFill>
                <a:blip r:embed="rId4"/>
                <a:stretch>
                  <a:fillRect l="-866" t="-2632" b="-2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215E57B-9A2D-B78B-08D2-DF4D54A0F5B5}"/>
                  </a:ext>
                </a:extLst>
              </p:cNvPr>
              <p:cNvSpPr txBox="1"/>
              <p:nvPr/>
            </p:nvSpPr>
            <p:spPr>
              <a:xfrm>
                <a:off x="400924" y="3137426"/>
                <a:ext cx="11267003" cy="3654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将算符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b="1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1" i="1" spc="225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 spc="225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𝑺</m:t>
                                </m:r>
                              </m:e>
                              <m:sup>
                                <m:r>
                                  <a:rPr lang="en-US" altLang="zh-CN" sz="2400" b="1" i="1" spc="225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sz="2400" b="1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  </m:t>
                        </m:r>
                        <m:r>
                          <a:rPr lang="zh-CN" altLang="en-US" sz="2400" b="1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𝒅</m:t>
                        </m:r>
                        <m:r>
                          <a:rPr lang="zh-CN" altLang="en-US" sz="2400" b="1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𝜷</m:t>
                        </m:r>
                      </m:sub>
                      <m:sup>
                        <m:r>
                          <a:rPr lang="zh-CN" altLang="en-US" sz="2400" b="1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𝒄</m:t>
                        </m:r>
                        <m:r>
                          <a:rPr lang="zh-CN" altLang="en-US" sz="2400" b="1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𝜶</m:t>
                        </m:r>
                      </m:sup>
                    </m:sSubSup>
                  </m:oMath>
                </a14:m>
                <a:r>
                  <a:rPr lang="zh-CN" altLang="en-US" sz="2400" b="1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分解为各个</a:t>
                </a:r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正交</a:t>
                </a:r>
                <a:r>
                  <a:rPr lang="zh-CN" altLang="en-US" sz="2400" b="1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的投影算符之和</a:t>
                </a:r>
                <a:endParaRPr lang="en-US" altLang="zh-CN" sz="2400" b="1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spc="225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  <a:sym typeface="+mn-lt"/>
                  </a:rPr>
                  <a:t>矢量场的两个投影算符</a:t>
                </a:r>
                <a:endParaRPr lang="en-US" altLang="zh-CN" sz="2400" b="1" spc="225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b="1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b="1" i="1" spc="225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spc="225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𝝅</m:t>
                                </m:r>
                              </m:e>
                              <m:sub>
                                <m:r>
                                  <a:rPr lang="zh-CN" altLang="en-US" sz="2400" b="1" i="1" spc="225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</m:t>
                        </m:r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𝒃</m:t>
                        </m:r>
                      </m:sub>
                      <m:sup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𝒂</m:t>
                        </m:r>
                      </m:sup>
                    </m:sSubSup>
                    <m:r>
                      <a:rPr lang="zh-CN" altLang="en-US" sz="2400" b="1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bSup>
                      <m:sSubSupPr>
                        <m:ctrlP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𝜹</m:t>
                        </m:r>
                      </m:e>
                      <m:sub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b>
                      <m:sup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𝒂</m:t>
                        </m:r>
                      </m:sup>
                    </m:sSubSup>
                    <m:sSubSup>
                      <m:sSubSupPr>
                        <m:ctrlP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𝜹</m:t>
                        </m:r>
                      </m:e>
                      <m:sub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𝒃</m:t>
                        </m:r>
                      </m:sub>
                      <m:sup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CN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 </a:t>
                </a:r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：取时间分量</a:t>
                </a:r>
                <a:endParaRPr lang="en-US" altLang="zh-CN" sz="2400" b="1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b="1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b="1" i="1" spc="225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spc="225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𝝅</m:t>
                                </m:r>
                              </m:e>
                              <m:sub>
                                <m:r>
                                  <a:rPr lang="zh-CN" altLang="en-US" sz="2400" b="1" i="1" spc="225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</m:t>
                        </m:r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𝒃</m:t>
                        </m:r>
                      </m:sub>
                      <m:sup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𝒂</m:t>
                        </m:r>
                      </m:sup>
                    </m:sSubSup>
                    <m:r>
                      <a:rPr lang="zh-CN" altLang="en-US" sz="2400" b="1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bSup>
                      <m:sSubSupPr>
                        <m:ctrlP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𝜹</m:t>
                        </m:r>
                      </m:e>
                      <m:sub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𝒃</m:t>
                        </m:r>
                      </m:sub>
                      <m:sup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𝒂</m:t>
                        </m:r>
                      </m:sup>
                    </m:sSubSup>
                    <m:r>
                      <a:rPr lang="zh-CN" altLang="en-US" sz="2400" b="1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−</m:t>
                    </m:r>
                    <m:sSubSup>
                      <m:sSubSupPr>
                        <m:ctrlP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𝜹</m:t>
                        </m:r>
                      </m:e>
                      <m:sub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b>
                      <m:sup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𝒂</m:t>
                        </m:r>
                      </m:sup>
                    </m:sSubSup>
                    <m:sSubSup>
                      <m:sSubSupPr>
                        <m:ctrlP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𝜹</m:t>
                        </m:r>
                      </m:e>
                      <m:sub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𝒃</m:t>
                        </m:r>
                      </m:sub>
                      <m:sup>
                        <m:r>
                          <a:rPr lang="zh-CN" altLang="en-US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CN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：取空间分量（单位阵减时间分量）</a:t>
                </a:r>
                <a:endParaRPr lang="en-US" altLang="zh-CN" sz="2400" b="1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可得</a:t>
                </a:r>
                <a:r>
                  <a:rPr lang="en-US" altLang="zh-CN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   </m:t>
                        </m:r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</m:t>
                        </m:r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𝛽</m:t>
                        </m:r>
                      </m:sub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𝑎</m:t>
                        </m:r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𝛼</m:t>
                        </m:r>
                      </m:sup>
                    </m:sSubSup>
                    <m:r>
                      <a:rPr lang="zh-CN" altLang="en-US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f>
                      <m:f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3</m:t>
                        </m:r>
                      </m:num>
                      <m:den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 spc="225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pc="225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CN" altLang="en-US" sz="2400" b="0" i="1" spc="225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</m:t>
                        </m:r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</m:t>
                        </m:r>
                      </m:sub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𝑎</m:t>
                        </m:r>
                      </m:sup>
                    </m:sSubSup>
                    <m:sSubSup>
                      <m:sSub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𝛿</m:t>
                        </m:r>
                      </m:e>
                      <m:sub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𝛽</m:t>
                        </m:r>
                      </m:sub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𝛼</m:t>
                        </m:r>
                      </m:sup>
                    </m:sSubSup>
                    <m:r>
                      <a:rPr lang="zh-CN" altLang="en-US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+</m:t>
                    </m:r>
                    <m:f>
                      <m:f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15</m:t>
                        </m:r>
                      </m:num>
                      <m:den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 spc="225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pc="225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CN" altLang="en-US" sz="2400" b="0" i="1" spc="225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</m:t>
                        </m:r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</m:t>
                        </m:r>
                      </m:sub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𝑎</m:t>
                        </m:r>
                      </m:sup>
                    </m:sSubSup>
                    <m:sSubSup>
                      <m:sSub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𝛿</m:t>
                        </m:r>
                      </m:e>
                      <m:sub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𝛽</m:t>
                        </m:r>
                      </m:sub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𝛼</m:t>
                        </m:r>
                      </m:sup>
                    </m:sSubSup>
                    <m:r>
                      <a:rPr lang="zh-CN" altLang="en-US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−3</m:t>
                    </m:r>
                    <m:sSubSup>
                      <m:sSubSup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zh-CN" altLang="en-US" sz="2400" b="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𝜋</m:t>
                            </m:r>
                          </m:e>
                        </m:d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   </m:t>
                        </m:r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</m:t>
                        </m:r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𝛽</m:t>
                        </m:r>
                      </m:sub>
                      <m:sup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𝑎</m:t>
                        </m:r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𝛼</m:t>
                        </m:r>
                      </m:sup>
                    </m:sSubSup>
                    <m:r>
                      <a:rPr lang="zh-CN" altLang="en-US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,</m:t>
                    </m:r>
                  </m:oMath>
                </a14:m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:r>
                  <a:rPr lang="zh-CN" altLang="en-US" sz="2400" b="1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其中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i="1" spc="225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zh-CN" altLang="en-US" sz="2400" b="0" i="1" spc="225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𝜋</m:t>
                            </m:r>
                          </m:e>
                        </m:d>
                      </m:e>
                      <m:sub>
                        <m:r>
                          <a:rPr lang="en-US" altLang="zh-CN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   </m:t>
                        </m:r>
                        <m:r>
                          <a:rPr lang="zh-CN" altLang="en-US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</m:t>
                        </m:r>
                        <m:r>
                          <a:rPr lang="zh-CN" altLang="en-US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𝛽</m:t>
                        </m:r>
                      </m:sub>
                      <m:sup>
                        <m:r>
                          <a:rPr lang="zh-CN" altLang="en-US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𝑎</m:t>
                        </m:r>
                        <m:r>
                          <a:rPr lang="zh-CN" altLang="en-US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𝛼</m:t>
                        </m:r>
                      </m:sup>
                    </m:sSubSup>
                    <m:r>
                      <a:rPr lang="zh-CN" altLang="en-US" sz="2400" b="0" i="1" spc="22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f>
                      <m:fPr>
                        <m:ctrlPr>
                          <a:rPr lang="zh-CN" altLang="en-US" sz="240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zh-CN" altLang="en-US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1</m:t>
                        </m:r>
                      </m:num>
                      <m:den>
                        <m:r>
                          <a:rPr lang="zh-CN" altLang="en-US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3</m:t>
                        </m:r>
                      </m:den>
                    </m:f>
                    <m:sSubSup>
                      <m:sSubSupPr>
                        <m:ctrlPr>
                          <a:rPr lang="zh-CN" altLang="en-US" sz="240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zh-CN" altLang="en-US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𝛿</m:t>
                        </m:r>
                      </m:e>
                      <m:sub>
                        <m:r>
                          <a:rPr lang="zh-CN" altLang="en-US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𝑖</m:t>
                        </m:r>
                      </m:sub>
                      <m:sup>
                        <m:r>
                          <a:rPr lang="zh-CN" altLang="en-US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𝑎</m:t>
                        </m:r>
                      </m:sup>
                    </m:sSubSup>
                    <m:sSub>
                      <m:sSubPr>
                        <m:ctrlPr>
                          <a:rPr lang="zh-CN" altLang="en-US" sz="240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𝑔</m:t>
                        </m:r>
                      </m:e>
                      <m:sub>
                        <m:r>
                          <a:rPr lang="zh-CN" altLang="en-US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𝑗𝑏</m:t>
                        </m:r>
                      </m:sub>
                    </m:sSub>
                    <m:sSubSup>
                      <m:sSubSupPr>
                        <m:ctrlPr>
                          <a:rPr lang="zh-CN" altLang="en-US" sz="240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i="1" spc="225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 spc="225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pc="225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zh-CN" altLang="en-US" sz="2400" b="0" i="1" spc="225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400" i="1" spc="225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pc="225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zh-CN" altLang="en-US" sz="2400" b="0" i="1" spc="225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</m:t>
                        </m:r>
                        <m:r>
                          <a:rPr lang="zh-CN" altLang="en-US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𝛽</m:t>
                        </m:r>
                      </m:sub>
                      <m:sup>
                        <m:r>
                          <a:rPr lang="zh-CN" altLang="en-US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𝛼</m:t>
                        </m:r>
                      </m:sup>
                    </m:sSubSup>
                  </m:oMath>
                </a14:m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正交化：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pc="225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1" i="1" spc="225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𝑷</m:t>
                        </m:r>
                      </m:e>
                      <m:sub>
                        <m:r>
                          <a:rPr lang="en-US" altLang="zh-CN" sz="2400" b="1" i="1" spc="225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𝟎𝟏</m:t>
                        </m:r>
                      </m:sub>
                    </m:sSub>
                    <m:r>
                      <a:rPr lang="en-US" altLang="zh-CN" sz="2400" b="1" i="1" spc="225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b>
                      <m:sSubPr>
                        <m:ctrlPr>
                          <a:rPr lang="en-US" altLang="zh-CN" sz="2400" b="1" i="1" spc="225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l-GR" altLang="zh-CN" sz="2400" b="1" i="1" spc="225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𝝅</m:t>
                        </m:r>
                      </m:e>
                      <m:sub>
                        <m:r>
                          <a:rPr lang="el-GR" altLang="zh-CN" sz="2400" b="1" i="1" spc="225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b>
                    </m:sSub>
                    <m:r>
                      <a:rPr lang="el-GR" altLang="zh-CN" sz="2400" b="1" i="1" spc="225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 , </m:t>
                    </m:r>
                    <m:r>
                      <a:rPr lang="en-US" altLang="zh-CN" sz="2400" b="1" i="1" spc="225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  <m:sSub>
                      <m:sSubPr>
                        <m:ctrlPr>
                          <a:rPr lang="en-US" altLang="zh-CN" sz="2400" b="1" i="1" spc="225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1" i="1" spc="225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𝑷</m:t>
                        </m:r>
                      </m:e>
                      <m:sub>
                        <m:r>
                          <a:rPr lang="en-US" altLang="zh-CN" sz="2400" b="1" i="1" spc="225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𝟎𝟐</m:t>
                        </m:r>
                      </m:sub>
                    </m:sSub>
                    <m:r>
                      <a:rPr lang="en-US" altLang="zh-CN" sz="2400" b="1" i="1" spc="225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r>
                      <a:rPr lang="el-GR" altLang="zh-CN" sz="2400" b="1" i="1" spc="225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𝝅</m:t>
                    </m:r>
                    <m:r>
                      <a:rPr lang="el-GR" altLang="zh-CN" sz="2400" b="1" i="1" spc="225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 ,  </m:t>
                    </m:r>
                    <m:sSub>
                      <m:sSubPr>
                        <m:ctrlPr>
                          <a:rPr lang="en-US" altLang="zh-CN" sz="2400" b="1" i="1" spc="225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1" i="1" spc="225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𝑷</m:t>
                        </m:r>
                      </m:e>
                      <m:sub>
                        <m:r>
                          <a:rPr lang="en-US" altLang="zh-CN" sz="2400" b="1" i="1" spc="225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𝟏</m:t>
                        </m:r>
                      </m:sub>
                    </m:sSub>
                    <m:r>
                      <a:rPr lang="en-US" altLang="zh-CN" sz="2400" b="1" i="1" spc="225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b>
                      <m:sSubPr>
                        <m:ctrlPr>
                          <a:rPr lang="en-US" altLang="zh-CN" sz="2400" b="1" i="1" spc="225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l-GR" altLang="zh-CN" sz="2400" b="1" i="1" spc="225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𝝅</m:t>
                        </m:r>
                      </m:e>
                      <m:sub>
                        <m:r>
                          <a:rPr lang="el-GR" altLang="zh-CN" sz="2400" b="1" i="1" spc="225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𝟏</m:t>
                        </m:r>
                      </m:sub>
                    </m:sSub>
                    <m:r>
                      <a:rPr lang="el-GR" altLang="zh-CN" sz="2400" b="1" i="1" spc="225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−</m:t>
                    </m:r>
                    <m:r>
                      <a:rPr lang="el-GR" altLang="zh-CN" sz="2400" b="1" i="1" spc="225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𝝅</m:t>
                    </m:r>
                  </m:oMath>
                </a14:m>
                <a:endParaRPr lang="en-US" altLang="zh-CN" sz="2400" b="1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215E57B-9A2D-B78B-08D2-DF4D54A0F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24" y="3137426"/>
                <a:ext cx="11267003" cy="3654590"/>
              </a:xfrm>
              <a:prstGeom prst="rect">
                <a:avLst/>
              </a:prstGeom>
              <a:blipFill>
                <a:blip r:embed="rId5"/>
                <a:stretch>
                  <a:fillRect l="-866" b="-3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48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870EF-4D70-A620-A4A4-748A02BE1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D544242-95CA-1C78-BE8B-D053CBBEDBA9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85798759-87FF-7C1A-3705-7DCD8158FC4F}"/>
              </a:ext>
            </a:extLst>
          </p:cNvPr>
          <p:cNvSpPr txBox="1">
            <a:spLocks/>
          </p:cNvSpPr>
          <p:nvPr/>
        </p:nvSpPr>
        <p:spPr>
          <a:xfrm>
            <a:off x="11544300" y="6494030"/>
            <a:ext cx="5520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19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5296C63-7763-DAC1-1B0E-A3B821ACB6F3}"/>
              </a:ext>
            </a:extLst>
          </p:cNvPr>
          <p:cNvSpPr/>
          <p:nvPr/>
        </p:nvSpPr>
        <p:spPr>
          <a:xfrm>
            <a:off x="995550" y="589204"/>
            <a:ext cx="437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Massive RS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场方程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E14D31C-AAC8-B1DA-F583-31F6B34D39D9}"/>
              </a:ext>
            </a:extLst>
          </p:cNvPr>
          <p:cNvSpPr/>
          <p:nvPr/>
        </p:nvSpPr>
        <p:spPr>
          <a:xfrm>
            <a:off x="995550" y="65984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自旋生成元本征值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B665545-94AE-6DE0-46C1-854239048094}"/>
                  </a:ext>
                </a:extLst>
              </p:cNvPr>
              <p:cNvSpPr txBox="1"/>
              <p:nvPr/>
            </p:nvSpPr>
            <p:spPr>
              <a:xfrm>
                <a:off x="398236" y="1070541"/>
                <a:ext cx="12242800" cy="3814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求解算符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b="1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1" i="1" spc="225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 spc="225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𝑺</m:t>
                                </m:r>
                              </m:e>
                              <m:sup>
                                <m:r>
                                  <a:rPr lang="en-US" altLang="zh-CN" sz="2400" b="1" i="1" spc="225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sz="2400" b="1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  </m:t>
                        </m:r>
                        <m:r>
                          <a:rPr lang="zh-CN" altLang="en-US" sz="2400" b="1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𝒅</m:t>
                        </m:r>
                        <m:r>
                          <a:rPr lang="zh-CN" altLang="en-US" sz="2400" b="1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𝜷</m:t>
                        </m:r>
                      </m:sub>
                      <m:sup>
                        <m:r>
                          <a:rPr lang="zh-CN" altLang="en-US" sz="2400" b="1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𝒄</m:t>
                        </m:r>
                        <m:r>
                          <a:rPr lang="zh-CN" altLang="en-US" sz="2400" b="1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𝜶</m:t>
                        </m:r>
                      </m:sup>
                    </m:sSubSup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的本征值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2400" i="0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en-US" sz="2400" i="1" spc="225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 spc="225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𝑆</m:t>
                                  </m:r>
                                  <m:r>
                                    <a:rPr lang="zh-CN" altLang="en-US" sz="2400" i="1" spc="225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−</m:t>
                                  </m:r>
                                  <m:r>
                                    <a:rPr lang="zh-CN" altLang="en-US" sz="2400" i="1" spc="225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altLang="zh-CN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     </m:t>
                          </m:r>
                          <m:r>
                            <a:rPr lang="zh-CN" altLang="en-US" sz="240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𝑏</m:t>
                          </m:r>
                          <m:r>
                            <a:rPr lang="zh-CN" altLang="en-US" sz="240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𝛽</m:t>
                          </m:r>
                        </m:sub>
                        <m:sup>
                          <m:r>
                            <a:rPr lang="zh-CN" altLang="en-US" sz="240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𝑎</m:t>
                          </m:r>
                          <m:r>
                            <a:rPr lang="zh-CN" altLang="en-US" sz="240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𝛼</m:t>
                          </m:r>
                        </m:sup>
                      </m:sSubSup>
                      <m:r>
                        <a:rPr lang="zh-CN" altLang="en-US" sz="2400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2400" i="1" spc="225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i="1" spc="225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zh-CN" altLang="en-US" sz="2400" i="1" spc="225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−</m:t>
                              </m:r>
                              <m: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0</m:t>
                              </m:r>
                              <m:r>
                                <a:rPr lang="en-US" altLang="zh-CN" sz="2400" b="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CN" altLang="en-US" sz="240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zh-CN" altLang="en-US" sz="2400" i="1" spc="225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sz="2400" i="1" spc="225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en-US" sz="2400" i="1" spc="225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+mn-lt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sz="2400" i="1" spc="225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+mn-lt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zh-CN" altLang="en-US" sz="2400" i="1" spc="225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+mn-lt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zh-CN" altLang="en-US" sz="2400" i="1" spc="225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−</m:t>
                                  </m:r>
                                  <m:r>
                                    <a:rPr lang="zh-CN" altLang="en-US" sz="2400" i="1" spc="225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zh-CN" altLang="en-US" sz="2400" i="1" spc="225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 spc="225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zh-CN" altLang="en-US" sz="2400" i="1" spc="225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0</m:t>
                                  </m:r>
                                  <m:r>
                                    <a:rPr lang="en-US" altLang="zh-CN" sz="2400" b="0" i="1" spc="225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2400" i="1" spc="225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i="1" spc="225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zh-CN" altLang="en-US" sz="2400" i="1" spc="225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lt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−</m:t>
                              </m:r>
                              <m: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sz="240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zh-CN" altLang="en-US" sz="2400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:r>
                  <a:rPr lang="zh-CN" altLang="en-US" sz="2400" b="1" spc="225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+mn-lt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01</m:t>
                        </m:r>
                      </m:sub>
                    </m:sSub>
                    <m:r>
                      <a:rPr lang="en-US" altLang="zh-CN" sz="2400" b="0" i="1" spc="22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b>
                      <m:sSubPr>
                        <m:ctrlPr>
                          <a:rPr lang="en-US" altLang="zh-CN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02</m:t>
                        </m:r>
                      </m:sub>
                    </m:sSub>
                    <m:r>
                      <a:rPr lang="en-US" altLang="zh-CN" sz="2400" b="0" i="1" spc="22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=4</m:t>
                    </m:r>
                    <m:sSub>
                      <m:sSubPr>
                        <m:ctrlPr>
                          <a:rPr lang="en-US" altLang="zh-CN" sz="240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, </m:t>
                        </m:r>
                        <m:r>
                          <a:rPr lang="en-US" altLang="zh-CN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1</m:t>
                        </m:r>
                      </m:sub>
                    </m:sSub>
                    <m:r>
                      <a:rPr lang="en-US" altLang="zh-CN" sz="2400" b="0" i="1" spc="22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=8</m:t>
                    </m:r>
                  </m:oMath>
                </a14:m>
                <a:r>
                  <a:rPr lang="zh-CN" altLang="en-US" sz="2400" b="1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为</a:t>
                </a:r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投影算符定义的子空间的维度</a:t>
                </a:r>
                <a:endParaRPr lang="en-US" altLang="zh-CN" sz="2400" b="1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1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𝝀</m:t>
                      </m:r>
                      <m:r>
                        <a:rPr lang="en-US" altLang="zh-CN" sz="2400" b="1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r>
                        <a:rPr lang="en-US" altLang="zh-CN" sz="2400" b="1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𝒔</m:t>
                      </m:r>
                      <m:r>
                        <a:rPr lang="en-US" altLang="zh-CN" sz="2400" b="1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(</m:t>
                      </m:r>
                      <m:r>
                        <a:rPr lang="en-US" altLang="zh-CN" sz="2400" b="1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𝒔</m:t>
                      </m:r>
                      <m:r>
                        <a:rPr lang="en-US" altLang="zh-CN" sz="2400" b="1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r>
                        <a:rPr lang="en-US" altLang="zh-CN" sz="2400" b="1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𝟏</m:t>
                      </m:r>
                      <m:r>
                        <a:rPr lang="en-US" altLang="zh-CN" sz="2400" b="1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)</m:t>
                      </m:r>
                    </m:oMath>
                  </m:oMathPara>
                </a14:m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𝝀</m:t>
                    </m:r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f>
                      <m:f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，对应自旋</a:t>
                </a:r>
                <a14:m>
                  <m:oMath xmlns:m="http://schemas.openxmlformats.org/officeDocument/2006/math"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𝒔</m:t>
                    </m:r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f>
                      <m:f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（算符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𝑷</m:t>
                        </m:r>
                      </m:e>
                      <m:sub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𝟎𝟏</m:t>
                        </m:r>
                      </m:sub>
                    </m:sSub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, </m:t>
                    </m:r>
                    <m:sSub>
                      <m:sSub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𝑷</m:t>
                        </m:r>
                      </m:e>
                      <m:sub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𝟎𝟐</m:t>
                        </m:r>
                      </m:sub>
                    </m:sSub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）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𝝀</m:t>
                    </m:r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f>
                      <m:f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𝟏𝟓</m:t>
                        </m:r>
                      </m:num>
                      <m:den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，对应自旋</a:t>
                </a:r>
                <a14:m>
                  <m:oMath xmlns:m="http://schemas.openxmlformats.org/officeDocument/2006/math"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𝒔</m:t>
                    </m:r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f>
                      <m:f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（算符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𝑷</m:t>
                        </m:r>
                      </m:e>
                      <m:sub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）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B665545-94AE-6DE0-46C1-854239048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36" y="1070541"/>
                <a:ext cx="12242800" cy="3814121"/>
              </a:xfrm>
              <a:prstGeom prst="rect">
                <a:avLst/>
              </a:prstGeom>
              <a:blipFill>
                <a:blip r:embed="rId4"/>
                <a:stretch>
                  <a:fillRect l="-647" b="-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483B6F-F992-6289-9037-830434113A41}"/>
                  </a:ext>
                </a:extLst>
              </p:cNvPr>
              <p:cNvSpPr txBox="1"/>
              <p:nvPr/>
            </p:nvSpPr>
            <p:spPr>
              <a:xfrm>
                <a:off x="6711950" y="3876086"/>
                <a:ext cx="5308600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方程中混入了两个自旋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的成分！</a:t>
                </a:r>
                <a:endParaRPr lang="en-US" altLang="zh-CN" sz="2400" b="1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483B6F-F992-6289-9037-830434113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50" y="3876086"/>
                <a:ext cx="5308600" cy="624082"/>
              </a:xfrm>
              <a:prstGeom prst="rect">
                <a:avLst/>
              </a:prstGeom>
              <a:blipFill>
                <a:blip r:embed="rId5"/>
                <a:stretch>
                  <a:fillRect l="-1722" r="-8037" b="-10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B0F815E-E6C5-16F0-9A3C-FB45C477E8C4}"/>
                  </a:ext>
                </a:extLst>
              </p:cNvPr>
              <p:cNvSpPr txBox="1"/>
              <p:nvPr/>
            </p:nvSpPr>
            <p:spPr>
              <a:xfrm>
                <a:off x="1549719" y="4873587"/>
                <a:ext cx="8813161" cy="182774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取分量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𝜓</m:t>
                        </m:r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</m:t>
                        </m:r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𝛼</m:t>
                        </m:r>
                      </m:sup>
                    </m:sSubSup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b>
                      <m:sSub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𝜓</m:t>
                        </m:r>
                      </m:e>
                      <m:sup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</m:t>
                        </m:r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</a:t>
                </a: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800" b="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𝑖</m:t>
                    </m:r>
                    <m:d>
                      <m:dPr>
                        <m:ctrlPr>
                          <a:rPr lang="en-US" altLang="zh-CN" sz="28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sz="2800" b="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800" b="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𝑎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80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800" b="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28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−</m:t>
                        </m:r>
                        <m:r>
                          <a:rPr lang="en-US" altLang="zh-CN" sz="28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𝑚</m:t>
                        </m:r>
                      </m:e>
                    </m:d>
                    <m:sSubSup>
                      <m:sSubSupPr>
                        <m:ctrlPr>
                          <a:rPr lang="en-US" altLang="zh-CN" sz="28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sz="28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1</m:t>
                        </m:r>
                      </m:sub>
                      <m:sup>
                        <m:r>
                          <a:rPr lang="en-US" altLang="zh-CN" sz="28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</m:t>
                        </m:r>
                        <m:r>
                          <a:rPr lang="en-US" altLang="zh-CN" sz="28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𝛼</m:t>
                        </m:r>
                      </m:sup>
                    </m:sSubSup>
                    <m:r>
                      <a:rPr lang="en-US" altLang="zh-CN" sz="2800" b="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=0</m:t>
                    </m:r>
                  </m:oMath>
                </a14:m>
                <a:endParaRPr lang="en-US" altLang="zh-CN" sz="2800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约束条件：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 spc="225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pc="225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CN" altLang="en-US" sz="2400" b="0" i="1" spc="225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+mn-lt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</m:t>
                        </m:r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</m:t>
                        </m:r>
                      </m:sub>
                      <m:sup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zh-CN" altLang="en-US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zh-CN" altLang="en-US" sz="240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bSupPr>
                          <m:e>
                            <m:r>
                              <a:rPr lang="zh-CN" altLang="en-US" sz="2400" b="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𝜓</m:t>
                            </m:r>
                          </m:e>
                          <m:sub>
                            <m:r>
                              <a:rPr lang="zh-CN" altLang="en-US" sz="2400" b="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1</m:t>
                            </m:r>
                          </m:sub>
                          <m:sup>
                            <m:r>
                              <a:rPr lang="zh-CN" altLang="en-US" sz="2400" b="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 </m:t>
                        </m:r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</m:t>
                        </m:r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𝛼</m:t>
                        </m:r>
                      </m:sup>
                    </m:sSup>
                    <m:d>
                      <m:dPr>
                        <m:ctrlPr>
                          <a:rPr lang="zh-CN" altLang="en-US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dPr>
                      <m:e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𝑥</m:t>
                        </m:r>
                      </m:e>
                    </m:d>
                    <m:r>
                      <a:rPr lang="zh-CN" altLang="en-US" sz="2400" b="0" i="1" spc="225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=0,</m:t>
                    </m:r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   </m:t>
                    </m:r>
                    <m:sSubSup>
                      <m:sSubSupPr>
                        <m:ctrlPr>
                          <a:rPr lang="zh-CN" altLang="en-US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40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zh-CN" altLang="en-US" sz="2400" b="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𝜋</m:t>
                            </m:r>
                          </m:e>
                        </m:d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  </m:t>
                        </m:r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</m:t>
                        </m:r>
                      </m:sub>
                      <m:sup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zh-CN" altLang="en-US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zh-CN" altLang="en-US" sz="240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bSupPr>
                          <m:e>
                            <m:r>
                              <a:rPr lang="zh-CN" altLang="en-US" sz="2400" b="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𝜓</m:t>
                            </m:r>
                          </m:e>
                          <m:sub>
                            <m:r>
                              <a:rPr lang="zh-CN" altLang="en-US" sz="2400" b="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1</m:t>
                            </m:r>
                          </m:sub>
                          <m:sup>
                            <m:r>
                              <a:rPr lang="zh-CN" altLang="en-US" sz="2400" b="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 </m:t>
                        </m:r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𝑏</m:t>
                        </m:r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𝛼</m:t>
                        </m:r>
                      </m:sup>
                    </m:sSup>
                    <m:d>
                      <m:dPr>
                        <m:ctrlPr>
                          <a:rPr lang="zh-CN" altLang="en-US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dPr>
                      <m:e>
                        <m:r>
                          <a:rPr lang="zh-CN" altLang="en-US" sz="2400" b="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𝑥</m:t>
                        </m:r>
                      </m:e>
                    </m:d>
                    <m:r>
                      <a:rPr lang="zh-CN" altLang="en-US" sz="2400" b="0" i="1" spc="225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=0</m:t>
                    </m:r>
                  </m:oMath>
                </a14:m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当满足条件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𝑃</m:t>
                        </m:r>
                      </m:e>
                      <m:sup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2</m:t>
                        </m:r>
                      </m:sup>
                    </m:sSup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p>
                      <m:sSup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𝑚</m:t>
                        </m:r>
                      </m:e>
                      <m:sup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时，约束条件可写为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𝜕</m:t>
                          </m:r>
                        </m:e>
                        <m:sub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SupPr>
                        <m:e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𝜓</m:t>
                          </m:r>
                        </m:e>
                        <m:sub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𝑏</m:t>
                          </m:r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𝛼</m:t>
                          </m:r>
                        </m:sup>
                      </m:sSubSup>
                      <m:d>
                        <m:dPr>
                          <m:ctrlP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dPr>
                        <m:e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𝑥</m:t>
                          </m:r>
                        </m:e>
                      </m:d>
                      <m:r>
                        <a:rPr lang="zh-CN" altLang="en-US" sz="280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=0,  </m:t>
                      </m:r>
                      <m:sSub>
                        <m:sSubPr>
                          <m:ctrlP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𝛾</m:t>
                          </m:r>
                        </m:e>
                        <m:sub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SupPr>
                        <m:e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𝜓</m:t>
                          </m:r>
                        </m:e>
                        <m:sub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𝑏</m:t>
                          </m:r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𝛼</m:t>
                          </m:r>
                        </m:sup>
                      </m:sSubSup>
                      <m:d>
                        <m:dPr>
                          <m:ctrlP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dPr>
                        <m:e>
                          <m:r>
                            <a:rPr lang="zh-CN" altLang="en-US" sz="28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𝑥</m:t>
                          </m:r>
                        </m:e>
                      </m:d>
                      <m:r>
                        <a:rPr lang="zh-CN" altLang="en-US" sz="280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800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B0F815E-E6C5-16F0-9A3C-FB45C477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719" y="4873587"/>
                <a:ext cx="8813161" cy="1827744"/>
              </a:xfrm>
              <a:prstGeom prst="rect">
                <a:avLst/>
              </a:prstGeom>
              <a:blipFill>
                <a:blip r:embed="rId6"/>
                <a:stretch>
                  <a:fillRect l="-96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74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B5FB5-966A-3A08-BDF3-0F680910C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67A44E74-8CE1-E1E3-9E22-2129251E441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8402" y="694194"/>
            <a:ext cx="4950714" cy="707886"/>
            <a:chOff x="1374112" y="1995890"/>
            <a:chExt cx="4950714" cy="70788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1ADBA51-DC2D-88AF-D331-A8C5B3CEACB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90361" y="2088223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课题简介及开题报告回顾</a:t>
              </a:r>
              <a:endPara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24B06EC-F07E-1DE8-A424-15B3106B4EF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96F3FCD-4BF0-EE6F-6020-F42793BEDCE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8402" y="1920748"/>
            <a:ext cx="6043962" cy="707886"/>
            <a:chOff x="1374112" y="1995890"/>
            <a:chExt cx="6043962" cy="70788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C20FC6-9958-7890-B5FF-9B0134C17A8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90361" y="2088223"/>
              <a:ext cx="5227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庞加莱群和卡西米尔算符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1F73F742-BC1A-067F-6FA4-D1B65E2352E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B4382BA-9932-0C29-DC7E-A45B61DF8AB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48402" y="3157303"/>
            <a:ext cx="7434996" cy="707886"/>
            <a:chOff x="1374112" y="1995890"/>
            <a:chExt cx="7434996" cy="707886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2F3DFC9A-9BA9-9CB4-11AC-05C0E4DAB49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90087" y="2087965"/>
              <a:ext cx="66190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旋量场和矢量场的自旋生成元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A2FD9B64-E301-5A29-0BC6-3F8A6794D28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9EACD22-D5C9-B2E7-E773-700440151E5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8402" y="4645467"/>
            <a:ext cx="4100481" cy="707886"/>
            <a:chOff x="1374112" y="1995890"/>
            <a:chExt cx="4100481" cy="707886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FE93B1E1-6CAC-B39E-F544-C4A35A4E250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90361" y="2088223"/>
              <a:ext cx="3284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Massive RS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场方程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424886F1-795F-1207-836D-02B434F4FDA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0C8ED06-2E2A-6CC9-3AF5-19F6D01AE85F}"/>
              </a:ext>
            </a:extLst>
          </p:cNvPr>
          <p:cNvGrpSpPr/>
          <p:nvPr/>
        </p:nvGrpSpPr>
        <p:grpSpPr>
          <a:xfrm>
            <a:off x="7983398" y="1938334"/>
            <a:ext cx="3697058" cy="3779509"/>
            <a:chOff x="8129370" y="2128162"/>
            <a:chExt cx="3697058" cy="377950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6B2F44CA-D6AD-05BD-1E8A-FCE421230F08}"/>
                </a:ext>
              </a:extLst>
            </p:cNvPr>
            <p:cNvGrpSpPr/>
            <p:nvPr/>
          </p:nvGrpSpPr>
          <p:grpSpPr>
            <a:xfrm>
              <a:off x="8179956" y="2128162"/>
              <a:ext cx="3284115" cy="3284115"/>
              <a:chOff x="4198223" y="1984373"/>
              <a:chExt cx="3284115" cy="328411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B009FF88-79ED-4819-42C4-3EAC062219EB}"/>
                  </a:ext>
                </a:extLst>
              </p:cNvPr>
              <p:cNvGrpSpPr/>
              <p:nvPr/>
            </p:nvGrpSpPr>
            <p:grpSpPr>
              <a:xfrm>
                <a:off x="4198223" y="1984373"/>
                <a:ext cx="3284115" cy="3284115"/>
                <a:chOff x="4121311" y="1975828"/>
                <a:chExt cx="3284115" cy="3284115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2B59E5F7-BD88-1047-BC99-93E0E656E7FC}"/>
                    </a:ext>
                  </a:extLst>
                </p:cNvPr>
                <p:cNvSpPr/>
                <p:nvPr/>
              </p:nvSpPr>
              <p:spPr>
                <a:xfrm>
                  <a:off x="4652451" y="2506968"/>
                  <a:ext cx="2221834" cy="2221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9CB24C11-A976-3701-EA7D-EE248326C8B2}"/>
                    </a:ext>
                  </a:extLst>
                </p:cNvPr>
                <p:cNvSpPr/>
                <p:nvPr/>
              </p:nvSpPr>
              <p:spPr>
                <a:xfrm>
                  <a:off x="4121311" y="1975828"/>
                  <a:ext cx="3284115" cy="3284115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088FA92A-B964-17BF-99D8-F62EEE418C0C}"/>
                  </a:ext>
                </a:extLst>
              </p:cNvPr>
              <p:cNvGrpSpPr/>
              <p:nvPr/>
            </p:nvGrpSpPr>
            <p:grpSpPr>
              <a:xfrm>
                <a:off x="5055450" y="3079275"/>
                <a:ext cx="1569660" cy="1094310"/>
                <a:chOff x="5055450" y="3056326"/>
                <a:chExt cx="1569660" cy="109431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DEC22F60-DB6C-AFE1-4E3F-0A0C67F9F69D}"/>
                    </a:ext>
                  </a:extLst>
                </p:cNvPr>
                <p:cNvSpPr/>
                <p:nvPr/>
              </p:nvSpPr>
              <p:spPr>
                <a:xfrm>
                  <a:off x="5055450" y="3056326"/>
                  <a:ext cx="156966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zh-CN" sz="54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目录</a:t>
                  </a:r>
                  <a:endParaRPr lang="en-US" altLang="zh-CN" sz="5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18A14735-9D53-B65F-25F1-500F19D8A054}"/>
                    </a:ext>
                  </a:extLst>
                </p:cNvPr>
                <p:cNvSpPr/>
                <p:nvPr/>
              </p:nvSpPr>
              <p:spPr>
                <a:xfrm>
                  <a:off x="5055450" y="3842859"/>
                  <a:ext cx="149062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400" b="1" i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Content</a:t>
                  </a:r>
                  <a:endPara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5DF62261-2B2C-00D9-AA51-1C4E990F1D37}"/>
                </a:ext>
              </a:extLst>
            </p:cNvPr>
            <p:cNvSpPr/>
            <p:nvPr/>
          </p:nvSpPr>
          <p:spPr>
            <a:xfrm>
              <a:off x="11464070" y="2570750"/>
              <a:ext cx="362358" cy="359023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DE5FF156-281B-184A-5653-00A2B324D6BA}"/>
                </a:ext>
              </a:extLst>
            </p:cNvPr>
            <p:cNvSpPr/>
            <p:nvPr/>
          </p:nvSpPr>
          <p:spPr>
            <a:xfrm>
              <a:off x="9565179" y="5477037"/>
              <a:ext cx="434635" cy="430634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E3782AAF-CDF0-D344-5405-0C05D7B5637A}"/>
                </a:ext>
              </a:extLst>
            </p:cNvPr>
            <p:cNvSpPr/>
            <p:nvPr/>
          </p:nvSpPr>
          <p:spPr>
            <a:xfrm>
              <a:off x="8129370" y="2274480"/>
              <a:ext cx="174931" cy="173320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AF186E4-FC95-CE25-B576-093660C466BA}"/>
              </a:ext>
            </a:extLst>
          </p:cNvPr>
          <p:cNvPicPr/>
          <p:nvPr/>
        </p:nvPicPr>
        <p:blipFill>
          <a:blip r:embed="rId15"/>
          <a:srcRect l="6667" t="12219" r="6776" b="1333"/>
          <a:stretch>
            <a:fillRect/>
          </a:stretch>
        </p:blipFill>
        <p:spPr>
          <a:xfrm>
            <a:off x="10594975" y="104775"/>
            <a:ext cx="1421130" cy="1419860"/>
          </a:xfrm>
          <a:prstGeom prst="ellipse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762CE792-9304-FD83-6762-C2D102DC8DEA}"/>
              </a:ext>
            </a:extLst>
          </p:cNvPr>
          <p:cNvSpPr txBox="1">
            <a:spLocks/>
          </p:cNvSpPr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2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6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100E3-0359-DB11-D86B-B0F86D5CC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E44E9FD-E59A-ECC3-91E0-CD2602F81895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B43A7C93-6ACE-09E5-6D31-AD593E72E3A4}"/>
              </a:ext>
            </a:extLst>
          </p:cNvPr>
          <p:cNvSpPr txBox="1">
            <a:spLocks/>
          </p:cNvSpPr>
          <p:nvPr/>
        </p:nvSpPr>
        <p:spPr>
          <a:xfrm>
            <a:off x="11544300" y="6494030"/>
            <a:ext cx="5520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20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92C5404-D85E-D477-3BDE-82A631DA34E9}"/>
              </a:ext>
            </a:extLst>
          </p:cNvPr>
          <p:cNvSpPr/>
          <p:nvPr/>
        </p:nvSpPr>
        <p:spPr>
          <a:xfrm>
            <a:off x="995550" y="589204"/>
            <a:ext cx="437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7181AE1-DA9F-D32B-94EF-5792E745951F}"/>
              </a:ext>
            </a:extLst>
          </p:cNvPr>
          <p:cNvSpPr/>
          <p:nvPr/>
        </p:nvSpPr>
        <p:spPr>
          <a:xfrm>
            <a:off x="995550" y="65984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总结及展望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07F7EB4-FCD6-F6C6-9CFF-AEF017F5F84A}"/>
                  </a:ext>
                </a:extLst>
              </p:cNvPr>
              <p:cNvSpPr txBox="1"/>
              <p:nvPr/>
            </p:nvSpPr>
            <p:spPr>
              <a:xfrm>
                <a:off x="424756" y="1185239"/>
                <a:ext cx="11395571" cy="5030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总结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有质量情形下粒子的质量和自旋可用</a:t>
                </a:r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两个卡西米尔算符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𝑷</m:t>
                        </m:r>
                      </m:e>
                      <m:sup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</m:t>
                        </m:r>
                      </m:sup>
                    </m:sSup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,</m:t>
                    </m:r>
                    <m:sSup>
                      <m:sSup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𝑾</m:t>
                        </m:r>
                      </m:e>
                      <m:sup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描述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𝑷</m:t>
                        </m:r>
                      </m:e>
                      <m:sup>
                        <m:r>
                          <a:rPr lang="en-US" altLang="zh-CN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的本征值方程即为</a:t>
                </a:r>
                <a:r>
                  <a:rPr lang="en-US" altLang="zh-CN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KG</a:t>
                </a:r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</a:t>
                </a: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，若场含有自旋指标，可以对</a:t>
                </a:r>
                <a:r>
                  <a:rPr lang="en-US" altLang="zh-CN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KG</a:t>
                </a: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进行</a:t>
                </a:r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线性化</a:t>
                </a:r>
                <a:endParaRPr lang="en-US" altLang="zh-CN" sz="2400" b="1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确定粒子自旋本质上是</a:t>
                </a:r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在静止系下求解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𝑾</m:t>
                        </m:r>
                      </m:e>
                      <m:sup>
                        <m:r>
                          <a:rPr lang="en-US" altLang="zh-CN" sz="2400" b="1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的本征值问题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为提取出期望的自旋分量，需要引入</a:t>
                </a:r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投影算符及约束条件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Massive RS</a:t>
                </a: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spc="225" dirty="0">
                    <a:solidFill>
                      <a:srgbClr val="C00000"/>
                    </a:solidFill>
                    <a:cs typeface="Times New Roman" panose="02020603050405020304" pitchFamily="18" charset="0"/>
                    <a:sym typeface="+mn-lt"/>
                  </a:rPr>
                  <a:t>主方程</a:t>
                </a:r>
                <a:r>
                  <a:rPr lang="zh-CN" altLang="en-US" sz="2400" spc="225" dirty="0">
                    <a:solidFill>
                      <a:srgbClr val="C00000"/>
                    </a:solidFill>
                    <a:cs typeface="Times New Roman" panose="02020603050405020304" pitchFamily="18" charset="0"/>
                    <a:sym typeface="+mn-lt"/>
                  </a:rPr>
                  <a:t>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dPr>
                      <m:e>
                        <m:r>
                          <a:rPr lang="zh-CN" altLang="en-US" sz="2400" b="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𝑖</m:t>
                        </m:r>
                        <m:sSup>
                          <m:sSupPr>
                            <m:ctrlPr>
                              <a:rPr lang="zh-CN" altLang="en-US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zh-CN" altLang="en-US" sz="2400" b="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𝛾</m:t>
                            </m:r>
                          </m:e>
                          <m:sup>
                            <m:r>
                              <a:rPr lang="zh-CN" altLang="en-US" sz="2400" b="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𝜈</m:t>
                            </m:r>
                          </m:sup>
                        </m:sSup>
                        <m:sSub>
                          <m:sSubPr>
                            <m:ctrlPr>
                              <a:rPr lang="zh-CN" altLang="en-US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zh-CN" altLang="en-US" sz="2400" b="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𝜕</m:t>
                            </m:r>
                          </m:e>
                          <m:sub>
                            <m:r>
                              <a:rPr lang="zh-CN" altLang="en-US" sz="2400" b="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𝜈</m:t>
                            </m:r>
                          </m:sub>
                        </m:sSub>
                        <m:r>
                          <a:rPr lang="zh-CN" altLang="en-US" sz="2400" b="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−</m:t>
                        </m:r>
                        <m:r>
                          <a:rPr lang="zh-CN" altLang="en-US" sz="2400" b="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zh-CN" altLang="en-US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2400" b="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𝜓</m:t>
                        </m:r>
                      </m:e>
                      <m:sub>
                        <m:r>
                          <a:rPr lang="zh-CN" altLang="en-US" sz="2400" b="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</m:t>
                        </m:r>
                      </m:sub>
                    </m:sSub>
                    <m:r>
                      <a:rPr lang="zh-CN" altLang="en-US" sz="2400" b="0" i="1" spc="225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=0</m:t>
                    </m:r>
                  </m:oMath>
                </a14:m>
                <a:endParaRPr lang="en-US" altLang="zh-CN" sz="2400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约束条件</a:t>
                </a:r>
                <a:r>
                  <a:rPr lang="zh-CN" altLang="en-US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𝛾</m:t>
                        </m:r>
                      </m:e>
                      <m:sup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zh-CN" altLang="en-US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𝜓</m:t>
                        </m:r>
                      </m:e>
                      <m:sub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</m:t>
                        </m:r>
                      </m:sub>
                    </m:sSub>
                    <m:r>
                      <a:rPr lang="zh-CN" altLang="en-US" sz="2400" b="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=0,  </m:t>
                    </m:r>
                    <m:sSup>
                      <m:sSupPr>
                        <m:ctrlPr>
                          <a:rPr lang="zh-CN" altLang="en-US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𝜕</m:t>
                        </m:r>
                      </m:e>
                      <m:sup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zh-CN" altLang="en-US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𝜓</m:t>
                        </m:r>
                      </m:e>
                      <m:sub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</m:t>
                        </m:r>
                      </m:sub>
                    </m:sSub>
                    <m:r>
                      <a:rPr lang="zh-CN" altLang="en-US" sz="2400" b="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=0.</m:t>
                    </m:r>
                  </m:oMath>
                </a14:m>
                <a:endParaRPr lang="en-US" altLang="zh-CN" sz="2400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下次汇报：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介绍电磁场是如何耦合进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方程中的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分析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方程的特征面，阐述为何电磁场耦合进有质量的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场中会导致超光速传播问题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07F7EB4-FCD6-F6C6-9CFF-AEF017F5F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6" y="1185239"/>
                <a:ext cx="11395571" cy="5030160"/>
              </a:xfrm>
              <a:prstGeom prst="rect">
                <a:avLst/>
              </a:prstGeom>
              <a:blipFill>
                <a:blip r:embed="rId4"/>
                <a:stretch>
                  <a:fillRect l="-749" t="-847" r="-803" b="-18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284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9E38B-0DBE-B186-EF6C-0A8D7810F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422229F-2D50-4AF6-B063-37C0A829E2DD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825BE8B6-2E5D-1624-F8D6-70051EA61617}"/>
              </a:ext>
            </a:extLst>
          </p:cNvPr>
          <p:cNvSpPr txBox="1">
            <a:spLocks/>
          </p:cNvSpPr>
          <p:nvPr/>
        </p:nvSpPr>
        <p:spPr>
          <a:xfrm>
            <a:off x="11544300" y="6494030"/>
            <a:ext cx="5520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21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1660B2D-0C89-4F43-5D82-D1E1C176A57C}"/>
              </a:ext>
            </a:extLst>
          </p:cNvPr>
          <p:cNvSpPr/>
          <p:nvPr/>
        </p:nvSpPr>
        <p:spPr>
          <a:xfrm>
            <a:off x="995550" y="589204"/>
            <a:ext cx="437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06F4459-DAF0-30CC-7065-780DE0474308}"/>
              </a:ext>
            </a:extLst>
          </p:cNvPr>
          <p:cNvSpPr/>
          <p:nvPr/>
        </p:nvSpPr>
        <p:spPr>
          <a:xfrm>
            <a:off x="995550" y="65984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参考文献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045A9B-ACA1-66BA-3A89-2B026147CAD8}"/>
              </a:ext>
            </a:extLst>
          </p:cNvPr>
          <p:cNvSpPr txBox="1"/>
          <p:nvPr/>
        </p:nvSpPr>
        <p:spPr>
          <a:xfrm>
            <a:off x="424756" y="1627235"/>
            <a:ext cx="113955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[1] SAZDOVIC B. </a:t>
            </a:r>
            <a:r>
              <a:rPr lang="en-US" altLang="zh-CN" sz="2000" dirty="0" err="1"/>
              <a:t>Rarita</a:t>
            </a:r>
            <a:r>
              <a:rPr lang="en-US" altLang="zh-CN" sz="2000" dirty="0"/>
              <a:t>-Schwinger equation from principle equation for all spins[EB/OL]. arXiv:2412.20557, 2024-12-29. https://doi.org/10.48550/arXiv.2412.20557.</a:t>
            </a:r>
          </a:p>
          <a:p>
            <a:endParaRPr lang="en-US" altLang="zh-CN" sz="2000" dirty="0"/>
          </a:p>
          <a:p>
            <a:r>
              <a:rPr lang="en-US" altLang="zh-CN" sz="2000" dirty="0"/>
              <a:t>[2] SREDNICKI M. Quantum field theory[M]. Cambridge: Cambridge University Press, 2007.</a:t>
            </a:r>
          </a:p>
          <a:p>
            <a:endParaRPr lang="en-US" altLang="zh-CN" sz="2000" dirty="0"/>
          </a:p>
          <a:p>
            <a:r>
              <a:rPr lang="en-US" altLang="zh-CN" sz="2000" dirty="0"/>
              <a:t>[3] RARITA W, SCHWINGER J. On a theory of particles with half-integral spin[J]. Physical Review, 1941, 60(1): 61-61. https://doi.org/10.1103/PhysRev.60.61.</a:t>
            </a:r>
          </a:p>
          <a:p>
            <a:endParaRPr lang="en-US" altLang="zh-CN" sz="2000" dirty="0"/>
          </a:p>
          <a:p>
            <a:r>
              <a:rPr lang="en-US" altLang="zh-CN" sz="2000" dirty="0"/>
              <a:t>[4] PESKIN M E, SCHROEDER D V. An introduction to quantum field theory[M]. Boulder, CO: Westview Press, 1995.</a:t>
            </a:r>
          </a:p>
          <a:p>
            <a:endParaRPr lang="en-US" altLang="zh-CN" sz="2000" dirty="0"/>
          </a:p>
          <a:p>
            <a:r>
              <a:rPr lang="en-US" altLang="zh-CN" sz="2000" dirty="0"/>
              <a:t>[5] LITTLEJOHN R G. Introduction to the Dirac equation[EB/OL]. Physics 221B, Notes 45, Spring 2020[2026-04-05]. https://bohr.physics.berkeley.edu/classes/221/1112/notes/dirac.pdf.</a:t>
            </a:r>
          </a:p>
          <a:p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858406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1404" y="1524883"/>
            <a:ext cx="3711134" cy="3948363"/>
            <a:chOff x="997598" y="883075"/>
            <a:chExt cx="4764613" cy="5116279"/>
          </a:xfrm>
        </p:grpSpPr>
        <p:sp>
          <p:nvSpPr>
            <p:cNvPr id="5" name="椭圆 4"/>
            <p:cNvSpPr/>
            <p:nvPr/>
          </p:nvSpPr>
          <p:spPr>
            <a:xfrm>
              <a:off x="997598" y="883075"/>
              <a:ext cx="465221" cy="465221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645663" y="2283900"/>
              <a:ext cx="2221834" cy="222183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330221" y="5441339"/>
              <a:ext cx="558015" cy="558015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001564" y="1348296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537623" y="2742080"/>
              <a:ext cx="224588" cy="224588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C9128DB-9456-D4B6-10D2-B29FF80894E5}"/>
              </a:ext>
            </a:extLst>
          </p:cNvPr>
          <p:cNvGrpSpPr/>
          <p:nvPr/>
        </p:nvGrpSpPr>
        <p:grpSpPr>
          <a:xfrm>
            <a:off x="4869205" y="2386808"/>
            <a:ext cx="6638302" cy="1989054"/>
            <a:chOff x="5095075" y="3053558"/>
            <a:chExt cx="6638302" cy="1989054"/>
          </a:xfrm>
        </p:grpSpPr>
        <p:sp>
          <p:nvSpPr>
            <p:cNvPr id="17" name="矩形 16"/>
            <p:cNvSpPr/>
            <p:nvPr/>
          </p:nvSpPr>
          <p:spPr>
            <a:xfrm>
              <a:off x="5095075" y="3053558"/>
              <a:ext cx="6638302" cy="117724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defRPr/>
              </a:pPr>
              <a:r>
                <a:rPr lang="en-US" altLang="zh-CN" sz="7200" b="1" spc="22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THANK YOU</a:t>
              </a:r>
              <a:endParaRPr sz="7200" b="1" spc="2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98F6AF3-C9EF-1AF9-A0E2-FDD52FA80285}"/>
                </a:ext>
              </a:extLst>
            </p:cNvPr>
            <p:cNvSpPr/>
            <p:nvPr/>
          </p:nvSpPr>
          <p:spPr>
            <a:xfrm>
              <a:off x="6528660" y="4234699"/>
              <a:ext cx="3581595" cy="80791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zh-CN" altLang="en-US" sz="2400" b="1" spc="225" dirty="0">
                  <a:latin typeface="+mn-ea"/>
                  <a:cs typeface="+mn-ea"/>
                  <a:sym typeface="+mn-lt"/>
                </a:rPr>
                <a:t>汇报人</a:t>
              </a:r>
              <a:r>
                <a:rPr lang="en-US" altLang="zh-CN" sz="2400" b="1" spc="225" dirty="0">
                  <a:latin typeface="+mn-ea"/>
                  <a:cs typeface="+mn-ea"/>
                  <a:sym typeface="+mn-lt"/>
                </a:rPr>
                <a:t>/</a:t>
              </a:r>
              <a:r>
                <a:rPr lang="zh-CN" altLang="en-US" sz="2400" b="1" spc="225" dirty="0">
                  <a:latin typeface="+mn-ea"/>
                  <a:cs typeface="+mn-ea"/>
                  <a:sym typeface="+mn-lt"/>
                </a:rPr>
                <a:t>组员：曹淇竣</a:t>
              </a:r>
              <a:endParaRPr lang="en-US" altLang="zh-CN" sz="2400" b="1" spc="225" dirty="0">
                <a:latin typeface="+mn-ea"/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2400" b="1" spc="225" dirty="0">
                  <a:latin typeface="+mn-ea"/>
                  <a:cs typeface="+mn-ea"/>
                  <a:sym typeface="+mn-lt"/>
                </a:rPr>
                <a:t>时间：</a:t>
              </a:r>
              <a:r>
                <a:rPr lang="en-US" altLang="zh-CN" sz="2400" b="1" spc="225" dirty="0">
                  <a:latin typeface="+mn-ea"/>
                  <a:cs typeface="+mn-ea"/>
                  <a:sym typeface="+mn-lt"/>
                </a:rPr>
                <a:t>2026/4/10</a:t>
              </a:r>
              <a:r>
                <a:rPr lang="zh-CN" altLang="en-US" sz="2400" b="1" spc="225" dirty="0">
                  <a:latin typeface="+mn-ea"/>
                  <a:cs typeface="+mn-ea"/>
                  <a:sym typeface="+mn-lt"/>
                </a:rPr>
                <a:t>   </a:t>
              </a:r>
              <a:r>
                <a:rPr lang="en-US" altLang="zh-CN" sz="2400" b="1" spc="225" dirty="0">
                  <a:latin typeface="+mn-ea"/>
                  <a:cs typeface="+mn-ea"/>
                  <a:sym typeface="+mn-lt"/>
                </a:rPr>
                <a:t> 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FF24F96-E1C7-2AEE-8D5E-ADC3896E3950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0594975" y="104775"/>
            <a:ext cx="1421130" cy="1419860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4C799-2047-B1FE-942A-F3213FE84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5031626-4CE5-ECAA-B3AB-FD3BD6ED5803}"/>
              </a:ext>
            </a:extLst>
          </p:cNvPr>
          <p:cNvSpPr txBox="1"/>
          <p:nvPr/>
        </p:nvSpPr>
        <p:spPr>
          <a:xfrm>
            <a:off x="211833" y="1432214"/>
            <a:ext cx="11618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Spin-3/2 field (historically associated with the Delta baryon) is described by the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Rarita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-Schwinger equation. However, this theory hides a famous pathology: as discovered by Velo and Zwanziger, simply coupling a massive Spin-3/2 particle to electromagnetism can lead to super-luminal propagation, violating causality.</a:t>
            </a:r>
          </a:p>
          <a:p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自旋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场用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Rarita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-Schwinger equation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描述。但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 and Zwanziger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发现，若将电磁场耦合进有质量的自旋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粒子中，会导致超光速传播，从而违背因果律。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E6A7178C-C0BF-A1DE-46C1-B6B64BE818E9}"/>
              </a:ext>
            </a:extLst>
          </p:cNvPr>
          <p:cNvSpPr txBox="1">
            <a:spLocks/>
          </p:cNvSpPr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3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C90DEF5-6476-9CC6-58C6-D3E3D58C675C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课题简介及开题报告回顾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D5D970-99C7-9945-A9C8-AB42958870CF}"/>
              </a:ext>
            </a:extLst>
          </p:cNvPr>
          <p:cNvSpPr/>
          <p:nvPr/>
        </p:nvSpPr>
        <p:spPr>
          <a:xfrm>
            <a:off x="995550" y="104775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课题简介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7FED32-7B26-99AE-930C-8744627E8A56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9277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E0D61-786B-BBC6-E132-FB1229345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F7538DE6-FB8F-02DD-2A46-F8190259EC0E}"/>
              </a:ext>
            </a:extLst>
          </p:cNvPr>
          <p:cNvSpPr txBox="1">
            <a:spLocks/>
          </p:cNvSpPr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4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8A3C02B-D34D-91A4-2A28-7020236FFA8D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课题简介及开题报告回顾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3E913DF-EF7B-4222-EBBC-56F1D1B7FC61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开题报告回顾</a:t>
            </a:r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相对论量子力学的探索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82BC09-C30F-2577-A7E1-A751C5EF729D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BCFC907-01A0-38F6-72DB-3894518AD1EE}"/>
              </a:ext>
            </a:extLst>
          </p:cNvPr>
          <p:cNvSpPr txBox="1"/>
          <p:nvPr/>
        </p:nvSpPr>
        <p:spPr>
          <a:xfrm>
            <a:off x="197669" y="1100172"/>
            <a:ext cx="1792714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薛定谔方程方程和相对论不兼容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D48308F-A35B-D857-E19A-A9541E8D1E39}"/>
                  </a:ext>
                </a:extLst>
              </p:cNvPr>
              <p:cNvSpPr txBox="1"/>
              <p:nvPr/>
            </p:nvSpPr>
            <p:spPr>
              <a:xfrm>
                <a:off x="2956314" y="1113687"/>
                <a:ext cx="2672225" cy="120032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将能动量关系替换为相对论形式</a:t>
                </a:r>
                <a:endPara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D48308F-A35B-D857-E19A-A9541E8D1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14" y="1113687"/>
                <a:ext cx="2672225" cy="1200329"/>
              </a:xfrm>
              <a:prstGeom prst="rect">
                <a:avLst/>
              </a:prstGeom>
              <a:blipFill>
                <a:blip r:embed="rId4"/>
                <a:stretch>
                  <a:fillRect l="-4100" t="-3535" r="-911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右 6">
            <a:extLst>
              <a:ext uri="{FF2B5EF4-FFF2-40B4-BE49-F238E27FC236}">
                <a16:creationId xmlns:a16="http://schemas.microsoft.com/office/drawing/2014/main" id="{C9DEA505-3638-3031-566D-EA45BCEE3483}"/>
              </a:ext>
            </a:extLst>
          </p:cNvPr>
          <p:cNvSpPr/>
          <p:nvPr/>
        </p:nvSpPr>
        <p:spPr>
          <a:xfrm>
            <a:off x="2115511" y="1485473"/>
            <a:ext cx="776258" cy="369332"/>
          </a:xfrm>
          <a:prstGeom prst="rightArrow">
            <a:avLst/>
          </a:pr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2617F3D8-E7F6-C979-0A78-60EB5A6B9C78}"/>
              </a:ext>
            </a:extLst>
          </p:cNvPr>
          <p:cNvSpPr/>
          <p:nvPr/>
        </p:nvSpPr>
        <p:spPr>
          <a:xfrm>
            <a:off x="5884117" y="1485473"/>
            <a:ext cx="776258" cy="369332"/>
          </a:xfrm>
          <a:prstGeom prst="rightArrow">
            <a:avLst/>
          </a:pr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BCAA53-D565-F387-63CB-13981376B020}"/>
                  </a:ext>
                </a:extLst>
              </p:cNvPr>
              <p:cNvSpPr txBox="1"/>
              <p:nvPr/>
            </p:nvSpPr>
            <p:spPr>
              <a:xfrm>
                <a:off x="6814994" y="1022453"/>
                <a:ext cx="4865462" cy="129901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BCAA53-D565-F387-63CB-13981376B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94" y="1022453"/>
                <a:ext cx="4865462" cy="1299010"/>
              </a:xfrm>
              <a:prstGeom prst="rect">
                <a:avLst/>
              </a:prstGeom>
              <a:blipFill>
                <a:blip r:embed="rId5"/>
                <a:stretch>
                  <a:fillRect t="-4206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54ED221B-2E2A-A52B-7933-3AFFF6A33078}"/>
              </a:ext>
            </a:extLst>
          </p:cNvPr>
          <p:cNvSpPr txBox="1"/>
          <p:nvPr/>
        </p:nvSpPr>
        <p:spPr>
          <a:xfrm>
            <a:off x="82469" y="2854743"/>
            <a:ext cx="1792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方程为二阶，能否变为一阶？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4FC46A8-28B4-C2E4-E6E5-15B2E9A3EBC1}"/>
              </a:ext>
            </a:extLst>
          </p:cNvPr>
          <p:cNvSpPr txBox="1"/>
          <p:nvPr/>
        </p:nvSpPr>
        <p:spPr>
          <a:xfrm>
            <a:off x="1668656" y="2708867"/>
            <a:ext cx="145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线性化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E80ED36-C2B3-55BA-ACB8-F779921AC1F2}"/>
                  </a:ext>
                </a:extLst>
              </p:cNvPr>
              <p:cNvSpPr txBox="1"/>
              <p:nvPr/>
            </p:nvSpPr>
            <p:spPr>
              <a:xfrm>
                <a:off x="2862022" y="3205931"/>
                <a:ext cx="29363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m:oMathPara>
                </a14:m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E80ED36-C2B3-55BA-ACB8-F779921AC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22" y="3205931"/>
                <a:ext cx="2936312" cy="470000"/>
              </a:xfrm>
              <a:prstGeom prst="rect">
                <a:avLst/>
              </a:prstGeom>
              <a:blipFill>
                <a:blip r:embed="rId6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8D04A57-3C05-9C7C-1EAC-164146F79F5E}"/>
                  </a:ext>
                </a:extLst>
              </p:cNvPr>
              <p:cNvSpPr txBox="1"/>
              <p:nvPr/>
            </p:nvSpPr>
            <p:spPr>
              <a:xfrm>
                <a:off x="6785173" y="2802445"/>
                <a:ext cx="4810148" cy="265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必须引入新的自由度</a:t>
                </a:r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——</a:t>
                </a:r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自旋！</a:t>
                </a:r>
                <a:endPara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⋅⋅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为旋量</m:t>
                      </m:r>
                      <m:r>
                        <m:rPr>
                          <m:nor/>
                        </m:rP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Spinor</m:t>
                      </m:r>
                      <m:r>
                        <m:rPr>
                          <m:nor/>
                        </m:rP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cs typeface="Times New Roman" panose="02020603050405020304" pitchFamily="18" charset="0"/>
                  </a:rPr>
                  <a:t>Dirac</a:t>
                </a:r>
                <a:r>
                  <a:rPr lang="zh-CN" altLang="en-US" sz="2400" b="1" dirty="0">
                    <a:cs typeface="Times New Roman" panose="02020603050405020304" pitchFamily="18" charset="0"/>
                  </a:rPr>
                  <a:t>方程</a:t>
                </a:r>
                <a:endParaRPr lang="en-US" altLang="zh-CN" sz="24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ℏ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lit/>
                                    </m:r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8D04A57-3C05-9C7C-1EAC-164146F7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173" y="2802445"/>
                <a:ext cx="4810148" cy="2650854"/>
              </a:xfrm>
              <a:prstGeom prst="rect">
                <a:avLst/>
              </a:prstGeom>
              <a:blipFill>
                <a:blip r:embed="rId7"/>
                <a:stretch>
                  <a:fillRect l="-1648" t="-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右 23">
            <a:extLst>
              <a:ext uri="{FF2B5EF4-FFF2-40B4-BE49-F238E27FC236}">
                <a16:creationId xmlns:a16="http://schemas.microsoft.com/office/drawing/2014/main" id="{F9B55F4B-F410-CAC2-CDC7-F17CCA23C2A0}"/>
              </a:ext>
            </a:extLst>
          </p:cNvPr>
          <p:cNvSpPr/>
          <p:nvPr/>
        </p:nvSpPr>
        <p:spPr>
          <a:xfrm>
            <a:off x="5707871" y="3292407"/>
            <a:ext cx="776258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C995C7B9-7B87-4C1B-BF99-331674237CDA}"/>
              </a:ext>
            </a:extLst>
          </p:cNvPr>
          <p:cNvSpPr/>
          <p:nvPr/>
        </p:nvSpPr>
        <p:spPr>
          <a:xfrm>
            <a:off x="2005860" y="3270241"/>
            <a:ext cx="776258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1573827-34F1-4659-5775-A6A22944C66A}"/>
              </a:ext>
            </a:extLst>
          </p:cNvPr>
          <p:cNvSpPr txBox="1"/>
          <p:nvPr/>
        </p:nvSpPr>
        <p:spPr>
          <a:xfrm>
            <a:off x="148729" y="4568759"/>
            <a:ext cx="3571461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线性化后的能动量关系也应满足相对论能量关系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箭头: 圆角右 29">
            <a:extLst>
              <a:ext uri="{FF2B5EF4-FFF2-40B4-BE49-F238E27FC236}">
                <a16:creationId xmlns:a16="http://schemas.microsoft.com/office/drawing/2014/main" id="{B46674A9-2E82-6065-A3CE-84F5CD6BF974}"/>
              </a:ext>
            </a:extLst>
          </p:cNvPr>
          <p:cNvSpPr/>
          <p:nvPr/>
        </p:nvSpPr>
        <p:spPr>
          <a:xfrm rot="10800000" flipH="1">
            <a:off x="697226" y="5453299"/>
            <a:ext cx="776150" cy="864055"/>
          </a:xfrm>
          <a:prstGeom prst="bentArrow">
            <a:avLst>
              <a:gd name="adj1" fmla="val 19718"/>
              <a:gd name="adj2" fmla="val 25000"/>
              <a:gd name="adj3" fmla="val 25000"/>
              <a:gd name="adj4" fmla="val 43750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54DF693-F605-1AB7-34ED-F1488D53EAD3}"/>
                  </a:ext>
                </a:extLst>
              </p:cNvPr>
              <p:cNvSpPr txBox="1"/>
              <p:nvPr/>
            </p:nvSpPr>
            <p:spPr>
              <a:xfrm>
                <a:off x="1516990" y="5453299"/>
                <a:ext cx="2502262" cy="138499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𝑘𝑙</m:t>
                          </m:r>
                        </m:sub>
                      </m:sSub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 </m:t>
                      </m:r>
                    </m:oMath>
                  </m:oMathPara>
                </a14:m>
                <a:endParaRPr lang="en-US" altLang="zh-CN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altLang="zh-CN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54DF693-F605-1AB7-34ED-F1488D53E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990" y="5453299"/>
                <a:ext cx="2502262" cy="13849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箭头: 右 31">
            <a:extLst>
              <a:ext uri="{FF2B5EF4-FFF2-40B4-BE49-F238E27FC236}">
                <a16:creationId xmlns:a16="http://schemas.microsoft.com/office/drawing/2014/main" id="{91C559DC-9552-ADC6-DFF5-8199AEC7F8AD}"/>
              </a:ext>
            </a:extLst>
          </p:cNvPr>
          <p:cNvSpPr/>
          <p:nvPr/>
        </p:nvSpPr>
        <p:spPr>
          <a:xfrm>
            <a:off x="4085139" y="5898836"/>
            <a:ext cx="776258" cy="369332"/>
          </a:xfrm>
          <a:prstGeom prst="right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D46D9A0-8C44-49C3-F68A-4226D21466BD}"/>
              </a:ext>
            </a:extLst>
          </p:cNvPr>
          <p:cNvSpPr txBox="1"/>
          <p:nvPr/>
        </p:nvSpPr>
        <p:spPr>
          <a:xfrm>
            <a:off x="4893189" y="5855689"/>
            <a:ext cx="1792714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狄拉克代数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2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6F1E8-86E1-E280-E2C1-03E926BB0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935F2AA1-2385-2108-D640-7F267A9DCA65}"/>
              </a:ext>
            </a:extLst>
          </p:cNvPr>
          <p:cNvSpPr txBox="1">
            <a:spLocks/>
          </p:cNvSpPr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5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779CFCE-71FE-AFC9-C9FC-8071DE2F91EE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课题简介及开题报告回顾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722F6E-7B80-8102-F587-DFCF5D7AC746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开题报告回顾</a:t>
            </a:r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——RS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场的结构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3F84AF-1030-EE04-87AD-D1974521C5F8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3C3EBF1-9EE4-9785-2020-E66E170AB39F}"/>
                  </a:ext>
                </a:extLst>
              </p:cNvPr>
              <p:cNvSpPr txBox="1"/>
              <p:nvPr/>
            </p:nvSpPr>
            <p:spPr>
              <a:xfrm>
                <a:off x="288337" y="1203774"/>
                <a:ext cx="395752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狄拉克方程：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旋量场，</a:t>
                </a:r>
                <a14:m>
                  <m:oMath xmlns:m="http://schemas.openxmlformats.org/officeDocument/2006/math"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𝝍</m:t>
                    </m:r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为四分量旋量</a:t>
                </a:r>
                <a:endParaRPr lang="zh-CN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3C3EBF1-9EE4-9785-2020-E66E170AB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7" y="1203774"/>
                <a:ext cx="3957520" cy="830997"/>
              </a:xfrm>
              <a:prstGeom prst="rect">
                <a:avLst/>
              </a:prstGeom>
              <a:blipFill>
                <a:blip r:embed="rId4"/>
                <a:stretch>
                  <a:fillRect l="-308" t="-5109" r="-462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头: 右 2">
            <a:extLst>
              <a:ext uri="{FF2B5EF4-FFF2-40B4-BE49-F238E27FC236}">
                <a16:creationId xmlns:a16="http://schemas.microsoft.com/office/drawing/2014/main" id="{9A8E22F8-9A7F-5D3A-BC0E-8A55637D6B63}"/>
              </a:ext>
            </a:extLst>
          </p:cNvPr>
          <p:cNvSpPr/>
          <p:nvPr/>
        </p:nvSpPr>
        <p:spPr>
          <a:xfrm>
            <a:off x="4379562" y="1434606"/>
            <a:ext cx="776258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9A6CE7D-909D-02F1-6FD9-899EC6BF19AD}"/>
                  </a:ext>
                </a:extLst>
              </p:cNvPr>
              <p:cNvSpPr txBox="1"/>
              <p:nvPr/>
            </p:nvSpPr>
            <p:spPr>
              <a:xfrm>
                <a:off x="5155819" y="1203774"/>
                <a:ext cx="2805695" cy="86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方程：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矢量</a:t>
                </a:r>
                <a:r>
                  <a:rPr lang="en-US" altLang="zh-CN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-</a:t>
                </a: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旋量场，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𝝍</m:t>
                        </m:r>
                      </m:e>
                      <m:sub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𝝁</m:t>
                        </m:r>
                      </m:sub>
                      <m:sup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𝜶</m:t>
                        </m:r>
                      </m:sup>
                    </m:sSubSup>
                  </m:oMath>
                </a14:m>
                <a:endParaRPr lang="zh-CN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9A6CE7D-909D-02F1-6FD9-899EC6BF1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19" y="1203774"/>
                <a:ext cx="2805695" cy="860941"/>
              </a:xfrm>
              <a:prstGeom prst="rect">
                <a:avLst/>
              </a:prstGeom>
              <a:blipFill>
                <a:blip r:embed="rId5"/>
                <a:stretch>
                  <a:fillRect l="-3043" t="-6338"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EC5108C9-90F1-E202-93A0-CA1DAA5BF6EA}"/>
              </a:ext>
            </a:extLst>
          </p:cNvPr>
          <p:cNvSpPr txBox="1"/>
          <p:nvPr/>
        </p:nvSpPr>
        <p:spPr>
          <a:xfrm>
            <a:off x="9259911" y="827443"/>
            <a:ext cx="2238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2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四个时空分量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0C86DA1-D4F7-1FE4-2CB5-63EAEDF4711A}"/>
              </a:ext>
            </a:extLst>
          </p:cNvPr>
          <p:cNvSpPr txBox="1"/>
          <p:nvPr/>
        </p:nvSpPr>
        <p:spPr>
          <a:xfrm>
            <a:off x="9088617" y="1938922"/>
            <a:ext cx="2918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2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每个时空分量都是个四分量旋量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16870653-B770-DB29-E135-1ECBA2CA4D20}"/>
              </a:ext>
            </a:extLst>
          </p:cNvPr>
          <p:cNvSpPr/>
          <p:nvPr/>
        </p:nvSpPr>
        <p:spPr>
          <a:xfrm>
            <a:off x="8316798" y="992082"/>
            <a:ext cx="587829" cy="1415065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4B89374-1928-F492-D1AC-6C7925585072}"/>
                  </a:ext>
                </a:extLst>
              </p:cNvPr>
              <p:cNvSpPr txBox="1"/>
              <p:nvPr/>
            </p:nvSpPr>
            <p:spPr>
              <a:xfrm>
                <a:off x="288337" y="2998558"/>
                <a:ext cx="3638205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方程：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共</a:t>
                </a:r>
                <a14:m>
                  <m:oMath xmlns:m="http://schemas.openxmlformats.org/officeDocument/2006/math">
                    <m:r>
                      <a:rPr lang="en-US" altLang="zh-CN" sz="2400" b="1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𝟒</m:t>
                    </m:r>
                    <m:r>
                      <a:rPr lang="en-US" altLang="zh-CN" sz="2400" b="1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×</m:t>
                    </m:r>
                    <m:r>
                      <a:rPr lang="en-US" altLang="zh-CN" sz="2400" b="1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𝟒</m:t>
                    </m:r>
                    <m:r>
                      <a:rPr lang="en-US" altLang="zh-CN" sz="2400" b="1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r>
                      <a:rPr lang="en-US" altLang="zh-CN" sz="2400" b="1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𝟏𝟔</m:t>
                    </m:r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个自由度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4B89374-1928-F492-D1AC-6C7925585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7" y="2998558"/>
                <a:ext cx="3638205" cy="830997"/>
              </a:xfrm>
              <a:prstGeom prst="rect">
                <a:avLst/>
              </a:prstGeom>
              <a:blipFill>
                <a:blip r:embed="rId6"/>
                <a:stretch>
                  <a:fillRect l="-668" t="-5797" r="-668" b="-159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0AB885F-2676-4E6E-0B18-80EB08B9DF64}"/>
                  </a:ext>
                </a:extLst>
              </p:cNvPr>
              <p:cNvSpPr txBox="1"/>
              <p:nvPr/>
            </p:nvSpPr>
            <p:spPr>
              <a:xfrm>
                <a:off x="5248436" y="2932293"/>
                <a:ext cx="5502017" cy="9934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自旋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粒子：</a:t>
                </a:r>
                <a14:m>
                  <m:oMath xmlns:m="http://schemas.openxmlformats.org/officeDocument/2006/math"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𝟐</m:t>
                    </m:r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×</m:t>
                    </m:r>
                    <m:f>
                      <m:f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</m:t>
                        </m:r>
                      </m:den>
                    </m:f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+</m:t>
                    </m:r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𝟏</m:t>
                    </m:r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r>
                      <a:rPr lang="en-US" altLang="zh-CN" sz="2400" b="1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𝟒</m:t>
                    </m:r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个自由度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考虑反粒子，共</a:t>
                </a:r>
                <a:r>
                  <a:rPr lang="en-US" altLang="zh-CN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8</a:t>
                </a: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个自由度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0AB885F-2676-4E6E-0B18-80EB08B9D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6" y="2932293"/>
                <a:ext cx="5502017" cy="993413"/>
              </a:xfrm>
              <a:prstGeom prst="rect">
                <a:avLst/>
              </a:prstGeom>
              <a:blipFill>
                <a:blip r:embed="rId7"/>
                <a:stretch>
                  <a:fillRect l="-110" r="-110" b="-1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箭头: 左右 26">
            <a:extLst>
              <a:ext uri="{FF2B5EF4-FFF2-40B4-BE49-F238E27FC236}">
                <a16:creationId xmlns:a16="http://schemas.microsoft.com/office/drawing/2014/main" id="{97A032F7-B671-BCCC-491A-1943FDD72B65}"/>
              </a:ext>
            </a:extLst>
          </p:cNvPr>
          <p:cNvSpPr/>
          <p:nvPr/>
        </p:nvSpPr>
        <p:spPr>
          <a:xfrm>
            <a:off x="4027714" y="3229632"/>
            <a:ext cx="1103086" cy="3693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ADB3DD6E-57FB-6CC3-1F5C-D6EB1C5D0CBC}"/>
              </a:ext>
            </a:extLst>
          </p:cNvPr>
          <p:cNvSpPr/>
          <p:nvPr/>
        </p:nvSpPr>
        <p:spPr>
          <a:xfrm rot="5400000">
            <a:off x="4231012" y="3893950"/>
            <a:ext cx="69649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D5678EA-80EA-FE04-E935-D997E60EDE58}"/>
                  </a:ext>
                </a:extLst>
              </p:cNvPr>
              <p:cNvSpPr txBox="1"/>
              <p:nvPr/>
            </p:nvSpPr>
            <p:spPr>
              <a:xfrm>
                <a:off x="756385" y="4460900"/>
                <a:ext cx="9222186" cy="890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𝜸</m:t>
                    </m:r>
                  </m:oMath>
                </a14:m>
                <a:r>
                  <a:rPr lang="zh-CN" altLang="en-US" sz="2400" b="1" dirty="0">
                    <a:solidFill>
                      <a:srgbClr val="C00000"/>
                    </a:solidFill>
                  </a:rPr>
                  <a:t>迹约束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b="1" dirty="0">
                    <a:solidFill>
                      <a:srgbClr val="C00000"/>
                    </a:solidFill>
                  </a:rPr>
                  <a:t>：提取出自旋</a:t>
                </a:r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3/2</a:t>
                </a:r>
                <a:r>
                  <a:rPr lang="zh-CN" altLang="en-US" sz="2400" b="1" dirty="0">
                    <a:solidFill>
                      <a:srgbClr val="C00000"/>
                    </a:solidFill>
                  </a:rPr>
                  <a:t>的部分</a:t>
                </a:r>
                <a:endParaRPr lang="en-US" altLang="zh-CN" sz="2400" b="1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C00000"/>
                    </a:solidFill>
                  </a:rPr>
                  <a:t>横场约束条件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zh-CN" altLang="en-US" sz="2400" b="1" dirty="0">
                    <a:solidFill>
                      <a:srgbClr val="C00000"/>
                    </a:solidFill>
                  </a:rPr>
                  <a:t>与四动量正交，去掉纵向传播的成分</a:t>
                </a:r>
                <a:endParaRPr lang="en-US" altLang="zh-CN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D5678EA-80EA-FE04-E935-D997E60E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85" y="4460900"/>
                <a:ext cx="9222186" cy="890500"/>
              </a:xfrm>
              <a:prstGeom prst="rect">
                <a:avLst/>
              </a:prstGeom>
              <a:blipFill>
                <a:blip r:embed="rId8"/>
                <a:stretch>
                  <a:fillRect t="-4730" b="-114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FAE1468D-8B0A-8E17-BC24-A0EA3405D64D}"/>
              </a:ext>
            </a:extLst>
          </p:cNvPr>
          <p:cNvSpPr txBox="1"/>
          <p:nvPr/>
        </p:nvSpPr>
        <p:spPr>
          <a:xfrm>
            <a:off x="288337" y="5761105"/>
            <a:ext cx="3195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电磁场耦合</a:t>
            </a:r>
            <a:endParaRPr lang="en-US" altLang="zh-CN" sz="2400" b="1" spc="22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2400" b="1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Minimal Coupling</a:t>
            </a:r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2F0DBFD5-3B2C-7676-B4B0-B58E36213415}"/>
              </a:ext>
            </a:extLst>
          </p:cNvPr>
          <p:cNvSpPr/>
          <p:nvPr/>
        </p:nvSpPr>
        <p:spPr>
          <a:xfrm>
            <a:off x="3469599" y="5910512"/>
            <a:ext cx="776258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86537C6-8387-A3FD-1F94-8084563F9E59}"/>
                  </a:ext>
                </a:extLst>
              </p:cNvPr>
              <p:cNvSpPr txBox="1"/>
              <p:nvPr/>
            </p:nvSpPr>
            <p:spPr>
              <a:xfrm>
                <a:off x="4439041" y="5614867"/>
                <a:ext cx="6165459" cy="1230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耦合后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𝝏</m:t>
                        </m:r>
                      </m:e>
                      <m:sub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𝝁</m:t>
                        </m:r>
                      </m:sub>
                    </m:sSub>
                    <m:r>
                      <a:rPr lang="en-US" altLang="zh-CN" sz="2400" b="1" i="1" spc="22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→</m:t>
                    </m:r>
                    <m:sSub>
                      <m:sSub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𝝁</m:t>
                        </m:r>
                      </m:sub>
                    </m:sSub>
                    <m:r>
                      <a:rPr lang="en-US" altLang="zh-CN" sz="2400" b="1" i="1" spc="22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sSub>
                      <m:sSub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𝝏</m:t>
                        </m:r>
                      </m:e>
                      <m:sub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𝝁</m:t>
                        </m:r>
                      </m:sub>
                    </m:sSub>
                    <m:r>
                      <a:rPr lang="en-US" altLang="zh-CN" sz="2400" b="1" i="1" spc="22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+</m:t>
                    </m:r>
                    <m:r>
                      <a:rPr lang="en-US" altLang="zh-CN" sz="2400" b="1" i="1" spc="22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𝒊𝒆</m:t>
                    </m:r>
                    <m:sSub>
                      <m:sSubPr>
                        <m:ctrlPr>
                          <a:rPr lang="en-US" altLang="zh-CN" sz="2400" b="1" i="1" spc="22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 spc="225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，协变导数不对易，破坏了约束条件的兼容性，导致非物理模式在外场中以超光速传播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86537C6-8387-A3FD-1F94-8084563F9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041" y="5614867"/>
                <a:ext cx="6165459" cy="1230273"/>
              </a:xfrm>
              <a:prstGeom prst="rect">
                <a:avLst/>
              </a:prstGeom>
              <a:blipFill>
                <a:blip r:embed="rId9"/>
                <a:stretch>
                  <a:fillRect l="-1482" t="-2970" r="-198" b="-10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49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E7292-2B17-81EE-262A-CE369398D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0E76C973-F7D3-A3A0-C7E7-E3815C80C53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8402" y="694194"/>
            <a:ext cx="4950714" cy="707886"/>
            <a:chOff x="1374112" y="1995890"/>
            <a:chExt cx="4950714" cy="70788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77A2BA7-F5B8-6ECA-DE2D-A7E5AB69C66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90361" y="2088223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课题简介及开题报告回顾</a:t>
              </a:r>
              <a:endPara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561EE69-4E4F-58B8-E529-89114A7F3F3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DB602E6-F703-AFB0-99C5-92E4ECFB24A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8402" y="1920748"/>
            <a:ext cx="6043962" cy="707886"/>
            <a:chOff x="1374112" y="1995890"/>
            <a:chExt cx="6043962" cy="70788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68E2E65-4392-C1F5-A804-4E5A57FD1BE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90361" y="2088223"/>
              <a:ext cx="5227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spc="22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庞加莱群和卡西米尔算符</a:t>
              </a:r>
              <a:endPara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C9E226D-FA66-BC71-79BD-D0A7250025E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E728E61-E373-B41A-E998-9D0B2551108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48402" y="3157303"/>
            <a:ext cx="7434996" cy="707886"/>
            <a:chOff x="1374112" y="1995890"/>
            <a:chExt cx="7434996" cy="707886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62F0DC8D-A397-8365-0D57-15C3B2100C2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90087" y="2087965"/>
              <a:ext cx="66190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旋量场和矢量场的自旋生成元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82A5809-EF98-607E-6ABB-C43FDBDD40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A7F9C46-346D-F066-D679-2B765099D1B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8402" y="4645467"/>
            <a:ext cx="4100481" cy="707886"/>
            <a:chOff x="1374112" y="1995890"/>
            <a:chExt cx="4100481" cy="707886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9D9D308-2170-603C-7344-60DD95685C0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90361" y="2088223"/>
              <a:ext cx="3284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Massive RS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场方程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957D6D2-E7ED-F6FC-402F-70B5F90F43D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73B68AC-6CC0-0BA6-15D1-555AF70AF623}"/>
              </a:ext>
            </a:extLst>
          </p:cNvPr>
          <p:cNvGrpSpPr/>
          <p:nvPr/>
        </p:nvGrpSpPr>
        <p:grpSpPr>
          <a:xfrm>
            <a:off x="7983398" y="1938334"/>
            <a:ext cx="3697058" cy="3779509"/>
            <a:chOff x="8129370" y="2128162"/>
            <a:chExt cx="3697058" cy="377950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41DAD9FE-4D0D-125F-8C2B-933FE9C935BC}"/>
                </a:ext>
              </a:extLst>
            </p:cNvPr>
            <p:cNvGrpSpPr/>
            <p:nvPr/>
          </p:nvGrpSpPr>
          <p:grpSpPr>
            <a:xfrm>
              <a:off x="8179956" y="2128162"/>
              <a:ext cx="3284115" cy="3284115"/>
              <a:chOff x="4198223" y="1984373"/>
              <a:chExt cx="3284115" cy="328411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A71F03B3-E416-A8B6-6DBA-03C1BCD9E54A}"/>
                  </a:ext>
                </a:extLst>
              </p:cNvPr>
              <p:cNvGrpSpPr/>
              <p:nvPr/>
            </p:nvGrpSpPr>
            <p:grpSpPr>
              <a:xfrm>
                <a:off x="4198223" y="1984373"/>
                <a:ext cx="3284115" cy="3284115"/>
                <a:chOff x="4121311" y="1975828"/>
                <a:chExt cx="3284115" cy="3284115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237BB81E-F67B-2E10-4383-260A9408059D}"/>
                    </a:ext>
                  </a:extLst>
                </p:cNvPr>
                <p:cNvSpPr/>
                <p:nvPr/>
              </p:nvSpPr>
              <p:spPr>
                <a:xfrm>
                  <a:off x="4652451" y="2506968"/>
                  <a:ext cx="2221834" cy="2221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56826B2D-47E1-9098-5C35-9D0390C65827}"/>
                    </a:ext>
                  </a:extLst>
                </p:cNvPr>
                <p:cNvSpPr/>
                <p:nvPr/>
              </p:nvSpPr>
              <p:spPr>
                <a:xfrm>
                  <a:off x="4121311" y="1975828"/>
                  <a:ext cx="3284115" cy="3284115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9B6E84F9-8FB3-3AF9-D89B-F9A9FA5746E5}"/>
                  </a:ext>
                </a:extLst>
              </p:cNvPr>
              <p:cNvGrpSpPr/>
              <p:nvPr/>
            </p:nvGrpSpPr>
            <p:grpSpPr>
              <a:xfrm>
                <a:off x="5055450" y="3079275"/>
                <a:ext cx="1569660" cy="1094310"/>
                <a:chOff x="5055450" y="3056326"/>
                <a:chExt cx="1569660" cy="109431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824080A7-EEF9-1177-2EA7-7F96105E1812}"/>
                    </a:ext>
                  </a:extLst>
                </p:cNvPr>
                <p:cNvSpPr/>
                <p:nvPr/>
              </p:nvSpPr>
              <p:spPr>
                <a:xfrm>
                  <a:off x="5055450" y="3056326"/>
                  <a:ext cx="156966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zh-CN" sz="54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目录</a:t>
                  </a:r>
                  <a:endParaRPr lang="en-US" altLang="zh-CN" sz="5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E9C32AC-3C4C-8DFB-ABF2-0DE5A4BFF220}"/>
                    </a:ext>
                  </a:extLst>
                </p:cNvPr>
                <p:cNvSpPr/>
                <p:nvPr/>
              </p:nvSpPr>
              <p:spPr>
                <a:xfrm>
                  <a:off x="5055450" y="3842859"/>
                  <a:ext cx="149062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400" b="1" i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Content</a:t>
                  </a:r>
                  <a:endPara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3AA3F61-6246-F240-A22D-E9C9E4F41A64}"/>
                </a:ext>
              </a:extLst>
            </p:cNvPr>
            <p:cNvSpPr/>
            <p:nvPr/>
          </p:nvSpPr>
          <p:spPr>
            <a:xfrm>
              <a:off x="11464070" y="2570750"/>
              <a:ext cx="362358" cy="359023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B93F50E3-F428-BDF4-6D97-B2AE40426832}"/>
                </a:ext>
              </a:extLst>
            </p:cNvPr>
            <p:cNvSpPr/>
            <p:nvPr/>
          </p:nvSpPr>
          <p:spPr>
            <a:xfrm>
              <a:off x="9565179" y="5477037"/>
              <a:ext cx="434635" cy="430634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01FF76C-5B85-BB70-C922-322388712B81}"/>
                </a:ext>
              </a:extLst>
            </p:cNvPr>
            <p:cNvSpPr/>
            <p:nvPr/>
          </p:nvSpPr>
          <p:spPr>
            <a:xfrm>
              <a:off x="8129370" y="2274480"/>
              <a:ext cx="174931" cy="173320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7068B77-B7F9-CF08-4B67-CC363C99A78C}"/>
              </a:ext>
            </a:extLst>
          </p:cNvPr>
          <p:cNvPicPr/>
          <p:nvPr/>
        </p:nvPicPr>
        <p:blipFill>
          <a:blip r:embed="rId15"/>
          <a:srcRect l="6667" t="12219" r="6776" b="1333"/>
          <a:stretch>
            <a:fillRect/>
          </a:stretch>
        </p:blipFill>
        <p:spPr>
          <a:xfrm>
            <a:off x="10594975" y="104775"/>
            <a:ext cx="1421130" cy="1419860"/>
          </a:xfrm>
          <a:prstGeom prst="ellipse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5C9CB538-FDF9-79BC-3AB3-A0BD8980F312}"/>
              </a:ext>
            </a:extLst>
          </p:cNvPr>
          <p:cNvSpPr txBox="1">
            <a:spLocks/>
          </p:cNvSpPr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6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5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A71D9-CB09-072D-BA24-37DCAA794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9BFC3FC8-7FF4-3662-B26A-1FE98870AB72}"/>
              </a:ext>
            </a:extLst>
          </p:cNvPr>
          <p:cNvSpPr txBox="1">
            <a:spLocks/>
          </p:cNvSpPr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7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ADFB4AE-B8EF-74A6-4F2C-0A90909779C7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庞加莱群和卡西米尔算符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2A86F1A-D451-9E23-6528-43572BD57269}"/>
              </a:ext>
            </a:extLst>
          </p:cNvPr>
          <p:cNvSpPr/>
          <p:nvPr/>
        </p:nvSpPr>
        <p:spPr>
          <a:xfrm>
            <a:off x="995550" y="104775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洛伦兹变换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4D94AA-C6DE-AFA4-98F6-90B197CBEB2E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7C176E0-2233-F83F-400F-A962BB65935B}"/>
              </a:ext>
            </a:extLst>
          </p:cNvPr>
          <p:cNvSpPr txBox="1"/>
          <p:nvPr/>
        </p:nvSpPr>
        <p:spPr>
          <a:xfrm>
            <a:off x="470539" y="1225353"/>
            <a:ext cx="323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相对论：物理定律在洛伦兹变换下是协变的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3AE08857-6AA6-FFD5-7623-944FCB412DFC}"/>
              </a:ext>
            </a:extLst>
          </p:cNvPr>
          <p:cNvSpPr/>
          <p:nvPr/>
        </p:nvSpPr>
        <p:spPr>
          <a:xfrm>
            <a:off x="3846162" y="1456185"/>
            <a:ext cx="776258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778C251-8EF8-4314-9283-700721EE2D74}"/>
                  </a:ext>
                </a:extLst>
              </p:cNvPr>
              <p:cNvSpPr txBox="1"/>
              <p:nvPr/>
            </p:nvSpPr>
            <p:spPr>
              <a:xfrm>
                <a:off x="4675297" y="998271"/>
                <a:ext cx="5414853" cy="128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洛伦兹变换</a:t>
                </a:r>
                <a:r>
                  <a:rPr lang="en-US" altLang="zh-CN" sz="24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b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保证闵可夫斯基时空的距离不变，即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p>
                      </m:sSubSup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778C251-8EF8-4314-9283-700721EE2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297" y="998271"/>
                <a:ext cx="5414853" cy="1285160"/>
              </a:xfrm>
              <a:prstGeom prst="rect">
                <a:avLst/>
              </a:prstGeom>
              <a:blipFill>
                <a:blip r:embed="rId4"/>
                <a:stretch>
                  <a:fillRect t="-1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0398360-3598-3E60-6DA2-0D10183AB9FF}"/>
                  </a:ext>
                </a:extLst>
              </p:cNvPr>
              <p:cNvSpPr txBox="1"/>
              <p:nvPr/>
            </p:nvSpPr>
            <p:spPr>
              <a:xfrm>
                <a:off x="470539" y="2846894"/>
                <a:ext cx="10603861" cy="136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生成元和物理量间有密切联系：寻找无穷小洛伦兹变换的生成元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无穷小洛伦兹变化：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2ℏ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𝝁𝝂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：无穷小洛伦兹变化的生成元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，是一系列厄米算符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0398360-3598-3E60-6DA2-0D10183A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9" y="2846894"/>
                <a:ext cx="10603861" cy="1365567"/>
              </a:xfrm>
              <a:prstGeom prst="rect">
                <a:avLst/>
              </a:prstGeom>
              <a:blipFill>
                <a:blip r:embed="rId5"/>
                <a:stretch>
                  <a:fillRect l="-862" t="-3125" b="-9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5758B57-4A94-8688-A979-D3D54D060A20}"/>
                  </a:ext>
                </a:extLst>
              </p:cNvPr>
              <p:cNvSpPr txBox="1"/>
              <p:nvPr/>
            </p:nvSpPr>
            <p:spPr>
              <a:xfrm>
                <a:off x="546739" y="4695456"/>
                <a:ext cx="106038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对易关系确定了洛伦兹群的代数结构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sepChr m:val=",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𝜌𝜎</m:t>
                            </m:r>
                          </m:sup>
                        </m:sSup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𝜇𝜎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𝜈𝜌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𝜈𝜌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𝜇𝜎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𝜇𝜌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𝜈𝜎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𝜈𝜎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𝜇𝜌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5758B57-4A94-8688-A979-D3D54D060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39" y="4695456"/>
                <a:ext cx="10603861" cy="830997"/>
              </a:xfrm>
              <a:prstGeom prst="rect">
                <a:avLst/>
              </a:prstGeom>
              <a:blipFill>
                <a:blip r:embed="rId6"/>
                <a:stretch>
                  <a:fillRect l="-805" t="-5109" b="-5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D477BC0-B396-84EC-C57D-E028F270BF51}"/>
                  </a:ext>
                </a:extLst>
              </p:cNvPr>
              <p:cNvSpPr txBox="1"/>
              <p:nvPr/>
            </p:nvSpPr>
            <p:spPr>
              <a:xfrm>
                <a:off x="7382723" y="454751"/>
                <a:ext cx="4043479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/>
                  <a:t>取度规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{+1,−1,−1,−1}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D477BC0-B396-84EC-C57D-E028F270B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723" y="454751"/>
                <a:ext cx="4043479" cy="424796"/>
              </a:xfrm>
              <a:prstGeom prst="rect">
                <a:avLst/>
              </a:prstGeom>
              <a:blipFill>
                <a:blip r:embed="rId7"/>
                <a:stretch>
                  <a:fillRect l="-1508" t="-7246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15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48611-15FE-99C2-DB50-D97D06F06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B8C2953-6C73-E9CD-2986-1663A2B3463B}"/>
              </a:ext>
            </a:extLst>
          </p:cNvPr>
          <p:cNvSpPr txBox="1"/>
          <p:nvPr/>
        </p:nvSpPr>
        <p:spPr>
          <a:xfrm>
            <a:off x="231279" y="1595024"/>
            <a:ext cx="3884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狭义相对论的时空变换对应闵可夫斯基时空的等距变换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E1A9E01E-FCAA-EF5E-4FBE-E6BBD8A4400A}"/>
              </a:ext>
            </a:extLst>
          </p:cNvPr>
          <p:cNvSpPr txBox="1">
            <a:spLocks/>
          </p:cNvSpPr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8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815205D-1B04-6C25-2E07-7E41C7BF24AB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庞加莱群和卡西米尔算符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E96E247-E292-533F-F173-0BCC5D7054B6}"/>
              </a:ext>
            </a:extLst>
          </p:cNvPr>
          <p:cNvSpPr/>
          <p:nvPr/>
        </p:nvSpPr>
        <p:spPr>
          <a:xfrm>
            <a:off x="995550" y="104775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庞加莱群和庞加莱代数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DC60B5-8736-CD40-07AF-E9A10D0E69CF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427BD2A0-D15B-846D-09BF-773B373CA3AA}"/>
              </a:ext>
            </a:extLst>
          </p:cNvPr>
          <p:cNvSpPr/>
          <p:nvPr/>
        </p:nvSpPr>
        <p:spPr>
          <a:xfrm rot="5400000">
            <a:off x="354497" y="2854820"/>
            <a:ext cx="1104160" cy="412303"/>
          </a:xfrm>
          <a:prstGeom prst="rightArrow">
            <a:avLst/>
          </a:pr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4C6E2F-D65E-6BAB-5C60-9BAA58331D65}"/>
              </a:ext>
            </a:extLst>
          </p:cNvPr>
          <p:cNvSpPr txBox="1"/>
          <p:nvPr/>
        </p:nvSpPr>
        <p:spPr>
          <a:xfrm>
            <a:off x="382798" y="3880181"/>
            <a:ext cx="145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庞加莱群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8AA06955-2D8F-46EA-374B-9687DEF05661}"/>
              </a:ext>
            </a:extLst>
          </p:cNvPr>
          <p:cNvSpPr/>
          <p:nvPr/>
        </p:nvSpPr>
        <p:spPr>
          <a:xfrm>
            <a:off x="1733550" y="3372057"/>
            <a:ext cx="412304" cy="147791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BDA0122-4E78-7879-F57C-4DFEA0805ADF}"/>
                  </a:ext>
                </a:extLst>
              </p:cNvPr>
              <p:cNvSpPr txBox="1"/>
              <p:nvPr/>
            </p:nvSpPr>
            <p:spPr>
              <a:xfrm>
                <a:off x="2145854" y="2908701"/>
                <a:ext cx="30463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时空坐标的整体平移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𝝁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𝝁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𝝁</m:t>
                          </m:r>
                        </m:sup>
                      </m:sSup>
                    </m:oMath>
                  </m:oMathPara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BDA0122-4E78-7879-F57C-4DFEA080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854" y="2908701"/>
                <a:ext cx="3046367" cy="830997"/>
              </a:xfrm>
              <a:prstGeom prst="rect">
                <a:avLst/>
              </a:prstGeom>
              <a:blipFill>
                <a:blip r:embed="rId4"/>
                <a:stretch>
                  <a:fillRect l="-1000" t="-5147" r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1817F5A-C52C-B71D-7072-FB2071CFDF1D}"/>
                  </a:ext>
                </a:extLst>
              </p:cNvPr>
              <p:cNvSpPr txBox="1"/>
              <p:nvPr/>
            </p:nvSpPr>
            <p:spPr>
              <a:xfrm>
                <a:off x="2389730" y="4424887"/>
                <a:ext cx="1966867" cy="850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洛伦兹变换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𝝁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</m:sub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𝝁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</m:sup>
                      </m:sSup>
                    </m:oMath>
                  </m:oMathPara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1817F5A-C52C-B71D-7072-FB2071CFD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30" y="4424887"/>
                <a:ext cx="1966867" cy="850169"/>
              </a:xfrm>
              <a:prstGeom prst="rect">
                <a:avLst/>
              </a:prstGeom>
              <a:blipFill>
                <a:blip r:embed="rId5"/>
                <a:stretch>
                  <a:fillRect t="-5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左大括号 14">
            <a:extLst>
              <a:ext uri="{FF2B5EF4-FFF2-40B4-BE49-F238E27FC236}">
                <a16:creationId xmlns:a16="http://schemas.microsoft.com/office/drawing/2014/main" id="{422D05EA-26A6-857A-BF1A-3B6BB777E976}"/>
              </a:ext>
            </a:extLst>
          </p:cNvPr>
          <p:cNvSpPr/>
          <p:nvPr/>
        </p:nvSpPr>
        <p:spPr>
          <a:xfrm>
            <a:off x="4356597" y="4209678"/>
            <a:ext cx="412304" cy="147791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453F493-28BE-F01D-CF96-C433512D8D86}"/>
              </a:ext>
            </a:extLst>
          </p:cNvPr>
          <p:cNvSpPr txBox="1"/>
          <p:nvPr/>
        </p:nvSpPr>
        <p:spPr>
          <a:xfrm>
            <a:off x="4522216" y="3829070"/>
            <a:ext cx="298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</a:p>
          <a:p>
            <a:pPr algn="ctr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（惯性系间的变换）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1847FD7-BF80-E3A6-108A-2595B9BFA5AD}"/>
              </a:ext>
            </a:extLst>
          </p:cNvPr>
          <p:cNvSpPr txBox="1"/>
          <p:nvPr/>
        </p:nvSpPr>
        <p:spPr>
          <a:xfrm>
            <a:off x="4556399" y="5286121"/>
            <a:ext cx="298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</a:t>
            </a:r>
          </a:p>
          <a:p>
            <a:pPr algn="ctr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（三维空间的旋转）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0955420-38A8-12CC-E145-94B4B7DBC237}"/>
              </a:ext>
            </a:extLst>
          </p:cNvPr>
          <p:cNvSpPr txBox="1"/>
          <p:nvPr/>
        </p:nvSpPr>
        <p:spPr>
          <a:xfrm>
            <a:off x="8586516" y="2361621"/>
            <a:ext cx="298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无穷小变换的生成元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8BED4E4C-9F93-DE5D-5D88-DA04E26001E5}"/>
              </a:ext>
            </a:extLst>
          </p:cNvPr>
          <p:cNvSpPr/>
          <p:nvPr/>
        </p:nvSpPr>
        <p:spPr>
          <a:xfrm>
            <a:off x="5410200" y="3059668"/>
            <a:ext cx="2648134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4E55A7F-E642-0C69-92B0-983D6E799C8E}"/>
                  </a:ext>
                </a:extLst>
              </p:cNvPr>
              <p:cNvSpPr txBox="1"/>
              <p:nvPr/>
            </p:nvSpPr>
            <p:spPr>
              <a:xfrm>
                <a:off x="8509204" y="2969092"/>
                <a:ext cx="342244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四动量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，其中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endPara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4E55A7F-E642-0C69-92B0-983D6E799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204" y="2969092"/>
                <a:ext cx="3422446" cy="470000"/>
              </a:xfrm>
              <a:prstGeom prst="rect">
                <a:avLst/>
              </a:prstGeom>
              <a:blipFill>
                <a:blip r:embed="rId6"/>
                <a:stretch>
                  <a:fillRect l="-2852" t="-7792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8C507560-9C7C-A9DD-C986-23E9A2579490}"/>
              </a:ext>
            </a:extLst>
          </p:cNvPr>
          <p:cNvSpPr/>
          <p:nvPr/>
        </p:nvSpPr>
        <p:spPr>
          <a:xfrm>
            <a:off x="7282076" y="4240221"/>
            <a:ext cx="776258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38225577-D721-FD53-80A4-3A5C36B32044}"/>
              </a:ext>
            </a:extLst>
          </p:cNvPr>
          <p:cNvSpPr/>
          <p:nvPr/>
        </p:nvSpPr>
        <p:spPr>
          <a:xfrm>
            <a:off x="7282076" y="5668750"/>
            <a:ext cx="776258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999CFF5-35C1-2C53-B85B-43EEEDC7EC75}"/>
                  </a:ext>
                </a:extLst>
              </p:cNvPr>
              <p:cNvSpPr txBox="1"/>
              <p:nvPr/>
            </p:nvSpPr>
            <p:spPr>
              <a:xfrm>
                <a:off x="8389667" y="4138462"/>
                <a:ext cx="2982371" cy="471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999CFF5-35C1-2C53-B85B-43EEEDC7E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667" y="4138462"/>
                <a:ext cx="2982371" cy="471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4BD4710-2C24-C5A3-5544-98DDDE28C866}"/>
                  </a:ext>
                </a:extLst>
              </p:cNvPr>
              <p:cNvSpPr txBox="1"/>
              <p:nvPr/>
            </p:nvSpPr>
            <p:spPr>
              <a:xfrm>
                <a:off x="8288069" y="5576417"/>
                <a:ext cx="3961081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角动量算符：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𝒊𝒋𝒌</m:t>
                        </m:r>
                      </m:sub>
                    </m:sSub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𝒋𝒌</m:t>
                        </m:r>
                      </m:sup>
                    </m:sSup>
                  </m:oMath>
                </a14:m>
                <a:endPara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4BD4710-2C24-C5A3-5544-98DDDE28C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069" y="5576417"/>
                <a:ext cx="3961081" cy="624082"/>
              </a:xfrm>
              <a:prstGeom prst="rect">
                <a:avLst/>
              </a:prstGeom>
              <a:blipFill>
                <a:blip r:embed="rId8"/>
                <a:stretch>
                  <a:fillRect l="-2465" b="-10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EAFA626-6D34-B891-AAB4-2B8D0D65D79F}"/>
                  </a:ext>
                </a:extLst>
              </p:cNvPr>
              <p:cNvSpPr txBox="1"/>
              <p:nvPr/>
            </p:nvSpPr>
            <p:spPr>
              <a:xfrm>
                <a:off x="4298950" y="646156"/>
                <a:ext cx="7744321" cy="156966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/>
                  <a:t>庞加莱代数</a:t>
                </a:r>
                <a:endParaRPr lang="en-US" altLang="zh-CN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sepChr m:val=",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sepChr m:val=",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p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𝜈𝜌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𝜇𝜌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sepChr m:val=",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𝜌𝜎</m:t>
                              </m:r>
                            </m:sup>
                          </m:sSup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𝜇𝜎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𝜈𝜌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𝜈𝜌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𝜇𝜎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𝜇𝜌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𝜈𝜎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𝜈𝜎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𝜇𝜌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EAFA626-6D34-B891-AAB4-2B8D0D65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950" y="646156"/>
                <a:ext cx="7744321" cy="1569660"/>
              </a:xfrm>
              <a:prstGeom prst="rect">
                <a:avLst/>
              </a:prstGeom>
              <a:blipFill>
                <a:blip r:embed="rId9"/>
                <a:stretch>
                  <a:fillRect t="-2724" b="-2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22EA5FDE-9FA3-1FF8-45FB-AB2F8F0533B6}"/>
              </a:ext>
            </a:extLst>
          </p:cNvPr>
          <p:cNvSpPr/>
          <p:nvPr/>
        </p:nvSpPr>
        <p:spPr>
          <a:xfrm>
            <a:off x="8158436" y="2426021"/>
            <a:ext cx="3884835" cy="39493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1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A5AE1-1191-11F3-F3CC-60E0F5215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FA514C3-E4B2-49DE-DEBC-57D77D42D010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CAC67734-0D39-9069-30DF-D57D738A6616}"/>
              </a:ext>
            </a:extLst>
          </p:cNvPr>
          <p:cNvSpPr txBox="1">
            <a:spLocks/>
          </p:cNvSpPr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marL="37465">
                <a:lnSpc>
                  <a:spcPts val="860"/>
                </a:lnSpc>
              </a:pPr>
              <a:t>9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A876E95-F5A8-0976-AAD1-3844B1A1AFBD}"/>
              </a:ext>
            </a:extLst>
          </p:cNvPr>
          <p:cNvSpPr/>
          <p:nvPr/>
        </p:nvSpPr>
        <p:spPr>
          <a:xfrm>
            <a:off x="995550" y="589204"/>
            <a:ext cx="437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庞加莱群和卡西米尔算符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F02C5D3-716A-38DF-1767-B530032CAF93}"/>
              </a:ext>
            </a:extLst>
          </p:cNvPr>
          <p:cNvSpPr/>
          <p:nvPr/>
        </p:nvSpPr>
        <p:spPr>
          <a:xfrm>
            <a:off x="995550" y="104775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卡西米尔算符（</a:t>
            </a:r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massive case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43E3F6-8C4C-2633-4174-F13F51D546B2}"/>
              </a:ext>
            </a:extLst>
          </p:cNvPr>
          <p:cNvSpPr txBox="1"/>
          <p:nvPr/>
        </p:nvSpPr>
        <p:spPr>
          <a:xfrm>
            <a:off x="148729" y="1386568"/>
            <a:ext cx="608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有质量粒子的两个基本属性：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质量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，自旋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二者应当和某个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算符的本征值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密切相连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42246040-DB3A-1B8F-4969-B04612116258}"/>
              </a:ext>
            </a:extLst>
          </p:cNvPr>
          <p:cNvSpPr/>
          <p:nvPr/>
        </p:nvSpPr>
        <p:spPr>
          <a:xfrm rot="5400000">
            <a:off x="1657500" y="2855582"/>
            <a:ext cx="1586860" cy="412303"/>
          </a:xfrm>
          <a:prstGeom prst="rightArrow">
            <a:avLst/>
          </a:pr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3DE28E4-3D4D-7C30-B940-B981D2E1F79D}"/>
              </a:ext>
            </a:extLst>
          </p:cNvPr>
          <p:cNvSpPr txBox="1"/>
          <p:nvPr/>
        </p:nvSpPr>
        <p:spPr>
          <a:xfrm>
            <a:off x="2857704" y="2561140"/>
            <a:ext cx="3128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利用庞加莱代数的结构，构造出两个卡西米尔算符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71F1B91-EACC-5EB2-6DA4-0616ADB78BB4}"/>
                  </a:ext>
                </a:extLst>
              </p:cNvPr>
              <p:cNvSpPr txBox="1"/>
              <p:nvPr/>
            </p:nvSpPr>
            <p:spPr>
              <a:xfrm>
                <a:off x="148729" y="3798497"/>
                <a:ext cx="5417950" cy="1755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zh-CN" altLang="en-US" sz="24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，</m:t>
                      </m:r>
                      <m:r>
                        <a:rPr lang="en-US" altLang="zh-CN" sz="24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sz="24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𝑏𝑎</m:t>
                          </m:r>
                        </m:sup>
                      </m:sSup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为四维旋转生成元，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𝑎𝑏𝑐𝑑</m:t>
                        </m:r>
                      </m:sub>
                    </m:sSub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𝑏𝑐</m:t>
                        </m:r>
                      </m:sup>
                    </m:sSup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71F1B91-EACC-5EB2-6DA4-0616ADB78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9" y="3798497"/>
                <a:ext cx="5417950" cy="1755481"/>
              </a:xfrm>
              <a:prstGeom prst="rect">
                <a:avLst/>
              </a:prstGeom>
              <a:blipFill>
                <a:blip r:embed="rId4"/>
                <a:stretch>
                  <a:fillRect l="-1687" r="-7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BC68345-D096-42C0-3492-4A35CFF1C249}"/>
                  </a:ext>
                </a:extLst>
              </p:cNvPr>
              <p:cNvSpPr txBox="1"/>
              <p:nvPr/>
            </p:nvSpPr>
            <p:spPr>
              <a:xfrm>
                <a:off x="228446" y="5599894"/>
                <a:ext cx="7823354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计算可得，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无关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𝑎𝑏𝑐𝑑</m:t>
                        </m:r>
                      </m:sub>
                    </m:sSub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𝑏𝑐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BC68345-D096-42C0-3492-4A35CFF1C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6" y="5599894"/>
                <a:ext cx="7823354" cy="535468"/>
              </a:xfrm>
              <a:prstGeom prst="rect">
                <a:avLst/>
              </a:prstGeom>
              <a:blipFill>
                <a:blip r:embed="rId5"/>
                <a:stretch>
                  <a:fillRect l="-779" b="-8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DC17C62-7889-019F-362D-A31154A8083A}"/>
                  </a:ext>
                </a:extLst>
              </p:cNvPr>
              <p:cNvSpPr txBox="1"/>
              <p:nvPr/>
            </p:nvSpPr>
            <p:spPr>
              <a:xfrm>
                <a:off x="7217911" y="1610253"/>
                <a:ext cx="4055377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卡西米尔算符：与群的所有生成元都对易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（易验证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𝑎𝑏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𝑐𝑑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DC17C62-7889-019F-362D-A31154A80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911" y="1610253"/>
                <a:ext cx="4055377" cy="1138773"/>
              </a:xfrm>
              <a:prstGeom prst="rect">
                <a:avLst/>
              </a:prstGeom>
              <a:blipFill>
                <a:blip r:embed="rId6"/>
                <a:stretch>
                  <a:fillRect l="-2256" t="-3743" r="-7970" b="-8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20845390-F12B-7B63-7034-E86F75C83D98}"/>
              </a:ext>
            </a:extLst>
          </p:cNvPr>
          <p:cNvSpPr txBox="1"/>
          <p:nvPr/>
        </p:nvSpPr>
        <p:spPr>
          <a:xfrm>
            <a:off x="5566679" y="573482"/>
            <a:ext cx="583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群在一个线性空间上的作用：表示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若该空间无法分解为更小的空间：则为不可约表示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6BA07726-7B06-69EA-2B31-2F240D8994CE}"/>
              </a:ext>
            </a:extLst>
          </p:cNvPr>
          <p:cNvSpPr/>
          <p:nvPr/>
        </p:nvSpPr>
        <p:spPr>
          <a:xfrm rot="5400000">
            <a:off x="9011062" y="3353275"/>
            <a:ext cx="1586860" cy="412303"/>
          </a:xfrm>
          <a:prstGeom prst="rightArrow">
            <a:avLst/>
          </a:pr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AFB8DF5-62E2-B5E1-7037-3018D45D934A}"/>
              </a:ext>
            </a:extLst>
          </p:cNvPr>
          <p:cNvSpPr txBox="1"/>
          <p:nvPr/>
        </p:nvSpPr>
        <p:spPr>
          <a:xfrm>
            <a:off x="6751685" y="2970163"/>
            <a:ext cx="2846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Schur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定理：不可约表示下，卡西米尔算符只能是常数倍的单位算符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67CBA8D-F2F8-D616-D78C-1DB2D2C6A433}"/>
                  </a:ext>
                </a:extLst>
              </p:cNvPr>
              <p:cNvSpPr txBox="1"/>
              <p:nvPr/>
            </p:nvSpPr>
            <p:spPr>
              <a:xfrm>
                <a:off x="6536624" y="4369827"/>
                <a:ext cx="5417950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4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，</m:t>
                      </m:r>
                      <m:r>
                        <a:rPr lang="en-US" altLang="zh-CN" sz="24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CN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+1)</m:t>
                      </m:r>
                    </m:oMath>
                  </m:oMathPara>
                </a14:m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二者给出了粒子的质量和自旋</a:t>
                </a:r>
                <a:endPara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67CBA8D-F2F8-D616-D78C-1DB2D2C6A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24" y="4369827"/>
                <a:ext cx="5417950" cy="839332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3D5A066-809C-836E-ADD1-427EE5FED0F6}"/>
                  </a:ext>
                </a:extLst>
              </p:cNvPr>
              <p:cNvSpPr txBox="1"/>
              <p:nvPr/>
            </p:nvSpPr>
            <p:spPr>
              <a:xfrm>
                <a:off x="95645" y="6392047"/>
                <a:ext cx="47838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注：这里采用自然单位，即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ℏ=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3D5A066-809C-836E-ADD1-427EE5FED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45" y="6392047"/>
                <a:ext cx="4783821" cy="400110"/>
              </a:xfrm>
              <a:prstGeom prst="rect">
                <a:avLst/>
              </a:prstGeom>
              <a:blipFill>
                <a:blip r:embed="rId8"/>
                <a:stretch>
                  <a:fillRect l="-1403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690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68878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2078</Words>
  <Application>Microsoft Office PowerPoint</Application>
  <PresentationFormat>宽屏</PresentationFormat>
  <Paragraphs>297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微软雅黑</vt:lpstr>
      <vt:lpstr>字魂58号-创中黑</vt:lpstr>
      <vt:lpstr>Arial</vt:lpstr>
      <vt:lpstr>Calibri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guoli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大 木子</dc:creator>
  <cp:lastModifiedBy>1808134840@qq.com</cp:lastModifiedBy>
  <cp:revision>178</cp:revision>
  <dcterms:created xsi:type="dcterms:W3CDTF">2019-12-02T06:42:00Z</dcterms:created>
  <dcterms:modified xsi:type="dcterms:W3CDTF">2026-05-22T06:54:29Z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KSOTemplateUUID">
    <vt:lpwstr>v1.0_mb_0wuL9QSxZ4B6nFu4fWGouw==</vt:lpwstr>
  </property>
  <property fmtid="{D5CDD505-2E9C-101B-9397-08002B2CF9AE}" pid="4" name="ICV">
    <vt:lpwstr>C6825DD902304496B925C166AE7263F5_11</vt:lpwstr>
  </property>
</Properties>
</file>