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0" r:id="rId2"/>
    <p:sldId id="341" r:id="rId3"/>
    <p:sldId id="342" r:id="rId4"/>
    <p:sldId id="334" r:id="rId5"/>
    <p:sldId id="344" r:id="rId6"/>
    <p:sldId id="337" r:id="rId7"/>
    <p:sldId id="345" r:id="rId8"/>
    <p:sldId id="346" r:id="rId9"/>
    <p:sldId id="339" r:id="rId10"/>
    <p:sldId id="347" r:id="rId11"/>
    <p:sldId id="353" r:id="rId12"/>
    <p:sldId id="354" r:id="rId13"/>
    <p:sldId id="359" r:id="rId14"/>
    <p:sldId id="355" r:id="rId15"/>
    <p:sldId id="340" r:id="rId16"/>
    <p:sldId id="350" r:id="rId17"/>
    <p:sldId id="351" r:id="rId18"/>
    <p:sldId id="352" r:id="rId19"/>
    <p:sldId id="343" r:id="rId20"/>
    <p:sldId id="267" r:id="rId21"/>
    <p:sldId id="33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6A0"/>
    <a:srgbClr val="0F3DC5"/>
    <a:srgbClr val="104BA4"/>
    <a:srgbClr val="AFABAB"/>
    <a:srgbClr val="2BA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8055-27CA-4C55-BC23-F9359CE32445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91625-B960-4FA4-9643-9A008D8F68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51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4C1D0-060E-4FCC-91A6-7476A46993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898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91625-B960-4FA4-9643-9A008D8F68F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242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91625-B960-4FA4-9643-9A008D8F68F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71C5F-6D8B-A2D8-221D-E895DE33A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8EF7435-E6C8-E144-D62A-4C19A04F1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F7C0D29-DFD9-B7C3-7FA6-67CBFB2AC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17290B-A121-511B-2E07-B058DFE5DF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4C1D0-060E-4FCC-91A6-7476A46993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73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91625-B960-4FA4-9643-9A008D8F68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869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B524B-A018-65F4-2DA6-DA285664F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D914B14-578F-B1D2-EBC6-655182A979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376E6F5-FF3D-6D81-631D-1DB1543B1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15FAD3-553E-F50E-D50B-868980C33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91625-B960-4FA4-9643-9A008D8F68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79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91625-B960-4FA4-9643-9A008D8F68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371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B2B06-E682-8970-BA02-ED4C2343E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183552A-87F3-81CF-5D18-5950FD946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19C8AF2-6AB7-26B9-962C-89A11D326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CEF662-A580-F9A2-3DBE-4FE9C680F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91625-B960-4FA4-9643-9A008D8F68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117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91625-B960-4FA4-9643-9A008D8F68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00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F8323-AD08-D9E8-B1D4-3702BE94B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08FAEA-E3B3-C2C0-F028-889052CF2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1C753AC-35AF-E1DE-96B3-195BF57AE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CF2A18-A071-22F3-FAE4-3BAD002D7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91625-B960-4FA4-9643-9A008D8F68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95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91625-B960-4FA4-9643-9A008D8F68F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130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6F38C-B441-309A-FC0E-D235C39AC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987F1F-D185-053B-6035-5D0D463D4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73FC490-6C8D-DA35-DD4C-7E0BCA54B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1D70B6-7CFD-D685-E642-1780442F0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91625-B960-4FA4-9643-9A008D8F68F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15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E04E95-C28C-4865-8BFF-E15BC7F29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43BA2C4-6A62-465D-9859-A6EC58CCD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A7E042-E9C0-47C6-8F72-5A6E31E1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A42068-7729-4131-9349-2C9AA98E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408A23-9958-47FB-9DA6-A7D6A7EA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56364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9DD0E2-89AE-4F91-95C6-B328E86D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5A87FD-6B6E-4100-99A0-5B9E53CB6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F9A51A-B308-4DE3-BCF1-FC48B88D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9CF7F4-023D-4E0C-BBCC-409FD85E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E7EE98-D94A-480D-AEF0-60916E0D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15311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F6736A6-5D5C-46C2-BD7E-BED0C2D39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5939D8-8B3D-4C32-B97B-D5A4A549F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5D972E-0DA1-486D-B54F-00A9E287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7BDFB6-AE3A-4D21-8A49-2126353C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292135-B275-4FAE-9A81-DB66A97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4804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244F6A-BEA3-4829-BA87-1D170340A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23E72B-5CFE-4679-8D93-CB9179125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928390-902E-46D6-AAD1-5CAC6F4C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89B6D-FF2D-4CF2-B3C7-D4A589C5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9F298F-6A75-4555-8309-0DA77122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417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1129C4-4BC7-4D1C-923F-9496B94E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8698E6-0411-4214-8D94-B0A1E13D8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841289-4692-437C-B93E-BEDAD5215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46CAEC-6441-46A7-8BEC-EDD2814BA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2D5173-EC3B-4CA4-9E3D-84194D85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9861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2FCE84-631B-4382-B4C9-8A1C21E7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0D18C5-ABDC-4A53-81D5-A8D5D8895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B3D59A7-28E3-435E-A74B-D01ACC655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B7DBAE-24BD-44C9-AF96-BD2D6C571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615034-129A-49B6-86F3-AEAF5A46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E8710F-8D44-4ABA-8573-2452F1BC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95137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10188A-D700-409D-BE1F-2F2B0D9B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A7473A-D404-4C74-B566-6E38034FC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743395-3FFA-4870-AC3C-44F08215F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B27D04B-C346-41D1-8FEC-A80AA34B6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FC4B6FE-EDA7-40B1-8441-34577FC4D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52B0929-77AA-49CB-AB9B-CEF9BA5D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3192131-6D11-451C-A87D-BA5C5F38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3B0548-3F2D-4EB1-BE3D-B4889DC7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5847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8F6A9F-3B52-4E20-ABF1-A02C896E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B5F133-9790-4C0C-BDE4-1AA814DD5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E6C979-3EBC-4160-89D7-5AEFA5AFB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59250C-276B-4000-B679-F2821DEC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73308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EC519CF-2247-47FB-A4F0-5E137898D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739F0A5-6FFF-48A8-8511-7FE17C37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285EE3-245C-49B5-8F8C-E61B2832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04103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5FE5AB-235B-49F2-8C30-96987517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A31D7B-CBDB-4E74-8461-91339A36A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3B9F42-3D3E-4977-9E31-C7E5A168C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BB7CFA-C294-46B1-9CCF-5684E60E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F3A9A8-FCD2-4C2E-91BC-DBCD14C2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26A166-5F0F-47E9-BFEF-35A17051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78602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094A1B-284C-4868-B171-E77F60C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D66C86-0CF8-4E32-A933-A5035CD4B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A85A24-38B6-4C17-8CE3-D42EA32DD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65A0FC-ABA1-425E-9952-DA52635CE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28AE56-F084-493B-AD86-53074AD5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ED1D20-B66A-408C-98AC-6CB497CF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9034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91EB71-47C6-4326-A2C3-D98D6A21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F579BF-3838-432C-B48C-A982AACF8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5BF249-5457-4BEA-B28C-BDE19428D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B2F5-E5B9-4F7B-93DF-EF86E88C72B4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719342-6EA6-4BFE-A3B1-9B26DAB6E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757B64-A415-41D7-8C58-F2D64A53E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70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7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7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8.xml"/><Relationship Id="rId7" Type="http://schemas.microsoft.com/office/2007/relationships/hdphoto" Target="../media/hdphoto1.wdp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11" Type="http://schemas.openxmlformats.org/officeDocument/2006/relationships/image" Target="../media/image26.w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4.png"/><Relationship Id="rId9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9.xml"/><Relationship Id="rId7" Type="http://schemas.microsoft.com/office/2007/relationships/hdphoto" Target="../media/hdphoto1.wdp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11" Type="http://schemas.openxmlformats.org/officeDocument/2006/relationships/image" Target="../media/image29.wmf"/><Relationship Id="rId5" Type="http://schemas.openxmlformats.org/officeDocument/2006/relationships/image" Target="../media/image5.png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4.png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0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7188F525-2E6B-47CA-9C01-06E865ED87C3}"/>
              </a:ext>
            </a:extLst>
          </p:cNvPr>
          <p:cNvSpPr/>
          <p:nvPr/>
        </p:nvSpPr>
        <p:spPr>
          <a:xfrm>
            <a:off x="0" y="1"/>
            <a:ext cx="12192000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041F30F-EAFE-4510-9017-E617922BC134}"/>
              </a:ext>
            </a:extLst>
          </p:cNvPr>
          <p:cNvSpPr/>
          <p:nvPr/>
        </p:nvSpPr>
        <p:spPr>
          <a:xfrm>
            <a:off x="0" y="1409826"/>
            <a:ext cx="12192000" cy="4499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A7FFEEA-9F85-408F-A4B4-25BB52A56DD1}"/>
              </a:ext>
            </a:extLst>
          </p:cNvPr>
          <p:cNvSpPr txBox="1"/>
          <p:nvPr/>
        </p:nvSpPr>
        <p:spPr>
          <a:xfrm>
            <a:off x="229847" y="1950439"/>
            <a:ext cx="11732305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  <a:defRPr/>
            </a:pPr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Topological Solitons: Kinks, Vortices, and Monopoles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E1420B2-787E-4A3A-BD55-DE07BE15794E}"/>
              </a:ext>
            </a:extLst>
          </p:cNvPr>
          <p:cNvSpPr/>
          <p:nvPr/>
        </p:nvSpPr>
        <p:spPr>
          <a:xfrm>
            <a:off x="903058" y="4950520"/>
            <a:ext cx="2849595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演讲者：唐昀昊</a:t>
            </a:r>
            <a:endParaRPr lang="zh-CN" altLang="en-US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985B56C-740E-4BB9-917F-013EAA8474B7}"/>
              </a:ext>
            </a:extLst>
          </p:cNvPr>
          <p:cNvGrpSpPr/>
          <p:nvPr/>
        </p:nvGrpSpPr>
        <p:grpSpPr>
          <a:xfrm>
            <a:off x="8859189" y="146088"/>
            <a:ext cx="2930983" cy="1063161"/>
            <a:chOff x="4285093" y="-6242"/>
            <a:chExt cx="3795135" cy="1376619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2829C4A2-989C-49C5-8FA9-52CE7290E71E}"/>
                </a:ext>
              </a:extLst>
            </p:cNvPr>
            <p:cNvGrpSpPr/>
            <p:nvPr/>
          </p:nvGrpSpPr>
          <p:grpSpPr>
            <a:xfrm>
              <a:off x="4285093" y="-6242"/>
              <a:ext cx="3795135" cy="1376619"/>
              <a:chOff x="6597847" y="960547"/>
              <a:chExt cx="4882683" cy="1771112"/>
            </a:xfrm>
          </p:grpSpPr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CFF3C992-06B7-45C2-B675-3CD9DEBA3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97847" y="960547"/>
                <a:ext cx="1771106" cy="1771112"/>
              </a:xfrm>
              <a:prstGeom prst="rect">
                <a:avLst/>
              </a:prstGeom>
            </p:spPr>
          </p:pic>
          <p:pic>
            <p:nvPicPr>
              <p:cNvPr id="48" name="图片 47">
                <a:extLst>
                  <a:ext uri="{FF2B5EF4-FFF2-40B4-BE49-F238E27FC236}">
                    <a16:creationId xmlns:a16="http://schemas.microsoft.com/office/drawing/2014/main" id="{9C87AC23-9356-4893-BA22-93B73D6302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406891" y="1004505"/>
                <a:ext cx="3073639" cy="1271931"/>
              </a:xfrm>
              <a:prstGeom prst="rect">
                <a:avLst/>
              </a:prstGeom>
            </p:spPr>
          </p:pic>
        </p:grp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D2EE5DB9-DFBD-49B4-848B-2299EA7DBA92}"/>
                </a:ext>
              </a:extLst>
            </p:cNvPr>
            <p:cNvSpPr/>
            <p:nvPr/>
          </p:nvSpPr>
          <p:spPr>
            <a:xfrm>
              <a:off x="5763722" y="1032708"/>
              <a:ext cx="2189819" cy="318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en-US" altLang="zh-CN" sz="1000" b="1" dirty="0">
                  <a:solidFill>
                    <a:schemeClr val="bg1"/>
                  </a:solidFill>
                  <a:latin typeface="Calibri"/>
                  <a:ea typeface="宋体" panose="02010600030101010101" pitchFamily="2" charset="-122"/>
                </a:rPr>
                <a:t>FUDAN UNIVERSITY</a:t>
              </a:r>
            </a:p>
          </p:txBody>
        </p:sp>
      </p:grp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4DA279E5-9933-4481-BA0F-0601C51C59EB}"/>
              </a:ext>
            </a:extLst>
          </p:cNvPr>
          <p:cNvSpPr/>
          <p:nvPr/>
        </p:nvSpPr>
        <p:spPr>
          <a:xfrm>
            <a:off x="3877575" y="4987206"/>
            <a:ext cx="4367571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小组成员：</a:t>
            </a: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姚善韬 </a:t>
            </a: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唐昀昊 </a:t>
            </a: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陈冠奇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319BC50C-2F63-482E-BB46-0DF7BB7C3E59}"/>
              </a:ext>
            </a:extLst>
          </p:cNvPr>
          <p:cNvSpPr/>
          <p:nvPr/>
        </p:nvSpPr>
        <p:spPr>
          <a:xfrm>
            <a:off x="8325172" y="4987206"/>
            <a:ext cx="2998357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日期</a:t>
            </a: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：</a:t>
            </a:r>
            <a:r>
              <a:rPr kumimoji="0" lang="en-US" altLang="zh-CN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2026-5-22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8C223F0-7CE8-41E5-9B50-26980E3A79E2}"/>
              </a:ext>
            </a:extLst>
          </p:cNvPr>
          <p:cNvGrpSpPr/>
          <p:nvPr/>
        </p:nvGrpSpPr>
        <p:grpSpPr>
          <a:xfrm>
            <a:off x="1653951" y="4389585"/>
            <a:ext cx="9056375" cy="112418"/>
            <a:chOff x="2958650" y="4529138"/>
            <a:chExt cx="6390970" cy="0"/>
          </a:xfrm>
        </p:grpSpPr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DD34CB00-7CBF-41FF-812C-D972CE5ED13F}"/>
                </a:ext>
              </a:extLst>
            </p:cNvPr>
            <p:cNvCxnSpPr>
              <a:cxnSpLocks/>
            </p:cNvCxnSpPr>
            <p:nvPr/>
          </p:nvCxnSpPr>
          <p:spPr>
            <a:xfrm>
              <a:off x="6475751" y="4529138"/>
              <a:ext cx="2873869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04BA4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12E22B22-2629-4A30-BF1A-0F9C6F37004E}"/>
                </a:ext>
              </a:extLst>
            </p:cNvPr>
            <p:cNvCxnSpPr>
              <a:cxnSpLocks/>
            </p:cNvCxnSpPr>
            <p:nvPr/>
          </p:nvCxnSpPr>
          <p:spPr>
            <a:xfrm>
              <a:off x="2958650" y="4529138"/>
              <a:ext cx="3681993" cy="0"/>
            </a:xfrm>
            <a:prstGeom prst="line">
              <a:avLst/>
            </a:prstGeom>
            <a:ln w="25400">
              <a:gradFill flip="none" rotWithShape="1">
                <a:gsLst>
                  <a:gs pos="96000">
                    <a:srgbClr val="104BA4"/>
                  </a:gs>
                  <a:gs pos="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1A400646-BDFB-4DBA-9781-0B7716B06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4703" y="6271460"/>
            <a:ext cx="3760842" cy="50232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62227EE-505A-1C11-CB21-D58344F9E729}"/>
              </a:ext>
            </a:extLst>
          </p:cNvPr>
          <p:cNvSpPr txBox="1"/>
          <p:nvPr/>
        </p:nvSpPr>
        <p:spPr>
          <a:xfrm>
            <a:off x="4348655" y="4373174"/>
            <a:ext cx="3494688" cy="4996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数学物理方法荣誉课中期报告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7707D04B-4E47-9AF0-396E-797A47F9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1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051917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4F9B4-BE6F-8762-3FEA-C4AE69985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384EF601-8E02-A2EF-A34A-C4191323A64A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3993B39-4A1E-C450-C5FC-EFD64A101F26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4F49614-C2C8-4CB8-EF44-16D62C01FBB4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5406184-9461-0F8E-C508-7BF2884939C9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82D0C25-18FE-7D0B-C799-0C2E9A9133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9BE9B922-207C-FC47-4C37-9A71B93CB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C637522-C8F0-F9FC-C386-D4AE5A04AF23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DFE6D4C0-9E86-C110-797D-CBACE0F3D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B5997DCF-871B-F3B1-0930-3EF0ADFCD872}"/>
              </a:ext>
            </a:extLst>
          </p:cNvPr>
          <p:cNvGrpSpPr/>
          <p:nvPr/>
        </p:nvGrpSpPr>
        <p:grpSpPr>
          <a:xfrm>
            <a:off x="0" y="1534806"/>
            <a:ext cx="6424337" cy="671512"/>
            <a:chOff x="0" y="1534806"/>
            <a:chExt cx="6424337" cy="67151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92D0324-98EF-B980-724A-F69ECB27373F}"/>
                </a:ext>
              </a:extLst>
            </p:cNvPr>
            <p:cNvSpPr/>
            <p:nvPr/>
          </p:nvSpPr>
          <p:spPr>
            <a:xfrm>
              <a:off x="0" y="1534806"/>
              <a:ext cx="6424337" cy="671512"/>
            </a:xfrm>
            <a:prstGeom prst="rect">
              <a:avLst/>
            </a:prstGeom>
            <a:solidFill>
              <a:srgbClr val="0326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7247E2C-CB7C-F511-0A8D-4177AF76887E}"/>
                </a:ext>
              </a:extLst>
            </p:cNvPr>
            <p:cNvSpPr txBox="1"/>
            <p:nvPr/>
          </p:nvSpPr>
          <p:spPr>
            <a:xfrm>
              <a:off x="285993" y="1664224"/>
              <a:ext cx="58014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我们可定义其拓扑荷：</a:t>
              </a:r>
            </a:p>
          </p:txBody>
        </p:sp>
      </p:grpSp>
      <p:sp>
        <p:nvSpPr>
          <p:cNvPr id="54" name="Rectangle 6">
            <a:extLst>
              <a:ext uri="{FF2B5EF4-FFF2-40B4-BE49-F238E27FC236}">
                <a16:creationId xmlns:a16="http://schemas.microsoft.com/office/drawing/2014/main" id="{6B85DB27-AE67-9AAB-11C9-98317CEF0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800092A-BA2B-E58F-C26C-6D9474B14E0F}"/>
              </a:ext>
            </a:extLst>
          </p:cNvPr>
          <p:cNvSpPr txBox="1"/>
          <p:nvPr/>
        </p:nvSpPr>
        <p:spPr>
          <a:xfrm>
            <a:off x="1388075" y="212563"/>
            <a:ext cx="404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涡旋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22795F1-E13F-B7E2-7DCF-A9BE4879269F}"/>
              </a:ext>
            </a:extLst>
          </p:cNvPr>
          <p:cNvSpPr txBox="1"/>
          <p:nvPr/>
        </p:nvSpPr>
        <p:spPr>
          <a:xfrm>
            <a:off x="1388074" y="761243"/>
            <a:ext cx="36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缠绕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563E6F3-9163-E3E7-FC0E-761FA8264946}"/>
              </a:ext>
            </a:extLst>
          </p:cNvPr>
          <p:cNvGrpSpPr/>
          <p:nvPr/>
        </p:nvGrpSpPr>
        <p:grpSpPr>
          <a:xfrm>
            <a:off x="0" y="2943786"/>
            <a:ext cx="6424337" cy="2947650"/>
            <a:chOff x="0" y="2943786"/>
            <a:chExt cx="6424337" cy="294765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28F6BEB-C9AF-25A2-656E-D8C2DF602113}"/>
                </a:ext>
              </a:extLst>
            </p:cNvPr>
            <p:cNvSpPr/>
            <p:nvPr/>
          </p:nvSpPr>
          <p:spPr>
            <a:xfrm>
              <a:off x="0" y="2943786"/>
              <a:ext cx="6424337" cy="2947650"/>
            </a:xfrm>
            <a:prstGeom prst="rect">
              <a:avLst/>
            </a:prstGeom>
            <a:solidFill>
              <a:srgbClr val="0326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9B179324-0896-7B7C-2ED0-DD1CE7608AEA}"/>
                </a:ext>
              </a:extLst>
            </p:cNvPr>
            <p:cNvSpPr txBox="1"/>
            <p:nvPr/>
          </p:nvSpPr>
          <p:spPr>
            <a:xfrm>
              <a:off x="285993" y="3075057"/>
              <a:ext cx="580144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无论如何对该场进行连续的形变，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的值始终保持不变，等于映射的缠绕数。</a:t>
              </a:r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由幅角定理可知，对于这种在无穷远处绕真空流形 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000" baseline="30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非平凡缠绕的场配置，在中心处必然至少存在一个</a:t>
              </a:r>
              <a:r>
                <a:rPr lang="el-GR" altLang="zh-CN" sz="2000" dirty="0">
                  <a:solidFill>
                    <a:prstClr val="white">
                      <a:lumMod val="95000"/>
                    </a:prst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ϕ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等于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的奇点，从而自然形成了一个局域化的能量核心；而要将此拓扑缠绕连续变形回均匀真空、解除这一缺陷，也需要无穷大的能量。</a:t>
              </a:r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45B955D5-E72D-FF73-F015-FF331B3A1E41}"/>
              </a:ext>
            </a:extLst>
          </p:cNvPr>
          <p:cNvSpPr txBox="1"/>
          <p:nvPr/>
        </p:nvSpPr>
        <p:spPr>
          <a:xfrm>
            <a:off x="10767488" y="6387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white">
                    <a:lumMod val="75000"/>
                  </a:prstClr>
                </a:solidFill>
                <a:latin typeface="Calibri"/>
                <a:ea typeface="宋体" panose="02010600030101010101" pitchFamily="2" charset="-122"/>
              </a:rPr>
              <a:t>MAY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22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F5F0E17-0BB5-3E87-DF4A-8F4A721842CF}"/>
              </a:ext>
            </a:extLst>
          </p:cNvPr>
          <p:cNvGrpSpPr/>
          <p:nvPr/>
        </p:nvGrpSpPr>
        <p:grpSpPr>
          <a:xfrm>
            <a:off x="7320365" y="1534805"/>
            <a:ext cx="4516647" cy="3920405"/>
            <a:chOff x="7320365" y="1534805"/>
            <a:chExt cx="4516647" cy="392040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4E7E7820-7BB9-7C19-611B-4653718D4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365" y="1534805"/>
              <a:ext cx="4516647" cy="33570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56068E8-6489-BDC9-7D6F-9C62C55B2ADD}"/>
                </a:ext>
              </a:extLst>
            </p:cNvPr>
            <p:cNvSpPr txBox="1"/>
            <p:nvPr/>
          </p:nvSpPr>
          <p:spPr>
            <a:xfrm>
              <a:off x="8584976" y="5085878"/>
              <a:ext cx="2422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7  Vortex</a:t>
              </a:r>
              <a:r>
                <a: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示意图</a:t>
              </a: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(Q=1)</a:t>
              </a: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D872580-E4D5-85A5-9026-967A1B9418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290669"/>
              </p:ext>
            </p:extLst>
          </p:nvPr>
        </p:nvGraphicFramePr>
        <p:xfrm>
          <a:off x="2016409" y="2206318"/>
          <a:ext cx="21050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8" imgW="1231560" imgH="393480" progId="Equation.DSMT4">
                  <p:embed/>
                </p:oleObj>
              </mc:Choice>
              <mc:Fallback>
                <p:oleObj name="Equation" r:id="rId8" imgW="1231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6409" y="2206318"/>
                        <a:ext cx="2105025" cy="67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灯片编号占位符 4">
            <a:extLst>
              <a:ext uri="{FF2B5EF4-FFF2-40B4-BE49-F238E27FC236}">
                <a16:creationId xmlns:a16="http://schemas.microsoft.com/office/drawing/2014/main" id="{2D2A94C0-8667-0CE9-A64E-E8A400DF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5165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FA728-82BB-3B81-AE7B-BC11C24E7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32B6F928-6747-C0AB-8F64-F0AA7FAB0A5D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D858FC8-4F9E-BDFC-B9EC-F7CF971CCD35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5EDB084-4C8D-2D51-15F9-EF3C05DD841C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DA59D7C-AEE2-B2A0-B269-D53CB588EC4B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4A6AAB79-776F-65BA-2A40-984D9B108D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2C5F5110-83C0-1029-B9D8-622BB7BC6E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3FC7E0C-6C24-8E83-E1B7-50E95A564D69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3832D6A-071D-D7AA-8937-DCB4D6806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sp>
        <p:nvSpPr>
          <p:cNvPr id="54" name="Rectangle 6">
            <a:extLst>
              <a:ext uri="{FF2B5EF4-FFF2-40B4-BE49-F238E27FC236}">
                <a16:creationId xmlns:a16="http://schemas.microsoft.com/office/drawing/2014/main" id="{A3EAAA04-1978-517C-A72D-B733E01C1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3426E20-BEA3-F232-F79D-7CCF7099F760}"/>
              </a:ext>
            </a:extLst>
          </p:cNvPr>
          <p:cNvSpPr txBox="1"/>
          <p:nvPr/>
        </p:nvSpPr>
        <p:spPr>
          <a:xfrm>
            <a:off x="1388075" y="212563"/>
            <a:ext cx="404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涡旋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E35D55B-BF6B-A5B8-1A42-B31F48DB470F}"/>
              </a:ext>
            </a:extLst>
          </p:cNvPr>
          <p:cNvSpPr txBox="1"/>
          <p:nvPr/>
        </p:nvSpPr>
        <p:spPr>
          <a:xfrm>
            <a:off x="1388074" y="761243"/>
            <a:ext cx="36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数学证明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FD3093-3AE5-6B68-7FAC-B98E6D61C3AD}"/>
              </a:ext>
            </a:extLst>
          </p:cNvPr>
          <p:cNvSpPr txBox="1"/>
          <p:nvPr/>
        </p:nvSpPr>
        <p:spPr>
          <a:xfrm>
            <a:off x="10767488" y="6387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white">
                    <a:lumMod val="75000"/>
                  </a:prstClr>
                </a:solidFill>
                <a:latin typeface="Calibri"/>
                <a:ea typeface="宋体" panose="02010600030101010101" pitchFamily="2" charset="-122"/>
              </a:rPr>
              <a:t>MAY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22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0EC4751-A238-B385-921C-BB566B03FF4F}"/>
              </a:ext>
            </a:extLst>
          </p:cNvPr>
          <p:cNvGrpSpPr/>
          <p:nvPr/>
        </p:nvGrpSpPr>
        <p:grpSpPr>
          <a:xfrm>
            <a:off x="-1" y="1263255"/>
            <a:ext cx="6909773" cy="4833501"/>
            <a:chOff x="-1" y="1263255"/>
            <a:chExt cx="6909773" cy="4833501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D899F1AC-F4EE-8630-73D1-A335A8FCE6DC}"/>
                </a:ext>
              </a:extLst>
            </p:cNvPr>
            <p:cNvSpPr/>
            <p:nvPr/>
          </p:nvSpPr>
          <p:spPr>
            <a:xfrm>
              <a:off x="-1" y="1263255"/>
              <a:ext cx="6909773" cy="4833501"/>
            </a:xfrm>
            <a:prstGeom prst="rect">
              <a:avLst/>
            </a:prstGeom>
            <a:solidFill>
              <a:srgbClr val="0326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801BAB08-2DE5-6ED5-9E45-16CD0E66A9DE}"/>
                    </a:ext>
                  </a:extLst>
                </p:cNvPr>
                <p:cNvSpPr txBox="1"/>
                <p:nvPr/>
              </p:nvSpPr>
              <p:spPr>
                <a:xfrm>
                  <a:off x="598988" y="1796498"/>
                  <a:ext cx="5776144" cy="3599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覆叠映射设定：</a:t>
                  </a: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ar-AE" altLang="zh-CN" sz="2000" i="1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ar-AE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ar-AE" altLang="zh-CN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ar-AE" altLang="zh-CN" sz="2000" i="1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ar-AE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ar-AE" altLang="zh-CN" sz="2000" i="1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ar-AE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ar-AE" altLang="zh-CN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ar-AE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zh-CN" altLang="ar-AE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𝑖𝑥</m:t>
                            </m:r>
                          </m:sup>
                        </m:sSup>
                      </m:oMath>
                    </m:oMathPara>
                  </a14:m>
                  <a:endParaRPr lang="ar-AE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/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基点对应：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m:rPr>
                          <m:nor/>
                        </m:rP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  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r>
                        <m:rPr>
                          <m:nor/>
                        </m:rP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  </m:t>
                      </m:r>
                      <m:sSup>
                        <m:sSup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</m:oMath>
                  </a14:m>
                  <a:endParaRPr lang="ar-AE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/>
                  <a:endParaRPr lang="en-US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/>
                  <a:r>
                    <a:rPr lang="en-US" altLang="zh-CN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、</a:t>
                  </a:r>
                  <a:r>
                    <a:rPr lang="en-US" altLang="zh-CN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</a:t>
                  </a:r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构造映射 </a:t>
                  </a:r>
                  <a14:m>
                    <m:oMath xmlns:m="http://schemas.openxmlformats.org/officeDocument/2006/math">
                      <m: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𝜙</m:t>
                      </m:r>
                      <m:r>
                        <a:rPr lang="en-US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:</m:t>
                      </m:r>
                      <m:sSub>
                        <m:sSub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𝜋</m:t>
                          </m:r>
                        </m:e>
                        <m:sub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d>
                        <m:dPr>
                          <m:sepChr m:val=",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altLang="zh-CN" sz="2000" i="1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zh-CN" altLang="ar-AE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ar-AE" altLang="zh-CN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p>
                          </m:sSup>
                        </m:e>
                        <m:e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→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ℤ</m:t>
                      </m:r>
                    </m:oMath>
                  </a14:m>
                  <a:endParaRPr lang="ar-AE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/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任取环路 </a:t>
                  </a:r>
                  <a14:m>
                    <m:oMath xmlns:m="http://schemas.openxmlformats.org/officeDocument/2006/math">
                      <m: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𝛾</m:t>
                      </m:r>
                      <m:r>
                        <a:rPr lang="en-US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sepChr m:val=",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0</m:t>
                          </m:r>
                        </m:e>
                        <m:e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→</m:t>
                      </m:r>
                      <m:sSup>
                        <m:sSup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𝑆</m:t>
                          </m:r>
                        </m:e>
                        <m:sup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p>
                      </m:sSup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 </m:t>
                      </m:r>
                      <m:r>
                        <a:rPr lang="zh-CN" altLang="ar-AE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𝛾</m:t>
                      </m:r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0</m:t>
                          </m:r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zh-CN" altLang="ar-AE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𝛾</m:t>
                      </m:r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1</m:t>
                      </m:r>
                    </m:oMath>
                  </a14:m>
                  <a:endParaRPr lang="ar-AE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/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道路提升定理 ：存在唯一提升路径 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𝛾</m:t>
                          </m:r>
                        </m:e>
                      </m:acc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sepChr m:val=",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0</m:t>
                          </m:r>
                        </m:e>
                        <m:e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→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ℝ</m:t>
                      </m:r>
                    </m:oMath>
                  </a14:m>
                  <a:r>
                    <a:rPr lang="zh-CN" altLang="ar-AE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，</a:t>
                  </a:r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满足 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𝛾</m:t>
                          </m:r>
                        </m:e>
                      </m:acc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0</m:t>
                          </m:r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0</m:t>
                      </m:r>
                    </m:oMath>
                  </a14:m>
                  <a:r>
                    <a:rPr lang="ar-AE" altLang="zh-CN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 </a:t>
                  </a:r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且 </a:t>
                  </a:r>
                  <a14:m>
                    <m:oMath xmlns:m="http://schemas.openxmlformats.org/officeDocument/2006/math">
                      <m: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𝑝</m:t>
                      </m:r>
                      <m: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∘</m:t>
                      </m:r>
                      <m:acc>
                        <m:accPr>
                          <m:chr m:val="̃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𝛾</m:t>
                          </m:r>
                        </m:e>
                      </m:acc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zh-CN" altLang="ar-AE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𝛾</m:t>
                      </m:r>
                    </m:oMath>
                  </a14:m>
                  <a:endParaRPr lang="ar-AE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/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因 </a:t>
                  </a:r>
                  <a14:m>
                    <m:oMath xmlns:m="http://schemas.openxmlformats.org/officeDocument/2006/math">
                      <m: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𝑝</m:t>
                      </m:r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ar-AE" altLang="zh-CN" sz="2000" i="1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lang="zh-CN" altLang="ar-AE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𝛾</m:t>
                              </m:r>
                            </m:e>
                          </m:acc>
                          <m:d>
                            <m:dPr>
                              <m:ctrlPr>
                                <a:rPr lang="ar-AE" altLang="zh-CN" sz="2000" i="1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ar-AE" altLang="zh-CN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1</m:t>
                      </m:r>
                      <m:r>
                        <m:rPr>
                          <m:nor/>
                        </m:rP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  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⟹</m:t>
                      </m:r>
                      <m:r>
                        <m:rPr>
                          <m:nor/>
                        </m:rP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  </m:t>
                      </m:r>
                      <m:acc>
                        <m:accPr>
                          <m:chr m:val="̃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𝛾</m:t>
                          </m:r>
                        </m:e>
                      </m:acc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∈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ℤ</m:t>
                      </m:r>
                    </m:oMath>
                  </a14:m>
                  <a:endParaRPr lang="ar-AE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/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定义： </a:t>
                  </a:r>
                  <a14:m>
                    <m:oMath xmlns:m="http://schemas.openxmlformats.org/officeDocument/2006/math">
                      <m: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𝜙</m:t>
                      </m:r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AE" altLang="zh-CN" sz="2000" i="1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zh-CN" altLang="ar-AE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𝛾</m:t>
                          </m:r>
                        </m:e>
                      </m:acc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e>
                      </m:d>
                    </m:oMath>
                  </a14:m>
                  <a:endParaRPr lang="ar-AE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/>
                  <a:endParaRPr lang="en-US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801BAB08-2DE5-6ED5-9E45-16CD0E66A9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988" y="1796498"/>
                  <a:ext cx="5776144" cy="3599640"/>
                </a:xfrm>
                <a:prstGeom prst="rect">
                  <a:avLst/>
                </a:prstGeom>
                <a:blipFill>
                  <a:blip r:embed="rId7"/>
                  <a:stretch>
                    <a:fillRect l="-1055" t="-1017" r="-10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4DF853E-2074-E555-A463-C8130059DF3A}"/>
              </a:ext>
            </a:extLst>
          </p:cNvPr>
          <p:cNvGrpSpPr/>
          <p:nvPr/>
        </p:nvGrpSpPr>
        <p:grpSpPr>
          <a:xfrm>
            <a:off x="7421448" y="1151455"/>
            <a:ext cx="5079278" cy="4690240"/>
            <a:chOff x="7421448" y="1151455"/>
            <a:chExt cx="5079278" cy="469024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F3793D1-87EA-64D0-7162-9EEE1B994B3E}"/>
                </a:ext>
              </a:extLst>
            </p:cNvPr>
            <p:cNvGrpSpPr/>
            <p:nvPr/>
          </p:nvGrpSpPr>
          <p:grpSpPr>
            <a:xfrm>
              <a:off x="7421448" y="1151455"/>
              <a:ext cx="4339302" cy="4690240"/>
              <a:chOff x="7421448" y="1151455"/>
              <a:chExt cx="4339302" cy="4690240"/>
            </a:xfrm>
          </p:grpSpPr>
          <p:graphicFrame>
            <p:nvGraphicFramePr>
              <p:cNvPr id="33" name="对象 32">
                <a:extLst>
                  <a:ext uri="{FF2B5EF4-FFF2-40B4-BE49-F238E27FC236}">
                    <a16:creationId xmlns:a16="http://schemas.microsoft.com/office/drawing/2014/main" id="{85BD7415-2DAB-D345-6E3A-221485B717D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0917448"/>
                  </p:ext>
                </p:extLst>
              </p:nvPr>
            </p:nvGraphicFramePr>
            <p:xfrm>
              <a:off x="9002187" y="1151455"/>
              <a:ext cx="1368425" cy="498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5" name="Equation" r:id="rId8" imgW="698400" imgH="253800" progId="Equation.DSMT4">
                      <p:embed/>
                    </p:oleObj>
                  </mc:Choice>
                  <mc:Fallback>
                    <p:oleObj name="Equation" r:id="rId8" imgW="698400" imgH="253800" progId="Equation.DSMT4">
                      <p:embed/>
                      <p:pic>
                        <p:nvPicPr>
                          <p:cNvPr id="11" name="对象 10">
                            <a:extLst>
                              <a:ext uri="{FF2B5EF4-FFF2-40B4-BE49-F238E27FC236}">
                                <a16:creationId xmlns:a16="http://schemas.microsoft.com/office/drawing/2014/main" id="{30253ED3-CE83-F7D2-03FD-C510BC4DA27B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9002187" y="1151455"/>
                            <a:ext cx="1368425" cy="4984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A447AD21-B2AB-9DA9-A249-18452BD17554}"/>
                  </a:ext>
                </a:extLst>
              </p:cNvPr>
              <p:cNvSpPr/>
              <p:nvPr/>
            </p:nvSpPr>
            <p:spPr>
              <a:xfrm>
                <a:off x="7421448" y="2363303"/>
                <a:ext cx="2744391" cy="286572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89314E6A-F34D-4E4B-4DDD-58C531DF3255}"/>
                  </a:ext>
                </a:extLst>
              </p:cNvPr>
              <p:cNvSpPr/>
              <p:nvPr/>
            </p:nvSpPr>
            <p:spPr>
              <a:xfrm>
                <a:off x="8726052" y="3751518"/>
                <a:ext cx="135182" cy="1287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459EEBC9-1FFF-E7D8-3FF9-4D8D11F7FBD6}"/>
                  </a:ext>
                </a:extLst>
              </p:cNvPr>
              <p:cNvSpPr txBox="1"/>
              <p:nvPr/>
            </p:nvSpPr>
            <p:spPr>
              <a:xfrm>
                <a:off x="8512896" y="3812559"/>
                <a:ext cx="2807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33E9A3E-B0C6-2D45-746B-73D4A81867EE}"/>
                  </a:ext>
                </a:extLst>
              </p:cNvPr>
              <p:cNvSpPr txBox="1"/>
              <p:nvPr/>
            </p:nvSpPr>
            <p:spPr>
              <a:xfrm>
                <a:off x="8685907" y="2007181"/>
                <a:ext cx="540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baseline="30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baseline="-25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endParaRPr lang="zh-CN" altLang="en-US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BFC1C09D-9452-8620-B3C2-04C5A97F910E}"/>
                  </a:ext>
                </a:extLst>
              </p:cNvPr>
              <p:cNvSpPr/>
              <p:nvPr/>
            </p:nvSpPr>
            <p:spPr>
              <a:xfrm>
                <a:off x="10754676" y="3596318"/>
                <a:ext cx="940851" cy="5228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0CFB7EEC-B64D-F85E-0C5B-94C9E547673D}"/>
                  </a:ext>
                </a:extLst>
              </p:cNvPr>
              <p:cNvSpPr txBox="1"/>
              <p:nvPr/>
            </p:nvSpPr>
            <p:spPr>
              <a:xfrm>
                <a:off x="10361792" y="3626964"/>
                <a:ext cx="540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baseline="30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en-US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ABA911B3-8445-2675-F489-E67867AD5E2B}"/>
                  </a:ext>
                </a:extLst>
              </p:cNvPr>
              <p:cNvSpPr txBox="1"/>
              <p:nvPr/>
            </p:nvSpPr>
            <p:spPr>
              <a:xfrm>
                <a:off x="8861234" y="5472363"/>
                <a:ext cx="20776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图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8 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一阶</a:t>
                </a:r>
                <a:r>
                  <a:rPr lang="zh-CN" altLang="en-US" dirty="0">
                    <a:ea typeface="宋体" panose="02010600030101010101" pitchFamily="2" charset="-122"/>
                  </a:rPr>
                  <a:t>同伦分析</a:t>
                </a:r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pic>
            <p:nvPicPr>
              <p:cNvPr id="57" name="图片 56">
                <a:extLst>
                  <a:ext uri="{FF2B5EF4-FFF2-40B4-BE49-F238E27FC236}">
                    <a16:creationId xmlns:a16="http://schemas.microsoft.com/office/drawing/2014/main" id="{9E14ACE6-C0C6-EACA-7908-0A05E39D4E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77515" y="2079496"/>
                <a:ext cx="1083235" cy="1214231"/>
              </a:xfrm>
              <a:prstGeom prst="rect">
                <a:avLst/>
              </a:prstGeom>
            </p:spPr>
          </p:pic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D350C495-A52D-E2FB-4705-12010BBFE3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95527" y="1786786"/>
                <a:ext cx="0" cy="207064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E3697385-0403-EB83-47FD-FD4CE8AE06B4}"/>
                  </a:ext>
                </a:extLst>
              </p:cNvPr>
              <p:cNvSpPr txBox="1"/>
              <p:nvPr/>
            </p:nvSpPr>
            <p:spPr>
              <a:xfrm>
                <a:off x="10626106" y="1710164"/>
                <a:ext cx="774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baseline="30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baseline="-25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(R)</a:t>
                </a: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2" name="直接箭头连接符 61">
                <a:extLst>
                  <a:ext uri="{FF2B5EF4-FFF2-40B4-BE49-F238E27FC236}">
                    <a16:creationId xmlns:a16="http://schemas.microsoft.com/office/drawing/2014/main" id="{D90B9C7D-C515-235D-820B-1E9E758C3E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81682" y="2578948"/>
                <a:ext cx="499880" cy="3443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979D50D8-9CC9-CAE0-8689-784A07B58DAF}"/>
                </a:ext>
              </a:extLst>
            </p:cNvPr>
            <p:cNvSpPr txBox="1"/>
            <p:nvPr/>
          </p:nvSpPr>
          <p:spPr>
            <a:xfrm>
              <a:off x="11630305" y="3796165"/>
              <a:ext cx="774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1(0)</a:t>
              </a: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238DE1B7-F118-DC04-ADD3-645BC2B83751}"/>
                </a:ext>
              </a:extLst>
            </p:cNvPr>
            <p:cNvSpPr txBox="1"/>
            <p:nvPr/>
          </p:nvSpPr>
          <p:spPr>
            <a:xfrm>
              <a:off x="11725858" y="2439573"/>
              <a:ext cx="774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E48264BD-557A-3DFC-F300-69C51856111B}"/>
                </a:ext>
              </a:extLst>
            </p:cNvPr>
            <p:cNvSpPr txBox="1"/>
            <p:nvPr/>
          </p:nvSpPr>
          <p:spPr>
            <a:xfrm>
              <a:off x="11713584" y="2194102"/>
              <a:ext cx="774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45776ABE-2026-AD80-AF47-7332464C38A9}"/>
                </a:ext>
              </a:extLst>
            </p:cNvPr>
            <p:cNvSpPr txBox="1"/>
            <p:nvPr/>
          </p:nvSpPr>
          <p:spPr>
            <a:xfrm>
              <a:off x="11713584" y="1968118"/>
              <a:ext cx="774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F797A13D-3385-81CA-8A97-B373B41C7784}"/>
                </a:ext>
              </a:extLst>
            </p:cNvPr>
            <p:cNvSpPr txBox="1"/>
            <p:nvPr/>
          </p:nvSpPr>
          <p:spPr>
            <a:xfrm>
              <a:off x="11707802" y="2655222"/>
              <a:ext cx="774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-1</a:t>
              </a: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72138D6B-7791-661A-50A5-BE45BC5B8C6B}"/>
                </a:ext>
              </a:extLst>
            </p:cNvPr>
            <p:cNvSpPr txBox="1"/>
            <p:nvPr/>
          </p:nvSpPr>
          <p:spPr>
            <a:xfrm>
              <a:off x="11713584" y="2881783"/>
              <a:ext cx="774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-2</a:t>
              </a: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灯片编号占位符 4">
            <a:extLst>
              <a:ext uri="{FF2B5EF4-FFF2-40B4-BE49-F238E27FC236}">
                <a16:creationId xmlns:a16="http://schemas.microsoft.com/office/drawing/2014/main" id="{56B7C66F-8BAA-03C6-7B6C-4C2EA851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6774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64115-47E7-82D8-589D-04AF47243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A1C2ECD-82DC-6714-101F-FF44878D47CE}"/>
              </a:ext>
            </a:extLst>
          </p:cNvPr>
          <p:cNvSpPr/>
          <p:nvPr/>
        </p:nvSpPr>
        <p:spPr>
          <a:xfrm>
            <a:off x="-1" y="1263255"/>
            <a:ext cx="6909773" cy="4833501"/>
          </a:xfrm>
          <a:prstGeom prst="rect">
            <a:avLst/>
          </a:prstGeom>
          <a:solidFill>
            <a:srgbClr val="0326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15C7093-A3C8-7227-19A3-5115DB4CCC3C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85AAE29-7983-75BF-7777-1325BB243EF8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503176F-0908-9C7C-A5DB-9F33E745DA46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19CBBADF-1A85-FD74-8F9A-081F9F94746A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BF2BB115-4EC9-A36A-E2F2-276F6305C0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98A3FD8C-85F1-57AF-CA56-9CB3097CA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BABC54E-5473-903E-E981-7A2F957BF17F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1B7A0DC2-0E9C-7F94-C2F6-AB1FE12549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sp>
        <p:nvSpPr>
          <p:cNvPr id="54" name="Rectangle 6">
            <a:extLst>
              <a:ext uri="{FF2B5EF4-FFF2-40B4-BE49-F238E27FC236}">
                <a16:creationId xmlns:a16="http://schemas.microsoft.com/office/drawing/2014/main" id="{1A741C3E-3EB1-8A8E-9759-3457CCB3D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0CABA4D-C3B4-D0CA-5DC6-311AFF654C98}"/>
              </a:ext>
            </a:extLst>
          </p:cNvPr>
          <p:cNvSpPr txBox="1"/>
          <p:nvPr/>
        </p:nvSpPr>
        <p:spPr>
          <a:xfrm>
            <a:off x="1388075" y="212563"/>
            <a:ext cx="404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涡旋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451949B-A10F-22D2-EC99-57F4D54B9846}"/>
              </a:ext>
            </a:extLst>
          </p:cNvPr>
          <p:cNvSpPr txBox="1"/>
          <p:nvPr/>
        </p:nvSpPr>
        <p:spPr>
          <a:xfrm>
            <a:off x="1388074" y="761243"/>
            <a:ext cx="36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数学证明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0ED3DB0-10B6-31EC-3519-73F25B5109A5}"/>
              </a:ext>
            </a:extLst>
          </p:cNvPr>
          <p:cNvSpPr txBox="1"/>
          <p:nvPr/>
        </p:nvSpPr>
        <p:spPr>
          <a:xfrm>
            <a:off x="10767488" y="6387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white">
                    <a:lumMod val="75000"/>
                  </a:prstClr>
                </a:solidFill>
                <a:latin typeface="Calibri"/>
                <a:ea typeface="宋体" panose="02010600030101010101" pitchFamily="2" charset="-122"/>
              </a:rPr>
              <a:t>MAY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22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8764ECC-1E21-A850-FCDC-EFC186A74579}"/>
                  </a:ext>
                </a:extLst>
              </p:cNvPr>
              <p:cNvSpPr txBox="1"/>
              <p:nvPr/>
            </p:nvSpPr>
            <p:spPr>
              <a:xfrm>
                <a:off x="250907" y="1827981"/>
                <a:ext cx="6518239" cy="360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、良定义性 </a:t>
                </a:r>
                <a:endPara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 </a:t>
                </a:r>
                <a14:m>
                  <m:oMath xmlns:m="http://schemas.openxmlformats.org/officeDocument/2006/math">
                    <m: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ar-AE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</a:t>
                </a:r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同伦），设同伦为 </a:t>
                </a:r>
                <a14:m>
                  <m:oMath xmlns:m="http://schemas.openxmlformats.org/officeDocument/2006/math">
                    <m: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sepChr m:val=","/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ar-AE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同伦提升定理 ：存在唯一提升同伦 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d>
                      <m:dPr>
                        <m:sepChr m:val=","/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CN" altLang="ar-AE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满足 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d>
                      <m:dPr>
                        <m:sepChr m:val=","/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ar-AE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 </a:t>
                </a:r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且 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d>
                      <m:dPr>
                        <m:sepChr m:val=","/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ar-AE" altLang="zh-CN" sz="2000" i="1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ar-AE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p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ar-AE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端点固定属性：</a:t>
                </a:r>
                <a14:m>
                  <m:oMath xmlns:m="http://schemas.openxmlformats.org/officeDocument/2006/math">
                    <m: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sepChr m:val=","/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̃"/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d>
                      <m:dPr>
                        <m:sepChr m:val=","/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ar-AE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离散性 </a:t>
                </a:r>
                <a:r>
                  <a:rPr lang="en-US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+ </a:t>
                </a:r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连续性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  </m:t>
                    </m:r>
                    <m: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⟹</m:t>
                    </m:r>
                    <m:r>
                      <m:rPr>
                        <m:nor/>
                      </m:rP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  </m:t>
                    </m:r>
                    <m:acc>
                      <m:accPr>
                        <m:chr m:val="̃"/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d>
                      <m:dPr>
                        <m:sepChr m:val=","/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ar-AE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 </a:t>
                </a:r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为常数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  </m:t>
                    </m:r>
                    <m: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⟹</m:t>
                    </m:r>
                    <m:r>
                      <m:rPr>
                        <m:nor/>
                      </m:rP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  </m:t>
                    </m:r>
                    <m:acc>
                      <m:accPr>
                        <m:chr m:val="̃"/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ar-AE" altLang="zh-CN" sz="2000" i="1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ar-AE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p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、对任意整数 </a:t>
                </a:r>
                <a14:m>
                  <m:oMath xmlns:m="http://schemas.openxmlformats.org/officeDocument/2006/math">
                    <m: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  <m: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∈</m:t>
                    </m:r>
                    <m:r>
                      <a:rPr lang="en-US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ℤ</m:t>
                    </m:r>
                  </m:oMath>
                </a14:m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，在 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ℝ</m:t>
                    </m:r>
                  </m:oMath>
                </a14:m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 上构造路径：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𝛾</m:t>
                          </m:r>
                        </m:e>
                      </m:acc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zh-CN" altLang="ar-AE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𝑛𝑡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</m:t>
                      </m:r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sepChr m:val=","/>
                              <m:ctrlPr>
                                <a:rPr lang="ar-AE" altLang="zh-CN" sz="2000" i="1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ar-AE" altLang="zh-CN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altLang="zh-CN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ar-AE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投影至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𝑆</m:t>
                        </m:r>
                      </m:e>
                      <m:sup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CN" altLang="ar-AE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14:m>
                  <m:oMath xmlns:m="http://schemas.openxmlformats.org/officeDocument/2006/math">
                    <m:r>
                      <a:rPr lang="zh-CN" altLang="ar-AE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𝛾</m:t>
                    </m:r>
                    <m:d>
                      <m:d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</m:d>
                    <m: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zh-CN" altLang="ar-AE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𝑝</m:t>
                    </m:r>
                    <m:d>
                      <m:d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ar-AE" altLang="zh-CN" sz="2000" i="1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zh-CN" altLang="ar-AE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𝛾</m:t>
                            </m:r>
                          </m:e>
                        </m:acc>
                        <m:d>
                          <m:dPr>
                            <m:ctrlPr>
                              <a:rPr lang="ar-AE" altLang="zh-CN" sz="2000" i="1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zh-CN" altLang="ar-AE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p>
                      <m:sSup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𝑒</m:t>
                        </m:r>
                      </m:e>
                      <m:sup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𝜋</m:t>
                        </m:r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𝑖𝑛𝑡</m:t>
                        </m:r>
                      </m:sup>
                    </m:sSup>
                  </m:oMath>
                </a14:m>
                <a:endParaRPr lang="ar-AE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此时 </a:t>
                </a:r>
                <a14:m>
                  <m:oMath xmlns:m="http://schemas.openxmlformats.org/officeDocument/2006/math">
                    <m: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𝜙</m:t>
                    </m:r>
                    <m:d>
                      <m:d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ar-AE" altLang="zh-CN" sz="2000" i="1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zh-CN" altLang="ar-AE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𝛾</m:t>
                            </m:r>
                          </m:e>
                        </m:d>
                      </m:e>
                    </m:d>
                    <m: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acc>
                      <m:accPr>
                        <m:chr m:val="̃"/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e>
                    </m:d>
                    <m: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zh-CN" altLang="ar-AE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</m:oMath>
                </a14:m>
                <a:endParaRPr lang="ar-AE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8764ECC-1E21-A850-FCDC-EFC186A74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07" y="1827981"/>
                <a:ext cx="6518239" cy="3603807"/>
              </a:xfrm>
              <a:prstGeom prst="rect">
                <a:avLst/>
              </a:prstGeom>
              <a:blipFill>
                <a:blip r:embed="rId8"/>
                <a:stretch>
                  <a:fillRect l="-935" t="-1015" b="-2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E0C2BB30-DF9D-43A2-BC7E-061851397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548194"/>
              </p:ext>
            </p:extLst>
          </p:nvPr>
        </p:nvGraphicFramePr>
        <p:xfrm>
          <a:off x="9002187" y="1151455"/>
          <a:ext cx="13684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9" imgW="698400" imgH="253800" progId="Equation.DSMT4">
                  <p:embed/>
                </p:oleObj>
              </mc:Choice>
              <mc:Fallback>
                <p:oleObj name="Equation" r:id="rId9" imgW="698400" imgH="253800" progId="Equation.DSMT4">
                  <p:embed/>
                  <p:pic>
                    <p:nvPicPr>
                      <p:cNvPr id="33" name="对象 32">
                        <a:extLst>
                          <a:ext uri="{FF2B5EF4-FFF2-40B4-BE49-F238E27FC236}">
                            <a16:creationId xmlns:a16="http://schemas.microsoft.com/office/drawing/2014/main" id="{85BD7415-2DAB-D345-6E3A-221485B717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02187" y="1151455"/>
                        <a:ext cx="1368425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椭圆 5">
            <a:extLst>
              <a:ext uri="{FF2B5EF4-FFF2-40B4-BE49-F238E27FC236}">
                <a16:creationId xmlns:a16="http://schemas.microsoft.com/office/drawing/2014/main" id="{D4F64D5C-9DF9-AF5E-9609-E8393260CB5E}"/>
              </a:ext>
            </a:extLst>
          </p:cNvPr>
          <p:cNvSpPr/>
          <p:nvPr/>
        </p:nvSpPr>
        <p:spPr>
          <a:xfrm>
            <a:off x="8726052" y="3751518"/>
            <a:ext cx="135182" cy="128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2C1EA65-5E7A-CB52-D9DA-DAD2BDB3491A}"/>
              </a:ext>
            </a:extLst>
          </p:cNvPr>
          <p:cNvSpPr txBox="1"/>
          <p:nvPr/>
        </p:nvSpPr>
        <p:spPr>
          <a:xfrm>
            <a:off x="8512896" y="3812559"/>
            <a:ext cx="28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4EADE7D-8F5F-CCF3-8E7C-E937ADADF2EB}"/>
              </a:ext>
            </a:extLst>
          </p:cNvPr>
          <p:cNvSpPr txBox="1"/>
          <p:nvPr/>
        </p:nvSpPr>
        <p:spPr>
          <a:xfrm>
            <a:off x="8685907" y="2007181"/>
            <a:ext cx="54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∞</a:t>
            </a:r>
            <a:endParaRPr lang="zh-CN" altLang="en-US" baseline="-25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2EE89E8-9F67-8479-FB68-756CCA599F84}"/>
              </a:ext>
            </a:extLst>
          </p:cNvPr>
          <p:cNvSpPr/>
          <p:nvPr/>
        </p:nvSpPr>
        <p:spPr>
          <a:xfrm>
            <a:off x="10754676" y="3596318"/>
            <a:ext cx="940851" cy="5228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D4E8AFD-0EDF-2B18-A173-6F55A7B80F22}"/>
              </a:ext>
            </a:extLst>
          </p:cNvPr>
          <p:cNvSpPr txBox="1"/>
          <p:nvPr/>
        </p:nvSpPr>
        <p:spPr>
          <a:xfrm>
            <a:off x="10361792" y="3626964"/>
            <a:ext cx="54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baseline="-25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61D24C3-7F86-F607-4EBD-77416E2354E7}"/>
              </a:ext>
            </a:extLst>
          </p:cNvPr>
          <p:cNvSpPr txBox="1"/>
          <p:nvPr/>
        </p:nvSpPr>
        <p:spPr>
          <a:xfrm>
            <a:off x="8861234" y="5472363"/>
            <a:ext cx="207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8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一阶</a:t>
            </a:r>
            <a:r>
              <a:rPr lang="zh-CN" altLang="en-US" dirty="0">
                <a:ea typeface="宋体" panose="02010600030101010101" pitchFamily="2" charset="-122"/>
              </a:rPr>
              <a:t>同伦分析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4B96B2F-8884-6301-C88A-1FA82221C9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77515" y="2079496"/>
            <a:ext cx="1083235" cy="1214231"/>
          </a:xfrm>
          <a:prstGeom prst="rect">
            <a:avLst/>
          </a:prstGeom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0691B2D5-2204-48E7-C1AF-720AA7A18B1D}"/>
              </a:ext>
            </a:extLst>
          </p:cNvPr>
          <p:cNvCxnSpPr>
            <a:cxnSpLocks/>
          </p:cNvCxnSpPr>
          <p:nvPr/>
        </p:nvCxnSpPr>
        <p:spPr>
          <a:xfrm>
            <a:off x="11695527" y="1786786"/>
            <a:ext cx="0" cy="207064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6570FE44-EE2E-4C07-4898-4E262A52DDC0}"/>
              </a:ext>
            </a:extLst>
          </p:cNvPr>
          <p:cNvSpPr txBox="1"/>
          <p:nvPr/>
        </p:nvSpPr>
        <p:spPr>
          <a:xfrm>
            <a:off x="10626106" y="1710164"/>
            <a:ext cx="77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(R)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4D007D8E-86FF-29E3-BBE7-87DDA5E476FE}"/>
              </a:ext>
            </a:extLst>
          </p:cNvPr>
          <p:cNvCxnSpPr>
            <a:cxnSpLocks/>
          </p:cNvCxnSpPr>
          <p:nvPr/>
        </p:nvCxnSpPr>
        <p:spPr>
          <a:xfrm flipV="1">
            <a:off x="9981682" y="2578948"/>
            <a:ext cx="499880" cy="344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椭圆 26">
            <a:extLst>
              <a:ext uri="{FF2B5EF4-FFF2-40B4-BE49-F238E27FC236}">
                <a16:creationId xmlns:a16="http://schemas.microsoft.com/office/drawing/2014/main" id="{E58163C9-B143-ADF6-1BED-A8C54227B220}"/>
              </a:ext>
            </a:extLst>
          </p:cNvPr>
          <p:cNvSpPr/>
          <p:nvPr/>
        </p:nvSpPr>
        <p:spPr>
          <a:xfrm>
            <a:off x="7421448" y="2363303"/>
            <a:ext cx="2744391" cy="2865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灯片编号占位符 4">
            <a:extLst>
              <a:ext uri="{FF2B5EF4-FFF2-40B4-BE49-F238E27FC236}">
                <a16:creationId xmlns:a16="http://schemas.microsoft.com/office/drawing/2014/main" id="{B594FC78-DD54-5805-A105-FD07D177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7711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92C6B-E00A-E49E-BE1D-20164346A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EFD627-A4C6-BD10-DE03-DCFCA8D35E93}"/>
              </a:ext>
            </a:extLst>
          </p:cNvPr>
          <p:cNvSpPr/>
          <p:nvPr/>
        </p:nvSpPr>
        <p:spPr>
          <a:xfrm>
            <a:off x="-1" y="1263255"/>
            <a:ext cx="6909773" cy="4833501"/>
          </a:xfrm>
          <a:prstGeom prst="rect">
            <a:avLst/>
          </a:prstGeom>
          <a:solidFill>
            <a:srgbClr val="0326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A697D24-C54E-645A-0AB3-0159DED51256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1CB7BC5-325A-E2EA-252C-475E31CBEA57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5784D93-6B24-A6C3-81B4-5D007679A2CB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1680B06-93CE-E094-9B23-0A4224193B88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C531C74A-EAA8-4937-2103-07D3586EAA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5900BE8B-96D1-B9C9-DEA7-DFD8E96C8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D5CB232B-D770-C4DC-E0FD-8E052B26B637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F09EA5BF-9759-40DD-84E0-112BBF647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sp>
        <p:nvSpPr>
          <p:cNvPr id="54" name="Rectangle 6">
            <a:extLst>
              <a:ext uri="{FF2B5EF4-FFF2-40B4-BE49-F238E27FC236}">
                <a16:creationId xmlns:a16="http://schemas.microsoft.com/office/drawing/2014/main" id="{2D4D0597-701E-6B2F-80D1-198F5108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B53110-41D0-0348-ACC0-B53AE630D021}"/>
              </a:ext>
            </a:extLst>
          </p:cNvPr>
          <p:cNvSpPr txBox="1"/>
          <p:nvPr/>
        </p:nvSpPr>
        <p:spPr>
          <a:xfrm>
            <a:off x="1388075" y="212563"/>
            <a:ext cx="404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涡旋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621D49F-C143-2F6C-D1C1-B94B69519856}"/>
              </a:ext>
            </a:extLst>
          </p:cNvPr>
          <p:cNvSpPr txBox="1"/>
          <p:nvPr/>
        </p:nvSpPr>
        <p:spPr>
          <a:xfrm>
            <a:off x="1388074" y="761243"/>
            <a:ext cx="36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数学证明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197613-6BC6-41DE-DEC8-102E5EF04B1F}"/>
              </a:ext>
            </a:extLst>
          </p:cNvPr>
          <p:cNvSpPr txBox="1"/>
          <p:nvPr/>
        </p:nvSpPr>
        <p:spPr>
          <a:xfrm>
            <a:off x="10767488" y="6387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white">
                    <a:lumMod val="75000"/>
                  </a:prstClr>
                </a:solidFill>
                <a:latin typeface="Calibri"/>
                <a:ea typeface="宋体" panose="02010600030101010101" pitchFamily="2" charset="-122"/>
              </a:rPr>
              <a:t>MAY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22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5846171-2594-2830-132C-1C0DEE9B3589}"/>
                  </a:ext>
                </a:extLst>
              </p:cNvPr>
              <p:cNvSpPr txBox="1"/>
              <p:nvPr/>
            </p:nvSpPr>
            <p:spPr>
              <a:xfrm>
                <a:off x="323347" y="2392232"/>
                <a:ext cx="6305177" cy="2015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、单射性 与同构</a:t>
                </a:r>
              </a:p>
              <a:p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 </a:t>
                </a:r>
                <a14:m>
                  <m:oMath xmlns:m="http://schemas.openxmlformats.org/officeDocument/2006/math">
                    <m: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ar-AE" altLang="zh-CN" sz="2000" i="1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AE" altLang="zh-CN" sz="2000" i="1"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ar-AE" sz="2000"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ar-AE" altLang="zh-CN" sz="2000"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ar-AE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ar-AE" altLang="zh-CN" sz="2000" i="1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AE" altLang="zh-CN" sz="2000" i="1"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ar-AE" sz="2000"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ar-AE" altLang="zh-CN" sz="2000"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ar-AE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  </m:t>
                    </m:r>
                    <m: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⟹</m:t>
                    </m:r>
                    <m:r>
                      <m:rPr>
                        <m:nor/>
                      </m:rP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  </m:t>
                    </m:r>
                    <m:sSub>
                      <m:sSub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ar-AE" altLang="zh-CN" sz="2000" i="1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ar-AE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ar-AE" altLang="zh-CN" sz="2000" i="1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ar-AE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ar-AE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ar-AE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 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 为凸集，构造线性同伦：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sepChr m:val=",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ar-AE" altLang="zh-CN" sz="2000" i="1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ar-AE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ar-AE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ar-AE" altLang="zh-CN" sz="2000" i="1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ar-AE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ar-AE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投影同伦：</a:t>
                </a:r>
                <a14:m>
                  <m:oMath xmlns:m="http://schemas.openxmlformats.org/officeDocument/2006/math">
                    <m: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∘</m:t>
                    </m:r>
                    <m:acc>
                      <m:accPr>
                        <m:chr m:val="̃"/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m:rPr>
                        <m:nor/>
                      </m:rP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  </m:t>
                    </m:r>
                    <m: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⟹</m:t>
                    </m:r>
                    <m:r>
                      <m:rPr>
                        <m:nor/>
                      </m:rP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  </m:t>
                    </m:r>
                    <m:d>
                      <m:dPr>
                        <m:begChr m:val="["/>
                        <m:endChr m:val="]"/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altLang="zh-CN" sz="2000" i="1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ar-AE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ar-AE" altLang="zh-CN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altLang="zh-CN" sz="2000" i="1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ar-AE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ar-AE" altLang="zh-CN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ar-AE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群同态： 路径拼接对应终点算术相加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  </m:t>
                    </m:r>
                    <m: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⟹</m:t>
                    </m:r>
                    <m:r>
                      <m:rPr>
                        <m:nor/>
                      </m:rPr>
                      <a:rPr lang="zh-CN" altLang="en-US" sz="2000">
                        <a:solidFill>
                          <a:prstClr val="white">
                            <a:lumMod val="95000"/>
                          </a:prst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  </m:t>
                    </m:r>
                    <m:sSub>
                      <m:sSub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ar-AE" altLang="zh-CN" sz="2000" i="1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altLang="zh-CN" sz="2000" i="1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ar-AE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ar-AE" altLang="zh-CN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ar-AE" altLang="zh-CN" sz="2000">
                        <a:solidFill>
                          <a:prstClr val="white">
                            <a:lumMod val="95000"/>
                          </a:prstClr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ar-AE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5846171-2594-2830-132C-1C0DEE9B3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47" y="2392232"/>
                <a:ext cx="6305177" cy="2015360"/>
              </a:xfrm>
              <a:prstGeom prst="rect">
                <a:avLst/>
              </a:prstGeom>
              <a:blipFill>
                <a:blip r:embed="rId8"/>
                <a:stretch>
                  <a:fillRect l="-967" t="-1511" r="-387" b="-33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275B2B48-2053-6AF7-1750-C21BEB10BE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2187" y="1151455"/>
          <a:ext cx="13684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9" imgW="698400" imgH="253800" progId="Equation.DSMT4">
                  <p:embed/>
                </p:oleObj>
              </mc:Choice>
              <mc:Fallback>
                <p:oleObj name="Equation" r:id="rId9" imgW="698400" imgH="25380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E0C2BB30-DF9D-43A2-BC7E-0618513973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02187" y="1151455"/>
                        <a:ext cx="1368425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椭圆 5">
            <a:extLst>
              <a:ext uri="{FF2B5EF4-FFF2-40B4-BE49-F238E27FC236}">
                <a16:creationId xmlns:a16="http://schemas.microsoft.com/office/drawing/2014/main" id="{3DAB4B62-F083-8F4C-D1E5-452525814520}"/>
              </a:ext>
            </a:extLst>
          </p:cNvPr>
          <p:cNvSpPr/>
          <p:nvPr/>
        </p:nvSpPr>
        <p:spPr>
          <a:xfrm>
            <a:off x="8726052" y="3751518"/>
            <a:ext cx="135182" cy="128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B69121C-5AB3-B840-D278-99427176083B}"/>
              </a:ext>
            </a:extLst>
          </p:cNvPr>
          <p:cNvSpPr txBox="1"/>
          <p:nvPr/>
        </p:nvSpPr>
        <p:spPr>
          <a:xfrm>
            <a:off x="8512896" y="3812559"/>
            <a:ext cx="28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41DCF7F-5B44-9F03-F09C-E6B08D40AF4F}"/>
              </a:ext>
            </a:extLst>
          </p:cNvPr>
          <p:cNvSpPr txBox="1"/>
          <p:nvPr/>
        </p:nvSpPr>
        <p:spPr>
          <a:xfrm>
            <a:off x="8685907" y="2007181"/>
            <a:ext cx="54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∞</a:t>
            </a:r>
            <a:endParaRPr lang="zh-CN" altLang="en-US" baseline="-25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4E26097-D903-E7DC-122E-71836FE16CF8}"/>
              </a:ext>
            </a:extLst>
          </p:cNvPr>
          <p:cNvSpPr/>
          <p:nvPr/>
        </p:nvSpPr>
        <p:spPr>
          <a:xfrm>
            <a:off x="10754676" y="3596318"/>
            <a:ext cx="940851" cy="5228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7440A72-C17B-74D8-A4B7-C2420F157544}"/>
              </a:ext>
            </a:extLst>
          </p:cNvPr>
          <p:cNvSpPr txBox="1"/>
          <p:nvPr/>
        </p:nvSpPr>
        <p:spPr>
          <a:xfrm>
            <a:off x="10361792" y="3626964"/>
            <a:ext cx="54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baseline="-25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23B20A8-C3F0-C5D0-F60C-5FF4BF1BFAB5}"/>
              </a:ext>
            </a:extLst>
          </p:cNvPr>
          <p:cNvSpPr txBox="1"/>
          <p:nvPr/>
        </p:nvSpPr>
        <p:spPr>
          <a:xfrm>
            <a:off x="8861234" y="5472363"/>
            <a:ext cx="207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8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一阶</a:t>
            </a:r>
            <a:r>
              <a:rPr lang="zh-CN" altLang="en-US" dirty="0">
                <a:ea typeface="宋体" panose="02010600030101010101" pitchFamily="2" charset="-122"/>
              </a:rPr>
              <a:t>同伦分析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240A817-3DB2-70B8-EFAF-E9A933CDAD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77515" y="2079496"/>
            <a:ext cx="1083235" cy="1214231"/>
          </a:xfrm>
          <a:prstGeom prst="rect">
            <a:avLst/>
          </a:prstGeom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745BF1E-584F-E1F8-2502-1DEBC103D150}"/>
              </a:ext>
            </a:extLst>
          </p:cNvPr>
          <p:cNvCxnSpPr>
            <a:cxnSpLocks/>
          </p:cNvCxnSpPr>
          <p:nvPr/>
        </p:nvCxnSpPr>
        <p:spPr>
          <a:xfrm>
            <a:off x="11695527" y="1786786"/>
            <a:ext cx="0" cy="207064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01F39C4-9703-BC47-6283-C245AC949AA8}"/>
              </a:ext>
            </a:extLst>
          </p:cNvPr>
          <p:cNvSpPr txBox="1"/>
          <p:nvPr/>
        </p:nvSpPr>
        <p:spPr>
          <a:xfrm>
            <a:off x="10626106" y="1710164"/>
            <a:ext cx="77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(R)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7E026AD0-D0DF-76BC-5A7C-A9BA6A782C46}"/>
              </a:ext>
            </a:extLst>
          </p:cNvPr>
          <p:cNvCxnSpPr>
            <a:cxnSpLocks/>
          </p:cNvCxnSpPr>
          <p:nvPr/>
        </p:nvCxnSpPr>
        <p:spPr>
          <a:xfrm flipV="1">
            <a:off x="9981682" y="2578948"/>
            <a:ext cx="499880" cy="344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椭圆 26">
            <a:extLst>
              <a:ext uri="{FF2B5EF4-FFF2-40B4-BE49-F238E27FC236}">
                <a16:creationId xmlns:a16="http://schemas.microsoft.com/office/drawing/2014/main" id="{EBD19400-CDD0-79A2-D9F6-EA8B4D62A0D8}"/>
              </a:ext>
            </a:extLst>
          </p:cNvPr>
          <p:cNvSpPr/>
          <p:nvPr/>
        </p:nvSpPr>
        <p:spPr>
          <a:xfrm>
            <a:off x="7421448" y="2363303"/>
            <a:ext cx="2744391" cy="2865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灯片编号占位符 4">
            <a:extLst>
              <a:ext uri="{FF2B5EF4-FFF2-40B4-BE49-F238E27FC236}">
                <a16:creationId xmlns:a16="http://schemas.microsoft.com/office/drawing/2014/main" id="{55F470BD-64AA-5F23-42CD-C8C001BB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661920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1E3F9-670F-A35C-2D79-BF697CBC4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3F7EDDC2-A7E5-B3C6-111F-C074F2A17733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C2A2AF9-5EEB-19BB-1D82-6BEB451FD68D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1F65B86-8170-8FE8-572B-6FE9ADC62EF6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615E723-9BE1-070B-F711-145B01BA1216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C563F8B3-3E6D-AFB9-5DD2-C8054CA6D2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5154103F-990C-7E2F-9BA7-5D8713D9E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A13F3C8-CEFE-4577-8A50-7EA3B5E0C9CB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405E8E6-E04F-2343-3979-F46404FCE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sp>
        <p:nvSpPr>
          <p:cNvPr id="54" name="Rectangle 6">
            <a:extLst>
              <a:ext uri="{FF2B5EF4-FFF2-40B4-BE49-F238E27FC236}">
                <a16:creationId xmlns:a16="http://schemas.microsoft.com/office/drawing/2014/main" id="{1AF5D8B0-F20A-D3B3-EE57-F15BF4AA9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90139EA-6B9B-EE37-51D4-31163B4EC657}"/>
              </a:ext>
            </a:extLst>
          </p:cNvPr>
          <p:cNvSpPr txBox="1"/>
          <p:nvPr/>
        </p:nvSpPr>
        <p:spPr>
          <a:xfrm>
            <a:off x="1388075" y="212563"/>
            <a:ext cx="404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涡旋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8C0DB61-418F-1504-FD37-C2C4CE1FB5CF}"/>
              </a:ext>
            </a:extLst>
          </p:cNvPr>
          <p:cNvSpPr txBox="1"/>
          <p:nvPr/>
        </p:nvSpPr>
        <p:spPr>
          <a:xfrm>
            <a:off x="1388074" y="761243"/>
            <a:ext cx="36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数学证明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0904F6-4B38-9273-07E7-5D91A6172780}"/>
              </a:ext>
            </a:extLst>
          </p:cNvPr>
          <p:cNvSpPr txBox="1"/>
          <p:nvPr/>
        </p:nvSpPr>
        <p:spPr>
          <a:xfrm>
            <a:off x="10767488" y="6387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white">
                    <a:lumMod val="75000"/>
                  </a:prstClr>
                </a:solidFill>
                <a:latin typeface="Calibri"/>
                <a:ea typeface="宋体" panose="02010600030101010101" pitchFamily="2" charset="-122"/>
              </a:rPr>
              <a:t>MAY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22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627D14A-30BF-7E40-9C7D-D0C7EF563D9D}"/>
              </a:ext>
            </a:extLst>
          </p:cNvPr>
          <p:cNvGrpSpPr/>
          <p:nvPr/>
        </p:nvGrpSpPr>
        <p:grpSpPr>
          <a:xfrm>
            <a:off x="0" y="1416178"/>
            <a:ext cx="7873659" cy="4767835"/>
            <a:chOff x="0" y="1416178"/>
            <a:chExt cx="7873659" cy="4767835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379DF7F7-6BD7-5CF9-2D9F-01F5557F5C81}"/>
                </a:ext>
              </a:extLst>
            </p:cNvPr>
            <p:cNvSpPr/>
            <p:nvPr/>
          </p:nvSpPr>
          <p:spPr>
            <a:xfrm>
              <a:off x="0" y="1416178"/>
              <a:ext cx="7873659" cy="4767835"/>
            </a:xfrm>
            <a:prstGeom prst="rect">
              <a:avLst/>
            </a:prstGeom>
            <a:solidFill>
              <a:srgbClr val="0326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9B578505-451B-594F-91FB-24E0EE1753EF}"/>
                    </a:ext>
                  </a:extLst>
                </p:cNvPr>
                <p:cNvSpPr txBox="1"/>
                <p:nvPr/>
              </p:nvSpPr>
              <p:spPr>
                <a:xfrm>
                  <a:off x="347956" y="1558580"/>
                  <a:ext cx="7121386" cy="4185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、当 </a:t>
                  </a:r>
                  <a14:m>
                    <m:oMath xmlns:m="http://schemas.openxmlformats.org/officeDocument/2006/math">
                      <m: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𝑖</m:t>
                      </m:r>
                      <m:r>
                        <a:rPr lang="en-US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0</m:t>
                      </m:r>
                    </m:oMath>
                  </a14:m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 时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𝜋</m:t>
                          </m:r>
                        </m:e>
                        <m:sub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altLang="zh-CN" sz="2000" i="1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zh-CN" altLang="ar-AE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ar-AE" altLang="zh-CN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ar-AE" altLang="zh-CN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 </a:t>
                  </a:r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刻画空间的道路连通分支数</a:t>
                  </a:r>
                </a:p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𝑆</m:t>
                          </m:r>
                        </m:e>
                        <m:sup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ar-AE" altLang="zh-CN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 </a:t>
                  </a:r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是道路连通空间 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  </m:t>
                      </m:r>
                      <m: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⟹</m:t>
                      </m:r>
                      <m:r>
                        <m:rPr>
                          <m:nor/>
                        </m:rP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  </m:t>
                      </m:r>
                      <m:sSub>
                        <m:sSub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𝜋</m:t>
                          </m:r>
                        </m:e>
                        <m:sub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altLang="zh-CN" sz="2000" i="1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zh-CN" altLang="ar-AE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ar-AE" altLang="zh-CN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0</m:t>
                      </m:r>
                    </m:oMath>
                  </a14:m>
                  <a:endParaRPr lang="ar-AE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r>
                    <a:rPr lang="en-US" altLang="zh-CN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</a:t>
                  </a:r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、当 </a:t>
                  </a:r>
                  <a14:m>
                    <m:oMath xmlns:m="http://schemas.openxmlformats.org/officeDocument/2006/math">
                      <m: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𝑖</m:t>
                      </m:r>
                      <m: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≥</m:t>
                      </m:r>
                      <m:r>
                        <a:rPr lang="en-US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2</m:t>
                      </m:r>
                    </m:oMath>
                  </a14:m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 时</a:t>
                  </a:r>
                </a:p>
                <a:p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任取连续映射 </a:t>
                  </a:r>
                  <a14:m>
                    <m:oMath xmlns:m="http://schemas.openxmlformats.org/officeDocument/2006/math">
                      <m: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𝑓</m:t>
                      </m:r>
                      <m:r>
                        <a:rPr lang="en-US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:</m:t>
                      </m:r>
                      <m:sSup>
                        <m:sSup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𝑆</m:t>
                          </m:r>
                        </m:e>
                        <m:sup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𝑖</m:t>
                          </m:r>
                        </m:sup>
                      </m:sSup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→</m:t>
                      </m:r>
                      <m:sSup>
                        <m:sSup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𝑆</m:t>
                          </m:r>
                        </m:e>
                        <m:sup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p>
                      </m:sSup>
                    </m:oMath>
                  </a14:m>
                  <a:endParaRPr lang="ar-AE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因 </a:t>
                  </a:r>
                  <a14:m>
                    <m:oMath xmlns:m="http://schemas.openxmlformats.org/officeDocument/2006/math">
                      <m: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𝑖</m:t>
                      </m:r>
                      <m: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≥</m:t>
                      </m:r>
                      <m:r>
                        <a:rPr lang="en-US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2</m:t>
                      </m:r>
                      <m:r>
                        <m:rPr>
                          <m:nor/>
                        </m:rP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  </m:t>
                      </m:r>
                      <m: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⟹</m:t>
                      </m:r>
                      <m:r>
                        <m:rPr>
                          <m:nor/>
                        </m:rP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  </m:t>
                      </m:r>
                      <m:sSub>
                        <m:sSub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𝜋</m:t>
                          </m:r>
                        </m:e>
                        <m:sub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altLang="zh-CN" sz="2000" i="1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zh-CN" altLang="ar-AE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zh-CN" altLang="ar-AE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0</m:t>
                      </m:r>
                    </m:oMath>
                  </a14:m>
                  <a:r>
                    <a:rPr lang="ar-AE" altLang="zh-CN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 </a:t>
                  </a:r>
                  <a:r>
                    <a:rPr lang="zh-CN" altLang="ar-AE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</a:t>
                  </a:r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高维球面单连通）</a:t>
                  </a:r>
                </a:p>
                <a:p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提升准则 ：因 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𝑓</m:t>
                          </m:r>
                        </m:e>
                        <m:sub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altLang="zh-CN" sz="2000" i="1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ar-AE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ar-AE" altLang="zh-CN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ar-AE" altLang="zh-CN" sz="2000" i="1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AE" altLang="zh-CN" sz="2000" i="1">
                                      <a:solidFill>
                                        <a:prstClr val="white">
                                          <a:lumMod val="9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ar-AE" sz="2000">
                                      <a:solidFill>
                                        <a:prstClr val="white">
                                          <a:lumMod val="9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zh-CN" altLang="ar-AE" sz="2000">
                                      <a:solidFill>
                                        <a:prstClr val="white">
                                          <a:lumMod val="9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0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⊂</m:t>
                      </m:r>
                      <m:sSub>
                        <m:sSub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𝑝</m:t>
                          </m:r>
                        </m:e>
                        <m:sub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altLang="zh-CN" sz="2000" i="1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ar-AE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ar-AE" altLang="zh-CN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ar-AE" altLang="zh-CN" sz="2000" i="1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ar-AE" altLang="zh-CN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ℝ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zh-CN" altLang="ar-AE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，</a:t>
                  </a:r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必存在全局提升映射 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𝑓</m:t>
                          </m:r>
                        </m:e>
                      </m:acc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:</m:t>
                      </m:r>
                      <m:sSup>
                        <m:sSup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𝑆</m:t>
                          </m:r>
                        </m:e>
                        <m:sup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𝑖</m:t>
                          </m:r>
                        </m:sup>
                      </m:sSup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→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ℝ</m:t>
                      </m:r>
                    </m:oMath>
                  </a14:m>
                  <a:r>
                    <a:rPr lang="zh-CN" altLang="ar-AE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，</a:t>
                  </a:r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满足 </a:t>
                  </a:r>
                  <a14:m>
                    <m:oMath xmlns:m="http://schemas.openxmlformats.org/officeDocument/2006/math">
                      <m: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𝑝</m:t>
                      </m:r>
                      <m: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∘</m:t>
                      </m:r>
                      <m:acc>
                        <m:accPr>
                          <m:chr m:val="̃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𝑓</m:t>
                          </m:r>
                        </m:e>
                      </m:acc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zh-CN" altLang="ar-AE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𝑓</m:t>
                      </m:r>
                    </m:oMath>
                  </a14:m>
                  <a:endParaRPr lang="ar-AE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14:m>
                    <m:oMath xmlns:m="http://schemas.openxmlformats.org/officeDocument/2006/math"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ℝ</m:t>
                      </m:r>
                    </m:oMath>
                  </a14:m>
                  <a:r>
                    <a:rPr lang="ar-AE" altLang="zh-CN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 </a:t>
                  </a:r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是可缩空间 </a:t>
                  </a:r>
                  <a:r>
                    <a:rPr lang="en-US" altLang="zh-CN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,  </a:t>
                  </a:r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构造收缩同伦：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𝐻</m:t>
                          </m:r>
                        </m:e>
                      </m:acc>
                      <m:d>
                        <m:dPr>
                          <m:sepChr m:val=",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𝑠</m:t>
                          </m:r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𝑠</m:t>
                          </m:r>
                        </m:e>
                      </m:d>
                      <m:acc>
                        <m:accPr>
                          <m:chr m:val="̃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</m:d>
                    </m:oMath>
                  </a14:m>
                  <a:endParaRPr lang="ar-AE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投影同伦：</a:t>
                  </a:r>
                  <a14:m>
                    <m:oMath xmlns:m="http://schemas.openxmlformats.org/officeDocument/2006/math">
                      <m:r>
                        <a:rPr lang="zh-CN" altLang="en-US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𝐻</m:t>
                      </m:r>
                      <m:d>
                        <m:dPr>
                          <m:sepChr m:val=",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𝑠</m:t>
                          </m:r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zh-CN" altLang="ar-AE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𝑝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∘</m:t>
                      </m:r>
                      <m:acc>
                        <m:accPr>
                          <m:chr m:val="̃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𝐻</m:t>
                          </m:r>
                        </m:e>
                      </m:acc>
                      <m:d>
                        <m:dPr>
                          <m:sepChr m:val=",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𝑠</m:t>
                          </m:r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p>
                        <m:sSup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𝑒</m:t>
                          </m:r>
                        </m:e>
                        <m:sup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𝜋</m:t>
                          </m:r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𝑖</m:t>
                          </m:r>
                          <m:d>
                            <m:dPr>
                              <m:ctrlPr>
                                <a:rPr lang="ar-AE" altLang="zh-CN" sz="2000" i="1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ar-AE" altLang="zh-CN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  <m:r>
                                <a:rPr lang="ar-AE" altLang="zh-CN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</m:t>
                              </m:r>
                              <m:r>
                                <a:rPr lang="zh-CN" altLang="ar-AE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𝑠</m:t>
                              </m:r>
                            </m:e>
                          </m:d>
                          <m:acc>
                            <m:accPr>
                              <m:chr m:val="̃"/>
                              <m:ctrlPr>
                                <a:rPr lang="ar-AE" altLang="zh-CN" sz="2000" i="1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lang="zh-CN" altLang="ar-AE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ar-AE" altLang="zh-CN" sz="2000" i="1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zh-CN" altLang="ar-AE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</m:oMath>
                  </a14:m>
                  <a:endParaRPr lang="ar-AE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𝐻</m:t>
                        </m:r>
                        <m:d>
                          <m:dPr>
                            <m:sepChr m:val=","/>
                            <m:ctrlPr>
                              <a:rPr lang="ar-AE" altLang="zh-CN" sz="2000" i="1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zh-CN" altLang="ar-AE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e>
                            <m:r>
                              <a:rPr lang="ar-AE" altLang="zh-CN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0</m:t>
                            </m:r>
                          </m:e>
                        </m:d>
                        <m:r>
                          <a:rPr lang="ar-AE" altLang="zh-CN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</m:t>
                        </m:r>
                        <m:r>
                          <a:rPr lang="zh-CN" altLang="ar-AE" sz="2000">
                            <a:solidFill>
                              <a:prstClr val="white">
                                <a:lumMod val="95000"/>
                              </a:prst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𝑓</m:t>
                        </m:r>
                        <m:d>
                          <m:dPr>
                            <m:ctrlPr>
                              <a:rPr lang="ar-AE" altLang="zh-CN" sz="2000" i="1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zh-CN" altLang="ar-AE" sz="2000"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ar-AE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14:m>
                    <m:oMath xmlns:m="http://schemas.openxmlformats.org/officeDocument/2006/math">
                      <m:r>
                        <a:rPr lang="zh-CN" altLang="ar-AE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𝐻</m:t>
                      </m:r>
                      <m:d>
                        <m:dPr>
                          <m:sepChr m:val=","/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  <m:e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zh-CN" altLang="ar-AE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𝑝</m:t>
                      </m:r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ar-AE" altLang="zh-CN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0</m:t>
                          </m:r>
                        </m:e>
                      </m:d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1</m:t>
                      </m:r>
                      <m:r>
                        <m:rPr>
                          <m:nor/>
                        </m:rP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  </m:t>
                      </m:r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⟹</m:t>
                      </m:r>
                      <m:r>
                        <m:rPr>
                          <m:nor/>
                        </m:rP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  </m:t>
                      </m:r>
                    </m:oMath>
                  </a14:m>
                  <a:r>
                    <a:rPr lang="ar-AE" altLang="zh-CN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 </a:t>
                  </a:r>
                  <a:r>
                    <a:rPr lang="zh-CN" altLang="en-US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零伦</a:t>
                  </a:r>
                  <a14:m>
                    <m:oMath xmlns:m="http://schemas.openxmlformats.org/officeDocument/2006/math">
                      <m: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⟹</m:t>
                      </m:r>
                      <m:r>
                        <m:rPr>
                          <m:nor/>
                        </m:rPr>
                        <a:rPr lang="ar-AE" altLang="zh-CN" sz="2000">
                          <a:solidFill>
                            <a:prstClr val="white">
                              <a:lumMod val="95000"/>
                            </a:prst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  </m:t>
                      </m:r>
                    </m:oMath>
                  </a14:m>
                  <a:r>
                    <a:rPr lang="ar-AE" altLang="zh-CN" sz="2000" dirty="0">
                      <a:solidFill>
                        <a:prstClr val="white">
                          <a:lumMod val="9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 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ar-AE" sz="2000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i</m:t>
                          </m:r>
                        </m:sub>
                      </m:sSub>
                      <m:d>
                        <m:dPr>
                          <m:ctrlPr>
                            <a:rPr lang="ar-AE" altLang="zh-CN" sz="2000" i="1"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altLang="zh-CN" sz="2000" i="1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zh-CN" altLang="ar-AE" sz="200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smtClean="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prstClr val="white">
                              <a:lumMod val="95000"/>
                            </a:prst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0</m:t>
                      </m:r>
                    </m:oMath>
                  </a14:m>
                  <a:endParaRPr lang="en-US" altLang="zh-CN" sz="2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9B578505-451B-594F-91FB-24E0EE1753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956" y="1558580"/>
                  <a:ext cx="7121386" cy="4185056"/>
                </a:xfrm>
                <a:prstGeom prst="rect">
                  <a:avLst/>
                </a:prstGeom>
                <a:blipFill>
                  <a:blip r:embed="rId7"/>
                  <a:stretch>
                    <a:fillRect l="-856" t="-8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221495E-A3EC-6BCE-F45A-2E229852AEB9}"/>
              </a:ext>
            </a:extLst>
          </p:cNvPr>
          <p:cNvGrpSpPr/>
          <p:nvPr/>
        </p:nvGrpSpPr>
        <p:grpSpPr>
          <a:xfrm>
            <a:off x="8532903" y="1747838"/>
            <a:ext cx="2744391" cy="4093599"/>
            <a:chOff x="8532903" y="1747838"/>
            <a:chExt cx="2744391" cy="4093599"/>
          </a:xfrm>
        </p:grpSpPr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AFAE5AAD-05C9-7F8A-9C95-AC0C7B0AB4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9238606"/>
                </p:ext>
              </p:extLst>
            </p:nvPr>
          </p:nvGraphicFramePr>
          <p:xfrm>
            <a:off x="8853488" y="1747838"/>
            <a:ext cx="2112962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8" imgW="1079280" imgH="253800" progId="Equation.DSMT4">
                    <p:embed/>
                  </p:oleObj>
                </mc:Choice>
                <mc:Fallback>
                  <p:oleObj name="Equation" r:id="rId8" imgW="1079280" imgH="253800" progId="Equation.DSMT4">
                    <p:embed/>
                    <p:pic>
                      <p:nvPicPr>
                        <p:cNvPr id="42" name="对象 41">
                          <a:extLst>
                            <a:ext uri="{FF2B5EF4-FFF2-40B4-BE49-F238E27FC236}">
                              <a16:creationId xmlns:a16="http://schemas.microsoft.com/office/drawing/2014/main" id="{DF3180AC-5DD9-91A3-F5DF-38D53EDA37E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853488" y="1747838"/>
                          <a:ext cx="2112962" cy="498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7E57629-2DE7-7B82-EB71-43561295D7EF}"/>
                </a:ext>
              </a:extLst>
            </p:cNvPr>
            <p:cNvSpPr/>
            <p:nvPr/>
          </p:nvSpPr>
          <p:spPr>
            <a:xfrm>
              <a:off x="8532903" y="2663428"/>
              <a:ext cx="2744391" cy="27443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52ADE7E3-900E-7E7D-967F-218478ED40F8}"/>
                </a:ext>
              </a:extLst>
            </p:cNvPr>
            <p:cNvSpPr/>
            <p:nvPr/>
          </p:nvSpPr>
          <p:spPr>
            <a:xfrm>
              <a:off x="8532903" y="3650443"/>
              <a:ext cx="2744390" cy="83464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D01FE90-40A1-8E49-1058-4ACC6C327F39}"/>
                </a:ext>
              </a:extLst>
            </p:cNvPr>
            <p:cNvSpPr/>
            <p:nvPr/>
          </p:nvSpPr>
          <p:spPr>
            <a:xfrm rot="5400000">
              <a:off x="8536173" y="3618302"/>
              <a:ext cx="2744390" cy="83464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F070C1B-9C88-8C3C-6F94-7085F4017B1C}"/>
                </a:ext>
              </a:extLst>
            </p:cNvPr>
            <p:cNvSpPr/>
            <p:nvPr/>
          </p:nvSpPr>
          <p:spPr>
            <a:xfrm>
              <a:off x="8919785" y="2851440"/>
              <a:ext cx="1970626" cy="56729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4878152F-10EF-BA9A-3222-63F01A371C71}"/>
                </a:ext>
              </a:extLst>
            </p:cNvPr>
            <p:cNvSpPr/>
            <p:nvPr/>
          </p:nvSpPr>
          <p:spPr>
            <a:xfrm>
              <a:off x="8578364" y="3434539"/>
              <a:ext cx="2646049" cy="56729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8514CC5-B6BE-F83D-DFAC-7E96670CBBB2}"/>
                </a:ext>
              </a:extLst>
            </p:cNvPr>
            <p:cNvSpPr/>
            <p:nvPr/>
          </p:nvSpPr>
          <p:spPr>
            <a:xfrm>
              <a:off x="9236061" y="2730575"/>
              <a:ext cx="1344613" cy="26967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71CC6AA-6F39-3914-C6AE-4123561C385D}"/>
                </a:ext>
              </a:extLst>
            </p:cNvPr>
            <p:cNvSpPr/>
            <p:nvPr/>
          </p:nvSpPr>
          <p:spPr>
            <a:xfrm>
              <a:off x="9833797" y="2564255"/>
              <a:ext cx="135182" cy="12878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CE8DB96-33BD-B6FA-6DD3-2F9D610C81E1}"/>
                </a:ext>
              </a:extLst>
            </p:cNvPr>
            <p:cNvSpPr txBox="1"/>
            <p:nvPr/>
          </p:nvSpPr>
          <p:spPr>
            <a:xfrm>
              <a:off x="9042232" y="5472105"/>
              <a:ext cx="2077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图</a:t>
              </a:r>
              <a:r>
                <a:rPr lang="en-US" altLang="zh-CN" dirty="0">
                  <a:latin typeface="宋体" panose="02010600030101010101" pitchFamily="2" charset="-122"/>
                  <a:ea typeface="宋体" panose="02010600030101010101" pitchFamily="2" charset="-122"/>
                </a:rPr>
                <a:t>9 </a:t>
              </a: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二阶</a:t>
              </a:r>
              <a:r>
                <a:rPr lang="zh-CN" altLang="en-US" dirty="0">
                  <a:ea typeface="宋体" panose="02010600030101010101" pitchFamily="2" charset="-122"/>
                </a:rPr>
                <a:t>同伦分析</a:t>
              </a: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8" name="灯片编号占位符 4">
            <a:extLst>
              <a:ext uri="{FF2B5EF4-FFF2-40B4-BE49-F238E27FC236}">
                <a16:creationId xmlns:a16="http://schemas.microsoft.com/office/drawing/2014/main" id="{C652C3A8-1CA6-B1CC-59F7-9A8D1594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4583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6992A-421D-C4D4-237D-288FB3652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F2A739EB-A476-192D-FBE4-7F0475640748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F0A7EC-7D71-4A77-E98A-265B94767B1C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613FC36-07A9-7CD8-CFAE-849C84793C88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9CB49C46-A8AD-E903-2A9E-941296BBBAC4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2318CA8D-EC22-0E4A-F6B2-C377BC946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079F2D45-23BC-E5D7-FB54-D2B474463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23C044F-C74F-3F1E-C44A-4C57BFD1EE42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44E504F-663F-75B7-F7E5-F81A9194F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EAE8FD8-34BD-E596-5AE5-60B1708B6071}"/>
              </a:ext>
            </a:extLst>
          </p:cNvPr>
          <p:cNvGrpSpPr/>
          <p:nvPr/>
        </p:nvGrpSpPr>
        <p:grpSpPr>
          <a:xfrm>
            <a:off x="1011" y="1534806"/>
            <a:ext cx="6781349" cy="3678055"/>
            <a:chOff x="1011" y="1534806"/>
            <a:chExt cx="6781349" cy="367805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F1E4D33-2996-0114-9367-A7E3CB1DF03A}"/>
                </a:ext>
              </a:extLst>
            </p:cNvPr>
            <p:cNvSpPr/>
            <p:nvPr/>
          </p:nvSpPr>
          <p:spPr>
            <a:xfrm>
              <a:off x="1011" y="1534806"/>
              <a:ext cx="6781349" cy="3620201"/>
            </a:xfrm>
            <a:prstGeom prst="rect">
              <a:avLst/>
            </a:prstGeom>
            <a:solidFill>
              <a:srgbClr val="0326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14CF668-8B77-E27B-6DBA-88BBA995A786}"/>
                </a:ext>
              </a:extLst>
            </p:cNvPr>
            <p:cNvSpPr txBox="1"/>
            <p:nvPr/>
          </p:nvSpPr>
          <p:spPr>
            <a:xfrm>
              <a:off x="455817" y="1734986"/>
              <a:ext cx="5871735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‘t Hooft-Polyakov 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单极子：</a:t>
              </a:r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/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原始对称群 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G=SU(2)</a:t>
              </a:r>
              <a:endParaRPr lang="zh-CN" altLang="en-US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破缺后剩余对称群：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H=U(1)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fontAlgn="base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真空流形：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M=G/H=SU(2)/U(1)≅S2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fontAlgn="base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即系统存在连续简并的真空态，构成“一个球面”</a:t>
              </a:r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/>
              <a:endParaRPr lang="zh-CN" altLang="en-US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对于一个三维的物理系统，其无穷远边界 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000" baseline="30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000" baseline="-25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∞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​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若映射到真空流形 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000" baseline="30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上且非平凡，则必然产生磁单极子（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monopole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</a:p>
            <a:p>
              <a:pPr algn="just"/>
              <a:endParaRPr lang="zh-CN" altLang="en-US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Rectangle 6">
            <a:extLst>
              <a:ext uri="{FF2B5EF4-FFF2-40B4-BE49-F238E27FC236}">
                <a16:creationId xmlns:a16="http://schemas.microsoft.com/office/drawing/2014/main" id="{268B738F-F4C2-F961-D3B1-6C52E3226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ADFD15F-1876-738A-C127-6381A3ADB1F5}"/>
              </a:ext>
            </a:extLst>
          </p:cNvPr>
          <p:cNvSpPr txBox="1"/>
          <p:nvPr/>
        </p:nvSpPr>
        <p:spPr>
          <a:xfrm>
            <a:off x="1388075" y="212563"/>
            <a:ext cx="404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单极子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8A3A3C3-5602-033C-726C-72B4589B135E}"/>
              </a:ext>
            </a:extLst>
          </p:cNvPr>
          <p:cNvSpPr txBox="1"/>
          <p:nvPr/>
        </p:nvSpPr>
        <p:spPr>
          <a:xfrm>
            <a:off x="1388074" y="761243"/>
            <a:ext cx="36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初步分析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BDB53A6-DAEB-BF62-FCDD-981CBE865917}"/>
              </a:ext>
            </a:extLst>
          </p:cNvPr>
          <p:cNvSpPr txBox="1"/>
          <p:nvPr/>
        </p:nvSpPr>
        <p:spPr>
          <a:xfrm>
            <a:off x="10767488" y="6387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white">
                    <a:lumMod val="75000"/>
                  </a:prstClr>
                </a:solidFill>
                <a:latin typeface="Calibri"/>
                <a:ea typeface="宋体" panose="02010600030101010101" pitchFamily="2" charset="-122"/>
              </a:rPr>
              <a:t>MAY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22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7170AE5-083C-C343-FA16-1739ADBA79C3}"/>
              </a:ext>
            </a:extLst>
          </p:cNvPr>
          <p:cNvGrpSpPr/>
          <p:nvPr/>
        </p:nvGrpSpPr>
        <p:grpSpPr>
          <a:xfrm>
            <a:off x="6822202" y="1180959"/>
            <a:ext cx="5369798" cy="5327687"/>
            <a:chOff x="6822202" y="1180959"/>
            <a:chExt cx="5369798" cy="5327687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1B5CC093-9394-24F3-24E4-3CC11B81EE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" t="9226" r="7349" b="2346"/>
            <a:stretch>
              <a:fillRect/>
            </a:stretch>
          </p:blipFill>
          <p:spPr bwMode="auto">
            <a:xfrm>
              <a:off x="7146544" y="1180959"/>
              <a:ext cx="4476769" cy="48778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6C3C5B2-5D4F-9906-43D5-02F27F3E2E60}"/>
                </a:ext>
              </a:extLst>
            </p:cNvPr>
            <p:cNvSpPr txBox="1"/>
            <p:nvPr/>
          </p:nvSpPr>
          <p:spPr>
            <a:xfrm>
              <a:off x="6822202" y="6139314"/>
              <a:ext cx="5369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图</a:t>
              </a:r>
              <a:r>
                <a:rPr lang="en-US" altLang="zh-CN" dirty="0">
                  <a:latin typeface="宋体" panose="02010600030101010101" pitchFamily="2" charset="-122"/>
                  <a:ea typeface="宋体" panose="02010600030101010101" pitchFamily="2" charset="-122"/>
                </a:rPr>
                <a:t>10 ‘t Hooft-Polyakov</a:t>
              </a: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单极子对应的真空流形</a:t>
              </a:r>
            </a:p>
          </p:txBody>
        </p:sp>
      </p:grpSp>
      <p:sp>
        <p:nvSpPr>
          <p:cNvPr id="12" name="灯片编号占位符 4">
            <a:extLst>
              <a:ext uri="{FF2B5EF4-FFF2-40B4-BE49-F238E27FC236}">
                <a16:creationId xmlns:a16="http://schemas.microsoft.com/office/drawing/2014/main" id="{B34FF967-F41A-812D-08DF-C8545D8D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2505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091DB-6576-8D98-34D0-25D732696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118683B5-B99D-F5C4-0C8B-8A680CEC1877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A5C9B83-73BA-4379-E794-B2F497574DA5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BB8EB60-8F96-F739-0EED-C6A2D86CA8F2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44AFE6D-9BAF-58A8-DA90-65749FCCD459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979025FF-79BC-CE6A-7C97-9C119222A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E838E37C-BE86-1142-A72A-0CD0ED50C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A19193F-76F5-2721-D84F-882DB207C04D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7A99DCAC-D35A-FEF2-1698-75B81FC70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FB76F26-D8C2-1350-1BFC-EBA8EAF68A20}"/>
              </a:ext>
            </a:extLst>
          </p:cNvPr>
          <p:cNvGrpSpPr/>
          <p:nvPr/>
        </p:nvGrpSpPr>
        <p:grpSpPr>
          <a:xfrm>
            <a:off x="1011" y="1534806"/>
            <a:ext cx="6977730" cy="726029"/>
            <a:chOff x="1011" y="1534806"/>
            <a:chExt cx="6977730" cy="72602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EC62BED-47BB-B6F1-E5A2-ED72E4835AB8}"/>
                </a:ext>
              </a:extLst>
            </p:cNvPr>
            <p:cNvSpPr/>
            <p:nvPr/>
          </p:nvSpPr>
          <p:spPr>
            <a:xfrm>
              <a:off x="1011" y="1534806"/>
              <a:ext cx="6781349" cy="726029"/>
            </a:xfrm>
            <a:prstGeom prst="rect">
              <a:avLst/>
            </a:prstGeom>
            <a:solidFill>
              <a:srgbClr val="0326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C3B13AB-1E1E-DFEB-1BAF-01B9FEB516FF}"/>
                </a:ext>
              </a:extLst>
            </p:cNvPr>
            <p:cNvSpPr txBox="1"/>
            <p:nvPr/>
          </p:nvSpPr>
          <p:spPr>
            <a:xfrm>
              <a:off x="197392" y="1691762"/>
              <a:ext cx="6781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与涡旋类似，我们同样可以积分得到一个整数拓扑荷：</a:t>
              </a:r>
            </a:p>
          </p:txBody>
        </p:sp>
      </p:grpSp>
      <p:sp>
        <p:nvSpPr>
          <p:cNvPr id="54" name="Rectangle 6">
            <a:extLst>
              <a:ext uri="{FF2B5EF4-FFF2-40B4-BE49-F238E27FC236}">
                <a16:creationId xmlns:a16="http://schemas.microsoft.com/office/drawing/2014/main" id="{2E8E5BC9-8982-04C5-85D4-8486E19AC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590946-6E44-5016-33E0-705EB05C23CF}"/>
              </a:ext>
            </a:extLst>
          </p:cNvPr>
          <p:cNvSpPr txBox="1"/>
          <p:nvPr/>
        </p:nvSpPr>
        <p:spPr>
          <a:xfrm>
            <a:off x="1388075" y="212563"/>
            <a:ext cx="404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单极子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6869C33-B452-FD2A-A493-D4BCD8850FA7}"/>
              </a:ext>
            </a:extLst>
          </p:cNvPr>
          <p:cNvSpPr txBox="1"/>
          <p:nvPr/>
        </p:nvSpPr>
        <p:spPr>
          <a:xfrm>
            <a:off x="1388074" y="761243"/>
            <a:ext cx="36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Monopole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A3C296A-8A7A-1DAD-8468-38CC363EECDC}"/>
              </a:ext>
            </a:extLst>
          </p:cNvPr>
          <p:cNvGrpSpPr/>
          <p:nvPr/>
        </p:nvGrpSpPr>
        <p:grpSpPr>
          <a:xfrm>
            <a:off x="0" y="3212742"/>
            <a:ext cx="6781349" cy="2396395"/>
            <a:chOff x="0" y="3212742"/>
            <a:chExt cx="6781349" cy="239639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1B7AA2C-91EA-6B48-AC67-01CA5506BFF6}"/>
                </a:ext>
              </a:extLst>
            </p:cNvPr>
            <p:cNvSpPr/>
            <p:nvPr/>
          </p:nvSpPr>
          <p:spPr>
            <a:xfrm>
              <a:off x="0" y="3212742"/>
              <a:ext cx="6781349" cy="2396395"/>
            </a:xfrm>
            <a:prstGeom prst="rect">
              <a:avLst/>
            </a:prstGeom>
            <a:solidFill>
              <a:srgbClr val="0326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E3B51A8B-DDC7-16C0-151C-69E366720487}"/>
                </a:ext>
              </a:extLst>
            </p:cNvPr>
            <p:cNvSpPr txBox="1"/>
            <p:nvPr/>
          </p:nvSpPr>
          <p:spPr>
            <a:xfrm>
              <a:off x="294551" y="3500653"/>
              <a:ext cx="618499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它对应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000" baseline="30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000" baseline="-25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∞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​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若映射到真空流形“包裹”了 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000" baseline="30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多少次。</a:t>
              </a:r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同样的，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无法通过连续地调整场而改变；解除这一缺陷需要无穷大的能量。类比可知，其中心也必然存在一个</a:t>
              </a:r>
              <a:r>
                <a:rPr lang="el-GR" altLang="zh-CN" sz="2000" dirty="0">
                  <a:solidFill>
                    <a:prstClr val="white">
                      <a:lumMod val="95000"/>
                    </a:prst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ϕ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等于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的奇点。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F08FC23A-7B39-1850-1259-D685281768A5}"/>
              </a:ext>
            </a:extLst>
          </p:cNvPr>
          <p:cNvSpPr txBox="1"/>
          <p:nvPr/>
        </p:nvSpPr>
        <p:spPr>
          <a:xfrm>
            <a:off x="10767488" y="6387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white">
                    <a:lumMod val="75000"/>
                  </a:prstClr>
                </a:solidFill>
                <a:latin typeface="Calibri"/>
                <a:ea typeface="宋体" panose="02010600030101010101" pitchFamily="2" charset="-122"/>
              </a:rPr>
              <a:t>MAY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22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A6524EE-3D62-480E-2D03-21CEDF940F59}"/>
                  </a:ext>
                </a:extLst>
              </p:cNvPr>
              <p:cNvSpPr txBox="1"/>
              <p:nvPr/>
            </p:nvSpPr>
            <p:spPr>
              <a:xfrm>
                <a:off x="134015" y="2268884"/>
                <a:ext cx="6781349" cy="850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𝑛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4</m:t>
                          </m:r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𝜋</m:t>
                          </m:r>
                        </m:sup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𝜑</m:t>
                          </m:r>
                          <m:nary>
                            <m:naryPr>
                              <m:ctrlPr>
                                <a:rPr lang="en-US" altLang="zh-CN" sz="2000" i="1" dirty="0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naryPr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𝜃</m:t>
                              </m:r>
                              <m:sSup>
                                <m:s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altLang="zh-CN" sz="2000" i="1" dirty="0" err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𝑎𝑏𝑐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𝑎</m:t>
                                      </m:r>
                                    </m:sup>
                                  </m:sSup>
                                </m:e>
                              </m:acc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微软雅黑" panose="020B0503020204020204" pitchFamily="34" charset="-122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微软雅黑" panose="020B0503020204020204" pitchFamily="34" charset="-122"/>
                                                </a:rPr>
                                                <m:t>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微软雅黑" panose="020B0503020204020204" pitchFamily="34" charset="-122"/>
                                                </a:rPr>
                                                <m:t>𝑏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𝜕𝜃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sz="2000" i="1" dirty="0"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微软雅黑" panose="020B0503020204020204" pitchFamily="34" charset="-122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微软雅黑" panose="020B0503020204020204" pitchFamily="34" charset="-122"/>
                                                </a:rPr>
                                                <m:t>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i="1" dirty="0">
                                                  <a:latin typeface="Cambria Math" panose="02040503050406030204" pitchFamily="18" charset="0"/>
                                                  <a:ea typeface="微软雅黑" panose="020B0503020204020204" pitchFamily="34" charset="-122"/>
                                                </a:rPr>
                                                <m:t>𝑐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𝜕𝜑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  <m:func>
                            <m:func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i="0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𝜃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A6524EE-3D62-480E-2D03-21CEDF940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15" y="2268884"/>
                <a:ext cx="6781349" cy="8503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F4F04147-6CDF-71EB-A14A-861907ED28A2}"/>
              </a:ext>
            </a:extLst>
          </p:cNvPr>
          <p:cNvGrpSpPr/>
          <p:nvPr/>
        </p:nvGrpSpPr>
        <p:grpSpPr>
          <a:xfrm>
            <a:off x="7683415" y="1331352"/>
            <a:ext cx="3816110" cy="3956048"/>
            <a:chOff x="7683415" y="1331352"/>
            <a:chExt cx="3816110" cy="395604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1484201-1D67-EE7E-6DA7-403DA2763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9198" r="15243"/>
            <a:stretch>
              <a:fillRect/>
            </a:stretch>
          </p:blipFill>
          <p:spPr>
            <a:xfrm>
              <a:off x="7683415" y="1331352"/>
              <a:ext cx="3816110" cy="34309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BD72E5A-BA75-BD24-3A59-85E7994DEF8B}"/>
                </a:ext>
              </a:extLst>
            </p:cNvPr>
            <p:cNvSpPr txBox="1"/>
            <p:nvPr/>
          </p:nvSpPr>
          <p:spPr>
            <a:xfrm>
              <a:off x="8353060" y="4918068"/>
              <a:ext cx="2886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图</a:t>
              </a:r>
              <a:r>
                <a:rPr lang="en-US" altLang="zh-CN" dirty="0">
                  <a:latin typeface="宋体" panose="02010600030101010101" pitchFamily="2" charset="-122"/>
                  <a:ea typeface="宋体" panose="02010600030101010101" pitchFamily="2" charset="-122"/>
                </a:rPr>
                <a:t>10 monopole</a:t>
              </a: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示意图</a:t>
              </a:r>
              <a:r>
                <a:rPr lang="en-US" altLang="zh-CN" dirty="0">
                  <a:latin typeface="宋体" panose="02010600030101010101" pitchFamily="2" charset="-122"/>
                  <a:ea typeface="宋体" panose="02010600030101010101" pitchFamily="2" charset="-122"/>
                </a:rPr>
                <a:t>(n=2) </a:t>
              </a: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4" name="灯片编号占位符 4">
            <a:extLst>
              <a:ext uri="{FF2B5EF4-FFF2-40B4-BE49-F238E27FC236}">
                <a16:creationId xmlns:a16="http://schemas.microsoft.com/office/drawing/2014/main" id="{06B709E5-0342-84F3-3873-93617911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9868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0E223-7615-A96A-E36D-4D96D9082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967486F9-3FFA-BF90-38D8-A341C5ACD220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DFC71D8-B9E8-84AE-9B28-6583F3C4A9B3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661EB27-0685-1522-B05D-21CAF8F500D6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E4BF2D37-7D3E-A197-BC01-51794F7F4ADF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A9406F02-1DC1-EBBB-793C-74035E6E0D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515B87C7-C220-1AD5-41B2-AD173F3E5A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00A600A-E3D3-A508-675E-1BCAB7ADC2A1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4DA60116-53B9-612B-0769-D4F4C025B2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sp>
        <p:nvSpPr>
          <p:cNvPr id="54" name="Rectangle 6">
            <a:extLst>
              <a:ext uri="{FF2B5EF4-FFF2-40B4-BE49-F238E27FC236}">
                <a16:creationId xmlns:a16="http://schemas.microsoft.com/office/drawing/2014/main" id="{A7724E49-177D-B0D7-1FDE-4018022E2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38F18A9-AFA8-462A-34DF-3A64E5E78065}"/>
              </a:ext>
            </a:extLst>
          </p:cNvPr>
          <p:cNvSpPr txBox="1"/>
          <p:nvPr/>
        </p:nvSpPr>
        <p:spPr>
          <a:xfrm>
            <a:off x="1388075" y="212563"/>
            <a:ext cx="404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单极子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8B7E1C-3A45-444C-D15D-4BD5B4FB38A8}"/>
              </a:ext>
            </a:extLst>
          </p:cNvPr>
          <p:cNvSpPr txBox="1"/>
          <p:nvPr/>
        </p:nvSpPr>
        <p:spPr>
          <a:xfrm>
            <a:off x="1388074" y="761243"/>
            <a:ext cx="36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Monopole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6087AD2-4511-1600-7302-3B7719BBE5B0}"/>
              </a:ext>
            </a:extLst>
          </p:cNvPr>
          <p:cNvSpPr txBox="1"/>
          <p:nvPr/>
        </p:nvSpPr>
        <p:spPr>
          <a:xfrm>
            <a:off x="10767488" y="6387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white">
                    <a:lumMod val="75000"/>
                  </a:prstClr>
                </a:solidFill>
                <a:latin typeface="Calibri"/>
                <a:ea typeface="宋体" panose="02010600030101010101" pitchFamily="2" charset="-122"/>
              </a:rPr>
              <a:t>MAY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22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20825C69-F2C8-82C7-11DD-EF3CC1631C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980528"/>
              </p:ext>
            </p:extLst>
          </p:nvPr>
        </p:nvGraphicFramePr>
        <p:xfrm>
          <a:off x="5664201" y="1641559"/>
          <a:ext cx="527526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8" imgW="2692080" imgH="279360" progId="Equation.DSMT4">
                  <p:embed/>
                </p:oleObj>
              </mc:Choice>
              <mc:Fallback>
                <p:oleObj name="Equation" r:id="rId8" imgW="2692080" imgH="27936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244016E6-CC30-DFB4-2B27-C3DB00344E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64201" y="1641559"/>
                        <a:ext cx="5275263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箭头: 右 16">
            <a:extLst>
              <a:ext uri="{FF2B5EF4-FFF2-40B4-BE49-F238E27FC236}">
                <a16:creationId xmlns:a16="http://schemas.microsoft.com/office/drawing/2014/main" id="{AF10D1C7-0D3C-B5F5-EFDF-4FF077ADAA45}"/>
              </a:ext>
            </a:extLst>
          </p:cNvPr>
          <p:cNvSpPr/>
          <p:nvPr/>
        </p:nvSpPr>
        <p:spPr>
          <a:xfrm>
            <a:off x="4314249" y="1686176"/>
            <a:ext cx="978408" cy="484632"/>
          </a:xfrm>
          <a:prstGeom prst="rightArrow">
            <a:avLst/>
          </a:prstGeom>
          <a:solidFill>
            <a:srgbClr val="0326A0"/>
          </a:solidFill>
          <a:ln>
            <a:solidFill>
              <a:srgbClr val="032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990596D-6F3A-7C3D-B3D5-E64A990CCB63}"/>
              </a:ext>
            </a:extLst>
          </p:cNvPr>
          <p:cNvGrpSpPr/>
          <p:nvPr/>
        </p:nvGrpSpPr>
        <p:grpSpPr>
          <a:xfrm>
            <a:off x="1388074" y="1346018"/>
            <a:ext cx="2438400" cy="831712"/>
            <a:chOff x="1388074" y="1346018"/>
            <a:chExt cx="2438400" cy="831712"/>
          </a:xfrm>
        </p:grpSpPr>
        <p:graphicFrame>
          <p:nvGraphicFramePr>
            <p:cNvPr id="15" name="对象 14">
              <a:extLst>
                <a:ext uri="{FF2B5EF4-FFF2-40B4-BE49-F238E27FC236}">
                  <a16:creationId xmlns:a16="http://schemas.microsoft.com/office/drawing/2014/main" id="{244016E6-CC30-DFB4-2B27-C3DB00344E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0326672"/>
                </p:ext>
              </p:extLst>
            </p:nvPr>
          </p:nvGraphicFramePr>
          <p:xfrm>
            <a:off x="1388074" y="1679255"/>
            <a:ext cx="24384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Equation" r:id="rId10" imgW="1244520" imgH="253800" progId="Equation.DSMT4">
                    <p:embed/>
                  </p:oleObj>
                </mc:Choice>
                <mc:Fallback>
                  <p:oleObj name="Equation" r:id="rId10" imgW="1244520" imgH="253800" progId="Equation.DSMT4">
                    <p:embed/>
                    <p:pic>
                      <p:nvPicPr>
                        <p:cNvPr id="11" name="对象 10">
                          <a:extLst>
                            <a:ext uri="{FF2B5EF4-FFF2-40B4-BE49-F238E27FC236}">
                              <a16:creationId xmlns:a16="http://schemas.microsoft.com/office/drawing/2014/main" id="{30253ED3-CE83-F7D2-03FD-C510BC4DA27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388074" y="1679255"/>
                          <a:ext cx="2438400" cy="498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49E8159-C7BE-F1D8-2E85-8D8F679A51E5}"/>
                </a:ext>
              </a:extLst>
            </p:cNvPr>
            <p:cNvSpPr txBox="1"/>
            <p:nvPr/>
          </p:nvSpPr>
          <p:spPr>
            <a:xfrm>
              <a:off x="2500843" y="1346018"/>
              <a:ext cx="727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联通</a:t>
              </a:r>
            </a:p>
          </p:txBody>
        </p:sp>
      </p:grp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33B8F61-ADC6-40E2-6667-B8D7356D4BF8}"/>
              </a:ext>
            </a:extLst>
          </p:cNvPr>
          <p:cNvCxnSpPr>
            <a:cxnSpLocks/>
          </p:cNvCxnSpPr>
          <p:nvPr/>
        </p:nvCxnSpPr>
        <p:spPr>
          <a:xfrm>
            <a:off x="662787" y="2522271"/>
            <a:ext cx="1102803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ED78B7D1-4DC3-7C8C-2B83-BD4F74802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702559"/>
              </p:ext>
            </p:extLst>
          </p:nvPr>
        </p:nvGraphicFramePr>
        <p:xfrm>
          <a:off x="5216188" y="4693078"/>
          <a:ext cx="1468437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2" imgW="749160" imgH="279360" progId="Equation.DSMT4">
                  <p:embed/>
                </p:oleObj>
              </mc:Choice>
              <mc:Fallback>
                <p:oleObj name="Equation" r:id="rId12" imgW="749160" imgH="27936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244016E6-CC30-DFB4-2B27-C3DB00344E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16188" y="4693078"/>
                        <a:ext cx="1468437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表格 32">
            <a:extLst>
              <a:ext uri="{FF2B5EF4-FFF2-40B4-BE49-F238E27FC236}">
                <a16:creationId xmlns:a16="http://schemas.microsoft.com/office/drawing/2014/main" id="{C061B9C6-D4AB-41E9-CCC5-61F1C3B3D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51106"/>
              </p:ext>
            </p:extLst>
          </p:nvPr>
        </p:nvGraphicFramePr>
        <p:xfrm>
          <a:off x="1437108" y="2966837"/>
          <a:ext cx="9026598" cy="144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857">
                  <a:extLst>
                    <a:ext uri="{9D8B030D-6E8A-4147-A177-3AD203B41FA5}">
                      <a16:colId xmlns:a16="http://schemas.microsoft.com/office/drawing/2014/main" val="4254093730"/>
                    </a:ext>
                  </a:extLst>
                </a:gridCol>
                <a:gridCol w="2272857">
                  <a:extLst>
                    <a:ext uri="{9D8B030D-6E8A-4147-A177-3AD203B41FA5}">
                      <a16:colId xmlns:a16="http://schemas.microsoft.com/office/drawing/2014/main" val="649291410"/>
                    </a:ext>
                  </a:extLst>
                </a:gridCol>
                <a:gridCol w="2272857">
                  <a:extLst>
                    <a:ext uri="{9D8B030D-6E8A-4147-A177-3AD203B41FA5}">
                      <a16:colId xmlns:a16="http://schemas.microsoft.com/office/drawing/2014/main" val="3083203887"/>
                    </a:ext>
                  </a:extLst>
                </a:gridCol>
                <a:gridCol w="2208027">
                  <a:extLst>
                    <a:ext uri="{9D8B030D-6E8A-4147-A177-3AD203B41FA5}">
                      <a16:colId xmlns:a16="http://schemas.microsoft.com/office/drawing/2014/main" val="565961077"/>
                    </a:ext>
                  </a:extLst>
                </a:gridCol>
              </a:tblGrid>
              <a:tr h="374049">
                <a:tc>
                  <a:txBody>
                    <a:bodyPr/>
                    <a:lstStyle/>
                    <a:p>
                      <a:pPr algn="ctr" fontAlgn="t">
                        <a:lnSpc>
                          <a:spcPts val="1650"/>
                        </a:lnSpc>
                        <a:buNone/>
                      </a:pPr>
                      <a:r>
                        <a:rPr lang="zh-CN" altLang="en-US" b="1" dirty="0">
                          <a:effectLst/>
                          <a:latin typeface="inherit"/>
                        </a:rPr>
                        <a:t>同伦群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50"/>
                        </a:lnSpc>
                        <a:buNone/>
                      </a:pPr>
                      <a:r>
                        <a:rPr lang="zh-CN" altLang="en-US" b="1">
                          <a:effectLst/>
                          <a:latin typeface="inherit"/>
                        </a:rPr>
                        <a:t>探针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50"/>
                        </a:lnSpc>
                        <a:buNone/>
                      </a:pPr>
                      <a:r>
                        <a:rPr lang="zh-CN" altLang="en-US" b="1" dirty="0">
                          <a:effectLst/>
                          <a:latin typeface="inherit"/>
                        </a:rPr>
                        <a:t>探测目标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50"/>
                        </a:lnSpc>
                        <a:buNone/>
                      </a:pPr>
                      <a:r>
                        <a:rPr lang="zh-CN" altLang="en-US" b="1">
                          <a:effectLst/>
                          <a:latin typeface="inherit"/>
                        </a:rPr>
                        <a:t>物理缺陷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326275955"/>
                  </a:ext>
                </a:extLst>
              </a:tr>
              <a:tr h="347637">
                <a:tc>
                  <a:txBody>
                    <a:bodyPr/>
                    <a:lstStyle/>
                    <a:p>
                      <a:pPr algn="ctr" fontAlgn="t">
                        <a:lnSpc>
                          <a:spcPts val="1650"/>
                        </a:lnSpc>
                        <a:buNone/>
                      </a:pPr>
                      <a:r>
                        <a:rPr lang="el-GR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l-GR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0​(</a:t>
                      </a:r>
                      <a:r>
                        <a:rPr lang="en-US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50"/>
                        </a:lnSpc>
                        <a:buNone/>
                      </a:pPr>
                      <a:r>
                        <a:rPr lang="zh-CN" alt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点 </a:t>
                      </a:r>
                      <a:r>
                        <a:rPr lang="en-US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0" i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50"/>
                        </a:lnSpc>
                        <a:buNone/>
                      </a:pPr>
                      <a:r>
                        <a:rPr lang="zh-CN" alt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连通分支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50"/>
                        </a:lnSpc>
                        <a:buNone/>
                      </a:pPr>
                      <a:r>
                        <a:rPr lang="zh-CN" alt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畴壁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71121541"/>
                  </a:ext>
                </a:extLst>
              </a:tr>
              <a:tr h="330557">
                <a:tc>
                  <a:txBody>
                    <a:bodyPr/>
                    <a:lstStyle/>
                    <a:p>
                      <a:pPr algn="ctr" fontAlgn="t">
                        <a:lnSpc>
                          <a:spcPts val="1650"/>
                        </a:lnSpc>
                        <a:buNone/>
                      </a:pPr>
                      <a:r>
                        <a:rPr lang="el-GR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l-GR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1​(</a:t>
                      </a:r>
                      <a:r>
                        <a:rPr lang="en-US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50"/>
                        </a:lnSpc>
                        <a:buNone/>
                      </a:pPr>
                      <a:r>
                        <a:rPr lang="zh-CN" alt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闭合环路 </a:t>
                      </a:r>
                      <a:r>
                        <a:rPr lang="en-US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0" i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50"/>
                        </a:lnSpc>
                        <a:buNone/>
                      </a:pPr>
                      <a:r>
                        <a:rPr lang="zh-CN" alt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一维洞</a:t>
                      </a:r>
                      <a:r>
                        <a:rPr lang="en-US" altLang="zh-CN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隧道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50"/>
                        </a:lnSpc>
                        <a:buNone/>
                      </a:pPr>
                      <a:r>
                        <a:rPr lang="zh-CN" alt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涡旋线、弦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86012578"/>
                  </a:ext>
                </a:extLst>
              </a:tr>
              <a:tr h="347637">
                <a:tc>
                  <a:txBody>
                    <a:bodyPr/>
                    <a:lstStyle/>
                    <a:p>
                      <a:pPr algn="ctr" fontAlgn="t">
                        <a:lnSpc>
                          <a:spcPts val="1650"/>
                        </a:lnSpc>
                        <a:buNone/>
                      </a:pPr>
                      <a:r>
                        <a:rPr lang="el-GR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l-GR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2​(</a:t>
                      </a:r>
                      <a:r>
                        <a:rPr lang="en-US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50"/>
                        </a:lnSpc>
                        <a:buNone/>
                      </a:pPr>
                      <a:r>
                        <a:rPr lang="zh-CN" alt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二维球面 </a:t>
                      </a:r>
                      <a:r>
                        <a:rPr lang="en-US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0" i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50"/>
                        </a:lnSpc>
                        <a:buNone/>
                      </a:pPr>
                      <a:r>
                        <a:rPr lang="zh-CN" alt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二维腔</a:t>
                      </a:r>
                      <a:r>
                        <a:rPr lang="en-US" altLang="zh-CN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泡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650"/>
                        </a:lnSpc>
                        <a:buNone/>
                      </a:pPr>
                      <a:r>
                        <a:rPr lang="zh-CN" altLang="en-US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单极子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310028359"/>
                  </a:ext>
                </a:extLst>
              </a:tr>
            </a:tbl>
          </a:graphicData>
        </a:graphic>
      </p:graphicFrame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16E8BB-7544-1D02-E701-BB1E25D6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9813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E6A6F-9E50-80E1-35EB-58FED4A03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15D4EC5D-328E-B565-832C-6D7316CEFE98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5A9D87B-86BD-9E8D-F9D4-9E58B2DB57CF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BFB25E6-8635-95B1-3AD4-1A85820E2142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5303BB4-5482-9D18-25D0-F4D657E34791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0E7550D1-3B38-2EE1-EA02-1EB22E95D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8A1C665B-A5ED-5E9F-267E-2599FACD0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78F1655-9925-4E74-0717-C895AFC44C77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56157524-235B-D3E0-A833-33CF4580C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sp>
        <p:nvSpPr>
          <p:cNvPr id="54" name="Rectangle 6">
            <a:extLst>
              <a:ext uri="{FF2B5EF4-FFF2-40B4-BE49-F238E27FC236}">
                <a16:creationId xmlns:a16="http://schemas.microsoft.com/office/drawing/2014/main" id="{7E475846-62AF-3EC9-F5EB-6A09C6C62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490F01F-FBA7-6E0B-7774-2CA1800F3AC2}"/>
              </a:ext>
            </a:extLst>
          </p:cNvPr>
          <p:cNvSpPr txBox="1"/>
          <p:nvPr/>
        </p:nvSpPr>
        <p:spPr>
          <a:xfrm>
            <a:off x="1388075" y="212563"/>
            <a:ext cx="404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单极子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BCBF61E-8F2A-AC4C-0654-3F94FDFCACE0}"/>
              </a:ext>
            </a:extLst>
          </p:cNvPr>
          <p:cNvSpPr txBox="1"/>
          <p:nvPr/>
        </p:nvSpPr>
        <p:spPr>
          <a:xfrm>
            <a:off x="1388074" y="761243"/>
            <a:ext cx="36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同伦群延展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9C64058-9632-AA4A-BD18-2CE99CA14F5F}"/>
              </a:ext>
            </a:extLst>
          </p:cNvPr>
          <p:cNvSpPr txBox="1"/>
          <p:nvPr/>
        </p:nvSpPr>
        <p:spPr>
          <a:xfrm>
            <a:off x="10767488" y="6387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white">
                    <a:lumMod val="75000"/>
                  </a:prstClr>
                </a:solidFill>
                <a:latin typeface="Calibri"/>
                <a:ea typeface="宋体" panose="02010600030101010101" pitchFamily="2" charset="-122"/>
              </a:rPr>
              <a:t>MAY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22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EA2C0533-62EE-0F0B-9F2C-496CE2E2E1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620059"/>
              </p:ext>
            </p:extLst>
          </p:nvPr>
        </p:nvGraphicFramePr>
        <p:xfrm>
          <a:off x="7065973" y="2604832"/>
          <a:ext cx="13938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8" imgW="711000" imgH="253800" progId="Equation.DSMT4">
                  <p:embed/>
                </p:oleObj>
              </mc:Choice>
              <mc:Fallback>
                <p:oleObj name="Equation" r:id="rId8" imgW="711000" imgH="253800" progId="Equation.DSMT4">
                  <p:embed/>
                  <p:pic>
                    <p:nvPicPr>
                      <p:cNvPr id="28" name="对象 27">
                        <a:extLst>
                          <a:ext uri="{FF2B5EF4-FFF2-40B4-BE49-F238E27FC236}">
                            <a16:creationId xmlns:a16="http://schemas.microsoft.com/office/drawing/2014/main" id="{ED78B7D1-4DC3-7C8C-2B83-BD4F748027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65973" y="2604832"/>
                        <a:ext cx="1393825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487653C7-E563-8CA6-EE2D-2AB840F3A6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528915"/>
              </p:ext>
            </p:extLst>
          </p:nvPr>
        </p:nvGraphicFramePr>
        <p:xfrm>
          <a:off x="7065973" y="3637378"/>
          <a:ext cx="36353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0" imgW="1854000" imgH="253800" progId="Equation.DSMT4">
                  <p:embed/>
                </p:oleObj>
              </mc:Choice>
              <mc:Fallback>
                <p:oleObj name="Equation" r:id="rId10" imgW="1854000" imgH="253800" progId="Equation.DSMT4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EA2C0533-62EE-0F0B-9F2C-496CE2E2E1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65973" y="3637378"/>
                        <a:ext cx="3635375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BBBA634C-14C7-840F-7127-07D3DD3339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36435"/>
              </p:ext>
            </p:extLst>
          </p:nvPr>
        </p:nvGraphicFramePr>
        <p:xfrm>
          <a:off x="7065973" y="4669924"/>
          <a:ext cx="35591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2" imgW="1815840" imgH="253800" progId="Equation.DSMT4">
                  <p:embed/>
                </p:oleObj>
              </mc:Choice>
              <mc:Fallback>
                <p:oleObj name="Equation" r:id="rId12" imgW="1815840" imgH="25380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487653C7-E563-8CA6-EE2D-2AB840F3A6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65973" y="4669924"/>
                        <a:ext cx="3559175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C3C9ECA6-ED37-20C4-29F1-0B61FB872E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068454"/>
              </p:ext>
            </p:extLst>
          </p:nvPr>
        </p:nvGraphicFramePr>
        <p:xfrm>
          <a:off x="3125788" y="1668463"/>
          <a:ext cx="1393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4" imgW="711000" imgH="228600" progId="Equation.DSMT4">
                  <p:embed/>
                </p:oleObj>
              </mc:Choice>
              <mc:Fallback>
                <p:oleObj name="Equation" r:id="rId14" imgW="711000" imgH="228600" progId="Equation.DSMT4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EA2C0533-62EE-0F0B-9F2C-496CE2E2E1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25788" y="1668463"/>
                        <a:ext cx="139382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>
            <a:extLst>
              <a:ext uri="{FF2B5EF4-FFF2-40B4-BE49-F238E27FC236}">
                <a16:creationId xmlns:a16="http://schemas.microsoft.com/office/drawing/2014/main" id="{8DFDA435-874F-2542-465B-B0049BB29CDB}"/>
              </a:ext>
            </a:extLst>
          </p:cNvPr>
          <p:cNvGrpSpPr/>
          <p:nvPr/>
        </p:nvGrpSpPr>
        <p:grpSpPr>
          <a:xfrm>
            <a:off x="1966519" y="2366612"/>
            <a:ext cx="4233808" cy="3462981"/>
            <a:chOff x="1966519" y="2366612"/>
            <a:chExt cx="4233808" cy="3462981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4EE04D4-5AAC-A398-3B92-264EBC2C2D3F}"/>
                </a:ext>
              </a:extLst>
            </p:cNvPr>
            <p:cNvSpPr txBox="1"/>
            <p:nvPr/>
          </p:nvSpPr>
          <p:spPr>
            <a:xfrm>
              <a:off x="2768043" y="5460261"/>
              <a:ext cx="2300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图</a:t>
              </a:r>
              <a:r>
                <a:rPr lang="en-US" altLang="zh-CN" dirty="0">
                  <a:latin typeface="宋体" panose="02010600030101010101" pitchFamily="2" charset="-122"/>
                  <a:ea typeface="宋体" panose="02010600030101010101" pitchFamily="2" charset="-122"/>
                </a:rPr>
                <a:t>11 </a:t>
              </a: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环面真空流形</a:t>
              </a:r>
            </a:p>
          </p:txBody>
        </p:sp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A0D5A3C3-4DD5-3580-514E-63494938F3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61" b="12841"/>
            <a:stretch>
              <a:fillRect/>
            </a:stretch>
          </p:blipFill>
          <p:spPr bwMode="auto">
            <a:xfrm>
              <a:off x="1966519" y="2366612"/>
              <a:ext cx="4233808" cy="29736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5" name="灯片编号占位符 4">
            <a:extLst>
              <a:ext uri="{FF2B5EF4-FFF2-40B4-BE49-F238E27FC236}">
                <a16:creationId xmlns:a16="http://schemas.microsoft.com/office/drawing/2014/main" id="{63AAA99D-450D-1F37-1D1D-70564BA1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4620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049D6-1FB0-6548-5297-79B6589E3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67CD9525-13B9-CC7E-1660-B596AD3DDEC7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A53755C-90B1-F95B-C40B-6E50BF5C7D2B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387239E-D96B-5CCE-DC1A-1640E06ABFC9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1105C37-8601-B8A9-371C-4F2BE012AC24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0827FAC6-A62A-E913-6089-1B72A1B5BE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5C64C59C-A0D2-C86A-1F95-5145120AC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D1CA2FAF-59B6-10BC-0342-3E46E15FA027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E0FEDA2C-5772-6B51-350A-A6BBBDD01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sp>
        <p:nvSpPr>
          <p:cNvPr id="54" name="Rectangle 6">
            <a:extLst>
              <a:ext uri="{FF2B5EF4-FFF2-40B4-BE49-F238E27FC236}">
                <a16:creationId xmlns:a16="http://schemas.microsoft.com/office/drawing/2014/main" id="{19DBCD68-28F1-1025-EBDD-622DFAA39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FDFA84A-3A42-C918-B799-0991C40AE2D8}"/>
              </a:ext>
            </a:extLst>
          </p:cNvPr>
          <p:cNvSpPr txBox="1"/>
          <p:nvPr/>
        </p:nvSpPr>
        <p:spPr>
          <a:xfrm>
            <a:off x="1388075" y="212563"/>
            <a:ext cx="404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总结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07CE43-5D87-521D-A333-3E571E0EC0A3}"/>
              </a:ext>
            </a:extLst>
          </p:cNvPr>
          <p:cNvSpPr txBox="1"/>
          <p:nvPr/>
        </p:nvSpPr>
        <p:spPr>
          <a:xfrm>
            <a:off x="1388074" y="761243"/>
            <a:ext cx="36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如何分类一个孤子？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2B1CB9D-717B-B51A-A768-DA9B18C3CB52}"/>
              </a:ext>
            </a:extLst>
          </p:cNvPr>
          <p:cNvSpPr txBox="1"/>
          <p:nvPr/>
        </p:nvSpPr>
        <p:spPr>
          <a:xfrm>
            <a:off x="10767488" y="6387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white">
                    <a:lumMod val="75000"/>
                  </a:prstClr>
                </a:solidFill>
                <a:latin typeface="Calibri"/>
                <a:ea typeface="宋体" panose="02010600030101010101" pitchFamily="2" charset="-122"/>
              </a:rPr>
              <a:t>MAY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22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1F85960-7C45-5311-94E9-20B01942706C}"/>
              </a:ext>
            </a:extLst>
          </p:cNvPr>
          <p:cNvGrpSpPr/>
          <p:nvPr/>
        </p:nvGrpSpPr>
        <p:grpSpPr>
          <a:xfrm>
            <a:off x="1271142" y="1408111"/>
            <a:ext cx="10100557" cy="2862322"/>
            <a:chOff x="1271142" y="1408111"/>
            <a:chExt cx="10100557" cy="286232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BB28088-051A-804C-379A-4EC13EF627ED}"/>
                </a:ext>
              </a:extLst>
            </p:cNvPr>
            <p:cNvSpPr txBox="1"/>
            <p:nvPr/>
          </p:nvSpPr>
          <p:spPr>
            <a:xfrm>
              <a:off x="1271142" y="1408111"/>
              <a:ext cx="1010055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、分析该物理系统的拉格朗日量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与对称性破缺模式，分析确定真空流型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、利用各同伦群作用在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上，使                 ；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、若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，则该孤子可分类为面缺陷，如壁畴；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若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，则该孤子可分类为线缺陷，如涡旋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弦；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若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，则该孤子可分类为点缺陷，如单极子。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、验证是否满足“能量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作用量有限”。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1" name="对象 10">
              <a:extLst>
                <a:ext uri="{FF2B5EF4-FFF2-40B4-BE49-F238E27FC236}">
                  <a16:creationId xmlns:a16="http://schemas.microsoft.com/office/drawing/2014/main" id="{96E412BE-7E7E-A053-3D71-6F4BE965B5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9377457"/>
                </p:ext>
              </p:extLst>
            </p:nvPr>
          </p:nvGraphicFramePr>
          <p:xfrm>
            <a:off x="5100633" y="2049484"/>
            <a:ext cx="122078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Equation" r:id="rId8" imgW="723600" imgH="253800" progId="Equation.DSMT4">
                    <p:embed/>
                  </p:oleObj>
                </mc:Choice>
                <mc:Fallback>
                  <p:oleObj name="Equation" r:id="rId8" imgW="7236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100633" y="2049484"/>
                          <a:ext cx="1220787" cy="428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9A6A8B3-5762-D5AE-5A83-BA894EA9669C}"/>
              </a:ext>
            </a:extLst>
          </p:cNvPr>
          <p:cNvSpPr txBox="1"/>
          <p:nvPr/>
        </p:nvSpPr>
        <p:spPr>
          <a:xfrm>
            <a:off x="1271142" y="4812652"/>
            <a:ext cx="8525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然而在三维空间中，而对于纯标量场而言，稳定的有限能量静态孤子并不存在。这一点将在后续报告中由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Derrick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定理展现。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7C1FA1-9664-57D4-B65C-D68CCC2D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8212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0281A-74FE-971F-9FB0-BDF8EB2AF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25802F66-D5AD-261F-0271-F235A5CB1E78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C175FEE-EF4B-14B1-7170-37FA2E34FA54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497338-DED2-97A4-2D8B-6897E844B82F}"/>
              </a:ext>
            </a:extLst>
          </p:cNvPr>
          <p:cNvSpPr txBox="1"/>
          <p:nvPr/>
        </p:nvSpPr>
        <p:spPr>
          <a:xfrm>
            <a:off x="1388074" y="212563"/>
            <a:ext cx="6571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学习目标</a:t>
            </a:r>
            <a:endParaRPr kumimoji="0" lang="zh-CN" altLang="en-US" sz="3200" b="0" i="0" u="none" strike="noStrike" kern="1200" cap="none" spc="0" normalizeH="0" baseline="3000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59EF73C-A544-54A9-67C1-4250E3B678B2}"/>
              </a:ext>
            </a:extLst>
          </p:cNvPr>
          <p:cNvSpPr txBox="1"/>
          <p:nvPr/>
        </p:nvSpPr>
        <p:spPr>
          <a:xfrm>
            <a:off x="1443476" y="767358"/>
            <a:ext cx="425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ADD9F0D-1623-2FD0-CF48-0DA29F1ABDC0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97AC94F4-4859-4E85-C942-9EFD95600924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C0DA9E88-5A91-7481-4BA6-FE9FE37A1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DE53E3A5-B5D7-9C3D-F10E-45C0186121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85D4B0C-4894-2D94-48C3-F9B953FE6ADB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54" name="Rectangle 6">
            <a:extLst>
              <a:ext uri="{FF2B5EF4-FFF2-40B4-BE49-F238E27FC236}">
                <a16:creationId xmlns:a16="http://schemas.microsoft.com/office/drawing/2014/main" id="{3C249D6A-A192-6A13-DC80-41EA245FA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6" name="Rectangle 8">
            <a:extLst>
              <a:ext uri="{FF2B5EF4-FFF2-40B4-BE49-F238E27FC236}">
                <a16:creationId xmlns:a16="http://schemas.microsoft.com/office/drawing/2014/main" id="{AACD3640-2C14-FA3D-A037-6D777552C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911" y="61258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0BAD93A-2AE6-6687-F5E8-AEE36B27AE6B}"/>
              </a:ext>
            </a:extLst>
          </p:cNvPr>
          <p:cNvGrpSpPr/>
          <p:nvPr/>
        </p:nvGrpSpPr>
        <p:grpSpPr>
          <a:xfrm>
            <a:off x="696564" y="1382132"/>
            <a:ext cx="4312987" cy="43129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28">
              <a:extLst>
                <a:ext uri="{FF2B5EF4-FFF2-40B4-BE49-F238E27FC236}">
                  <a16:creationId xmlns:a16="http://schemas.microsoft.com/office/drawing/2014/main" id="{CEF58556-7978-E7FF-EEBD-2CC047EC811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DD804CE-CC42-39A8-44B8-F470FF730915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B740F48-C7D8-CA57-F49F-D806281D009A}"/>
              </a:ext>
            </a:extLst>
          </p:cNvPr>
          <p:cNvGrpSpPr/>
          <p:nvPr/>
        </p:nvGrpSpPr>
        <p:grpSpPr>
          <a:xfrm>
            <a:off x="3906659" y="1384135"/>
            <a:ext cx="945378" cy="94537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26">
              <a:extLst>
                <a:ext uri="{FF2B5EF4-FFF2-40B4-BE49-F238E27FC236}">
                  <a16:creationId xmlns:a16="http://schemas.microsoft.com/office/drawing/2014/main" id="{5683AA6D-8843-2E73-7C89-7588F6C13D04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2500" b="1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6F62291E-089F-0E6B-57D1-64AD362F70A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3600" b="1" kern="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36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4811A3C-2392-04C9-B722-068BE8505C3E}"/>
              </a:ext>
            </a:extLst>
          </p:cNvPr>
          <p:cNvGrpSpPr/>
          <p:nvPr/>
        </p:nvGrpSpPr>
        <p:grpSpPr>
          <a:xfrm>
            <a:off x="4682313" y="3153399"/>
            <a:ext cx="945378" cy="94537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24">
              <a:extLst>
                <a:ext uri="{FF2B5EF4-FFF2-40B4-BE49-F238E27FC236}">
                  <a16:creationId xmlns:a16="http://schemas.microsoft.com/office/drawing/2014/main" id="{43CC13A4-E7A5-B8F9-CBA7-B7EC75FD51E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2500" b="1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3EC3175F-8832-DC7B-ECE5-EAC1708D2E6D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3600" b="1" kern="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36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8E0981EA-AD13-79E9-F0FB-CC8CC41D6849}"/>
              </a:ext>
            </a:extLst>
          </p:cNvPr>
          <p:cNvGrpSpPr/>
          <p:nvPr/>
        </p:nvGrpSpPr>
        <p:grpSpPr>
          <a:xfrm>
            <a:off x="3970039" y="4796808"/>
            <a:ext cx="945378" cy="94537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" name="同心圆 22">
              <a:extLst>
                <a:ext uri="{FF2B5EF4-FFF2-40B4-BE49-F238E27FC236}">
                  <a16:creationId xmlns:a16="http://schemas.microsoft.com/office/drawing/2014/main" id="{C90D5113-B566-E4A5-41E1-3F824A8591B9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2500" b="1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CF9AE12B-56AC-C641-858F-3878648CC002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3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3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2" name="TextBox 21">
            <a:extLst>
              <a:ext uri="{FF2B5EF4-FFF2-40B4-BE49-F238E27FC236}">
                <a16:creationId xmlns:a16="http://schemas.microsoft.com/office/drawing/2014/main" id="{A212D2F3-3085-C212-C6CF-C40C057C7F52}"/>
              </a:ext>
            </a:extLst>
          </p:cNvPr>
          <p:cNvSpPr txBox="1"/>
          <p:nvPr/>
        </p:nvSpPr>
        <p:spPr>
          <a:xfrm>
            <a:off x="4915416" y="1383675"/>
            <a:ext cx="648588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srgbClr val="303030"/>
                </a:solidFill>
                <a:latin typeface="Google Sans Text"/>
              </a:rPr>
              <a:t>定义拓扑缺陷的概念，及其与自发对称性破缺的关联</a:t>
            </a:r>
          </a:p>
        </p:txBody>
      </p:sp>
      <p:sp>
        <p:nvSpPr>
          <p:cNvPr id="63" name="TextBox 22">
            <a:extLst>
              <a:ext uri="{FF2B5EF4-FFF2-40B4-BE49-F238E27FC236}">
                <a16:creationId xmlns:a16="http://schemas.microsoft.com/office/drawing/2014/main" id="{249D8430-29CB-89B7-042C-3E96034241C9}"/>
              </a:ext>
            </a:extLst>
          </p:cNvPr>
          <p:cNvSpPr txBox="1"/>
          <p:nvPr/>
        </p:nvSpPr>
        <p:spPr>
          <a:xfrm>
            <a:off x="5695035" y="3224948"/>
            <a:ext cx="594055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85800">
              <a:defRPr/>
            </a:pPr>
            <a:r>
              <a:rPr lang="zh-CN" altLang="en-US" sz="2800" dirty="0">
                <a:solidFill>
                  <a:srgbClr val="303030"/>
                </a:solidFill>
                <a:latin typeface="Google Sans Text"/>
              </a:rPr>
              <a:t>运用同伦群</a:t>
            </a:r>
            <a:r>
              <a:rPr lang="zh-CN" altLang="en-US" sz="28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π₀</a:t>
            </a:r>
            <a:r>
              <a:rPr lang="zh-CN" altLang="en-US" sz="28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π₁</a:t>
            </a:r>
            <a:r>
              <a:rPr lang="zh-CN" altLang="en-US" sz="28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π₂</a:t>
            </a:r>
            <a:r>
              <a:rPr lang="zh-CN" altLang="en-US" sz="28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800" dirty="0">
                <a:solidFill>
                  <a:srgbClr val="303030"/>
                </a:solidFill>
                <a:latin typeface="Google Sans Text"/>
              </a:rPr>
              <a:t>对不同类型的孤子进行分类</a:t>
            </a:r>
          </a:p>
          <a:p>
            <a:pPr algn="just" defTabSz="685800">
              <a:defRPr/>
            </a:pPr>
            <a:endParaRPr lang="zh-CN" altLang="en-US" sz="1600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TextBox 23">
            <a:extLst>
              <a:ext uri="{FF2B5EF4-FFF2-40B4-BE49-F238E27FC236}">
                <a16:creationId xmlns:a16="http://schemas.microsoft.com/office/drawing/2014/main" id="{B11BFFAA-14C1-AE23-C555-4F3D2684C6AE}"/>
              </a:ext>
            </a:extLst>
          </p:cNvPr>
          <p:cNvSpPr txBox="1"/>
          <p:nvPr/>
        </p:nvSpPr>
        <p:spPr>
          <a:xfrm>
            <a:off x="4915416" y="4900164"/>
            <a:ext cx="648588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85800">
              <a:defRPr/>
            </a:pPr>
            <a:r>
              <a:rPr lang="zh-CN" altLang="en-US" sz="2800" dirty="0">
                <a:solidFill>
                  <a:srgbClr val="303030"/>
                </a:solidFill>
                <a:latin typeface="Google Sans Text"/>
              </a:rPr>
              <a:t>阐释德里克定理，并说明稳定标量孤子为何需要满足特定条件</a:t>
            </a:r>
          </a:p>
        </p:txBody>
      </p:sp>
      <p:sp>
        <p:nvSpPr>
          <p:cNvPr id="65" name="TextBox 24">
            <a:extLst>
              <a:ext uri="{FF2B5EF4-FFF2-40B4-BE49-F238E27FC236}">
                <a16:creationId xmlns:a16="http://schemas.microsoft.com/office/drawing/2014/main" id="{C887ABC0-A557-B412-F568-4608E3C05999}"/>
              </a:ext>
            </a:extLst>
          </p:cNvPr>
          <p:cNvSpPr txBox="1"/>
          <p:nvPr/>
        </p:nvSpPr>
        <p:spPr>
          <a:xfrm>
            <a:off x="1570315" y="2168409"/>
            <a:ext cx="2557614" cy="2740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zh-CN" altLang="en-US" sz="7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学习目标</a:t>
            </a:r>
            <a:endParaRPr lang="en-US" altLang="zh-CN" sz="7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0AA834-97E4-66EB-6E1E-2275C25FCA9B}"/>
              </a:ext>
            </a:extLst>
          </p:cNvPr>
          <p:cNvSpPr txBox="1"/>
          <p:nvPr/>
        </p:nvSpPr>
        <p:spPr>
          <a:xfrm>
            <a:off x="10767488" y="6387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white">
                    <a:lumMod val="75000"/>
                  </a:prstClr>
                </a:solidFill>
                <a:latin typeface="Calibri"/>
                <a:ea typeface="宋体" panose="02010600030101010101" pitchFamily="2" charset="-122"/>
              </a:rPr>
              <a:t>MAY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22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F5B026-27C6-366B-3AC7-5975D7FD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5792A35-0252-17E2-3B29-1ABF370DE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178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88075" y="212563"/>
            <a:ext cx="423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参考文献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28486" y="775052"/>
            <a:ext cx="265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References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/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4531" y="1492884"/>
            <a:ext cx="9813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kern="100" dirty="0">
                <a:solidFill>
                  <a:srgbClr val="0326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[1] David Tong, TASI Lectures on Solitons [hep-</a:t>
            </a:r>
            <a:r>
              <a:rPr lang="en-US" altLang="zh-CN" sz="2000" kern="100" dirty="0" err="1">
                <a:solidFill>
                  <a:srgbClr val="0326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</a:t>
            </a:r>
            <a:r>
              <a:rPr lang="en-US" altLang="zh-CN" sz="2000" kern="100" dirty="0">
                <a:solidFill>
                  <a:srgbClr val="0326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/0509216]</a:t>
            </a:r>
          </a:p>
          <a:p>
            <a:endParaRPr lang="en-US" altLang="zh-CN" sz="2000" kern="100" dirty="0">
              <a:solidFill>
                <a:srgbClr val="0326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000" kern="100" dirty="0">
                <a:solidFill>
                  <a:srgbClr val="0326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[2] A. Zee, Quantum Field Theory in a Nutshell, Part V. </a:t>
            </a:r>
          </a:p>
          <a:p>
            <a:endParaRPr lang="en-US" altLang="zh-CN" sz="2000" kern="100" dirty="0">
              <a:solidFill>
                <a:srgbClr val="0326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000" kern="100" dirty="0">
                <a:solidFill>
                  <a:srgbClr val="0326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[3] M. Shifman, Advanced Topics in Quantum Field Theory, Chapter 2 and 3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426A1E-E0B9-77FE-9B03-BCC0EA87D51B}"/>
              </a:ext>
            </a:extLst>
          </p:cNvPr>
          <p:cNvSpPr txBox="1"/>
          <p:nvPr/>
        </p:nvSpPr>
        <p:spPr>
          <a:xfrm>
            <a:off x="10767488" y="6387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white">
                    <a:lumMod val="75000"/>
                  </a:prstClr>
                </a:solidFill>
                <a:latin typeface="Calibri"/>
                <a:ea typeface="宋体" panose="02010600030101010101" pitchFamily="2" charset="-122"/>
              </a:rPr>
              <a:t>MAY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22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0F7F88B-68B3-826E-4F3D-D25DC42F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FAC95-8068-07C8-D46D-3D9FDD89E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EAB82C77-EE4C-DB3B-F422-C326FB26C3CA}"/>
              </a:ext>
            </a:extLst>
          </p:cNvPr>
          <p:cNvSpPr/>
          <p:nvPr/>
        </p:nvSpPr>
        <p:spPr>
          <a:xfrm>
            <a:off x="0" y="1"/>
            <a:ext cx="12192000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4EE4BCA-C0EB-C4C5-0346-29A5964A5B77}"/>
              </a:ext>
            </a:extLst>
          </p:cNvPr>
          <p:cNvSpPr/>
          <p:nvPr/>
        </p:nvSpPr>
        <p:spPr>
          <a:xfrm>
            <a:off x="0" y="1409826"/>
            <a:ext cx="12192000" cy="4499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0084FEC-3881-202C-3ED2-4F6F613358B2}"/>
              </a:ext>
            </a:extLst>
          </p:cNvPr>
          <p:cNvSpPr txBox="1"/>
          <p:nvPr/>
        </p:nvSpPr>
        <p:spPr>
          <a:xfrm>
            <a:off x="229847" y="2487726"/>
            <a:ext cx="11732305" cy="1265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欢迎指正</a:t>
            </a:r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!</a:t>
            </a:r>
            <a:endParaRPr lang="en-US" altLang="zh-CN" sz="66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阿里巴巴普惠体 B" panose="00020600040101010101" pitchFamily="18" charset="-122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C0C3D5A-D1FD-DB6A-3497-73243EF81288}"/>
              </a:ext>
            </a:extLst>
          </p:cNvPr>
          <p:cNvGrpSpPr/>
          <p:nvPr/>
        </p:nvGrpSpPr>
        <p:grpSpPr>
          <a:xfrm>
            <a:off x="8859189" y="146088"/>
            <a:ext cx="2930983" cy="1063161"/>
            <a:chOff x="4285093" y="-6242"/>
            <a:chExt cx="3795135" cy="1376619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B85FCD06-FDB8-EE7C-49D8-893EBE926C86}"/>
                </a:ext>
              </a:extLst>
            </p:cNvPr>
            <p:cNvGrpSpPr/>
            <p:nvPr/>
          </p:nvGrpSpPr>
          <p:grpSpPr>
            <a:xfrm>
              <a:off x="4285093" y="-6242"/>
              <a:ext cx="3795135" cy="1376619"/>
              <a:chOff x="6597847" y="960547"/>
              <a:chExt cx="4882683" cy="1771112"/>
            </a:xfrm>
          </p:grpSpPr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DF685BAC-6CF0-EECD-A7C3-42791EF6A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97847" y="960547"/>
                <a:ext cx="1771106" cy="1771112"/>
              </a:xfrm>
              <a:prstGeom prst="rect">
                <a:avLst/>
              </a:prstGeom>
            </p:spPr>
          </p:pic>
          <p:pic>
            <p:nvPicPr>
              <p:cNvPr id="48" name="图片 47">
                <a:extLst>
                  <a:ext uri="{FF2B5EF4-FFF2-40B4-BE49-F238E27FC236}">
                    <a16:creationId xmlns:a16="http://schemas.microsoft.com/office/drawing/2014/main" id="{40844E47-26D9-A797-11C9-A7914FCD7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406891" y="1004505"/>
                <a:ext cx="3073639" cy="1271931"/>
              </a:xfrm>
              <a:prstGeom prst="rect">
                <a:avLst/>
              </a:prstGeom>
            </p:spPr>
          </p:pic>
        </p:grp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852A66E-CA4A-1F41-9D0B-EB29CD4AEE0A}"/>
                </a:ext>
              </a:extLst>
            </p:cNvPr>
            <p:cNvSpPr/>
            <p:nvPr/>
          </p:nvSpPr>
          <p:spPr>
            <a:xfrm>
              <a:off x="5763722" y="1032708"/>
              <a:ext cx="2189819" cy="318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en-US" altLang="zh-CN" sz="1000" b="1" dirty="0">
                  <a:solidFill>
                    <a:schemeClr val="bg1"/>
                  </a:solidFill>
                  <a:latin typeface="Calibri"/>
                  <a:ea typeface="宋体" panose="02010600030101010101" pitchFamily="2" charset="-122"/>
                </a:rPr>
                <a:t>FUDAN UNIVERSITY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02882D9-108B-9AA2-31FB-942D7FE548EE}"/>
              </a:ext>
            </a:extLst>
          </p:cNvPr>
          <p:cNvGrpSpPr/>
          <p:nvPr/>
        </p:nvGrpSpPr>
        <p:grpSpPr>
          <a:xfrm>
            <a:off x="1672740" y="4518194"/>
            <a:ext cx="9056375" cy="112418"/>
            <a:chOff x="2958650" y="4529138"/>
            <a:chExt cx="6390970" cy="0"/>
          </a:xfrm>
        </p:grpSpPr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83FE1438-5A1C-6644-C9F9-FF8475F98FC8}"/>
                </a:ext>
              </a:extLst>
            </p:cNvPr>
            <p:cNvCxnSpPr>
              <a:cxnSpLocks/>
            </p:cNvCxnSpPr>
            <p:nvPr/>
          </p:nvCxnSpPr>
          <p:spPr>
            <a:xfrm>
              <a:off x="6475751" y="4529138"/>
              <a:ext cx="2873869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04BA4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0F7AE2DB-7DF9-32A7-0461-C2F26B479ACC}"/>
                </a:ext>
              </a:extLst>
            </p:cNvPr>
            <p:cNvCxnSpPr>
              <a:cxnSpLocks/>
            </p:cNvCxnSpPr>
            <p:nvPr/>
          </p:nvCxnSpPr>
          <p:spPr>
            <a:xfrm>
              <a:off x="2958650" y="4529138"/>
              <a:ext cx="3681993" cy="0"/>
            </a:xfrm>
            <a:prstGeom prst="line">
              <a:avLst/>
            </a:prstGeom>
            <a:ln w="25400">
              <a:gradFill flip="none" rotWithShape="1">
                <a:gsLst>
                  <a:gs pos="96000">
                    <a:srgbClr val="104BA4"/>
                  </a:gs>
                  <a:gs pos="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8AFAA036-C0F8-CDB9-1E14-C2E339B10D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4703" y="6271460"/>
            <a:ext cx="3760842" cy="502327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01851F0E-4314-F7C0-C521-D1DE0A8B1E72}"/>
              </a:ext>
            </a:extLst>
          </p:cNvPr>
          <p:cNvSpPr/>
          <p:nvPr/>
        </p:nvSpPr>
        <p:spPr>
          <a:xfrm>
            <a:off x="903058" y="4950520"/>
            <a:ext cx="2849595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演讲者：唐昀昊</a:t>
            </a:r>
            <a:endParaRPr lang="zh-CN" altLang="en-US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BF737F18-2C14-77D2-5A87-0465B57DF300}"/>
              </a:ext>
            </a:extLst>
          </p:cNvPr>
          <p:cNvSpPr/>
          <p:nvPr/>
        </p:nvSpPr>
        <p:spPr>
          <a:xfrm>
            <a:off x="3877575" y="4987206"/>
            <a:ext cx="4367571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小组成员：</a:t>
            </a: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姚善韬 </a:t>
            </a: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唐昀昊 </a:t>
            </a: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陈冠奇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A829834-F21E-77FB-1B82-892EB2BD2F3A}"/>
              </a:ext>
            </a:extLst>
          </p:cNvPr>
          <p:cNvSpPr/>
          <p:nvPr/>
        </p:nvSpPr>
        <p:spPr>
          <a:xfrm>
            <a:off x="8325172" y="4987206"/>
            <a:ext cx="2998357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日期</a:t>
            </a: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：</a:t>
            </a:r>
            <a:r>
              <a:rPr kumimoji="0" lang="en-US" altLang="zh-CN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2026-5-22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8" name="灯片编号占位符 4">
            <a:extLst>
              <a:ext uri="{FF2B5EF4-FFF2-40B4-BE49-F238E27FC236}">
                <a16:creationId xmlns:a16="http://schemas.microsoft.com/office/drawing/2014/main" id="{A550363B-19C6-AADB-6AA8-65E57E52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21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2802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47C4F3-E819-C4F6-3DE6-C1D9E307B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2902E4B9-AED4-2F09-9D70-A3A290D6A696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5A00AE9-F20F-D74F-E85B-F4F76C2CB214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A57E7F1-ACF6-5496-0672-DF2933368B02}"/>
              </a:ext>
            </a:extLst>
          </p:cNvPr>
          <p:cNvSpPr txBox="1"/>
          <p:nvPr/>
        </p:nvSpPr>
        <p:spPr>
          <a:xfrm>
            <a:off x="1388074" y="212563"/>
            <a:ext cx="5160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自发对称性破缺</a:t>
            </a: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与拓扑缺陷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6981ECB-C62C-7CBC-6926-A38985B81965}"/>
              </a:ext>
            </a:extLst>
          </p:cNvPr>
          <p:cNvSpPr txBox="1"/>
          <p:nvPr/>
        </p:nvSpPr>
        <p:spPr>
          <a:xfrm>
            <a:off x="1434623" y="764723"/>
            <a:ext cx="355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自发对称性破缺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B5CE676-75DC-C711-0DBB-77A14045D152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E7CF0663-DB1A-A0EB-E91E-56011EDD46CB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95D25C3D-C343-D07E-5030-5B6F47FAF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1634EE4E-97C9-A43E-B6A8-3E05D3A1E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4F94AE9-29EA-4D3F-55F3-4773A47138B9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8198654D-7F3B-0A1F-491E-6F07E3FB6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26556196-15E5-393A-E4F1-EEEBC0F72E6B}"/>
              </a:ext>
            </a:extLst>
          </p:cNvPr>
          <p:cNvGrpSpPr/>
          <p:nvPr/>
        </p:nvGrpSpPr>
        <p:grpSpPr>
          <a:xfrm>
            <a:off x="2" y="1485190"/>
            <a:ext cx="6756740" cy="3594575"/>
            <a:chOff x="4102745" y="1287685"/>
            <a:chExt cx="5138577" cy="359457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44DE3A-CEDE-687D-F917-87F8EFAE8591}"/>
                </a:ext>
              </a:extLst>
            </p:cNvPr>
            <p:cNvSpPr/>
            <p:nvPr/>
          </p:nvSpPr>
          <p:spPr>
            <a:xfrm>
              <a:off x="4102745" y="1287685"/>
              <a:ext cx="5138577" cy="3594575"/>
            </a:xfrm>
            <a:prstGeom prst="rect">
              <a:avLst/>
            </a:prstGeom>
            <a:solidFill>
              <a:srgbClr val="0326A0"/>
            </a:solidFill>
            <a:ln w="12700" cap="flat" cmpd="sng" algn="ctr">
              <a:noFill/>
              <a:prstDash val="solid"/>
              <a:miter lim="800000"/>
            </a:ln>
            <a:effectLst>
              <a:glow>
                <a:schemeClr val="accent1"/>
              </a:glow>
              <a:reflection blurRad="6350" stA="520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88F18AE-9CA4-DDAB-7C97-F0162889C193}"/>
                </a:ext>
              </a:extLst>
            </p:cNvPr>
            <p:cNvSpPr/>
            <p:nvPr/>
          </p:nvSpPr>
          <p:spPr>
            <a:xfrm>
              <a:off x="4390748" y="1705888"/>
              <a:ext cx="4348072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自发对称性破缺是拓扑缺陷产生的根源机制。</a:t>
              </a:r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/>
              <a:endParaRPr lang="zh-CN" altLang="en-US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设原始对称群为 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，破缺后剩余对称群为 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 ⊂ G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/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真空流形定义为：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 = G / H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/>
              <a:endParaRPr lang="zh-CN" altLang="en-US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base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所有可能的真空态构成一个陪集空间，场在无穷远处必须取值于此流形上。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323A5DC5-1E80-C184-BCCC-B71C1EBFCD3C}"/>
              </a:ext>
            </a:extLst>
          </p:cNvPr>
          <p:cNvSpPr txBox="1"/>
          <p:nvPr/>
        </p:nvSpPr>
        <p:spPr>
          <a:xfrm>
            <a:off x="10767488" y="6387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white">
                    <a:lumMod val="75000"/>
                  </a:prstClr>
                </a:solidFill>
                <a:latin typeface="Calibri"/>
                <a:ea typeface="宋体" panose="02010600030101010101" pitchFamily="2" charset="-122"/>
              </a:rPr>
              <a:t>MAY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22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B250AE9-3E4A-B01B-9C34-C33EAAFF1E1C}"/>
              </a:ext>
            </a:extLst>
          </p:cNvPr>
          <p:cNvGrpSpPr/>
          <p:nvPr/>
        </p:nvGrpSpPr>
        <p:grpSpPr>
          <a:xfrm>
            <a:off x="7576459" y="1809359"/>
            <a:ext cx="3843242" cy="3455072"/>
            <a:chOff x="7576459" y="1809359"/>
            <a:chExt cx="3843242" cy="345507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B3C65A8-A87B-721A-60A9-BC091F52D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6459" y="1809359"/>
              <a:ext cx="3843242" cy="3076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443597B1-C2E8-51D1-19C4-E0567B20DD5D}"/>
                </a:ext>
              </a:extLst>
            </p:cNvPr>
            <p:cNvSpPr txBox="1"/>
            <p:nvPr/>
          </p:nvSpPr>
          <p:spPr>
            <a:xfrm>
              <a:off x="8442977" y="4895099"/>
              <a:ext cx="2265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图</a:t>
              </a:r>
              <a:r>
                <a:rPr lang="en-US" altLang="zh-CN" dirty="0">
                  <a:latin typeface="宋体" panose="02010600030101010101" pitchFamily="2" charset="-122"/>
                  <a:ea typeface="宋体" panose="02010600030101010101" pitchFamily="2" charset="-122"/>
                </a:rPr>
                <a:t>1 “</a:t>
              </a: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墨西哥帽势</a:t>
              </a:r>
              <a:r>
                <a:rPr lang="en-US" altLang="zh-CN" dirty="0">
                  <a:latin typeface="宋体" panose="02010600030101010101" pitchFamily="2" charset="-122"/>
                  <a:ea typeface="宋体" panose="02010600030101010101" pitchFamily="2" charset="-122"/>
                </a:rPr>
                <a:t>”</a:t>
              </a: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CC217E57-3D8C-BDA6-9052-CC8F4E54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7051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DF0CD5-6640-C629-1B54-085FDCE39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1BC66858-3668-17DB-E112-B9EC9B9C7A02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11CF1CB-8251-EEA3-54A5-128C4A928A72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87DA5C9-ABE5-07BA-C8F4-F0C7EDBA03A6}"/>
              </a:ext>
            </a:extLst>
          </p:cNvPr>
          <p:cNvSpPr txBox="1"/>
          <p:nvPr/>
        </p:nvSpPr>
        <p:spPr>
          <a:xfrm>
            <a:off x="1388074" y="212563"/>
            <a:ext cx="513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自发对称性破缺与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拓扑缺陷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4D9DDBE-F020-B769-9737-AF1D60E7AA84}"/>
              </a:ext>
            </a:extLst>
          </p:cNvPr>
          <p:cNvSpPr txBox="1"/>
          <p:nvPr/>
        </p:nvSpPr>
        <p:spPr>
          <a:xfrm>
            <a:off x="1434623" y="764723"/>
            <a:ext cx="355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拓扑缺陷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B199EA5-36D7-A4F1-D649-D7CE53A65D34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7954693-550E-35CA-612D-B7184F33F445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171465DF-BE65-DE52-E9BA-50088D8B0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4AA60959-1916-6B92-68D2-4D61F38C0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C7AD87E-F32A-DEB4-242A-1F70001DFF4C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47EA3032-F0E3-5A41-6C22-DA2311A4C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75800E5C-56E1-1DAD-1704-776EAB60FB83}"/>
              </a:ext>
            </a:extLst>
          </p:cNvPr>
          <p:cNvGrpSpPr/>
          <p:nvPr/>
        </p:nvGrpSpPr>
        <p:grpSpPr>
          <a:xfrm>
            <a:off x="0" y="1485190"/>
            <a:ext cx="6149188" cy="3594575"/>
            <a:chOff x="4102745" y="1287685"/>
            <a:chExt cx="6135833" cy="359457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370B59E-B8EC-E81D-8904-2932764ADA7C}"/>
                </a:ext>
              </a:extLst>
            </p:cNvPr>
            <p:cNvSpPr/>
            <p:nvPr/>
          </p:nvSpPr>
          <p:spPr>
            <a:xfrm>
              <a:off x="4102745" y="1287685"/>
              <a:ext cx="6135833" cy="3594575"/>
            </a:xfrm>
            <a:prstGeom prst="rect">
              <a:avLst/>
            </a:prstGeom>
            <a:solidFill>
              <a:srgbClr val="0326A0"/>
            </a:solidFill>
            <a:ln w="12700" cap="flat" cmpd="sng" algn="ctr">
              <a:noFill/>
              <a:prstDash val="solid"/>
              <a:miter lim="800000"/>
            </a:ln>
            <a:effectLst>
              <a:glow>
                <a:schemeClr val="accent1"/>
              </a:glow>
              <a:reflection blurRad="6350" stA="520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998E37B-0C86-B010-F02B-13F70619CBB2}"/>
                </a:ext>
              </a:extLst>
            </p:cNvPr>
            <p:cNvSpPr/>
            <p:nvPr/>
          </p:nvSpPr>
          <p:spPr>
            <a:xfrm>
              <a:off x="4436981" y="2500453"/>
              <a:ext cx="5279916" cy="1169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拓扑缺陷是指有序系统中稳定且局部的缺陷结构，例如涡旋或畴壁，这类缺陷无法通过平滑的连续形变来消除。</a:t>
              </a:r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DC97AFEF-E462-CA8F-8DC1-74F6BC60494D}"/>
              </a:ext>
            </a:extLst>
          </p:cNvPr>
          <p:cNvSpPr txBox="1"/>
          <p:nvPr/>
        </p:nvSpPr>
        <p:spPr>
          <a:xfrm>
            <a:off x="10767488" y="6387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white">
                    <a:lumMod val="75000"/>
                  </a:prstClr>
                </a:solidFill>
                <a:latin typeface="Calibri"/>
                <a:ea typeface="宋体" panose="02010600030101010101" pitchFamily="2" charset="-122"/>
              </a:rPr>
              <a:t>MAY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22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33B17E9-0E6A-F680-2105-66BE16A83EF9}"/>
              </a:ext>
            </a:extLst>
          </p:cNvPr>
          <p:cNvGrpSpPr/>
          <p:nvPr/>
        </p:nvGrpSpPr>
        <p:grpSpPr>
          <a:xfrm>
            <a:off x="6522151" y="1180959"/>
            <a:ext cx="5212935" cy="5005915"/>
            <a:chOff x="6522151" y="1180959"/>
            <a:chExt cx="5212935" cy="5005915"/>
          </a:xfrm>
        </p:grpSpPr>
        <p:pic>
          <p:nvPicPr>
            <p:cNvPr id="2050" name="Picture 2" descr="preview">
              <a:extLst>
                <a:ext uri="{FF2B5EF4-FFF2-40B4-BE49-F238E27FC236}">
                  <a16:creationId xmlns:a16="http://schemas.microsoft.com/office/drawing/2014/main" id="{742AEF1B-FD33-3659-4236-0CCB902538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2151" y="1180959"/>
              <a:ext cx="5212935" cy="4636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E81F7826-C2EA-F485-8A77-5F5CC625679B}"/>
                </a:ext>
              </a:extLst>
            </p:cNvPr>
            <p:cNvSpPr txBox="1"/>
            <p:nvPr/>
          </p:nvSpPr>
          <p:spPr>
            <a:xfrm>
              <a:off x="7473823" y="5817542"/>
              <a:ext cx="3309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图</a:t>
              </a:r>
              <a:r>
                <a:rPr lang="en-US" altLang="zh-CN" dirty="0">
                  <a:latin typeface="宋体" panose="02010600030101010101" pitchFamily="2" charset="-122"/>
                  <a:ea typeface="宋体" panose="02010600030101010101" pitchFamily="2" charset="-122"/>
                </a:rPr>
                <a:t>2 </a:t>
              </a: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一个拓扑荷为</a:t>
              </a:r>
              <a:r>
                <a:rPr lang="en-US" altLang="zh-CN" dirty="0"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的拓扑缺陷</a:t>
              </a:r>
            </a:p>
          </p:txBody>
        </p:sp>
      </p:grp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C6479432-ACE4-A71C-965A-C37392AC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5141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9D0ADD-6740-428D-D8D4-A0EA375BD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CB14B2F1-6843-7421-F3EA-415E9D4A72AA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F3764E5-C193-019E-BE56-42DD462C3028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B33A795-4B2F-22FA-B9DC-6FF556D151D8}"/>
              </a:ext>
            </a:extLst>
          </p:cNvPr>
          <p:cNvSpPr txBox="1"/>
          <p:nvPr/>
        </p:nvSpPr>
        <p:spPr>
          <a:xfrm>
            <a:off x="1388074" y="212563"/>
            <a:ext cx="52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自发对称性破缺与拓扑缺陷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5649755-2EF3-D92D-D2D7-5637BDDB7A0B}"/>
              </a:ext>
            </a:extLst>
          </p:cNvPr>
          <p:cNvSpPr txBox="1"/>
          <p:nvPr/>
        </p:nvSpPr>
        <p:spPr>
          <a:xfrm>
            <a:off x="1434623" y="764723"/>
            <a:ext cx="355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二者的关联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157402F-1519-BCB8-56A5-733E5A6AB937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2474000-4D5C-8A94-86F2-E15EA3E5C425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C02209F2-3795-64D7-8F8C-EFBE3D5809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55843B52-3775-F33F-4CCD-1674D4E91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A907CD7-FC52-F882-B9F3-E2E37AC194D7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A9EA0B3A-7B05-64D4-F8D5-4DCB44084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6C65CF6-3A98-81C4-E0D2-72328ED96FB1}"/>
              </a:ext>
            </a:extLst>
          </p:cNvPr>
          <p:cNvGrpSpPr/>
          <p:nvPr/>
        </p:nvGrpSpPr>
        <p:grpSpPr>
          <a:xfrm>
            <a:off x="-1" y="1485190"/>
            <a:ext cx="12138813" cy="3594575"/>
            <a:chOff x="4102745" y="1287685"/>
            <a:chExt cx="6135833" cy="359457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C48C576-DA3B-66F8-FF9A-190466FA2795}"/>
                </a:ext>
              </a:extLst>
            </p:cNvPr>
            <p:cNvSpPr/>
            <p:nvPr/>
          </p:nvSpPr>
          <p:spPr>
            <a:xfrm>
              <a:off x="4102745" y="1287685"/>
              <a:ext cx="6135833" cy="3594575"/>
            </a:xfrm>
            <a:prstGeom prst="rect">
              <a:avLst/>
            </a:prstGeom>
            <a:solidFill>
              <a:srgbClr val="0326A0"/>
            </a:solidFill>
            <a:ln w="12700" cap="flat" cmpd="sng" algn="ctr">
              <a:noFill/>
              <a:prstDash val="solid"/>
              <a:miter lim="800000"/>
            </a:ln>
            <a:effectLst>
              <a:glow>
                <a:schemeClr val="accent1"/>
              </a:glow>
              <a:reflection blurRad="6350" stA="520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4B9A7B8-E304-5E89-7BB2-49F835EA36A4}"/>
                </a:ext>
              </a:extLst>
            </p:cNvPr>
            <p:cNvSpPr/>
            <p:nvPr/>
          </p:nvSpPr>
          <p:spPr>
            <a:xfrm>
              <a:off x="4423698" y="1688685"/>
              <a:ext cx="5279916" cy="2646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、当 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 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被自发破缺到 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 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时，得到简并的真空态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</a:p>
            <a:p>
              <a:pPr algn="just">
                <a:lnSpc>
                  <a:spcPct val="120000"/>
                </a:lnSpc>
              </a:pPr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、在不同空间边界区域（一般设为无穷远处），为了使孤子的能量积分值是一个有限的值，边界对应的场应凝聚到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上，即在空间边界上定义了一个到 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的连续映射；</a:t>
              </a:r>
            </a:p>
            <a:p>
              <a:pPr algn="just">
                <a:lnSpc>
                  <a:spcPct val="120000"/>
                </a:lnSpc>
              </a:pPr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、在某些情况下，该映射为非平凡映射（即无法通过连续变形全局一致地匹配），则会产生拓扑缺陷。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9C66F3A-623D-B880-EAEE-F9B30C46570B}"/>
              </a:ext>
            </a:extLst>
          </p:cNvPr>
          <p:cNvSpPr txBox="1"/>
          <p:nvPr/>
        </p:nvSpPr>
        <p:spPr>
          <a:xfrm>
            <a:off x="10767488" y="6387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white">
                    <a:lumMod val="75000"/>
                  </a:prstClr>
                </a:solidFill>
                <a:latin typeface="Calibri"/>
                <a:ea typeface="宋体" panose="02010600030101010101" pitchFamily="2" charset="-122"/>
              </a:rPr>
              <a:t>MAY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22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D430AC5B-DE46-1876-F2A8-BCB7C340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2607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0281A-74FE-971F-9FB0-BDF8EB2AF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25802F66-D5AD-261F-0271-F235A5CB1E78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C175FEE-EF4B-14B1-7170-37FA2E34FA54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ADD9F0D-1623-2FD0-CF48-0DA29F1ABDC0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97AC94F4-4859-4E85-C942-9EFD95600924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C0DA9E88-5A91-7481-4BA6-FE9FE37A1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DE53E3A5-B5D7-9C3D-F10E-45C0186121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85D4B0C-4894-2D94-48C3-F9B953FE6ADB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12409DB5-DD64-373F-C1F3-1DE4D9B61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B793D234-4BD6-31E5-032B-30DDCC26A883}"/>
              </a:ext>
            </a:extLst>
          </p:cNvPr>
          <p:cNvGrpSpPr/>
          <p:nvPr/>
        </p:nvGrpSpPr>
        <p:grpSpPr>
          <a:xfrm>
            <a:off x="1011" y="1534806"/>
            <a:ext cx="6781349" cy="3718392"/>
            <a:chOff x="1011" y="1534806"/>
            <a:chExt cx="6781349" cy="371839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EA2BFA4-E2EB-2F33-4F69-DC8930E1F0F8}"/>
                </a:ext>
              </a:extLst>
            </p:cNvPr>
            <p:cNvSpPr/>
            <p:nvPr/>
          </p:nvSpPr>
          <p:spPr>
            <a:xfrm>
              <a:off x="1011" y="1534806"/>
              <a:ext cx="6781349" cy="3718392"/>
            </a:xfrm>
            <a:prstGeom prst="rect">
              <a:avLst/>
            </a:prstGeom>
            <a:solidFill>
              <a:srgbClr val="0326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6D847CF-706C-AE96-CCBA-C33668A04505}"/>
                </a:ext>
              </a:extLst>
            </p:cNvPr>
            <p:cNvSpPr txBox="1"/>
            <p:nvPr/>
          </p:nvSpPr>
          <p:spPr>
            <a:xfrm>
              <a:off x="240017" y="1891817"/>
              <a:ext cx="630333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el-GR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ϕ</a:t>
              </a:r>
              <a:r>
                <a:rPr lang="el-GR" altLang="zh-CN" sz="2000" baseline="30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el-GR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理论中：</a:t>
              </a:r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fontAlgn="base"/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fontAlgn="base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原始对称群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G=Z</a:t>
              </a:r>
              <a:r>
                <a:rPr lang="en-US" altLang="zh-CN" sz="2000" baseline="-25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​</a:t>
              </a:r>
              <a:endParaRPr lang="zh-CN" altLang="en-US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fontAlgn="base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破缺后剩余对称群：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H={e}</a:t>
              </a:r>
              <a:endParaRPr lang="zh-CN" altLang="en-US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fontAlgn="base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真空流形： 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M=G/H=Z</a:t>
              </a:r>
              <a:r>
                <a:rPr lang="en-US" altLang="zh-CN" sz="2000" baseline="-25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​</a:t>
              </a:r>
              <a:endParaRPr lang="zh-CN" altLang="en-US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即系统存在两个不同离散真空态（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+v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-v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对于一个一维的物理系统，其两端（正负无穷）若分别映射到了不同的真空态上，则必然产生扭结（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kink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</a:p>
          </p:txBody>
        </p:sp>
      </p:grpSp>
      <p:sp>
        <p:nvSpPr>
          <p:cNvPr id="54" name="Rectangle 6">
            <a:extLst>
              <a:ext uri="{FF2B5EF4-FFF2-40B4-BE49-F238E27FC236}">
                <a16:creationId xmlns:a16="http://schemas.microsoft.com/office/drawing/2014/main" id="{3C249D6A-A192-6A13-DC80-41EA245FA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86C805-59BE-651F-2BDC-9EB7E05CC89C}"/>
              </a:ext>
            </a:extLst>
          </p:cNvPr>
          <p:cNvSpPr txBox="1"/>
          <p:nvPr/>
        </p:nvSpPr>
        <p:spPr>
          <a:xfrm>
            <a:off x="1388075" y="212563"/>
            <a:ext cx="404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扭结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81795F5-B7E2-9286-D56D-FE9DC563A34D}"/>
              </a:ext>
            </a:extLst>
          </p:cNvPr>
          <p:cNvSpPr txBox="1"/>
          <p:nvPr/>
        </p:nvSpPr>
        <p:spPr>
          <a:xfrm>
            <a:off x="1388074" y="761243"/>
            <a:ext cx="36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初步分析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39FB7E-286E-39C0-CDE8-8D6D90F8A0C7}"/>
              </a:ext>
            </a:extLst>
          </p:cNvPr>
          <p:cNvSpPr txBox="1"/>
          <p:nvPr/>
        </p:nvSpPr>
        <p:spPr>
          <a:xfrm>
            <a:off x="10767488" y="6387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white">
                    <a:lumMod val="75000"/>
                  </a:prstClr>
                </a:solidFill>
                <a:latin typeface="Calibri"/>
                <a:ea typeface="宋体" panose="02010600030101010101" pitchFamily="2" charset="-122"/>
              </a:rPr>
              <a:t>MAY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22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C9D80F6-475C-2C0F-6B5A-B9E0AF70F5B3}"/>
              </a:ext>
            </a:extLst>
          </p:cNvPr>
          <p:cNvGrpSpPr/>
          <p:nvPr/>
        </p:nvGrpSpPr>
        <p:grpSpPr>
          <a:xfrm>
            <a:off x="7363291" y="1343324"/>
            <a:ext cx="4184352" cy="4863670"/>
            <a:chOff x="7363291" y="1343324"/>
            <a:chExt cx="4184352" cy="486367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67DBE11-0B55-D2F5-27DE-A3C52060E1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95" b="49263"/>
            <a:stretch>
              <a:fillRect/>
            </a:stretch>
          </p:blipFill>
          <p:spPr bwMode="auto">
            <a:xfrm>
              <a:off x="7363291" y="1343324"/>
              <a:ext cx="4184352" cy="43134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5FBDAF2-5F5D-8174-A983-F81FA6EF9B03}"/>
                </a:ext>
              </a:extLst>
            </p:cNvPr>
            <p:cNvSpPr txBox="1"/>
            <p:nvPr/>
          </p:nvSpPr>
          <p:spPr>
            <a:xfrm>
              <a:off x="8673864" y="5837662"/>
              <a:ext cx="2093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图</a:t>
              </a:r>
              <a:r>
                <a:rPr lang="en-US" altLang="zh-CN" dirty="0">
                  <a:latin typeface="宋体" panose="02010600030101010101" pitchFamily="2" charset="-122"/>
                  <a:ea typeface="宋体" panose="02010600030101010101" pitchFamily="2" charset="-122"/>
                </a:rPr>
                <a:t>3 </a:t>
              </a:r>
              <a:r>
                <a:rPr lang="el-GR" altLang="zh-CN" dirty="0">
                  <a:ea typeface="宋体" panose="02010600030101010101" pitchFamily="2" charset="-122"/>
                </a:rPr>
                <a:t>ϕ</a:t>
              </a:r>
              <a:r>
                <a:rPr lang="el-GR" altLang="zh-CN" baseline="30000" dirty="0">
                  <a:ea typeface="宋体" panose="02010600030101010101" pitchFamily="2" charset="-122"/>
                </a:rPr>
                <a:t>4</a:t>
              </a:r>
              <a:r>
                <a:rPr lang="el-GR" altLang="zh-CN" dirty="0">
                  <a:ea typeface="宋体" panose="02010600030101010101" pitchFamily="2" charset="-122"/>
                </a:rPr>
                <a:t> </a:t>
              </a: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理论中的场</a:t>
              </a:r>
            </a:p>
          </p:txBody>
        </p:sp>
      </p:grpSp>
      <p:sp>
        <p:nvSpPr>
          <p:cNvPr id="12" name="灯片编号占位符 4">
            <a:extLst>
              <a:ext uri="{FF2B5EF4-FFF2-40B4-BE49-F238E27FC236}">
                <a16:creationId xmlns:a16="http://schemas.microsoft.com/office/drawing/2014/main" id="{D0477D47-4810-0A7B-2521-D891E735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5303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38831-EEF6-1E61-AAFB-9CA1B6010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3D32CC9-64D4-60B9-5B61-F175420C6223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3683746-8B3C-0F54-FAA6-FDC55E11C386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76FEC73-4208-887E-F1F0-4A0D3DE9AE8F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3F51E9C-07CB-0C76-8E6E-29CA8093E6A1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AE7DDB85-6991-624C-9B7E-9567C90BF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159A1B9D-F961-32F7-14B1-DAEAF4D2D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19158BC-0B69-C4BF-599A-C7A252EB79D2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8024DE6B-2A82-316E-9508-8A12A66D4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95BC829A-2D77-A0B0-95D2-395BBD494E36}"/>
              </a:ext>
            </a:extLst>
          </p:cNvPr>
          <p:cNvGrpSpPr/>
          <p:nvPr/>
        </p:nvGrpSpPr>
        <p:grpSpPr>
          <a:xfrm>
            <a:off x="1011" y="1691637"/>
            <a:ext cx="6781349" cy="1616160"/>
            <a:chOff x="1011" y="1691637"/>
            <a:chExt cx="6781349" cy="161616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7DF0FCB-066C-222B-4BEC-9DEBA2D1DA46}"/>
                </a:ext>
              </a:extLst>
            </p:cNvPr>
            <p:cNvSpPr/>
            <p:nvPr/>
          </p:nvSpPr>
          <p:spPr>
            <a:xfrm>
              <a:off x="1011" y="1691637"/>
              <a:ext cx="6781349" cy="1616160"/>
            </a:xfrm>
            <a:prstGeom prst="rect">
              <a:avLst/>
            </a:prstGeom>
            <a:solidFill>
              <a:srgbClr val="0326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85DC847-FEB0-4330-3185-D38855FF0D47}"/>
                </a:ext>
              </a:extLst>
            </p:cNvPr>
            <p:cNvSpPr txBox="1"/>
            <p:nvPr/>
          </p:nvSpPr>
          <p:spPr>
            <a:xfrm>
              <a:off x="190245" y="1826948"/>
              <a:ext cx="61860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这种跨越不同真空点的场配置在中间自然形成了一个能量壁垒，而解除这种壁垒需要无穷大的能量</a:t>
              </a:r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我们可定义其拓扑荷：</a:t>
              </a:r>
            </a:p>
          </p:txBody>
        </p:sp>
      </p:grpSp>
      <p:sp>
        <p:nvSpPr>
          <p:cNvPr id="54" name="Rectangle 6">
            <a:extLst>
              <a:ext uri="{FF2B5EF4-FFF2-40B4-BE49-F238E27FC236}">
                <a16:creationId xmlns:a16="http://schemas.microsoft.com/office/drawing/2014/main" id="{46AA4B89-66B3-AE37-2405-0CCBB2B4B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2A93369-B886-A9D7-31DD-D1F873931311}"/>
              </a:ext>
            </a:extLst>
          </p:cNvPr>
          <p:cNvSpPr txBox="1"/>
          <p:nvPr/>
        </p:nvSpPr>
        <p:spPr>
          <a:xfrm>
            <a:off x="1388075" y="212563"/>
            <a:ext cx="404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扭结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9691E97-99DA-3F9D-83A9-0F809F8ED021}"/>
              </a:ext>
            </a:extLst>
          </p:cNvPr>
          <p:cNvSpPr txBox="1"/>
          <p:nvPr/>
        </p:nvSpPr>
        <p:spPr>
          <a:xfrm>
            <a:off x="1388074" y="761243"/>
            <a:ext cx="36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能垒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1C2DCF2-0A71-9D10-5E90-5EF63213205A}"/>
              </a:ext>
            </a:extLst>
          </p:cNvPr>
          <p:cNvSpPr txBox="1"/>
          <p:nvPr/>
        </p:nvSpPr>
        <p:spPr>
          <a:xfrm>
            <a:off x="10767488" y="6387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white">
                    <a:lumMod val="75000"/>
                  </a:prstClr>
                </a:solidFill>
                <a:latin typeface="Calibri"/>
                <a:ea typeface="宋体" panose="02010600030101010101" pitchFamily="2" charset="-122"/>
              </a:rPr>
              <a:t>MAY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22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09D7DC9-F925-2EC6-9506-34DE106A2840}"/>
              </a:ext>
            </a:extLst>
          </p:cNvPr>
          <p:cNvGrpSpPr/>
          <p:nvPr/>
        </p:nvGrpSpPr>
        <p:grpSpPr>
          <a:xfrm>
            <a:off x="7358798" y="1386402"/>
            <a:ext cx="4478214" cy="4792973"/>
            <a:chOff x="7358798" y="1386402"/>
            <a:chExt cx="4478214" cy="4792973"/>
          </a:xfrm>
        </p:grpSpPr>
        <p:pic>
          <p:nvPicPr>
            <p:cNvPr id="11" name="内容占位符 4">
              <a:extLst>
                <a:ext uri="{FF2B5EF4-FFF2-40B4-BE49-F238E27FC236}">
                  <a16:creationId xmlns:a16="http://schemas.microsoft.com/office/drawing/2014/main" id="{FF9FF599-0481-27D5-CD63-0BA5F2E0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3439" r="17835"/>
            <a:stretch>
              <a:fillRect/>
            </a:stretch>
          </p:blipFill>
          <p:spPr>
            <a:xfrm>
              <a:off x="7358798" y="1386402"/>
              <a:ext cx="4478214" cy="42151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5B43E314-43FF-EE1D-E3CB-070F108D283A}"/>
                </a:ext>
              </a:extLst>
            </p:cNvPr>
            <p:cNvSpPr txBox="1"/>
            <p:nvPr/>
          </p:nvSpPr>
          <p:spPr>
            <a:xfrm>
              <a:off x="8627804" y="5810043"/>
              <a:ext cx="1940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图</a:t>
              </a:r>
              <a:r>
                <a:rPr lang="en-US" altLang="zh-CN" dirty="0">
                  <a:latin typeface="宋体" panose="02010600030101010101" pitchFamily="2" charset="-122"/>
                  <a:ea typeface="宋体" panose="02010600030101010101" pitchFamily="2" charset="-122"/>
                </a:rPr>
                <a:t>4 </a:t>
              </a:r>
              <a:r>
                <a:rPr lang="zh-CN" altLang="en-US" dirty="0">
                  <a:ea typeface="宋体" panose="02010600030101010101" pitchFamily="2" charset="-122"/>
                </a:rPr>
                <a:t>扭结示意图</a:t>
              </a: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对象 3">
                <a:extLst>
                  <a:ext uri="{FF2B5EF4-FFF2-40B4-BE49-F238E27FC236}">
                    <a16:creationId xmlns:a16="http://schemas.microsoft.com/office/drawing/2014/main" id="{3D1BC9A8-980B-9B05-FE96-2646BC35E064}"/>
                  </a:ext>
                </a:extLst>
              </p:cNvPr>
              <p:cNvSpPr txBox="1"/>
              <p:nvPr/>
            </p:nvSpPr>
            <p:spPr>
              <a:xfrm>
                <a:off x="1387475" y="3287713"/>
                <a:ext cx="3138488" cy="77311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zh-CN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对象 3">
                <a:extLst>
                  <a:ext uri="{FF2B5EF4-FFF2-40B4-BE49-F238E27FC236}">
                    <a16:creationId xmlns:a16="http://schemas.microsoft.com/office/drawing/2014/main" id="{3D1BC9A8-980B-9B05-FE96-2646BC35E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475" y="3287713"/>
                <a:ext cx="3138488" cy="7731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B728925A-FA75-8D3A-B2EE-A96D3EAA1FE1}"/>
              </a:ext>
            </a:extLst>
          </p:cNvPr>
          <p:cNvGrpSpPr/>
          <p:nvPr/>
        </p:nvGrpSpPr>
        <p:grpSpPr>
          <a:xfrm>
            <a:off x="0" y="4093582"/>
            <a:ext cx="6781349" cy="1012327"/>
            <a:chOff x="0" y="4093582"/>
            <a:chExt cx="6781349" cy="101232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83A4F05-1AF3-E631-6EFE-5A664D7B09AF}"/>
                </a:ext>
              </a:extLst>
            </p:cNvPr>
            <p:cNvSpPr/>
            <p:nvPr/>
          </p:nvSpPr>
          <p:spPr>
            <a:xfrm>
              <a:off x="0" y="4093582"/>
              <a:ext cx="6781349" cy="1012327"/>
            </a:xfrm>
            <a:prstGeom prst="rect">
              <a:avLst/>
            </a:prstGeom>
            <a:solidFill>
              <a:srgbClr val="0326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D828FE4-8F43-B5A0-E751-A45A096A4551}"/>
                </a:ext>
              </a:extLst>
            </p:cNvPr>
            <p:cNvSpPr txBox="1"/>
            <p:nvPr/>
          </p:nvSpPr>
          <p:spPr>
            <a:xfrm>
              <a:off x="239340" y="4229199"/>
              <a:ext cx="61860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无论如何对该场进行连续的形变，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的值始终保持不变（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+1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-1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</a:p>
          </p:txBody>
        </p:sp>
      </p:grpSp>
      <p:sp>
        <p:nvSpPr>
          <p:cNvPr id="25" name="灯片编号占位符 4">
            <a:extLst>
              <a:ext uri="{FF2B5EF4-FFF2-40B4-BE49-F238E27FC236}">
                <a16:creationId xmlns:a16="http://schemas.microsoft.com/office/drawing/2014/main" id="{78068104-B93F-8E1E-616F-FA8CC0C90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0258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2EC55-31C4-12E4-DD36-88C07B191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F1565E1-653F-D2C0-4EA0-997DFACBC970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796B31-87E1-DF10-5B3F-BE813C51CDB9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653B2ED-263C-217E-60C2-C4B04BC5C24B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668BB3C-9190-8134-5FF1-E26AB27AA0C7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DF458674-FF93-B03C-286D-3CB39BB3C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21FE3378-8EAD-5860-D608-ECAFDBD01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2779ED9-424A-3F9D-46A6-76984031DDDB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306B81AA-A43C-43BF-9505-AC4A3D8AF0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sp>
        <p:nvSpPr>
          <p:cNvPr id="54" name="Rectangle 6">
            <a:extLst>
              <a:ext uri="{FF2B5EF4-FFF2-40B4-BE49-F238E27FC236}">
                <a16:creationId xmlns:a16="http://schemas.microsoft.com/office/drawing/2014/main" id="{4C7FC3FA-F4DE-7EB1-B128-D69C07D5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C15AE32-EF88-87A8-865A-9F6D111465DF}"/>
              </a:ext>
            </a:extLst>
          </p:cNvPr>
          <p:cNvSpPr txBox="1"/>
          <p:nvPr/>
        </p:nvSpPr>
        <p:spPr>
          <a:xfrm>
            <a:off x="1388075" y="212563"/>
            <a:ext cx="404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扭结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A6498F-96AC-D442-53BD-C990AABDAE8E}"/>
              </a:ext>
            </a:extLst>
          </p:cNvPr>
          <p:cNvSpPr txBox="1"/>
          <p:nvPr/>
        </p:nvSpPr>
        <p:spPr>
          <a:xfrm>
            <a:off x="1388074" y="761243"/>
            <a:ext cx="36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拓扑分析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2B6BB53-0F78-DCE2-FF8F-78B06E631148}"/>
              </a:ext>
            </a:extLst>
          </p:cNvPr>
          <p:cNvSpPr txBox="1"/>
          <p:nvPr/>
        </p:nvSpPr>
        <p:spPr>
          <a:xfrm>
            <a:off x="10767488" y="6387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white">
                    <a:lumMod val="75000"/>
                  </a:prstClr>
                </a:solidFill>
                <a:latin typeface="Calibri"/>
                <a:ea typeface="宋体" panose="02010600030101010101" pitchFamily="2" charset="-122"/>
              </a:rPr>
              <a:t>MAY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22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079DCC12-378E-6927-2189-B44754D138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460415"/>
              </p:ext>
            </p:extLst>
          </p:nvPr>
        </p:nvGraphicFramePr>
        <p:xfrm>
          <a:off x="4926879" y="1210329"/>
          <a:ext cx="15446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787320" imgH="253800" progId="Equation.DSMT4">
                  <p:embed/>
                </p:oleObj>
              </mc:Choice>
              <mc:Fallback>
                <p:oleObj name="Equation" r:id="rId7" imgW="787320" imgH="253800" progId="Equation.DSMT4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3D1BC9A8-980B-9B05-FE96-2646BC35E0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6879" y="1210329"/>
                        <a:ext cx="1544638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id="{759EEC2A-ACB8-D0E2-8321-9ACDDEEDFDDA}"/>
              </a:ext>
            </a:extLst>
          </p:cNvPr>
          <p:cNvGrpSpPr/>
          <p:nvPr/>
        </p:nvGrpSpPr>
        <p:grpSpPr>
          <a:xfrm>
            <a:off x="423810" y="1643154"/>
            <a:ext cx="6011760" cy="4319496"/>
            <a:chOff x="423810" y="1643154"/>
            <a:chExt cx="6011760" cy="4319496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E18BDC3F-B073-2ECA-5A5F-FF032648F5BA}"/>
                </a:ext>
              </a:extLst>
            </p:cNvPr>
            <p:cNvGrpSpPr/>
            <p:nvPr/>
          </p:nvGrpSpPr>
          <p:grpSpPr>
            <a:xfrm>
              <a:off x="423810" y="1643154"/>
              <a:ext cx="6011760" cy="3950164"/>
              <a:chOff x="423810" y="1643154"/>
              <a:chExt cx="6011760" cy="3950164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A6A72909-6365-3BFC-3D20-D936CD81F28A}"/>
                  </a:ext>
                </a:extLst>
              </p:cNvPr>
              <p:cNvSpPr/>
              <p:nvPr/>
            </p:nvSpPr>
            <p:spPr>
              <a:xfrm>
                <a:off x="839738" y="1976391"/>
                <a:ext cx="3332343" cy="324759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CFD64F36-C214-A1F8-44F8-B94772DA54CF}"/>
                  </a:ext>
                </a:extLst>
              </p:cNvPr>
              <p:cNvSpPr/>
              <p:nvPr/>
            </p:nvSpPr>
            <p:spPr>
              <a:xfrm>
                <a:off x="772147" y="3535795"/>
                <a:ext cx="135182" cy="1287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BF5984DB-E539-BA68-7F5F-B7F9ECFD16CF}"/>
                  </a:ext>
                </a:extLst>
              </p:cNvPr>
              <p:cNvSpPr/>
              <p:nvPr/>
            </p:nvSpPr>
            <p:spPr>
              <a:xfrm>
                <a:off x="4104490" y="3535795"/>
                <a:ext cx="135182" cy="1287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2BDBA32-1369-D94C-F8C5-1A197D4C9E04}"/>
                  </a:ext>
                </a:extLst>
              </p:cNvPr>
              <p:cNvSpPr txBox="1"/>
              <p:nvPr/>
            </p:nvSpPr>
            <p:spPr>
              <a:xfrm>
                <a:off x="423810" y="3441304"/>
                <a:ext cx="5686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6ADC0FE-A233-D762-0A65-0CD059CF7D1A}"/>
                  </a:ext>
                </a:extLst>
              </p:cNvPr>
              <p:cNvSpPr txBox="1"/>
              <p:nvPr/>
            </p:nvSpPr>
            <p:spPr>
              <a:xfrm>
                <a:off x="2381165" y="1643154"/>
                <a:ext cx="5686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D4C8425-0538-14C7-646E-7D9398AE634D}"/>
                  </a:ext>
                </a:extLst>
              </p:cNvPr>
              <p:cNvSpPr txBox="1"/>
              <p:nvPr/>
            </p:nvSpPr>
            <p:spPr>
              <a:xfrm>
                <a:off x="2369371" y="5223986"/>
                <a:ext cx="5686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675AB0C-6439-AACE-456F-4BF9D02624D5}"/>
                  </a:ext>
                </a:extLst>
              </p:cNvPr>
              <p:cNvSpPr txBox="1"/>
              <p:nvPr/>
            </p:nvSpPr>
            <p:spPr>
              <a:xfrm>
                <a:off x="3753839" y="3415522"/>
                <a:ext cx="3506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D0621AD2-8883-B3E1-F256-2D1EBCE7BB06}"/>
                  </a:ext>
                </a:extLst>
              </p:cNvPr>
              <p:cNvSpPr/>
              <p:nvPr/>
            </p:nvSpPr>
            <p:spPr>
              <a:xfrm>
                <a:off x="5681677" y="2652080"/>
                <a:ext cx="135182" cy="1287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32781641-60FE-8CB7-592D-C8ADA8FF3041}"/>
                  </a:ext>
                </a:extLst>
              </p:cNvPr>
              <p:cNvSpPr/>
              <p:nvPr/>
            </p:nvSpPr>
            <p:spPr>
              <a:xfrm>
                <a:off x="5681677" y="4382690"/>
                <a:ext cx="135182" cy="1287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7AA1B5A5-22F8-43D8-3671-99E0FF7421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0770" y="3664581"/>
                <a:ext cx="1212218" cy="6711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id="{E6BFC3C1-F3B1-276F-9F62-2BC620C785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20770" y="2780866"/>
                <a:ext cx="1212218" cy="7549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42840CF4-0E9E-DA19-4758-B7B8F13F068E}"/>
                  </a:ext>
                </a:extLst>
              </p:cNvPr>
              <p:cNvSpPr txBox="1"/>
              <p:nvPr/>
            </p:nvSpPr>
            <p:spPr>
              <a:xfrm>
                <a:off x="5860794" y="2531807"/>
                <a:ext cx="5686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+v</a:t>
                </a: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37582AB-B8CF-DEE6-29C2-FF089B40C551}"/>
                  </a:ext>
                </a:extLst>
              </p:cNvPr>
              <p:cNvSpPr txBox="1"/>
              <p:nvPr/>
            </p:nvSpPr>
            <p:spPr>
              <a:xfrm>
                <a:off x="5866931" y="4262417"/>
                <a:ext cx="5686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-v</a:t>
                </a: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1" name="直接箭头连接符 40">
                <a:extLst>
                  <a:ext uri="{FF2B5EF4-FFF2-40B4-BE49-F238E27FC236}">
                    <a16:creationId xmlns:a16="http://schemas.microsoft.com/office/drawing/2014/main" id="{D34A23DA-C841-366F-A9C1-E0C9C2B8B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9268" y="2901139"/>
                <a:ext cx="0" cy="1361278"/>
              </a:xfrm>
              <a:prstGeom prst="straightConnector1">
                <a:avLst/>
              </a:prstGeom>
              <a:ln>
                <a:prstDash val="dash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1C6B426-DD80-6E54-11C4-1632BA0E9761}"/>
                  </a:ext>
                </a:extLst>
              </p:cNvPr>
              <p:cNvSpPr txBox="1"/>
              <p:nvPr/>
            </p:nvSpPr>
            <p:spPr>
              <a:xfrm>
                <a:off x="5136186" y="3351129"/>
                <a:ext cx="613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kink</a:t>
                </a: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D94F9DE8-DF0C-D294-D65F-218789946F3D}"/>
                </a:ext>
              </a:extLst>
            </p:cNvPr>
            <p:cNvSpPr txBox="1"/>
            <p:nvPr/>
          </p:nvSpPr>
          <p:spPr>
            <a:xfrm>
              <a:off x="1592175" y="5593318"/>
              <a:ext cx="2077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图</a:t>
              </a:r>
              <a:r>
                <a:rPr lang="en-US" altLang="zh-CN" dirty="0">
                  <a:latin typeface="宋体" panose="02010600030101010101" pitchFamily="2" charset="-122"/>
                  <a:ea typeface="宋体" panose="02010600030101010101" pitchFamily="2" charset="-122"/>
                </a:rPr>
                <a:t>5 </a:t>
              </a: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零阶</a:t>
              </a:r>
              <a:r>
                <a:rPr lang="zh-CN" altLang="en-US" dirty="0">
                  <a:ea typeface="宋体" panose="02010600030101010101" pitchFamily="2" charset="-122"/>
                </a:rPr>
                <a:t>同伦分析</a:t>
              </a: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452A29B1-49E0-7151-BB26-858EADC16E7C}"/>
              </a:ext>
            </a:extLst>
          </p:cNvPr>
          <p:cNvGrpSpPr/>
          <p:nvPr/>
        </p:nvGrpSpPr>
        <p:grpSpPr>
          <a:xfrm>
            <a:off x="6865881" y="2087793"/>
            <a:ext cx="4862908" cy="3782714"/>
            <a:chOff x="6865881" y="2087793"/>
            <a:chExt cx="4862908" cy="3782714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069C866D-F18B-E857-BCC8-2D501D896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875" r="2262"/>
            <a:stretch>
              <a:fillRect/>
            </a:stretch>
          </p:blipFill>
          <p:spPr>
            <a:xfrm>
              <a:off x="6865881" y="2087793"/>
              <a:ext cx="4862908" cy="2896004"/>
            </a:xfrm>
            <a:prstGeom prst="rect">
              <a:avLst/>
            </a:prstGeom>
          </p:spPr>
        </p:pic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FDA0DDF9-76FE-31C1-7013-906346A560A5}"/>
                </a:ext>
              </a:extLst>
            </p:cNvPr>
            <p:cNvSpPr txBox="1"/>
            <p:nvPr/>
          </p:nvSpPr>
          <p:spPr>
            <a:xfrm>
              <a:off x="8446233" y="5501175"/>
              <a:ext cx="1161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图</a:t>
              </a:r>
              <a:r>
                <a:rPr lang="en-US" altLang="zh-CN" dirty="0">
                  <a:latin typeface="宋体" panose="02010600030101010101" pitchFamily="2" charset="-122"/>
                  <a:ea typeface="宋体" panose="02010600030101010101" pitchFamily="2" charset="-122"/>
                </a:rPr>
                <a:t>6 </a:t>
              </a:r>
              <a:r>
                <a:rPr lang="zh-CN" altLang="en-US" dirty="0">
                  <a:ea typeface="宋体" panose="02010600030101010101" pitchFamily="2" charset="-122"/>
                </a:rPr>
                <a:t>磁畴</a:t>
              </a: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8" name="灯片编号占位符 4">
            <a:extLst>
              <a:ext uri="{FF2B5EF4-FFF2-40B4-BE49-F238E27FC236}">
                <a16:creationId xmlns:a16="http://schemas.microsoft.com/office/drawing/2014/main" id="{B138C368-62E2-3727-0DA3-668F3AFE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1155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660C4-CBF4-BB0D-8002-8737F5A91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957EA624-4ABE-E813-19C4-17AFD1FBC109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DF4945C-3F44-ADBF-002D-984654BB6F91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B7C116D-79D0-01C1-CA6E-3FD1F63E1155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EEA4B5A-6BAA-59D4-1342-D3887CFD5FF2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19C71A86-8D96-2D00-8306-638D2504A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00C45404-CB8E-44DA-4BD3-11AA8A738A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6B0B6F6-61AC-1F6A-673B-6C318D8EAADA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B1B84AC9-5FDE-10ED-0EE1-334E7752C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47AA23E-E98F-A913-931F-E037D2CD1FE5}"/>
              </a:ext>
            </a:extLst>
          </p:cNvPr>
          <p:cNvGrpSpPr/>
          <p:nvPr/>
        </p:nvGrpSpPr>
        <p:grpSpPr>
          <a:xfrm>
            <a:off x="0" y="1512331"/>
            <a:ext cx="6639129" cy="3491325"/>
            <a:chOff x="0" y="1512331"/>
            <a:chExt cx="6639129" cy="349132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E8C1F82-8A0D-36CA-DDE3-2A8B2FDB7F23}"/>
                </a:ext>
              </a:extLst>
            </p:cNvPr>
            <p:cNvSpPr/>
            <p:nvPr/>
          </p:nvSpPr>
          <p:spPr>
            <a:xfrm>
              <a:off x="0" y="1512331"/>
              <a:ext cx="6639129" cy="3491325"/>
            </a:xfrm>
            <a:prstGeom prst="rect">
              <a:avLst/>
            </a:prstGeom>
            <a:solidFill>
              <a:srgbClr val="0326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2CB4CBA-64C8-3D49-277E-A5AFF5D19428}"/>
                </a:ext>
              </a:extLst>
            </p:cNvPr>
            <p:cNvSpPr txBox="1"/>
            <p:nvPr/>
          </p:nvSpPr>
          <p:spPr>
            <a:xfrm>
              <a:off x="203288" y="1845568"/>
              <a:ext cx="623255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Abelian Higgs 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模型中：</a:t>
              </a:r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fontAlgn="base"/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fontAlgn="base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原始对称群 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G=U(1)</a:t>
              </a:r>
              <a:endParaRPr lang="zh-CN" altLang="en-US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fontAlgn="base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破缺后剩余对称群：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H={e}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algn="just" fontAlgn="base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真空流形：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M=G/H=U(1)≅S1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algn="just" fontAlgn="base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即系统存在无穷多连续简并的真空态，构成“一个圆”</a:t>
              </a:r>
              <a:endParaRPr lang="en-US" altLang="zh-CN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fontAlgn="base"/>
              <a:endParaRPr lang="zh-CN" altLang="en-US" sz="2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fontAlgn="base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对于一个二维的物理系统，其无穷远边界 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000" baseline="30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en-US" altLang="zh-CN" sz="2000" baseline="-25000" dirty="0">
                  <a:solidFill>
                    <a:prstClr val="white">
                      <a:lumMod val="95000"/>
                    </a:prst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∞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若映射到真空流形 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en-US" altLang="zh-CN" sz="2000" baseline="30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上且非平凡，则必然产生涡旋（</a:t>
              </a:r>
              <a:r>
                <a:rPr lang="en-US" altLang="zh-CN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vortex</a:t>
              </a:r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</a:p>
          </p:txBody>
        </p:sp>
      </p:grpSp>
      <p:sp>
        <p:nvSpPr>
          <p:cNvPr id="54" name="Rectangle 6">
            <a:extLst>
              <a:ext uri="{FF2B5EF4-FFF2-40B4-BE49-F238E27FC236}">
                <a16:creationId xmlns:a16="http://schemas.microsoft.com/office/drawing/2014/main" id="{6BA293E3-0B66-9ED0-D3DC-D77CF9842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6C9B27D-008D-51D7-9ABF-914B7DECCF7E}"/>
              </a:ext>
            </a:extLst>
          </p:cNvPr>
          <p:cNvSpPr txBox="1"/>
          <p:nvPr/>
        </p:nvSpPr>
        <p:spPr>
          <a:xfrm>
            <a:off x="1388075" y="212563"/>
            <a:ext cx="404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涡旋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02B0219-A967-58B5-0ABA-02882B000215}"/>
              </a:ext>
            </a:extLst>
          </p:cNvPr>
          <p:cNvSpPr txBox="1"/>
          <p:nvPr/>
        </p:nvSpPr>
        <p:spPr>
          <a:xfrm>
            <a:off x="1388074" y="761243"/>
            <a:ext cx="368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初步分析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CCC185-569B-6DF9-C7F3-FF206FE72919}"/>
              </a:ext>
            </a:extLst>
          </p:cNvPr>
          <p:cNvSpPr txBox="1"/>
          <p:nvPr/>
        </p:nvSpPr>
        <p:spPr>
          <a:xfrm>
            <a:off x="10767488" y="63878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white">
                    <a:lumMod val="75000"/>
                  </a:prstClr>
                </a:solidFill>
                <a:latin typeface="Calibri"/>
                <a:ea typeface="宋体" panose="02010600030101010101" pitchFamily="2" charset="-122"/>
              </a:rPr>
              <a:t>MAY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22</a:t>
            </a:r>
            <a:r>
              <a:rPr kumimoji="0" lang="en-US" altLang="zh-CN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5F0A520-DFBE-18A5-BCD8-75F2FF03FEFD}"/>
              </a:ext>
            </a:extLst>
          </p:cNvPr>
          <p:cNvGrpSpPr/>
          <p:nvPr/>
        </p:nvGrpSpPr>
        <p:grpSpPr>
          <a:xfrm>
            <a:off x="7314504" y="1534806"/>
            <a:ext cx="4095611" cy="4057386"/>
            <a:chOff x="7314504" y="1534806"/>
            <a:chExt cx="4095611" cy="4057386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C93DF2C-06BF-20D5-722D-6EC0DC3B8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4504" y="1534806"/>
              <a:ext cx="4095611" cy="34688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D594668-98A6-C80A-4161-97A345D3D43E}"/>
                </a:ext>
              </a:extLst>
            </p:cNvPr>
            <p:cNvSpPr txBox="1"/>
            <p:nvPr/>
          </p:nvSpPr>
          <p:spPr>
            <a:xfrm>
              <a:off x="7858765" y="5222860"/>
              <a:ext cx="3313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7 Abelian Higgs </a:t>
              </a:r>
              <a:r>
                <a: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模型中的场</a:t>
              </a:r>
            </a:p>
          </p:txBody>
        </p:sp>
      </p:grpSp>
      <p:sp>
        <p:nvSpPr>
          <p:cNvPr id="11" name="灯片编号占位符 4">
            <a:extLst>
              <a:ext uri="{FF2B5EF4-FFF2-40B4-BE49-F238E27FC236}">
                <a16:creationId xmlns:a16="http://schemas.microsoft.com/office/drawing/2014/main" id="{AE3E5C6D-7AA5-7310-DA62-4DD07F94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8470"/>
            <a:ext cx="2743200" cy="365125"/>
          </a:xfrm>
        </p:spPr>
        <p:txBody>
          <a:bodyPr/>
          <a:lstStyle/>
          <a:p>
            <a:fld id="{5C5D723C-B3FE-4FE6-A7AF-4B5224CD5942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1458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4291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4291;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E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1759</Words>
  <Application>Microsoft Office PowerPoint</Application>
  <PresentationFormat>宽屏</PresentationFormat>
  <Paragraphs>305</Paragraphs>
  <Slides>21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Google Sans Text</vt:lpstr>
      <vt:lpstr>inherit</vt:lpstr>
      <vt:lpstr>阿里巴巴普惠体</vt:lpstr>
      <vt:lpstr>等线</vt:lpstr>
      <vt:lpstr>等线 Light</vt:lpstr>
      <vt:lpstr>宋体</vt:lpstr>
      <vt:lpstr>微软雅黑</vt:lpstr>
      <vt:lpstr>Arial</vt:lpstr>
      <vt:lpstr>Calibri</vt:lpstr>
      <vt:lpstr>Cambria Math</vt:lpstr>
      <vt:lpstr>Times New Roman</vt:lpstr>
      <vt:lpstr>1_Office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善韬 姚</cp:lastModifiedBy>
  <cp:revision>89</cp:revision>
  <dcterms:created xsi:type="dcterms:W3CDTF">2020-11-21T03:02:13Z</dcterms:created>
  <dcterms:modified xsi:type="dcterms:W3CDTF">2026-05-22T05:06:15Z</dcterms:modified>
</cp:coreProperties>
</file>