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0"/>
  </p:sldMasterIdLst>
  <p:notesMasterIdLst>
    <p:notesMasterId r:id="rId27"/>
  </p:notesMasterIdLst>
  <p:handoutMasterIdLst>
    <p:handoutMasterId r:id="rId28"/>
  </p:handoutMasterIdLst>
  <p:sldIdLst>
    <p:sldId id="300" r:id="rId11"/>
    <p:sldId id="679" r:id="rId12"/>
    <p:sldId id="946" r:id="rId13"/>
    <p:sldId id="947" r:id="rId14"/>
    <p:sldId id="948" r:id="rId15"/>
    <p:sldId id="949" r:id="rId16"/>
    <p:sldId id="950" r:id="rId17"/>
    <p:sldId id="951" r:id="rId18"/>
    <p:sldId id="952" r:id="rId19"/>
    <p:sldId id="953" r:id="rId20"/>
    <p:sldId id="954" r:id="rId21"/>
    <p:sldId id="955" r:id="rId22"/>
    <p:sldId id="956" r:id="rId23"/>
    <p:sldId id="957" r:id="rId24"/>
    <p:sldId id="958" r:id="rId25"/>
    <p:sldId id="39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标题和目录" id="{70943766-031A-4849-B3AA-DB15229D0E42}">
          <p14:sldIdLst>
            <p14:sldId id="300"/>
          </p14:sldIdLst>
        </p14:section>
        <p14:section name="02 原理分析" id="{AD5CF5CD-F368-4A0B-9C94-BB508428CCA9}">
          <p14:sldIdLst>
            <p14:sldId id="679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</p14:sldIdLst>
        </p14:section>
        <p14:section name="总结" id="{8C7135B5-E3BD-46F7-B49E-CDBD6919759A}">
          <p14:sldIdLst>
            <p14:sldId id="391"/>
          </p14:sldIdLst>
        </p14:section>
        <p14:section name="附录" id="{7EE1753F-2017-4D85-9802-9013D44E01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0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A039-28F0-4997-A401-A122DBDD4CE5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9384-C67B-4DCF-8201-FBA6005811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600">
              <a:defRPr/>
            </a:pPr>
            <a:fld id="{D674C1D0-060E-4FCC-91A6-7476A46993C1}" type="slidenum">
              <a: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695" y="1745706"/>
            <a:ext cx="11482466" cy="241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endParaRPr lang="en-US" altLang="zh-CN" sz="6600" b="1" dirty="0"/>
          </a:p>
          <a:p>
            <a:pPr lvl="0" algn="ctr">
              <a:lnSpc>
                <a:spcPct val="125000"/>
              </a:lnSpc>
              <a:defRPr/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期  中</a:t>
            </a:r>
            <a:r>
              <a:rPr lang="en-US" altLang="zh-CN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报</a:t>
            </a:r>
            <a:r>
              <a:rPr lang="en-US" altLang="zh-CN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告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FUDAN UNIVERSITY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2740" y="4518194"/>
            <a:ext cx="9056375" cy="112418"/>
            <a:chOff x="2958650" y="4529138"/>
            <a:chExt cx="6390970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728131" y="4726780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报告人：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仲锐涛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矩形: 圆角 48"/>
          <p:cNvSpPr/>
          <p:nvPr/>
        </p:nvSpPr>
        <p:spPr>
          <a:xfrm>
            <a:off x="4776130" y="472678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复旦大学</a:t>
            </a:r>
          </a:p>
        </p:txBody>
      </p:sp>
      <p:sp>
        <p:nvSpPr>
          <p:cNvPr id="7" name="矩形: 圆角 49"/>
          <p:cNvSpPr/>
          <p:nvPr/>
        </p:nvSpPr>
        <p:spPr>
          <a:xfrm>
            <a:off x="7824131" y="472678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2026-05-22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: 圆角 4"/>
          <p:cNvSpPr/>
          <p:nvPr/>
        </p:nvSpPr>
        <p:spPr>
          <a:xfrm>
            <a:off x="2838482" y="5320170"/>
            <a:ext cx="6724891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队员：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仲锐涛 孙浩淳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26EE6E-D2D0-DB98-50BE-96BC480F05AB}"/>
              </a:ext>
            </a:extLst>
          </p:cNvPr>
          <p:cNvSpPr txBox="1"/>
          <p:nvPr/>
        </p:nvSpPr>
        <p:spPr>
          <a:xfrm>
            <a:off x="104927" y="226508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Anomalies:When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mechanics breaks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classcis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symmetries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684BA-DAE2-45F0-E9AF-0D3F877BF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A8A958C-E8F1-D7FC-E287-4AD921F75708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8BF203-9D09-B18C-E60A-FED904C54383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858DAB-7E23-BCA7-4DC4-CBB4414CBC4B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1ECFB3-1141-3EE4-FC28-6886EB725AD6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533A80F-0E21-6C1A-2B72-CC763082F5DF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E6FC923-7C9B-705B-ED97-2943FB436B0A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B2E1BCF4-4E87-8F20-08E2-657ECA664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7ECF6E6D-1FE6-4C44-0637-5985888C8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F4B97B-727E-CBE1-5EF7-C7939244D32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AE5516F-F705-991A-665E-97440FE30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A46023B-B231-CE26-4F4D-371D4AD5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2A1AABD-4B5D-FC3B-D9E0-7E2A19E72B06}"/>
                  </a:ext>
                </a:extLst>
              </p:cNvPr>
              <p:cNvSpPr txBox="1"/>
              <p:nvPr/>
            </p:nvSpPr>
            <p:spPr>
              <a:xfrm>
                <a:off x="413959" y="2424688"/>
                <a:ext cx="558185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路径积分出来的配分函数截面在拼接时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引入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了一个不可消除的拓扑相位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计入完整的狄拉克海正规化贡献后，该完整性响应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Holonomy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会精准给出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Hol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说明量子路径积分的相位在规范场空间中无法全局一致地去选择，经典对称性在量子振幅的相位多值性面前失效了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2A1AABD-4B5D-FC3B-D9E0-7E2A19E72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9" y="2424688"/>
                <a:ext cx="5581859" cy="2308324"/>
              </a:xfrm>
              <a:prstGeom prst="rect">
                <a:avLst/>
              </a:prstGeom>
              <a:blipFill>
                <a:blip r:embed="rId5"/>
                <a:stretch>
                  <a:fillRect l="-983"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39E887B-54EA-9BCA-2697-BEDCEC1D1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63026" r="35066" b="4745"/>
          <a:stretch>
            <a:fillRect/>
          </a:stretch>
        </p:blipFill>
        <p:spPr>
          <a:xfrm>
            <a:off x="5995818" y="1712049"/>
            <a:ext cx="5448630" cy="32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8463C-BA7E-68FF-F793-D2F5FACD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948EC5A-C3ED-920E-4AD0-B2504BB5170A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98B2A7-E48C-6189-F72C-EB10044710DB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F531E5-EFDD-7119-DDEC-060311C44C4F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F35B78-D689-3B05-A13A-4052E88BE4D6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603A86E-AD91-7C3C-79B5-AFC5CB59F6B7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84E6879-7A90-18A9-34CC-EBECCF75234C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9E0F72F2-61E0-C5F8-A5E1-2189D7F7C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C4B0269-D8F0-D66D-1332-CE96090EA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B5E1D5-A94F-FE96-9AEA-04BBC4EE4D4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B6A6466-2B7C-47AF-41B7-E60DE67CE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FF63887-3C45-4912-76DD-086D9CBF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F8B01A3-906C-4B92-76C4-52AA18D0A6B4}"/>
                  </a:ext>
                </a:extLst>
              </p:cNvPr>
              <p:cNvSpPr txBox="1"/>
              <p:nvPr/>
            </p:nvSpPr>
            <p:spPr>
              <a:xfrm>
                <a:off x="782846" y="1581959"/>
                <a:ext cx="11099013" cy="423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验证这个线丛是否可以被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“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拉平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”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（平凡化）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如果线丛是平凡的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应该存在局部标量函数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，使得在所有交集上都有：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如果我们在整个圆周上环绕一周，计算过渡函数的总相位对数缠绕数（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Winding Number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sup>
                              </m:sSubSup>
                            </m:e>
                          </m:fun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</m:e>
                          </m:func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在计入完整的费米子海正规化贡献后，这个值会严格精确地给出总缠绕数索引为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)</a:t>
                </a: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由于这个拓扑缠绕数是一个非零整数，从纯代数上严格证明了，你根本找不到一组全局连续的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来消去这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个过渡函数</a:t>
                </a: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F8B01A3-906C-4B92-76C4-52AA18D0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6" y="1581959"/>
                <a:ext cx="11099013" cy="4232377"/>
              </a:xfrm>
              <a:prstGeom prst="rect">
                <a:avLst/>
              </a:prstGeom>
              <a:blipFill>
                <a:blip r:embed="rId5"/>
                <a:stretch>
                  <a:fillRect l="-439" t="-865" r="-165" b="-1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7D3C7-790D-C87C-5049-7FC1885F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8853DE2-D176-3A9C-B737-DBA7A6C37F17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33C1A6-6842-32A7-5083-1FDF85202CC5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8AAE3F-9AB9-E240-192B-436B8099B4C3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54BE41-99F8-2CAA-FD71-8C870147A849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9D5950-0387-C1DE-F2E4-095E2A4D828D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7357069-9956-AE6F-86EB-70E169DC5B99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9FA2DC4B-619E-1230-256E-C25B8DA7D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AD1355A-784E-AC20-2378-ABD29D09B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4615E43-BCF7-8256-7CB8-B0A83992D8D1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6B961D1-1F69-C1ED-13FC-815959568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D83291F4-FD65-AB1A-4B0E-4A1B3482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A0C295-9DFE-4F0D-71E8-84DF120F8CA0}"/>
                  </a:ext>
                </a:extLst>
              </p:cNvPr>
              <p:cNvSpPr txBox="1"/>
              <p:nvPr/>
            </p:nvSpPr>
            <p:spPr>
              <a:xfrm>
                <a:off x="828173" y="1686910"/>
                <a:ext cx="10535653" cy="450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经典守恒律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是如何被量子涨落破坏的？</a:t>
                </a:r>
                <a:b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</a:b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经典场论中，手征狄拉克费米子在没有质量项时，其经典轴向电流（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Chiral/Axial Current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）是严格守恒的，即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zh-CN" i="1" dirty="0" err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量子涨落的本质是对所有无限多个虚粒子模式（量子涨落）进行求和。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经典物理只看单个能级的局域微分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，但在量子场论中，费米子真空是无穷多个负能级被填满的“狄拉克海”。随着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 →2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的绝热演化，系统的量子能级方程显示为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。当参数绕行一周，整个无穷维能谱发生整体平移，原本在正能区的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能级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越过零点，掉进了负能海。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根据空穴理论，一个正能级掉进满载的负能海，等价于在狄拉克海中留下了一个空穴，这意味着真空量子涨落凭空泵出了一个净手征电荷：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altLang="zh-CN" i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将其写回连续的时空语言，电荷随时间的变化正是电流的散度积分：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 err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i="1" dirty="0" err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3A0C295-9DFE-4F0D-71E8-84DF120F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73" y="1686910"/>
                <a:ext cx="10535653" cy="4501810"/>
              </a:xfrm>
              <a:prstGeom prst="rect">
                <a:avLst/>
              </a:prstGeom>
              <a:blipFill>
                <a:blip r:embed="rId5"/>
                <a:stretch>
                  <a:fillRect l="-521" t="-1220" r="-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8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3BAD-568F-8A79-5B59-F4B0B584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E8FD9B20-A945-EC6D-3E68-2DF40862513C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B8183B-2EE5-9CB3-C257-9C74A6E4D7DC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05FEE0-432B-47A8-349E-E13E832D3007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68D633-63A5-5C79-476F-E2F473784F1D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17E8CE5-3FD3-3384-F900-5B65189CD3A7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5ACD726-B8A0-A2B5-93B4-5D2B20EC9287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90D7D30-86E5-CA75-27ED-075E4DFED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CD43F63-E880-566A-AC86-DB4D0CE24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E150BC6-A36B-5427-EE99-C218A74E35EC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5DA4A31-BE4A-C047-F5AE-C1D2BBBC2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0440E2A-2BBB-6B39-F014-7B0BAD44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CD581B-C4CB-2789-7204-CF79EF68980A}"/>
                  </a:ext>
                </a:extLst>
              </p:cNvPr>
              <p:cNvSpPr txBox="1"/>
              <p:nvPr/>
            </p:nvSpPr>
            <p:spPr>
              <a:xfrm>
                <a:off x="912394" y="1997331"/>
                <a:ext cx="10367211" cy="2877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如果用路径积分的语言来刻画这种量子涨落：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𝒟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当我们做手征对称性变换时，经典作用量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是不变的。然而，由于能谱发生了流动，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由所有单粒子本征模组成的路径积分无穷维测度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𝒟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在变换下并不具有规范不变性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会产生一个伴随能级平移的非平凡雅可比行列式（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Jacobian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）。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CD581B-C4CB-2789-7204-CF79EF689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94" y="1997331"/>
                <a:ext cx="10367211" cy="2877647"/>
              </a:xfrm>
              <a:prstGeom prst="rect">
                <a:avLst/>
              </a:prstGeom>
              <a:blipFill>
                <a:blip r:embed="rId5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FBFDA-706E-D589-4C31-10525C37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F4B027B-EDFA-7446-8265-41C97880CADF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791AAA-0552-3014-BDDF-F1BBFC441AE3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5FEEF6-508A-184C-774E-A802A33938FA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6A50DE6-FB7D-67DD-9251-8A98104FDF74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83E828D-423B-4BDA-9B5F-5147926912F5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E681186-3044-6FEB-5DDE-496EB856E3DF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C40A59F-98BB-D5EF-38A3-484A98020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3415EEE8-93EB-F10D-4D1A-FE70D547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151F85-87AC-14AE-2892-5DEB4B08E028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7DB53FB-754A-A5BC-480D-4FF583A63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3CF53C2-53D9-5DD2-4B59-5A2ABF5B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1ECC667-DB08-5775-C15B-8D5E2621B7B5}"/>
                  </a:ext>
                </a:extLst>
              </p:cNvPr>
              <p:cNvSpPr txBox="1"/>
              <p:nvPr/>
            </p:nvSpPr>
            <p:spPr>
              <a:xfrm>
                <a:off x="912394" y="1287868"/>
                <a:ext cx="10367211" cy="511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1.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什么是“好”的反常？（全局对称性反常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/Global Anomalies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物理定义： 被破坏的经典对称性，在物理上仅仅是全局（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Global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）常规对称性而不是由动态规范场传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递相互作用的规范对称性。</a:t>
                </a: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假设模型中的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背景场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是一个外加的、固定的经典磁通（比如实验室里由磁铁提供的磁场），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而不是系统内部可自由传播的光子场。</a:t>
                </a: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此时，虽然手征电流不守恒（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），但这在物理上代表系统与外部环境（背景场）存在拓扑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电荷的交换。配分函数捡起相位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p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，并不会破坏任何物理自洽性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现实世界中质子、中子构成的全局手征对称性在大自然中就是被这种“好反常”破坏的，它完美解释了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为何经典理论禁止的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衰变在实验中却以极高概率发生。没有它，就没有现在的宇宙物质演化。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1ECC667-DB08-5775-C15B-8D5E2621B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94" y="1287868"/>
                <a:ext cx="10367211" cy="5116401"/>
              </a:xfrm>
              <a:prstGeom prst="rect">
                <a:avLst/>
              </a:prstGeom>
              <a:blipFill>
                <a:blip r:embed="rId5"/>
                <a:stretch>
                  <a:fillRect l="-529" t="-595" r="-2706" b="-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F9EDB6E-B5C9-FD14-D16A-878647338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43" y="1105829"/>
            <a:ext cx="10772362" cy="57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3181-7769-C505-1F65-DD4ACFAF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57A173C9-B258-3DAE-E465-5758E8B2FF35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4052CE-2CCB-8A1A-65B0-3996A52FD05D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5297E8-92B3-7B14-0A8C-C6B8452B7E49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21462A-0CFD-58C6-69F6-F0707FAE3FBE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984472E-FD5B-D0C3-89D1-53BCD826B87B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AF19085-5C11-6B13-B7C7-518287735A33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4CDF7A83-4056-186F-D7EE-8EF856B92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7A78D9FD-D1CB-8003-EB40-99BC4565F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60E3C56-C486-DD07-F007-1F6EE8F1682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EF96456-F72B-706C-8F42-891585CB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66C8D85-93BD-6341-355F-0EF6C5A9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722717-1A04-9BBF-323B-8665448B92C1}"/>
                  </a:ext>
                </a:extLst>
              </p:cNvPr>
              <p:cNvSpPr txBox="1"/>
              <p:nvPr/>
            </p:nvSpPr>
            <p:spPr>
              <a:xfrm>
                <a:off x="782846" y="1213287"/>
                <a:ext cx="9998243" cy="501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什么是“坏”的反常？（规范反常 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/ Gauge Anomalies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物理定义： 被量子涨落破坏的是局域规范对称性（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Local Gauge Symmetry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）。也就是说，这个规范势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自己也是量子动力学的一部分，需要在路径积分里被积分掉（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nary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如将这个模型看作是一个规范理论，那么规范不变性就不是一种普通的对称性，而是描述系统状态的一种冗余度（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Redundancy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）。也就是说，物理上必须严格要求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和大规范变换后的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指向完全相同的物理状态。</a:t>
                </a:r>
              </a:p>
              <a:p>
                <a:pPr>
                  <a:lnSpc>
                    <a:spcPts val="26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为了消除这个冗余，系统的配分函数截面必须在全局上满足大规范不变性：</a:t>
                </a:r>
              </a:p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p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但由于能谱流动和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Cech cocycle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的非平凡性：</a:t>
                </a:r>
              </a:p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p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i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Hol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唯一的数学解：</a:t>
                </a:r>
              </a:p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ts val="2600"/>
                  </a:lnSpc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配分函数在全空间强行缩死为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0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，意味着这个量子理论的希尔伯特空间坍缩为零，量子概率不再守恒（么正性崩溃），纵向光子会出现负概率幽灵态（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Ghosts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）无法被消除，这个物理理论在数学上直接不自洽。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722717-1A04-9BBF-323B-8665448B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6" y="1213287"/>
                <a:ext cx="9998243" cy="5015604"/>
              </a:xfrm>
              <a:prstGeom prst="rect">
                <a:avLst/>
              </a:prstGeom>
              <a:blipFill>
                <a:blip r:embed="rId5"/>
                <a:stretch>
                  <a:fillRect l="-488" t="-972" b="-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5D7922D-AC3B-EAAF-919A-7C850BFB8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46" y="1259574"/>
            <a:ext cx="10189954" cy="51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007658"/>
            <a:ext cx="12192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</a:rPr>
              <a:t>谢谢，请指正！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67812" y="4024420"/>
            <a:ext cx="9056375" cy="112418"/>
            <a:chOff x="2958650" y="4529138"/>
            <a:chExt cx="6390970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528" y="6271460"/>
            <a:ext cx="3760842" cy="502327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: 圆角 2"/>
          <p:cNvSpPr/>
          <p:nvPr/>
        </p:nvSpPr>
        <p:spPr>
          <a:xfrm>
            <a:off x="1728131" y="4541360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报告人：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仲锐涛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4776130" y="454136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复旦大学</a:t>
            </a:r>
          </a:p>
        </p:txBody>
      </p:sp>
      <p:sp>
        <p:nvSpPr>
          <p:cNvPr id="9" name="矩形: 圆角 49"/>
          <p:cNvSpPr/>
          <p:nvPr/>
        </p:nvSpPr>
        <p:spPr>
          <a:xfrm>
            <a:off x="7824131" y="454136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2026-05-22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矩形: 圆角 4"/>
          <p:cNvSpPr/>
          <p:nvPr/>
        </p:nvSpPr>
        <p:spPr>
          <a:xfrm>
            <a:off x="2838482" y="5134750"/>
            <a:ext cx="6724891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队员：仲锐涛 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孙浩淳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8D5AEB5-1C8D-E886-52EB-67C9A65C8A12}"/>
                  </a:ext>
                </a:extLst>
              </p:cNvPr>
              <p:cNvSpPr txBox="1"/>
              <p:nvPr/>
            </p:nvSpPr>
            <p:spPr>
              <a:xfrm>
                <a:off x="423185" y="1686910"/>
                <a:ext cx="5672815" cy="353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  </a:t>
                </a:r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考虑</a:t>
                </a:r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1+1</a:t>
                </a:r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维圆柱时空中的手征狄拉克费米子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让</a:t>
                </a:r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其</a:t>
                </a:r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生活在一时空流形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zh-CN" altLang="zh-CN" sz="20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上：</a:t>
                </a:r>
              </a:p>
              <a:p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空间是一个半径为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的圆周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，坐标为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sz="20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= 2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），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满足周期性边界条件</a:t>
                </a:r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</a:p>
              <a:p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时间为实数轴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zh-CN" sz="20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在空间方向上引入一个空间均匀的、随时间绝热演化的背景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规范势</a:t>
                </a:r>
                <a:r>
                  <a:rPr lang="zh-CN" altLang="zh-CN" sz="2000" dirty="0"/>
                  <a:t>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𝑒𝐿</m:t>
                          </m:r>
                        </m:den>
                      </m:f>
                    </m:oMath>
                  </m:oMathPara>
                </a14:m>
                <a:endParaRPr lang="zh-CN" altLang="zh-CN" sz="2000" dirty="0"/>
              </a:p>
              <a:p>
                <a:pPr algn="ctr"/>
                <a:endParaRPr lang="zh-CN" altLang="zh-CN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8D5AEB5-1C8D-E886-52EB-67C9A65C8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85" y="1686910"/>
                <a:ext cx="5672815" cy="3535199"/>
              </a:xfrm>
              <a:prstGeom prst="rect">
                <a:avLst/>
              </a:prstGeom>
              <a:blipFill>
                <a:blip r:embed="rId5"/>
                <a:stretch>
                  <a:fillRect l="-1074" t="-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1206089-F901-8DEC-AD76-83CD3D3F8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10409" r="67335" b="55789"/>
          <a:stretch>
            <a:fillRect/>
          </a:stretch>
        </p:blipFill>
        <p:spPr>
          <a:xfrm>
            <a:off x="5922884" y="1686910"/>
            <a:ext cx="5845931" cy="344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7D2E7-3A11-7B1D-8AA3-6F584300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5D246AD-A8B1-2D5A-9232-9C4AE82C731E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F103596-818D-9965-0667-266B2F276D7A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9B984C-905B-4F1A-4E86-5EA28E2F6719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1BF5E6-2202-D557-9BE8-EFB755736C42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3C1873B-F9A7-689A-C269-73D1210E168E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74DD484-DDEB-4C1A-BC1C-FD4FE7DF95F0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0CADADA-4A6D-EEB1-54AD-EA78D6D38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116F8691-DADA-D0F9-D5F1-25887D631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D6F39FC-1E53-B39A-84BB-45EB7F5BBACE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9AFDF10-153F-BF97-0374-EEEB705C3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B2F6A04-A245-9996-8F8C-EF79C6EB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0314CA-A0C2-40C1-323B-EF1114502794}"/>
                  </a:ext>
                </a:extLst>
              </p:cNvPr>
              <p:cNvSpPr txBox="1"/>
              <p:nvPr/>
            </p:nvSpPr>
            <p:spPr>
              <a:xfrm>
                <a:off x="902604" y="1804710"/>
                <a:ext cx="5303922" cy="351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在空间上做一个特殊的大规范变换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规范势变为：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𝑒𝐿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在物理上是完全等价的规范配置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规范轨道空间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𝒜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在拓扑上严格等价于一个圆周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等价性：</a:t>
                </a:r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80314CA-A0C2-40C1-323B-EF111450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04" y="1804710"/>
                <a:ext cx="5303922" cy="3511026"/>
              </a:xfrm>
              <a:prstGeom prst="rect">
                <a:avLst/>
              </a:prstGeom>
              <a:blipFill>
                <a:blip r:embed="rId5"/>
                <a:stretch>
                  <a:fillRect l="-920" r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9CBA726-5FC9-5AAB-7771-944DBC4E9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6" t="10991" r="49167" b="55456"/>
          <a:stretch>
            <a:fillRect/>
          </a:stretch>
        </p:blipFill>
        <p:spPr>
          <a:xfrm>
            <a:off x="6697579" y="1352004"/>
            <a:ext cx="3826041" cy="4153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6F9A4D-AD03-9482-DC24-454E7D010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392" y="4590006"/>
            <a:ext cx="3756704" cy="5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A0B4-D4C6-9B3E-6618-FA976759E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C3A1DC2-8789-586E-E3D8-7315B5B6564A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B79B883-6CC1-9BA2-E2AF-9C40B278FCCA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4BEC4F-6CE3-6B25-9260-2E56F9101518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BA551D-14E9-3C79-0FFC-6198B7194DF2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A450F65-3364-0CF9-B2D5-24046154AED3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5D8F805-4DA5-BCCC-048B-61E2ECF429B0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CC3B40B-A008-3750-5DA4-E658D6647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BC734067-0949-31FB-50BF-B658612DC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00234C0-5E64-94D6-3F3F-509D3904C63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E407611-B0ED-FB8C-BD0B-08E95F4B9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A8A8C20-E34A-6E39-C39E-2DA17775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F8B0E35-A663-0E48-0A95-02A02AB37FBD}"/>
                  </a:ext>
                </a:extLst>
              </p:cNvPr>
              <p:cNvSpPr txBox="1"/>
              <p:nvPr/>
            </p:nvSpPr>
            <p:spPr>
              <a:xfrm>
                <a:off x="1319130" y="1841810"/>
                <a:ext cx="9553739" cy="359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左旋费米子的单粒子哈密顿量（即剥离时间分量后的狄拉克算符）。其显式微分形式为：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由于空间满足周期性边界条件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在傅里叶基底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𝑛𝑥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 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下将其完全对角化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直接作用得到本征值显式方程：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zh-CN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随着时间从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绝热演化到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时，本征值谱：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F8B0E35-A663-0E48-0A95-02A02AB37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30" y="1841810"/>
                <a:ext cx="9553739" cy="3599575"/>
              </a:xfrm>
              <a:prstGeom prst="rect">
                <a:avLst/>
              </a:prstGeom>
              <a:blipFill>
                <a:blip r:embed="rId5"/>
                <a:stretch>
                  <a:fillRect l="-510" t="-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5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46CE-5E1B-3BEC-A587-A4CA4332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41A3A26-AF67-1F5E-6B05-7B89DB1532C2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ECDB9D-A514-6FEF-92B5-A6BA6AB74E43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8B8B93-C7B0-450D-DA08-0C63EF793DFA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95EACA-B187-F3DA-1473-3902774D3EDD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A3A710-F3A6-A0FC-3CDA-952F6B6FC8F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FDEF614-E42D-A58B-007D-760551DF152C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8192C160-D438-088A-60C5-716FE42D8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C4D30E4C-F55D-11DD-EE9F-C20072E2C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0CB026-63AA-C2CC-5E8E-B70EFB6077F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0E927EE-2BB2-4FB6-A58F-CBC1ADC1A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1D2F255-3AC5-1F96-F878-22B683FC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0B4F03D-4A40-7E4B-568A-ECA288E7E238}"/>
                  </a:ext>
                </a:extLst>
              </p:cNvPr>
              <p:cNvSpPr txBox="1"/>
              <p:nvPr/>
            </p:nvSpPr>
            <p:spPr>
              <a:xfrm>
                <a:off x="1388075" y="1690453"/>
                <a:ext cx="9388837" cy="4098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即当规范场沿着轨道空间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绕行一周时，整个无穷维的本征值谱发生了整体平移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处的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能级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增加到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时，这个能级滑落到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这个过程中，严格有一个单粒子能级跨越了零点，从正能海掉进了负能海（狄拉克海），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据空穴理论，这意味着量子真空在绝热大规范变换的过程中，净创造了一个手征反粒子（改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变了系统的手征电荷数）。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经典上守恒的手征轴向电流，在量子层次被真空极化破坏。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0B4F03D-4A40-7E4B-568A-ECA288E7E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75" y="1690453"/>
                <a:ext cx="9388837" cy="4098301"/>
              </a:xfrm>
              <a:prstGeom prst="rect">
                <a:avLst/>
              </a:prstGeom>
              <a:blipFill>
                <a:blip r:embed="rId5"/>
                <a:stretch>
                  <a:fillRect l="-390" t="-1040" r="-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E3C9D-E05F-E710-911A-2B4A2E61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20C8ECE-EE58-DB6A-1831-7D4B9703C0FD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D6AA16-47E1-8381-AA89-118B9C1A5AFE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DECD9B-937C-9B65-34BB-421965DB70B6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968A4A-A180-AA3D-A264-93698EEA53BB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5250499-1130-64AD-B644-43F794CF8FA4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BD9552A-BE58-152A-2A20-92CEEF687612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331F715-351C-ED5A-E78D-CB4BA2748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05F1A14-0266-3A38-FCF7-B0457EC70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E9D0D94-DD56-B584-4A8A-C4D0E418302F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571F252-53A2-AD7F-01DF-DA90AA19C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A1528EE-E648-5607-C150-C28D148D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2AC0048-3FBB-DF2D-B024-313B454C9A73}"/>
                  </a:ext>
                </a:extLst>
              </p:cNvPr>
              <p:cNvSpPr txBox="1"/>
              <p:nvPr/>
            </p:nvSpPr>
            <p:spPr>
              <a:xfrm>
                <a:off x="864268" y="1662233"/>
                <a:ext cx="1046346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回忆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“Statement: 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全局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Anomaly 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等价于对应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Determinant line bundle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的非平凡性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”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以及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“Cech cocycle 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非平凡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”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这两点，在基空间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参数化）上构造局部覆盖，并显式算出它的过渡函数。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在轨道空间圆周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上取两个开邻域（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Patch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：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ϵ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（包含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的区域）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∣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ϵ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（包含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 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的区域）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为了消除发散，我们采用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-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函数正则化。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2AC0048-3FBB-DF2D-B024-313B454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68" y="1662233"/>
                <a:ext cx="10463463" cy="2031325"/>
              </a:xfrm>
              <a:prstGeom prst="rect">
                <a:avLst/>
              </a:prstGeom>
              <a:blipFill>
                <a:blip r:embed="rId5"/>
                <a:stretch>
                  <a:fillRect l="-524" t="-1802" b="-3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893738E-4486-87B1-1396-6D92DCA18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9" t="10641" r="1414" b="54885"/>
          <a:stretch>
            <a:fillRect/>
          </a:stretch>
        </p:blipFill>
        <p:spPr>
          <a:xfrm>
            <a:off x="3701294" y="3753993"/>
            <a:ext cx="4789409" cy="28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3DB2C-B2C9-12B5-D40A-0A05813F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61E2B8C7-87F6-E4BA-D998-F3F98629FFA6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31FEE0-3F4A-0F86-20F7-E4C299D80171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5F80F4B-EFE5-896D-ACBF-920B51661CBB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3B7B612-22B4-44A0-398A-5A41C4C3F8F0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0C2C47C-D408-02C4-08E5-921197D27EDB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87FC54F-1CA4-97C8-216E-42BADE744582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5822235E-53D2-4358-EC48-EDE17770A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28B9CBB1-CE1C-0027-D71D-357707CEB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7539081-8C88-4C5E-7D78-18E5E4333063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8C8C6C8-4716-09DC-25DB-6DCF6C83A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828F96C-8C2D-1184-82BB-6B841E27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ED8C7-529E-0A27-8CB6-FB5557A046A2}"/>
                  </a:ext>
                </a:extLst>
              </p:cNvPr>
              <p:cNvSpPr txBox="1"/>
              <p:nvPr/>
            </p:nvSpPr>
            <p:spPr>
              <a:xfrm>
                <a:off x="1056301" y="1824633"/>
                <a:ext cx="10316725" cy="1600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上分别定义连续的选择（局部截面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为保持局部相位的连续性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对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跨越零点的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能级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附近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中（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靠近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0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时它是负的。</a:t>
                </a: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中，当通过大规范变换将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映射回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附近时，为了让计算基底连续，倾向于重新标记能级。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ED8C7-529E-0A27-8CB6-FB5557A0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01" y="1824633"/>
                <a:ext cx="10316725" cy="1600823"/>
              </a:xfrm>
              <a:prstGeom prst="rect">
                <a:avLst/>
              </a:prstGeom>
              <a:blipFill>
                <a:blip r:embed="rId5"/>
                <a:stretch>
                  <a:fillRect l="-473" t="-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3486D1A-EEFF-584E-119A-1DE0FDCD3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729" y="3428999"/>
            <a:ext cx="479187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9AA54-E442-67C8-83EF-CDA2B759C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CB67890-A9B7-CCD7-3FE7-F5D41F694019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D8BF578-3115-D4FA-9632-F5808F5D544E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8FABAB-761F-1996-1F5B-E0A06DDBE288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45B7FF0-D2B1-9A2D-8A73-539E9FB78ACD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1FE300A-8204-0008-84D6-D54BF7D8AB47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359FC4E-582C-E24A-25C7-9C8ECA38F218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890E8ACB-79E3-D94B-AF02-00785C6D4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F3E7763E-4E9A-1007-3813-BE66F1E99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4548BE-83E7-946F-36EC-1DECD162ABE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485E8A6-893A-80F5-0B3B-AD73426DE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CAF95C3-B99A-115C-2A18-5BA397B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5C9E026-C109-1651-B502-29285928FD78}"/>
                  </a:ext>
                </a:extLst>
              </p:cNvPr>
              <p:cNvSpPr txBox="1"/>
              <p:nvPr/>
            </p:nvSpPr>
            <p:spPr>
              <a:xfrm>
                <a:off x="964531" y="2052092"/>
                <a:ext cx="10262937" cy="3453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的交集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有两个独立的连通分支：</a:t>
                </a: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分支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（位于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附近）：此时两个邻域的规范势定义完全连续，不需要做任何大规范变换。因此它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们的路径积分局部截面完全重合：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zh-CN" altLang="zh-CN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zh-CN" altLang="zh-CN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 (</m:t>
                      </m:r>
                      <m:r>
                        <m:rPr>
                          <m:nor/>
                        </m:rPr>
                        <a:rPr lang="zh-CN" altLang="zh-CN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分支</m:t>
                      </m:r>
                      <m:r>
                        <m:rPr>
                          <m:nor/>
                        </m:rPr>
                        <a:rPr lang="en-US" altLang="zh-CN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分支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II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（位于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附近）：这是拓扑的关键所在，在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的右边界（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），物理配置与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左边界（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θ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）相同。但由于能谱流动，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保持了能级连续性，而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则是基于未作变换的基底</a:t>
                </a:r>
                <a:r>
                  <a:rPr lang="zh-CN" altLang="zh-CN" dirty="0"/>
                  <a:t>。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5C9E026-C109-1651-B502-29285928F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31" y="2052092"/>
                <a:ext cx="10262937" cy="3453446"/>
              </a:xfrm>
              <a:prstGeom prst="rect">
                <a:avLst/>
              </a:prstGeom>
              <a:blipFill>
                <a:blip r:embed="rId5"/>
                <a:stretch>
                  <a:fillRect l="-475" t="-1413" r="-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EDF27-D887-E73C-E6C1-C6FCEFA09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4362841-9808-2008-B38B-AAFD43076BAF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34F13B-1194-C646-015A-D027619BDD71}"/>
              </a:ext>
            </a:extLst>
          </p:cNvPr>
          <p:cNvSpPr txBox="1"/>
          <p:nvPr/>
        </p:nvSpPr>
        <p:spPr>
          <a:xfrm>
            <a:off x="294551" y="284064"/>
            <a:ext cx="9765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240E0A-B85A-9F27-C420-A549EBF46052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基本原理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06B449-91AE-CA9C-A6F6-99B61F137115}"/>
              </a:ext>
            </a:extLst>
          </p:cNvPr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原理分析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C2F4F3B-2CF6-AF55-0FD0-20A975644CCA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D5B6BAB-8E29-7B44-2DD2-6F88BE6F73CA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B1DB8C7-D691-70C7-A6BE-6781E0E71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65120FD5-D7EC-7B7B-4FCA-8C39BD528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BD3A932-D393-CE12-2087-E4B684827B0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2F308CB-4A8B-597D-0DE5-26E0AB139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9" y="419476"/>
            <a:ext cx="6019047" cy="6019047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5B9F439-20DC-D043-08A6-AE375C14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93202B-337A-3B53-C13E-2DD66B1DD2E3}"/>
                  </a:ext>
                </a:extLst>
              </p:cNvPr>
              <p:cNvSpPr txBox="1"/>
              <p:nvPr/>
            </p:nvSpPr>
            <p:spPr>
              <a:xfrm>
                <a:off x="782846" y="1995914"/>
                <a:ext cx="5847347" cy="2866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应用大规范变换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上的配分函数截面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转换成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上的截面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这两个局部截面在交集分支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II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上的过渡函数（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1-cocycle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）显式写为：</a:t>
                </a:r>
                <a:endParaRPr lang="en-US" altLang="zh-CN" i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p>
                      </m:sSubSup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在分支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和分支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II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上得到了整个行列式线丛的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Cech 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过渡函数（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Cech 1-cocycle</a:t>
                </a:r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=1,</m:t>
                      </m:r>
                      <m:sSubSup>
                        <m:sSub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lit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93202B-337A-3B53-C13E-2DD66B1DD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6" y="1995914"/>
                <a:ext cx="5847347" cy="2866169"/>
              </a:xfrm>
              <a:prstGeom prst="rect">
                <a:avLst/>
              </a:prstGeom>
              <a:blipFill>
                <a:blip r:embed="rId5"/>
                <a:stretch>
                  <a:fillRect l="-833" t="-1486" r="-3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B00CD25-D5AC-3681-16C0-1E57A9626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61037" r="67829" b="4745"/>
          <a:stretch>
            <a:fillRect/>
          </a:stretch>
        </p:blipFill>
        <p:spPr>
          <a:xfrm>
            <a:off x="6635622" y="1995915"/>
            <a:ext cx="4773532" cy="28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E5Nzc2NzIwMjhlMzMwNTU2NWVmOTVhZDk4Nzcz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2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3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4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5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6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7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8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9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TA4ZGFlNi1lZjkzLTRkNDUtODYxOS04YWY1ZTgxYmE5YmMiCn0K"/>
    </extobj>
  </extobjs>
</s:customData>
</file>

<file path=customXml/itemProps1.xml><?xml version="1.0" encoding="utf-8"?>
<ds:datastoreItem xmlns:ds="http://schemas.openxmlformats.org/officeDocument/2006/customXml" ds:itemID="{0CB6D71B-E25F-4AB1-A9ED-BBA76716722A}">
  <ds:schemaRefs/>
</ds:datastoreItem>
</file>

<file path=customXml/itemProps2.xml><?xml version="1.0" encoding="utf-8"?>
<ds:datastoreItem xmlns:ds="http://schemas.openxmlformats.org/officeDocument/2006/customXml" ds:itemID="{06B2DFB3-A1EE-4CB0-BBB9-BE60BF9FB1C3}">
  <ds:schemaRefs/>
</ds:datastoreItem>
</file>

<file path=customXml/itemProps3.xml><?xml version="1.0" encoding="utf-8"?>
<ds:datastoreItem xmlns:ds="http://schemas.openxmlformats.org/officeDocument/2006/customXml" ds:itemID="{87A1044E-66AE-4756-84E8-64ED8729298B}">
  <ds:schemaRefs/>
</ds:datastoreItem>
</file>

<file path=customXml/itemProps4.xml><?xml version="1.0" encoding="utf-8"?>
<ds:datastoreItem xmlns:ds="http://schemas.openxmlformats.org/officeDocument/2006/customXml" ds:itemID="{4D7D105E-F5C0-401C-A918-CD77D1D27A20}">
  <ds:schemaRefs/>
</ds:datastoreItem>
</file>

<file path=customXml/itemProps5.xml><?xml version="1.0" encoding="utf-8"?>
<ds:datastoreItem xmlns:ds="http://schemas.openxmlformats.org/officeDocument/2006/customXml" ds:itemID="{FEF65BB0-5BF4-4F2F-877B-53175A82D9C3}">
  <ds:schemaRefs/>
</ds:datastoreItem>
</file>

<file path=customXml/itemProps6.xml><?xml version="1.0" encoding="utf-8"?>
<ds:datastoreItem xmlns:ds="http://schemas.openxmlformats.org/officeDocument/2006/customXml" ds:itemID="{89AF8E26-514F-4A81-AB84-11C7486EE6BE}">
  <ds:schemaRefs/>
</ds:datastoreItem>
</file>

<file path=customXml/itemProps7.xml><?xml version="1.0" encoding="utf-8"?>
<ds:datastoreItem xmlns:ds="http://schemas.openxmlformats.org/officeDocument/2006/customXml" ds:itemID="{616886D2-9B96-41DC-A11F-6FB4B98D93B5}">
  <ds:schemaRefs/>
</ds:datastoreItem>
</file>

<file path=customXml/itemProps8.xml><?xml version="1.0" encoding="utf-8"?>
<ds:datastoreItem xmlns:ds="http://schemas.openxmlformats.org/officeDocument/2006/customXml" ds:itemID="{1A447D0C-ECCD-42E4-9403-AC492EFFDA84}">
  <ds:schemaRefs/>
</ds:datastoreItem>
</file>

<file path=customXml/itemProps9.xml><?xml version="1.0" encoding="utf-8"?>
<ds:datastoreItem xmlns:ds="http://schemas.openxmlformats.org/officeDocument/2006/customXml" ds:itemID="{FD46847D-670D-4B38-989A-6E7ADD37C39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1944</Words>
  <Application>Microsoft Office PowerPoint</Application>
  <PresentationFormat>宽屏</PresentationFormat>
  <Paragraphs>208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华文新魏</vt:lpstr>
      <vt:lpstr>宋体</vt:lpstr>
      <vt:lpstr>微软雅黑</vt:lpstr>
      <vt:lpstr>Arial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J.Y.Zhang</dc:creator>
  <cp:lastModifiedBy>noir tempest</cp:lastModifiedBy>
  <cp:revision>707</cp:revision>
  <dcterms:created xsi:type="dcterms:W3CDTF">2024-03-21T07:30:00Z</dcterms:created>
  <dcterms:modified xsi:type="dcterms:W3CDTF">2026-05-22T06:31:12Z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CCCB576547A74C6D903445C9151F1740_12</vt:lpwstr>
  </property>
  <property fmtid="{D5CDD505-2E9C-101B-9397-08002B2CF9AE}" pid="3" name="KSOProductBuildVer">
    <vt:lpwstr>2052-12.1.0.17147</vt:lpwstr>
  </property>
</Properties>
</file>