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  <p:sldMasterId id="2147483660" r:id="rId3"/>
    <p:sldMasterId id="2147483662" r:id="rId4"/>
    <p:sldMasterId id="2147483664" r:id="rId5"/>
  </p:sldMasterIdLst>
  <p:notesMasterIdLst>
    <p:notesMasterId r:id="rId7"/>
  </p:notesMasterIdLst>
  <p:sldIdLst>
    <p:sldId id="256" r:id="rId6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72" r:id="rId16"/>
    <p:sldId id="273" r:id="rId17"/>
    <p:sldId id="266" r:id="rId18"/>
    <p:sldId id="267" r:id="rId19"/>
    <p:sldId id="268" r:id="rId20"/>
    <p:sldId id="269" r:id="rId21"/>
    <p:sldId id="271" r:id="rId2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0"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L="457200"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L="914400"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L="1371600"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L="1828800"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L="2286000"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L="2743200"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L="3200400"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L="3657600"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1536" userDrawn="1">
          <p15:clr>
            <a:srgbClr val="747775"/>
          </p15:clr>
        </p15:guide>
        <p15:guide id="2" pos="2847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clrMru>
    <a:srgbClr val="104B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0" y="0"/>
      </p:cViewPr>
      <p:guideLst>
        <p:guide orient="horz" pos="1536"/>
        <p:guide pos="2847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3.xml"/><Relationship Id="rId8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0" Type="http://schemas.openxmlformats.org/officeDocument/2006/relationships/slide" Target="slides/slide14.xml"/><Relationship Id="rId2" Type="http://schemas.openxmlformats.org/officeDocument/2006/relationships/theme" Target="theme/theme1.xml"/><Relationship Id="rId19" Type="http://schemas.openxmlformats.org/officeDocument/2006/relationships/slide" Target="slides/slide13.xml"/><Relationship Id="rId18" Type="http://schemas.openxmlformats.org/officeDocument/2006/relationships/slide" Target="slides/slide12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200" b="0" i="0" u="none" strike="noStrike">
                <a:solidFill>
                  <a:srgbClr val="000000"/>
                </a:solidFill>
                <a:latin typeface="等线" panose="02010600030101010101" charset="-122"/>
                <a:ea typeface="等线" panose="02010600030101010101" charset="-122"/>
                <a:cs typeface="等线" panose="02010600030101010101" charset="-122"/>
                <a:sym typeface="等线" panose="02010600030101010101" charset="-122"/>
              </a:rPr>
              <a:t>大家好，我是[你的姓名]。今天我将向大家汇报我的期中课题：温伯格-威腾定理的高维推广及其低维失效分析。这个定理是量子场论中的一个重要禁区定理，它对无质量粒子的自旋给出了严格的限制。我的课题旨在将这一定理从我们熟悉的四维时空推广到任意维度，并探讨其在低维时空中的失效原因。希望通过这次汇报，能让大家对这一深刻的物理原理有更全面的理解。</a:t>
            </a:r>
            <a:endParaRPr lang="en-US" sz="1200" b="0" i="0" u="none" strike="noStrike">
              <a:solidFill>
                <a:srgbClr val="000000"/>
              </a:solidFill>
              <a:latin typeface="等线" panose="02010600030101010101" charset="-122"/>
              <a:ea typeface="等线" panose="02010600030101010101" charset="-122"/>
              <a:cs typeface="等线" panose="02010600030101010101" charset="-122"/>
              <a:sym typeface="等线" panose="02010600030101010101" charset="-12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在群表示论的语言中，粒子的自旋被称为“不可约表示”，可以用Young图来形象地表示。两个表示的“组合”称为直积。根据群论中的舒尔引理，矩阵元非零的条件是：粒子态表示的直积，必须包含算符的表示。</a:t>
            </a:r>
            <a:endParaRPr lang="en-US" sz="1400" b="0" i="0" u="none" strike="noStrike">
              <a:solidFill>
                <a:srgbClr val="000000"/>
              </a:solidFill>
            </a:endParaRPr>
          </a:p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在高维中，流算符最多只能提供到一阶的矢量表示，而能动张量最多提供到二阶的对称张量表示。这就对粒子表示的复杂度（即广义自旋）施加了严格限制，从而得到与四维完全一致的结论。</a:t>
            </a: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在群表示论的语言中，粒子的自旋被称为“不可约表示”，可以用Young图来形象地表示。两个表示的“组合”称为直积。根据群论中的舒尔引理，矩阵元非零的条件是：粒子态表示的直积，必须包含算符的表示。</a:t>
            </a:r>
            <a:endParaRPr lang="en-US" sz="1400" b="0" i="0" u="none" strike="noStrike">
              <a:solidFill>
                <a:srgbClr val="000000"/>
              </a:solidFill>
            </a:endParaRPr>
          </a:p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在高维中，流算符最多只能提供到一阶的矢量表示，而能动张量最多提供到二阶的对称张量表示。这就对粒子表示的复杂度（即广义自旋）施加了严格限制，从而得到与四维完全一致的结论。</a:t>
            </a: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总结一下高维推广的结论。利用群表示论，我们可以严格证明，在任意d维时空下，温伯格-威腾定理的结论依然成立。具体来说，带非零电荷的无质量粒子，其广义自旋不能超过1/2；而所有无质量粒子的广义自旋都不能超过1。这表明，该定理的物理内涵具有高度的普适性，并不依赖于时空的具体维度。这强有力地说明了，引力无法像标准模型中的其他相互作用一样，被纳入标准的量子场论框架，为我们探索量子引力提供了关键线索。</a:t>
            </a: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最后，我们来探讨一个有趣的问题：为什么这个定理在低维时空会失效？答案在于小群的结构。在二维时空（1+1维），小群是SO(0)，这是一个没有任何旋转操作的平凡群。在三维时空（1+2维），小群是SO(1)，同样是一个平凡群，因为在一维空间里无法进行旋转。简单来说，当空间维度小于等于2时，垂直于粒子飞行方向的空间不足以支持任何旋转。</a:t>
            </a: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17000"/>
              </a:lnSpc>
            </a:pPr>
            <a:r>
              <a:rPr lang="en-US" sz="1200" b="0" i="0" u="none" strike="noStrike">
                <a:solidFill>
                  <a:srgbClr val="00000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小群退化为平凡群，意味着我们证明定理所依赖的核心工具——旋转相位约束——消失了。没有旋转，就没有相位变化，也就无法通过相位匹配来限制粒子的自旋。因此，在低维时空中，高自旋的无质量粒子是可以存在的，温伯格-威腾定理的禁区也就不复存在了。这揭示了该定理对时空维度的微妙依赖。</a:t>
            </a:r>
            <a:endParaRPr lang="en-US" sz="1200" b="0" i="0" u="none" strike="noStrike">
              <a:solidFill>
                <a:srgbClr val="000000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总结一下本次汇报的核心内容。我们首先回顾了四维时空下温伯格-威腾定理的经典证明。接着，我们成功地将这一定理推广到了任意d≥4维时空，并揭示了其结论的普适性。最后，我们分析了定理在低维时空失效的原因。展望未来，还有许多有趣的方向值得探索，例如将定理推广到弯曲时空，或者探讨其在弦理论等前沿领域的应用。</a:t>
            </a: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200" b="0" i="0" u="none" strike="noStrike">
                <a:solidFill>
                  <a:srgbClr val="000000"/>
                </a:solidFill>
                <a:latin typeface="等线" panose="02010600030101010101" charset="-122"/>
                <a:ea typeface="等线" panose="02010600030101010101" charset="-122"/>
                <a:cs typeface="等线" panose="02010600030101010101" charset="-122"/>
                <a:sym typeface="等线" panose="02010600030101010101" charset="-122"/>
              </a:rPr>
              <a:t>我的汇报到此结束，感谢各位老师和同学的聆听，欢迎大家批评指正。谢谢！</a:t>
            </a:r>
            <a:endParaRPr lang="en-US" sz="1200" b="0" i="0" u="none" strike="noStrike">
              <a:solidFill>
                <a:srgbClr val="000000"/>
              </a:solidFill>
              <a:latin typeface="等线" panose="02010600030101010101" charset="-122"/>
              <a:ea typeface="等线" panose="02010600030101010101" charset="-122"/>
              <a:cs typeface="等线" panose="02010600030101010101" charset="-122"/>
              <a:sym typeface="等线" panose="02010600030101010101" charset="-12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本次汇报将分为四个部分。首先，我会回顾理解定理所需的核心数学基础，包括矩阵元、守恒流以及群论与自旋的关系。接着，我将详细重现温伯格-威腾定理在四维时空的经典证明过程。然后，也是本次课题的重点，我将展示如何利用群表示论的工具，将这一定理推广到任意d维时空。最后，我们将探讨一个有趣的现象：为什么这个定理在三维及以下时空会失效。</a:t>
            </a: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首先，我们来回顾几个基础概念。矩阵元⟨p'|O|p⟩是量子力学中描述粒子跃迁的核心工具，它代表一个粒子从动量p的初态，经过算符O的作用，跃迁到动量p'的末态的概率振幅。在我们的定理中，算符O主要是守恒流Jᵘ和能动张量θᵘᵛ。守恒流描述了电荷等守恒量的流动，而能动张量则描述了能量和动量的分布。这两个物理量都满足各自的守恒方程，这是定理证明的关键前提。</a:t>
            </a: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接下来是群论基础。简单来说，“群”就是一组规则的操作。比如，我们把一个圆盘绕中心旋转任意角度，所有这些旋转操作就构成了一个群。在四维时空中，无质量粒子沿某一方向飞行，垂直于飞行方向的二维平面内的旋转，就构成了SO(2)群。而“自旋”，并非粒子真的在自转，而是描述粒子在这些旋转操作下如何变化的固有属性。例如，自旋为1的粒子，旋转θ角后，其波函数会多出一个e^(iθ)的相位因子。</a:t>
            </a: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200" b="0" i="0" u="none" strike="noStrike">
                <a:solidFill>
                  <a:srgbClr val="000000"/>
                </a:solidFill>
                <a:latin typeface="等线" panose="02010600030101010101" charset="-122"/>
                <a:ea typeface="等线" panose="02010600030101010101" charset="-122"/>
                <a:cs typeface="等线" panose="02010600030101010101" charset="-122"/>
                <a:sym typeface="等线" panose="02010600030101010101" charset="-122"/>
              </a:rPr>
              <a:t>最后一个基础概念是“小群”。小群是指那些不会改变粒子动量的洛伦兹变换。对于一个沿z轴飞行的无质量粒子，绕z轴的旋转就是它的小群，也就是SO(2)。这个小群非常关键，因为它决定了粒子的内禀属性——自旋。将这个概念推广到d维时空，无质量粒子的小群就是垂直于其飞行方向的(d-2)维空间中的旋转群，记为SO(d-2)。我们后续的所有推广都将围绕这个小群展开。</a:t>
            </a:r>
            <a:endParaRPr lang="en-US" sz="1200" b="0" i="0" u="none" strike="noStrike">
              <a:solidFill>
                <a:srgbClr val="000000"/>
              </a:solidFill>
              <a:latin typeface="等线" panose="02010600030101010101" charset="-122"/>
              <a:ea typeface="等线" panose="02010600030101010101" charset="-122"/>
              <a:cs typeface="等线" panose="02010600030101010101" charset="-122"/>
              <a:sym typeface="等线" panose="02010600030101010101" charset="-122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现在我们进入第二部分，回顾四维时空下的温伯格-威腾定理。这个定理包含两个核心结论。定理一指出，如果一个理论存在协变的守恒流，那么任何带非零电荷的无质量粒子，其自旋都不能超过1/2。定理二则指出，任何无质量粒子，其自旋都不能超过1。这两个定理共同构成了一个强大的“禁区”，限制了自然界中可能存在的无质量粒子的自旋范围。</a:t>
            </a: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定理的证明逻辑非常巧妙，主要分为三步。首先，我们知道如果粒子真的带有电荷或动量，那么描述这些属性的矩阵元在动量变化极小时不能为零。其次，我们选取一个特殊的“对撞坐标系”，让两个粒子头对头碰撞，这使得我们可以方便地分析旋转的影响。最后，也是最关键的一步，我们考虑绕粒子飞行方向的旋转。旋转会给粒子态带来一个相位因子，而这个相位因子的大小直接由粒子的自旋决定。通过对比矩阵元和态矢量的相位变化限制，我们最终推导出了定理的结论。</a:t>
            </a: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证明的核心在于“相位匹配矛盾”。对于定理一，守恒流作为矢量，其矩阵元在旋转下的相位变化最高只能是e^(±iθ)。这就要求粒子自旋带来的相位因子e^(i2θj)必须与之匹配，从而得出2j ≤ 1，即j ≤ 1/2。同理，对于定理二，能动张量作为二阶张量，其相位变化最高为e^(±i2θ)，要求2j ≤ 2，即j ≤ 1。如果粒子自旋超过这个限制，就会导致矩阵元必须为零，这与粒子带非零荷或动量的物理事实矛盾。因此，高自旋无质量粒子被禁止。</a:t>
            </a: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 smtClean="0"/>
              <a:t>1.7.2013</a:t>
            </a:r>
            <a:endParaRPr lang="cs-CZ" smtClean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 u="none" strike="noStrike"/>
            </a:lvl1pPr>
          </a:lstStyle>
          <a:p>
            <a:pPr indent="0" algn="l">
              <a:lnSpc>
                <a:spcPct val="100000"/>
              </a:lnSpc>
            </a:pPr>
            <a:r>
              <a:rPr lang="en-US" sz="1400" b="0" i="0" u="none" strike="noStrike">
                <a:solidFill>
                  <a:srgbClr val="000000"/>
                </a:solidFill>
              </a:rPr>
              <a:t>现在我们进入课题的核心部分：将定理推广到任意d维时空。推广的核心思想非常直接，就是将四维证明中用到的小群SO(2)，替换为d维时空对应的小群SO(d-2)。证明的物理逻辑——即粒子的变换方式必须与算符的变换方式相匹配——在任何维度下都是成立的。唯一的变化是，由于高维小群SO(d-2)结构更复杂，我们需要升级我们的数学工具，从简单的相位因子，转向更严谨的群表示论。</a:t>
            </a:r>
            <a:endParaRPr lang="en-US" sz="1400" b="0" i="0" u="none" strike="noStrike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 smtClean="0"/>
              <a:t>‹#›</a:t>
            </a:r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标题幻灯片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30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 panose="020B0604020202020204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Shape 31"/>
          <p:cNvSpPr txBox="1"/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4" name="Shape 32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" name="Shape 33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" name="Shape 34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matchingName="标题和竖排文字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49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Shape 50"/>
          <p:cNvSpPr txBox="1"/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1" name="Shape 51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Shape 52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3" name="Shape 53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matchingName="竖排标题与文本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15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Shape 16"/>
          <p:cNvSpPr txBox="1"/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77" name="Shape 17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8" name="Shape 18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Shape 19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matchingName="标题和内容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54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Shape 55"/>
          <p:cNvSpPr txBox="1"/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20" name="Shape 56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1" name="Shape 57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2" name="Shape 58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节标题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59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 panose="020B0604020202020204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5" name="Shape 60"/>
          <p:cNvSpPr txBox="1"/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Shape 61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7" name="Shape 62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8" name="Shape 63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matchingName="两栏内容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9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1" name="Shape 10"/>
          <p:cNvSpPr txBox="1"/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2" name="Shape 11"/>
          <p:cNvSpPr txBox="1"/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33" name="Shape 12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4" name="Shape 13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5" name="Shape 14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matchingName="比较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5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8" name="Shape 36"/>
          <p:cNvSpPr txBox="1"/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/>
        </p:txBody>
      </p:sp>
      <p:sp>
        <p:nvSpPr>
          <p:cNvPr id="39" name="Shape 37"/>
          <p:cNvSpPr txBox="1"/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0" name="Shape 38"/>
          <p:cNvSpPr txBox="1"/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/>
        </p:txBody>
      </p:sp>
      <p:sp>
        <p:nvSpPr>
          <p:cNvPr id="41" name="Shape 39"/>
          <p:cNvSpPr txBox="1"/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42" name="Shape 40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3" name="Shape 41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4" name="Shape 42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仅标题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20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7" name="Shape 21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8" name="Shape 22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49" name="Shape 23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空白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6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2" name="Shape 7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3" name="Shape 8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matchingName="内容与标题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43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6" name="Shape 44"/>
          <p:cNvSpPr txBox="1"/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57" name="Shape 45"/>
          <p:cNvSpPr txBox="1"/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58" name="Shape 46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9" name="Shape 47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Shape 48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matchingName="图片与标题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24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Shape 25"/>
          <p:cNvSpPr/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Shape 26"/>
          <p:cNvSpPr txBox="1"/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65" name="Shape 27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Shape 28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Shape 29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 panose="020B0604020202020204"/>
              <a:buNone/>
              <a:defRPr sz="33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Shape 2"/>
          <p:cNvSpPr txBox="1"/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 panose="020B0604020202020204"/>
              <a:buChar char="•"/>
              <a:defRPr sz="21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 panose="020B0604020202020204"/>
              <a:buChar char="•"/>
              <a:defRPr sz="15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 panose="020B0604020202020204"/>
              <a:buChar char="•"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8" name="Shape 3"/>
          <p:cNvSpPr txBox="1"/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9" name="Shape 4"/>
          <p:cNvSpPr txBox="1"/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/>
        </p:txBody>
      </p:sp>
      <p:sp>
        <p:nvSpPr>
          <p:cNvPr id="10" name="Shape 5"/>
          <p:cNvSpPr txBox="1"/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13.xml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14.xml"/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2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3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2.xml"/><Relationship Id="rId8" Type="http://schemas.openxmlformats.org/officeDocument/2006/relationships/image" Target="../media/image9.png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tags" Target="../tags/tag1.xml"/><Relationship Id="rId2" Type="http://schemas.openxmlformats.org/officeDocument/2006/relationships/image" Target="../media/image5.png"/><Relationship Id="rId10" Type="http://schemas.openxmlformats.org/officeDocument/2006/relationships/notesSlide" Target="../notesSlides/notesSlide15.xml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6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2192000" cy="6883400"/>
          </a:xfrm>
          <a:prstGeom prst="roundRect">
            <a:avLst>
              <a:gd name="adj" fmla="val 0"/>
            </a:avLst>
          </a:prstGeom>
          <a:solidFill>
            <a:srgbClr val="104BA4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508000" algn="ctr" rotWithShape="0">
              <a:srgbClr val="000000">
                <a:alpha val="2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3" name="AutoShape 3"/>
          <p:cNvSpPr/>
          <p:nvPr/>
        </p:nvSpPr>
        <p:spPr>
          <a:xfrm>
            <a:off x="0" y="1409700"/>
            <a:ext cx="12192000" cy="4495800"/>
          </a:xfrm>
          <a:prstGeom prst="roundRect">
            <a:avLst>
              <a:gd name="adj" fmla="val 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457200" algn="ctr" rotWithShape="0">
              <a:srgbClr val="000000">
                <a:alpha val="1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4" name="AutoShape 4"/>
          <p:cNvSpPr/>
          <p:nvPr/>
        </p:nvSpPr>
        <p:spPr>
          <a:xfrm>
            <a:off x="1821180" y="1955800"/>
            <a:ext cx="8799195" cy="20701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5400" b="1" i="0" u="none" strike="noStrike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温伯格-威腾定理的高维推广及其低维失效分析</a:t>
            </a:r>
            <a:endParaRPr lang="en-US" sz="5400" b="1" i="0" u="none" strike="noStrike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5" name="AutoShape 5"/>
          <p:cNvSpPr/>
          <p:nvPr/>
        </p:nvSpPr>
        <p:spPr>
          <a:xfrm>
            <a:off x="939800" y="4991100"/>
            <a:ext cx="2844800" cy="381000"/>
          </a:xfrm>
          <a:prstGeom prst="roundRect">
            <a:avLst>
              <a:gd name="adj" fmla="val 50000"/>
            </a:avLst>
          </a:prstGeom>
          <a:solidFill>
            <a:srgbClr val="104BA4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457200" algn="ctr" rotWithShape="0">
              <a:srgbClr val="000000">
                <a:alpha val="20000"/>
              </a:srgbClr>
            </a:outerShdw>
          </a:effectLst>
        </p:spPr>
        <p:txBody>
          <a:bodyPr vert="horz" wrap="square" lIns="88900" tIns="50800" rIns="88900" bIns="50800" rtlCol="0" anchor="ctr" anchorCtr="0"/>
          <a:lstStyle/>
          <a:p>
            <a:pPr indent="0" algn="ctr">
              <a:lnSpc>
                <a:spcPct val="100000"/>
              </a:lnSpc>
              <a:defRPr/>
            </a:pPr>
            <a:r>
              <a:rPr lang="en-US" sz="1600" b="1" i="0" u="none" strike="noStrike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演讲者：</a:t>
            </a:r>
            <a:r>
              <a:rPr lang="zh-CN" altLang="en-US" sz="1600" b="1" i="0" u="none" strike="noStrike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李承洋</a:t>
            </a:r>
            <a:endParaRPr lang="zh-CN" altLang="en-US" sz="1600" b="1" i="0" u="none" strike="noStrike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8864600" y="152400"/>
            <a:ext cx="1066800" cy="10668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2"/>
          <a:srcRect t="2" b="2"/>
          <a:stretch>
            <a:fillRect/>
          </a:stretch>
        </p:blipFill>
        <p:spPr>
          <a:xfrm>
            <a:off x="9944100" y="177800"/>
            <a:ext cx="1841500" cy="7620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8" name="AutoShape 8"/>
          <p:cNvSpPr/>
          <p:nvPr/>
        </p:nvSpPr>
        <p:spPr>
          <a:xfrm>
            <a:off x="9994900" y="952500"/>
            <a:ext cx="1689100" cy="2413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dist">
              <a:lnSpc>
                <a:spcPct val="100000"/>
              </a:lnSpc>
              <a:defRPr/>
            </a:pPr>
            <a:r>
              <a:rPr lang="en-US" sz="1000" b="1" i="0" u="none" strike="noStrike">
                <a:solidFill>
                  <a:srgbClr val="FFFFFF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FUDAN UNIVERSITY</a:t>
            </a:r>
            <a:endParaRPr lang="en-US" sz="1100"/>
          </a:p>
        </p:txBody>
      </p:sp>
      <p:sp>
        <p:nvSpPr>
          <p:cNvPr id="9" name="AutoShape 9"/>
          <p:cNvSpPr/>
          <p:nvPr/>
        </p:nvSpPr>
        <p:spPr>
          <a:xfrm>
            <a:off x="3873500" y="4991100"/>
            <a:ext cx="4368800" cy="381000"/>
          </a:xfrm>
          <a:prstGeom prst="roundRect">
            <a:avLst>
              <a:gd name="adj" fmla="val 50000"/>
            </a:avLst>
          </a:prstGeom>
          <a:solidFill>
            <a:srgbClr val="104BA4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457200" algn="ctr" rotWithShape="0">
              <a:srgbClr val="000000">
                <a:alpha val="20000"/>
              </a:srgbClr>
            </a:outerShdw>
          </a:effectLst>
        </p:spPr>
        <p:txBody>
          <a:bodyPr vert="horz" wrap="square" lIns="88900" tIns="50800" rIns="88900" bIns="50800" rtlCol="0" anchor="ctr" anchorCtr="0"/>
          <a:lstStyle/>
          <a:p>
            <a:pPr indent="0" algn="ctr">
              <a:lnSpc>
                <a:spcPct val="100000"/>
              </a:lnSpc>
              <a:defRPr/>
            </a:pPr>
            <a:r>
              <a:rPr lang="zh-CN" altLang="en-US" sz="1600" b="1" i="0" u="none" strike="noStrike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小组成员：陈若愚</a:t>
            </a:r>
            <a:r>
              <a:rPr lang="en-US" altLang="zh-CN" sz="1600" b="1" i="0" u="none" strike="noStrike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zh-CN" altLang="en-US" sz="1600" b="1" i="0" u="none" strike="noStrike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李承洋</a:t>
            </a:r>
            <a:r>
              <a:rPr lang="en-US" altLang="zh-CN" sz="1600" b="1" i="0" u="none" strike="noStrike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r>
              <a:rPr lang="zh-CN" altLang="en-US" sz="1600" b="1" i="0" u="none" strike="noStrike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周羿达</a:t>
            </a:r>
            <a:endParaRPr lang="zh-CN" altLang="en-US" sz="1600" b="1" i="0" u="none" strike="noStrike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AutoShape 10"/>
          <p:cNvSpPr/>
          <p:nvPr/>
        </p:nvSpPr>
        <p:spPr>
          <a:xfrm>
            <a:off x="8331200" y="4991100"/>
            <a:ext cx="2997200" cy="381000"/>
          </a:xfrm>
          <a:prstGeom prst="roundRect">
            <a:avLst>
              <a:gd name="adj" fmla="val 50000"/>
            </a:avLst>
          </a:prstGeom>
          <a:solidFill>
            <a:srgbClr val="104BA4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457200" algn="ctr" rotWithShape="0">
              <a:srgbClr val="000000">
                <a:alpha val="20000"/>
              </a:srgbClr>
            </a:outerShdw>
          </a:effectLst>
        </p:spPr>
        <p:txBody>
          <a:bodyPr vert="horz" wrap="square" lIns="88900" tIns="50800" rIns="88900" bIns="50800" rtlCol="0" anchor="ctr" anchorCtr="0"/>
          <a:lstStyle/>
          <a:p>
            <a:pPr indent="0" algn="ctr">
              <a:lnSpc>
                <a:spcPct val="100000"/>
              </a:lnSpc>
              <a:defRPr/>
            </a:pPr>
            <a:r>
              <a:rPr lang="en-US" sz="1600" b="1" i="0" u="none" strike="noStrike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日期：2026-05-22</a:t>
            </a:r>
            <a:endParaRPr lang="en-US" sz="1100"/>
          </a:p>
        </p:txBody>
      </p:sp>
      <p:cxnSp>
        <p:nvCxnSpPr>
          <p:cNvPr id="11" name="Connector 11"/>
          <p:cNvCxnSpPr/>
          <p:nvPr/>
        </p:nvCxnSpPr>
        <p:spPr>
          <a:xfrm>
            <a:off x="6797675" y="4406900"/>
            <a:ext cx="4064020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25400" cap="flat" cmpd="sng">
            <a:gradFill rotWithShape="1">
              <a:gsLst>
                <a:gs pos="0">
                  <a:srgbClr val="104BA4">
                    <a:alpha val="100000"/>
                  </a:srgbClr>
                </a:gs>
                <a:gs pos="100000">
                  <a:srgbClr val="FFFFFF">
                    <a:alpha val="100000"/>
                  </a:srgbClr>
                </a:gs>
              </a:gsLst>
              <a:lin ang="0"/>
            </a:gradFill>
            <a:prstDash val="solid"/>
            <a:miter lim="10000000"/>
            <a:headEnd type="none" w="med" len="med"/>
            <a:tailEnd type="none" w="med" len="med"/>
          </a:ln>
        </p:spPr>
      </p:cxnSp>
      <p:cxnSp>
        <p:nvCxnSpPr>
          <p:cNvPr id="12" name="Connector 12"/>
          <p:cNvCxnSpPr/>
          <p:nvPr/>
        </p:nvCxnSpPr>
        <p:spPr>
          <a:xfrm>
            <a:off x="1651000" y="4394200"/>
            <a:ext cx="5219715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25400" cap="flat" cmpd="sng">
            <a:gradFill rotWithShape="1">
              <a:gsLst>
                <a:gs pos="0">
                  <a:srgbClr val="FFFFFF">
                    <a:alpha val="100000"/>
                  </a:srgbClr>
                </a:gs>
                <a:gs pos="96000">
                  <a:srgbClr val="104BA4">
                    <a:alpha val="100000"/>
                  </a:srgbClr>
                </a:gs>
              </a:gsLst>
              <a:lin ang="0"/>
            </a:gradFill>
            <a:prstDash val="solid"/>
            <a:miter lim="10000000"/>
            <a:headEnd type="none" w="med" len="med"/>
            <a:tailEnd type="none" w="med" len="med"/>
          </a:ln>
        </p:spPr>
      </p:cxnSp>
      <p:pic>
        <p:nvPicPr>
          <p:cNvPr id="13" name="Picture 13"/>
          <p:cNvPicPr>
            <a:picLocks noChangeAspect="1"/>
          </p:cNvPicPr>
          <p:nvPr/>
        </p:nvPicPr>
        <p:blipFill>
          <a:blip r:embed="rId3"/>
          <a:srcRect l="579" r="579"/>
          <a:stretch>
            <a:fillRect/>
          </a:stretch>
        </p:blipFill>
        <p:spPr>
          <a:xfrm>
            <a:off x="8064500" y="6273800"/>
            <a:ext cx="3759200" cy="5080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14" name="AutoShape 14"/>
          <p:cNvSpPr/>
          <p:nvPr/>
        </p:nvSpPr>
        <p:spPr>
          <a:xfrm>
            <a:off x="4343400" y="4368800"/>
            <a:ext cx="3492500" cy="4953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ctr">
              <a:lnSpc>
                <a:spcPct val="150000"/>
              </a:lnSpc>
              <a:defRPr/>
            </a:pPr>
            <a:r>
              <a:rPr lang="en-US" sz="2200" b="1" i="0" u="none" strike="noStrike">
                <a:solidFill>
                  <a:srgbClr val="505050"/>
                </a:solidFill>
                <a:latin typeface="阿里巴巴普惠体"/>
                <a:ea typeface="阿里巴巴普惠体"/>
                <a:cs typeface="阿里巴巴普惠体"/>
                <a:sym typeface="阿里巴巴普惠体"/>
              </a:rPr>
              <a:t>数学物理方法期中汇报</a:t>
            </a:r>
            <a:endParaRPr lang="en-US" sz="1100"/>
          </a:p>
        </p:txBody>
      </p:sp>
      <p:sp>
        <p:nvSpPr>
          <p:cNvPr id="15" name="AutoShape 15"/>
          <p:cNvSpPr/>
          <p:nvPr/>
        </p:nvSpPr>
        <p:spPr>
          <a:xfrm>
            <a:off x="9448800" y="6527800"/>
            <a:ext cx="2743200" cy="3683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ctr" anchorCtr="0"/>
          <a:lstStyle/>
          <a:p>
            <a:pPr algn="r">
              <a:defRPr/>
            </a:p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330200" y="0"/>
            <a:ext cx="901700" cy="1130300"/>
          </a:xfrm>
          <a:prstGeom prst="roundRect">
            <a:avLst>
              <a:gd name="adj" fmla="val 0"/>
            </a:avLst>
          </a:prstGeom>
          <a:solidFill>
            <a:srgbClr val="104BA4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330200" algn="ctr" rotWithShape="0">
              <a:srgbClr val="000000">
                <a:alpha val="3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3" name="AutoShape 3"/>
          <p:cNvSpPr/>
          <p:nvPr/>
        </p:nvSpPr>
        <p:spPr>
          <a:xfrm>
            <a:off x="292100" y="279400"/>
            <a:ext cx="977900" cy="6477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03</a:t>
            </a:r>
            <a:endParaRPr lang="en-US" sz="110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9791700" y="254000"/>
            <a:ext cx="685800" cy="6858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2"/>
          <a:srcRect t="3801" b="3801"/>
          <a:stretch>
            <a:fillRect/>
          </a:stretch>
        </p:blipFill>
        <p:spPr>
          <a:xfrm>
            <a:off x="10464800" y="241300"/>
            <a:ext cx="1295400" cy="4953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6" name="AutoShape 6"/>
          <p:cNvSpPr/>
          <p:nvPr/>
        </p:nvSpPr>
        <p:spPr>
          <a:xfrm>
            <a:off x="10477500" y="698500"/>
            <a:ext cx="1397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000" b="1" i="0" u="none" strike="noStrik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FUDAN UNIVERSITY</a:t>
            </a:r>
            <a:endParaRPr lang="en-US" sz="1100"/>
          </a:p>
        </p:txBody>
      </p:sp>
      <p:sp>
        <p:nvSpPr>
          <p:cNvPr id="7" name="AutoShape 7"/>
          <p:cNvSpPr/>
          <p:nvPr/>
        </p:nvSpPr>
        <p:spPr>
          <a:xfrm>
            <a:off x="1384300" y="215900"/>
            <a:ext cx="5080000" cy="584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高维推广分析</a:t>
            </a:r>
            <a:endParaRPr lang="en-US" sz="1100" b="1"/>
          </a:p>
        </p:txBody>
      </p:sp>
      <p:sp>
        <p:nvSpPr>
          <p:cNvPr id="8" name="AutoShape 8"/>
          <p:cNvSpPr/>
          <p:nvPr/>
        </p:nvSpPr>
        <p:spPr>
          <a:xfrm>
            <a:off x="1511300" y="800100"/>
            <a:ext cx="5080000" cy="444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0" i="0" u="none" strike="noStrike">
                <a:solidFill>
                  <a:srgbClr val="50505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群表示论表述</a:t>
            </a:r>
            <a:endParaRPr lang="en-US" sz="1100"/>
          </a:p>
        </p:txBody>
      </p:sp>
      <p:sp>
        <p:nvSpPr>
          <p:cNvPr id="12" name="AutoShape 12"/>
          <p:cNvSpPr/>
          <p:nvPr/>
        </p:nvSpPr>
        <p:spPr>
          <a:xfrm>
            <a:off x="146050" y="2673350"/>
            <a:ext cx="5842000" cy="330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8000"/>
              </a:lnSpc>
              <a:spcBef>
                <a:spcPts val="800"/>
              </a:spcBef>
              <a:defRPr/>
            </a:pPr>
            <a:r>
              <a:rPr lang="en-US" sz="1800" b="0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。</a:t>
            </a:r>
            <a:endParaRPr lang="en-US" sz="1800" b="0" i="0" u="none" strike="noStrike">
              <a:solidFill>
                <a:srgbClr val="333333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16" name="Picture 16"/>
          <p:cNvPicPr>
            <a:picLocks noChangeAspect="1"/>
          </p:cNvPicPr>
          <p:nvPr/>
        </p:nvPicPr>
        <p:blipFill>
          <a:blip r:embed="rId3"/>
          <a:srcRect l="1915" r="1915"/>
          <a:stretch>
            <a:fillRect/>
          </a:stretch>
        </p:blipFill>
        <p:spPr>
          <a:xfrm>
            <a:off x="330200" y="6350000"/>
            <a:ext cx="2743200" cy="3810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18" name="AutoShape 14"/>
          <p:cNvSpPr/>
          <p:nvPr/>
        </p:nvSpPr>
        <p:spPr>
          <a:xfrm>
            <a:off x="6591300" y="1663700"/>
            <a:ext cx="4799330" cy="523875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rgbClr val="0326A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endParaRPr lang="en-US" sz="2400" b="1" i="0" u="none" strike="noStrike">
              <a:solidFill>
                <a:srgbClr val="0326A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pic>
        <p:nvPicPr>
          <p:cNvPr id="14" name="图片 13" descr="post_object_image_132422227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047" y="1355566"/>
            <a:ext cx="11030033" cy="47640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330200" y="0"/>
            <a:ext cx="901700" cy="1130300"/>
          </a:xfrm>
          <a:prstGeom prst="roundRect">
            <a:avLst>
              <a:gd name="adj" fmla="val 0"/>
            </a:avLst>
          </a:prstGeom>
          <a:solidFill>
            <a:srgbClr val="104BA4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330200" algn="ctr" rotWithShape="0">
              <a:srgbClr val="000000">
                <a:alpha val="3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3" name="AutoShape 3"/>
          <p:cNvSpPr/>
          <p:nvPr/>
        </p:nvSpPr>
        <p:spPr>
          <a:xfrm>
            <a:off x="292100" y="279400"/>
            <a:ext cx="977900" cy="6477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03</a:t>
            </a:r>
            <a:endParaRPr lang="en-US" sz="110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9791700" y="254000"/>
            <a:ext cx="685800" cy="6858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2"/>
          <a:srcRect t="3801" b="3801"/>
          <a:stretch>
            <a:fillRect/>
          </a:stretch>
        </p:blipFill>
        <p:spPr>
          <a:xfrm>
            <a:off x="10464800" y="241300"/>
            <a:ext cx="1295400" cy="4953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6" name="AutoShape 6"/>
          <p:cNvSpPr/>
          <p:nvPr/>
        </p:nvSpPr>
        <p:spPr>
          <a:xfrm>
            <a:off x="10477500" y="698500"/>
            <a:ext cx="1397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000" b="1" i="0" u="none" strike="noStrik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FUDAN UNIVERSITY</a:t>
            </a:r>
            <a:endParaRPr lang="en-US" sz="1100"/>
          </a:p>
        </p:txBody>
      </p:sp>
      <p:sp>
        <p:nvSpPr>
          <p:cNvPr id="7" name="AutoShape 7"/>
          <p:cNvSpPr/>
          <p:nvPr/>
        </p:nvSpPr>
        <p:spPr>
          <a:xfrm>
            <a:off x="1384300" y="215900"/>
            <a:ext cx="5080000" cy="584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高维推广分析</a:t>
            </a:r>
            <a:endParaRPr lang="en-US" sz="1100" b="1"/>
          </a:p>
        </p:txBody>
      </p:sp>
      <p:sp>
        <p:nvSpPr>
          <p:cNvPr id="8" name="AutoShape 8"/>
          <p:cNvSpPr/>
          <p:nvPr/>
        </p:nvSpPr>
        <p:spPr>
          <a:xfrm>
            <a:off x="1511300" y="800100"/>
            <a:ext cx="5080000" cy="444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0" i="0" u="none" strike="noStrike">
                <a:solidFill>
                  <a:srgbClr val="50505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群表示论表述</a:t>
            </a:r>
            <a:endParaRPr lang="en-US" sz="1100"/>
          </a:p>
        </p:txBody>
      </p:sp>
      <p:sp>
        <p:nvSpPr>
          <p:cNvPr id="12" name="AutoShape 12"/>
          <p:cNvSpPr/>
          <p:nvPr/>
        </p:nvSpPr>
        <p:spPr>
          <a:xfrm>
            <a:off x="146050" y="2673350"/>
            <a:ext cx="5842000" cy="330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8000"/>
              </a:lnSpc>
              <a:spcBef>
                <a:spcPts val="800"/>
              </a:spcBef>
              <a:defRPr/>
            </a:pPr>
            <a:r>
              <a:rPr lang="en-US" sz="1800" b="0" i="0" u="none" strike="noStrike">
                <a:solidFill>
                  <a:srgbClr val="33333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。</a:t>
            </a:r>
            <a:endParaRPr lang="en-US" sz="1800" b="0" i="0" u="none" strike="noStrike">
              <a:solidFill>
                <a:srgbClr val="333333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8" name="AutoShape 14"/>
          <p:cNvSpPr/>
          <p:nvPr/>
        </p:nvSpPr>
        <p:spPr>
          <a:xfrm>
            <a:off x="6591300" y="1663700"/>
            <a:ext cx="4799330" cy="523875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rgbClr val="0326A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</a:t>
            </a:r>
            <a:endParaRPr lang="en-US" sz="2400" b="1" i="0" u="none" strike="noStrike">
              <a:solidFill>
                <a:srgbClr val="0326A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pic>
        <p:nvPicPr>
          <p:cNvPr id="13" name="图片 12" descr="post_object_image_37511637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619" y="1375875"/>
            <a:ext cx="10435325" cy="484497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utoShape 11"/>
          <p:cNvSpPr/>
          <p:nvPr/>
        </p:nvSpPr>
        <p:spPr>
          <a:xfrm>
            <a:off x="415925" y="1418590"/>
            <a:ext cx="10421620" cy="4513580"/>
          </a:xfrm>
          <a:prstGeom prst="roundRect">
            <a:avLst>
              <a:gd name="adj" fmla="val 0"/>
            </a:avLst>
          </a:prstGeom>
          <a:solidFill>
            <a:srgbClr val="F1F5FF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2" name="AutoShape 2"/>
          <p:cNvSpPr/>
          <p:nvPr/>
        </p:nvSpPr>
        <p:spPr>
          <a:xfrm>
            <a:off x="330200" y="0"/>
            <a:ext cx="901700" cy="1130300"/>
          </a:xfrm>
          <a:prstGeom prst="roundRect">
            <a:avLst>
              <a:gd name="adj" fmla="val 0"/>
            </a:avLst>
          </a:prstGeom>
          <a:solidFill>
            <a:srgbClr val="104BA4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330200" algn="ctr" rotWithShape="0">
              <a:srgbClr val="000000">
                <a:alpha val="3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3" name="AutoShape 3"/>
          <p:cNvSpPr/>
          <p:nvPr/>
        </p:nvSpPr>
        <p:spPr>
          <a:xfrm>
            <a:off x="292100" y="279400"/>
            <a:ext cx="977900" cy="6477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03</a:t>
            </a:r>
            <a:endParaRPr lang="en-US" sz="110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9791700" y="254000"/>
            <a:ext cx="685800" cy="6858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2"/>
          <a:srcRect t="3801" b="3801"/>
          <a:stretch>
            <a:fillRect/>
          </a:stretch>
        </p:blipFill>
        <p:spPr>
          <a:xfrm>
            <a:off x="10464800" y="241300"/>
            <a:ext cx="1295400" cy="4953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6" name="AutoShape 6"/>
          <p:cNvSpPr/>
          <p:nvPr/>
        </p:nvSpPr>
        <p:spPr>
          <a:xfrm>
            <a:off x="10477500" y="698500"/>
            <a:ext cx="1282700" cy="2413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000" b="1" i="0" u="none" strike="noStrik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FUDAN UNIVERSITY</a:t>
            </a:r>
            <a:endParaRPr lang="en-US" sz="1100"/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3"/>
          <a:srcRect l="257" r="257"/>
          <a:stretch>
            <a:fillRect/>
          </a:stretch>
        </p:blipFill>
        <p:spPr>
          <a:xfrm>
            <a:off x="330200" y="6388100"/>
            <a:ext cx="2743200" cy="3683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8" name="AutoShape 8"/>
          <p:cNvSpPr/>
          <p:nvPr/>
        </p:nvSpPr>
        <p:spPr>
          <a:xfrm>
            <a:off x="1384300" y="215900"/>
            <a:ext cx="7620000" cy="584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高维推广分析：结论</a:t>
            </a:r>
            <a:endParaRPr lang="en-US" sz="1100" b="1"/>
          </a:p>
        </p:txBody>
      </p:sp>
      <p:sp>
        <p:nvSpPr>
          <p:cNvPr id="9" name="AutoShape 9"/>
          <p:cNvSpPr/>
          <p:nvPr/>
        </p:nvSpPr>
        <p:spPr>
          <a:xfrm>
            <a:off x="1384300" y="889000"/>
            <a:ext cx="7620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0" i="0" u="none" strike="noStrike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d维温伯格-威腾定理 (Weinberg-Witten Theorem in d-dimensions)</a:t>
            </a:r>
            <a:endParaRPr lang="en-US" sz="1100"/>
          </a:p>
        </p:txBody>
      </p:sp>
      <p:sp>
        <p:nvSpPr>
          <p:cNvPr id="11" name="AutoShape 11"/>
          <p:cNvSpPr/>
          <p:nvPr/>
        </p:nvSpPr>
        <p:spPr>
          <a:xfrm>
            <a:off x="679450" y="1772285"/>
            <a:ext cx="9577705" cy="441706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just">
              <a:lnSpc>
                <a:spcPct val="117000"/>
              </a:lnSpc>
              <a:spcBef>
                <a:spcPts val="1000"/>
              </a:spcBef>
              <a:defRPr/>
            </a:pPr>
            <a:r>
              <a:rPr lang="en-US" sz="24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▍ 定理 1 (d维流守恒)</a:t>
            </a:r>
            <a:endParaRPr lang="en-US">
              <a:solidFill>
                <a:srgbClr val="104BA4"/>
              </a:solidFill>
            </a:endParaRPr>
          </a:p>
          <a:p>
            <a:pPr indent="0" algn="just">
              <a:lnSpc>
                <a:spcPct val="108000"/>
              </a:lnSpc>
            </a:pPr>
            <a:r>
              <a:rPr lang="zh-CN" altLang="en-US" sz="20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若理论中存在 </a:t>
            </a:r>
            <a:r>
              <a:rPr lang="en-US" altLang="zh-CN" sz="20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d </a:t>
            </a:r>
            <a:r>
              <a:rPr lang="zh-CN" altLang="en-US" sz="20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维洛伦兹协变且局域守恒的矢量流，则携带该流对应非零荷的无质量粒子，其广义自旋（内部张量阶数）上限为 1/2</a:t>
            </a:r>
            <a:endParaRPr lang="en-US" sz="2000" b="0" i="0" u="none" strike="noStrike">
              <a:solidFill>
                <a:schemeClr val="tx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just">
              <a:lnSpc>
                <a:spcPct val="117000"/>
              </a:lnSpc>
              <a:spcBef>
                <a:spcPts val="2000"/>
              </a:spcBef>
            </a:pPr>
            <a:r>
              <a:rPr lang="en-US" sz="24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▍ 定理 2 (d维能动张量守恒)</a:t>
            </a:r>
            <a:endParaRPr lang="en-US" sz="2400" b="1" i="0" u="none" strike="noStrike">
              <a:solidFill>
                <a:srgbClr val="104BA4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  <a:p>
            <a:pPr indent="0" algn="just">
              <a:lnSpc>
                <a:spcPct val="108000"/>
              </a:lnSpc>
            </a:pPr>
            <a:r>
              <a:rPr lang="zh-CN" altLang="en-US" sz="20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若理论中存在 $</a:t>
            </a:r>
            <a:r>
              <a:rPr lang="en-US" altLang="zh-CN" sz="20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d$ </a:t>
            </a:r>
            <a:r>
              <a:rPr lang="zh-CN" altLang="en-US" sz="20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维严格洛伦兹协变且局域守恒的能量-动量张量，则该理论中所有无质量粒子的广义自旋（内部张量阶数</a:t>
            </a:r>
            <a:r>
              <a:rPr lang="en-US" altLang="zh-CN" sz="20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)</a:t>
            </a:r>
            <a:r>
              <a:rPr lang="zh-CN" altLang="en-US" sz="20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上限为 1。</a:t>
            </a:r>
            <a:endParaRPr lang="en-US" sz="2000" b="0" i="0" u="none" strike="noStrike">
              <a:solidFill>
                <a:schemeClr val="tx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just">
              <a:lnSpc>
                <a:spcPct val="117000"/>
              </a:lnSpc>
              <a:spcBef>
                <a:spcPts val="2500"/>
              </a:spcBef>
            </a:pPr>
            <a:r>
              <a:rPr lang="en-US" sz="28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 核心结论</a:t>
            </a:r>
            <a:endParaRPr lang="en-US" sz="2800" b="1" i="0" u="none" strike="noStrike">
              <a:solidFill>
                <a:srgbClr val="104BA4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  <a:p>
            <a:pPr indent="0" algn="just">
              <a:lnSpc>
                <a:spcPct val="117000"/>
              </a:lnSpc>
            </a:pPr>
            <a:r>
              <a:rPr lang="en-US" sz="2000" b="1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温伯格-威腾定理的物理限制在任意 d ≥ 4 维时空下保持不变，展现了极强的普适性。</a:t>
            </a:r>
            <a:endParaRPr lang="en-US" sz="2000" b="1" i="0" u="none" strike="noStrike">
              <a:solidFill>
                <a:schemeClr val="tx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9"/>
          <p:cNvSpPr/>
          <p:nvPr/>
        </p:nvSpPr>
        <p:spPr>
          <a:xfrm>
            <a:off x="7044055" y="1693545"/>
            <a:ext cx="4809490" cy="4063365"/>
          </a:xfrm>
          <a:prstGeom prst="roundRect">
            <a:avLst>
              <a:gd name="adj" fmla="val 0"/>
            </a:avLst>
          </a:prstGeom>
          <a:solidFill>
            <a:srgbClr val="F9FAFB">
              <a:alpha val="100000"/>
            </a:srgbClr>
          </a:solidFill>
          <a:ln w="12700" cap="flat" cmpd="sng">
            <a:solidFill>
              <a:srgbClr val="E5E7EB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17" name="AutoShape 11"/>
          <p:cNvSpPr/>
          <p:nvPr/>
        </p:nvSpPr>
        <p:spPr>
          <a:xfrm>
            <a:off x="225425" y="1551940"/>
            <a:ext cx="6516370" cy="4072255"/>
          </a:xfrm>
          <a:prstGeom prst="roundRect">
            <a:avLst>
              <a:gd name="adj" fmla="val 0"/>
            </a:avLst>
          </a:prstGeom>
          <a:solidFill>
            <a:srgbClr val="F1F5FF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3" name="AutoShape 3"/>
          <p:cNvSpPr/>
          <p:nvPr/>
        </p:nvSpPr>
        <p:spPr>
          <a:xfrm>
            <a:off x="330200" y="0"/>
            <a:ext cx="901700" cy="1130300"/>
          </a:xfrm>
          <a:prstGeom prst="roundRect">
            <a:avLst>
              <a:gd name="adj" fmla="val 0"/>
            </a:avLst>
          </a:prstGeom>
          <a:solidFill>
            <a:srgbClr val="104BA4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330200" algn="ctr" rotWithShape="0">
              <a:srgbClr val="000000">
                <a:alpha val="3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4" name="AutoShape 4"/>
          <p:cNvSpPr/>
          <p:nvPr/>
        </p:nvSpPr>
        <p:spPr>
          <a:xfrm>
            <a:off x="292100" y="279400"/>
            <a:ext cx="977900" cy="6477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ctr">
              <a:lnSpc>
                <a:spcPct val="100000"/>
              </a:lnSpc>
              <a:defRPr/>
            </a:pPr>
            <a:r>
              <a:rPr lang="en-US" sz="3600" b="1" i="0" u="none" strike="noStrike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04</a:t>
            </a:r>
            <a:endParaRPr lang="en-US" sz="1100"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9791700" y="254000"/>
            <a:ext cx="685800" cy="6858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2"/>
          <a:srcRect t="3801" b="3801"/>
          <a:stretch>
            <a:fillRect/>
          </a:stretch>
        </p:blipFill>
        <p:spPr>
          <a:xfrm>
            <a:off x="10464800" y="241300"/>
            <a:ext cx="1295400" cy="4953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7" name="AutoShape 7"/>
          <p:cNvSpPr/>
          <p:nvPr/>
        </p:nvSpPr>
        <p:spPr>
          <a:xfrm>
            <a:off x="10477500" y="698500"/>
            <a:ext cx="1282700" cy="2413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dist">
              <a:lnSpc>
                <a:spcPct val="100000"/>
              </a:lnSpc>
              <a:defRPr/>
            </a:pPr>
            <a:r>
              <a:rPr lang="en-US" sz="1000" b="1" i="0" u="none" strike="noStrik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FUDAN UNIVERSITY</a:t>
            </a:r>
            <a:endParaRPr lang="en-US" sz="1100"/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3"/>
          <a:srcRect l="257" r="257"/>
          <a:stretch>
            <a:fillRect/>
          </a:stretch>
        </p:blipFill>
        <p:spPr>
          <a:xfrm>
            <a:off x="330200" y="6388100"/>
            <a:ext cx="2743200" cy="3683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9" name="AutoShape 9"/>
          <p:cNvSpPr/>
          <p:nvPr/>
        </p:nvSpPr>
        <p:spPr>
          <a:xfrm>
            <a:off x="1384300" y="215900"/>
            <a:ext cx="7620000" cy="584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32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低维失效探讨：小群的退化</a:t>
            </a:r>
            <a:endParaRPr lang="en-US" sz="1100"/>
          </a:p>
        </p:txBody>
      </p:sp>
      <p:sp>
        <p:nvSpPr>
          <p:cNvPr id="10" name="AutoShape 10"/>
          <p:cNvSpPr/>
          <p:nvPr/>
        </p:nvSpPr>
        <p:spPr>
          <a:xfrm>
            <a:off x="1384300" y="825500"/>
            <a:ext cx="5080000" cy="3683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800" b="0" i="0" u="none" strike="noStrike">
                <a:solidFill>
                  <a:srgbClr val="64646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d ≤ 3 时小群的代数结构分析</a:t>
            </a:r>
            <a:endParaRPr lang="en-US" sz="1100"/>
          </a:p>
        </p:txBody>
      </p:sp>
      <p:sp>
        <p:nvSpPr>
          <p:cNvPr id="12" name="AutoShape 12"/>
          <p:cNvSpPr/>
          <p:nvPr/>
        </p:nvSpPr>
        <p:spPr>
          <a:xfrm>
            <a:off x="391795" y="1625600"/>
            <a:ext cx="6350000" cy="406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190500" tIns="190500" rIns="190500" bIns="190500" rtlCol="0" anchor="t" anchorCtr="0"/>
          <a:lstStyle/>
          <a:p>
            <a:pPr indent="0" algn="l">
              <a:lnSpc>
                <a:spcPct val="125000"/>
              </a:lnSpc>
              <a:spcBef>
                <a:spcPts val="1000"/>
              </a:spcBef>
              <a:defRPr/>
            </a:pPr>
            <a:r>
              <a:rPr lang="en-US" sz="24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▍二维时空 (d = 2, 1+1维)</a:t>
            </a:r>
            <a:endParaRPr lang="en-US" sz="1200">
              <a:solidFill>
                <a:srgbClr val="104BA4"/>
              </a:solidFill>
            </a:endParaRPr>
          </a:p>
          <a:p>
            <a:pPr indent="0" algn="l">
              <a:lnSpc>
                <a:spcPct val="108000"/>
              </a:lnSpc>
              <a:spcBef>
                <a:spcPts val="800"/>
              </a:spcBef>
            </a:pPr>
            <a:r>
              <a:rPr lang="en-US" sz="20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结构：1个类时维度 + 1个类空维度</a:t>
            </a:r>
            <a:br>
              <a:rPr lang="en-US" sz="20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8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对应小群：</a:t>
            </a:r>
            <a:r>
              <a:rPr lang="en-US" sz="1800" b="1" i="0" u="none" strike="noStrike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SO(0)</a:t>
            </a:r>
            <a:r>
              <a:rPr lang="en-US" sz="18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，即“平凡群”。仅包含“恒等操作”（不动），没有任何旋转自由度。</a:t>
            </a:r>
            <a:endParaRPr lang="en-US" sz="1800" b="0" i="0" u="none" strike="noStrike">
              <a:solidFill>
                <a:schemeClr val="tx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25000"/>
              </a:lnSpc>
              <a:spcBef>
                <a:spcPts val="2500"/>
              </a:spcBef>
            </a:pPr>
            <a:r>
              <a:rPr lang="en-US" sz="24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▍三维时空 (d = 3, 1+2维)</a:t>
            </a:r>
            <a:endParaRPr lang="en-US" sz="2400" b="1" i="0" u="none" strike="noStrike">
              <a:solidFill>
                <a:srgbClr val="104BA4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  <a:p>
            <a:pPr indent="0" algn="l">
              <a:lnSpc>
                <a:spcPct val="108000"/>
              </a:lnSpc>
              <a:spcBef>
                <a:spcPts val="800"/>
              </a:spcBef>
            </a:pPr>
            <a:r>
              <a:rPr lang="en-US" sz="20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结构：1个类时维度 + 2个类空维度</a:t>
            </a:r>
            <a:br>
              <a:rPr lang="en-US" sz="20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8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对应小群：</a:t>
            </a:r>
            <a:r>
              <a:rPr lang="en-US" sz="1800" b="1" i="0" u="none" strike="noStrike">
                <a:solidFill>
                  <a:schemeClr val="accent2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SO(1)</a:t>
            </a:r>
            <a:r>
              <a:rPr lang="en-US" sz="18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，同样退化为“平凡群”。物理直观上，一维垂直空间无法支持旋转操作。</a:t>
            </a:r>
            <a:endParaRPr lang="en-US" sz="1800" b="0" i="0" u="none" strike="noStrike">
              <a:solidFill>
                <a:schemeClr val="tx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4" name="AutoShape 14"/>
          <p:cNvSpPr/>
          <p:nvPr/>
        </p:nvSpPr>
        <p:spPr>
          <a:xfrm>
            <a:off x="7366000" y="2084070"/>
            <a:ext cx="4191000" cy="76200"/>
          </a:xfrm>
          <a:prstGeom prst="roundRect">
            <a:avLst>
              <a:gd name="adj" fmla="val 0"/>
            </a:avLst>
          </a:prstGeom>
          <a:solidFill>
            <a:srgbClr val="D97706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15" name="AutoShape 15"/>
          <p:cNvSpPr/>
          <p:nvPr/>
        </p:nvSpPr>
        <p:spPr>
          <a:xfrm>
            <a:off x="7620000" y="2439670"/>
            <a:ext cx="3683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00000"/>
              </a:lnSpc>
              <a:defRPr/>
            </a:pPr>
            <a:r>
              <a:rPr lang="en-US" sz="2800" b="1" i="0" u="none" strike="noStrike">
                <a:solidFill>
                  <a:srgbClr val="104BA4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结论</a:t>
            </a:r>
            <a:r>
              <a:rPr lang="en-US" sz="2000" b="1" i="0" u="none" strike="noStrike">
                <a:solidFill>
                  <a:srgbClr val="104BA4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 </a:t>
            </a:r>
            <a:endParaRPr lang="en-US" sz="1100"/>
          </a:p>
        </p:txBody>
      </p:sp>
      <p:sp>
        <p:nvSpPr>
          <p:cNvPr id="16" name="AutoShape 16"/>
          <p:cNvSpPr/>
          <p:nvPr/>
        </p:nvSpPr>
        <p:spPr>
          <a:xfrm>
            <a:off x="7486015" y="3206750"/>
            <a:ext cx="4070985" cy="190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just">
              <a:lnSpc>
                <a:spcPct val="133000"/>
              </a:lnSpc>
              <a:defRPr/>
            </a:pPr>
            <a:r>
              <a:rPr lang="en-US" sz="2000" b="0" i="0" u="none" strike="noStrike">
                <a:solidFill>
                  <a:srgbClr val="37415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当时空维度</a:t>
            </a:r>
            <a:r>
              <a:rPr lang="en-US" sz="2400" b="1" i="0" u="none" strike="noStrike">
                <a:solidFill>
                  <a:srgbClr val="D97706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d ≤ 3</a:t>
            </a:r>
            <a:r>
              <a:rPr lang="en-US" sz="2000" b="0" i="0" u="none" strike="noStrike">
                <a:solidFill>
                  <a:srgbClr val="37415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时，无质量粒子的小群均退化为</a:t>
            </a:r>
            <a:r>
              <a:rPr lang="en-US" sz="2000" b="1" i="0" u="none" strike="noStrike">
                <a:solidFill>
                  <a:srgbClr val="1F2329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平凡群 (Trivial Group)</a:t>
            </a:r>
            <a:r>
              <a:rPr lang="en-US" sz="2000" b="0" i="0" u="none" strike="noStrike">
                <a:solidFill>
                  <a:srgbClr val="37415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。</a:t>
            </a:r>
            <a:endParaRPr lang="en-US" sz="1600"/>
          </a:p>
          <a:p>
            <a:pPr indent="0" algn="just">
              <a:lnSpc>
                <a:spcPct val="133000"/>
              </a:lnSpc>
              <a:spcBef>
                <a:spcPts val="1200"/>
              </a:spcBef>
            </a:pPr>
            <a:r>
              <a:rPr lang="en-US" sz="1800" b="0" i="0" u="none" strike="noStrike">
                <a:solidFill>
                  <a:srgbClr val="6B728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这意味着粒子在垂直于其运动的方向上，不存在任何非平凡的内部对称变换，导致相关高维时空的定理在此失效。</a:t>
            </a:r>
            <a:endParaRPr lang="en-US" sz="1800" b="0" i="0" u="none" strike="noStrike">
              <a:solidFill>
                <a:srgbClr val="6B7280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utoShape 11"/>
          <p:cNvSpPr/>
          <p:nvPr/>
        </p:nvSpPr>
        <p:spPr>
          <a:xfrm>
            <a:off x="415925" y="1534795"/>
            <a:ext cx="6368415" cy="4352290"/>
          </a:xfrm>
          <a:prstGeom prst="roundRect">
            <a:avLst>
              <a:gd name="adj" fmla="val 0"/>
            </a:avLst>
          </a:prstGeom>
          <a:solidFill>
            <a:srgbClr val="F1F5FF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3" name="AutoShape 3"/>
          <p:cNvSpPr/>
          <p:nvPr/>
        </p:nvSpPr>
        <p:spPr>
          <a:xfrm>
            <a:off x="330200" y="0"/>
            <a:ext cx="901700" cy="1130300"/>
          </a:xfrm>
          <a:prstGeom prst="roundRect">
            <a:avLst>
              <a:gd name="adj" fmla="val 0"/>
            </a:avLst>
          </a:prstGeom>
          <a:solidFill>
            <a:srgbClr val="104BA4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330200" algn="ctr" rotWithShape="0">
              <a:srgbClr val="000000">
                <a:alpha val="3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4" name="AutoShape 4"/>
          <p:cNvSpPr/>
          <p:nvPr/>
        </p:nvSpPr>
        <p:spPr>
          <a:xfrm>
            <a:off x="292100" y="279400"/>
            <a:ext cx="977900" cy="6477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ctr">
              <a:lnSpc>
                <a:spcPct val="100000"/>
              </a:lnSpc>
              <a:defRPr/>
            </a:pPr>
            <a:r>
              <a:rPr lang="en-US" sz="3600" b="1" i="0" u="none" strike="noStrike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04</a:t>
            </a:r>
            <a:endParaRPr lang="en-US" sz="1100"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9791700" y="254000"/>
            <a:ext cx="685800" cy="6858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2"/>
          <a:srcRect t="3801" b="3801"/>
          <a:stretch>
            <a:fillRect/>
          </a:stretch>
        </p:blipFill>
        <p:spPr>
          <a:xfrm>
            <a:off x="10464800" y="241300"/>
            <a:ext cx="1295400" cy="4953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7" name="AutoShape 7"/>
          <p:cNvSpPr/>
          <p:nvPr/>
        </p:nvSpPr>
        <p:spPr>
          <a:xfrm>
            <a:off x="10477500" y="698500"/>
            <a:ext cx="1282700" cy="2413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dist">
              <a:lnSpc>
                <a:spcPct val="100000"/>
              </a:lnSpc>
              <a:defRPr/>
            </a:pPr>
            <a:r>
              <a:rPr lang="en-US" sz="1000" b="1" i="0" u="none" strike="noStrik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FUDAN UNIVERSITY</a:t>
            </a:r>
            <a:endParaRPr lang="en-US" sz="1100"/>
          </a:p>
        </p:txBody>
      </p:sp>
      <p:pic>
        <p:nvPicPr>
          <p:cNvPr id="8" name="Picture 8"/>
          <p:cNvPicPr>
            <a:picLocks noChangeAspect="1"/>
          </p:cNvPicPr>
          <p:nvPr/>
        </p:nvPicPr>
        <p:blipFill>
          <a:blip r:embed="rId3"/>
          <a:srcRect l="257" r="257"/>
          <a:stretch>
            <a:fillRect/>
          </a:stretch>
        </p:blipFill>
        <p:spPr>
          <a:xfrm>
            <a:off x="330200" y="6388100"/>
            <a:ext cx="2743200" cy="3683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9" name="AutoShape 9"/>
          <p:cNvSpPr/>
          <p:nvPr/>
        </p:nvSpPr>
        <p:spPr>
          <a:xfrm>
            <a:off x="1384300" y="215900"/>
            <a:ext cx="4051300" cy="584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32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低维失效探讨</a:t>
            </a:r>
            <a:endParaRPr lang="en-US" sz="1100"/>
          </a:p>
        </p:txBody>
      </p:sp>
      <p:sp>
        <p:nvSpPr>
          <p:cNvPr id="12" name="AutoShape 12"/>
          <p:cNvSpPr/>
          <p:nvPr/>
        </p:nvSpPr>
        <p:spPr>
          <a:xfrm>
            <a:off x="444500" y="1778000"/>
            <a:ext cx="6223000" cy="419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127000" tIns="190500" rIns="127000" bIns="190500" rtlCol="0" anchor="t" anchorCtr="0"/>
          <a:lstStyle/>
          <a:p>
            <a:pPr indent="0" algn="l">
              <a:lnSpc>
                <a:spcPct val="108000"/>
              </a:lnSpc>
              <a:spcAft>
                <a:spcPts val="2000"/>
              </a:spcAft>
              <a:defRPr/>
            </a:pPr>
            <a:r>
              <a:rPr lang="en-US" sz="2600" b="1" i="0" u="none" strike="noStrike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▍失效原因分析</a:t>
            </a:r>
            <a:endParaRPr lang="en-US" sz="1100">
              <a:solidFill>
                <a:schemeClr val="tx1"/>
              </a:solidFill>
            </a:endParaRPr>
          </a:p>
          <a:p>
            <a:pPr indent="0" algn="l">
              <a:lnSpc>
                <a:spcPct val="125000"/>
              </a:lnSpc>
              <a:spcAft>
                <a:spcPts val="1500"/>
              </a:spcAft>
            </a:pPr>
            <a:r>
              <a:rPr lang="en-US" sz="24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● 无旋转 → 无相位</a:t>
            </a:r>
            <a:br>
              <a:rPr lang="en-US" sz="18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8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由于小群退化为平凡群，不存在非平庸的旋转操作，因此无法在理论中产生任何有效的相位约束条件。</a:t>
            </a:r>
            <a:endParaRPr lang="en-US" sz="1800" b="0" i="0" u="none" strike="noStrike">
              <a:solidFill>
                <a:schemeClr val="tx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25000"/>
              </a:lnSpc>
            </a:pPr>
            <a:r>
              <a:rPr lang="en-US" sz="24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● 无约束 → 无禁区</a:t>
            </a:r>
            <a:br>
              <a:rPr lang="en-US" sz="18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8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失去了相位匹配的关键限制，粒子的自旋自由度不再受限于定理的推导逻辑，可以取任意数值，原有的“禁区”随之瓦解。</a:t>
            </a:r>
            <a:endParaRPr lang="en-US" sz="1800" b="0" i="0" u="none" strike="noStrike">
              <a:solidFill>
                <a:schemeClr val="tx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7239000" y="2032000"/>
            <a:ext cx="4572000" cy="3302000"/>
          </a:xfrm>
          <a:prstGeom prst="roundRect">
            <a:avLst>
              <a:gd name="adj" fmla="val 0"/>
            </a:avLst>
          </a:prstGeom>
          <a:solidFill>
            <a:srgbClr val="F5F7FA">
              <a:alpha val="100000"/>
            </a:srgbClr>
          </a:solidFill>
          <a:ln w="12700" cap="flat" cmpd="sng">
            <a:solidFill>
              <a:srgbClr val="DCDCDC">
                <a:alpha val="100000"/>
              </a:srgbClr>
            </a:solidFill>
            <a:prstDash val="solid"/>
            <a:round/>
          </a:ln>
          <a:effectLst>
            <a:outerShdw blurRad="152400" dist="50800" dir="8100000" algn="tl" rotWithShape="0">
              <a:srgbClr val="000000">
                <a:alpha val="15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14" name="AutoShape 14"/>
          <p:cNvSpPr/>
          <p:nvPr/>
        </p:nvSpPr>
        <p:spPr>
          <a:xfrm>
            <a:off x="7493000" y="2286000"/>
            <a:ext cx="4064000" cy="279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127000" tIns="127000" rIns="127000" bIns="127000" rtlCol="0" anchor="ctr" anchorCtr="0"/>
          <a:lstStyle/>
          <a:p>
            <a:pPr indent="0" algn="ctr">
              <a:lnSpc>
                <a:spcPct val="117000"/>
              </a:lnSpc>
              <a:spcAft>
                <a:spcPts val="2500"/>
              </a:spcAft>
              <a:defRPr/>
            </a:pPr>
            <a:r>
              <a:rPr lang="en-US" sz="2200" b="1" i="0" u="none" strike="noStrike">
                <a:solidFill>
                  <a:srgbClr val="1F2329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💡 核心结论</a:t>
            </a:r>
            <a:endParaRPr lang="en-US" sz="1100"/>
          </a:p>
          <a:p>
            <a:pPr indent="0" algn="ctr">
              <a:lnSpc>
                <a:spcPct val="117000"/>
              </a:lnSpc>
              <a:spcAft>
                <a:spcPts val="2000"/>
              </a:spcAft>
            </a:pPr>
            <a:r>
              <a:rPr lang="en-US" sz="2000" b="0" i="0" u="none" strike="noStrike">
                <a:solidFill>
                  <a:srgbClr val="5050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温伯格-威腾定理在时空维度满足</a:t>
            </a:r>
            <a:endParaRPr lang="en-US" sz="2000" b="0" i="0" u="none" strike="noStrike">
              <a:solidFill>
                <a:srgbClr val="505050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ctr">
              <a:lnSpc>
                <a:spcPct val="100000"/>
              </a:lnSpc>
            </a:pPr>
            <a:r>
              <a:rPr lang="en-US" sz="2800" b="1" i="0" u="none" strike="noStrike">
                <a:solidFill>
                  <a:srgbClr val="D92D2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 ≤ 3</a:t>
            </a:r>
            <a:r>
              <a:rPr lang="en-US" sz="2000" b="0" i="0" u="none" strike="noStrike">
                <a:solidFill>
                  <a:srgbClr val="5050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时，证明逻辑不再闭环，故定理</a:t>
            </a:r>
            <a:r>
              <a:rPr lang="en-US" sz="2000" b="1" i="0" u="none" strike="noStrike">
                <a:solidFill>
                  <a:srgbClr val="D92D2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不成立</a:t>
            </a:r>
            <a:r>
              <a:rPr lang="en-US" sz="2000" b="0" i="0" u="none" strike="noStrike">
                <a:solidFill>
                  <a:srgbClr val="5050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。</a:t>
            </a:r>
            <a:endParaRPr lang="en-US" sz="2000" b="0" i="0" u="none" strike="noStrike">
              <a:solidFill>
                <a:srgbClr val="505050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330200" y="0"/>
            <a:ext cx="901700" cy="1130300"/>
          </a:xfrm>
          <a:prstGeom prst="roundRect">
            <a:avLst>
              <a:gd name="adj" fmla="val 0"/>
            </a:avLst>
          </a:prstGeom>
          <a:solidFill>
            <a:srgbClr val="104BA4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444500" dist="190500" dir="2700000" algn="tl" rotWithShape="0">
              <a:srgbClr val="000000">
                <a:alpha val="25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3" name="AutoShape 3"/>
          <p:cNvSpPr/>
          <p:nvPr/>
        </p:nvSpPr>
        <p:spPr>
          <a:xfrm>
            <a:off x="292100" y="279400"/>
            <a:ext cx="977900" cy="6477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05</a:t>
            </a:r>
            <a:endParaRPr lang="en-US" sz="110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9791700" y="254000"/>
            <a:ext cx="685800" cy="6858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2"/>
          <a:srcRect t="3801" b="3801"/>
          <a:stretch>
            <a:fillRect/>
          </a:stretch>
        </p:blipFill>
        <p:spPr>
          <a:xfrm>
            <a:off x="10464800" y="241300"/>
            <a:ext cx="1295400" cy="4953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6" name="AutoShape 6"/>
          <p:cNvSpPr/>
          <p:nvPr/>
        </p:nvSpPr>
        <p:spPr>
          <a:xfrm>
            <a:off x="10477500" y="762000"/>
            <a:ext cx="1397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100" b="1" i="0" u="none" strike="noStrike">
                <a:solidFill>
                  <a:srgbClr val="646464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FUDAN UNIVERSITY</a:t>
            </a:r>
            <a:endParaRPr lang="en-US" sz="1100"/>
          </a:p>
        </p:txBody>
      </p:sp>
      <p:sp>
        <p:nvSpPr>
          <p:cNvPr id="7" name="AutoShape 7"/>
          <p:cNvSpPr/>
          <p:nvPr/>
        </p:nvSpPr>
        <p:spPr>
          <a:xfrm>
            <a:off x="1384300" y="190500"/>
            <a:ext cx="6350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总结与展望</a:t>
            </a:r>
            <a:endParaRPr lang="en-US" sz="1100"/>
          </a:p>
        </p:txBody>
      </p:sp>
      <p:sp>
        <p:nvSpPr>
          <p:cNvPr id="8" name="AutoShape 8"/>
          <p:cNvSpPr/>
          <p:nvPr/>
        </p:nvSpPr>
        <p:spPr>
          <a:xfrm>
            <a:off x="1384300" y="825500"/>
            <a:ext cx="6350000" cy="304165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0" i="0" u="none" strike="noStrike">
                <a:solidFill>
                  <a:srgbClr val="6B728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Summary and Outlook</a:t>
            </a:r>
            <a:endParaRPr lang="en-US" sz="1100"/>
          </a:p>
        </p:txBody>
      </p:sp>
      <p:sp>
        <p:nvSpPr>
          <p:cNvPr id="9" name="AutoShape 9"/>
          <p:cNvSpPr/>
          <p:nvPr>
            <p:custDataLst>
              <p:tags r:id="rId3"/>
            </p:custDataLst>
          </p:nvPr>
        </p:nvSpPr>
        <p:spPr>
          <a:xfrm>
            <a:off x="726440" y="1524635"/>
            <a:ext cx="5252085" cy="4994275"/>
          </a:xfrm>
          <a:prstGeom prst="roundRect">
            <a:avLst>
              <a:gd name="adj" fmla="val 3125"/>
            </a:avLst>
          </a:prstGeom>
          <a:solidFill>
            <a:srgbClr val="F3F4F6">
              <a:alpha val="100000"/>
            </a:srgbClr>
          </a:solidFill>
          <a:ln w="12700" cap="flat" cmpd="sng">
            <a:solidFill>
              <a:srgbClr val="E5E7EB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10" name="AutoShape 10"/>
          <p:cNvSpPr/>
          <p:nvPr>
            <p:custDataLst>
              <p:tags r:id="rId4"/>
            </p:custDataLst>
          </p:nvPr>
        </p:nvSpPr>
        <p:spPr>
          <a:xfrm>
            <a:off x="1175321" y="1786698"/>
            <a:ext cx="4539627" cy="526334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▍ 核心成果总结</a:t>
            </a:r>
            <a:endParaRPr lang="en-US" sz="2400" b="1" i="0" u="none" strike="noStrike">
              <a:solidFill>
                <a:srgbClr val="104BA4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AutoShape 11"/>
          <p:cNvSpPr/>
          <p:nvPr>
            <p:custDataLst>
              <p:tags r:id="rId5"/>
            </p:custDataLst>
          </p:nvPr>
        </p:nvSpPr>
        <p:spPr>
          <a:xfrm>
            <a:off x="1101317" y="2657903"/>
            <a:ext cx="4687570" cy="32131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2000" b="1" i="0" u="none" strike="noStrike">
                <a:solidFill>
                  <a:srgbClr val="1F293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1. 四维时空的经典证明：</a:t>
            </a:r>
            <a:r>
              <a:rPr lang="en-US" sz="2000" b="0" i="0" u="none" strike="noStrike">
                <a:solidFill>
                  <a:srgbClr val="37415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利用SO(2)旋转相位约束，严格证明了无质量粒子存在自旋禁区的结论。</a:t>
            </a:r>
            <a:endParaRPr lang="en-US" sz="1600"/>
          </a:p>
          <a:p>
            <a:pPr indent="0" algn="l">
              <a:lnSpc>
                <a:spcPct val="117000"/>
              </a:lnSpc>
              <a:spcBef>
                <a:spcPts val="1200"/>
              </a:spcBef>
            </a:pPr>
            <a:r>
              <a:rPr lang="en-US" sz="2000" b="1" i="0" u="none" strike="noStrike">
                <a:solidFill>
                  <a:srgbClr val="1F293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2. 任意高维的普适推广：</a:t>
            </a:r>
            <a:r>
              <a:rPr lang="en-US" sz="2000" b="0" i="0" u="none" strike="noStrike">
                <a:solidFill>
                  <a:srgbClr val="37415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引入群表示论方法，成功将定理结论拓展至任意d≥4维时空，且结论保持不变。</a:t>
            </a:r>
            <a:endParaRPr lang="en-US" sz="2000" b="0" i="0" u="none" strike="noStrike">
              <a:solidFill>
                <a:srgbClr val="37415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17000"/>
              </a:lnSpc>
              <a:spcBef>
                <a:spcPts val="1200"/>
              </a:spcBef>
            </a:pPr>
            <a:r>
              <a:rPr lang="en-US" sz="2000" b="1" i="0" u="none" strike="noStrike">
                <a:solidFill>
                  <a:srgbClr val="1F293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3. 低维失效的物理本质：</a:t>
            </a:r>
            <a:r>
              <a:rPr lang="en-US" sz="2000" b="0" i="0" u="none" strike="noStrike">
                <a:solidFill>
                  <a:srgbClr val="37415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揭示了d≤3维时空下定理失效的根本原因，即小群结构退化为平凡群，导致约束条件消失。</a:t>
            </a:r>
            <a:endParaRPr lang="en-US" sz="2000" b="0" i="0" u="none" strike="noStrike">
              <a:solidFill>
                <a:srgbClr val="37415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2" name="AutoShape 12"/>
          <p:cNvSpPr/>
          <p:nvPr>
            <p:custDataLst>
              <p:tags r:id="rId6"/>
            </p:custDataLst>
          </p:nvPr>
        </p:nvSpPr>
        <p:spPr>
          <a:xfrm>
            <a:off x="6096635" y="1524000"/>
            <a:ext cx="5462905" cy="4994275"/>
          </a:xfrm>
          <a:prstGeom prst="roundRect">
            <a:avLst>
              <a:gd name="adj" fmla="val 3125"/>
            </a:avLst>
          </a:prstGeom>
          <a:solidFill>
            <a:srgbClr val="EFF6FF">
              <a:alpha val="100000"/>
            </a:srgbClr>
          </a:solidFill>
          <a:ln w="12700" cap="flat" cmpd="sng">
            <a:solidFill>
              <a:srgbClr val="BFDBFE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13" name="AutoShape 13"/>
          <p:cNvSpPr/>
          <p:nvPr>
            <p:custDataLst>
              <p:tags r:id="rId7"/>
            </p:custDataLst>
          </p:nvPr>
        </p:nvSpPr>
        <p:spPr>
          <a:xfrm>
            <a:off x="6373206" y="1853207"/>
            <a:ext cx="4539627" cy="526334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2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▍ </a:t>
            </a:r>
            <a:r>
              <a:rPr lang="zh-CN" altLang="en-US" sz="22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期末结题</a:t>
            </a:r>
            <a:r>
              <a:rPr lang="zh-CN" altLang="en-US" sz="22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方向</a:t>
            </a:r>
            <a:endParaRPr lang="zh-CN" altLang="en-US" sz="2200" b="1" i="0" u="none" strike="noStrike">
              <a:solidFill>
                <a:srgbClr val="104BA4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文本框 14"/>
              <p:cNvSpPr txBox="1"/>
              <p:nvPr userDrawn="1"/>
            </p:nvSpPr>
            <p:spPr>
              <a:xfrm>
                <a:off x="6405880" y="2477770"/>
                <a:ext cx="4779010" cy="2914015"/>
              </a:xfrm>
              <a:prstGeom prst="rect">
                <a:avLst/>
              </a:prstGeom>
            </p:spPr>
            <p:txBody>
              <a:bodyPr wrap="square" rtlCol="0">
                <a:spAutoFit/>
              </a:bodyPr>
              <a:p>
                <a:r>
                  <a:rPr lang="en-US" altLang="zh-CN" sz="2000" b="1">
                    <a:latin typeface="黑体" charset="0"/>
                    <a:ea typeface="黑体" charset="0"/>
                    <a:cs typeface="黑体" charset="0"/>
                  </a:rPr>
                  <a:t>1.p</a:t>
                </a:r>
                <a:r>
                  <a:rPr lang="zh-CN" altLang="en-US" sz="2000" b="1">
                    <a:latin typeface="黑体" charset="0"/>
                    <a:ea typeface="黑体" charset="0"/>
                    <a:cs typeface="黑体" charset="0"/>
                  </a:rPr>
                  <a:t>阶对称流：</a:t>
                </a:r>
                <a:r>
                  <a:rPr lang="zh-CN" altLang="en-US" sz="2000">
                    <a:latin typeface="黑体" charset="0"/>
                    <a:ea typeface="黑体" charset="0"/>
                    <a:cs typeface="黑体" charset="0"/>
                  </a:rPr>
                  <a:t>将期中建立的“小群表示约束”方法推广到</a:t>
                </a:r>
                <a:r>
                  <a:rPr lang="en-US" altLang="zh-CN" sz="2000">
                    <a:latin typeface="黑体" charset="0"/>
                    <a:ea typeface="黑体" charset="0"/>
                    <a:cs typeface="黑体" charset="0"/>
                  </a:rPr>
                  <a:t>p</a:t>
                </a:r>
                <a:r>
                  <a:rPr lang="zh-CN" altLang="en-US" sz="2000">
                    <a:latin typeface="黑体" charset="0"/>
                    <a:ea typeface="黑体" charset="0"/>
                    <a:cs typeface="黑体" charset="0"/>
                  </a:rPr>
                  <a:t>阶完全对称张量流，研究 </a:t>
                </a:r>
                <a:r>
                  <a:rPr lang="en-US" altLang="zh-CN" sz="2000">
                    <a:latin typeface="黑体" charset="0"/>
                    <a:ea typeface="黑体" charset="0"/>
                    <a:cs typeface="黑体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000" i="1">
                            <a:latin typeface="Cambria Math" panose="02040503050406030204" charset="0"/>
                            <a:cs typeface="Cambria Math" panose="02040503050406030204" charset="0"/>
                          </a:rPr>
                        </m:ctrlPr>
                      </m:sSupPr>
                      <m:e>
                        <m:r>
                          <a:rPr lang="en-US" altLang="zh-CN" sz="2000" i="1">
                            <a:latin typeface="Cambria Math" panose="02040503050406030204" charset="0"/>
                            <a:cs typeface="Cambria Math" panose="02040503050406030204" charset="0"/>
                          </a:rPr>
                          <m:t>𝐽</m:t>
                        </m:r>
                      </m:e>
                      <m:sup>
                        <m:sSub>
                          <m:sSubPr>
                            <m:ctrlPr>
                              <a:rPr lang="en-US" altLang="zh-CN" sz="2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</m:ctrlPr>
                          </m:sSubPr>
                          <m:e>
                            <m:r>
                              <a:rPr lang="en-US" altLang="zh-CN" sz="2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altLang="zh-CN" sz="2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sz="2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</m:ctrlPr>
                          </m:sSubPr>
                          <m:e>
                            <m:r>
                              <a:rPr lang="en-US" altLang="zh-CN" sz="2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altLang="zh-CN" sz="2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altLang="zh-CN" sz="2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</m:ctrlPr>
                          </m:sSubPr>
                          <m:e>
                            <m:r>
                              <a:rPr lang="en-US" altLang="zh-CN" sz="2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...</m:t>
                            </m:r>
                            <m:r>
                              <a:rPr lang="en-US" altLang="zh-CN" sz="2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𝜇</m:t>
                            </m:r>
                          </m:e>
                          <m:sub>
                            <m:r>
                              <a:rPr lang="en-US" altLang="zh-CN" sz="2000" i="1">
                                <a:latin typeface="Cambria Math" panose="02040503050406030204" charset="0"/>
                                <a:cs typeface="Cambria Math" panose="02040503050406030204" charset="0"/>
                              </a:rPr>
                              <m:t>𝑝</m:t>
                            </m:r>
                          </m:sub>
                        </m:sSub>
                      </m:sup>
                    </m:sSup>
                  </m:oMath>
                </a14:m>
                <a:r>
                  <a:rPr lang="zh-CN" altLang="en-US" sz="2000">
                    <a:latin typeface="黑体" charset="0"/>
                    <a:ea typeface="黑体" charset="0"/>
                    <a:cs typeface="黑体" charset="0"/>
                  </a:rPr>
                  <a:t>对无质量粒子自旋的禁限条件，得出任意</a:t>
                </a:r>
                <a:r>
                  <a:rPr lang="en-US" altLang="zh-CN" sz="2000">
                    <a:latin typeface="黑体" charset="0"/>
                    <a:ea typeface="黑体" charset="0"/>
                    <a:cs typeface="黑体" charset="0"/>
                  </a:rPr>
                  <a:t>p</a:t>
                </a:r>
                <a:r>
                  <a:rPr lang="zh-CN" altLang="en-US" sz="2000">
                    <a:latin typeface="黑体" charset="0"/>
                    <a:ea typeface="黑体" charset="0"/>
                    <a:cs typeface="黑体" charset="0"/>
                  </a:rPr>
                  <a:t>值下的推广定理。</a:t>
                </a:r>
                <a:endParaRPr lang="zh-CN" altLang="en-US" sz="2000">
                  <a:latin typeface="黑体" charset="0"/>
                  <a:ea typeface="黑体" charset="0"/>
                  <a:cs typeface="黑体" charset="0"/>
                </a:endParaRPr>
              </a:p>
              <a:p>
                <a:endParaRPr lang="en-US" altLang="zh-CN" sz="2000" b="1">
                  <a:latin typeface="黑体" charset="0"/>
                  <a:ea typeface="黑体" charset="0"/>
                  <a:cs typeface="黑体" charset="0"/>
                </a:endParaRPr>
              </a:p>
              <a:p>
                <a:endParaRPr lang="en-US" altLang="zh-CN" sz="2000" b="1">
                  <a:latin typeface="黑体" charset="0"/>
                  <a:ea typeface="黑体" charset="0"/>
                  <a:cs typeface="黑体" charset="0"/>
                </a:endParaRPr>
              </a:p>
              <a:p>
                <a:r>
                  <a:rPr lang="en-US" altLang="zh-CN" sz="2000" b="1">
                    <a:latin typeface="黑体" charset="0"/>
                    <a:ea typeface="黑体" charset="0"/>
                    <a:cs typeface="黑体" charset="0"/>
                  </a:rPr>
                  <a:t>2.</a:t>
                </a:r>
                <a:r>
                  <a:rPr lang="zh-CN" altLang="en-US" sz="2000" b="1">
                    <a:latin typeface="黑体" charset="0"/>
                    <a:ea typeface="黑体" charset="0"/>
                    <a:cs typeface="黑体" charset="0"/>
                  </a:rPr>
                  <a:t>超对称性：</a:t>
                </a:r>
                <a:r>
                  <a:rPr lang="zh-CN" altLang="en-US" sz="2000">
                    <a:latin typeface="黑体" charset="0"/>
                    <a:ea typeface="黑体" charset="0"/>
                    <a:cs typeface="黑体" charset="0"/>
                  </a:rPr>
                  <a:t>分析超流与超对称代数下定理的推广形式，探明超对称是否放松了原有约束，并找出可能的例外条件。</a:t>
                </a:r>
                <a:endParaRPr lang="zh-CN" altLang="en-US" sz="2000">
                  <a:latin typeface="黑体" charset="0"/>
                  <a:ea typeface="黑体" charset="0"/>
                  <a:cs typeface="黑体" charset="0"/>
                </a:endParaRPr>
              </a:p>
            </p:txBody>
          </p:sp>
        </mc:Choice>
        <mc:Fallback>
          <p:sp>
            <p:nvSpPr>
              <p:cNvPr id="15" name="文本框 14"/>
              <p:cNvSpPr txBox="1">
                <a:spLocks noRot="1" noChangeAspect="1" noMove="1" noResize="1" noEditPoints="1" noAdjustHandles="1" noChangeArrowheads="1" noChangeShapeType="1" noTextEdit="1"/>
              </p:cNvSpPr>
              <p:nvPr userDrawn="1"/>
            </p:nvSpPr>
            <p:spPr>
              <a:xfrm>
                <a:off x="6405880" y="2477770"/>
                <a:ext cx="4779010" cy="291401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0" y="0"/>
            <a:ext cx="12192000" cy="6883400"/>
          </a:xfrm>
          <a:prstGeom prst="roundRect">
            <a:avLst>
              <a:gd name="adj" fmla="val 0"/>
            </a:avLst>
          </a:prstGeom>
          <a:solidFill>
            <a:srgbClr val="104BA4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508000" algn="ctr" rotWithShape="0">
              <a:srgbClr val="000000">
                <a:alpha val="2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3" name="AutoShape 3"/>
          <p:cNvSpPr/>
          <p:nvPr/>
        </p:nvSpPr>
        <p:spPr>
          <a:xfrm>
            <a:off x="0" y="1409700"/>
            <a:ext cx="12192000" cy="4495800"/>
          </a:xfrm>
          <a:prstGeom prst="roundRect">
            <a:avLst>
              <a:gd name="adj" fmla="val 0"/>
            </a:avLst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457200" algn="ctr" rotWithShape="0">
              <a:srgbClr val="000000">
                <a:alpha val="18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4" name="AutoShape 4"/>
          <p:cNvSpPr/>
          <p:nvPr/>
        </p:nvSpPr>
        <p:spPr>
          <a:xfrm>
            <a:off x="228600" y="2489200"/>
            <a:ext cx="11734800" cy="1270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6600" b="1" i="0" u="none" strike="noStrike">
                <a:solidFill>
                  <a:srgbClr val="40404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欢迎指正!</a:t>
            </a:r>
            <a:endParaRPr lang="en-US" sz="1100"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8864600" y="152400"/>
            <a:ext cx="1066800" cy="10668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pic>
        <p:nvPicPr>
          <p:cNvPr id="6" name="Picture 6"/>
          <p:cNvPicPr>
            <a:picLocks noChangeAspect="1"/>
          </p:cNvPicPr>
          <p:nvPr/>
        </p:nvPicPr>
        <p:blipFill>
          <a:blip r:embed="rId2"/>
          <a:srcRect t="2" b="2"/>
          <a:stretch>
            <a:fillRect/>
          </a:stretch>
        </p:blipFill>
        <p:spPr>
          <a:xfrm>
            <a:off x="9944100" y="177800"/>
            <a:ext cx="1841500" cy="7620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7" name="AutoShape 7"/>
          <p:cNvSpPr/>
          <p:nvPr/>
        </p:nvSpPr>
        <p:spPr>
          <a:xfrm>
            <a:off x="9994900" y="952500"/>
            <a:ext cx="1689100" cy="2413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dist">
              <a:lnSpc>
                <a:spcPct val="100000"/>
              </a:lnSpc>
              <a:defRPr/>
            </a:pPr>
            <a:r>
              <a:rPr lang="en-US" sz="1000" b="1" i="0" u="none" strike="noStrike">
                <a:solidFill>
                  <a:srgbClr val="FFFFFF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FUDAN UNIVERSITY</a:t>
            </a:r>
            <a:endParaRPr lang="en-US" sz="1100"/>
          </a:p>
        </p:txBody>
      </p:sp>
      <p:cxnSp>
        <p:nvCxnSpPr>
          <p:cNvPr id="8" name="Connector 8"/>
          <p:cNvCxnSpPr/>
          <p:nvPr/>
        </p:nvCxnSpPr>
        <p:spPr>
          <a:xfrm>
            <a:off x="6654800" y="4533900"/>
            <a:ext cx="4076720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25400" cap="flat" cmpd="sng">
            <a:gradFill rotWithShape="1">
              <a:gsLst>
                <a:gs pos="0">
                  <a:srgbClr val="104BA4">
                    <a:alpha val="100000"/>
                  </a:srgbClr>
                </a:gs>
                <a:gs pos="100000">
                  <a:srgbClr val="FFFFFF">
                    <a:alpha val="100000"/>
                  </a:srgbClr>
                </a:gs>
              </a:gsLst>
              <a:lin ang="0"/>
            </a:gradFill>
            <a:prstDash val="solid"/>
            <a:miter lim="10000000"/>
            <a:headEnd type="none" w="med" len="med"/>
            <a:tailEnd type="none" w="med" len="med"/>
          </a:ln>
        </p:spPr>
      </p:cxnSp>
      <p:cxnSp>
        <p:nvCxnSpPr>
          <p:cNvPr id="9" name="Connector 9"/>
          <p:cNvCxnSpPr/>
          <p:nvPr/>
        </p:nvCxnSpPr>
        <p:spPr>
          <a:xfrm>
            <a:off x="1676400" y="4521200"/>
            <a:ext cx="5219715" cy="12700"/>
          </a:xfrm>
          <a:prstGeom prst="line">
            <a:avLst/>
          </a:prstGeom>
          <a:solidFill>
            <a:srgbClr val="DEE0E3">
              <a:alpha val="100000"/>
            </a:srgbClr>
          </a:solidFill>
          <a:ln w="25400" cap="flat" cmpd="sng">
            <a:gradFill rotWithShape="1">
              <a:gsLst>
                <a:gs pos="0">
                  <a:srgbClr val="FFFFFF">
                    <a:alpha val="100000"/>
                  </a:srgbClr>
                </a:gs>
                <a:gs pos="96000">
                  <a:srgbClr val="104BA4">
                    <a:alpha val="100000"/>
                  </a:srgbClr>
                </a:gs>
              </a:gsLst>
              <a:lin ang="0"/>
            </a:gradFill>
            <a:prstDash val="solid"/>
            <a:miter lim="10000000"/>
            <a:headEnd type="none" w="med" len="med"/>
            <a:tailEnd type="none" w="med" len="med"/>
          </a:ln>
        </p:spPr>
      </p:cxnSp>
      <p:pic>
        <p:nvPicPr>
          <p:cNvPr id="10" name="Picture 10"/>
          <p:cNvPicPr>
            <a:picLocks noChangeAspect="1"/>
          </p:cNvPicPr>
          <p:nvPr/>
        </p:nvPicPr>
        <p:blipFill>
          <a:blip r:embed="rId3"/>
          <a:srcRect l="579" r="579"/>
          <a:stretch>
            <a:fillRect/>
          </a:stretch>
        </p:blipFill>
        <p:spPr>
          <a:xfrm>
            <a:off x="8064500" y="6273800"/>
            <a:ext cx="3759200" cy="5080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11" name="AutoShape 11"/>
          <p:cNvSpPr/>
          <p:nvPr/>
        </p:nvSpPr>
        <p:spPr>
          <a:xfrm>
            <a:off x="901700" y="4953000"/>
            <a:ext cx="2844800" cy="381000"/>
          </a:xfrm>
          <a:prstGeom prst="roundRect">
            <a:avLst>
              <a:gd name="adj" fmla="val 50000"/>
            </a:avLst>
          </a:prstGeom>
          <a:solidFill>
            <a:srgbClr val="104BA4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457200" algn="ctr" rotWithShape="0">
              <a:srgbClr val="000000">
                <a:alpha val="20000"/>
              </a:srgbClr>
            </a:outerShdw>
          </a:effectLst>
        </p:spPr>
        <p:txBody>
          <a:bodyPr vert="horz" wrap="square" lIns="88900" tIns="50800" rIns="88900" bIns="50800" rtlCol="0" anchor="ctr" anchorCtr="0"/>
          <a:lstStyle/>
          <a:p>
            <a:pPr indent="0" algn="ctr">
              <a:lnSpc>
                <a:spcPct val="100000"/>
              </a:lnSpc>
              <a:defRPr/>
            </a:pPr>
            <a:r>
              <a:rPr lang="en-US" sz="1800" b="0" i="0" u="none" strike="noStrike" spc="3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演讲者：</a:t>
            </a:r>
            <a:r>
              <a:rPr lang="zh-CN" altLang="en-US" sz="1800" b="0" i="0" u="none" strike="noStrike" spc="3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李承洋</a:t>
            </a:r>
            <a:endParaRPr lang="zh-CN" altLang="en-US" sz="1800" b="0" i="0" u="none" strike="noStrike" spc="30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2" name="AutoShape 12"/>
          <p:cNvSpPr/>
          <p:nvPr/>
        </p:nvSpPr>
        <p:spPr>
          <a:xfrm>
            <a:off x="3873500" y="4991100"/>
            <a:ext cx="4368800" cy="381000"/>
          </a:xfrm>
          <a:prstGeom prst="roundRect">
            <a:avLst>
              <a:gd name="adj" fmla="val 50000"/>
            </a:avLst>
          </a:prstGeom>
          <a:solidFill>
            <a:srgbClr val="E6F0FF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457200" algn="ctr" rotWithShape="0">
              <a:srgbClr val="000000">
                <a:alpha val="10000"/>
              </a:srgbClr>
            </a:outerShdw>
          </a:effectLst>
        </p:spPr>
        <p:txBody>
          <a:bodyPr vert="horz" wrap="square" lIns="88900" tIns="50800" rIns="88900" bIns="50800" rtlCol="0" anchor="ctr" anchorCtr="0"/>
          <a:lstStyle/>
          <a:p>
            <a:pPr indent="0" algn="ctr">
              <a:lnSpc>
                <a:spcPct val="100000"/>
              </a:lnSpc>
              <a:defRPr/>
            </a:pPr>
            <a:r>
              <a:rPr lang="en-US" sz="1800" b="1" i="0" u="none" strike="noStrike" spc="300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THANKS FOR LISTENING</a:t>
            </a:r>
            <a:endParaRPr lang="en-US" sz="1100"/>
          </a:p>
        </p:txBody>
      </p:sp>
      <p:sp>
        <p:nvSpPr>
          <p:cNvPr id="13" name="AutoShape 13"/>
          <p:cNvSpPr/>
          <p:nvPr/>
        </p:nvSpPr>
        <p:spPr>
          <a:xfrm>
            <a:off x="8331200" y="4991100"/>
            <a:ext cx="2997200" cy="381000"/>
          </a:xfrm>
          <a:prstGeom prst="roundRect">
            <a:avLst>
              <a:gd name="adj" fmla="val 50000"/>
            </a:avLst>
          </a:prstGeom>
          <a:solidFill>
            <a:srgbClr val="104BA4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457200" algn="ctr" rotWithShape="0">
              <a:srgbClr val="000000">
                <a:alpha val="20000"/>
              </a:srgbClr>
            </a:outerShdw>
          </a:effectLst>
        </p:spPr>
        <p:txBody>
          <a:bodyPr vert="horz" wrap="square" lIns="88900" tIns="50800" rIns="88900" bIns="50800" rtlCol="0" anchor="ctr" anchorCtr="0"/>
          <a:lstStyle/>
          <a:p>
            <a:pPr indent="0" algn="ctr">
              <a:lnSpc>
                <a:spcPct val="100000"/>
              </a:lnSpc>
              <a:defRPr/>
            </a:pPr>
            <a:r>
              <a:rPr lang="en-US" sz="1800" b="0" i="0" u="none" strike="noStrike" spc="30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日期：2026-05-22</a:t>
            </a:r>
            <a:endParaRPr lang="en-US" sz="1100"/>
          </a:p>
        </p:txBody>
      </p:sp>
      <p:sp>
        <p:nvSpPr>
          <p:cNvPr id="14" name="AutoShape 14"/>
          <p:cNvSpPr/>
          <p:nvPr/>
        </p:nvSpPr>
        <p:spPr>
          <a:xfrm>
            <a:off x="9448800" y="6527800"/>
            <a:ext cx="2743200" cy="3683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ctr" anchorCtr="0"/>
          <a:lstStyle/>
          <a:p>
            <a:pPr algn="r">
              <a:defRPr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330200" y="0"/>
            <a:ext cx="901700" cy="1130300"/>
          </a:xfrm>
          <a:prstGeom prst="roundRect">
            <a:avLst>
              <a:gd name="adj" fmla="val 0"/>
            </a:avLst>
          </a:prstGeom>
          <a:solidFill>
            <a:srgbClr val="104BA4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330200" algn="ctr" rotWithShape="0">
              <a:srgbClr val="000000">
                <a:alpha val="3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3" name="AutoShape 3"/>
          <p:cNvSpPr/>
          <p:nvPr/>
        </p:nvSpPr>
        <p:spPr>
          <a:xfrm>
            <a:off x="292100" y="279400"/>
            <a:ext cx="977900" cy="6477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ctr">
              <a:lnSpc>
                <a:spcPct val="100000"/>
              </a:lnSpc>
              <a:defRPr/>
            </a:pPr>
            <a:r>
              <a:rPr lang="en-US" sz="3600" b="1" i="0" u="none" strike="noStrike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00</a:t>
            </a:r>
            <a:endParaRPr lang="en-US" sz="1100"/>
          </a:p>
        </p:txBody>
      </p:sp>
      <p:sp>
        <p:nvSpPr>
          <p:cNvPr id="4" name="AutoShape 4"/>
          <p:cNvSpPr/>
          <p:nvPr/>
        </p:nvSpPr>
        <p:spPr>
          <a:xfrm>
            <a:off x="1384300" y="215900"/>
            <a:ext cx="6565900" cy="584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32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汇报目录</a:t>
            </a:r>
            <a:endParaRPr lang="en-US" sz="1100" b="1"/>
          </a:p>
        </p:txBody>
      </p:sp>
      <p:sp>
        <p:nvSpPr>
          <p:cNvPr id="5" name="AutoShape 5"/>
          <p:cNvSpPr/>
          <p:nvPr/>
        </p:nvSpPr>
        <p:spPr>
          <a:xfrm>
            <a:off x="1447800" y="762000"/>
            <a:ext cx="4254500" cy="3683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800" b="0" i="0" u="none" strike="noStrike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CONTENTS</a:t>
            </a:r>
            <a:endParaRPr lang="en-US" sz="1100"/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9791700" y="254000"/>
            <a:ext cx="685800" cy="6858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2"/>
          <a:srcRect t="3801" b="3801"/>
          <a:stretch>
            <a:fillRect/>
          </a:stretch>
        </p:blipFill>
        <p:spPr>
          <a:xfrm>
            <a:off x="10464800" y="241300"/>
            <a:ext cx="1295400" cy="4953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8" name="AutoShape 8"/>
          <p:cNvSpPr/>
          <p:nvPr/>
        </p:nvSpPr>
        <p:spPr>
          <a:xfrm>
            <a:off x="10477500" y="698500"/>
            <a:ext cx="1282700" cy="2413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dist">
              <a:lnSpc>
                <a:spcPct val="100000"/>
              </a:lnSpc>
              <a:defRPr/>
            </a:pPr>
            <a:r>
              <a:rPr lang="en-US" sz="1000" b="1" i="0" u="none" strike="noStrik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FUDAN UNIVERSITY</a:t>
            </a:r>
            <a:endParaRPr lang="en-US" sz="1100"/>
          </a:p>
        </p:txBody>
      </p:sp>
      <p:sp>
        <p:nvSpPr>
          <p:cNvPr id="11" name="AutoShape 11"/>
          <p:cNvSpPr/>
          <p:nvPr/>
        </p:nvSpPr>
        <p:spPr>
          <a:xfrm>
            <a:off x="1300480" y="1461135"/>
            <a:ext cx="2552700" cy="3796665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08000"/>
              </a:lnSpc>
              <a:defRPr/>
            </a:pPr>
            <a:r>
              <a:rPr lang="en-US" sz="5600" b="1" i="0" u="none" strike="noStrike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汇</a:t>
            </a:r>
            <a:endParaRPr lang="en-US" sz="5600" b="1" i="0" u="none" strike="noStrike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  <a:p>
            <a:pPr indent="0" algn="ctr">
              <a:lnSpc>
                <a:spcPct val="108000"/>
              </a:lnSpc>
              <a:defRPr/>
            </a:pPr>
            <a:r>
              <a:rPr lang="en-US" sz="5600" b="1" i="0" u="none" strike="noStrike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报</a:t>
            </a:r>
            <a:br>
              <a:rPr lang="en-US" sz="5600" b="1" i="0" u="none" strike="noStrike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</a:br>
            <a:r>
              <a:rPr lang="en-US" sz="5600" b="1" i="0" u="none" strike="noStrike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目</a:t>
            </a:r>
            <a:endParaRPr lang="en-US" sz="5600" b="1" i="0" u="none" strike="noStrike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  <a:p>
            <a:pPr indent="0" algn="ctr">
              <a:lnSpc>
                <a:spcPct val="108000"/>
              </a:lnSpc>
              <a:defRPr/>
            </a:pPr>
            <a:r>
              <a:rPr lang="en-US" sz="5600" b="1" i="0" u="none" strike="noStrike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录</a:t>
            </a:r>
            <a:endParaRPr lang="en-US" sz="1100"/>
          </a:p>
        </p:txBody>
      </p:sp>
      <p:sp>
        <p:nvSpPr>
          <p:cNvPr id="12" name="AutoShape 12"/>
          <p:cNvSpPr/>
          <p:nvPr/>
        </p:nvSpPr>
        <p:spPr>
          <a:xfrm>
            <a:off x="4069080" y="1524000"/>
            <a:ext cx="939800" cy="939800"/>
          </a:xfrm>
          <a:prstGeom prst="donut">
            <a:avLst>
              <a:gd name="adj" fmla="val 4879"/>
            </a:avLst>
          </a:prstGeom>
          <a:gradFill rotWithShape="0">
            <a:gsLst>
              <a:gs pos="0">
                <a:srgbClr val="EBF2FF">
                  <a:alpha val="100000"/>
                </a:srgbClr>
              </a:gs>
              <a:gs pos="100000">
                <a:srgbClr val="104BA4">
                  <a:alpha val="80000"/>
                </a:srgbClr>
              </a:gs>
            </a:gsLst>
            <a:lin ang="8100000"/>
          </a:gradFill>
          <a:ln w="25400" cap="flat" cmpd="sng">
            <a:noFill/>
            <a:prstDash val="solid"/>
            <a:round/>
          </a:ln>
          <a:effectLst>
            <a:outerShdw blurRad="190500" dist="190500" dir="8100000" algn="tr" rotWithShape="0">
              <a:srgbClr val="000000">
                <a:alpha val="2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13" name="AutoShape 13"/>
          <p:cNvSpPr/>
          <p:nvPr/>
        </p:nvSpPr>
        <p:spPr>
          <a:xfrm>
            <a:off x="4081780" y="1536700"/>
            <a:ext cx="901700" cy="901700"/>
          </a:xfrm>
          <a:prstGeom prst="ellipse">
            <a:avLst/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83000"/>
              </a:lnSpc>
              <a:defRPr/>
            </a:pPr>
            <a:r>
              <a:rPr lang="en-US" sz="3200" b="1" i="0" u="none" strike="noStrike">
                <a:solidFill>
                  <a:srgbClr val="104BA4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01</a:t>
            </a:r>
            <a:endParaRPr lang="en-US" sz="1100"/>
          </a:p>
        </p:txBody>
      </p:sp>
      <p:sp>
        <p:nvSpPr>
          <p:cNvPr id="14" name="AutoShape 14"/>
          <p:cNvSpPr/>
          <p:nvPr/>
        </p:nvSpPr>
        <p:spPr>
          <a:xfrm>
            <a:off x="5196840" y="1422400"/>
            <a:ext cx="2867635" cy="114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24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数学基础回顾</a:t>
            </a:r>
            <a:endParaRPr lang="en-US" sz="1200"/>
          </a:p>
          <a:p>
            <a:pPr indent="0" algn="l">
              <a:lnSpc>
                <a:spcPct val="108000"/>
              </a:lnSpc>
            </a:pPr>
            <a:r>
              <a:rPr lang="en-US" sz="1600" b="0" i="0" u="none" strike="noStrike">
                <a:solidFill>
                  <a:srgbClr val="5050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矩阵元、守恒流、群论与自旋的基本概念</a:t>
            </a:r>
            <a:r>
              <a:rPr lang="zh-CN" altLang="en-US" sz="1600" b="0" i="0" u="none" strike="noStrike">
                <a:solidFill>
                  <a:srgbClr val="5050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。</a:t>
            </a:r>
            <a:endParaRPr lang="zh-CN" altLang="en-US" sz="1600" b="0" i="0" u="none" strike="noStrike">
              <a:solidFill>
                <a:srgbClr val="505050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5" name="AutoShape 15"/>
          <p:cNvSpPr/>
          <p:nvPr/>
        </p:nvSpPr>
        <p:spPr>
          <a:xfrm>
            <a:off x="4069080" y="2921000"/>
            <a:ext cx="939800" cy="939800"/>
          </a:xfrm>
          <a:prstGeom prst="donut">
            <a:avLst>
              <a:gd name="adj" fmla="val 4879"/>
            </a:avLst>
          </a:prstGeom>
          <a:gradFill rotWithShape="0">
            <a:gsLst>
              <a:gs pos="0">
                <a:srgbClr val="EBF2FF">
                  <a:alpha val="100000"/>
                </a:srgbClr>
              </a:gs>
              <a:gs pos="100000">
                <a:srgbClr val="104BA4">
                  <a:alpha val="80000"/>
                </a:srgbClr>
              </a:gs>
            </a:gsLst>
            <a:lin ang="8100000"/>
          </a:gradFill>
          <a:ln w="25400" cap="flat" cmpd="sng">
            <a:noFill/>
            <a:prstDash val="solid"/>
            <a:round/>
          </a:ln>
          <a:effectLst>
            <a:outerShdw blurRad="190500" dist="190500" dir="8100000" algn="tr" rotWithShape="0">
              <a:srgbClr val="000000">
                <a:alpha val="2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16" name="AutoShape 16"/>
          <p:cNvSpPr/>
          <p:nvPr/>
        </p:nvSpPr>
        <p:spPr>
          <a:xfrm>
            <a:off x="4081780" y="2933700"/>
            <a:ext cx="901700" cy="901700"/>
          </a:xfrm>
          <a:prstGeom prst="ellipse">
            <a:avLst/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83000"/>
              </a:lnSpc>
              <a:defRPr/>
            </a:pPr>
            <a:r>
              <a:rPr lang="en-US" sz="3200" b="1" i="0" u="none" strike="noStrike">
                <a:solidFill>
                  <a:srgbClr val="104BA4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02</a:t>
            </a:r>
            <a:endParaRPr lang="en-US" sz="1100"/>
          </a:p>
        </p:txBody>
      </p:sp>
      <p:sp>
        <p:nvSpPr>
          <p:cNvPr id="17" name="AutoShape 17"/>
          <p:cNvSpPr/>
          <p:nvPr/>
        </p:nvSpPr>
        <p:spPr>
          <a:xfrm>
            <a:off x="5212080" y="2857500"/>
            <a:ext cx="2852395" cy="114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24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四维定理证明</a:t>
            </a:r>
            <a:endParaRPr lang="en-US" sz="1200">
              <a:solidFill>
                <a:srgbClr val="104BA4"/>
              </a:solidFill>
            </a:endParaRPr>
          </a:p>
          <a:p>
            <a:pPr indent="0" algn="l">
              <a:lnSpc>
                <a:spcPct val="108000"/>
              </a:lnSpc>
            </a:pPr>
            <a:r>
              <a:rPr lang="en-US" sz="1600" b="0" i="0" u="none" strike="noStrike">
                <a:solidFill>
                  <a:srgbClr val="5050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详细推导与阐述温伯格-威腾定理在四维时空下的经典证明逻辑与关键步骤。</a:t>
            </a:r>
            <a:endParaRPr lang="en-US" sz="1600" b="0" i="0" u="none" strike="noStrike">
              <a:solidFill>
                <a:srgbClr val="505050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8" name="AutoShape 18"/>
          <p:cNvSpPr/>
          <p:nvPr/>
        </p:nvSpPr>
        <p:spPr>
          <a:xfrm>
            <a:off x="4069080" y="4318000"/>
            <a:ext cx="939800" cy="939800"/>
          </a:xfrm>
          <a:prstGeom prst="donut">
            <a:avLst>
              <a:gd name="adj" fmla="val 4879"/>
            </a:avLst>
          </a:prstGeom>
          <a:gradFill rotWithShape="0">
            <a:gsLst>
              <a:gs pos="0">
                <a:srgbClr val="EBF2FF">
                  <a:alpha val="100000"/>
                </a:srgbClr>
              </a:gs>
              <a:gs pos="100000">
                <a:srgbClr val="104BA4">
                  <a:alpha val="80000"/>
                </a:srgbClr>
              </a:gs>
            </a:gsLst>
            <a:lin ang="8100000"/>
          </a:gradFill>
          <a:ln w="25400" cap="flat" cmpd="sng">
            <a:noFill/>
            <a:prstDash val="solid"/>
            <a:round/>
          </a:ln>
          <a:effectLst>
            <a:outerShdw blurRad="190500" dist="190500" dir="8100000" algn="tr" rotWithShape="0">
              <a:srgbClr val="000000">
                <a:alpha val="2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19" name="AutoShape 19"/>
          <p:cNvSpPr/>
          <p:nvPr/>
        </p:nvSpPr>
        <p:spPr>
          <a:xfrm>
            <a:off x="4081778" y="4337065"/>
            <a:ext cx="901700" cy="901700"/>
          </a:xfrm>
          <a:prstGeom prst="ellipse">
            <a:avLst/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83000"/>
              </a:lnSpc>
              <a:defRPr/>
            </a:pPr>
            <a:r>
              <a:rPr lang="en-US" sz="3200" b="1" i="0" u="none" strike="noStrike">
                <a:solidFill>
                  <a:srgbClr val="104BA4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03</a:t>
            </a:r>
            <a:endParaRPr lang="en-US" sz="1100"/>
          </a:p>
        </p:txBody>
      </p:sp>
      <p:sp>
        <p:nvSpPr>
          <p:cNvPr id="20" name="AutoShape 20"/>
          <p:cNvSpPr/>
          <p:nvPr/>
        </p:nvSpPr>
        <p:spPr>
          <a:xfrm>
            <a:off x="5212080" y="4254500"/>
            <a:ext cx="2852420" cy="114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24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高维推广分析</a:t>
            </a:r>
            <a:endParaRPr lang="en-US" sz="1200"/>
          </a:p>
          <a:p>
            <a:pPr indent="0" algn="l">
              <a:lnSpc>
                <a:spcPct val="108000"/>
              </a:lnSpc>
            </a:pPr>
            <a:r>
              <a:rPr lang="en-US" sz="1600" b="0" i="0" u="none" strike="noStrike">
                <a:solidFill>
                  <a:srgbClr val="5050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运用群表示论工具，将定理推广至任意d维时空并分析其普适性。</a:t>
            </a:r>
            <a:endParaRPr lang="en-US" sz="1600" b="0" i="0" u="none" strike="noStrike">
              <a:solidFill>
                <a:srgbClr val="505050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23" name="AutoShape 23"/>
          <p:cNvSpPr/>
          <p:nvPr/>
        </p:nvSpPr>
        <p:spPr>
          <a:xfrm>
            <a:off x="9288780" y="4254500"/>
            <a:ext cx="2715260" cy="114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zh-CN" altLang="en-US" sz="24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总结与展望</a:t>
            </a:r>
            <a:endParaRPr lang="en-US" sz="1200">
              <a:solidFill>
                <a:srgbClr val="104BA4"/>
              </a:solidFill>
            </a:endParaRPr>
          </a:p>
          <a:p>
            <a:pPr indent="0" algn="l">
              <a:lnSpc>
                <a:spcPct val="108000"/>
              </a:lnSpc>
            </a:pPr>
            <a:r>
              <a:rPr lang="zh-CN" altLang="en-US" sz="1600">
                <a:solidFill>
                  <a:srgbClr val="5050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总结核心成果并交代下一步进展方向</a:t>
            </a:r>
            <a:r>
              <a:rPr lang="en-US" sz="1600" b="0" i="0" u="none" strike="noStrike">
                <a:solidFill>
                  <a:srgbClr val="5050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。</a:t>
            </a:r>
            <a:endParaRPr lang="en-US" sz="1600" b="0" i="0" u="none" strike="noStrike">
              <a:solidFill>
                <a:srgbClr val="505050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25" name="Picture 25"/>
          <p:cNvPicPr>
            <a:picLocks noChangeAspect="1"/>
          </p:cNvPicPr>
          <p:nvPr/>
        </p:nvPicPr>
        <p:blipFill>
          <a:blip r:embed="rId3"/>
          <a:srcRect l="257" r="257"/>
          <a:stretch>
            <a:fillRect/>
          </a:stretch>
        </p:blipFill>
        <p:spPr>
          <a:xfrm>
            <a:off x="330200" y="5969000"/>
            <a:ext cx="2743200" cy="3683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26" name="AutoShape 19"/>
          <p:cNvSpPr/>
          <p:nvPr/>
        </p:nvSpPr>
        <p:spPr>
          <a:xfrm>
            <a:off x="4069132" y="5648334"/>
            <a:ext cx="901700" cy="901700"/>
          </a:xfrm>
          <a:prstGeom prst="ellipse">
            <a:avLst/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83000"/>
              </a:lnSpc>
              <a:defRPr/>
            </a:pPr>
            <a:endParaRPr lang="en-US" sz="1100"/>
          </a:p>
        </p:txBody>
      </p:sp>
      <p:sp>
        <p:nvSpPr>
          <p:cNvPr id="31" name="AutoShape 23"/>
          <p:cNvSpPr/>
          <p:nvPr/>
        </p:nvSpPr>
        <p:spPr>
          <a:xfrm>
            <a:off x="9288785" y="2920957"/>
            <a:ext cx="2715260" cy="114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24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低维失效探讨</a:t>
            </a:r>
            <a:endParaRPr lang="en-US" sz="1200">
              <a:solidFill>
                <a:srgbClr val="104BA4"/>
              </a:solidFill>
            </a:endParaRPr>
          </a:p>
          <a:p>
            <a:pPr indent="0" algn="l">
              <a:lnSpc>
                <a:spcPct val="108000"/>
              </a:lnSpc>
            </a:pPr>
            <a:r>
              <a:rPr lang="en-US" sz="1600" b="0" i="0" u="none" strike="noStrike">
                <a:solidFill>
                  <a:srgbClr val="505050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剖析定理在d≤3维时空下失效的物理本质与根本原因。</a:t>
            </a:r>
            <a:endParaRPr lang="en-US" sz="1600" b="0" i="0" u="none" strike="noStrike">
              <a:solidFill>
                <a:srgbClr val="505050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32" name="AutoShape 15"/>
          <p:cNvSpPr/>
          <p:nvPr/>
        </p:nvSpPr>
        <p:spPr>
          <a:xfrm>
            <a:off x="8272736" y="2933722"/>
            <a:ext cx="939800" cy="939800"/>
          </a:xfrm>
          <a:prstGeom prst="donut">
            <a:avLst>
              <a:gd name="adj" fmla="val 4879"/>
            </a:avLst>
          </a:prstGeom>
          <a:gradFill rotWithShape="0">
            <a:gsLst>
              <a:gs pos="0">
                <a:srgbClr val="EBF2FF">
                  <a:alpha val="100000"/>
                </a:srgbClr>
              </a:gs>
              <a:gs pos="100000">
                <a:srgbClr val="104BA4">
                  <a:alpha val="80000"/>
                </a:srgbClr>
              </a:gs>
            </a:gsLst>
            <a:lin ang="8100000"/>
          </a:gradFill>
          <a:ln w="25400" cap="flat" cmpd="sng">
            <a:noFill/>
            <a:prstDash val="solid"/>
            <a:round/>
          </a:ln>
          <a:effectLst>
            <a:outerShdw blurRad="190500" dist="190500" dir="8100000" algn="tr" rotWithShape="0">
              <a:srgbClr val="000000">
                <a:alpha val="2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33" name="AutoShape 16"/>
          <p:cNvSpPr/>
          <p:nvPr/>
        </p:nvSpPr>
        <p:spPr>
          <a:xfrm>
            <a:off x="8285436" y="2946422"/>
            <a:ext cx="901700" cy="901700"/>
          </a:xfrm>
          <a:prstGeom prst="ellipse">
            <a:avLst/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83000"/>
              </a:lnSpc>
              <a:defRPr/>
            </a:pPr>
            <a:r>
              <a:rPr lang="en-US" sz="3200" b="1" i="0" u="none" strike="noStrike">
                <a:solidFill>
                  <a:srgbClr val="104BA4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0</a:t>
            </a:r>
            <a:r>
              <a:rPr lang="en-US" altLang="zh-CN" sz="3200" b="1" i="0" u="none" strike="noStrike">
                <a:solidFill>
                  <a:srgbClr val="104BA4"/>
                </a:solidFill>
                <a:latin typeface="Calibri" panose="020F0502020204030204"/>
                <a:ea typeface="Calibri" panose="020F0502020204030204"/>
                <a:cs typeface="Arial" panose="020B0604020202020204" pitchFamily="34" charset="0"/>
                <a:sym typeface="Calibri" panose="020F0502020204030204"/>
              </a:rPr>
              <a:t>4</a:t>
            </a:r>
            <a:endParaRPr lang="en-US" sz="1100"/>
          </a:p>
        </p:txBody>
      </p:sp>
      <p:sp>
        <p:nvSpPr>
          <p:cNvPr id="36" name="AutoShape 15"/>
          <p:cNvSpPr/>
          <p:nvPr/>
        </p:nvSpPr>
        <p:spPr>
          <a:xfrm>
            <a:off x="8272736" y="4318025"/>
            <a:ext cx="939800" cy="939800"/>
          </a:xfrm>
          <a:prstGeom prst="donut">
            <a:avLst>
              <a:gd name="adj" fmla="val 4879"/>
            </a:avLst>
          </a:prstGeom>
          <a:gradFill rotWithShape="0">
            <a:gsLst>
              <a:gs pos="0">
                <a:srgbClr val="EBF2FF">
                  <a:alpha val="100000"/>
                </a:srgbClr>
              </a:gs>
              <a:gs pos="100000">
                <a:srgbClr val="104BA4">
                  <a:alpha val="80000"/>
                </a:srgbClr>
              </a:gs>
            </a:gsLst>
            <a:lin ang="8100000"/>
          </a:gradFill>
          <a:ln w="25400" cap="flat" cmpd="sng">
            <a:noFill/>
            <a:prstDash val="solid"/>
            <a:round/>
          </a:ln>
          <a:effectLst>
            <a:outerShdw blurRad="190500" dist="190500" dir="8100000" algn="tr" rotWithShape="0">
              <a:srgbClr val="000000">
                <a:alpha val="2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37" name="AutoShape 16"/>
          <p:cNvSpPr/>
          <p:nvPr/>
        </p:nvSpPr>
        <p:spPr>
          <a:xfrm>
            <a:off x="8285436" y="4330725"/>
            <a:ext cx="901700" cy="901700"/>
          </a:xfrm>
          <a:prstGeom prst="ellipse">
            <a:avLst/>
          </a:prstGeom>
          <a:solidFill>
            <a:srgbClr val="FFFFFF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83000"/>
              </a:lnSpc>
              <a:defRPr/>
            </a:pPr>
            <a:r>
              <a:rPr lang="en-US" sz="3200" b="1" i="0" u="none" strike="noStrike">
                <a:solidFill>
                  <a:srgbClr val="104BA4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0</a:t>
            </a:r>
            <a:r>
              <a:rPr lang="en-US" altLang="zh-CN" sz="3200" b="1" i="0" u="none" strike="noStrike">
                <a:solidFill>
                  <a:srgbClr val="104BA4"/>
                </a:solidFill>
                <a:latin typeface="Calibri" panose="020F0502020204030204"/>
                <a:ea typeface="Calibri" panose="020F0502020204030204"/>
                <a:cs typeface="Arial" panose="020B0604020202020204" pitchFamily="34" charset="0"/>
                <a:sym typeface="Calibri" panose="020F0502020204030204"/>
              </a:rPr>
              <a:t>5</a:t>
            </a:r>
            <a:endParaRPr lang="en-US"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utoShape 11"/>
          <p:cNvSpPr/>
          <p:nvPr/>
        </p:nvSpPr>
        <p:spPr>
          <a:xfrm>
            <a:off x="6285230" y="1226185"/>
            <a:ext cx="5640705" cy="5101590"/>
          </a:xfrm>
          <a:prstGeom prst="roundRect">
            <a:avLst>
              <a:gd name="adj" fmla="val 314"/>
            </a:avLst>
          </a:prstGeom>
          <a:solidFill>
            <a:srgbClr val="F1F5FF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14" name="AutoShape 11"/>
          <p:cNvSpPr/>
          <p:nvPr/>
        </p:nvSpPr>
        <p:spPr>
          <a:xfrm>
            <a:off x="240030" y="1226820"/>
            <a:ext cx="5856605" cy="5102860"/>
          </a:xfrm>
          <a:prstGeom prst="roundRect">
            <a:avLst>
              <a:gd name="adj" fmla="val 0"/>
            </a:avLst>
          </a:prstGeom>
          <a:solidFill>
            <a:srgbClr val="F1F5FF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2" name="AutoShape 2"/>
          <p:cNvSpPr/>
          <p:nvPr/>
        </p:nvSpPr>
        <p:spPr>
          <a:xfrm>
            <a:off x="330200" y="0"/>
            <a:ext cx="901700" cy="1130300"/>
          </a:xfrm>
          <a:prstGeom prst="roundRect">
            <a:avLst>
              <a:gd name="adj" fmla="val 0"/>
            </a:avLst>
          </a:prstGeom>
          <a:solidFill>
            <a:srgbClr val="104BA4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330200" algn="ctr" rotWithShape="0">
              <a:srgbClr val="000000">
                <a:alpha val="3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3" name="AutoShape 3"/>
          <p:cNvSpPr/>
          <p:nvPr/>
        </p:nvSpPr>
        <p:spPr>
          <a:xfrm>
            <a:off x="292100" y="279400"/>
            <a:ext cx="977900" cy="6477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01</a:t>
            </a:r>
            <a:endParaRPr lang="en-US" sz="1100"/>
          </a:p>
        </p:txBody>
      </p:sp>
      <p:sp>
        <p:nvSpPr>
          <p:cNvPr id="4" name="AutoShape 4"/>
          <p:cNvSpPr/>
          <p:nvPr/>
        </p:nvSpPr>
        <p:spPr>
          <a:xfrm>
            <a:off x="1460500" y="215900"/>
            <a:ext cx="6985000" cy="584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数学基础：核心概念</a:t>
            </a:r>
            <a:endParaRPr lang="en-US" sz="1100" b="1"/>
          </a:p>
        </p:txBody>
      </p:sp>
      <p:sp>
        <p:nvSpPr>
          <p:cNvPr id="5" name="AutoShape 5"/>
          <p:cNvSpPr/>
          <p:nvPr/>
        </p:nvSpPr>
        <p:spPr>
          <a:xfrm>
            <a:off x="1460500" y="848995"/>
            <a:ext cx="6985000" cy="381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0" i="0" u="none" strike="noStrike">
                <a:solidFill>
                  <a:srgbClr val="64646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矩阵元、守恒流与能动张量</a:t>
            </a:r>
            <a:endParaRPr lang="en-US" sz="1100"/>
          </a:p>
        </p:txBody>
      </p:sp>
      <p:sp>
        <p:nvSpPr>
          <p:cNvPr id="6" name="AutoShape 6"/>
          <p:cNvSpPr/>
          <p:nvPr/>
        </p:nvSpPr>
        <p:spPr>
          <a:xfrm>
            <a:off x="9525000" y="381000"/>
            <a:ext cx="2286000" cy="76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r">
              <a:lnSpc>
                <a:spcPct val="125000"/>
              </a:lnSpc>
              <a:defRPr/>
            </a:pPr>
            <a:r>
              <a:rPr lang="en-US" sz="1600" b="1" i="0" u="none" strike="noStrike">
                <a:solidFill>
                  <a:srgbClr val="104BA4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PHYSICS</a:t>
            </a:r>
            <a:endParaRPr lang="en-US" sz="1100"/>
          </a:p>
          <a:p>
            <a:pPr indent="0" algn="r">
              <a:lnSpc>
                <a:spcPct val="125000"/>
              </a:lnSpc>
            </a:pPr>
            <a:r>
              <a:rPr lang="en-US" sz="1000" b="0" i="0" u="none" strike="noStrike">
                <a:solidFill>
                  <a:srgbClr val="80808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QUANTUM MECHANICS</a:t>
            </a:r>
            <a:endParaRPr lang="en-US" sz="1000" b="0" i="0" u="none" strike="noStrike">
              <a:solidFill>
                <a:srgbClr val="80808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8" name="AutoShape 8"/>
          <p:cNvSpPr/>
          <p:nvPr/>
        </p:nvSpPr>
        <p:spPr>
          <a:xfrm>
            <a:off x="492125" y="1398905"/>
            <a:ext cx="5403850" cy="442849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8000"/>
              </a:lnSpc>
              <a:spcAft>
                <a:spcPts val="1200"/>
              </a:spcAft>
              <a:defRPr/>
            </a:pPr>
            <a:r>
              <a:rPr lang="en-US" sz="2000" b="1" i="0" u="none" strike="noStrike">
                <a:solidFill>
                  <a:srgbClr val="104BA4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▍矩阵元 ⟨p'| O | p  ⟩</a:t>
            </a:r>
            <a:endParaRPr lang="en-US" sz="1200">
              <a:solidFill>
                <a:srgbClr val="104BA4"/>
              </a:solidFill>
            </a:endParaRPr>
          </a:p>
          <a:p>
            <a:pPr indent="0" algn="l">
              <a:lnSpc>
                <a:spcPct val="117000"/>
              </a:lnSpc>
              <a:spcAft>
                <a:spcPts val="2000"/>
              </a:spcAft>
            </a:pPr>
            <a:r>
              <a:rPr lang="en-US" sz="18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描述粒子从初态 |p⟩(动量p)被算符O作用后，跃迁到末态 ⟨p'|（动量p'）的概率振幅。</a:t>
            </a:r>
            <a:endParaRPr lang="en-US" sz="1800" b="0" i="0" u="none" strike="noStrike">
              <a:solidFill>
                <a:schemeClr val="tx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17000"/>
              </a:lnSpc>
              <a:spcAft>
                <a:spcPts val="2000"/>
              </a:spcAft>
            </a:pPr>
            <a:r>
              <a:rPr lang="en-US" sz="2000" b="1" i="0" u="none" strike="noStrike">
                <a:solidFill>
                  <a:srgbClr val="104BA4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▍守恒流 Jᵘ</a:t>
            </a:r>
            <a:endParaRPr lang="en-US" sz="2000" b="1" i="0" u="none" strike="noStrike">
              <a:solidFill>
                <a:srgbClr val="104BA4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17000"/>
              </a:lnSpc>
              <a:spcAft>
                <a:spcPts val="2000"/>
              </a:spcAft>
            </a:pPr>
            <a:r>
              <a:rPr lang="en-US" sz="18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描述电荷等守恒量的时空流动，满足连续性方程 ∂ᵤJᵘ = 0。其时间分量 J⁰ 代表电荷密度，空间分量 Jⁱ 代表电流密度，体现了电荷守恒的局域形式。</a:t>
            </a:r>
            <a:endParaRPr lang="en-US" sz="1800" b="0" i="0" u="none" strike="noStrike">
              <a:solidFill>
                <a:schemeClr val="tx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08000"/>
              </a:lnSpc>
            </a:pPr>
            <a:r>
              <a:rPr lang="en-US" sz="2000" b="1" i="0" u="none" strike="noStrike">
                <a:solidFill>
                  <a:srgbClr val="104BA4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▍能动张量 θᵘᵛ</a:t>
            </a:r>
            <a:endParaRPr lang="en-US" sz="2000" b="1" i="0" u="none" strike="noStrike">
              <a:solidFill>
                <a:srgbClr val="104BA4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17000"/>
              </a:lnSpc>
            </a:pPr>
            <a:r>
              <a:rPr lang="en-US" sz="18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描述能量与动量的密度与流，满足 ∂ᵤθᵘᵛ = 0。时间分量 θ⁰⁰ 为能量密度，θ⁰ⁱ 为动量密度，是描述场物质动力学性质的核心物理量。</a:t>
            </a:r>
            <a:endParaRPr lang="en-US" sz="1800" b="0" i="0" u="none" strike="noStrike">
              <a:solidFill>
                <a:schemeClr val="tx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0" name="AutoShape 10"/>
          <p:cNvSpPr/>
          <p:nvPr/>
        </p:nvSpPr>
        <p:spPr>
          <a:xfrm>
            <a:off x="6456045" y="1398905"/>
            <a:ext cx="5354955" cy="4831715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t" anchorCtr="0"/>
          <a:lstStyle/>
          <a:p>
            <a:pPr indent="0" algn="l">
              <a:lnSpc>
                <a:spcPct val="108000"/>
              </a:lnSpc>
              <a:spcAft>
                <a:spcPts val="1200"/>
              </a:spcAft>
              <a:defRPr/>
            </a:pPr>
            <a:r>
              <a:rPr lang="en-US" sz="2400" b="1">
                <a:solidFill>
                  <a:srgbClr val="104BA4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▍</a:t>
            </a:r>
            <a:r>
              <a:rPr lang="en-US" sz="2400" b="1" i="0" u="none" strike="noStrike">
                <a:solidFill>
                  <a:srgbClr val="104BA4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物理意义与关联</a:t>
            </a:r>
            <a:endParaRPr lang="en-US"/>
          </a:p>
          <a:p>
            <a:pPr indent="0" algn="l">
              <a:lnSpc>
                <a:spcPct val="125000"/>
              </a:lnSpc>
              <a:spcAft>
                <a:spcPts val="2000"/>
              </a:spcAft>
            </a:pPr>
            <a:r>
              <a:rPr lang="en-US" sz="1800" b="0" i="0" u="none" strike="noStrike">
                <a:solidFill>
                  <a:srgbClr val="37415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这三个概念构成了量子场论计算与分析的</a:t>
            </a:r>
            <a:r>
              <a:rPr lang="zh-CN" altLang="en-US" sz="1800" b="0" i="0" u="none" strike="noStrike">
                <a:solidFill>
                  <a:srgbClr val="37415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基础</a:t>
            </a:r>
            <a:r>
              <a:rPr lang="en-US" sz="1800" b="0" i="0" u="none" strike="noStrike">
                <a:solidFill>
                  <a:srgbClr val="37415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：</a:t>
            </a:r>
            <a:endParaRPr lang="en-US" sz="1800" b="0" i="0" u="none" strike="noStrike">
              <a:solidFill>
                <a:srgbClr val="37415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25000"/>
              </a:lnSpc>
              <a:spcAft>
                <a:spcPts val="2000"/>
              </a:spcAft>
            </a:pPr>
            <a:r>
              <a:rPr lang="en-US" sz="1800" b="0" i="0" u="none" strike="noStrike">
                <a:solidFill>
                  <a:srgbClr val="37415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1.</a:t>
            </a:r>
            <a:r>
              <a:rPr lang="en-US" sz="1800" b="1" i="0" u="none" strike="noStrike">
                <a:solidFill>
                  <a:srgbClr val="37415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矩阵元</a:t>
            </a:r>
            <a:r>
              <a:rPr lang="en-US" sz="1800" b="0" i="0" u="none" strike="noStrike">
                <a:solidFill>
                  <a:srgbClr val="37415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是“测量”的数学语言，任何物理可观测量的计算最终都要归结为矩阵元的求值。</a:t>
            </a:r>
            <a:endParaRPr lang="en-US" sz="1800" b="0" i="0" u="none" strike="noStrike">
              <a:solidFill>
                <a:srgbClr val="37415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25000"/>
              </a:lnSpc>
              <a:spcAft>
                <a:spcPts val="2000"/>
              </a:spcAft>
            </a:pPr>
            <a:r>
              <a:rPr lang="en-US" sz="1800" b="0" i="0" u="none" strike="noStrike">
                <a:solidFill>
                  <a:srgbClr val="37415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2.</a:t>
            </a:r>
            <a:r>
              <a:rPr lang="en-US" sz="1800" b="1" i="0" u="none" strike="noStrike">
                <a:solidFill>
                  <a:srgbClr val="37415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守恒流</a:t>
            </a:r>
            <a:r>
              <a:rPr lang="en-US" sz="1800" b="0" i="0" u="none" strike="noStrike">
                <a:solidFill>
                  <a:srgbClr val="37415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和</a:t>
            </a:r>
            <a:r>
              <a:rPr lang="en-US" sz="1800" b="1" i="0" u="none" strike="noStrike">
                <a:solidFill>
                  <a:srgbClr val="37415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能动张量</a:t>
            </a:r>
            <a:r>
              <a:rPr lang="en-US" sz="1800" b="0" i="0" u="none" strike="noStrike">
                <a:solidFill>
                  <a:srgbClr val="37415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是“对称性”的直接产物（诺特定理）。它们的守恒性（连续性方程）简化了理论推导，</a:t>
            </a:r>
            <a:r>
              <a:rPr lang="zh-CN" altLang="en-US" sz="1800" b="0" i="0" u="none" strike="noStrike">
                <a:solidFill>
                  <a:srgbClr val="37415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也体现</a:t>
            </a:r>
            <a:r>
              <a:rPr lang="en-US" sz="1800" b="0" i="0" u="none" strike="noStrike">
                <a:solidFill>
                  <a:srgbClr val="37415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物理系统对称性。</a:t>
            </a:r>
            <a:endParaRPr lang="en-US" sz="1800" b="0" i="0" u="none" strike="noStrike">
              <a:solidFill>
                <a:srgbClr val="37415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25000"/>
              </a:lnSpc>
              <a:spcAft>
                <a:spcPts val="2000"/>
              </a:spcAft>
            </a:pPr>
            <a:r>
              <a:rPr lang="en-US" sz="1800" b="0" i="0" u="none" strike="noStrike">
                <a:solidFill>
                  <a:srgbClr val="37415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在后续定理证明中，算符 O 将主要取为守恒流 Jᵘ 和能动张量 θᵘᵛ。利用它们满足的守恒方程，我们可以建立初末态之间的联系，从而导出矩阵元的解析性质。</a:t>
            </a:r>
            <a:endParaRPr lang="en-US" sz="1800" b="0" i="0" u="none" strike="noStrike">
              <a:solidFill>
                <a:srgbClr val="37415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13" name="Picture 7"/>
          <p:cNvPicPr>
            <a:picLocks noChangeAspect="1"/>
          </p:cNvPicPr>
          <p:nvPr/>
        </p:nvPicPr>
        <p:blipFill>
          <a:blip r:embed="rId1"/>
          <a:srcRect l="257" r="257"/>
          <a:stretch>
            <a:fillRect/>
          </a:stretch>
        </p:blipFill>
        <p:spPr>
          <a:xfrm>
            <a:off x="330200" y="6426200"/>
            <a:ext cx="2750820" cy="36957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utoShape 11"/>
          <p:cNvSpPr/>
          <p:nvPr/>
        </p:nvSpPr>
        <p:spPr>
          <a:xfrm>
            <a:off x="330200" y="1610995"/>
            <a:ext cx="10936605" cy="4627880"/>
          </a:xfrm>
          <a:prstGeom prst="roundRect">
            <a:avLst>
              <a:gd name="adj" fmla="val 0"/>
            </a:avLst>
          </a:prstGeom>
          <a:solidFill>
            <a:srgbClr val="F1F5FF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2" name="AutoShape 2"/>
          <p:cNvSpPr/>
          <p:nvPr/>
        </p:nvSpPr>
        <p:spPr>
          <a:xfrm>
            <a:off x="330200" y="0"/>
            <a:ext cx="901700" cy="1130300"/>
          </a:xfrm>
          <a:prstGeom prst="roundRect">
            <a:avLst>
              <a:gd name="adj" fmla="val 0"/>
            </a:avLst>
          </a:prstGeom>
          <a:solidFill>
            <a:srgbClr val="104BA4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330200" algn="ctr" rotWithShape="0">
              <a:srgbClr val="000000">
                <a:alpha val="3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3" name="AutoShape 3"/>
          <p:cNvSpPr/>
          <p:nvPr/>
        </p:nvSpPr>
        <p:spPr>
          <a:xfrm>
            <a:off x="292100" y="279400"/>
            <a:ext cx="977900" cy="6477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ctr">
              <a:lnSpc>
                <a:spcPct val="100000"/>
              </a:lnSpc>
              <a:defRPr/>
            </a:pPr>
            <a:r>
              <a:rPr lang="en-US" sz="3600" b="1" i="0" u="none" strike="noStrike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01</a:t>
            </a:r>
            <a:endParaRPr lang="en-US" sz="1100"/>
          </a:p>
        </p:txBody>
      </p:sp>
      <p:sp>
        <p:nvSpPr>
          <p:cNvPr id="4" name="AutoShape 4"/>
          <p:cNvSpPr/>
          <p:nvPr/>
        </p:nvSpPr>
        <p:spPr>
          <a:xfrm>
            <a:off x="1384300" y="215900"/>
            <a:ext cx="6350000" cy="584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32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数学基础：群论与自旋</a:t>
            </a:r>
            <a:endParaRPr lang="en-US" sz="1100" b="1"/>
          </a:p>
        </p:txBody>
      </p:sp>
      <p:sp>
        <p:nvSpPr>
          <p:cNvPr id="5" name="AutoShape 5"/>
          <p:cNvSpPr/>
          <p:nvPr/>
        </p:nvSpPr>
        <p:spPr>
          <a:xfrm>
            <a:off x="1435100" y="927100"/>
            <a:ext cx="4933315" cy="3683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800" i="0" u="none" strike="noStrike">
                <a:solidFill>
                  <a:srgbClr val="55555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核心概念解析：群、SO(2)与自旋的物理联系</a:t>
            </a:r>
            <a:endParaRPr lang="en-US" sz="1100"/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9791700" y="254000"/>
            <a:ext cx="685800" cy="6858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2"/>
          <a:srcRect t="3801" b="3801"/>
          <a:stretch>
            <a:fillRect/>
          </a:stretch>
        </p:blipFill>
        <p:spPr>
          <a:xfrm>
            <a:off x="10464800" y="241300"/>
            <a:ext cx="1295400" cy="4953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8" name="AutoShape 8"/>
          <p:cNvSpPr/>
          <p:nvPr/>
        </p:nvSpPr>
        <p:spPr>
          <a:xfrm>
            <a:off x="10477500" y="762000"/>
            <a:ext cx="1282700" cy="2413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ctr">
              <a:lnSpc>
                <a:spcPct val="100000"/>
              </a:lnSpc>
              <a:defRPr/>
            </a:pPr>
            <a:r>
              <a:rPr lang="en-US" sz="1000" b="1" i="0" u="none" strike="noStrike">
                <a:solidFill>
                  <a:srgbClr val="646464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FUDAN UNIVERSITY</a:t>
            </a:r>
            <a:endParaRPr lang="en-US" sz="1100"/>
          </a:p>
        </p:txBody>
      </p:sp>
      <p:sp>
        <p:nvSpPr>
          <p:cNvPr id="10" name="AutoShape 10"/>
          <p:cNvSpPr/>
          <p:nvPr/>
        </p:nvSpPr>
        <p:spPr>
          <a:xfrm>
            <a:off x="537845" y="1842770"/>
            <a:ext cx="10309860" cy="124333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127000" tIns="101600" rIns="127000" bIns="101600" rtlCol="0" anchor="t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2800" b="1" i="0" u="none" strike="noStrike">
                <a:solidFill>
                  <a:srgbClr val="104BA4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▍群 (Group) - 对称性的数学语言</a:t>
            </a:r>
            <a:endParaRPr lang="en-US" sz="1600">
              <a:solidFill>
                <a:srgbClr val="104BA4"/>
              </a:solidFill>
            </a:endParaRPr>
          </a:p>
          <a:p>
            <a:pPr indent="0" algn="l">
              <a:lnSpc>
                <a:spcPct val="108000"/>
              </a:lnSpc>
            </a:pPr>
            <a:r>
              <a:rPr lang="en-US" sz="20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一组满足“封闭性、结合律、单位元、逆元”四大公理的“变换操作”集合。例如：绕固定点的所有旋转操作自然构成一个“旋转群”，描述了物理系统的旋转对称性。</a:t>
            </a:r>
            <a:endParaRPr lang="en-US" sz="2000" b="0" i="0" u="none" strike="noStrike">
              <a:solidFill>
                <a:schemeClr val="tx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1" name="AutoShape 11"/>
          <p:cNvSpPr/>
          <p:nvPr/>
        </p:nvSpPr>
        <p:spPr>
          <a:xfrm>
            <a:off x="537845" y="3162300"/>
            <a:ext cx="10170795" cy="137414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127000" tIns="101600" rIns="127000" bIns="101600" rtlCol="0" anchor="t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2800" b="1" i="0" u="none" strike="noStrike">
                <a:solidFill>
                  <a:srgbClr val="104BA4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▍SO(2) - 平面旋转的特殊正交群</a:t>
            </a:r>
            <a:endParaRPr lang="en-US" sz="1600">
              <a:solidFill>
                <a:srgbClr val="104BA4"/>
              </a:solidFill>
            </a:endParaRPr>
          </a:p>
          <a:p>
            <a:pPr indent="0" algn="l">
              <a:lnSpc>
                <a:spcPct val="108000"/>
              </a:lnSpc>
            </a:pPr>
            <a:r>
              <a:rPr lang="en-US" sz="20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特指二维平面上绕定点的旋转操作集合。它对应四维时空中无质量粒子运动方向垂直面上的二维旋转，是描述自旋对称性的基础。</a:t>
            </a:r>
            <a:endParaRPr lang="en-US" sz="2000" b="0" i="0" u="none" strike="noStrike">
              <a:solidFill>
                <a:schemeClr val="tx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2" name="AutoShape 12"/>
          <p:cNvSpPr/>
          <p:nvPr/>
        </p:nvSpPr>
        <p:spPr>
          <a:xfrm>
            <a:off x="537845" y="4536440"/>
            <a:ext cx="10309860" cy="1468755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127000" tIns="101600" rIns="127000" bIns="101600" rtlCol="0" anchor="t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2800" b="1" i="0" u="none" strike="noStrike">
                <a:solidFill>
                  <a:srgbClr val="104BA4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▍物理直觉：从群到自旋</a:t>
            </a:r>
            <a:endParaRPr lang="en-US" sz="1600">
              <a:solidFill>
                <a:srgbClr val="104BA4"/>
              </a:solidFill>
            </a:endParaRPr>
          </a:p>
          <a:p>
            <a:pPr indent="0" algn="l">
              <a:lnSpc>
                <a:spcPct val="108000"/>
              </a:lnSpc>
            </a:pPr>
            <a:r>
              <a:rPr lang="en-US" sz="20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自旋是粒子在SO(2)旋转群下的变换性质。它决定了粒子波函数在旋转θ角后，获得的相位因子形式为 e^(iθj)，其中 j 即为自旋量子数。</a:t>
            </a:r>
            <a:endParaRPr lang="en-US" sz="2000" b="0" i="0" u="none" strike="noStrike">
              <a:solidFill>
                <a:schemeClr val="tx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15" name="Picture 15"/>
          <p:cNvPicPr>
            <a:picLocks noChangeAspect="1"/>
          </p:cNvPicPr>
          <p:nvPr/>
        </p:nvPicPr>
        <p:blipFill>
          <a:blip r:embed="rId3"/>
          <a:srcRect l="257" r="257"/>
          <a:stretch>
            <a:fillRect/>
          </a:stretch>
        </p:blipFill>
        <p:spPr>
          <a:xfrm>
            <a:off x="330200" y="6286500"/>
            <a:ext cx="2743200" cy="3683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utoShape 11"/>
          <p:cNvSpPr/>
          <p:nvPr/>
        </p:nvSpPr>
        <p:spPr>
          <a:xfrm>
            <a:off x="292100" y="1289050"/>
            <a:ext cx="11352530" cy="4609465"/>
          </a:xfrm>
          <a:prstGeom prst="roundRect">
            <a:avLst>
              <a:gd name="adj" fmla="val 0"/>
            </a:avLst>
          </a:prstGeom>
          <a:solidFill>
            <a:srgbClr val="F1F5FF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2" name="AutoShape 2"/>
          <p:cNvSpPr/>
          <p:nvPr/>
        </p:nvSpPr>
        <p:spPr>
          <a:xfrm>
            <a:off x="330200" y="0"/>
            <a:ext cx="901700" cy="1130300"/>
          </a:xfrm>
          <a:prstGeom prst="roundRect">
            <a:avLst>
              <a:gd name="adj" fmla="val 0"/>
            </a:avLst>
          </a:prstGeom>
          <a:solidFill>
            <a:srgbClr val="104BA4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330200" algn="ctr" rotWithShape="0">
              <a:srgbClr val="000000">
                <a:alpha val="3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3" name="AutoShape 3"/>
          <p:cNvSpPr/>
          <p:nvPr/>
        </p:nvSpPr>
        <p:spPr>
          <a:xfrm>
            <a:off x="292100" y="279400"/>
            <a:ext cx="977900" cy="6477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ctr">
              <a:lnSpc>
                <a:spcPct val="100000"/>
              </a:lnSpc>
              <a:defRPr/>
            </a:pPr>
            <a:r>
              <a:rPr lang="en-US" sz="3600" b="1" i="0" u="none" strike="noStrike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01</a:t>
            </a:r>
            <a:endParaRPr lang="en-US" sz="1100"/>
          </a:p>
        </p:txBody>
      </p:sp>
      <p:sp>
        <p:nvSpPr>
          <p:cNvPr id="4" name="AutoShape 4"/>
          <p:cNvSpPr/>
          <p:nvPr/>
        </p:nvSpPr>
        <p:spPr>
          <a:xfrm>
            <a:off x="1384300" y="215900"/>
            <a:ext cx="7620000" cy="584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32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数学基础：小群</a:t>
            </a:r>
            <a:endParaRPr lang="en-US" sz="1100" b="1"/>
          </a:p>
        </p:txBody>
      </p:sp>
      <p:sp>
        <p:nvSpPr>
          <p:cNvPr id="5" name="AutoShape 5"/>
          <p:cNvSpPr/>
          <p:nvPr/>
        </p:nvSpPr>
        <p:spPr>
          <a:xfrm>
            <a:off x="1435100" y="762000"/>
            <a:ext cx="3810000" cy="3683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1800" b="0" i="0" u="none" strike="noStrike">
                <a:solidFill>
                  <a:srgbClr val="80808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小群 (Little Group)</a:t>
            </a:r>
            <a:endParaRPr lang="en-US" sz="1100"/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9791700" y="254000"/>
            <a:ext cx="685800" cy="6858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pic>
        <p:nvPicPr>
          <p:cNvPr id="7" name="Picture 7"/>
          <p:cNvPicPr>
            <a:picLocks noChangeAspect="1"/>
          </p:cNvPicPr>
          <p:nvPr/>
        </p:nvPicPr>
        <p:blipFill>
          <a:blip r:embed="rId2"/>
          <a:srcRect t="3801" b="3801"/>
          <a:stretch>
            <a:fillRect/>
          </a:stretch>
        </p:blipFill>
        <p:spPr>
          <a:xfrm>
            <a:off x="10464800" y="241300"/>
            <a:ext cx="1295400" cy="4953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8" name="AutoShape 8"/>
          <p:cNvSpPr/>
          <p:nvPr/>
        </p:nvSpPr>
        <p:spPr>
          <a:xfrm>
            <a:off x="10477500" y="698500"/>
            <a:ext cx="1282700" cy="2413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dist">
              <a:lnSpc>
                <a:spcPct val="100000"/>
              </a:lnSpc>
              <a:defRPr/>
            </a:pPr>
            <a:r>
              <a:rPr lang="en-US" sz="1000" b="1" i="0" u="none" strike="noStrik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FUDAN UNIVERSITY</a:t>
            </a:r>
            <a:endParaRPr lang="en-US" sz="1100"/>
          </a:p>
        </p:txBody>
      </p:sp>
      <p:pic>
        <p:nvPicPr>
          <p:cNvPr id="9" name="Picture 9"/>
          <p:cNvPicPr>
            <a:picLocks noChangeAspect="1"/>
          </p:cNvPicPr>
          <p:nvPr/>
        </p:nvPicPr>
        <p:blipFill>
          <a:blip r:embed="rId3"/>
          <a:srcRect l="257" r="257"/>
          <a:stretch>
            <a:fillRect/>
          </a:stretch>
        </p:blipFill>
        <p:spPr>
          <a:xfrm>
            <a:off x="330200" y="6388100"/>
            <a:ext cx="2743200" cy="3683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11" name="AutoShape 11"/>
          <p:cNvSpPr/>
          <p:nvPr/>
        </p:nvSpPr>
        <p:spPr>
          <a:xfrm>
            <a:off x="292735" y="1536700"/>
            <a:ext cx="11467465" cy="3568065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254000" tIns="190500" rIns="254000" bIns="190500" rtlCol="0" anchor="t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24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▍定义：</a:t>
            </a:r>
            <a:r>
              <a:rPr lang="en-US" sz="2400" b="0" i="0" u="none" strike="noStrike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保持粒子四动量 p 不变的洛伦兹变换子群。</a:t>
            </a:r>
            <a:endParaRPr lang="en-US" sz="1600">
              <a:solidFill>
                <a:schemeClr val="tx1"/>
              </a:solidFill>
            </a:endParaRPr>
          </a:p>
          <a:p>
            <a:pPr indent="0" algn="l">
              <a:lnSpc>
                <a:spcPct val="117000"/>
              </a:lnSpc>
            </a:pPr>
            <a:endParaRPr sz="2000">
              <a:solidFill>
                <a:schemeClr val="tx1"/>
              </a:solidFill>
            </a:endParaRPr>
          </a:p>
          <a:p>
            <a:pPr indent="0" algn="l">
              <a:lnSpc>
                <a:spcPct val="117000"/>
              </a:lnSpc>
            </a:pPr>
            <a:r>
              <a:rPr lang="en-US" sz="24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▍无质量粒子的小群：</a:t>
            </a:r>
            <a:r>
              <a:rPr lang="en-US" sz="2400" b="0" i="0" u="none" strike="noStrike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对于沿 z 轴运动的无质量粒子 p=(E,0,0,E)，其小群是绕 z 轴的旋转群，即</a:t>
            </a:r>
            <a:r>
              <a:rPr lang="en-US" sz="2800" b="1" i="0" u="none" strike="noStrike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SO(2)</a:t>
            </a:r>
            <a:r>
              <a:rPr lang="en-US" sz="2400" b="0" i="0" u="none" strike="noStrike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。</a:t>
            </a:r>
            <a:endParaRPr lang="en-US" sz="2400" b="0" i="0" u="none" strike="noStrike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  <a:p>
            <a:pPr indent="0" algn="l">
              <a:lnSpc>
                <a:spcPct val="117000"/>
              </a:lnSpc>
            </a:pPr>
            <a:endParaRPr sz="2000">
              <a:solidFill>
                <a:schemeClr val="tx1"/>
              </a:solidFill>
            </a:endParaRPr>
          </a:p>
          <a:p>
            <a:pPr indent="0" algn="l">
              <a:lnSpc>
                <a:spcPct val="117000"/>
              </a:lnSpc>
            </a:pPr>
            <a:r>
              <a:rPr lang="en-US" sz="24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▍d 维推广：</a:t>
            </a:r>
            <a:r>
              <a:rPr lang="en-US" sz="2400" b="0" i="0" u="none" strike="noStrike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在 d 维时空中，无质量粒子的小群是垂直于其飞行方向的 (d-2) 维空间中的旋转群，即</a:t>
            </a:r>
            <a:r>
              <a:rPr lang="en-US" sz="2800" b="1" i="0" u="none" strike="noStrike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SO(d-2)</a:t>
            </a:r>
            <a:r>
              <a:rPr lang="en-US" sz="2400" b="0" i="0" u="none" strike="noStrike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。这个小群描述了粒子在不改变其运动方向的情况下，所有可能的“内部旋转”。</a:t>
            </a:r>
            <a:endParaRPr lang="en-US" sz="2400" b="0" i="0" u="none" strike="noStrike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9448800" y="6527800"/>
            <a:ext cx="2743200" cy="3683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ctr" anchorCtr="0"/>
          <a:lstStyle/>
          <a:p>
            <a:pPr algn="r">
              <a:defRPr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11"/>
          <p:cNvSpPr/>
          <p:nvPr/>
        </p:nvSpPr>
        <p:spPr>
          <a:xfrm>
            <a:off x="205740" y="1421765"/>
            <a:ext cx="6245860" cy="4728210"/>
          </a:xfrm>
          <a:prstGeom prst="roundRect">
            <a:avLst>
              <a:gd name="adj" fmla="val 0"/>
            </a:avLst>
          </a:prstGeom>
          <a:solidFill>
            <a:srgbClr val="F1F5FF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2" name="AutoShape 2"/>
          <p:cNvSpPr/>
          <p:nvPr/>
        </p:nvSpPr>
        <p:spPr>
          <a:xfrm>
            <a:off x="330200" y="0"/>
            <a:ext cx="901700" cy="1130300"/>
          </a:xfrm>
          <a:prstGeom prst="roundRect">
            <a:avLst>
              <a:gd name="adj" fmla="val 0"/>
            </a:avLst>
          </a:prstGeom>
          <a:solidFill>
            <a:srgbClr val="104BA4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444500" dist="190500" dir="2700000" algn="tl" rotWithShape="0">
              <a:srgbClr val="000000">
                <a:alpha val="25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3" name="AutoShape 3"/>
          <p:cNvSpPr/>
          <p:nvPr/>
        </p:nvSpPr>
        <p:spPr>
          <a:xfrm>
            <a:off x="292100" y="279400"/>
            <a:ext cx="977900" cy="6477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02</a:t>
            </a:r>
            <a:endParaRPr lang="en-US" sz="110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9791700" y="254000"/>
            <a:ext cx="685800" cy="6858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2"/>
          <a:srcRect t="3801" b="3801"/>
          <a:stretch>
            <a:fillRect/>
          </a:stretch>
        </p:blipFill>
        <p:spPr>
          <a:xfrm>
            <a:off x="10464800" y="241300"/>
            <a:ext cx="1295400" cy="4953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6" name="AutoShape 6"/>
          <p:cNvSpPr/>
          <p:nvPr/>
        </p:nvSpPr>
        <p:spPr>
          <a:xfrm>
            <a:off x="10477500" y="762000"/>
            <a:ext cx="1524000" cy="254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000" b="1" i="0" u="none" strike="noStrike">
                <a:solidFill>
                  <a:srgbClr val="50505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FUDAN UNIVERSITY</a:t>
            </a:r>
            <a:endParaRPr lang="en-US" sz="1100"/>
          </a:p>
        </p:txBody>
      </p:sp>
      <p:sp>
        <p:nvSpPr>
          <p:cNvPr id="7" name="AutoShape 7"/>
          <p:cNvSpPr/>
          <p:nvPr/>
        </p:nvSpPr>
        <p:spPr>
          <a:xfrm>
            <a:off x="1384300" y="215900"/>
            <a:ext cx="7620000" cy="584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四维定理证明：定理陈述</a:t>
            </a:r>
            <a:endParaRPr lang="en-US" sz="1100"/>
          </a:p>
        </p:txBody>
      </p:sp>
      <p:sp>
        <p:nvSpPr>
          <p:cNvPr id="8" name="AutoShape 8"/>
          <p:cNvSpPr/>
          <p:nvPr/>
        </p:nvSpPr>
        <p:spPr>
          <a:xfrm>
            <a:off x="1431290" y="800100"/>
            <a:ext cx="7620000" cy="444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0" i="0" u="none" strike="noStrike">
                <a:solidFill>
                  <a:srgbClr val="55555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温伯格-威腾定理 (Weinberg-Witten Theorem, 1980)</a:t>
            </a:r>
            <a:endParaRPr lang="en-US" sz="1100"/>
          </a:p>
        </p:txBody>
      </p:sp>
      <p:sp>
        <p:nvSpPr>
          <p:cNvPr id="10" name="AutoShape 10"/>
          <p:cNvSpPr/>
          <p:nvPr/>
        </p:nvSpPr>
        <p:spPr>
          <a:xfrm>
            <a:off x="444500" y="1813560"/>
            <a:ext cx="5715000" cy="390144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2400" b="1" i="0" u="none" strike="noStrike">
                <a:solidFill>
                  <a:srgbClr val="104BA4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▍定理1 (荷-自旋禁区)</a:t>
            </a:r>
            <a:endParaRPr lang="en-US">
              <a:solidFill>
                <a:srgbClr val="104BA4"/>
              </a:solidFill>
            </a:endParaRPr>
          </a:p>
          <a:p>
            <a:pPr indent="0" algn="l">
              <a:lnSpc>
                <a:spcPct val="108000"/>
              </a:lnSpc>
            </a:pPr>
            <a:r>
              <a:rPr lang="en-US" sz="20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若理论存在洛伦兹协变守恒流 Jᵘ，且对应守恒荷非零，则不存在带该荷、自旋 j &gt; 1/2 的无质量粒子。</a:t>
            </a:r>
            <a:endParaRPr lang="en-US" sz="2000" b="0" i="0" u="none" strike="noStrike">
              <a:solidFill>
                <a:schemeClr val="tx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17000"/>
              </a:lnSpc>
              <a:spcBef>
                <a:spcPts val="2000"/>
              </a:spcBef>
            </a:pPr>
            <a:r>
              <a:rPr lang="en-US" sz="2400" b="1" i="0" u="none" strike="noStrike">
                <a:solidFill>
                  <a:srgbClr val="104BA4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▍定理2 (能动量-自旋禁区)</a:t>
            </a:r>
            <a:endParaRPr lang="en-US" sz="2400" b="1" i="0" u="none" strike="noStrike">
              <a:solidFill>
                <a:srgbClr val="104BA4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08000"/>
              </a:lnSpc>
            </a:pPr>
            <a:r>
              <a:rPr lang="en-US" sz="20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若理论存在洛伦兹协变守恒能动张量 θᵘᵛ，则不存在自旋 j &gt; 1 的无质量粒子。</a:t>
            </a:r>
            <a:endParaRPr lang="en-US" sz="2000" b="0" i="0" u="none" strike="noStrike">
              <a:solidFill>
                <a:schemeClr val="tx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17000"/>
              </a:lnSpc>
              <a:spcBef>
                <a:spcPts val="2500"/>
              </a:spcBef>
            </a:pPr>
            <a:r>
              <a:rPr lang="en-US" sz="2400" b="1">
                <a:solidFill>
                  <a:srgbClr val="104BA4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▍</a:t>
            </a:r>
            <a:r>
              <a:rPr lang="en-US" sz="2400" b="1" i="0" u="none" strike="noStrike">
                <a:solidFill>
                  <a:srgbClr val="104BA4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物理意义总结</a:t>
            </a:r>
            <a:endParaRPr lang="en-US" sz="2400" b="1" i="0" u="none" strike="noStrike">
              <a:solidFill>
                <a:srgbClr val="104BA4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08000"/>
              </a:lnSpc>
            </a:pPr>
            <a:r>
              <a:rPr lang="en-US" sz="20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这一定理构建了一个理论上的“禁区”，在具有协变守恒流和能动张量的量子场论中，自然界的基本无质量粒子的自旋存在严格上限，排除了高自旋无质量粒子的存在可能。</a:t>
            </a:r>
            <a:endParaRPr lang="en-US" sz="2000" b="0" i="0" u="none" strike="noStrike">
              <a:solidFill>
                <a:schemeClr val="tx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1" name="AutoShape 11"/>
          <p:cNvSpPr/>
          <p:nvPr/>
        </p:nvSpPr>
        <p:spPr>
          <a:xfrm>
            <a:off x="6722745" y="1421765"/>
            <a:ext cx="4961255" cy="4728210"/>
          </a:xfrm>
          <a:prstGeom prst="roundRect">
            <a:avLst>
              <a:gd name="adj" fmla="val 0"/>
            </a:avLst>
          </a:prstGeom>
          <a:solidFill>
            <a:srgbClr val="F8F9FA">
              <a:alpha val="100000"/>
            </a:srgbClr>
          </a:solidFill>
          <a:ln w="12700" cap="flat" cmpd="sng">
            <a:solidFill>
              <a:srgbClr val="DCDCDC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12" name="AutoShape 12"/>
          <p:cNvSpPr/>
          <p:nvPr/>
        </p:nvSpPr>
        <p:spPr>
          <a:xfrm>
            <a:off x="6985000" y="2159000"/>
            <a:ext cx="4445000" cy="3302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33000"/>
              </a:lnSpc>
              <a:defRPr/>
            </a:pPr>
            <a:r>
              <a:rPr lang="en-US" sz="4000" b="1" i="0" u="none" strike="noStrike">
                <a:solidFill>
                  <a:srgbClr val="104BA4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核心结论</a:t>
            </a:r>
            <a:endParaRPr lang="en-US" sz="4000" b="1"/>
          </a:p>
          <a:p>
            <a:pPr indent="0" algn="l">
              <a:lnSpc>
                <a:spcPct val="125000"/>
              </a:lnSpc>
              <a:spcBef>
                <a:spcPts val="2000"/>
              </a:spcBef>
            </a:pPr>
            <a:r>
              <a:rPr lang="en-US" sz="2800" b="0" i="0" u="none" strike="noStrike">
                <a:solidFill>
                  <a:srgbClr val="323232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在具有协变守恒流和能动张量的理论中，高自旋无质量粒子被禁止。</a:t>
            </a:r>
            <a:endParaRPr lang="en-US" sz="2800" b="0" i="0" u="none" strike="noStrike">
              <a:solidFill>
                <a:srgbClr val="323232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ctr">
              <a:lnSpc>
                <a:spcPct val="117000"/>
              </a:lnSpc>
              <a:spcBef>
                <a:spcPts val="4000"/>
              </a:spcBef>
            </a:pPr>
            <a:endParaRPr lang="en-US" sz="2800" b="0" i="1" u="none" strike="noStrike">
              <a:solidFill>
                <a:srgbClr val="646464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utoShape 11"/>
          <p:cNvSpPr/>
          <p:nvPr/>
        </p:nvSpPr>
        <p:spPr>
          <a:xfrm>
            <a:off x="7200265" y="1472565"/>
            <a:ext cx="4559935" cy="4490720"/>
          </a:xfrm>
          <a:prstGeom prst="roundRect">
            <a:avLst>
              <a:gd name="adj" fmla="val 0"/>
            </a:avLst>
          </a:prstGeom>
          <a:solidFill>
            <a:srgbClr val="F1F5FF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19" name="AutoShape 11"/>
          <p:cNvSpPr/>
          <p:nvPr/>
        </p:nvSpPr>
        <p:spPr>
          <a:xfrm>
            <a:off x="450850" y="4017010"/>
            <a:ext cx="6458585" cy="1946275"/>
          </a:xfrm>
          <a:prstGeom prst="roundRect">
            <a:avLst>
              <a:gd name="adj" fmla="val 0"/>
            </a:avLst>
          </a:prstGeom>
          <a:solidFill>
            <a:srgbClr val="F1F5FF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18" name="AutoShape 11"/>
          <p:cNvSpPr/>
          <p:nvPr/>
        </p:nvSpPr>
        <p:spPr>
          <a:xfrm>
            <a:off x="450850" y="1472565"/>
            <a:ext cx="6459220" cy="2352040"/>
          </a:xfrm>
          <a:prstGeom prst="roundRect">
            <a:avLst>
              <a:gd name="adj" fmla="val 0"/>
            </a:avLst>
          </a:prstGeom>
          <a:solidFill>
            <a:srgbClr val="F1F5FF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2" name="AutoShape 2"/>
          <p:cNvSpPr/>
          <p:nvPr/>
        </p:nvSpPr>
        <p:spPr>
          <a:xfrm>
            <a:off x="330200" y="0"/>
            <a:ext cx="901700" cy="1130300"/>
          </a:xfrm>
          <a:prstGeom prst="roundRect">
            <a:avLst>
              <a:gd name="adj" fmla="val 0"/>
            </a:avLst>
          </a:prstGeom>
          <a:solidFill>
            <a:srgbClr val="104BA4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330200" algn="ctr" rotWithShape="0">
              <a:srgbClr val="000000">
                <a:alpha val="3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3" name="AutoShape 3"/>
          <p:cNvSpPr/>
          <p:nvPr/>
        </p:nvSpPr>
        <p:spPr>
          <a:xfrm>
            <a:off x="292100" y="279400"/>
            <a:ext cx="977900" cy="6477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ctr">
              <a:lnSpc>
                <a:spcPct val="100000"/>
              </a:lnSpc>
              <a:defRPr/>
            </a:pPr>
            <a:r>
              <a:rPr lang="en-US" sz="3600" b="1" i="0" u="none" strike="noStrike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02</a:t>
            </a:r>
            <a:endParaRPr lang="en-US" sz="110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9791700" y="254000"/>
            <a:ext cx="685800" cy="6858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2"/>
          <a:srcRect t="3801" b="3801"/>
          <a:stretch>
            <a:fillRect/>
          </a:stretch>
        </p:blipFill>
        <p:spPr>
          <a:xfrm>
            <a:off x="10464800" y="241300"/>
            <a:ext cx="1295400" cy="4953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6" name="AutoShape 6"/>
          <p:cNvSpPr/>
          <p:nvPr/>
        </p:nvSpPr>
        <p:spPr>
          <a:xfrm>
            <a:off x="10477500" y="698500"/>
            <a:ext cx="1282700" cy="241300"/>
          </a:xfrm>
          <a:prstGeom prst="roundRect">
            <a:avLst>
              <a:gd name="adj" fmla="val 0"/>
            </a:avLst>
          </a:prstGeom>
          <a:noFill/>
          <a:ln w="254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t" anchorCtr="0"/>
          <a:lstStyle/>
          <a:p>
            <a:pPr indent="0" algn="dist">
              <a:lnSpc>
                <a:spcPct val="100000"/>
              </a:lnSpc>
              <a:defRPr/>
            </a:pPr>
            <a:r>
              <a:rPr lang="en-US" sz="1000" b="1" i="0" u="none" strike="noStrik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FUDAN UNIVERSITY</a:t>
            </a:r>
            <a:endParaRPr lang="en-US" sz="1100"/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3"/>
          <a:srcRect l="257" r="257"/>
          <a:stretch>
            <a:fillRect/>
          </a:stretch>
        </p:blipFill>
        <p:spPr>
          <a:xfrm>
            <a:off x="330200" y="6388100"/>
            <a:ext cx="2743200" cy="3683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9" name="AutoShape 9"/>
          <p:cNvSpPr/>
          <p:nvPr/>
        </p:nvSpPr>
        <p:spPr>
          <a:xfrm>
            <a:off x="499745" y="1614805"/>
            <a:ext cx="6223000" cy="1714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127000" tIns="127000" rIns="127000" bIns="127000" rtlCol="0" anchor="t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24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01 矩阵元非零假设</a:t>
            </a:r>
            <a:endParaRPr lang="en-US">
              <a:solidFill>
                <a:srgbClr val="104BA4"/>
              </a:solidFill>
            </a:endParaRPr>
          </a:p>
          <a:p>
            <a:pPr indent="0" algn="just">
              <a:lnSpc>
                <a:spcPct val="108000"/>
              </a:lnSpc>
            </a:pPr>
            <a:r>
              <a:rPr lang="en-US" sz="2000" b="0" i="0" u="none" strike="noStrike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若粒子带有非零的荷（如电荷）或动量，当动量 p' 无限趋近于 p 时，描述流守恒的矩阵元 ⟨p'|Jᵘ|p⟩ 和能动张量矩阵元 ⟨p'|θᵘᵛ|p⟩ 在物理上不能为零。这是定理成立的物理前提。</a:t>
            </a:r>
            <a:endParaRPr lang="en-US" sz="2000" b="0" i="0" u="none" strike="noStrike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0" name="AutoShape 10"/>
          <p:cNvSpPr/>
          <p:nvPr/>
        </p:nvSpPr>
        <p:spPr>
          <a:xfrm>
            <a:off x="1397000" y="190500"/>
            <a:ext cx="6985000" cy="635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88900" tIns="50800" rIns="88900" bIns="50800" rtlCol="0" anchor="ctr" anchorCtr="0"/>
          <a:lstStyle/>
          <a:p>
            <a:pPr indent="0" algn="l">
              <a:lnSpc>
                <a:spcPct val="100000"/>
              </a:lnSpc>
              <a:defRPr/>
            </a:pPr>
            <a:r>
              <a:rPr lang="en-US" sz="32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四维定理证明：核心逻辑</a:t>
            </a:r>
            <a:endParaRPr lang="en-US" sz="1100"/>
          </a:p>
        </p:txBody>
      </p:sp>
      <p:sp>
        <p:nvSpPr>
          <p:cNvPr id="13" name="AutoShape 13"/>
          <p:cNvSpPr/>
          <p:nvPr/>
        </p:nvSpPr>
        <p:spPr>
          <a:xfrm>
            <a:off x="499745" y="4017010"/>
            <a:ext cx="6223000" cy="1714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127000" tIns="127000" rIns="127000" bIns="127000" rtlCol="0" anchor="t" anchorCtr="0"/>
          <a:lstStyle/>
          <a:p>
            <a:pPr indent="0" algn="l">
              <a:lnSpc>
                <a:spcPct val="108000"/>
              </a:lnSpc>
              <a:defRPr/>
            </a:pPr>
            <a:r>
              <a:rPr lang="en-US" sz="24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02 选取特殊对撞参考系</a:t>
            </a:r>
            <a:endParaRPr lang="en-US">
              <a:solidFill>
                <a:srgbClr val="104BA4"/>
              </a:solidFill>
            </a:endParaRPr>
          </a:p>
          <a:p>
            <a:pPr indent="0" algn="just">
              <a:lnSpc>
                <a:spcPct val="108000"/>
              </a:lnSpc>
            </a:pPr>
            <a:r>
              <a:rPr lang="en-US" sz="2000" b="0" i="0" u="none" strike="noStrike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为简化计算与物理分析，选取“对撞坐标系”。在该系下，设定粒子动量分别为 p=(E, 0, 0, E) 与 p'=(E, 0, 0, -E)，即两粒子沿 z 轴方向进行“头对头”的对撞</a:t>
            </a:r>
            <a:r>
              <a:rPr lang="en-US" sz="2000" b="0" i="0" u="none" strike="noStrike">
                <a:solidFill>
                  <a:srgbClr val="F2F2F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。</a:t>
            </a:r>
            <a:endParaRPr lang="en-US" sz="2000" b="0" i="0" u="none" strike="noStrike">
              <a:solidFill>
                <a:srgbClr val="F2F2F2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5" name="AutoShape 15"/>
          <p:cNvSpPr/>
          <p:nvPr/>
        </p:nvSpPr>
        <p:spPr>
          <a:xfrm>
            <a:off x="7368540" y="1714500"/>
            <a:ext cx="4191000" cy="381381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127000" tIns="190500" rIns="127000" bIns="190500" rtlCol="0" anchor="t" anchorCtr="0"/>
          <a:lstStyle/>
          <a:p>
            <a:pPr indent="0" algn="l">
              <a:lnSpc>
                <a:spcPct val="117000"/>
              </a:lnSpc>
              <a:defRPr/>
            </a:pPr>
            <a:r>
              <a:rPr lang="en-US" sz="24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03 旋转相位约束</a:t>
            </a:r>
            <a:endParaRPr lang="en-US" sz="1200">
              <a:solidFill>
                <a:srgbClr val="104BA4"/>
              </a:solidFill>
            </a:endParaRPr>
          </a:p>
          <a:p>
            <a:pPr indent="0" algn="just">
              <a:lnSpc>
                <a:spcPct val="125000"/>
              </a:lnSpc>
            </a:pPr>
            <a:r>
              <a:rPr lang="en-US" sz="2000" b="0" i="0" u="none" strike="noStrike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考虑绕 z 轴旋转 θ 角的物理效应：</a:t>
            </a:r>
            <a:endParaRPr lang="en-US" sz="2000" b="0" i="0" u="none" strike="noStrike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  <a:p>
            <a:pPr indent="0" algn="just">
              <a:lnSpc>
                <a:spcPct val="117000"/>
              </a:lnSpc>
            </a:pPr>
            <a:r>
              <a:rPr lang="en-US" sz="1800" b="0" i="0" u="none" strike="noStrike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• 粒子量子态将获得一个相位因子</a:t>
            </a:r>
            <a:r>
              <a:rPr lang="en-US" sz="1800" b="1" i="0" u="none" strike="noStrike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e^(i2θj)</a:t>
            </a:r>
            <a:r>
              <a:rPr lang="en-US" sz="1800" b="0" i="0" u="none" strike="noStrike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，其中 j 代表粒子的自旋量子数。</a:t>
            </a:r>
            <a:endParaRPr lang="en-US" sz="1800" b="0" i="0" u="none" strike="noStrike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  <a:p>
            <a:pPr indent="0" algn="just">
              <a:lnSpc>
                <a:spcPct val="117000"/>
              </a:lnSpc>
            </a:pPr>
            <a:r>
              <a:rPr lang="en-US" sz="1800" b="0" i="0" u="none" strike="noStrike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• 而守恒流 Jᵘ 和能动张量 θᵘᵛ 的矩阵元在相同旋转下，其相位变化是受严格限制的，仅能达到</a:t>
            </a:r>
            <a:r>
              <a:rPr lang="en-US" sz="1800" b="1" i="0" u="none" strike="noStrike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e^(±i2θ)</a:t>
            </a:r>
            <a:r>
              <a:rPr lang="en-US" sz="1800" b="0" i="0" u="none" strike="noStrike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量级。</a:t>
            </a:r>
            <a:endParaRPr lang="en-US" sz="1800" b="0" i="0" u="none" strike="noStrike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  <a:p>
            <a:pPr indent="0" algn="just">
              <a:lnSpc>
                <a:spcPct val="117000"/>
              </a:lnSpc>
            </a:pPr>
            <a:r>
              <a:rPr lang="en-US" sz="1800" b="0" i="0" u="none" strike="noStrike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结合上述两者，即可导出对自旋量子数 j 的严格约束条件。</a:t>
            </a:r>
            <a:endParaRPr lang="en-US" sz="1800" b="0" i="0" u="none" strike="noStrike">
              <a:solidFill>
                <a:schemeClr val="tx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1502410" y="818515"/>
            <a:ext cx="6096000" cy="4375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indent="0" algn="l">
              <a:lnSpc>
                <a:spcPct val="125000"/>
              </a:lnSpc>
              <a:defRPr/>
            </a:pPr>
            <a:r>
              <a:rPr lang="en-US" sz="1800">
                <a:solidFill>
                  <a:srgbClr val="555555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温伯格-威腾定理 (Weinberg-Witten Theorem, 1980)</a:t>
            </a:r>
            <a:endParaRPr lang="en-US" altLang="en-US" sz="1800">
              <a:solidFill>
                <a:srgbClr val="555555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330200" y="0"/>
            <a:ext cx="901700" cy="1130300"/>
          </a:xfrm>
          <a:prstGeom prst="roundRect">
            <a:avLst>
              <a:gd name="adj" fmla="val 0"/>
            </a:avLst>
          </a:prstGeom>
          <a:solidFill>
            <a:srgbClr val="104BA4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330200" algn="ctr" rotWithShape="0">
              <a:srgbClr val="000000">
                <a:alpha val="3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3" name="AutoShape 3"/>
          <p:cNvSpPr/>
          <p:nvPr/>
        </p:nvSpPr>
        <p:spPr>
          <a:xfrm>
            <a:off x="292100" y="279400"/>
            <a:ext cx="977900" cy="6477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02</a:t>
            </a:r>
            <a:endParaRPr lang="en-US" sz="110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9791700" y="254000"/>
            <a:ext cx="685800" cy="6858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2"/>
          <a:srcRect t="3801" b="3801"/>
          <a:stretch>
            <a:fillRect/>
          </a:stretch>
        </p:blipFill>
        <p:spPr>
          <a:xfrm>
            <a:off x="10464800" y="241300"/>
            <a:ext cx="1295400" cy="4953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6" name="AutoShape 6"/>
          <p:cNvSpPr/>
          <p:nvPr/>
        </p:nvSpPr>
        <p:spPr>
          <a:xfrm>
            <a:off x="10477500" y="698500"/>
            <a:ext cx="1282700" cy="2413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000" b="1" i="0" u="none" strike="noStrik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FUDAN UNIVERSITY</a:t>
            </a:r>
            <a:endParaRPr lang="en-US" sz="1100"/>
          </a:p>
        </p:txBody>
      </p:sp>
      <p:sp>
        <p:nvSpPr>
          <p:cNvPr id="7" name="AutoShape 7"/>
          <p:cNvSpPr/>
          <p:nvPr/>
        </p:nvSpPr>
        <p:spPr>
          <a:xfrm>
            <a:off x="1397000" y="215900"/>
            <a:ext cx="5715000" cy="584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四维定理证明</a:t>
            </a:r>
            <a:endParaRPr lang="en-US" sz="1100" b="1"/>
          </a:p>
        </p:txBody>
      </p:sp>
      <p:sp>
        <p:nvSpPr>
          <p:cNvPr id="8" name="AutoShape 8"/>
          <p:cNvSpPr/>
          <p:nvPr/>
        </p:nvSpPr>
        <p:spPr>
          <a:xfrm>
            <a:off x="1397000" y="800100"/>
            <a:ext cx="5080000" cy="444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0" i="0" u="none" strike="noStrike">
                <a:solidFill>
                  <a:srgbClr val="6B728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矛盾与结论：相位匹配与粒子存在性限制</a:t>
            </a:r>
            <a:endParaRPr lang="en-US" sz="1100"/>
          </a:p>
        </p:txBody>
      </p:sp>
      <p:sp>
        <p:nvSpPr>
          <p:cNvPr id="9" name="AutoShape 9"/>
          <p:cNvSpPr/>
          <p:nvPr/>
        </p:nvSpPr>
        <p:spPr>
          <a:xfrm>
            <a:off x="762000" y="1778000"/>
            <a:ext cx="5207000" cy="4064000"/>
          </a:xfrm>
          <a:prstGeom prst="roundRect">
            <a:avLst>
              <a:gd name="adj" fmla="val 0"/>
            </a:avLst>
          </a:prstGeom>
          <a:solidFill>
            <a:srgbClr val="F9FAFB">
              <a:alpha val="100000"/>
            </a:srgbClr>
          </a:solidFill>
          <a:ln w="12700" cap="flat" cmpd="sng">
            <a:solidFill>
              <a:srgbClr val="E5E7EB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10" name="AutoShape 10"/>
          <p:cNvSpPr/>
          <p:nvPr/>
        </p:nvSpPr>
        <p:spPr>
          <a:xfrm>
            <a:off x="1016000" y="2032000"/>
            <a:ext cx="4699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rgbClr val="1F293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▌ 相位匹配矛盾 (Phase Matching Contradiction)</a:t>
            </a:r>
            <a:endParaRPr lang="en-US" sz="2400" b="1" i="0" u="none" strike="noStrike">
              <a:solidFill>
                <a:srgbClr val="1F2937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1" name="AutoShape 11"/>
          <p:cNvSpPr/>
          <p:nvPr/>
        </p:nvSpPr>
        <p:spPr>
          <a:xfrm>
            <a:off x="1016000" y="2794000"/>
            <a:ext cx="4699000" cy="1397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spcBef>
                <a:spcPts val="1000"/>
              </a:spcBef>
              <a:defRPr/>
            </a:pPr>
            <a:r>
              <a:rPr lang="en-US" sz="2000" b="1" i="0" u="none" strike="noStrike">
                <a:solidFill>
                  <a:srgbClr val="11182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定理 1：守恒流矩阵元约束</a:t>
            </a:r>
            <a:br>
              <a:rPr lang="en-US" sz="2400" b="0" i="0" u="none" strike="noStrike">
                <a:solidFill>
                  <a:srgbClr val="1F2329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800" b="0" i="0" u="none" strike="noStrike">
                <a:solidFill>
                  <a:srgbClr val="4B556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守恒流作为矢量，其矩阵元在旋转下的相位变化最高为</a:t>
            </a:r>
            <a:r>
              <a:rPr lang="en-US" sz="1800" b="0" i="1" u="none" strike="noStrike">
                <a:solidFill>
                  <a:srgbClr val="4B5563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</a:t>
            </a:r>
            <a:r>
              <a:rPr lang="en-US" sz="1600" b="0" i="0" u="none" strike="noStrike" baseline="30000">
                <a:solidFill>
                  <a:srgbClr val="4B5563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±iθ</a:t>
            </a:r>
            <a:r>
              <a:rPr lang="en-US" sz="1800" b="0" i="0" u="none" strike="noStrike">
                <a:solidFill>
                  <a:srgbClr val="4B556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。要求自旋因子</a:t>
            </a:r>
            <a:r>
              <a:rPr lang="en-US" sz="1800" b="0" i="1" u="none" strike="noStrike">
                <a:solidFill>
                  <a:srgbClr val="4B5563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</a:t>
            </a:r>
            <a:r>
              <a:rPr lang="en-US" sz="1600" b="0" i="0" u="none" strike="noStrike" baseline="30000">
                <a:solidFill>
                  <a:srgbClr val="4B5563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i2θj</a:t>
            </a:r>
            <a:r>
              <a:rPr lang="en-US" sz="1800" b="0" i="0" u="none" strike="noStrike">
                <a:solidFill>
                  <a:srgbClr val="4B556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与之匹配，推导出：</a:t>
            </a:r>
            <a:r>
              <a:rPr lang="en-US" sz="1800" b="1" i="0" u="none" strike="noStrike">
                <a:solidFill>
                  <a:srgbClr val="4B5563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2j ≤ 1 ⇒ j ≤ 1/2</a:t>
            </a:r>
            <a:r>
              <a:rPr lang="en-US" sz="1800" b="0" i="0" u="none" strike="noStrike">
                <a:solidFill>
                  <a:srgbClr val="4B556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。</a:t>
            </a:r>
            <a:endParaRPr lang="en-US" sz="1800" b="0" i="0" u="none" strike="noStrike">
              <a:solidFill>
                <a:srgbClr val="4B5563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2" name="AutoShape 12"/>
          <p:cNvSpPr/>
          <p:nvPr/>
        </p:nvSpPr>
        <p:spPr>
          <a:xfrm>
            <a:off x="1016000" y="4012565"/>
            <a:ext cx="4699000" cy="1397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08000"/>
              </a:lnSpc>
              <a:spcBef>
                <a:spcPts val="1000"/>
              </a:spcBef>
              <a:defRPr/>
            </a:pPr>
            <a:r>
              <a:rPr lang="en-US" sz="2000" b="1" i="0" u="none" strike="noStrike">
                <a:solidFill>
                  <a:srgbClr val="11182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定理 2：能动张量矩阵元约束</a:t>
            </a:r>
            <a:br>
              <a:rPr lang="en-US" sz="2400" b="0" i="0" u="none" strike="noStrike">
                <a:solidFill>
                  <a:srgbClr val="1F2329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</a:br>
            <a:r>
              <a:rPr lang="en-US" sz="1800" b="0" i="0" u="none" strike="noStrike">
                <a:solidFill>
                  <a:srgbClr val="4B556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能动张量作为二阶张量，其矩阵元在旋转下的相位变化最高为</a:t>
            </a:r>
            <a:r>
              <a:rPr lang="en-US" sz="1800" b="0" i="1" u="none" strike="noStrike">
                <a:solidFill>
                  <a:srgbClr val="4B5563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e</a:t>
            </a:r>
            <a:r>
              <a:rPr lang="en-US" sz="1600" b="0" i="0" u="none" strike="noStrike" baseline="30000">
                <a:solidFill>
                  <a:srgbClr val="4B5563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±i2θ</a:t>
            </a:r>
            <a:r>
              <a:rPr lang="en-US" sz="1800" b="0" i="0" u="none" strike="noStrike">
                <a:solidFill>
                  <a:srgbClr val="4B556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。同理可得：</a:t>
            </a:r>
            <a:r>
              <a:rPr lang="en-US" sz="1800" b="1" i="0" u="none" strike="noStrike">
                <a:solidFill>
                  <a:srgbClr val="4B5563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2j ≤ 2 ⇒ j ≤ 1</a:t>
            </a:r>
            <a:r>
              <a:rPr lang="en-US" sz="1800" b="0" i="0" u="none" strike="noStrike">
                <a:solidFill>
                  <a:srgbClr val="4B5563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。</a:t>
            </a:r>
            <a:endParaRPr lang="en-US" sz="1800" b="0" i="0" u="none" strike="noStrike">
              <a:solidFill>
                <a:srgbClr val="4B5563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3" name="AutoShape 13"/>
          <p:cNvSpPr/>
          <p:nvPr/>
        </p:nvSpPr>
        <p:spPr>
          <a:xfrm>
            <a:off x="6223000" y="1778000"/>
            <a:ext cx="5207000" cy="4064000"/>
          </a:xfrm>
          <a:prstGeom prst="roundRect">
            <a:avLst>
              <a:gd name="adj" fmla="val 0"/>
            </a:avLst>
          </a:prstGeom>
          <a:solidFill>
            <a:srgbClr val="EFF6FF">
              <a:alpha val="100000"/>
            </a:srgbClr>
          </a:solidFill>
          <a:ln w="12700" cap="flat" cmpd="sng">
            <a:solidFill>
              <a:srgbClr val="BFDBFE">
                <a:alpha val="100000"/>
              </a:srgbClr>
            </a:solidFill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14" name="AutoShape 14"/>
          <p:cNvSpPr/>
          <p:nvPr/>
        </p:nvSpPr>
        <p:spPr>
          <a:xfrm>
            <a:off x="6477000" y="2032000"/>
            <a:ext cx="4699000" cy="508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2400" b="1" i="0" u="none" strike="noStrike">
                <a:solidFill>
                  <a:srgbClr val="1E40AF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▌ 最终结论</a:t>
            </a:r>
            <a:r>
              <a:rPr lang="en-US" sz="2000" b="1" i="0" u="none" strike="noStrike">
                <a:solidFill>
                  <a:srgbClr val="1E40AF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 </a:t>
            </a:r>
            <a:endParaRPr lang="en-US" sz="1100"/>
          </a:p>
        </p:txBody>
      </p:sp>
      <p:sp>
        <p:nvSpPr>
          <p:cNvPr id="15" name="AutoShape 15"/>
          <p:cNvSpPr/>
          <p:nvPr/>
        </p:nvSpPr>
        <p:spPr>
          <a:xfrm>
            <a:off x="6477000" y="2794000"/>
            <a:ext cx="4699000" cy="24130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33000"/>
              </a:lnSpc>
              <a:defRPr/>
            </a:pPr>
            <a:r>
              <a:rPr lang="en-US" sz="1800" b="0" i="0" u="none" strike="noStrike">
                <a:solidFill>
                  <a:srgbClr val="1F293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若粒子自旋</a:t>
            </a:r>
            <a:r>
              <a:rPr lang="en-US" sz="1800" b="1" i="0" u="none" strike="noStrike">
                <a:solidFill>
                  <a:srgbClr val="1F2937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j &gt; 1/2</a:t>
            </a:r>
            <a:r>
              <a:rPr lang="en-US" sz="1800" b="0" i="0" u="none" strike="noStrike">
                <a:solidFill>
                  <a:srgbClr val="1F293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(违背定理1) 或</a:t>
            </a:r>
            <a:r>
              <a:rPr lang="en-US" sz="1800" b="1" i="0" u="none" strike="noStrike">
                <a:solidFill>
                  <a:srgbClr val="1F2937"/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Times New Roman" panose="02020603050405020304"/>
              </a:rPr>
              <a:t>j &gt; 1</a:t>
            </a:r>
            <a:r>
              <a:rPr lang="en-US" sz="1800" b="0" i="0" u="none" strike="noStrike">
                <a:solidFill>
                  <a:srgbClr val="1F293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(违背定理2)，则旋转带来的相位因子无法与守恒流或能动张量的变换性质相匹配。</a:t>
            </a:r>
            <a:endParaRPr lang="en-US"/>
          </a:p>
          <a:p>
            <a:pPr indent="0" algn="l">
              <a:lnSpc>
                <a:spcPct val="133000"/>
              </a:lnSpc>
              <a:spcBef>
                <a:spcPts val="1500"/>
              </a:spcBef>
            </a:pPr>
            <a:r>
              <a:rPr lang="en-US" sz="1800" b="0" i="0" u="none" strike="noStrike">
                <a:solidFill>
                  <a:srgbClr val="1F293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这种相位不匹配会导致描述粒子相互作用或传播的</a:t>
            </a:r>
            <a:r>
              <a:rPr lang="en-US" sz="1800" b="1" i="0" u="none" strike="noStrike">
                <a:solidFill>
                  <a:srgbClr val="DC2626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矩阵元必须为零</a:t>
            </a:r>
            <a:r>
              <a:rPr lang="en-US" sz="1800" b="0" i="0" u="none" strike="noStrike">
                <a:solidFill>
                  <a:srgbClr val="1F2937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，这与“粒子带有非零荷或动量”的物理前提产生根本性矛盾。</a:t>
            </a:r>
            <a:endParaRPr lang="en-US" sz="1800" b="0" i="0" u="none" strike="noStrike">
              <a:solidFill>
                <a:srgbClr val="1F2937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pic>
        <p:nvPicPr>
          <p:cNvPr id="16" name="Picture 16"/>
          <p:cNvPicPr>
            <a:picLocks noChangeAspect="1"/>
          </p:cNvPicPr>
          <p:nvPr/>
        </p:nvPicPr>
        <p:blipFill>
          <a:blip r:embed="rId3"/>
          <a:srcRect l="257" r="257"/>
          <a:stretch>
            <a:fillRect/>
          </a:stretch>
        </p:blipFill>
        <p:spPr>
          <a:xfrm>
            <a:off x="330200" y="6223000"/>
            <a:ext cx="2743200" cy="3683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utoShape 11"/>
          <p:cNvSpPr/>
          <p:nvPr/>
        </p:nvSpPr>
        <p:spPr>
          <a:xfrm>
            <a:off x="133985" y="1412875"/>
            <a:ext cx="10407015" cy="4758055"/>
          </a:xfrm>
          <a:prstGeom prst="roundRect">
            <a:avLst>
              <a:gd name="adj" fmla="val 0"/>
            </a:avLst>
          </a:prstGeom>
          <a:solidFill>
            <a:srgbClr val="F1F5FF">
              <a:alpha val="100000"/>
            </a:srgbClr>
          </a:solidFill>
          <a:ln w="25400" cap="flat" cmpd="sng">
            <a:noFill/>
            <a:prstDash val="solid"/>
            <a:round/>
          </a:ln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2" name="AutoShape 2"/>
          <p:cNvSpPr/>
          <p:nvPr/>
        </p:nvSpPr>
        <p:spPr>
          <a:xfrm>
            <a:off x="330200" y="0"/>
            <a:ext cx="901700" cy="1130300"/>
          </a:xfrm>
          <a:prstGeom prst="roundRect">
            <a:avLst>
              <a:gd name="adj" fmla="val 0"/>
            </a:avLst>
          </a:prstGeom>
          <a:solidFill>
            <a:srgbClr val="104BA4">
              <a:alpha val="100000"/>
            </a:srgbClr>
          </a:solidFill>
          <a:ln w="25400" cap="flat" cmpd="sng">
            <a:noFill/>
            <a:prstDash val="solid"/>
            <a:round/>
          </a:ln>
          <a:effectLst>
            <a:outerShdw blurRad="330200" algn="ctr" rotWithShape="0">
              <a:srgbClr val="000000">
                <a:alpha val="30000"/>
              </a:srgbClr>
            </a:outerShdw>
          </a:effectLst>
        </p:spPr>
        <p:txBody>
          <a:bodyPr vert="horz" wrap="square" lIns="63500" tIns="63500" rIns="63500" bIns="63500" rtlCol="0" anchor="ctr"/>
          <a:lstStyle/>
          <a:p>
            <a:pPr algn="ctr">
              <a:defRPr/>
            </a:pPr>
          </a:p>
        </p:txBody>
      </p:sp>
      <p:sp>
        <p:nvSpPr>
          <p:cNvPr id="3" name="AutoShape 3"/>
          <p:cNvSpPr/>
          <p:nvPr/>
        </p:nvSpPr>
        <p:spPr>
          <a:xfrm>
            <a:off x="292100" y="279400"/>
            <a:ext cx="977900" cy="6477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3600" b="1" i="0" u="none" strike="noStrike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03</a:t>
            </a:r>
            <a:endParaRPr lang="en-US" sz="1100"/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1"/>
          <a:srcRect/>
          <a:stretch>
            <a:fillRect/>
          </a:stretch>
        </p:blipFill>
        <p:spPr>
          <a:xfrm>
            <a:off x="9791700" y="254000"/>
            <a:ext cx="685800" cy="6858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2"/>
          <a:srcRect t="3801" b="3801"/>
          <a:stretch>
            <a:fillRect/>
          </a:stretch>
        </p:blipFill>
        <p:spPr>
          <a:xfrm>
            <a:off x="10464800" y="241300"/>
            <a:ext cx="1295400" cy="4953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6" name="AutoShape 6"/>
          <p:cNvSpPr/>
          <p:nvPr/>
        </p:nvSpPr>
        <p:spPr>
          <a:xfrm>
            <a:off x="10477500" y="698500"/>
            <a:ext cx="1282700" cy="2413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ctr">
              <a:lnSpc>
                <a:spcPct val="125000"/>
              </a:lnSpc>
              <a:defRPr/>
            </a:pPr>
            <a:r>
              <a:rPr lang="en-US" sz="1000" b="1" i="0" u="none" strike="noStrike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FUDAN UNIVERSITY</a:t>
            </a:r>
            <a:endParaRPr lang="en-US" sz="1100"/>
          </a:p>
        </p:txBody>
      </p:sp>
      <p:pic>
        <p:nvPicPr>
          <p:cNvPr id="7" name="Picture 7"/>
          <p:cNvPicPr>
            <a:picLocks noChangeAspect="1"/>
          </p:cNvPicPr>
          <p:nvPr/>
        </p:nvPicPr>
        <p:blipFill>
          <a:blip r:embed="rId3"/>
          <a:srcRect l="257" r="257"/>
          <a:stretch>
            <a:fillRect/>
          </a:stretch>
        </p:blipFill>
        <p:spPr>
          <a:xfrm>
            <a:off x="330200" y="6388100"/>
            <a:ext cx="2743200" cy="368300"/>
          </a:xfrm>
          <a:prstGeom prst="rect">
            <a:avLst/>
          </a:prstGeom>
          <a:noFill/>
          <a:ln w="25400" cap="flat" cmpd="sng">
            <a:noFill/>
            <a:prstDash val="solid"/>
            <a:round/>
          </a:ln>
        </p:spPr>
      </p:pic>
      <p:sp>
        <p:nvSpPr>
          <p:cNvPr id="9" name="AutoShape 9"/>
          <p:cNvSpPr/>
          <p:nvPr/>
        </p:nvSpPr>
        <p:spPr>
          <a:xfrm>
            <a:off x="292085" y="1589091"/>
            <a:ext cx="9262110" cy="4405582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190500" tIns="0" rIns="190500" bIns="0" rtlCol="0" anchor="t" anchorCtr="0"/>
          <a:lstStyle/>
          <a:p>
            <a:pPr indent="0" algn="l">
              <a:lnSpc>
                <a:spcPct val="108000"/>
              </a:lnSpc>
              <a:spcBef>
                <a:spcPts val="1000"/>
              </a:spcBef>
              <a:defRPr/>
            </a:pPr>
            <a:r>
              <a:rPr lang="en-US" sz="2800" b="1" i="0" u="none" strike="noStrike">
                <a:solidFill>
                  <a:srgbClr val="104BA4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▍ </a:t>
            </a:r>
            <a:r>
              <a:rPr lang="zh-CN" altLang="en-US" sz="2800" b="1" i="0" u="none" strike="noStrike">
                <a:solidFill>
                  <a:srgbClr val="104BA4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对称性改变</a:t>
            </a:r>
            <a:endParaRPr lang="en-US" sz="1600">
              <a:solidFill>
                <a:srgbClr val="104BA4"/>
              </a:solidFill>
            </a:endParaRPr>
          </a:p>
          <a:p>
            <a:pPr indent="0" algn="l">
              <a:lnSpc>
                <a:spcPct val="108000"/>
              </a:lnSpc>
            </a:pPr>
            <a:r>
              <a:rPr lang="en-US" sz="20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将四维证明中的小群</a:t>
            </a:r>
            <a:r>
              <a:rPr lang="en-US" sz="2000" b="1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SO(2)</a:t>
            </a:r>
            <a:r>
              <a:rPr lang="en-US" sz="20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替换为 d 维时空对应的小群</a:t>
            </a:r>
            <a:r>
              <a:rPr lang="en-US" sz="2000" b="1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SO(d-2)</a:t>
            </a:r>
            <a:r>
              <a:rPr lang="en-US" sz="20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，这是推广的基础操作。</a:t>
            </a:r>
            <a:endParaRPr lang="en-US" sz="2000" b="0" i="0" u="none" strike="noStrike">
              <a:solidFill>
                <a:schemeClr val="tx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08000"/>
              </a:lnSpc>
              <a:spcBef>
                <a:spcPts val="1800"/>
              </a:spcBef>
            </a:pPr>
            <a:r>
              <a:rPr lang="en-US" sz="2800" b="1" i="0" u="none" strike="noStrike">
                <a:solidFill>
                  <a:srgbClr val="104BA4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▍ </a:t>
            </a:r>
            <a:r>
              <a:rPr lang="zh-CN" altLang="en-US" sz="2800" b="1" i="0" u="none" strike="noStrike">
                <a:solidFill>
                  <a:srgbClr val="104BA4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核心逻辑</a:t>
            </a:r>
            <a:endParaRPr lang="zh-CN" altLang="en-US" sz="2800" b="1" i="0" u="none" strike="noStrike">
              <a:solidFill>
                <a:srgbClr val="104BA4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08000"/>
              </a:lnSpc>
              <a:spcBef>
                <a:spcPts val="1800"/>
              </a:spcBef>
            </a:pPr>
            <a:r>
              <a:rPr lang="zh-CN" altLang="en-US" sz="2000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证明的核心物理逻辑在任意维度下均成立：同一旋转操作下，粒子态的总相位变化必须与算符自身的相位变化严格相等。这一匹配条件是推导自旋上限的根本依据。</a:t>
            </a:r>
            <a:endParaRPr lang="zh-CN" altLang="en-US" sz="2000">
              <a:solidFill>
                <a:schemeClr val="tx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08000"/>
              </a:lnSpc>
              <a:spcBef>
                <a:spcPts val="1800"/>
              </a:spcBef>
            </a:pPr>
            <a:r>
              <a:rPr lang="en-US" sz="2800" b="1" i="0" u="none" strike="noStrike">
                <a:solidFill>
                  <a:srgbClr val="104BA4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▍ </a:t>
            </a:r>
            <a:r>
              <a:rPr lang="zh-CN" altLang="en-US" sz="2800" b="1" i="0" u="none" strike="noStrike">
                <a:solidFill>
                  <a:srgbClr val="104BA4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证明方法优势</a:t>
            </a:r>
            <a:endParaRPr lang="en-US" sz="2800" b="1" i="0" u="none" strike="noStrike">
              <a:solidFill>
                <a:srgbClr val="104BA4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08000"/>
              </a:lnSpc>
            </a:pPr>
            <a:r>
              <a:rPr lang="zh-CN" altLang="en-US" sz="2000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仅通过基础运动学分析即可完成严密证明：计算旋转相位因子、利用洛伦兹协</a:t>
            </a:r>
            <a:endParaRPr lang="zh-CN" altLang="en-US" sz="2000">
              <a:solidFill>
                <a:schemeClr val="tx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  <a:p>
            <a:pPr indent="0" algn="l">
              <a:lnSpc>
                <a:spcPct val="108000"/>
              </a:lnSpc>
            </a:pPr>
            <a:r>
              <a:rPr lang="zh-CN" altLang="en-US" sz="2000" b="0" i="0" u="none" strike="noStrike">
                <a:solidFill>
                  <a:schemeClr val="tx1"/>
                </a:solidFill>
                <a:latin typeface="Noto Sans SC" panose="020B0200000000000000" charset="-122"/>
                <a:ea typeface="Noto Sans SC" panose="020B0200000000000000" charset="-122"/>
                <a:cs typeface="Noto Sans SC" panose="020B0200000000000000" charset="-122"/>
                <a:sym typeface="Noto Sans SC" panose="020B0200000000000000" charset="-122"/>
              </a:rPr>
              <a:t>变性约束矩阵元形式。</a:t>
            </a:r>
            <a:endParaRPr lang="en-US" sz="2000" b="0" i="0" u="none" strike="noStrike">
              <a:solidFill>
                <a:schemeClr val="tx1"/>
              </a:solidFill>
              <a:latin typeface="Noto Sans SC" panose="020B0200000000000000" charset="-122"/>
              <a:ea typeface="Noto Sans SC" panose="020B0200000000000000" charset="-122"/>
              <a:cs typeface="Noto Sans SC" panose="020B0200000000000000" charset="-122"/>
              <a:sym typeface="Noto Sans SC" panose="020B0200000000000000" charset="-122"/>
            </a:endParaRPr>
          </a:p>
        </p:txBody>
      </p:sp>
      <p:sp>
        <p:nvSpPr>
          <p:cNvPr id="10" name="AutoShape 10"/>
          <p:cNvSpPr/>
          <p:nvPr/>
        </p:nvSpPr>
        <p:spPr>
          <a:xfrm>
            <a:off x="1384300" y="215900"/>
            <a:ext cx="6350000" cy="5842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3200" b="1" i="0" u="none" strike="noStrike">
                <a:solidFill>
                  <a:srgbClr val="104BA4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高维推广分析：核心思想</a:t>
            </a:r>
            <a:endParaRPr lang="en-US" sz="1100"/>
          </a:p>
        </p:txBody>
      </p:sp>
      <p:sp>
        <p:nvSpPr>
          <p:cNvPr id="11" name="AutoShape 11"/>
          <p:cNvSpPr/>
          <p:nvPr/>
        </p:nvSpPr>
        <p:spPr>
          <a:xfrm>
            <a:off x="1384300" y="825500"/>
            <a:ext cx="5080000" cy="444500"/>
          </a:xfrm>
          <a:prstGeom prst="rect">
            <a:avLst/>
          </a:prstGeom>
          <a:noFill/>
          <a:ln w="12700" cap="flat" cmpd="sng">
            <a:noFill/>
            <a:prstDash val="solid"/>
            <a:round/>
          </a:ln>
        </p:spPr>
        <p:txBody>
          <a:bodyPr vert="horz" wrap="square" lIns="0" tIns="0" rIns="0" bIns="0" rtlCol="0" anchor="ctr" anchorCtr="0"/>
          <a:lstStyle/>
          <a:p>
            <a:pPr indent="0" algn="l">
              <a:lnSpc>
                <a:spcPct val="125000"/>
              </a:lnSpc>
              <a:defRPr/>
            </a:pPr>
            <a:r>
              <a:rPr lang="en-US" sz="1800" b="0" i="0" u="none" strike="noStrike">
                <a:solidFill>
                  <a:srgbClr val="666666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从 SO(2) 到 SO(d-2) 的</a:t>
            </a:r>
            <a:r>
              <a:rPr lang="zh-CN" altLang="en-US" sz="1800" b="0" i="0" u="none" strike="noStrike">
                <a:solidFill>
                  <a:srgbClr val="666666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变</a:t>
            </a:r>
            <a:r>
              <a:rPr lang="zh-CN" altLang="en-US" sz="1800" b="0" i="0" u="none" strike="noStrike">
                <a:solidFill>
                  <a:srgbClr val="666666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rPr>
              <a:t>化</a:t>
            </a:r>
            <a:endParaRPr lang="zh-CN" altLang="en-US" sz="1800" b="0" i="0" u="none" strike="noStrike">
              <a:solidFill>
                <a:srgbClr val="666666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393.3,&quot;left&quot;:46.8,&quot;top&quot;:120,&quot;width&quot;:879.25}"/>
</p:tagLst>
</file>

<file path=ppt/tags/tag2.xml><?xml version="1.0" encoding="utf-8"?>
<p:tagLst xmlns:p="http://schemas.openxmlformats.org/presentationml/2006/main">
  <p:tag name="KSO_WM_DIAGRAM_VIRTUALLY_FRAME" val="{&quot;height&quot;:393.3,&quot;left&quot;:46.8,&quot;top&quot;:120,&quot;width&quot;:879.25}"/>
</p:tagLst>
</file>

<file path=ppt/tags/tag3.xml><?xml version="1.0" encoding="utf-8"?>
<p:tagLst xmlns:p="http://schemas.openxmlformats.org/presentationml/2006/main">
  <p:tag name="KSO_WM_DIAGRAM_VIRTUALLY_FRAME" val="{&quot;height&quot;:393.3,&quot;left&quot;:46.8,&quot;top&quot;:120,&quot;width&quot;:879.25}"/>
</p:tagLst>
</file>

<file path=ppt/tags/tag4.xml><?xml version="1.0" encoding="utf-8"?>
<p:tagLst xmlns:p="http://schemas.openxmlformats.org/presentationml/2006/main">
  <p:tag name="KSO_WM_DIAGRAM_VIRTUALLY_FRAME" val="{&quot;height&quot;:393.3,&quot;left&quot;:46.8,&quot;top&quot;:120,&quot;width&quot;:879.25}"/>
</p:tagLst>
</file>

<file path=ppt/tags/tag5.xml><?xml version="1.0" encoding="utf-8"?>
<p:tagLst xmlns:p="http://schemas.openxmlformats.org/presentationml/2006/main">
  <p:tag name="KSO_WM_DIAGRAM_VIRTUALLY_FRAME" val="{&quot;height&quot;:393.3,&quot;left&quot;:46.8,&quot;top&quot;:120,&quot;width&quot;:879.25}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默认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默认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默认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3877</Words>
  <Application>WPS Office WWO_wpscloud_20260508175737-a9385e8bc7</Application>
  <PresentationFormat/>
  <Paragraphs>278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23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16</vt:i4>
      </vt:variant>
    </vt:vector>
  </HeadingPairs>
  <TitlesOfParts>
    <vt:vector size="43" baseType="lpstr">
      <vt:lpstr>Arial</vt:lpstr>
      <vt:lpstr>宋体</vt:lpstr>
      <vt:lpstr>Wingdings</vt:lpstr>
      <vt:lpstr>Arial</vt:lpstr>
      <vt:lpstr>微软雅黑</vt:lpstr>
      <vt:lpstr>汉仪旗黑KW 55S</vt:lpstr>
      <vt:lpstr>Calibri</vt:lpstr>
      <vt:lpstr>阿里巴巴普惠体</vt:lpstr>
      <vt:lpstr>等线</vt:lpstr>
      <vt:lpstr>汉仪中等线KW</vt:lpstr>
      <vt:lpstr>Noto Sans SC</vt:lpstr>
      <vt:lpstr>宋体</vt:lpstr>
      <vt:lpstr>汉仪书宋二KW</vt:lpstr>
      <vt:lpstr>Times New Roman</vt:lpstr>
      <vt:lpstr>思源黑体 CN VF</vt:lpstr>
      <vt:lpstr>Kingsoft Confetti</vt:lpstr>
      <vt:lpstr>黑体</vt:lpstr>
      <vt:lpstr>DejaVu Sans</vt:lpstr>
      <vt:lpstr>MS PGothic</vt:lpstr>
      <vt:lpstr>Noto Sans Mono CJK JP</vt:lpstr>
      <vt:lpstr>Cambria Math</vt:lpstr>
      <vt:lpstr>Kingsoft Math</vt:lpstr>
      <vt:lpstr>Noto Emoji</vt:lpstr>
      <vt:lpstr>Office 主题​​</vt:lpstr>
      <vt:lpstr>默认主题</vt:lpstr>
      <vt:lpstr>1_默认主题</vt:lpstr>
      <vt:lpstr>2_默认主题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陈若愚</cp:lastModifiedBy>
  <dcterms:created xsi:type="dcterms:W3CDTF">2026-05-22T05:25:55Z</dcterms:created>
  <dcterms:modified xsi:type="dcterms:W3CDTF">2026-05-22T05:25:55Z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2052-12.9.0.26427</vt:lpwstr>
  </property>
  <property fmtid="{D5CDD505-2E9C-101B-9397-08002B2CF9AE}" pid="3" name="ICV">
    <vt:lpwstr>17A7012DC4674A33BDDEDFBF79C40E35_12</vt:lpwstr>
  </property>
</Properties>
</file>