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2" r:id="rId3"/>
    <p:sldId id="274" r:id="rId4"/>
    <p:sldId id="275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0" r:id="rId20"/>
    <p:sldId id="271" r:id="rId21"/>
    <p:sldId id="276" r:id="rId22"/>
    <p:sldId id="27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9" userDrawn="1">
          <p15:clr>
            <a:srgbClr val="A4A3A4"/>
          </p15:clr>
        </p15:guide>
        <p15:guide id="2" pos="39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9"/>
        <p:guide pos="39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 smtClean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smtClean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1210290" y="64503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4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5.xml"/><Relationship Id="rId7" Type="http://schemas.openxmlformats.org/officeDocument/2006/relationships/image" Target="../media/image70.png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image" Target="../media/image78.png"/><Relationship Id="rId7" Type="http://schemas.openxmlformats.org/officeDocument/2006/relationships/image" Target="../media/image77.png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tags" Target="../tags/tag68.xml"/><Relationship Id="rId4" Type="http://schemas.openxmlformats.org/officeDocument/2006/relationships/image" Target="../media/image2.png"/><Relationship Id="rId3" Type="http://schemas.openxmlformats.org/officeDocument/2006/relationships/tags" Target="../tags/tag67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9" Type="http://schemas.openxmlformats.org/officeDocument/2006/relationships/tags" Target="../tags/tag75.xml"/><Relationship Id="rId18" Type="http://schemas.openxmlformats.org/officeDocument/2006/relationships/image" Target="../media/image9.png"/><Relationship Id="rId17" Type="http://schemas.openxmlformats.org/officeDocument/2006/relationships/image" Target="../media/image8.png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image" Target="../media/image7.png"/><Relationship Id="rId13" Type="http://schemas.openxmlformats.org/officeDocument/2006/relationships/tags" Target="../tags/tag72.xml"/><Relationship Id="rId12" Type="http://schemas.openxmlformats.org/officeDocument/2006/relationships/image" Target="../media/image6.png"/><Relationship Id="rId11" Type="http://schemas.openxmlformats.org/officeDocument/2006/relationships/image" Target="../media/image5.png"/><Relationship Id="rId10" Type="http://schemas.openxmlformats.org/officeDocument/2006/relationships/tags" Target="../tags/tag71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6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77.xml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9.xml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-205105" y="1768475"/>
            <a:ext cx="1239710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00000"/>
              </a:lnSpc>
            </a:pPr>
            <a:r>
              <a:rPr lang="en-US" altLang="zh-CN" sz="4800" dirty="0">
                <a:solidFill>
                  <a:schemeClr val="tx1">
                    <a:alpha val="100000"/>
                  </a:schemeClr>
                </a:solidFill>
                <a:latin typeface="Times New Roman" panose="02020603050405020304"/>
                <a:ea typeface="宋体" panose="02010600030101010101" pitchFamily="2" charset="-122"/>
                <a:cs typeface="阿里巴巴普惠体 Light"/>
                <a:sym typeface="Times New Roman" panose="02020603050405020304"/>
              </a:rPr>
              <a:t>The KLN Theorem and the Cancellation of Infrared Divergences</a:t>
            </a:r>
            <a:endParaRPr lang="en-US" altLang="zh-CN" sz="4800" dirty="0">
              <a:solidFill>
                <a:schemeClr val="tx1">
                  <a:alpha val="100000"/>
                </a:schemeClr>
              </a:solidFill>
              <a:latin typeface="Times New Roman" panose="02020603050405020304"/>
              <a:ea typeface="宋体" panose="02010600030101010101" pitchFamily="2" charset="-122"/>
              <a:cs typeface="阿里巴巴普惠体 Light"/>
              <a:sym typeface="Times New Roman" panose="020206030504050203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93695" y="4509135"/>
            <a:ext cx="7149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汇报人：陈张思源</a:t>
            </a:r>
            <a:r>
              <a:rPr lang="en-US" altLang="zh-CN" sz="2400" b="1"/>
              <a:t>          </a:t>
            </a:r>
            <a:r>
              <a:rPr lang="zh-CN" altLang="en-US" sz="2400" b="1"/>
              <a:t>组员：吴争瑞、林诺言</a:t>
            </a:r>
            <a:endParaRPr lang="zh-CN" altLang="en-US" sz="2400" b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89560" y="216535"/>
            <a:ext cx="3650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3.3 </a:t>
            </a:r>
            <a:r>
              <a:rPr lang="zh-CN" altLang="en-US" sz="2400" b="1"/>
              <a:t>递推</a:t>
            </a:r>
            <a:r>
              <a:rPr lang="zh-CN" altLang="en-US" sz="2400" b="1"/>
              <a:t>关系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3783330"/>
            <a:ext cx="10843260" cy="9340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40" y="1506855"/>
            <a:ext cx="5617845" cy="641985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2913380" y="1300480"/>
            <a:ext cx="6102350" cy="172847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840" y="2148840"/>
            <a:ext cx="4176395" cy="77724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05435" y="892810"/>
            <a:ext cx="41935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联立前面得到的两个式子：</a:t>
            </a:r>
            <a:endParaRPr lang="zh-CN" altLang="en-US" sz="2000"/>
          </a:p>
        </p:txBody>
      </p:sp>
      <p:sp>
        <p:nvSpPr>
          <p:cNvPr id="21" name="文本框 20"/>
          <p:cNvSpPr txBox="1"/>
          <p:nvPr/>
        </p:nvSpPr>
        <p:spPr>
          <a:xfrm>
            <a:off x="230505" y="3287395"/>
            <a:ext cx="41935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即可得到核心递推</a:t>
            </a:r>
            <a:r>
              <a:rPr lang="zh-CN" altLang="en-US" sz="2000"/>
              <a:t>公式：</a:t>
            </a:r>
            <a:endParaRPr lang="zh-CN" altLang="en-US" sz="2000"/>
          </a:p>
        </p:txBody>
      </p:sp>
      <p:sp>
        <p:nvSpPr>
          <p:cNvPr id="23" name="文本框 22"/>
          <p:cNvSpPr txBox="1"/>
          <p:nvPr/>
        </p:nvSpPr>
        <p:spPr>
          <a:xfrm>
            <a:off x="230505" y="5033645"/>
            <a:ext cx="7788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接下来，证明上式收敛，共需要分</a:t>
            </a:r>
            <a:r>
              <a:rPr lang="zh-CN" altLang="en-US" sz="2000"/>
              <a:t>三种情况：</a:t>
            </a:r>
            <a:endParaRPr lang="zh-CN" altLang="en-US" sz="20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05" y="5964555"/>
            <a:ext cx="1798320" cy="3619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985" y="5923915"/>
            <a:ext cx="1534160" cy="4178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705" y="5885815"/>
            <a:ext cx="1819910" cy="45593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89560" y="216535"/>
            <a:ext cx="768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3.4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6710" y="4983480"/>
            <a:ext cx="8958580" cy="735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95" y="178435"/>
            <a:ext cx="2778760" cy="5619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5500" y="4309110"/>
            <a:ext cx="605091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/>
              <a:t>由递推公式，结合</a:t>
            </a:r>
            <a:r>
              <a:rPr lang="zh-CN" altLang="en-US" sz="2000" b="1"/>
              <a:t>低阶项收敛</a:t>
            </a:r>
            <a:r>
              <a:rPr lang="zh-CN" altLang="en-US" sz="2000"/>
              <a:t>，即有</a:t>
            </a:r>
            <a:r>
              <a:rPr lang="zh-CN" altLang="en-US" sz="2000" b="1"/>
              <a:t>任意高阶项收敛</a:t>
            </a:r>
            <a:endParaRPr lang="zh-CN" altLang="en-US" sz="2000" b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295" y="1214755"/>
            <a:ext cx="1449705" cy="6388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25500" y="1015365"/>
            <a:ext cx="3471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由条件知，</a:t>
            </a:r>
            <a:r>
              <a:rPr lang="zh-CN" altLang="en-US" sz="2000"/>
              <a:t>非简并：</a:t>
            </a:r>
            <a:endParaRPr lang="zh-CN" altLang="en-US" sz="20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645" y="2129790"/>
            <a:ext cx="3841115" cy="7632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645" y="3055620"/>
            <a:ext cx="4156710" cy="8724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5500" y="2219325"/>
            <a:ext cx="2042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第一</a:t>
            </a:r>
            <a:r>
              <a:rPr lang="zh-CN" altLang="en-US" sz="2000"/>
              <a:t>部分：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825500" y="3264535"/>
            <a:ext cx="2042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第二</a:t>
            </a:r>
            <a:r>
              <a:rPr lang="zh-CN" altLang="en-US" sz="2000"/>
              <a:t>部分：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887095" y="5922645"/>
            <a:ext cx="605091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/>
              <a:t>仅需要证明前</a:t>
            </a:r>
            <a:r>
              <a:rPr lang="en-US" altLang="zh-CN" sz="2000" b="1"/>
              <a:t>2</a:t>
            </a:r>
            <a:r>
              <a:rPr lang="zh-CN" altLang="en-US" sz="2000" b="1"/>
              <a:t>项收敛</a:t>
            </a:r>
            <a:endParaRPr lang="zh-CN" altLang="en-US" sz="2000" b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89560" y="224155"/>
            <a:ext cx="667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3.4</a:t>
            </a:r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095" y="178435"/>
            <a:ext cx="2778760" cy="561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305" y="1114425"/>
            <a:ext cx="4073525" cy="600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775" y="2098675"/>
            <a:ext cx="1684020" cy="488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460" y="4295140"/>
            <a:ext cx="3976370" cy="530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045" y="5429885"/>
            <a:ext cx="1574165" cy="4527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5655" y="95377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2000" b="1"/>
              <a:t>第</a:t>
            </a:r>
            <a:r>
              <a:rPr lang="en-US" altLang="zh-CN" sz="2000" b="1"/>
              <a:t>1</a:t>
            </a:r>
            <a:r>
              <a:rPr lang="zh-CN" altLang="en-US" sz="2000" b="1"/>
              <a:t>项，</a:t>
            </a:r>
            <a:r>
              <a:rPr lang="zh-CN" altLang="en-US" sz="2000"/>
              <a:t>回归定义：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95655" y="1917700"/>
            <a:ext cx="2618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其中U0是单位矩阵：</a:t>
            </a:r>
            <a:endParaRPr lang="zh-CN" altLang="en-US" sz="20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760" y="3094990"/>
            <a:ext cx="5929630" cy="50990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95655" y="3782695"/>
            <a:ext cx="2682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由于</a:t>
            </a:r>
            <a:r>
              <a:rPr lang="en-US" altLang="zh-CN" sz="2000"/>
              <a:t> </a:t>
            </a:r>
            <a:r>
              <a:rPr lang="en-US" altLang="zh-CN" sz="2000" b="1"/>
              <a:t>i </a:t>
            </a:r>
            <a:r>
              <a:rPr lang="zh-CN" altLang="en-US" sz="2000" b="1"/>
              <a:t>不与</a:t>
            </a:r>
            <a:r>
              <a:rPr lang="en-US" altLang="zh-CN" sz="2000" b="1"/>
              <a:t> a </a:t>
            </a:r>
            <a:r>
              <a:rPr lang="zh-CN" altLang="en-US" sz="2000" b="1"/>
              <a:t>简并</a:t>
            </a:r>
            <a:r>
              <a:rPr lang="zh-CN" altLang="en-US" sz="2000"/>
              <a:t>：</a:t>
            </a:r>
            <a:endParaRPr lang="zh-CN" altLang="en-US" sz="2000"/>
          </a:p>
        </p:txBody>
      </p:sp>
      <p:sp>
        <p:nvSpPr>
          <p:cNvPr id="17" name="文本框 16"/>
          <p:cNvSpPr txBox="1"/>
          <p:nvPr/>
        </p:nvSpPr>
        <p:spPr>
          <a:xfrm>
            <a:off x="887095" y="608139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综上，T0与T1均收敛</a:t>
            </a:r>
            <a:endParaRPr lang="zh-CN" altLang="en-US" sz="2000" b="1"/>
          </a:p>
        </p:txBody>
      </p:sp>
      <p:sp>
        <p:nvSpPr>
          <p:cNvPr id="3" name="文本框 2"/>
          <p:cNvSpPr txBox="1"/>
          <p:nvPr/>
        </p:nvSpPr>
        <p:spPr>
          <a:xfrm>
            <a:off x="795655" y="2691765"/>
            <a:ext cx="2042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2000" b="1"/>
              <a:t>第</a:t>
            </a:r>
            <a:r>
              <a:rPr lang="en-US" altLang="zh-CN" sz="2000" b="1"/>
              <a:t>2</a:t>
            </a:r>
            <a:r>
              <a:rPr lang="zh-CN" altLang="en-US" sz="2000" b="1"/>
              <a:t>项</a:t>
            </a:r>
            <a:r>
              <a:rPr lang="zh-CN" altLang="en-US" sz="2000"/>
              <a:t>：</a:t>
            </a:r>
            <a:endParaRPr lang="zh-CN" altLang="en-US" sz="2000"/>
          </a:p>
        </p:txBody>
      </p:sp>
      <p:sp>
        <p:nvSpPr>
          <p:cNvPr id="19" name="圆角矩形 18"/>
          <p:cNvSpPr/>
          <p:nvPr/>
        </p:nvSpPr>
        <p:spPr>
          <a:xfrm>
            <a:off x="4121785" y="1114425"/>
            <a:ext cx="4328795" cy="67056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6266180" y="4905375"/>
            <a:ext cx="382905" cy="325755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2940685" y="5347335"/>
            <a:ext cx="3599815" cy="575310"/>
            <a:chOff x="4631" y="8421"/>
            <a:chExt cx="5669" cy="90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rcRect l="21003" b="1948"/>
            <a:stretch>
              <a:fillRect/>
            </a:stretch>
          </p:blipFill>
          <p:spPr>
            <a:xfrm>
              <a:off x="5088" y="8421"/>
              <a:ext cx="5213" cy="90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31" y="8682"/>
              <a:ext cx="409" cy="523"/>
            </a:xfrm>
            <a:prstGeom prst="rect">
              <a:avLst/>
            </a:prstGeom>
          </p:spPr>
        </p:pic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89560" y="224155"/>
            <a:ext cx="667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3.5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715" y="173355"/>
            <a:ext cx="2517775" cy="561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470" y="2283460"/>
            <a:ext cx="3648710" cy="8477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12490" y="3949065"/>
            <a:ext cx="5870575" cy="635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由对称性易知等价于case1</a:t>
            </a:r>
            <a:endParaRPr lang="zh-CN" altLang="en-US" sz="3200" b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89560" y="216535"/>
            <a:ext cx="660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3.5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720" y="187960"/>
            <a:ext cx="3085465" cy="577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65" y="4930140"/>
            <a:ext cx="3119755" cy="8070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75" y="2917190"/>
            <a:ext cx="4212590" cy="6076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290" y="4914900"/>
            <a:ext cx="4123055" cy="7442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625" y="1673860"/>
            <a:ext cx="3234690" cy="5448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79870" y="1033780"/>
            <a:ext cx="4943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将</a:t>
            </a:r>
            <a:r>
              <a:rPr lang="en-US" altLang="zh-CN" sz="2000"/>
              <a:t>b</a:t>
            </a:r>
            <a:r>
              <a:rPr lang="zh-CN" altLang="en-US" sz="2000"/>
              <a:t>分为简并与非简并两种情况</a:t>
            </a:r>
            <a:r>
              <a:rPr lang="zh-CN" altLang="en-US" sz="2000"/>
              <a:t>分别求和：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445770" y="1033780"/>
            <a:ext cx="5198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先考虑全空间自由态</a:t>
            </a:r>
            <a:r>
              <a:rPr lang="en-US" altLang="zh-CN" sz="2000"/>
              <a:t>b</a:t>
            </a:r>
            <a:r>
              <a:rPr lang="zh-CN" altLang="en-US" sz="2000"/>
              <a:t>，由</a:t>
            </a:r>
            <a:r>
              <a:rPr lang="en-US" altLang="zh-CN" sz="2000"/>
              <a:t>U</a:t>
            </a:r>
            <a:r>
              <a:rPr lang="zh-CN" altLang="en-US" sz="2000"/>
              <a:t>的幺正性：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445770" y="4263390"/>
            <a:ext cx="22104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考虑</a:t>
            </a:r>
            <a:r>
              <a:rPr lang="en-US" altLang="zh-CN" sz="2000"/>
              <a:t>g</a:t>
            </a:r>
            <a:r>
              <a:rPr lang="zh-CN" altLang="en-US" sz="2000"/>
              <a:t>的</a:t>
            </a:r>
            <a:r>
              <a:rPr lang="en-US" altLang="zh-CN" sz="2000"/>
              <a:t>n</a:t>
            </a:r>
            <a:r>
              <a:rPr lang="zh-CN" altLang="en-US" sz="2000"/>
              <a:t>次幂</a:t>
            </a:r>
            <a:r>
              <a:rPr lang="en-US" altLang="zh-CN" sz="2000"/>
              <a:t>0</a:t>
            </a:r>
            <a:r>
              <a:rPr lang="zh-CN" altLang="en-US" sz="2000"/>
              <a:t>：</a:t>
            </a:r>
            <a:endParaRPr lang="zh-CN" altLang="en-US" sz="2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00" y="1796415"/>
            <a:ext cx="5700395" cy="4876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50" y="3307080"/>
            <a:ext cx="5166360" cy="5156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5770" y="264858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带入级数</a:t>
            </a:r>
            <a:r>
              <a:rPr lang="zh-CN" altLang="en-US" sz="2000"/>
              <a:t>展开：</a:t>
            </a:r>
            <a:endParaRPr lang="zh-CN" altLang="en-US" sz="2000"/>
          </a:p>
        </p:txBody>
      </p:sp>
      <p:sp>
        <p:nvSpPr>
          <p:cNvPr id="5" name="下箭头 4"/>
          <p:cNvSpPr/>
          <p:nvPr/>
        </p:nvSpPr>
        <p:spPr>
          <a:xfrm>
            <a:off x="8879840" y="2218690"/>
            <a:ext cx="342900" cy="43942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579870" y="4034155"/>
            <a:ext cx="35648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ym typeface="+mn-ea"/>
              </a:rPr>
              <a:t>又回到了</a:t>
            </a:r>
            <a:r>
              <a:rPr lang="en-US" altLang="zh-CN" sz="2000">
                <a:sym typeface="+mn-ea"/>
              </a:rPr>
              <a:t>case1</a:t>
            </a:r>
            <a:r>
              <a:rPr lang="zh-CN" altLang="en-US" sz="2000">
                <a:sym typeface="+mn-ea"/>
              </a:rPr>
              <a:t>和</a:t>
            </a:r>
            <a:r>
              <a:rPr lang="en-US" altLang="zh-CN" sz="2000">
                <a:sym typeface="+mn-ea"/>
              </a:rPr>
              <a:t>2</a:t>
            </a:r>
            <a:r>
              <a:rPr lang="zh-CN" altLang="en-US" sz="2000">
                <a:sym typeface="+mn-ea"/>
              </a:rPr>
              <a:t>的情况！</a:t>
            </a:r>
            <a:endParaRPr lang="zh-CN" altLang="en-US" sz="20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289560" y="216535"/>
            <a:ext cx="2676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3.6 </a:t>
            </a:r>
            <a:r>
              <a:rPr lang="zh-CN" altLang="en-US" sz="2400" b="1"/>
              <a:t>证明小结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1045210" y="1428750"/>
            <a:ext cx="101022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/>
              <a:t>解决的</a:t>
            </a:r>
            <a:r>
              <a:rPr lang="zh-CN" altLang="en-US" sz="2000"/>
              <a:t>问题：将</a:t>
            </a:r>
            <a:r>
              <a:rPr lang="zh-CN" altLang="en-US" sz="2000" b="1"/>
              <a:t>单一精确态</a:t>
            </a:r>
            <a:r>
              <a:rPr lang="zh-CN" altLang="en-US" sz="2000"/>
              <a:t>求和转变成了对</a:t>
            </a:r>
            <a:r>
              <a:rPr lang="zh-CN" altLang="en-US" sz="2000" b="1"/>
              <a:t>初末简并态</a:t>
            </a:r>
            <a:r>
              <a:rPr lang="zh-CN" altLang="en-US" sz="2000"/>
              <a:t>求和，并证明结果收敛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1045210" y="3030220"/>
            <a:ext cx="5081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核心方法：</a:t>
            </a:r>
            <a:r>
              <a:rPr lang="zh-CN" altLang="en-US" sz="2000" b="1"/>
              <a:t>微扰级数展开</a:t>
            </a:r>
            <a:r>
              <a:rPr lang="zh-CN" altLang="en-US" sz="2000"/>
              <a:t>与</a:t>
            </a:r>
            <a:r>
              <a:rPr lang="zh-CN" altLang="en-US" sz="2000" b="1"/>
              <a:t>数学归纳法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45210" y="4600575"/>
            <a:ext cx="9066530" cy="1322070"/>
          </a:xfrm>
          <a:prstGeom prst="rect">
            <a:avLst/>
          </a:prstGeom>
          <a:noFill/>
          <a:ln w="25400" cap="rnd" cmpd="sng">
            <a:solidFill>
              <a:schemeClr val="bg1"/>
            </a:solidFill>
            <a:prstDash val="solid"/>
            <a:bevel/>
          </a:ln>
        </p:spPr>
        <p:txBody>
          <a:bodyPr wrap="square" rtlCol="0">
            <a:spAutoFit/>
          </a:bodyPr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000"/>
              <a:t>注意：文中明确说明虽然证明了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zh-CN" altLang="en-US" sz="2000"/>
              <a:t>级数的每一项收敛，但没有证明求和之后仍然收敛。实际使用时，</a:t>
            </a:r>
            <a:r>
              <a:rPr lang="zh-CN" altLang="en-US" sz="2000"/>
              <a:t>其实也只考虑到低阶展开，比如2阶</a:t>
            </a:r>
            <a:endParaRPr lang="zh-CN" altLang="en-US" sz="2000"/>
          </a:p>
        </p:txBody>
      </p:sp>
      <p:sp>
        <p:nvSpPr>
          <p:cNvPr id="2" name="圆角矩形 1"/>
          <p:cNvSpPr/>
          <p:nvPr/>
        </p:nvSpPr>
        <p:spPr>
          <a:xfrm>
            <a:off x="936625" y="4600575"/>
            <a:ext cx="9333865" cy="145986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45210" y="1428750"/>
            <a:ext cx="101022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/>
              <a:t>解决的</a:t>
            </a:r>
            <a:r>
              <a:rPr lang="zh-CN" altLang="en-US" sz="2000"/>
              <a:t>问题：将</a:t>
            </a:r>
            <a:r>
              <a:rPr lang="zh-CN" altLang="en-US" sz="2000" b="1"/>
              <a:t>单一精确态</a:t>
            </a:r>
            <a:r>
              <a:rPr lang="zh-CN" altLang="en-US" sz="2000"/>
              <a:t>求和转变成了对</a:t>
            </a:r>
            <a:r>
              <a:rPr lang="zh-CN" altLang="en-US" sz="2000" b="1"/>
              <a:t>初末简并态</a:t>
            </a:r>
            <a:r>
              <a:rPr lang="zh-CN" altLang="en-US" sz="2000"/>
              <a:t>求和，并证明结果收敛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1045210" y="4600575"/>
            <a:ext cx="9066530" cy="1322070"/>
          </a:xfrm>
          <a:prstGeom prst="rect">
            <a:avLst/>
          </a:prstGeom>
          <a:noFill/>
          <a:ln w="25400" cap="rnd" cmpd="sng">
            <a:noFill/>
            <a:prstDash val="solid"/>
            <a:bevel/>
          </a:ln>
        </p:spPr>
        <p:txBody>
          <a:bodyPr wrap="square" rtlCol="0">
            <a:spAutoFit/>
          </a:bodyPr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000"/>
              <a:t>注意：文中明确说明虽然证明了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zh-CN" altLang="en-US" sz="2000"/>
              <a:t>级数的每一项收敛，但没有证明求和之后仍然收敛。实际使用时，</a:t>
            </a:r>
            <a:r>
              <a:rPr lang="zh-CN" altLang="en-US" sz="2000"/>
              <a:t>其实也只考虑到低阶展开，比如2阶</a:t>
            </a:r>
            <a:endParaRPr lang="zh-CN" altLang="en-US" sz="2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289560" y="216535"/>
            <a:ext cx="2676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4 </a:t>
            </a:r>
            <a:r>
              <a:rPr lang="zh-CN" altLang="en-US" sz="2400" b="1"/>
              <a:t>物理应用</a:t>
            </a:r>
            <a:endParaRPr lang="zh-CN" altLang="en-US" sz="2400" b="1"/>
          </a:p>
        </p:txBody>
      </p:sp>
      <p:pic>
        <p:nvPicPr>
          <p:cNvPr id="7" name="图片 6" descr="e1168062-e3e8-4d70-8a49-a6f8a6a615c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3535" y="4097020"/>
            <a:ext cx="777875" cy="231140"/>
          </a:xfrm>
          <a:prstGeom prst="rect">
            <a:avLst/>
          </a:prstGeom>
        </p:spPr>
      </p:pic>
      <p:pic>
        <p:nvPicPr>
          <p:cNvPr id="8" name="图片 7" descr="0922519a-3921-4ce5-b76c-53414d03a6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955" y="4253230"/>
            <a:ext cx="1926590" cy="327025"/>
          </a:xfrm>
          <a:prstGeom prst="rect">
            <a:avLst/>
          </a:prstGeom>
        </p:spPr>
      </p:pic>
      <p:pic>
        <p:nvPicPr>
          <p:cNvPr id="9" name="图片 8" descr="b0baea56-fd39-435b-a74e-10da0b930b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210" y="4040505"/>
            <a:ext cx="567690" cy="217805"/>
          </a:xfrm>
          <a:prstGeom prst="rect">
            <a:avLst/>
          </a:prstGeom>
        </p:spPr>
      </p:pic>
      <p:pic>
        <p:nvPicPr>
          <p:cNvPr id="10" name="图片 9" descr="38c8a181-e5e5-4edb-b446-a9ada3151ab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970" y="4258310"/>
            <a:ext cx="3539490" cy="321945"/>
          </a:xfrm>
          <a:prstGeom prst="rect">
            <a:avLst/>
          </a:prstGeom>
        </p:spPr>
      </p:pic>
      <p:pic>
        <p:nvPicPr>
          <p:cNvPr id="11" name="图片 10" descr="f457df5f-e2bf-4380-8555-70a4335e97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300" y="5528945"/>
            <a:ext cx="886460" cy="294005"/>
          </a:xfrm>
          <a:prstGeom prst="rect">
            <a:avLst/>
          </a:prstGeom>
        </p:spPr>
      </p:pic>
      <p:pic>
        <p:nvPicPr>
          <p:cNvPr id="12" name="图片 11" descr="cf6ae0b0-0d28-46ab-96e3-d3624bc29c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915" y="5677535"/>
            <a:ext cx="3044190" cy="3676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46125" y="5207000"/>
            <a:ext cx="1866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红外</a:t>
            </a:r>
            <a:r>
              <a:rPr lang="zh-CN" altLang="en-US" sz="2000"/>
              <a:t>发散：</a:t>
            </a:r>
            <a:endParaRPr lang="zh-CN" altLang="en-US" sz="2000"/>
          </a:p>
        </p:txBody>
      </p:sp>
      <p:sp>
        <p:nvSpPr>
          <p:cNvPr id="14" name="文本框 13"/>
          <p:cNvSpPr txBox="1"/>
          <p:nvPr/>
        </p:nvSpPr>
        <p:spPr>
          <a:xfrm>
            <a:off x="746125" y="3526790"/>
            <a:ext cx="1264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质量</a:t>
            </a:r>
            <a:r>
              <a:rPr lang="zh-CN" altLang="en-US" sz="2000"/>
              <a:t>奇点：</a:t>
            </a:r>
            <a:endParaRPr lang="zh-CN" altLang="en-US" sz="2000"/>
          </a:p>
        </p:txBody>
      </p:sp>
      <p:sp>
        <p:nvSpPr>
          <p:cNvPr id="15" name="文本框 14"/>
          <p:cNvSpPr txBox="1"/>
          <p:nvPr/>
        </p:nvSpPr>
        <p:spPr>
          <a:xfrm>
            <a:off x="746125" y="263715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以电子经库伦场散射</a:t>
            </a:r>
            <a:r>
              <a:rPr lang="zh-CN" altLang="en-US" sz="2000"/>
              <a:t>为例：</a:t>
            </a:r>
            <a:endParaRPr lang="zh-CN" altLang="en-US" sz="2000"/>
          </a:p>
        </p:txBody>
      </p:sp>
      <p:sp>
        <p:nvSpPr>
          <p:cNvPr id="17" name="文本框 16"/>
          <p:cNvSpPr txBox="1"/>
          <p:nvPr/>
        </p:nvSpPr>
        <p:spPr>
          <a:xfrm>
            <a:off x="746125" y="1080770"/>
            <a:ext cx="833437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/>
              <a:t>两类典型发散：</a:t>
            </a:r>
            <a:endParaRPr lang="zh-CN" altLang="en-US" sz="2000" b="1"/>
          </a:p>
          <a:p>
            <a:pPr>
              <a:lnSpc>
                <a:spcPct val="130000"/>
              </a:lnSpc>
            </a:pPr>
            <a:r>
              <a:rPr lang="zh-CN" altLang="en-US" sz="2000" b="1"/>
              <a:t>红外发散</a:t>
            </a:r>
            <a:r>
              <a:rPr lang="zh-CN" altLang="en-US" sz="2000"/>
              <a:t> = 光子能量</a:t>
            </a:r>
            <a:r>
              <a:rPr lang="en-US" altLang="zh-CN" sz="2000"/>
              <a:t> 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趋于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zh-CN" altLang="en-US" sz="2000"/>
              <a:t>导致的能量简并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zh-CN" altLang="en-US" sz="2000" b="1"/>
              <a:t>质量奇点</a:t>
            </a:r>
            <a:r>
              <a:rPr lang="zh-CN" altLang="en-US" sz="2000"/>
              <a:t> = 电子质量 </a:t>
            </a:r>
            <a:r>
              <a:rPr lang="en-US" altLang="zh-CN" sz="2000"/>
              <a:t>me </a:t>
            </a:r>
            <a:r>
              <a:rPr lang="zh-CN" altLang="en-US" sz="2000"/>
              <a:t>且发射角度 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zh-CN" sz="2000"/>
              <a:t> </a:t>
            </a:r>
            <a:r>
              <a:rPr lang="zh-CN" altLang="en-US" sz="2000"/>
              <a:t>趋于</a:t>
            </a:r>
            <a:r>
              <a:rPr lang="en-US" altLang="zh-CN" sz="2000"/>
              <a:t>0</a:t>
            </a:r>
            <a:r>
              <a:rPr lang="zh-CN" altLang="en-US" sz="2000"/>
              <a:t>导致的能量简并 </a:t>
            </a:r>
            <a:endParaRPr lang="zh-CN" altLang="en-US" sz="2000"/>
          </a:p>
        </p:txBody>
      </p:sp>
      <p:pic>
        <p:nvPicPr>
          <p:cNvPr id="2" name="图片 1" descr="ce591d50-629a-41cc-990d-55518b9f4a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2945" y="3037205"/>
            <a:ext cx="1849755" cy="317500"/>
          </a:xfrm>
          <a:prstGeom prst="rect">
            <a:avLst/>
          </a:prstGeom>
        </p:spPr>
      </p:pic>
      <p:pic>
        <p:nvPicPr>
          <p:cNvPr id="3" name="图片 2" descr="a10ac06c-c01c-4b3a-84a4-f18595917d1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915" y="4256405"/>
            <a:ext cx="2759075" cy="312420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V="1">
            <a:off x="4074160" y="4409440"/>
            <a:ext cx="1005205" cy="57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7303135" y="4403725"/>
            <a:ext cx="1005205" cy="57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0" name="图片 19" descr="a10ac06c-c01c-4b3a-84a4-f18595917d1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780" y="5732780"/>
            <a:ext cx="2759075" cy="312420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 flipV="1">
            <a:off x="4135120" y="5939790"/>
            <a:ext cx="941070" cy="133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280" y="1035685"/>
            <a:ext cx="4662170" cy="27241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89560" y="216535"/>
            <a:ext cx="2676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4 </a:t>
            </a:r>
            <a:r>
              <a:rPr lang="zh-CN" altLang="en-US" sz="2400" b="1"/>
              <a:t>物理应用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289560" y="3686810"/>
            <a:ext cx="11758295" cy="3097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2000">
                <a:sym typeface="+mn-ea"/>
              </a:rPr>
              <a:t>一个动量为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 </a:t>
            </a:r>
            <a:r>
              <a:rPr lang="en-US" altLang="zh-CN" sz="20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  </a:t>
            </a:r>
            <a:r>
              <a:rPr lang="zh-CN" altLang="en-US" sz="2000">
                <a:sym typeface="+mn-ea"/>
              </a:rPr>
              <a:t>的电子撞击外场，变成动量为</a:t>
            </a:r>
            <a:r>
              <a:rPr lang="en-US" altLang="zh-CN" sz="2000">
                <a:sym typeface="+mn-ea"/>
              </a:rPr>
              <a:t>  </a:t>
            </a:r>
            <a:r>
              <a:rPr lang="en-US" altLang="zh-CN" sz="20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p'  </a:t>
            </a:r>
            <a:r>
              <a:rPr lang="zh-CN" altLang="en-US" sz="2000">
                <a:sym typeface="+mn-ea"/>
              </a:rPr>
              <a:t>的电子飞走，期间</a:t>
            </a:r>
            <a:r>
              <a:rPr lang="zh-CN" altLang="en-US" sz="2000" b="1">
                <a:sym typeface="+mn-ea"/>
              </a:rPr>
              <a:t>没有发射或吸收任何硬光子</a:t>
            </a:r>
            <a:endParaRPr lang="zh-CN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ii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/>
              <a:t>电子先在势场中发生了散射，随后发射了一个</a:t>
            </a:r>
            <a:r>
              <a:rPr lang="zh-CN" altLang="en-US" sz="2000" b="1"/>
              <a:t>高能的硬光子 </a:t>
            </a:r>
            <a:r>
              <a:rPr lang="en-US" altLang="zh-CN" sz="2000" b="1" i="1">
                <a:latin typeface="Times New Roman" panose="02020603050405020304" charset="0"/>
                <a:cs typeface="Times New Roman" panose="02020603050405020304" charset="0"/>
              </a:rPr>
              <a:t>k' </a:t>
            </a:r>
            <a:endParaRPr lang="en-US" altLang="zh-CN" sz="2000"/>
          </a:p>
          <a:p>
            <a:pPr>
              <a:lnSpc>
                <a:spcPct val="200000"/>
              </a:lnSpc>
            </a:pPr>
            <a:r>
              <a:rPr lang="zh-CN" altLang="en-US" sz="2000" b="1">
                <a:sym typeface="+mn-ea"/>
              </a:rPr>
              <a:t>（</a:t>
            </a:r>
            <a:r>
              <a:rPr lang="en-US" altLang="zh-CN" sz="2000" b="1">
                <a:sym typeface="+mn-ea"/>
              </a:rPr>
              <a:t>iii</a:t>
            </a:r>
            <a:r>
              <a:rPr lang="zh-CN" altLang="en-US" sz="2000" b="1">
                <a:sym typeface="+mn-ea"/>
              </a:rPr>
              <a:t>）</a:t>
            </a:r>
            <a:r>
              <a:rPr lang="zh-CN" altLang="en-US" sz="2000">
                <a:sym typeface="+mn-ea"/>
              </a:rPr>
              <a:t>初始状态是一个处于</a:t>
            </a:r>
            <a:r>
              <a:rPr lang="zh-CN" altLang="en-US" sz="2000" b="1">
                <a:sym typeface="+mn-ea"/>
              </a:rPr>
              <a:t>简并态集合</a:t>
            </a:r>
            <a:r>
              <a:rPr lang="en-US" altLang="zh-CN" sz="2000" b="1">
                <a:sym typeface="+mn-ea"/>
              </a:rPr>
              <a:t> </a:t>
            </a:r>
            <a:r>
              <a:rPr lang="en-US" altLang="zh-CN" sz="20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lang="en-US" altLang="zh-CN" sz="2000" b="1">
                <a:sym typeface="+mn-ea"/>
              </a:rPr>
              <a:t> </a:t>
            </a:r>
            <a:r>
              <a:rPr lang="zh-CN" altLang="en-US" sz="2000">
                <a:sym typeface="+mn-ea"/>
              </a:rPr>
              <a:t>中的状态：包含一个</a:t>
            </a:r>
            <a:r>
              <a:rPr lang="zh-CN" altLang="en-US" sz="2000" b="1">
                <a:sym typeface="+mn-ea"/>
              </a:rPr>
              <a:t>动量为</a:t>
            </a:r>
            <a:r>
              <a:rPr lang="en-US" altLang="zh-CN" sz="2000" b="1">
                <a:sym typeface="+mn-ea"/>
              </a:rPr>
              <a:t> </a:t>
            </a:r>
            <a:r>
              <a:rPr lang="en-US" altLang="zh-CN" sz="20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p-k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的电子和一个与之共线的</a:t>
            </a:r>
            <a:r>
              <a:rPr lang="zh-CN" altLang="en-US" sz="2000" b="1">
                <a:sym typeface="+mn-ea"/>
              </a:rPr>
              <a:t>硬</a:t>
            </a:r>
            <a:endParaRPr lang="zh-CN" altLang="en-US" sz="2000" b="1"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b="1">
                <a:sym typeface="+mn-ea"/>
              </a:rPr>
              <a:t> </a:t>
            </a:r>
            <a:r>
              <a:rPr lang="en-US" altLang="zh-CN" sz="2000" b="1">
                <a:sym typeface="+mn-ea"/>
              </a:rPr>
              <a:t>         </a:t>
            </a:r>
            <a:r>
              <a:rPr lang="zh-CN" altLang="en-US" sz="2000" b="1">
                <a:sym typeface="+mn-ea"/>
              </a:rPr>
              <a:t>光子</a:t>
            </a:r>
            <a:r>
              <a:rPr lang="zh-CN" altLang="en-US" sz="20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k </a:t>
            </a:r>
            <a:r>
              <a:rPr lang="en-US" altLang="zh-CN" sz="2000">
                <a:sym typeface="+mn-ea"/>
              </a:rPr>
              <a:t>。</a:t>
            </a:r>
            <a:r>
              <a:rPr lang="zh-CN" altLang="en-US" sz="2000">
                <a:sym typeface="+mn-ea"/>
              </a:rPr>
              <a:t>在散射过程中，电子将这个光子吸收，最终以</a:t>
            </a:r>
            <a:r>
              <a:rPr lang="zh-CN" altLang="en-US" sz="2000" b="1">
                <a:sym typeface="+mn-ea"/>
              </a:rPr>
              <a:t>单一电子 </a:t>
            </a:r>
            <a:r>
              <a:rPr lang="en-US" altLang="zh-CN" sz="20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p'</a:t>
            </a:r>
            <a:r>
              <a:rPr lang="en-US" altLang="zh-CN" sz="2000" b="1">
                <a:sym typeface="+mn-ea"/>
              </a:rPr>
              <a:t> </a:t>
            </a:r>
            <a:r>
              <a:rPr lang="zh-CN" altLang="en-US" sz="2000">
                <a:sym typeface="+mn-ea"/>
              </a:rPr>
              <a:t>的状态飞出 </a:t>
            </a:r>
            <a:endParaRPr lang="zh-CN" altLang="en-US" sz="2000"/>
          </a:p>
          <a:p>
            <a:pPr>
              <a:lnSpc>
                <a:spcPct val="200000"/>
              </a:lnSpc>
            </a:pPr>
            <a:r>
              <a:rPr lang="en-US" altLang="zh-CN" sz="2000">
                <a:sym typeface="+mn-ea"/>
              </a:rPr>
              <a:t>      </a:t>
            </a:r>
            <a:endParaRPr lang="en-US" altLang="zh-CN" sz="2000"/>
          </a:p>
        </p:txBody>
      </p:sp>
      <p:sp>
        <p:nvSpPr>
          <p:cNvPr id="2" name="文本框 1"/>
          <p:cNvSpPr txBox="1"/>
          <p:nvPr/>
        </p:nvSpPr>
        <p:spPr>
          <a:xfrm>
            <a:off x="7616825" y="266287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Lee &amp; Nauenberg, Phys. Rev. 133, B1549 (1964).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289560" y="216535"/>
            <a:ext cx="2676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4 </a:t>
            </a:r>
            <a:r>
              <a:rPr lang="zh-CN" altLang="en-US" sz="2400" b="1"/>
              <a:t>物理应用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155" y="1515745"/>
            <a:ext cx="8001000" cy="6019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55" y="2327275"/>
            <a:ext cx="5410200" cy="5791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735" y="303022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比较含me项，全部抵消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942975" y="4162425"/>
            <a:ext cx="770382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220000"/>
              </a:lnSpc>
            </a:pPr>
            <a:r>
              <a:rPr lang="zh-CN" altLang="en-US" sz="2000"/>
              <a:t>质量奇点的复杂性在于例如上图</a:t>
            </a:r>
            <a:r>
              <a:rPr lang="zh-CN" altLang="en-US" sz="2000">
                <a:sym typeface="+mn-ea"/>
              </a:rPr>
              <a:t>（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iv</a:t>
            </a:r>
            <a:r>
              <a:rPr lang="zh-CN" altLang="en-US" sz="2000">
                <a:sym typeface="+mn-ea"/>
              </a:rPr>
              <a:t>）</a:t>
            </a:r>
            <a:r>
              <a:rPr lang="zh-CN" altLang="en-US" sz="2000"/>
              <a:t>与外场传递动量不同，对</a:t>
            </a:r>
            <a:endParaRPr lang="zh-CN" altLang="en-US" sz="2000"/>
          </a:p>
          <a:p>
            <a:pPr indent="457200">
              <a:lnSpc>
                <a:spcPct val="220000"/>
              </a:lnSpc>
            </a:pPr>
            <a:r>
              <a:rPr lang="zh-CN" altLang="en-US" sz="2000">
                <a:sym typeface="+mn-ea"/>
              </a:rPr>
              <a:t>应不同简并态求和，此时需引入</a:t>
            </a:r>
            <a:r>
              <a:rPr lang="zh-CN" altLang="en-US" sz="2000" b="1">
                <a:sym typeface="+mn-ea"/>
              </a:rPr>
              <a:t>非连通图</a:t>
            </a:r>
            <a:endParaRPr lang="zh-CN" altLang="en-US" sz="2000" b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50" y="2957195"/>
            <a:ext cx="2125980" cy="27355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31380" y="5906770"/>
            <a:ext cx="468947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Lee &amp; Nauenberg, Phys. Rev. 133, B1549 (1964).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3395" y="974725"/>
            <a:ext cx="4760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）（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ii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  <a:r>
              <a:rPr lang="zh-CN" altLang="en-US" sz="2000" b="1">
                <a:sym typeface="+mn-ea"/>
              </a:rPr>
              <a:t>（</a:t>
            </a:r>
            <a:r>
              <a:rPr lang="en-US" altLang="zh-CN" sz="2000" b="1">
                <a:sym typeface="+mn-ea"/>
              </a:rPr>
              <a:t>iii</a:t>
            </a:r>
            <a:r>
              <a:rPr lang="zh-CN" altLang="en-US" sz="2000" b="1">
                <a:sym typeface="+mn-ea"/>
              </a:rPr>
              <a:t>）</a:t>
            </a:r>
            <a:r>
              <a:rPr lang="zh-CN" altLang="en-US" sz="2000" b="1">
                <a:sym typeface="+mn-ea"/>
              </a:rPr>
              <a:t>简并：散射截面</a:t>
            </a:r>
            <a:endParaRPr lang="zh-CN" altLang="en-US" sz="2000" b="1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9910" y="3794760"/>
            <a:ext cx="52654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ym typeface="+mn-ea"/>
              </a:rPr>
              <a:t>（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iv</a:t>
            </a:r>
            <a:r>
              <a:rPr lang="zh-CN" altLang="en-US" sz="2000" b="1">
                <a:sym typeface="+mn-ea"/>
              </a:rPr>
              <a:t>）：</a:t>
            </a:r>
            <a:r>
              <a:rPr lang="zh-CN" altLang="en-US" sz="2000">
                <a:sym typeface="+mn-ea"/>
              </a:rPr>
              <a:t>与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(i-iii)</a:t>
            </a:r>
            <a:r>
              <a:rPr lang="zh-CN" altLang="en-US" sz="2000">
                <a:sym typeface="+mn-ea"/>
              </a:rPr>
              <a:t>不同的另一种简并态</a:t>
            </a:r>
            <a:r>
              <a:rPr lang="zh-CN" altLang="en-US" sz="2000">
                <a:sym typeface="+mn-ea"/>
              </a:rPr>
              <a:t>求和</a:t>
            </a:r>
            <a:endParaRPr lang="zh-CN" altLang="en-US" sz="2000">
              <a:sym typeface="+mn-ea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289560" y="216535"/>
            <a:ext cx="2676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5 </a:t>
            </a:r>
            <a:r>
              <a:rPr lang="zh-CN" altLang="en-US" sz="2400" b="1"/>
              <a:t>结论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-174" t="8937" r="174" b="-10818"/>
          <a:stretch>
            <a:fillRect/>
          </a:stretch>
        </p:blipFill>
        <p:spPr>
          <a:xfrm>
            <a:off x="1217295" y="4262120"/>
            <a:ext cx="9470390" cy="6877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8010" y="2131695"/>
            <a:ext cx="477837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/>
              <a:t>单个简并态</a:t>
            </a:r>
            <a:r>
              <a:rPr lang="zh-CN" altLang="en-US" sz="2000"/>
              <a:t>对应的散射振幅可能出现</a:t>
            </a:r>
            <a:r>
              <a:rPr lang="zh-CN" altLang="en-US" sz="2000" b="1"/>
              <a:t>发散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5941060" y="1616075"/>
            <a:ext cx="48768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ym typeface="+mn-ea"/>
              </a:rPr>
              <a:t>实验：</a:t>
            </a:r>
            <a:r>
              <a:rPr lang="zh-CN" altLang="en-US" sz="2000">
                <a:sym typeface="+mn-ea"/>
              </a:rPr>
              <a:t>无法区分同一简并类中的各个末态</a:t>
            </a:r>
            <a:endParaRPr lang="zh-CN" altLang="en-US" sz="20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79160" y="2575560"/>
            <a:ext cx="52089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ym typeface="+mn-ea"/>
              </a:rPr>
              <a:t>理论：</a:t>
            </a:r>
            <a:r>
              <a:rPr lang="zh-CN" altLang="en-US" sz="2000">
                <a:sym typeface="+mn-ea"/>
              </a:rPr>
              <a:t>对所有不可分辨简并态进行求和</a:t>
            </a:r>
            <a:endParaRPr lang="zh-CN" altLang="en-US" sz="2000">
              <a:sym typeface="+mn-ea"/>
            </a:endParaRPr>
          </a:p>
        </p:txBody>
      </p:sp>
      <p:cxnSp>
        <p:nvCxnSpPr>
          <p:cNvPr id="7" name="肘形连接符 6"/>
          <p:cNvCxnSpPr>
            <a:stCxn id="4" idx="3"/>
          </p:cNvCxnSpPr>
          <p:nvPr/>
        </p:nvCxnSpPr>
        <p:spPr>
          <a:xfrm flipV="1">
            <a:off x="5366385" y="1911985"/>
            <a:ext cx="492760" cy="4191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肘形连接符 7"/>
          <p:cNvCxnSpPr/>
          <p:nvPr/>
        </p:nvCxnSpPr>
        <p:spPr>
          <a:xfrm>
            <a:off x="5367020" y="2331085"/>
            <a:ext cx="492125" cy="427355"/>
          </a:xfrm>
          <a:prstGeom prst="bentConnector3">
            <a:avLst>
              <a:gd name="adj1" fmla="val 5006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上下箭头 8"/>
          <p:cNvSpPr/>
          <p:nvPr/>
        </p:nvSpPr>
        <p:spPr>
          <a:xfrm>
            <a:off x="8162925" y="2107565"/>
            <a:ext cx="316230" cy="422910"/>
          </a:xfrm>
          <a:prstGeom prst="up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8010" y="3354705"/>
            <a:ext cx="3548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/>
              <a:t>、证明思路：</a:t>
            </a:r>
            <a:endParaRPr lang="zh-CN" altLang="en-US" sz="2000"/>
          </a:p>
        </p:txBody>
      </p:sp>
      <p:sp>
        <p:nvSpPr>
          <p:cNvPr id="11" name="文本框 10"/>
          <p:cNvSpPr txBox="1"/>
          <p:nvPr/>
        </p:nvSpPr>
        <p:spPr>
          <a:xfrm>
            <a:off x="588010" y="1041400"/>
            <a:ext cx="3548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/>
              <a:t>、核心思想：</a:t>
            </a:r>
            <a:endParaRPr lang="zh-CN" altLang="en-US" sz="2000"/>
          </a:p>
        </p:txBody>
      </p:sp>
      <p:sp>
        <p:nvSpPr>
          <p:cNvPr id="12" name="文本框 11"/>
          <p:cNvSpPr txBox="1"/>
          <p:nvPr/>
        </p:nvSpPr>
        <p:spPr>
          <a:xfrm>
            <a:off x="588010" y="5135245"/>
            <a:ext cx="219583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000"/>
              <a:t>、意义：</a:t>
            </a:r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1348105" y="5459095"/>
            <a:ext cx="920940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KLN</a:t>
            </a:r>
            <a:r>
              <a:rPr lang="zh-CN" altLang="en-US" sz="2000">
                <a:sym typeface="+mn-ea"/>
              </a:rPr>
              <a:t>定理为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QED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QCD</a:t>
            </a:r>
            <a:r>
              <a:rPr lang="zh-CN" altLang="en-US" sz="2000">
                <a:sym typeface="+mn-ea"/>
              </a:rPr>
              <a:t>等</a:t>
            </a:r>
            <a:r>
              <a:rPr lang="zh-CN" altLang="en-US" sz="2000">
                <a:sym typeface="+mn-ea"/>
              </a:rPr>
              <a:t>理论中的高阶微扰计算提供理论基础，</a:t>
            </a:r>
            <a:endParaRPr lang="zh-CN" altLang="en-US" sz="2000"/>
          </a:p>
          <a:p>
            <a:pPr algn="ctr">
              <a:lnSpc>
                <a:spcPct val="150000"/>
              </a:lnSpc>
            </a:pPr>
            <a:r>
              <a:rPr lang="zh-CN" altLang="en-US" sz="2000">
                <a:sym typeface="+mn-ea"/>
              </a:rPr>
              <a:t>保证最终可测量截面和衰变率是</a:t>
            </a:r>
            <a:r>
              <a:rPr lang="zh-CN" altLang="en-US" sz="2000" b="1">
                <a:sym typeface="+mn-ea"/>
              </a:rPr>
              <a:t>有限</a:t>
            </a:r>
            <a:r>
              <a:rPr lang="zh-CN" altLang="en-US" sz="2000">
                <a:sym typeface="+mn-ea"/>
              </a:rPr>
              <a:t>、</a:t>
            </a:r>
            <a:r>
              <a:rPr lang="zh-CN" altLang="en-US" sz="2000" b="1">
                <a:sym typeface="+mn-ea"/>
              </a:rPr>
              <a:t>红外安全</a:t>
            </a:r>
            <a:r>
              <a:rPr lang="zh-CN" altLang="en-US" sz="2000">
                <a:sym typeface="+mn-ea"/>
              </a:rPr>
              <a:t>且</a:t>
            </a:r>
            <a:r>
              <a:rPr lang="zh-CN" altLang="en-US" sz="2000" b="1">
                <a:sym typeface="+mn-ea"/>
              </a:rPr>
              <a:t>可与实验比较</a:t>
            </a:r>
            <a:r>
              <a:rPr lang="zh-CN" altLang="en-US" sz="2000">
                <a:sym typeface="+mn-ea"/>
              </a:rPr>
              <a:t>的。</a:t>
            </a:r>
            <a:endParaRPr lang="zh-CN" altLang="en-US" sz="2000">
              <a:sym typeface="+mn-ea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763770" y="793115"/>
            <a:ext cx="36506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/>
              <a:t>目录</a:t>
            </a:r>
            <a:endParaRPr lang="zh-CN" altLang="en-US" sz="6000" b="1"/>
          </a:p>
        </p:txBody>
      </p:sp>
      <p:sp>
        <p:nvSpPr>
          <p:cNvPr id="5" name="文本框 4"/>
          <p:cNvSpPr txBox="1"/>
          <p:nvPr/>
        </p:nvSpPr>
        <p:spPr>
          <a:xfrm>
            <a:off x="4556760" y="1889125"/>
            <a:ext cx="4064000" cy="4183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en-US" altLang="zh-CN" sz="2800" b="1"/>
              <a:t>1.</a:t>
            </a:r>
            <a:r>
              <a:rPr lang="zh-CN" altLang="en-US" sz="2800" b="1"/>
              <a:t>引入</a:t>
            </a:r>
            <a:endParaRPr lang="zh-CN" altLang="en-US" sz="2800" b="1"/>
          </a:p>
          <a:p>
            <a:pPr>
              <a:lnSpc>
                <a:spcPct val="170000"/>
              </a:lnSpc>
            </a:pPr>
            <a:r>
              <a:rPr lang="en-US" altLang="zh-CN" sz="2800" b="1"/>
              <a:t>2.</a:t>
            </a:r>
            <a:r>
              <a:rPr lang="zh-CN" altLang="en-US" sz="2800" b="1"/>
              <a:t>发散的来源</a:t>
            </a:r>
            <a:endParaRPr lang="zh-CN" altLang="en-US" sz="2800" b="1"/>
          </a:p>
          <a:p>
            <a:pPr>
              <a:lnSpc>
                <a:spcPct val="170000"/>
              </a:lnSpc>
            </a:pPr>
            <a:r>
              <a:rPr lang="en-US" altLang="zh-CN" sz="2800" b="1"/>
              <a:t>3.</a:t>
            </a:r>
            <a:r>
              <a:rPr lang="zh-CN" altLang="en-US" sz="2800" b="1"/>
              <a:t>概率的收敛</a:t>
            </a:r>
            <a:endParaRPr lang="zh-CN" altLang="en-US" sz="2800" b="1"/>
          </a:p>
          <a:p>
            <a:pPr>
              <a:lnSpc>
                <a:spcPct val="170000"/>
              </a:lnSpc>
            </a:pPr>
            <a:r>
              <a:rPr lang="en-US" altLang="zh-CN" sz="2800" b="1"/>
              <a:t>4.</a:t>
            </a:r>
            <a:r>
              <a:rPr lang="zh-CN" altLang="en-US" sz="2800" b="1"/>
              <a:t>物理应用</a:t>
            </a:r>
            <a:endParaRPr lang="zh-CN" altLang="en-US" sz="2800" b="1"/>
          </a:p>
          <a:p>
            <a:pPr>
              <a:lnSpc>
                <a:spcPct val="170000"/>
              </a:lnSpc>
            </a:pPr>
            <a:r>
              <a:rPr lang="en-US" altLang="zh-CN" sz="2800" b="1"/>
              <a:t>5.</a:t>
            </a:r>
            <a:r>
              <a:rPr lang="zh-CN" altLang="en-US" sz="2800" b="1"/>
              <a:t>总结</a:t>
            </a:r>
            <a:endParaRPr lang="zh-CN" altLang="en-US" sz="2800" b="1"/>
          </a:p>
          <a:p>
            <a:endParaRPr lang="zh-CN" altLang="en-US" sz="2800" b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289560" y="216535"/>
            <a:ext cx="2676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参考文献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70840" y="882015"/>
            <a:ext cx="110191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Times New Roman" panose="02020603050405020304"/>
              </a:rPr>
              <a:t>[1]Lee, T. D., &amp; Nauenberg, M. (1964). Degenerate systems and mass singularities. Physical Review, 133(6B), B1549.</a:t>
            </a:r>
            <a:endParaRPr lang="en-US" altLang="zh-CN" sz="24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Times New Roman" panose="02020603050405020304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400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Times New Roman" panose="02020603050405020304"/>
              </a:rPr>
              <a:t>[2]Kinoshita, T. (1962). Mass singularities of Feynman amplitudes. Journal of Mathematical Physics, 3(4), 650-677.</a:t>
            </a:r>
            <a:endParaRPr lang="en-US" altLang="zh-CN" sz="2400" dirty="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Times New Roman" panose="02020603050405020304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Times New Roman" panose="02020603050405020304"/>
              </a:rPr>
              <a:t>[3]Hollik, W. (2014). Quantum field theory and the standard model.</a:t>
            </a:r>
            <a:endParaRPr lang="en-US" altLang="zh-CN" sz="2400"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64590" y="2538730"/>
            <a:ext cx="100450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谢谢，</a:t>
            </a:r>
            <a:r>
              <a:rPr lang="zh-CN" altLang="en-US" sz="9600"/>
              <a:t>请批评指正</a:t>
            </a:r>
            <a:endParaRPr lang="zh-CN" altLang="en-US" sz="960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289560" y="216535"/>
            <a:ext cx="3650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1.1 </a:t>
            </a:r>
            <a:r>
              <a:rPr lang="zh-CN" altLang="en-US" sz="2400" b="1"/>
              <a:t>从</a:t>
            </a:r>
            <a:r>
              <a:rPr lang="en-US" altLang="zh-CN" sz="2400" b="1"/>
              <a:t>K</a:t>
            </a:r>
            <a:r>
              <a:rPr lang="zh-CN" altLang="en-US" sz="2400" b="1"/>
              <a:t>到</a:t>
            </a:r>
            <a:r>
              <a:rPr lang="en-US" altLang="zh-CN" sz="2400" b="1"/>
              <a:t>LN</a:t>
            </a:r>
            <a:endParaRPr lang="en-US" altLang="zh-CN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572770" y="1358900"/>
            <a:ext cx="106565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200000"/>
              </a:lnSpc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Kinoshita</a:t>
            </a:r>
            <a:r>
              <a:rPr lang="zh-CN" altLang="en-US" sz="2000"/>
              <a:t> : 主要在 QED的具体框架内，通过</a:t>
            </a:r>
            <a:r>
              <a:rPr lang="zh-CN" altLang="en-US" sz="2000" b="1"/>
              <a:t>费曼图</a:t>
            </a:r>
            <a:r>
              <a:rPr lang="zh-CN" altLang="en-US" sz="2000"/>
              <a:t>的直接计算，证明了如果对所有可能的</a:t>
            </a:r>
            <a:r>
              <a:rPr lang="zh-CN" altLang="en-US" sz="2000" b="1"/>
              <a:t>末态简并配置进行求和</a:t>
            </a:r>
            <a:r>
              <a:rPr lang="zh-CN" altLang="en-US" sz="2000"/>
              <a:t>，质量奇点（共线发散）会</a:t>
            </a:r>
            <a:r>
              <a:rPr lang="zh-CN" altLang="en-US" sz="2000" b="1"/>
              <a:t>抵消</a:t>
            </a:r>
            <a:r>
              <a:rPr lang="zh-CN" altLang="en-US" sz="2000"/>
              <a:t>。</a:t>
            </a:r>
            <a:endParaRPr lang="zh-CN" altLang="en-US" sz="2000"/>
          </a:p>
          <a:p>
            <a:pPr>
              <a:lnSpc>
                <a:spcPct val="200000"/>
              </a:lnSpc>
            </a:pPr>
            <a:endParaRPr lang="zh-CN" altLang="en-US" sz="2000"/>
          </a:p>
          <a:p>
            <a:pPr indent="457200">
              <a:lnSpc>
                <a:spcPct val="200000"/>
              </a:lnSpc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Lee &amp; Nauenberg</a:t>
            </a:r>
            <a:r>
              <a:rPr lang="zh-CN" altLang="en-US" sz="2000"/>
              <a:t> : 提供了一个完全独立于具体相互作用模型的普适</a:t>
            </a:r>
            <a:r>
              <a:rPr lang="zh-CN" altLang="en-US" sz="2000" b="1"/>
              <a:t>量子力学算符</a:t>
            </a:r>
            <a:r>
              <a:rPr lang="zh-CN" altLang="en-US" sz="2000"/>
              <a:t>框架。LN 的核心贡献在于明确指出：为了在</a:t>
            </a:r>
            <a:r>
              <a:rPr lang="zh-CN" altLang="en-US" sz="2000" b="1"/>
              <a:t>任何包含无质量粒子</a:t>
            </a:r>
            <a:r>
              <a:rPr lang="zh-CN" altLang="en-US" sz="2000"/>
              <a:t>的理论中彻底消除所有</a:t>
            </a:r>
            <a:r>
              <a:rPr lang="zh-CN" altLang="en-US" sz="2000" b="1"/>
              <a:t>红外和共线发散</a:t>
            </a:r>
            <a:r>
              <a:rPr lang="zh-CN" altLang="en-US" sz="2000"/>
              <a:t>，必须同时对初态和末态的简并态集合进行求和。</a:t>
            </a:r>
            <a:endParaRPr lang="zh-CN" altLang="en-US" sz="200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52295" y="1924685"/>
            <a:ext cx="1764030" cy="420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52295" y="2344420"/>
            <a:ext cx="1696720" cy="495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63090" y="3797300"/>
            <a:ext cx="1804670" cy="1308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5315" y="2839720"/>
            <a:ext cx="1252855" cy="4057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9560" y="216535"/>
            <a:ext cx="3650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1.2 </a:t>
            </a:r>
            <a:r>
              <a:rPr lang="zh-CN" altLang="en-US" sz="2400" b="1"/>
              <a:t>微扰论</a:t>
            </a:r>
            <a:endParaRPr lang="zh-CN" altLang="en-US" sz="2400" b="1"/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71170" y="988060"/>
            <a:ext cx="5558155" cy="842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微扰论分析：</a:t>
            </a:r>
            <a:r>
              <a:rPr lang="en-US" altLang="zh-CN" sz="2000"/>
              <a:t>H0</a:t>
            </a:r>
            <a:r>
              <a:rPr lang="zh-CN" altLang="en-US" sz="2000"/>
              <a:t>代表自由态粒子的哈密顿量，引入微扰</a:t>
            </a:r>
            <a:r>
              <a:rPr lang="en-US" altLang="zh-CN" sz="2000"/>
              <a:t>gH1</a:t>
            </a:r>
            <a:r>
              <a:rPr lang="zh-CN" altLang="en-US" sz="2000"/>
              <a:t>：</a:t>
            </a:r>
            <a:endParaRPr lang="zh-CN" altLang="en-US" sz="2000"/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471170" y="3075305"/>
            <a:ext cx="5228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考虑散射过程，粒子由无穷远处的</a:t>
            </a:r>
            <a:r>
              <a:rPr lang="zh-CN" altLang="en-US" sz="2000" b="1"/>
              <a:t>自由态</a:t>
            </a:r>
            <a:r>
              <a:rPr lang="zh-CN" altLang="en-US" sz="2000"/>
              <a:t>变为</a:t>
            </a:r>
            <a:r>
              <a:rPr lang="zh-CN" altLang="en-US" sz="2000" b="1"/>
              <a:t>考虑相互作用</a:t>
            </a:r>
            <a:r>
              <a:rPr lang="zh-CN" altLang="en-US" sz="2000"/>
              <a:t>的</a:t>
            </a:r>
            <a:r>
              <a:rPr lang="zh-CN" altLang="en-US" sz="2000" b="1"/>
              <a:t>精确态</a:t>
            </a:r>
            <a:endParaRPr lang="zh-CN" altLang="en-US" sz="2000" b="1"/>
          </a:p>
        </p:txBody>
      </p:sp>
      <p:sp>
        <p:nvSpPr>
          <p:cNvPr id="14" name="文本框 13"/>
          <p:cNvSpPr txBox="1"/>
          <p:nvPr/>
        </p:nvSpPr>
        <p:spPr>
          <a:xfrm>
            <a:off x="570230" y="5292725"/>
            <a:ext cx="5130165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en-US" altLang="zh-CN" sz="2000" b="1" baseline="-25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​</a:t>
            </a:r>
            <a:r>
              <a:rPr lang="en-US" altLang="zh-CN" sz="2000">
                <a:latin typeface="+mn-ea"/>
                <a:cs typeface="+mn-ea"/>
              </a:rPr>
              <a:t> </a:t>
            </a:r>
            <a:r>
              <a:rPr lang="zh-CN" altLang="en-US" sz="2000">
                <a:latin typeface="+mn-ea"/>
                <a:cs typeface="+mn-ea"/>
              </a:rPr>
              <a:t>把远过去自由态变成入射散射态。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en-US" altLang="zh-CN" sz="2000" b="1" baseline="-25000">
                <a:latin typeface="Times New Roman" panose="02020603050405020304" charset="0"/>
                <a:cs typeface="Times New Roman" panose="02020603050405020304" charset="0"/>
              </a:rPr>
              <a:t>-   </a:t>
            </a:r>
            <a:r>
              <a:rPr lang="zh-CN" altLang="en-US" sz="2000">
                <a:latin typeface="+mn-ea"/>
                <a:cs typeface="+mn-ea"/>
              </a:rPr>
              <a:t>把远未来自由态变成出射散射态。</a:t>
            </a:r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6343650" y="988060"/>
            <a:ext cx="4866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+mn-ea"/>
                <a:cs typeface="+mn-ea"/>
              </a:rPr>
              <a:t>可以计算概率</a:t>
            </a:r>
            <a:r>
              <a:rPr lang="zh-CN" altLang="en-US" sz="2000">
                <a:latin typeface="+mn-ea"/>
                <a:cs typeface="+mn-ea"/>
              </a:rPr>
              <a:t>幅：</a:t>
            </a:r>
            <a:endParaRPr lang="zh-CN" altLang="en-US" sz="2000">
              <a:latin typeface="+mn-ea"/>
              <a:cs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019290" y="1729105"/>
            <a:ext cx="3886200" cy="614680"/>
            <a:chOff x="11136" y="2630"/>
            <a:chExt cx="6120" cy="96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36" y="2630"/>
              <a:ext cx="3888" cy="96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518" y="2630"/>
              <a:ext cx="2738" cy="859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6343650" y="2402205"/>
            <a:ext cx="26479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+mn-ea"/>
                <a:cs typeface="+mn-ea"/>
                <a:sym typeface="+mn-ea"/>
              </a:rPr>
              <a:t>引入</a:t>
            </a:r>
            <a:r>
              <a:rPr lang="en-US" altLang="zh-CN" sz="2000">
                <a:latin typeface="+mn-ea"/>
                <a:cs typeface="+mn-ea"/>
                <a:sym typeface="+mn-ea"/>
              </a:rPr>
              <a:t>S</a:t>
            </a:r>
            <a:r>
              <a:rPr lang="zh-CN" altLang="en-US" sz="2000">
                <a:latin typeface="+mn-ea"/>
                <a:cs typeface="+mn-ea"/>
                <a:sym typeface="+mn-ea"/>
              </a:rPr>
              <a:t>矩阵</a:t>
            </a:r>
            <a:endParaRPr lang="zh-CN" altLang="en-US" sz="2000">
              <a:latin typeface="+mn-ea"/>
              <a:cs typeface="+mn-ea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2890" y="5021580"/>
            <a:ext cx="1997075" cy="1043940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6518910" y="4622800"/>
            <a:ext cx="26479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+mn-ea"/>
                <a:cs typeface="+mn-ea"/>
                <a:sym typeface="+mn-ea"/>
              </a:rPr>
              <a:t>记：</a:t>
            </a:r>
            <a:endParaRPr lang="zh-CN" altLang="en-US" sz="20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6428740" y="3284220"/>
            <a:ext cx="26479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+mn-ea"/>
                <a:cs typeface="+mn-ea"/>
                <a:sym typeface="+mn-ea"/>
              </a:rPr>
              <a:t>插入完备</a:t>
            </a:r>
            <a:r>
              <a:rPr lang="zh-CN" altLang="en-US" sz="2000">
                <a:latin typeface="+mn-ea"/>
                <a:cs typeface="+mn-ea"/>
                <a:sym typeface="+mn-ea"/>
              </a:rPr>
              <a:t>集：</a:t>
            </a:r>
            <a:endParaRPr lang="zh-CN" altLang="en-US" sz="2000">
              <a:latin typeface="+mn-ea"/>
              <a:cs typeface="+mn-ea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829425" y="3859530"/>
            <a:ext cx="4759960" cy="762635"/>
            <a:chOff x="10846" y="5881"/>
            <a:chExt cx="7496" cy="120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846" y="5936"/>
              <a:ext cx="4804" cy="1147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8"/>
            <a:srcRect l="15962" t="-8652"/>
            <a:stretch>
              <a:fillRect/>
            </a:stretch>
          </p:blipFill>
          <p:spPr>
            <a:xfrm>
              <a:off x="15272" y="5881"/>
              <a:ext cx="3070" cy="1084"/>
            </a:xfrm>
            <a:prstGeom prst="rect">
              <a:avLst/>
            </a:prstGeom>
          </p:spPr>
        </p:pic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2360" y="3883660"/>
            <a:ext cx="5043805" cy="7772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351280"/>
            <a:ext cx="2044700" cy="71310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54990" y="903605"/>
            <a:ext cx="4866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+mn-ea"/>
                <a:cs typeface="+mn-ea"/>
              </a:rPr>
              <a:t>根据</a:t>
            </a:r>
            <a:r>
              <a:rPr lang="en-US" altLang="zh-CN" sz="2000">
                <a:latin typeface="+mn-ea"/>
                <a:cs typeface="+mn-ea"/>
              </a:rPr>
              <a:t> 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S </a:t>
            </a:r>
            <a:r>
              <a:rPr lang="zh-CN" altLang="en-US" sz="2000">
                <a:latin typeface="+mn-ea"/>
                <a:cs typeface="+mn-ea"/>
              </a:rPr>
              <a:t>矩阵，可以计算</a:t>
            </a:r>
            <a:r>
              <a:rPr lang="zh-CN" altLang="en-US" sz="2000" b="1">
                <a:latin typeface="+mn-ea"/>
                <a:cs typeface="+mn-ea"/>
              </a:rPr>
              <a:t>散射概率</a:t>
            </a:r>
            <a:r>
              <a:rPr lang="zh-CN" altLang="en-US" sz="2000">
                <a:latin typeface="+mn-ea"/>
                <a:cs typeface="+mn-ea"/>
              </a:rPr>
              <a:t>：</a:t>
            </a:r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560" y="216535"/>
            <a:ext cx="3650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1.3 </a:t>
            </a:r>
            <a:r>
              <a:rPr lang="zh-CN" altLang="en-US" sz="2400" b="1"/>
              <a:t>散射概率发散</a:t>
            </a:r>
            <a:r>
              <a:rPr lang="zh-CN" altLang="en-US" sz="2400" b="1"/>
              <a:t>问题</a:t>
            </a:r>
            <a:endParaRPr lang="zh-CN" altLang="en-US" sz="2400" b="1"/>
          </a:p>
        </p:txBody>
      </p:sp>
      <p:sp>
        <p:nvSpPr>
          <p:cNvPr id="14" name="下箭头 13"/>
          <p:cNvSpPr/>
          <p:nvPr/>
        </p:nvSpPr>
        <p:spPr>
          <a:xfrm>
            <a:off x="5839460" y="1912620"/>
            <a:ext cx="290195" cy="415925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5875655" y="3331210"/>
            <a:ext cx="290195" cy="415925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 t="14168" b="15153"/>
          <a:stretch>
            <a:fillRect/>
          </a:stretch>
        </p:blipFill>
        <p:spPr>
          <a:xfrm>
            <a:off x="3564255" y="2374265"/>
            <a:ext cx="5471160" cy="8204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285" y="5287010"/>
            <a:ext cx="1788795" cy="61087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40080" y="4888230"/>
            <a:ext cx="7375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问题：</a:t>
            </a:r>
            <a:r>
              <a:rPr lang="zh-CN" altLang="en-US" sz="2000"/>
              <a:t>当进行具体计算时，可以发现一些项是</a:t>
            </a:r>
            <a:r>
              <a:rPr lang="zh-CN" altLang="en-US" sz="2000" b="1"/>
              <a:t>发散</a:t>
            </a:r>
            <a:r>
              <a:rPr lang="zh-CN" altLang="en-US" sz="2000"/>
              <a:t>的：</a:t>
            </a:r>
            <a:endParaRPr lang="zh-CN" altLang="en-US" sz="2000"/>
          </a:p>
        </p:txBody>
      </p:sp>
      <p:sp>
        <p:nvSpPr>
          <p:cNvPr id="23" name="文本框 22"/>
          <p:cNvSpPr txBox="1"/>
          <p:nvPr/>
        </p:nvSpPr>
        <p:spPr>
          <a:xfrm>
            <a:off x="640080" y="5924550"/>
            <a:ext cx="6403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李政道与诺恩伯格提出的解决方式：</a:t>
            </a:r>
            <a:r>
              <a:rPr lang="zh-CN" altLang="en-US" sz="2000" b="1"/>
              <a:t>简并态求和</a:t>
            </a:r>
            <a:endParaRPr lang="zh-CN" altLang="en-US" sz="2000" b="1"/>
          </a:p>
        </p:txBody>
      </p:sp>
      <p:sp>
        <p:nvSpPr>
          <p:cNvPr id="24" name="文本框 23"/>
          <p:cNvSpPr txBox="1"/>
          <p:nvPr/>
        </p:nvSpPr>
        <p:spPr>
          <a:xfrm>
            <a:off x="6539230" y="3355340"/>
            <a:ext cx="794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重排</a:t>
            </a: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9140" y="5830570"/>
            <a:ext cx="3897630" cy="638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2060575"/>
            <a:ext cx="2998470" cy="514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50" y="2752090"/>
            <a:ext cx="3134360" cy="615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05" y="5509260"/>
            <a:ext cx="4169410" cy="6210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4975" y="4516120"/>
            <a:ext cx="4436745" cy="70675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/>
              <a:t>考虑</a:t>
            </a:r>
            <a:r>
              <a:rPr lang="zh-CN" altLang="en-US" sz="2000" b="1"/>
              <a:t>因果律</a:t>
            </a:r>
            <a:r>
              <a:rPr lang="zh-CN" altLang="en-US" sz="2000"/>
              <a:t>，得出</a:t>
            </a:r>
            <a:r>
              <a:rPr lang="zh-CN" altLang="en-US" sz="2000" b="1"/>
              <a:t>李普曼–施温格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Lippmann-Schwinger</a:t>
            </a:r>
            <a:r>
              <a:rPr lang="zh-CN" altLang="en-US" sz="2000">
                <a:sym typeface="+mn-ea"/>
              </a:rPr>
              <a:t>）</a:t>
            </a:r>
            <a:r>
              <a:rPr lang="zh-CN" altLang="en-US" sz="2000"/>
              <a:t>方程：</a:t>
            </a:r>
            <a:endParaRPr lang="zh-CN" altLang="en-US" sz="20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455" y="1629410"/>
            <a:ext cx="3264535" cy="6502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680" y="2448560"/>
            <a:ext cx="4572000" cy="5797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rcRect l="14288" t="-10148"/>
          <a:stretch>
            <a:fillRect/>
          </a:stretch>
        </p:blipFill>
        <p:spPr>
          <a:xfrm>
            <a:off x="7171690" y="3037205"/>
            <a:ext cx="3847465" cy="9442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89560" y="216535"/>
            <a:ext cx="3650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2.1 </a:t>
            </a:r>
            <a:r>
              <a:rPr lang="zh-CN" altLang="en-US" sz="2400" b="1"/>
              <a:t>发散的</a:t>
            </a:r>
            <a:r>
              <a:rPr lang="zh-CN" altLang="en-US" sz="2400" b="1"/>
              <a:t>来源</a:t>
            </a:r>
            <a:endParaRPr lang="zh-CN" altLang="en-US" sz="24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289560" y="893445"/>
                <a:ext cx="4012565" cy="419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b="1">
                    <a:solidFill>
                      <a:schemeClr val="accent1">
                        <a:lumMod val="75000"/>
                      </a:schemeClr>
                    </a:solidFill>
                  </a:rPr>
                  <a:t>目标：计算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    </m:t>
                            </m:r>
                            <m:r>
                              <a:rPr lang="en-US" altLang="zh-CN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(</m:t>
                            </m:r>
                            <m:r>
                              <a:rPr lang="en-US" altLang="zh-CN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±</m:t>
                            </m:r>
                          </m:sub>
                        </m:sSub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𝒊𝒋</m:t>
                        </m:r>
                      </m:sub>
                    </m:sSub>
                  </m:oMath>
                </a14:m>
                <a:endParaRPr lang="zh-CN" altLang="en-US" sz="2000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" y="893445"/>
                <a:ext cx="4012565" cy="4191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434975" y="1529080"/>
            <a:ext cx="2922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从薛定谔方程出发：</a:t>
            </a:r>
            <a:endParaRPr lang="zh-CN" altLang="en-US" sz="200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8655" y="3914140"/>
            <a:ext cx="1898015" cy="459105"/>
          </a:xfrm>
          <a:prstGeom prst="rect">
            <a:avLst/>
          </a:prstGeom>
        </p:spPr>
      </p:pic>
      <p:sp>
        <p:nvSpPr>
          <p:cNvPr id="24" name="下箭头 23"/>
          <p:cNvSpPr/>
          <p:nvPr/>
        </p:nvSpPr>
        <p:spPr>
          <a:xfrm>
            <a:off x="2641600" y="2522220"/>
            <a:ext cx="273050" cy="255905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64515" y="3372485"/>
            <a:ext cx="2922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并且，自由态</a:t>
            </a:r>
            <a:r>
              <a:rPr lang="zh-CN" altLang="en-US" sz="2000"/>
              <a:t>满足：</a:t>
            </a:r>
            <a:endParaRPr lang="zh-CN" altLang="en-US" sz="2000"/>
          </a:p>
        </p:txBody>
      </p:sp>
      <p:sp>
        <p:nvSpPr>
          <p:cNvPr id="26" name="文本框 25"/>
          <p:cNvSpPr txBox="1"/>
          <p:nvPr/>
        </p:nvSpPr>
        <p:spPr>
          <a:xfrm>
            <a:off x="6109335" y="848995"/>
            <a:ext cx="54387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进一步考虑散射态关于</a:t>
            </a:r>
            <a:r>
              <a:rPr lang="en-US" altLang="zh-CN" sz="2000"/>
              <a:t>g</a:t>
            </a:r>
            <a:r>
              <a:rPr lang="zh-CN" altLang="en-US" sz="2000"/>
              <a:t>的泰勒展开，并代入</a:t>
            </a:r>
            <a:r>
              <a:rPr lang="zh-CN" altLang="en-US" sz="2000" b="1">
                <a:sym typeface="+mn-ea"/>
              </a:rPr>
              <a:t>李普曼–施温格</a:t>
            </a:r>
            <a:r>
              <a:rPr lang="zh-CN" altLang="en-US" sz="2000">
                <a:sym typeface="+mn-ea"/>
              </a:rPr>
              <a:t>方程：</a:t>
            </a:r>
            <a:endParaRPr lang="zh-CN" altLang="en-US" sz="2000">
              <a:sym typeface="+mn-ea"/>
            </a:endParaRPr>
          </a:p>
        </p:txBody>
      </p:sp>
      <p:sp>
        <p:nvSpPr>
          <p:cNvPr id="27" name="下箭头 26"/>
          <p:cNvSpPr/>
          <p:nvPr/>
        </p:nvSpPr>
        <p:spPr>
          <a:xfrm>
            <a:off x="8606155" y="2183765"/>
            <a:ext cx="273050" cy="255905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6455" y="3831590"/>
            <a:ext cx="4071620" cy="80581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680075" y="3375660"/>
            <a:ext cx="1409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插入完备集</a:t>
            </a: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7930" y="4890770"/>
            <a:ext cx="3054350" cy="68643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6276975" y="4437380"/>
            <a:ext cx="1579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由定义：</a:t>
            </a:r>
            <a:endParaRPr lang="zh-CN" altLang="en-US" sz="2000"/>
          </a:p>
        </p:txBody>
      </p:sp>
      <p:sp>
        <p:nvSpPr>
          <p:cNvPr id="35" name="文本框 34"/>
          <p:cNvSpPr txBox="1"/>
          <p:nvPr/>
        </p:nvSpPr>
        <p:spPr>
          <a:xfrm>
            <a:off x="6182995" y="5401945"/>
            <a:ext cx="1579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比较系数得：</a:t>
            </a:r>
            <a:endParaRPr lang="zh-CN" altLang="en-US" sz="20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8985" y="4406900"/>
            <a:ext cx="2355850" cy="6851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545" y="676910"/>
            <a:ext cx="4300220" cy="7048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89560" y="216535"/>
            <a:ext cx="3650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2.1 </a:t>
            </a:r>
            <a:r>
              <a:rPr lang="zh-CN" altLang="en-US" sz="2400" b="1"/>
              <a:t>解决</a:t>
            </a:r>
            <a:r>
              <a:rPr lang="zh-CN" altLang="en-US" sz="2400" b="1"/>
              <a:t>方案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718185" y="1497330"/>
            <a:ext cx="1000442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/>
              <a:t>当两个态趋于</a:t>
            </a:r>
            <a:r>
              <a:rPr lang="zh-CN" altLang="en-US" sz="2000" b="1"/>
              <a:t>简并</a:t>
            </a:r>
            <a:r>
              <a:rPr lang="zh-CN" altLang="en-US" sz="2000"/>
              <a:t>时，能量分母趋于零，对应的散射概率会出现</a:t>
            </a:r>
            <a:r>
              <a:rPr lang="zh-CN" altLang="en-US" sz="2000" b="1"/>
              <a:t>奇异</a:t>
            </a:r>
            <a:r>
              <a:rPr lang="zh-CN" altLang="en-US" sz="2000"/>
              <a:t>行为！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718185" y="2305685"/>
            <a:ext cx="7393940" cy="33464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spcAft>
                <a:spcPct val="60000"/>
              </a:spcAft>
            </a:pPr>
            <a:r>
              <a:rPr lang="zh-CN" altLang="en-US" sz="2000" b="1"/>
              <a:t>物理问题：</a:t>
            </a:r>
            <a:r>
              <a:rPr lang="zh-CN" altLang="en-US" sz="2000"/>
              <a:t>实际上，实验并不总能区分这些简并态</a:t>
            </a:r>
            <a:endParaRPr lang="zh-CN" altLang="en-US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090" y="2964815"/>
            <a:ext cx="467360" cy="527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2997835"/>
            <a:ext cx="1629410" cy="46164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924810" y="2927350"/>
            <a:ext cx="3495675" cy="66675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5000"/>
                    <a:lumOff val="35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00450" y="3011805"/>
            <a:ext cx="2723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、</a:t>
            </a:r>
            <a:r>
              <a:rPr lang="en-US" altLang="zh-CN" sz="2000" b="1"/>
              <a:t>                 </a:t>
            </a:r>
            <a:r>
              <a:rPr lang="en-US" altLang="zh-CN" sz="2800" b="1"/>
              <a:t>  ...</a:t>
            </a:r>
            <a:endParaRPr lang="zh-CN" altLang="en-US" sz="2800" b="1"/>
          </a:p>
        </p:txBody>
      </p:sp>
      <p:sp>
        <p:nvSpPr>
          <p:cNvPr id="12" name="右箭头 11"/>
          <p:cNvSpPr/>
          <p:nvPr/>
        </p:nvSpPr>
        <p:spPr>
          <a:xfrm>
            <a:off x="6439535" y="3117850"/>
            <a:ext cx="495300" cy="29527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925310" y="2927350"/>
            <a:ext cx="1762125" cy="66675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5000"/>
                    <a:lumOff val="35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145020" y="3061970"/>
            <a:ext cx="16014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不可区分</a:t>
            </a:r>
            <a:endParaRPr lang="zh-CN" altLang="en-US" sz="2000" b="1"/>
          </a:p>
        </p:txBody>
      </p:sp>
      <p:sp>
        <p:nvSpPr>
          <p:cNvPr id="15" name="文本框 14"/>
          <p:cNvSpPr txBox="1"/>
          <p:nvPr/>
        </p:nvSpPr>
        <p:spPr>
          <a:xfrm>
            <a:off x="718185" y="3817620"/>
            <a:ext cx="9202420" cy="33464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spcAft>
                <a:spcPct val="60000"/>
              </a:spcAft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李政道与诺恩伯格</a:t>
            </a:r>
            <a:r>
              <a:rPr lang="zh-CN" altLang="en-US" sz="2000"/>
              <a:t>认为不应该研究</a:t>
            </a:r>
            <a:r>
              <a:rPr lang="zh-CN" altLang="en-US" sz="2000" b="1"/>
              <a:t>单个态的振幅</a:t>
            </a:r>
            <a:r>
              <a:rPr lang="zh-CN" altLang="en-US" sz="2000"/>
              <a:t>，而是将</a:t>
            </a:r>
            <a:r>
              <a:rPr lang="zh-CN" altLang="en-US" sz="2000" b="1"/>
              <a:t>所有</a:t>
            </a:r>
            <a:r>
              <a:rPr lang="zh-CN" altLang="en-US" sz="2000" b="1"/>
              <a:t>初态简并态求和：</a:t>
            </a:r>
            <a:endParaRPr lang="zh-CN" altLang="en-US" sz="2000" b="1"/>
          </a:p>
        </p:txBody>
      </p:sp>
      <p:sp>
        <p:nvSpPr>
          <p:cNvPr id="17" name="文本框 16"/>
          <p:cNvSpPr txBox="1"/>
          <p:nvPr/>
        </p:nvSpPr>
        <p:spPr>
          <a:xfrm>
            <a:off x="686435" y="4842510"/>
            <a:ext cx="6248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下证明该式始终不会发散</a:t>
            </a:r>
            <a:endParaRPr lang="zh-CN" altLang="en-US" sz="20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810" y="5868670"/>
            <a:ext cx="6218555" cy="81343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56615" y="5506085"/>
            <a:ext cx="2570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补充：</a:t>
            </a:r>
            <a:r>
              <a:rPr lang="zh-CN" altLang="en-US" sz="2000" b="1"/>
              <a:t>末态对称</a:t>
            </a:r>
            <a:endParaRPr lang="zh-CN" altLang="en-US" sz="2000" b="1"/>
          </a:p>
        </p:txBody>
      </p:sp>
      <p:sp>
        <p:nvSpPr>
          <p:cNvPr id="20" name="圆角矩形 19"/>
          <p:cNvSpPr/>
          <p:nvPr/>
        </p:nvSpPr>
        <p:spPr>
          <a:xfrm>
            <a:off x="686435" y="5393690"/>
            <a:ext cx="10500360" cy="137287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5000"/>
                    <a:lumOff val="35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89560" y="216535"/>
            <a:ext cx="3650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3.1 </a:t>
            </a:r>
            <a:r>
              <a:rPr lang="zh-CN" altLang="en-US" sz="2400" b="1"/>
              <a:t>数学</a:t>
            </a:r>
            <a:r>
              <a:rPr lang="zh-CN" altLang="en-US" sz="2400" b="1"/>
              <a:t>准备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5097780"/>
            <a:ext cx="2517775" cy="15278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45" y="1976120"/>
            <a:ext cx="2453005" cy="5664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45" y="3230245"/>
            <a:ext cx="2277110" cy="3295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455" y="4314825"/>
            <a:ext cx="1536700" cy="7829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500" y="1438910"/>
            <a:ext cx="4746625" cy="9086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650" y="2979420"/>
            <a:ext cx="4037965" cy="82105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19100" y="926465"/>
            <a:ext cx="4885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为了证明收敛，先推导前置的递推公式</a:t>
            </a:r>
            <a:endParaRPr lang="zh-CN" altLang="en-US" sz="2000"/>
          </a:p>
        </p:txBody>
      </p:sp>
      <p:sp>
        <p:nvSpPr>
          <p:cNvPr id="27" name="文本框 26"/>
          <p:cNvSpPr txBox="1"/>
          <p:nvPr/>
        </p:nvSpPr>
        <p:spPr>
          <a:xfrm>
            <a:off x="476250" y="1545590"/>
            <a:ext cx="2581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从对角化方程出发：</a:t>
            </a:r>
            <a:endParaRPr lang="zh-CN" altLang="en-US" sz="2000"/>
          </a:p>
        </p:txBody>
      </p:sp>
      <p:grpSp>
        <p:nvGrpSpPr>
          <p:cNvPr id="30" name="组合 29"/>
          <p:cNvGrpSpPr/>
          <p:nvPr/>
        </p:nvGrpSpPr>
        <p:grpSpPr>
          <a:xfrm>
            <a:off x="581025" y="2582545"/>
            <a:ext cx="4383405" cy="492125"/>
            <a:chOff x="915" y="4415"/>
            <a:chExt cx="6903" cy="77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9" y="4495"/>
              <a:ext cx="2361" cy="588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15" y="4415"/>
              <a:ext cx="69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/>
                <a:t>记</a:t>
              </a:r>
              <a:endParaRPr lang="zh-CN" altLang="en-US" sz="20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994" y="4490"/>
              <a:ext cx="3824" cy="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000"/>
                <a:t>，则得</a:t>
              </a:r>
              <a:r>
                <a:rPr lang="zh-CN" altLang="en-US" sz="2000"/>
                <a:t>对易关系：</a:t>
              </a:r>
              <a:endParaRPr lang="zh-CN" altLang="en-US" sz="2000"/>
            </a:p>
          </p:txBody>
        </p:sp>
      </p:grpSp>
      <p:sp>
        <p:nvSpPr>
          <p:cNvPr id="31" name="圆角矩形 30"/>
          <p:cNvSpPr/>
          <p:nvPr/>
        </p:nvSpPr>
        <p:spPr>
          <a:xfrm>
            <a:off x="1409700" y="3174365"/>
            <a:ext cx="2571750" cy="48577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71500" y="3814445"/>
            <a:ext cx="2876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对物理量泰勒展开：</a:t>
            </a:r>
            <a:endParaRPr lang="zh-CN" altLang="en-US" sz="2000"/>
          </a:p>
        </p:txBody>
      </p:sp>
      <p:sp>
        <p:nvSpPr>
          <p:cNvPr id="33" name="文本框 32"/>
          <p:cNvSpPr txBox="1"/>
          <p:nvPr/>
        </p:nvSpPr>
        <p:spPr>
          <a:xfrm>
            <a:off x="5967095" y="973455"/>
            <a:ext cx="2867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写出定义式的矩阵元：</a:t>
            </a:r>
            <a:endParaRPr lang="zh-CN" alt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/>
            </p:nvSpPr>
            <p:spPr>
              <a:xfrm>
                <a:off x="5967095" y="2414270"/>
                <a:ext cx="4411980" cy="465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/>
                  <a:t>比较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𝛼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的展开系数得：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95" y="2414270"/>
                <a:ext cx="4411980" cy="4654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650" y="4432300"/>
            <a:ext cx="4213225" cy="78422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5967095" y="3844925"/>
            <a:ext cx="4412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后续使用数学归纳法，故考虑</a:t>
            </a:r>
            <a:r>
              <a:rPr lang="en-US" altLang="zh-CN"/>
              <a:t>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n = M + 1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6398895" y="4432300"/>
            <a:ext cx="4583430" cy="85979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044565" y="5677535"/>
            <a:ext cx="4069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下进一步计算</a:t>
            </a:r>
            <a:r>
              <a:rPr lang="en-US" altLang="zh-CN"/>
              <a:t> 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U </a:t>
            </a:r>
            <a:r>
              <a:rPr lang="zh-CN" altLang="en-US"/>
              <a:t>矩阵元</a:t>
            </a:r>
            <a:r>
              <a:rPr lang="zh-CN" altLang="en-US"/>
              <a:t>表达式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89560" y="216535"/>
            <a:ext cx="3650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3.2 </a:t>
            </a:r>
            <a:r>
              <a:rPr lang="zh-CN" altLang="en-US" sz="2400" b="1"/>
              <a:t>从对易关系到</a:t>
            </a:r>
            <a:r>
              <a:rPr lang="zh-CN" altLang="en-US" sz="2400" b="1"/>
              <a:t>矩阵元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3910" y="1176020"/>
            <a:ext cx="2259965" cy="394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670" y="2019935"/>
            <a:ext cx="3502660" cy="412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" y="2988945"/>
            <a:ext cx="5353685" cy="4394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271895" y="3027680"/>
            <a:ext cx="5713095" cy="485140"/>
            <a:chOff x="456" y="6896"/>
            <a:chExt cx="8997" cy="76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" y="6944"/>
              <a:ext cx="5550" cy="63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9" y="6896"/>
              <a:ext cx="3345" cy="765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070" y="3880485"/>
            <a:ext cx="4121785" cy="6629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200" y="4724400"/>
            <a:ext cx="6798945" cy="6229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4720" y="6029960"/>
            <a:ext cx="5951855" cy="6800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9560" y="869950"/>
            <a:ext cx="3978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由对易关系出发，推导矩阵元</a:t>
            </a:r>
            <a:r>
              <a:rPr lang="zh-CN" altLang="en-US"/>
              <a:t>表达式：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89560" y="1623695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作用自由</a:t>
            </a:r>
            <a:r>
              <a:rPr lang="zh-CN" altLang="en-US"/>
              <a:t>态：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89560" y="2634615"/>
            <a:ext cx="2143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左式与右式</a:t>
            </a:r>
            <a:r>
              <a:rPr lang="zh-CN" altLang="en-US"/>
              <a:t>展开：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89560" y="3865880"/>
            <a:ext cx="2143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对应</a:t>
            </a:r>
            <a:r>
              <a:rPr lang="zh-CN" altLang="en-US"/>
              <a:t>相等：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89560" y="4671695"/>
            <a:ext cx="2143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泰勒展开</a:t>
            </a:r>
            <a:r>
              <a:rPr lang="zh-CN" altLang="en-US"/>
              <a:t>带入：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89560" y="5528310"/>
            <a:ext cx="5503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最后，对比</a:t>
            </a:r>
            <a:r>
              <a:rPr lang="en-US" altLang="zh-CN"/>
              <a:t>g</a:t>
            </a:r>
            <a:r>
              <a:rPr lang="zh-CN" altLang="en-US"/>
              <a:t>的幂次的系数得到</a:t>
            </a:r>
            <a:r>
              <a:rPr lang="zh-CN" altLang="en-US" b="1"/>
              <a:t>矩阵元表达式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3399155" y="5991860"/>
            <a:ext cx="6102350" cy="77343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DIAGRAM_VIRTUALLY_FRAME" val="{&quot;height&quot;:324.2,&quot;left&quot;:37.1,&quot;top&quot;:77.8,&quot;width&quot;:845.55}"/>
</p:tagLst>
</file>

<file path=ppt/tags/tag67.xml><?xml version="1.0" encoding="utf-8"?>
<p:tagLst xmlns:p="http://schemas.openxmlformats.org/presentationml/2006/main">
  <p:tag name="KSO_WM_DIAGRAM_VIRTUALLY_FRAME" val="{&quot;height&quot;:324.2,&quot;left&quot;:37.1,&quot;top&quot;:77.8,&quot;width&quot;:845.55}"/>
</p:tagLst>
</file>

<file path=ppt/tags/tag68.xml><?xml version="1.0" encoding="utf-8"?>
<p:tagLst xmlns:p="http://schemas.openxmlformats.org/presentationml/2006/main">
  <p:tag name="KSO_WM_DIAGRAM_VIRTUALLY_FRAME" val="{&quot;height&quot;:324.2,&quot;left&quot;:37.1,&quot;top&quot;:77.8,&quot;width&quot;:845.55}"/>
</p:tagLst>
</file>

<file path=ppt/tags/tag69.xml><?xml version="1.0" encoding="utf-8"?>
<p:tagLst xmlns:p="http://schemas.openxmlformats.org/presentationml/2006/main">
  <p:tag name="KSO_WM_DIAGRAM_VIRTUALLY_FRAME" val="{&quot;height&quot;:324.2,&quot;left&quot;:37.1,&quot;top&quot;:77.8,&quot;width&quot;:845.5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324.2,&quot;left&quot;:37.1,&quot;top&quot;:77.8,&quot;width&quot;:845.55}"/>
</p:tagLst>
</file>

<file path=ppt/tags/tag71.xml><?xml version="1.0" encoding="utf-8"?>
<p:tagLst xmlns:p="http://schemas.openxmlformats.org/presentationml/2006/main">
  <p:tag name="KSO_WM_DIAGRAM_VIRTUALLY_FRAME" val="{&quot;height&quot;:324.2,&quot;left&quot;:37.1,&quot;top&quot;:77.8,&quot;width&quot;:845.55}"/>
</p:tagLst>
</file>

<file path=ppt/tags/tag72.xml><?xml version="1.0" encoding="utf-8"?>
<p:tagLst xmlns:p="http://schemas.openxmlformats.org/presentationml/2006/main">
  <p:tag name="KSO_WM_DIAGRAM_VIRTUALLY_FRAME" val="{&quot;height&quot;:324.2,&quot;left&quot;:37.1,&quot;top&quot;:77.8,&quot;width&quot;:845.55}"/>
</p:tagLst>
</file>

<file path=ppt/tags/tag73.xml><?xml version="1.0" encoding="utf-8"?>
<p:tagLst xmlns:p="http://schemas.openxmlformats.org/presentationml/2006/main">
  <p:tag name="KSO_WM_DIAGRAM_VIRTUALLY_FRAME" val="{&quot;height&quot;:324.2,&quot;left&quot;:37.1,&quot;top&quot;:77.8,&quot;width&quot;:845.55}"/>
</p:tagLst>
</file>

<file path=ppt/tags/tag74.xml><?xml version="1.0" encoding="utf-8"?>
<p:tagLst xmlns:p="http://schemas.openxmlformats.org/presentationml/2006/main">
  <p:tag name="KSO_WM_DIAGRAM_VIRTUALLY_FRAME" val="{&quot;height&quot;:324.2,&quot;left&quot;:37.1,&quot;top&quot;:77.8,&quot;width&quot;:845.55}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2414</Words>
  <Application>WPS 演示</Application>
  <PresentationFormat>宽屏</PresentationFormat>
  <Paragraphs>277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Times New Roman</vt:lpstr>
      <vt:lpstr>阿里巴巴普惠体 Light</vt:lpstr>
      <vt:lpstr>SWAstro</vt:lpstr>
      <vt:lpstr>Times New Roman</vt:lpstr>
      <vt:lpstr>Cambria Math</vt:lpstr>
      <vt:lpstr>MS Mincho</vt:lpstr>
      <vt:lpstr>微软雅黑</vt:lpstr>
      <vt:lpstr>Arial Unicode MS</vt:lpstr>
      <vt:lpstr>Calibri</vt:lpstr>
      <vt:lpstr>华文中宋</vt:lpstr>
      <vt:lpstr>阿里巴巴普惠体 Light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wzr</cp:lastModifiedBy>
  <cp:revision>163</cp:revision>
  <dcterms:created xsi:type="dcterms:W3CDTF">2019-06-19T02:08:00Z</dcterms:created>
  <dcterms:modified xsi:type="dcterms:W3CDTF">2026-06-05T07:09:59Z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790875283FF6412B99045C860C4368A4_13</vt:lpwstr>
  </property>
</Properties>
</file>