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5"/>
  </p:notesMasterIdLst>
  <p:handoutMasterIdLst>
    <p:handoutMasterId r:id="rId16"/>
  </p:handoutMasterIdLst>
  <p:sldIdLst>
    <p:sldId id="258" r:id="rId2"/>
    <p:sldId id="257" r:id="rId3"/>
    <p:sldId id="269" r:id="rId4"/>
    <p:sldId id="270" r:id="rId5"/>
    <p:sldId id="271" r:id="rId6"/>
    <p:sldId id="273" r:id="rId7"/>
    <p:sldId id="276" r:id="rId8"/>
    <p:sldId id="281" r:id="rId9"/>
    <p:sldId id="282" r:id="rId10"/>
    <p:sldId id="274" r:id="rId11"/>
    <p:sldId id="283" r:id="rId12"/>
    <p:sldId id="265" r:id="rId13"/>
    <p:sldId id="280" r:id="rId14"/>
  </p:sldIdLst>
  <p:sldSz cx="18288000" cy="10287000"/>
  <p:notesSz cx="6858000" cy="9144000"/>
  <p:embeddedFontLst>
    <p:embeddedFont>
      <p:font typeface="汉仪玄宋 55S" panose="02010600030101010101" charset="-122"/>
      <p:regular r:id="rId17"/>
    </p:embeddedFont>
    <p:embeddedFont>
      <p:font typeface="Arial Black" panose="020B0A04020102020204" pitchFamily="34" charset="0"/>
      <p:bold r:id="rId18"/>
    </p:embeddedFont>
    <p:embeddedFont>
      <p:font typeface="Britannic Bold" panose="020B0903060703020204" pitchFamily="34" charset="0"/>
      <p:regular r:id="rId19"/>
    </p:embeddedFont>
    <p:embeddedFont>
      <p:font typeface="Cambria Math" panose="02040503050406030204" pitchFamily="18" charset="0"/>
      <p:regular r:id="rId20"/>
    </p:embeddedFont>
    <p:embeddedFont>
      <p:font typeface="黑体" panose="02010609060101010101" pitchFamily="49" charset="-122"/>
      <p:regular r:id="rId21"/>
    </p:embeddedFont>
    <p:embeddedFont>
      <p:font typeface="华文琥珀" panose="02010800040101010101" pitchFamily="2" charset="-122"/>
      <p:regular r:id="rId22"/>
    </p:embeddedFont>
    <p:embeddedFont>
      <p:font typeface="华文中宋" panose="02010600040101010101" pitchFamily="2" charset="-122"/>
      <p:regular r:id="rId23"/>
    </p:embeddedFont>
  </p:embeddedFontLst>
  <p:custDataLst>
    <p:tags r:id="rId2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5B60"/>
    <a:srgbClr val="000000"/>
    <a:srgbClr val="EAF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showGuides="1">
      <p:cViewPr varScale="1">
        <p:scale>
          <a:sx n="70" d="100"/>
          <a:sy n="70" d="100"/>
        </p:scale>
        <p:origin x="72" y="60"/>
      </p:cViewPr>
      <p:guideLst>
        <p:guide orient="horz" pos="218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黑体 Medium" panose="020B0600000000000000" charset="-122"/>
              <a:cs typeface="思源黑体 Medium" panose="020B06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Medium" panose="020B0600000000000000" charset="-122"/>
              </a:rPr>
              <a:t>2026/6/4</a:t>
            </a:fld>
            <a:endParaRPr lang="zh-CN" altLang="en-US">
              <a:latin typeface="思源黑体 Medium" panose="020B06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黑体 Medium" panose="020B0600000000000000" charset="-122"/>
              <a:cs typeface="思源黑体 Medium" panose="020B06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Medium" panose="020B0600000000000000" charset="-122"/>
              </a:rPr>
              <a:t>‹#›</a:t>
            </a:fld>
            <a:endParaRPr lang="zh-CN" altLang="en-US">
              <a:latin typeface="思源黑体 Medium" panose="020B06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Medium" panose="020B0600000000000000" charset="-122"/>
                <a:cs typeface="思源黑体 Medium" panose="020B06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Medium" panose="020B0600000000000000" charset="-122"/>
                <a:cs typeface="思源黑体 Medium" panose="020B0600000000000000" charset="-122"/>
              </a:defRPr>
            </a:lvl1pPr>
          </a:lstStyle>
          <a:p>
            <a:fld id="{D2A48B96-639E-45A3-A0BA-2464DFDB1FAA}" type="datetimeFigureOut">
              <a:rPr lang="zh-CN" altLang="en-US" smtClean="0"/>
              <a:t>2026/6/4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Medium" panose="020B0600000000000000" charset="-122"/>
                <a:cs typeface="思源黑体 Medium" panose="020B06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Medium" panose="020B0600000000000000" charset="-122"/>
                <a:cs typeface="思源黑体 Medium" panose="020B0600000000000000" charset="-122"/>
              </a:defRPr>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Medium" panose="020B0600000000000000" charset="-122"/>
        <a:ea typeface="+mn-ea"/>
        <a:cs typeface="思源黑体 Medium" panose="020B0600000000000000" charset="-122"/>
      </a:defRPr>
    </a:lvl1pPr>
    <a:lvl2pPr marL="457200" algn="l" defTabSz="914400" rtl="0" eaLnBrk="1" latinLnBrk="0" hangingPunct="1">
      <a:defRPr sz="1200" kern="1200">
        <a:solidFill>
          <a:schemeClr val="tx1"/>
        </a:solidFill>
        <a:latin typeface="思源黑体 Medium" panose="020B0600000000000000" charset="-122"/>
        <a:ea typeface="+mn-ea"/>
        <a:cs typeface="思源黑体 Medium" panose="020B0600000000000000" charset="-122"/>
      </a:defRPr>
    </a:lvl2pPr>
    <a:lvl3pPr marL="914400" algn="l" defTabSz="914400" rtl="0" eaLnBrk="1" latinLnBrk="0" hangingPunct="1">
      <a:defRPr sz="1200" kern="1200">
        <a:solidFill>
          <a:schemeClr val="tx1"/>
        </a:solidFill>
        <a:latin typeface="思源黑体 Medium" panose="020B0600000000000000" charset="-122"/>
        <a:ea typeface="+mn-ea"/>
        <a:cs typeface="思源黑体 Medium" panose="020B0600000000000000" charset="-122"/>
      </a:defRPr>
    </a:lvl3pPr>
    <a:lvl4pPr marL="1371600" algn="l" defTabSz="914400" rtl="0" eaLnBrk="1" latinLnBrk="0" hangingPunct="1">
      <a:defRPr sz="1200" kern="1200">
        <a:solidFill>
          <a:schemeClr val="tx1"/>
        </a:solidFill>
        <a:latin typeface="思源黑体 Medium" panose="020B0600000000000000" charset="-122"/>
        <a:ea typeface="+mn-ea"/>
        <a:cs typeface="思源黑体 Medium" panose="020B0600000000000000" charset="-122"/>
      </a:defRPr>
    </a:lvl4pPr>
    <a:lvl5pPr marL="1828800" algn="l" defTabSz="914400" rtl="0" eaLnBrk="1" latinLnBrk="0" hangingPunct="1">
      <a:defRPr sz="1200" kern="1200">
        <a:solidFill>
          <a:schemeClr val="tx1"/>
        </a:solidFill>
        <a:latin typeface="思源黑体 Medium" panose="020B0600000000000000" charset="-122"/>
        <a:ea typeface="+mn-ea"/>
        <a:cs typeface="思源黑体 Medium" panose="020B06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13</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6/4/2026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t>6/4/2026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t>6/4/2026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6/4/2026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6/4/2026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思源黑体 Medium" panose="020B0600000000000000" charset="-122"/>
                <a:ea typeface="思源黑体 Medium" panose="020B0600000000000000" charset="-122"/>
                <a:cs typeface="思源黑体 Medium" panose="020B0600000000000000" charset="-122"/>
              </a:defRPr>
            </a:lvl1pPr>
          </a:lstStyle>
          <a:p>
            <a:fld id="{1D8BD707-D9CF-40AE-B4C6-C98DA3205C09}" type="datetimeFigureOut">
              <a:rPr lang="en-US" smtClean="0"/>
              <a:t>6/4/2026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思源黑体 Medium" panose="020B0600000000000000" charset="-122"/>
                <a:ea typeface="思源黑体 Medium" panose="020B0600000000000000" charset="-122"/>
                <a:cs typeface="思源黑体 Medium" panose="020B0600000000000000" charset="-122"/>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思源黑体 Medium" panose="020B0600000000000000" charset="-122"/>
                <a:ea typeface="思源黑体 Medium" panose="020B0600000000000000" charset="-122"/>
                <a:cs typeface="思源黑体 Medium" panose="020B0600000000000000" charset="-122"/>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思源黑体 Medium" panose="020B0600000000000000" charset="-122"/>
          <a:ea typeface="思源黑体 Medium" panose="020B0600000000000000" charset="-122"/>
          <a:cs typeface="思源黑体 Medium" panose="020B0600000000000000"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思源黑体 Medium" panose="020B0600000000000000" charset="-122"/>
          <a:ea typeface="思源黑体 Medium" panose="020B0600000000000000" charset="-122"/>
          <a:cs typeface="思源黑体 Medium" panose="020B0600000000000000"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思源黑体 Medium" panose="020B0600000000000000" charset="-122"/>
          <a:ea typeface="思源黑体 Medium" panose="020B0600000000000000" charset="-122"/>
          <a:cs typeface="思源黑体 Medium" panose="020B0600000000000000"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思源黑体 Medium" panose="020B0600000000000000" charset="-122"/>
          <a:ea typeface="思源黑体 Medium" panose="020B0600000000000000" charset="-122"/>
          <a:cs typeface="思源黑体 Medium" panose="020B0600000000000000"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Medium" panose="020B0600000000000000" charset="-122"/>
          <a:ea typeface="思源黑体 Medium" panose="020B0600000000000000" charset="-122"/>
          <a:cs typeface="思源黑体 Medium" panose="020B0600000000000000"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思源黑体 Medium" panose="020B0600000000000000" charset="-122"/>
          <a:ea typeface="思源黑体 Medium" panose="020B0600000000000000" charset="-122"/>
          <a:cs typeface="思源黑体 Medium" panose="020B0600000000000000"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9.wmf"/><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oleObject" Target="../embeddings/oleObject1.bin"/><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grpSp>
        <p:nvGrpSpPr>
          <p:cNvPr id="2" name="Group 2"/>
          <p:cNvGrpSpPr/>
          <p:nvPr/>
        </p:nvGrpSpPr>
        <p:grpSpPr>
          <a:xfrm>
            <a:off x="0" y="4811233"/>
            <a:ext cx="18288000" cy="5475767"/>
            <a:chOff x="0" y="0"/>
            <a:chExt cx="14111111" cy="4225129"/>
          </a:xfrm>
        </p:grpSpPr>
        <p:sp>
          <p:nvSpPr>
            <p:cNvPr id="3" name="Freeform 3"/>
            <p:cNvSpPr/>
            <p:nvPr/>
          </p:nvSpPr>
          <p:spPr>
            <a:xfrm>
              <a:off x="-6350" y="-6350"/>
              <a:ext cx="14111111" cy="4227254"/>
            </a:xfrm>
            <a:custGeom>
              <a:avLst/>
              <a:gdLst/>
              <a:ahLst/>
              <a:cxnLst/>
              <a:rect l="l" t="t" r="r" b="b"/>
              <a:pathLst>
                <a:path w="14111111" h="4227254">
                  <a:moveTo>
                    <a:pt x="0" y="0"/>
                  </a:moveTo>
                  <a:lnTo>
                    <a:pt x="14111111" y="0"/>
                  </a:lnTo>
                  <a:lnTo>
                    <a:pt x="14111111" y="4227254"/>
                  </a:lnTo>
                  <a:lnTo>
                    <a:pt x="0" y="4227254"/>
                  </a:lnTo>
                  <a:close/>
                </a:path>
              </a:pathLst>
            </a:custGeom>
            <a:solidFill>
              <a:srgbClr val="EAF4FF"/>
            </a:solidFill>
          </p:spPr>
          <p:txBody>
            <a:bodyPr/>
            <a:lstStyle/>
            <a:p>
              <a:endParaRPr lang="zh-CN" altLang="en-US"/>
            </a:p>
          </p:txBody>
        </p:sp>
      </p:grpSp>
      <p:pic>
        <p:nvPicPr>
          <p:cNvPr id="8" name="Picture 8"/>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4" name="文本框 3"/>
          <p:cNvSpPr txBox="1"/>
          <p:nvPr/>
        </p:nvSpPr>
        <p:spPr>
          <a:xfrm>
            <a:off x="1943100" y="2933700"/>
            <a:ext cx="14401800" cy="3046988"/>
          </a:xfrm>
          <a:prstGeom prst="rect">
            <a:avLst/>
          </a:prstGeom>
          <a:noFill/>
        </p:spPr>
        <p:txBody>
          <a:bodyPr wrap="square" rtlCol="0">
            <a:spAutoFit/>
          </a:bodyPr>
          <a:lstStyle/>
          <a:p>
            <a:pPr algn="ctr"/>
            <a:r>
              <a:rPr lang="en-US" altLang="zh-CN" sz="4800" b="1" dirty="0">
                <a:latin typeface="Arial Black" panose="020B0A04020102020204" pitchFamily="34" charset="0"/>
              </a:rPr>
              <a:t>Spontaneous Symmetry Breaking and the Higgs Mechanism</a:t>
            </a:r>
          </a:p>
          <a:p>
            <a:pPr algn="ctr"/>
            <a:r>
              <a:rPr lang="zh-CN" altLang="en-US" sz="4800" b="1" dirty="0">
                <a:latin typeface="黑体" panose="02010609060101010101" charset="-122"/>
                <a:ea typeface="黑体" panose="02010609060101010101" charset="-122"/>
              </a:rPr>
              <a:t>自发对称性破缺与希格斯机制</a:t>
            </a:r>
            <a:endParaRPr lang="en-US" altLang="zh-CN" sz="4800" b="1" dirty="0">
              <a:latin typeface="黑体" panose="02010609060101010101" charset="-122"/>
              <a:ea typeface="黑体" panose="02010609060101010101" charset="-122"/>
            </a:endParaRPr>
          </a:p>
          <a:p>
            <a:pPr algn="ctr"/>
            <a:r>
              <a:rPr lang="zh-CN" altLang="en-US" sz="4800" b="1" dirty="0">
                <a:latin typeface="黑体" panose="02010609060101010101" charset="-122"/>
                <a:ea typeface="黑体" panose="02010609060101010101" charset="-122"/>
              </a:rPr>
              <a:t>结题报告</a:t>
            </a:r>
            <a:endParaRPr lang="en-US" altLang="zh-CN" sz="4800" b="1" dirty="0">
              <a:latin typeface="黑体" panose="02010609060101010101" charset="-122"/>
              <a:ea typeface="黑体" panose="02010609060101010101" charset="-122"/>
            </a:endParaRPr>
          </a:p>
        </p:txBody>
      </p:sp>
      <p:sp>
        <p:nvSpPr>
          <p:cNvPr id="9" name="文本框 8"/>
          <p:cNvSpPr txBox="1"/>
          <p:nvPr/>
        </p:nvSpPr>
        <p:spPr>
          <a:xfrm>
            <a:off x="3382670" y="6438900"/>
            <a:ext cx="11506200" cy="1938992"/>
          </a:xfrm>
          <a:prstGeom prst="rect">
            <a:avLst/>
          </a:prstGeom>
          <a:noFill/>
        </p:spPr>
        <p:txBody>
          <a:bodyPr wrap="square" rtlCol="0">
            <a:spAutoFit/>
          </a:bodyPr>
          <a:lstStyle/>
          <a:p>
            <a:pPr algn="ctr"/>
            <a:r>
              <a:rPr lang="en-US" altLang="zh-CN" sz="2400" dirty="0">
                <a:latin typeface="Britannic Bold" panose="020B0903060703020204" pitchFamily="34" charset="0"/>
              </a:rPr>
              <a:t>Speaker: Tang </a:t>
            </a:r>
            <a:r>
              <a:rPr lang="en-US" altLang="zh-CN" sz="2400" dirty="0" err="1">
                <a:latin typeface="Britannic Bold" panose="020B0903060703020204" pitchFamily="34" charset="0"/>
              </a:rPr>
              <a:t>Puchen</a:t>
            </a:r>
            <a:r>
              <a:rPr lang="zh-CN" altLang="en-US" sz="2400" dirty="0">
                <a:latin typeface="华文中宋" panose="02010600040101010101" pitchFamily="2" charset="-122"/>
                <a:ea typeface="华文中宋" panose="02010600040101010101" pitchFamily="2" charset="-122"/>
              </a:rPr>
              <a:t>（汤普臣）</a:t>
            </a:r>
            <a:endParaRPr lang="en-US" altLang="zh-CN" sz="2400" dirty="0">
              <a:latin typeface="华文中宋" panose="02010600040101010101" pitchFamily="2" charset="-122"/>
              <a:ea typeface="华文中宋" panose="02010600040101010101" pitchFamily="2" charset="-122"/>
            </a:endParaRPr>
          </a:p>
          <a:p>
            <a:pPr algn="ctr"/>
            <a:r>
              <a:rPr lang="en-US" altLang="zh-CN" sz="2400" dirty="0">
                <a:latin typeface="Britannic Bold" panose="020B0903060703020204" pitchFamily="34" charset="0"/>
              </a:rPr>
              <a:t>Tang Puchen</a:t>
            </a:r>
            <a:r>
              <a:rPr lang="zh-CN" altLang="en-US" sz="2400" dirty="0">
                <a:latin typeface="华文中宋" panose="02010600040101010101" pitchFamily="2" charset="-122"/>
                <a:ea typeface="华文中宋" panose="02010600040101010101" pitchFamily="2" charset="-122"/>
              </a:rPr>
              <a:t>（汤普臣）</a:t>
            </a:r>
            <a:r>
              <a:rPr lang="en-US" altLang="zh-CN" sz="2400" dirty="0">
                <a:latin typeface="Britannic Bold" panose="020B0903060703020204" pitchFamily="34" charset="0"/>
                <a:ea typeface="华文中宋" panose="02010600040101010101" pitchFamily="2" charset="-122"/>
              </a:rPr>
              <a:t>Shu </a:t>
            </a:r>
            <a:r>
              <a:rPr lang="en-US" altLang="zh-CN" sz="2400" dirty="0" err="1">
                <a:latin typeface="Britannic Bold" panose="020B0903060703020204" pitchFamily="34" charset="0"/>
                <a:ea typeface="华文中宋" panose="02010600040101010101" pitchFamily="2" charset="-122"/>
              </a:rPr>
              <a:t>Runtong</a:t>
            </a:r>
            <a:r>
              <a:rPr lang="zh-CN" altLang="en-US" sz="2400" dirty="0">
                <a:latin typeface="Britannic Bold" panose="020B0903060703020204" pitchFamily="34" charset="0"/>
                <a:ea typeface="华文中宋" panose="02010600040101010101" pitchFamily="2" charset="-122"/>
              </a:rPr>
              <a:t>（舒润桐）</a:t>
            </a:r>
            <a:r>
              <a:rPr lang="en-US" altLang="zh-CN" sz="2400" dirty="0">
                <a:latin typeface="Britannic Bold" panose="020B0903060703020204" pitchFamily="34" charset="0"/>
                <a:ea typeface="华文中宋" panose="02010600040101010101" pitchFamily="2" charset="-122"/>
              </a:rPr>
              <a:t> Chen </a:t>
            </a:r>
            <a:r>
              <a:rPr lang="en-US" altLang="zh-CN" sz="2400" dirty="0" err="1">
                <a:latin typeface="Britannic Bold" panose="020B0903060703020204" pitchFamily="34" charset="0"/>
                <a:ea typeface="华文中宋" panose="02010600040101010101" pitchFamily="2" charset="-122"/>
              </a:rPr>
              <a:t>Yixiao</a:t>
            </a:r>
            <a:r>
              <a:rPr lang="zh-CN" altLang="en-US" sz="2400" dirty="0">
                <a:latin typeface="Britannic Bold" panose="020B0903060703020204" pitchFamily="34" charset="0"/>
                <a:ea typeface="华文中宋" panose="02010600040101010101" pitchFamily="2" charset="-122"/>
              </a:rPr>
              <a:t>（陈益枭）</a:t>
            </a:r>
            <a:endParaRPr lang="en-US" altLang="zh-CN" sz="2400" dirty="0">
              <a:latin typeface="Britannic Bold" panose="020B0903060703020204" pitchFamily="34" charset="0"/>
              <a:ea typeface="华文中宋" panose="02010600040101010101" pitchFamily="2" charset="-122"/>
            </a:endParaRPr>
          </a:p>
          <a:p>
            <a:pPr algn="ctr"/>
            <a:r>
              <a:rPr lang="en-US" altLang="zh-CN" sz="2400" dirty="0">
                <a:latin typeface="Britannic Bold" panose="020B0903060703020204" pitchFamily="34" charset="0"/>
                <a:ea typeface="华文中宋" panose="02010600040101010101" pitchFamily="2" charset="-122"/>
              </a:rPr>
              <a:t>Department of Physics, Fudan University</a:t>
            </a:r>
          </a:p>
          <a:p>
            <a:pPr algn="ctr"/>
            <a:r>
              <a:rPr lang="en-US" altLang="zh-CN" sz="2400" dirty="0">
                <a:latin typeface="Britannic Bold" panose="020B0903060703020204" pitchFamily="34" charset="0"/>
                <a:ea typeface="华文中宋" panose="02010600040101010101" pitchFamily="2" charset="-122"/>
              </a:rPr>
              <a:t>5 JUN 2026</a:t>
            </a:r>
          </a:p>
          <a:p>
            <a:pPr algn="ctr"/>
            <a:endParaRPr lang="en-US" altLang="zh-CN" sz="2400" dirty="0">
              <a:latin typeface="华文中宋" panose="02010600040101010101" pitchFamily="2" charset="-122"/>
              <a:ea typeface="华文中宋" panose="020106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p:cNvSpPr txBox="1"/>
          <p:nvPr/>
        </p:nvSpPr>
        <p:spPr>
          <a:xfrm>
            <a:off x="533400" y="206265"/>
            <a:ext cx="11811000" cy="914353"/>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05 </a:t>
            </a:r>
            <a:r>
              <a:rPr lang="zh-CN" altLang="en-US" sz="3600" dirty="0">
                <a:solidFill>
                  <a:srgbClr val="755B60"/>
                </a:solidFill>
                <a:latin typeface="华文琥珀" panose="02010800040101010101" pitchFamily="2" charset="-122"/>
                <a:ea typeface="华文琥珀" panose="02010800040101010101" pitchFamily="2" charset="-122"/>
              </a:rPr>
              <a:t>实验验证</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2" name="文本框 1"/>
              <p:cNvSpPr txBox="1"/>
              <p:nvPr/>
            </p:nvSpPr>
            <p:spPr>
              <a:xfrm>
                <a:off x="7019925" y="800100"/>
                <a:ext cx="10648950" cy="7897996"/>
              </a:xfrm>
              <a:prstGeom prst="rect">
                <a:avLst/>
              </a:prstGeom>
              <a:noFill/>
            </p:spPr>
            <p:txBody>
              <a:bodyPr wrap="square" rtlCol="0">
                <a:spAutoFit/>
              </a:bodyPr>
              <a:lstStyle/>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1983年 UA1/UA2 实验发现 </a:t>
                </a:r>
                <a14:m>
                  <m:oMath xmlns:m="http://schemas.openxmlformats.org/officeDocument/2006/math">
                    <m:r>
                      <a:rPr lang="zh-CN" altLang="en-US" sz="3200" i="1">
                        <a:latin typeface="Cambria Math" panose="02040503050406030204" pitchFamily="18" charset="0"/>
                      </a:rPr>
                      <m:t>𝑊</m:t>
                    </m:r>
                  </m:oMath>
                </a14:m>
                <a:r>
                  <a:rPr lang="zh-CN" altLang="zh-CN" sz="3200" dirty="0">
                    <a:latin typeface="华文中宋" panose="02010600040101010101" pitchFamily="2" charset="-122"/>
                    <a:ea typeface="华文中宋" panose="02010600040101010101" pitchFamily="2" charset="-122"/>
                  </a:rPr>
                  <a:t> 和 </a:t>
                </a:r>
                <a14:m>
                  <m:oMath xmlns:m="http://schemas.openxmlformats.org/officeDocument/2006/math">
                    <m:r>
                      <a:rPr lang="zh-CN" altLang="en-US" sz="3200" i="1">
                        <a:latin typeface="Cambria Math" panose="02040503050406030204" pitchFamily="18" charset="0"/>
                      </a:rPr>
                      <m:t>𝑍</m:t>
                    </m:r>
                  </m:oMath>
                </a14:m>
                <a:r>
                  <a:rPr lang="zh-CN" altLang="zh-CN" sz="3200" dirty="0">
                    <a:latin typeface="华文中宋" panose="02010600040101010101" pitchFamily="2" charset="-122"/>
                    <a:ea typeface="华文中宋" panose="02010600040101010101" pitchFamily="2" charset="-122"/>
                  </a:rPr>
                  <a:t> 玻色子，质量与预言一致</a:t>
                </a:r>
              </a:p>
              <a:p>
                <a:r>
                  <a:rPr lang="en-US" altLang="zh-CN" sz="3200" dirty="0">
                    <a:latin typeface="华文中宋" panose="02010600040101010101" pitchFamily="2" charset="-122"/>
                    <a:ea typeface="华文中宋" panose="02010600040101010101" pitchFamily="2" charset="-122"/>
                  </a:rPr>
                  <a:t>	</a:t>
                </a: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精确测量：</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𝑊</m:t>
                        </m:r>
                      </m:sub>
                    </m:sSub>
                    <m:r>
                      <a:rPr lang="zh-CN" altLang="en-US" sz="3200">
                        <a:latin typeface="Cambria Math" panose="02040503050406030204" pitchFamily="18" charset="0"/>
                      </a:rPr>
                      <m:t>≈</m:t>
                    </m:r>
                    <m:r>
                      <a:rPr lang="en-US" altLang="zh-CN" sz="3200">
                        <a:latin typeface="Cambria Math" panose="02040503050406030204" pitchFamily="18" charset="0"/>
                      </a:rPr>
                      <m:t>80</m:t>
                    </m:r>
                    <m:r>
                      <a:rPr lang="en-US" altLang="zh-CN" sz="3200">
                        <a:latin typeface="Cambria Math" panose="02040503050406030204" pitchFamily="18" charset="0"/>
                      </a:rPr>
                      <m:t>.</m:t>
                    </m:r>
                    <m:r>
                      <a:rPr lang="en-US" altLang="zh-CN" sz="3200">
                        <a:latin typeface="Cambria Math" panose="02040503050406030204" pitchFamily="18" charset="0"/>
                      </a:rPr>
                      <m:t>4</m:t>
                    </m:r>
                    <m:r>
                      <m:rPr>
                        <m:nor/>
                      </m:rPr>
                      <a:rPr lang="zh-CN" altLang="en-US" sz="3200" i="1">
                        <a:latin typeface="华文中宋" panose="02010600040101010101" pitchFamily="2" charset="-122"/>
                        <a:ea typeface="华文中宋" panose="02010600040101010101" pitchFamily="2" charset="-122"/>
                      </a:rPr>
                      <m:t> </m:t>
                    </m:r>
                    <m:r>
                      <m:rPr>
                        <m:nor/>
                      </m:rPr>
                      <a:rPr lang="en-US" altLang="zh-CN" sz="3200" i="1">
                        <a:latin typeface="华文中宋" panose="02010600040101010101" pitchFamily="2" charset="-122"/>
                        <a:ea typeface="华文中宋" panose="02010600040101010101" pitchFamily="2" charset="-122"/>
                      </a:rPr>
                      <m:t>GeV</m:t>
                    </m:r>
                  </m:oMath>
                </a14:m>
                <a:r>
                  <a:rPr lang="zh-CN" altLang="zh-CN" sz="3200" dirty="0">
                    <a:latin typeface="华文中宋" panose="02010600040101010101" pitchFamily="2" charset="-122"/>
                    <a:ea typeface="华文中宋" panose="02010600040101010101" pitchFamily="2" charset="-122"/>
                  </a:rPr>
                  <a:t>，</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𝑍</m:t>
                        </m:r>
                      </m:sub>
                    </m:sSub>
                    <m:r>
                      <a:rPr lang="zh-CN" altLang="en-US" sz="3200">
                        <a:latin typeface="Cambria Math" panose="02040503050406030204" pitchFamily="18" charset="0"/>
                      </a:rPr>
                      <m:t>≈</m:t>
                    </m:r>
                    <m:r>
                      <a:rPr lang="en-US" altLang="zh-CN" sz="3200">
                        <a:latin typeface="Cambria Math" panose="02040503050406030204" pitchFamily="18" charset="0"/>
                      </a:rPr>
                      <m:t>91</m:t>
                    </m:r>
                    <m:r>
                      <a:rPr lang="en-US" altLang="zh-CN" sz="3200">
                        <a:latin typeface="Cambria Math" panose="02040503050406030204" pitchFamily="18" charset="0"/>
                      </a:rPr>
                      <m:t>.</m:t>
                    </m:r>
                    <m:r>
                      <a:rPr lang="en-US" altLang="zh-CN" sz="3200">
                        <a:latin typeface="Cambria Math" panose="02040503050406030204" pitchFamily="18" charset="0"/>
                      </a:rPr>
                      <m:t>2</m:t>
                    </m:r>
                    <m:r>
                      <m:rPr>
                        <m:nor/>
                      </m:rPr>
                      <a:rPr lang="zh-CN" altLang="en-US" sz="3200" i="1">
                        <a:latin typeface="华文中宋" panose="02010600040101010101" pitchFamily="2" charset="-122"/>
                        <a:ea typeface="华文中宋" panose="02010600040101010101" pitchFamily="2" charset="-122"/>
                      </a:rPr>
                      <m:t> </m:t>
                    </m:r>
                    <m:r>
                      <m:rPr>
                        <m:nor/>
                      </m:rPr>
                      <a:rPr lang="en-US" altLang="zh-CN" sz="3200" i="1">
                        <a:latin typeface="华文中宋" panose="02010600040101010101" pitchFamily="2" charset="-122"/>
                        <a:ea typeface="华文中宋" panose="02010600040101010101" pitchFamily="2" charset="-122"/>
                      </a:rPr>
                      <m:t>GeV</m:t>
                    </m:r>
                  </m:oMath>
                </a14:m>
                <a:endParaRPr lang="zh-CN" altLang="zh-CN" sz="3200" dirty="0">
                  <a:latin typeface="华文中宋" panose="02010600040101010101" pitchFamily="2" charset="-122"/>
                  <a:ea typeface="华文中宋" panose="02010600040101010101" pitchFamily="2" charset="-122"/>
                </a:endParaRPr>
              </a:p>
              <a:p>
                <a:pPr>
                  <a:lnSpc>
                    <a:spcPct val="150000"/>
                  </a:lnSpc>
                </a:pPr>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2002年</a:t>
                </a:r>
                <a:r>
                  <a:rPr lang="zh-CN" altLang="en-US" sz="3200" dirty="0">
                    <a:latin typeface="华文中宋" panose="02010600040101010101" pitchFamily="2" charset="-122"/>
                    <a:ea typeface="华文中宋" panose="02010600040101010101" pitchFamily="2" charset="-122"/>
                  </a:rPr>
                  <a:t>，</a:t>
                </a:r>
                <a:r>
                  <a:rPr lang="zh-CN" altLang="zh-CN" sz="3200" dirty="0">
                    <a:latin typeface="华文中宋" panose="02010600040101010101" pitchFamily="2" charset="-122"/>
                    <a:ea typeface="华文中宋" panose="02010600040101010101" pitchFamily="2" charset="-122"/>
                  </a:rPr>
                  <a:t>NuTeV实验高精度测量，结果 </a:t>
                </a:r>
                <a14:m>
                  <m:oMath xmlns:m="http://schemas.openxmlformats.org/officeDocument/2006/math">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sin</m:t>
                        </m:r>
                      </m:fName>
                      <m:e>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up>
                            <m:r>
                              <a:rPr lang="en-US" altLang="zh-CN" sz="3200">
                                <a:latin typeface="Cambria Math" panose="02040503050406030204" pitchFamily="18" charset="0"/>
                              </a:rPr>
                              <m:t>2</m:t>
                            </m:r>
                          </m:sup>
                        </m:sSubSup>
                      </m:e>
                    </m:func>
                    <m:r>
                      <a:rPr lang="en-US" altLang="zh-CN" sz="3200">
                        <a:latin typeface="Cambria Math" panose="02040503050406030204" pitchFamily="18" charset="0"/>
                      </a:rPr>
                      <m:t>=</m:t>
                    </m:r>
                    <m:r>
                      <a:rPr lang="en-US" altLang="zh-CN" sz="3200">
                        <a:latin typeface="Cambria Math" panose="02040503050406030204" pitchFamily="18" charset="0"/>
                      </a:rPr>
                      <m:t>0</m:t>
                    </m:r>
                    <m:r>
                      <a:rPr lang="en-US" altLang="zh-CN" sz="3200">
                        <a:latin typeface="Cambria Math" panose="02040503050406030204" pitchFamily="18" charset="0"/>
                      </a:rPr>
                      <m:t>.</m:t>
                    </m:r>
                    <m:r>
                      <a:rPr lang="en-US" altLang="zh-CN" sz="3200">
                        <a:latin typeface="Cambria Math" panose="02040503050406030204" pitchFamily="18" charset="0"/>
                      </a:rPr>
                      <m:t>2277</m:t>
                    </m:r>
                    <m:r>
                      <a:rPr lang="en-US" altLang="zh-CN" sz="3200">
                        <a:latin typeface="Cambria Math" panose="02040503050406030204" pitchFamily="18" charset="0"/>
                      </a:rPr>
                      <m:t>±</m:t>
                    </m:r>
                    <m:r>
                      <a:rPr lang="en-US" altLang="zh-CN" sz="3200">
                        <a:latin typeface="Cambria Math" panose="02040503050406030204" pitchFamily="18" charset="0"/>
                      </a:rPr>
                      <m:t>0</m:t>
                    </m:r>
                    <m:r>
                      <a:rPr lang="en-US" altLang="zh-CN" sz="3200">
                        <a:latin typeface="Cambria Math" panose="02040503050406030204" pitchFamily="18" charset="0"/>
                      </a:rPr>
                      <m:t>.</m:t>
                    </m:r>
                    <m:r>
                      <a:rPr lang="en-US" altLang="zh-CN" sz="3200">
                        <a:latin typeface="Cambria Math" panose="02040503050406030204" pitchFamily="18" charset="0"/>
                      </a:rPr>
                      <m:t>0013</m:t>
                    </m:r>
                    <m:d>
                      <m:dPr>
                        <m:ctrlPr>
                          <a:rPr lang="zh-CN" altLang="en-US" sz="3200" i="1">
                            <a:latin typeface="Cambria Math" panose="02040503050406030204" pitchFamily="18" charset="0"/>
                          </a:rPr>
                        </m:ctrlPr>
                      </m:dPr>
                      <m:e>
                        <m:r>
                          <m:rPr>
                            <m:nor/>
                          </m:rPr>
                          <a:rPr lang="en-US" altLang="zh-CN" sz="3200" i="1">
                            <a:latin typeface="华文中宋" panose="02010600040101010101" pitchFamily="2" charset="-122"/>
                            <a:ea typeface="华文中宋" panose="02010600040101010101" pitchFamily="2" charset="-122"/>
                          </a:rPr>
                          <m:t>stat</m:t>
                        </m:r>
                      </m:e>
                    </m:d>
                    <m:r>
                      <a:rPr lang="en-US" altLang="zh-CN" sz="3200">
                        <a:latin typeface="Cambria Math" panose="02040503050406030204" pitchFamily="18" charset="0"/>
                      </a:rPr>
                      <m:t>±</m:t>
                    </m:r>
                    <m:r>
                      <a:rPr lang="en-US" altLang="zh-CN" sz="3200">
                        <a:latin typeface="Cambria Math" panose="02040503050406030204" pitchFamily="18" charset="0"/>
                      </a:rPr>
                      <m:t>0</m:t>
                    </m:r>
                    <m:r>
                      <a:rPr lang="en-US" altLang="zh-CN" sz="3200">
                        <a:latin typeface="Cambria Math" panose="02040503050406030204" pitchFamily="18" charset="0"/>
                      </a:rPr>
                      <m:t>.</m:t>
                    </m:r>
                    <m:r>
                      <a:rPr lang="en-US" altLang="zh-CN" sz="3200">
                        <a:latin typeface="Cambria Math" panose="02040503050406030204" pitchFamily="18" charset="0"/>
                      </a:rPr>
                      <m:t>0009</m:t>
                    </m:r>
                    <m:d>
                      <m:dPr>
                        <m:ctrlPr>
                          <a:rPr lang="zh-CN" altLang="en-US" sz="3200" i="1">
                            <a:latin typeface="Cambria Math" panose="02040503050406030204" pitchFamily="18" charset="0"/>
                          </a:rPr>
                        </m:ctrlPr>
                      </m:dPr>
                      <m:e>
                        <m:r>
                          <m:rPr>
                            <m:nor/>
                          </m:rPr>
                          <a:rPr lang="en-US" altLang="zh-CN" sz="3200" i="1">
                            <a:latin typeface="华文中宋" panose="02010600040101010101" pitchFamily="2" charset="-122"/>
                            <a:ea typeface="华文中宋" panose="02010600040101010101" pitchFamily="2" charset="-122"/>
                          </a:rPr>
                          <m:t>syst</m:t>
                        </m:r>
                      </m:e>
                    </m:d>
                  </m:oMath>
                </a14:m>
                <a:r>
                  <a:rPr lang="zh-CN" altLang="zh-CN" sz="3200" dirty="0">
                    <a:latin typeface="华文中宋" panose="02010600040101010101" pitchFamily="2" charset="-122"/>
                    <a:ea typeface="华文中宋" panose="02010600040101010101" pitchFamily="2" charset="-122"/>
                  </a:rPr>
                  <a:t>，与当时标准模型预言有约3.0个标准差的偏离</a:t>
                </a:r>
                <a:endParaRPr lang="en-US" altLang="zh-CN" sz="3200" dirty="0">
                  <a:latin typeface="华文中宋" panose="02010600040101010101" pitchFamily="2" charset="-122"/>
                  <a:ea typeface="华文中宋" panose="02010600040101010101" pitchFamily="2" charset="-122"/>
                </a:endParaRPr>
              </a:p>
              <a:p>
                <a:pPr>
                  <a:lnSpc>
                    <a:spcPct val="150000"/>
                  </a:lnSpc>
                </a:pPr>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验证 </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𝑊</m:t>
                        </m:r>
                      </m:sub>
                    </m:sSub>
                    <m:r>
                      <a:rPr lang="en-US" altLang="zh-CN" sz="3200">
                        <a:latin typeface="Cambria Math" panose="02040503050406030204" pitchFamily="18" charset="0"/>
                      </a:rPr>
                      <m:t>=</m:t>
                    </m:r>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𝑍</m:t>
                        </m:r>
                      </m:sub>
                    </m:sSub>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cos</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oMath>
                </a14:m>
                <a:endParaRPr lang="en-US" altLang="zh-CN" sz="3200" dirty="0">
                  <a:latin typeface="华文中宋" panose="02010600040101010101" pitchFamily="2" charset="-122"/>
                  <a:ea typeface="华文中宋" panose="02010600040101010101" pitchFamily="2" charset="-122"/>
                </a:endParaRPr>
              </a:p>
              <a:p>
                <a:pPr>
                  <a:lnSpc>
                    <a:spcPct val="150000"/>
                  </a:lnSpc>
                </a:pPr>
                <a:r>
                  <a:rPr lang="en-US" altLang="zh-CN" sz="3200" dirty="0">
                    <a:latin typeface="华文中宋" panose="02010600040101010101" pitchFamily="2" charset="-122"/>
                    <a:ea typeface="华文中宋" panose="02010600040101010101" pitchFamily="2" charset="-122"/>
                  </a:rPr>
                  <a:t>	</a:t>
                </a:r>
              </a:p>
              <a:p>
                <a:pPr>
                  <a:lnSpc>
                    <a:spcPct val="150000"/>
                  </a:lnSpc>
                </a:pPr>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2012年 LHC 发现 Higgs 粒子（125 GeV），直接证实 Higgs 场的存在</a:t>
                </a:r>
              </a:p>
              <a:p>
                <a:pPr>
                  <a:lnSpc>
                    <a:spcPct val="150000"/>
                  </a:lnSpc>
                </a:pPr>
                <a:endParaRPr lang="zh-CN" altLang="zh-CN" sz="3200" dirty="0">
                  <a:latin typeface="华文中宋" panose="02010600040101010101" pitchFamily="2" charset="-122"/>
                  <a:ea typeface="华文中宋" panose="02010600040101010101" pitchFamily="2" charset="-122"/>
                </a:endParaRPr>
              </a:p>
            </p:txBody>
          </p:sp>
        </mc:Choice>
        <mc:Fallback xmlns="">
          <p:sp>
            <p:nvSpPr>
              <p:cNvPr id="2" name="文本框 1"/>
              <p:cNvSpPr txBox="1">
                <a:spLocks noRot="1" noChangeAspect="1" noMove="1" noResize="1" noEditPoints="1" noAdjustHandles="1" noChangeArrowheads="1" noChangeShapeType="1" noTextEdit="1"/>
              </p:cNvSpPr>
              <p:nvPr/>
            </p:nvSpPr>
            <p:spPr>
              <a:xfrm>
                <a:off x="7019925" y="800100"/>
                <a:ext cx="10648950" cy="7897996"/>
              </a:xfrm>
              <a:prstGeom prst="rect">
                <a:avLst/>
              </a:prstGeom>
              <a:blipFill>
                <a:blip r:embed="rId3"/>
                <a:stretch>
                  <a:fillRect l="-1489" t="-1003"/>
                </a:stretch>
              </a:blipFill>
            </p:spPr>
            <p:txBody>
              <a:bodyPr/>
              <a:lstStyle/>
              <a:p>
                <a:r>
                  <a:rPr lang="zh-CN" altLang="en-US">
                    <a:noFill/>
                  </a:rPr>
                  <a:t> </a:t>
                </a:r>
              </a:p>
            </p:txBody>
          </p:sp>
        </mc:Fallback>
      </mc:AlternateContent>
      <p:pic>
        <p:nvPicPr>
          <p:cNvPr id="6" name="图片 5">
            <a:extLst>
              <a:ext uri="{FF2B5EF4-FFF2-40B4-BE49-F238E27FC236}">
                <a16:creationId xmlns:a16="http://schemas.microsoft.com/office/drawing/2014/main" id="{BEDF1AF1-C37C-78FF-2EB6-BE28CFFE19B1}"/>
              </a:ext>
            </a:extLst>
          </p:cNvPr>
          <p:cNvPicPr>
            <a:picLocks noChangeAspect="1"/>
          </p:cNvPicPr>
          <p:nvPr/>
        </p:nvPicPr>
        <p:blipFill>
          <a:blip r:embed="rId4"/>
          <a:stretch>
            <a:fillRect/>
          </a:stretch>
        </p:blipFill>
        <p:spPr>
          <a:xfrm>
            <a:off x="1353776" y="1120618"/>
            <a:ext cx="4772888" cy="3579666"/>
          </a:xfrm>
          <a:prstGeom prst="rect">
            <a:avLst/>
          </a:prstGeom>
        </p:spPr>
      </p:pic>
      <p:pic>
        <p:nvPicPr>
          <p:cNvPr id="4" name="图片 3" descr="图表, 折线图&#10;&#10;AI 生成的内容可能不正确。">
            <a:extLst>
              <a:ext uri="{FF2B5EF4-FFF2-40B4-BE49-F238E27FC236}">
                <a16:creationId xmlns:a16="http://schemas.microsoft.com/office/drawing/2014/main" id="{ED712BE9-BD4E-0B29-1D53-337FDE9F2AA4}"/>
              </a:ext>
            </a:extLst>
          </p:cNvPr>
          <p:cNvPicPr>
            <a:picLocks noChangeAspect="1"/>
          </p:cNvPicPr>
          <p:nvPr/>
        </p:nvPicPr>
        <p:blipFill>
          <a:blip r:embed="rId5" cstate="print">
            <a:extLst>
              <a:ext uri="{28A0092B-C50C-407E-A947-70E740481C1C}">
                <a14:useLocalDpi xmlns:a14="http://schemas.microsoft.com/office/drawing/2010/main" val="0"/>
              </a:ext>
            </a:extLst>
          </a:blip>
          <a:srcRect b="4887"/>
          <a:stretch>
            <a:fillRect/>
          </a:stretch>
        </p:blipFill>
        <p:spPr>
          <a:xfrm>
            <a:off x="1353776" y="4914901"/>
            <a:ext cx="5042965" cy="47243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C0E5FC65-8A1D-126D-C7E3-456301968C29}"/>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0A09CF32-80EC-C26F-B99B-E841B5764AFC}"/>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AFB52B8D-5B40-D0C8-E2B6-AE861D14C2B3}"/>
              </a:ext>
            </a:extLst>
          </p:cNvPr>
          <p:cNvSpPr txBox="1"/>
          <p:nvPr/>
        </p:nvSpPr>
        <p:spPr>
          <a:xfrm>
            <a:off x="533400" y="206265"/>
            <a:ext cx="11811000" cy="840808"/>
          </a:xfrm>
          <a:prstGeom prst="rect">
            <a:avLst/>
          </a:prstGeom>
          <a:noFill/>
        </p:spPr>
        <p:txBody>
          <a:bodyPr wrap="square" rtlCol="0">
            <a:spAutoFit/>
          </a:bodyPr>
          <a:lstStyle/>
          <a:p>
            <a:pPr>
              <a:lnSpc>
                <a:spcPct val="150000"/>
              </a:lnSpc>
            </a:pPr>
            <a:r>
              <a:rPr lang="en-US" altLang="zh-CN" sz="3600" dirty="0">
                <a:solidFill>
                  <a:srgbClr val="755B60"/>
                </a:solidFill>
                <a:latin typeface="华文琥珀" panose="02010800040101010101" pitchFamily="2" charset="-122"/>
                <a:ea typeface="华文琥珀" panose="02010800040101010101" pitchFamily="2" charset="-122"/>
              </a:rPr>
              <a:t>06 </a:t>
            </a:r>
            <a:r>
              <a:rPr lang="zh-CN" altLang="zh-CN" sz="3600" dirty="0">
                <a:solidFill>
                  <a:srgbClr val="755B60"/>
                </a:solidFill>
                <a:latin typeface="华文琥珀" panose="02010800040101010101" pitchFamily="2" charset="-122"/>
                <a:ea typeface="华文琥珀" panose="02010800040101010101" pitchFamily="2" charset="-122"/>
              </a:rPr>
              <a:t>结论</a:t>
            </a:r>
            <a:r>
              <a:rPr lang="zh-CN" altLang="en-US" sz="3600" dirty="0">
                <a:solidFill>
                  <a:srgbClr val="755B60"/>
                </a:solidFill>
                <a:latin typeface="华文琥珀" panose="02010800040101010101" pitchFamily="2" charset="-122"/>
                <a:ea typeface="华文琥珀" panose="02010800040101010101" pitchFamily="2" charset="-122"/>
              </a:rPr>
              <a:t>与展望</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68D46222-737D-CE45-DC32-F4B7DBC6211F}"/>
                  </a:ext>
                </a:extLst>
              </p:cNvPr>
              <p:cNvSpPr txBox="1"/>
              <p:nvPr/>
            </p:nvSpPr>
            <p:spPr>
              <a:xfrm>
                <a:off x="1905000" y="1409700"/>
                <a:ext cx="14173200" cy="6380593"/>
              </a:xfrm>
              <a:prstGeom prst="rect">
                <a:avLst/>
              </a:prstGeom>
              <a:noFill/>
            </p:spPr>
            <p:txBody>
              <a:bodyPr wrap="square" rtlCol="0">
                <a:spAutoFit/>
              </a:bodyPr>
              <a:lstStyle/>
              <a:p>
                <a:r>
                  <a:rPr lang="en-US" altLang="zh-CN" sz="3200" dirty="0">
                    <a:latin typeface="华文中宋" panose="02010600040101010101" pitchFamily="2" charset="-122"/>
                    <a:ea typeface="华文中宋" panose="02010600040101010101" pitchFamily="2" charset="-122"/>
                  </a:rPr>
                  <a:t>    </a:t>
                </a:r>
                <a:r>
                  <a:rPr lang="zh-CN" altLang="zh-CN" sz="3200" b="1" dirty="0">
                    <a:latin typeface="华文中宋" panose="02010600040101010101" pitchFamily="2" charset="-122"/>
                    <a:ea typeface="华文中宋" panose="02010600040101010101" pitchFamily="2" charset="-122"/>
                  </a:rPr>
                  <a:t>Higgs机制</a:t>
                </a:r>
                <a:r>
                  <a:rPr lang="zh-CN" altLang="zh-CN" sz="3200" dirty="0">
                    <a:latin typeface="华文中宋" panose="02010600040101010101" pitchFamily="2" charset="-122"/>
                    <a:ea typeface="华文中宋" panose="02010600040101010101" pitchFamily="2" charset="-122"/>
                  </a:rPr>
                  <a:t>：通过真空期望值 </a:t>
                </a:r>
                <a14:m>
                  <m:oMath xmlns:m="http://schemas.openxmlformats.org/officeDocument/2006/math">
                    <m:r>
                      <a:rPr lang="zh-CN" altLang="en-US" sz="3200" i="1">
                        <a:latin typeface="Cambria Math" panose="02040503050406030204" pitchFamily="18" charset="0"/>
                      </a:rPr>
                      <m:t>𝑣</m:t>
                    </m:r>
                  </m:oMath>
                </a14:m>
                <a:r>
                  <a:rPr lang="zh-CN" altLang="zh-CN" sz="3200" dirty="0">
                    <a:latin typeface="华文中宋" panose="02010600040101010101" pitchFamily="2" charset="-122"/>
                    <a:ea typeface="华文中宋" panose="02010600040101010101" pitchFamily="2" charset="-122"/>
                  </a:rPr>
                  <a:t> 自发破缺 </a:t>
                </a:r>
                <a14:m>
                  <m:oMath xmlns:m="http://schemas.openxmlformats.org/officeDocument/2006/math">
                    <m:r>
                      <a:rPr lang="zh-CN" altLang="en-US" sz="3200" i="1">
                        <a:latin typeface="Cambria Math" panose="02040503050406030204" pitchFamily="18" charset="0"/>
                      </a:rPr>
                      <m:t>𝑆𝑈</m:t>
                    </m:r>
                    <m:sSub>
                      <m:sSubPr>
                        <m:ctrlPr>
                          <a:rPr lang="zh-CN" altLang="en-US" sz="3200" i="1">
                            <a:latin typeface="Cambria Math" panose="02040503050406030204" pitchFamily="18" charset="0"/>
                          </a:rPr>
                        </m:ctrlPr>
                      </m:sSubPr>
                      <m:e>
                        <m:d>
                          <m:dPr>
                            <m:ctrlPr>
                              <a:rPr lang="zh-CN" altLang="en-US" sz="3200" i="1">
                                <a:latin typeface="Cambria Math" panose="02040503050406030204" pitchFamily="18" charset="0"/>
                              </a:rPr>
                            </m:ctrlPr>
                          </m:dPr>
                          <m:e>
                            <m:r>
                              <a:rPr lang="en-US" altLang="zh-CN" sz="3200">
                                <a:latin typeface="Cambria Math" panose="02040503050406030204" pitchFamily="18" charset="0"/>
                              </a:rPr>
                              <m:t>2</m:t>
                            </m:r>
                          </m:e>
                        </m:d>
                      </m:e>
                      <m:sub>
                        <m:r>
                          <a:rPr lang="zh-CN" altLang="en-US" sz="3200" i="1">
                            <a:latin typeface="Cambria Math" panose="02040503050406030204" pitchFamily="18" charset="0"/>
                          </a:rPr>
                          <m:t>𝐿</m:t>
                        </m:r>
                      </m:sub>
                    </m:sSub>
                    <m:r>
                      <a:rPr lang="en-US" altLang="zh-CN" sz="3200">
                        <a:latin typeface="Cambria Math" panose="02040503050406030204" pitchFamily="18" charset="0"/>
                      </a:rPr>
                      <m:t>×</m:t>
                    </m:r>
                    <m:r>
                      <a:rPr lang="zh-CN" altLang="en-US" sz="3200" i="1">
                        <a:latin typeface="Cambria Math" panose="02040503050406030204" pitchFamily="18" charset="0"/>
                      </a:rPr>
                      <m:t>𝑈</m:t>
                    </m:r>
                    <m:sSub>
                      <m:sSubPr>
                        <m:ctrlPr>
                          <a:rPr lang="zh-CN" altLang="en-US" sz="3200" i="1">
                            <a:latin typeface="Cambria Math" panose="02040503050406030204" pitchFamily="18" charset="0"/>
                          </a:rPr>
                        </m:ctrlPr>
                      </m:sSubPr>
                      <m:e>
                        <m:d>
                          <m:dPr>
                            <m:ctrlPr>
                              <a:rPr lang="zh-CN" altLang="en-US" sz="3200" i="1">
                                <a:latin typeface="Cambria Math" panose="02040503050406030204" pitchFamily="18" charset="0"/>
                              </a:rPr>
                            </m:ctrlPr>
                          </m:dPr>
                          <m:e>
                            <m:r>
                              <a:rPr lang="en-US" altLang="zh-CN" sz="3200">
                                <a:latin typeface="Cambria Math" panose="02040503050406030204" pitchFamily="18" charset="0"/>
                              </a:rPr>
                              <m:t>1</m:t>
                            </m:r>
                          </m:e>
                        </m:d>
                      </m:e>
                      <m:sub>
                        <m:r>
                          <a:rPr lang="zh-CN" altLang="en-US" sz="3200" i="1">
                            <a:latin typeface="Cambria Math" panose="02040503050406030204" pitchFamily="18" charset="0"/>
                          </a:rPr>
                          <m:t>𝑌</m:t>
                        </m:r>
                      </m:sub>
                    </m:sSub>
                  </m:oMath>
                </a14:m>
                <a:r>
                  <a:rPr lang="zh-CN" altLang="zh-CN" sz="3200" dirty="0">
                    <a:latin typeface="华文中宋" panose="02010600040101010101" pitchFamily="2" charset="-122"/>
                    <a:ea typeface="华文中宋" panose="02010600040101010101" pitchFamily="2" charset="-122"/>
                  </a:rPr>
                  <a:t> 为 </a:t>
                </a:r>
                <a14:m>
                  <m:oMath xmlns:m="http://schemas.openxmlformats.org/officeDocument/2006/math">
                    <m:r>
                      <a:rPr lang="zh-CN" altLang="en-US" sz="3200" i="1">
                        <a:latin typeface="Cambria Math" panose="02040503050406030204" pitchFamily="18" charset="0"/>
                      </a:rPr>
                      <m:t>𝑈</m:t>
                    </m:r>
                    <m:sSub>
                      <m:sSubPr>
                        <m:ctrlPr>
                          <a:rPr lang="zh-CN" altLang="en-US" sz="3200" i="1">
                            <a:latin typeface="Cambria Math" panose="02040503050406030204" pitchFamily="18" charset="0"/>
                          </a:rPr>
                        </m:ctrlPr>
                      </m:sSubPr>
                      <m:e>
                        <m:d>
                          <m:dPr>
                            <m:ctrlPr>
                              <a:rPr lang="zh-CN" altLang="en-US" sz="3200" i="1">
                                <a:latin typeface="Cambria Math" panose="02040503050406030204" pitchFamily="18" charset="0"/>
                              </a:rPr>
                            </m:ctrlPr>
                          </m:dPr>
                          <m:e>
                            <m:r>
                              <a:rPr lang="en-US" altLang="zh-CN" sz="3200">
                                <a:latin typeface="Cambria Math" panose="02040503050406030204" pitchFamily="18" charset="0"/>
                              </a:rPr>
                              <m:t>1</m:t>
                            </m:r>
                          </m:e>
                        </m:d>
                      </m:e>
                      <m:sub>
                        <m:r>
                          <m:rPr>
                            <m:nor/>
                          </m:rPr>
                          <a:rPr lang="en-US" altLang="zh-CN" sz="3200" i="1">
                            <a:latin typeface="华文中宋" panose="02010600040101010101" pitchFamily="2" charset="-122"/>
                            <a:ea typeface="华文中宋" panose="02010600040101010101" pitchFamily="2" charset="-122"/>
                          </a:rPr>
                          <m:t>em</m:t>
                        </m:r>
                      </m:sub>
                    </m:sSub>
                  </m:oMath>
                </a14:m>
                <a:r>
                  <a:rPr lang="zh-CN" altLang="zh-CN" sz="3200" dirty="0">
                    <a:latin typeface="华文中宋" panose="02010600040101010101" pitchFamily="2" charset="-122"/>
                    <a:ea typeface="华文中宋" panose="02010600040101010101" pitchFamily="2" charset="-122"/>
                  </a:rPr>
                  <a:t>，从而给 </a:t>
                </a:r>
                <a14:m>
                  <m:oMath xmlns:m="http://schemas.openxmlformats.org/officeDocument/2006/math">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en-US" altLang="zh-CN" sz="3200">
                            <a:latin typeface="Cambria Math" panose="02040503050406030204" pitchFamily="18" charset="0"/>
                          </a:rPr>
                          <m:t>±</m:t>
                        </m:r>
                      </m:sup>
                    </m:sSup>
                    <m:r>
                      <a:rPr lang="en-US" altLang="zh-CN" sz="3200">
                        <a:latin typeface="Cambria Math" panose="02040503050406030204" pitchFamily="18" charset="0"/>
                      </a:rPr>
                      <m:t>,</m:t>
                    </m:r>
                    <m:r>
                      <a:rPr lang="zh-CN" altLang="en-US" sz="3200" i="1">
                        <a:latin typeface="Cambria Math" panose="02040503050406030204" pitchFamily="18" charset="0"/>
                      </a:rPr>
                      <m:t>𝑍</m:t>
                    </m:r>
                  </m:oMath>
                </a14:m>
                <a:r>
                  <a:rPr lang="zh-CN" altLang="zh-CN" sz="3200" dirty="0">
                    <a:latin typeface="华文中宋" panose="02010600040101010101" pitchFamily="2" charset="-122"/>
                    <a:ea typeface="华文中宋" panose="02010600040101010101" pitchFamily="2" charset="-122"/>
                  </a:rPr>
                  <a:t> 带来质量，光子保持无质量。</a:t>
                </a:r>
                <a:endParaRPr lang="en-US" altLang="zh-CN" sz="3200" b="1" dirty="0">
                  <a:latin typeface="华文中宋" panose="02010600040101010101" pitchFamily="2" charset="-122"/>
                  <a:ea typeface="华文中宋" panose="02010600040101010101" pitchFamily="2" charset="-122"/>
                </a:endParaRPr>
              </a:p>
              <a:p>
                <a:r>
                  <a:rPr lang="en-US" altLang="zh-CN" sz="3200" b="1" dirty="0">
                    <a:latin typeface="华文中宋" panose="02010600040101010101" pitchFamily="2" charset="-122"/>
                    <a:ea typeface="华文中宋" panose="02010600040101010101" pitchFamily="2" charset="-122"/>
                  </a:rPr>
                  <a:t>    </a:t>
                </a:r>
                <a:r>
                  <a:rPr lang="zh-CN" altLang="zh-CN" sz="3200" b="1" dirty="0">
                    <a:latin typeface="华文中宋" panose="02010600040101010101" pitchFamily="2" charset="-122"/>
                    <a:ea typeface="华文中宋" panose="02010600040101010101" pitchFamily="2" charset="-122"/>
                  </a:rPr>
                  <a:t>质量关系</a:t>
                </a:r>
                <a:r>
                  <a:rPr lang="zh-CN" altLang="zh-CN" sz="3200" dirty="0">
                    <a:latin typeface="华文中宋" panose="02010600040101010101" pitchFamily="2" charset="-122"/>
                    <a:ea typeface="华文中宋" panose="02010600040101010101" pitchFamily="2" charset="-122"/>
                  </a:rPr>
                  <a:t>：</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𝑊</m:t>
                        </m:r>
                      </m:sub>
                    </m:sSub>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zh-CN" altLang="en-US" sz="3200" i="1">
                            <a:latin typeface="Cambria Math" panose="02040503050406030204" pitchFamily="18" charset="0"/>
                          </a:rPr>
                          <m:t>𝑔𝑣</m:t>
                        </m:r>
                      </m:num>
                      <m:den>
                        <m:r>
                          <a:rPr lang="en-US" altLang="zh-CN" sz="3200">
                            <a:latin typeface="Cambria Math" panose="02040503050406030204" pitchFamily="18" charset="0"/>
                          </a:rPr>
                          <m:t>2</m:t>
                        </m:r>
                      </m:den>
                    </m:f>
                    <m:r>
                      <a:rPr lang="en-US" altLang="zh-CN" sz="3200">
                        <a:latin typeface="Cambria Math" panose="02040503050406030204" pitchFamily="18" charset="0"/>
                      </a:rPr>
                      <m:t>,</m:t>
                    </m:r>
                    <m:r>
                      <m:rPr>
                        <m:nor/>
                      </m:rPr>
                      <a:rPr lang="zh-CN" altLang="en-US" sz="3200" i="1">
                        <a:latin typeface="华文中宋" panose="02010600040101010101" pitchFamily="2" charset="-122"/>
                        <a:ea typeface="华文中宋" panose="02010600040101010101" pitchFamily="2" charset="-122"/>
                      </a:rPr>
                      <m:t> </m:t>
                    </m:r>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𝑍</m:t>
                        </m:r>
                      </m:sub>
                    </m:sSub>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zh-CN" altLang="en-US" sz="3200" i="1">
                            <a:latin typeface="Cambria Math" panose="02040503050406030204" pitchFamily="18" charset="0"/>
                          </a:rPr>
                          <m:t>𝑣</m:t>
                        </m:r>
                      </m:num>
                      <m:den>
                        <m:r>
                          <a:rPr lang="en-US" altLang="zh-CN" sz="3200">
                            <a:latin typeface="Cambria Math" panose="02040503050406030204" pitchFamily="18" charset="0"/>
                          </a:rPr>
                          <m:t>2</m:t>
                        </m:r>
                      </m:den>
                    </m:f>
                    <m:rad>
                      <m:radPr>
                        <m:degHide m:val="on"/>
                        <m:ctrlPr>
                          <a:rPr lang="zh-CN" altLang="en-US" sz="3200" i="1">
                            <a:latin typeface="Cambria Math" panose="02040503050406030204" pitchFamily="18" charset="0"/>
                          </a:rPr>
                        </m:ctrlPr>
                      </m:radPr>
                      <m:deg/>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r>
                          <a:rPr lang="en-US" altLang="zh-CN"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r>
                              <a:rPr lang="en-US" altLang="zh-CN" sz="3200">
                                <a:latin typeface="Cambria Math" panose="02040503050406030204" pitchFamily="18" charset="0"/>
                              </a:rPr>
                              <m:t>2</m:t>
                            </m:r>
                          </m:sup>
                        </m:sSup>
                      </m:e>
                    </m:rad>
                    <m:r>
                      <a:rPr lang="en-US" altLang="zh-CN" sz="3200">
                        <a:latin typeface="Cambria Math" panose="02040503050406030204" pitchFamily="18" charset="0"/>
                      </a:rPr>
                      <m:t>,</m:t>
                    </m:r>
                    <m:r>
                      <m:rPr>
                        <m:nor/>
                      </m:rPr>
                      <a:rPr lang="zh-CN" altLang="en-US" sz="3200" i="1">
                        <a:latin typeface="华文中宋" panose="02010600040101010101" pitchFamily="2" charset="-122"/>
                        <a:ea typeface="华文中宋" panose="02010600040101010101" pitchFamily="2" charset="-122"/>
                      </a:rPr>
                      <m:t> </m:t>
                    </m:r>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𝑊</m:t>
                        </m:r>
                      </m:sub>
                    </m:sSub>
                    <m:r>
                      <a:rPr lang="en-US" altLang="zh-CN" sz="3200">
                        <a:latin typeface="Cambria Math" panose="02040503050406030204" pitchFamily="18" charset="0"/>
                      </a:rPr>
                      <m:t>=</m:t>
                    </m:r>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𝑍</m:t>
                        </m:r>
                      </m:sub>
                    </m:sSub>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cos</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oMath>
                </a14:m>
                <a:r>
                  <a:rPr lang="zh-CN" altLang="zh-CN" sz="3200" dirty="0">
                    <a:latin typeface="华文中宋" panose="02010600040101010101" pitchFamily="2" charset="-122"/>
                    <a:ea typeface="华文中宋" panose="02010600040101010101" pitchFamily="2" charset="-122"/>
                  </a:rPr>
                  <a:t>，已被实验精确验证。</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电弱统一理论是20世纪物理学最伟大的成就之一，Higgs机制不仅解释了质量的起源，也预言了Higgs粒子的存在——2012年被LHC实验证实。</a:t>
                </a:r>
                <a:endParaRPr lang="en-US" altLang="zh-CN" sz="3200" dirty="0">
                  <a:latin typeface="华文中宋" panose="02010600040101010101" pitchFamily="2" charset="-122"/>
                  <a:ea typeface="华文中宋" panose="02010600040101010101" pitchFamily="2" charset="-122"/>
                </a:endParaRPr>
              </a:p>
              <a:p>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但是未来仍存在诸多变数：</a:t>
                </a:r>
                <a:r>
                  <a:rPr lang="en-US" altLang="zh-CN" sz="3200" dirty="0">
                    <a:latin typeface="华文中宋" panose="02010600040101010101" pitchFamily="2" charset="-122"/>
                    <a:ea typeface="华文中宋" panose="02010600040101010101" pitchFamily="2" charset="-122"/>
                  </a:rPr>
                  <a:t>   </a:t>
                </a: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电弱理论仍需解决：中微子质量、暗物质、正反物质不对称等。</a:t>
                </a: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CDF 2022结果与标准模型偏差</a:t>
                </a:r>
                <a:r>
                  <a:rPr lang="zh-CN" altLang="en-US" sz="3200" dirty="0">
                    <a:latin typeface="华文中宋" panose="02010600040101010101" pitchFamily="2" charset="-122"/>
                    <a:ea typeface="华文中宋" panose="02010600040101010101" pitchFamily="2" charset="-122"/>
                  </a:rPr>
                  <a:t>暗示</a:t>
                </a:r>
                <a:r>
                  <a:rPr lang="zh-CN" altLang="zh-CN" sz="3200" dirty="0">
                    <a:latin typeface="华文中宋" panose="02010600040101010101" pitchFamily="2" charset="-122"/>
                    <a:ea typeface="华文中宋" panose="02010600040101010101" pitchFamily="2" charset="-122"/>
                  </a:rPr>
                  <a:t>更高精度的 </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𝑊</m:t>
                        </m:r>
                      </m:sub>
                    </m:sSub>
                  </m:oMath>
                </a14:m>
                <a:r>
                  <a:rPr lang="zh-CN" altLang="zh-CN" sz="3200" dirty="0">
                    <a:latin typeface="华文中宋" panose="02010600040101010101" pitchFamily="2" charset="-122"/>
                    <a:ea typeface="华文中宋" panose="02010600040101010101" pitchFamily="2" charset="-122"/>
                  </a:rPr>
                  <a:t> 测量可能揭示新物理</a:t>
                </a:r>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未来实验（FCC、CEPC等）将进一步检验Higgs机制。</a:t>
                </a:r>
              </a:p>
              <a:p>
                <a:pPr>
                  <a:lnSpc>
                    <a:spcPct val="150000"/>
                  </a:lnSpc>
                </a:pPr>
                <a:endParaRPr lang="zh-CN" altLang="zh-CN" sz="3200" dirty="0">
                  <a:latin typeface="华文中宋" panose="02010600040101010101" pitchFamily="2" charset="-122"/>
                  <a:ea typeface="华文中宋" panose="02010600040101010101" pitchFamily="2" charset="-122"/>
                </a:endParaRPr>
              </a:p>
            </p:txBody>
          </p:sp>
        </mc:Choice>
        <mc:Fallback xmlns="">
          <p:sp>
            <p:nvSpPr>
              <p:cNvPr id="2" name="文本框 1">
                <a:extLst>
                  <a:ext uri="{FF2B5EF4-FFF2-40B4-BE49-F238E27FC236}">
                    <a16:creationId xmlns:a16="http://schemas.microsoft.com/office/drawing/2014/main" id="{68D46222-737D-CE45-DC32-F4B7DBC6211F}"/>
                  </a:ext>
                </a:extLst>
              </p:cNvPr>
              <p:cNvSpPr txBox="1">
                <a:spLocks noRot="1" noChangeAspect="1" noMove="1" noResize="1" noEditPoints="1" noAdjustHandles="1" noChangeArrowheads="1" noChangeShapeType="1" noTextEdit="1"/>
              </p:cNvSpPr>
              <p:nvPr/>
            </p:nvSpPr>
            <p:spPr>
              <a:xfrm>
                <a:off x="1905000" y="1409700"/>
                <a:ext cx="14173200" cy="6380593"/>
              </a:xfrm>
              <a:prstGeom prst="rect">
                <a:avLst/>
              </a:prstGeom>
              <a:blipFill>
                <a:blip r:embed="rId3"/>
                <a:stretch>
                  <a:fillRect l="-1118" t="-1242" r="-645"/>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48660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p:nvPr/>
        </p:nvGrpSpPr>
        <p:grpSpPr>
          <a:xfrm>
            <a:off x="0" y="0"/>
            <a:ext cx="18288000" cy="10287000"/>
            <a:chOff x="0" y="0"/>
            <a:chExt cx="5763404" cy="7937500"/>
          </a:xfrm>
        </p:grpSpPr>
        <p:sp>
          <p:nvSpPr>
            <p:cNvPr id="15" name="Freeform 3"/>
            <p:cNvSpPr/>
            <p:nvPr/>
          </p:nvSpPr>
          <p:spPr>
            <a:xfrm>
              <a:off x="-6350" y="-6350"/>
              <a:ext cx="5763404" cy="7935912"/>
            </a:xfrm>
            <a:custGeom>
              <a:avLst/>
              <a:gdLst/>
              <a:ahLst/>
              <a:cxnLst/>
              <a:rect l="l" t="t" r="r" b="b"/>
              <a:pathLst>
                <a:path w="5763404" h="7935912">
                  <a:moveTo>
                    <a:pt x="0" y="0"/>
                  </a:moveTo>
                  <a:lnTo>
                    <a:pt x="5763404" y="0"/>
                  </a:lnTo>
                  <a:lnTo>
                    <a:pt x="5763404" y="7935912"/>
                  </a:lnTo>
                  <a:lnTo>
                    <a:pt x="0" y="7935912"/>
                  </a:lnTo>
                  <a:close/>
                </a:path>
              </a:pathLst>
            </a:custGeom>
            <a:solidFill>
              <a:srgbClr val="EAF4FF"/>
            </a:solidFill>
          </p:spPr>
          <p:txBody>
            <a:bodyPr/>
            <a:lstStyle/>
            <a:p>
              <a:endParaRPr lang="zh-CN" altLang="en-US"/>
            </a:p>
          </p:txBody>
        </p:sp>
      </p:grpSp>
      <p:sp>
        <p:nvSpPr>
          <p:cNvPr id="9" name="TextBox 9"/>
          <p:cNvSpPr txBox="1"/>
          <p:nvPr/>
        </p:nvSpPr>
        <p:spPr>
          <a:xfrm>
            <a:off x="1656229" y="2095500"/>
            <a:ext cx="9952352" cy="1214692"/>
          </a:xfrm>
          <a:prstGeom prst="rect">
            <a:avLst/>
          </a:prstGeom>
        </p:spPr>
        <p:txBody>
          <a:bodyPr lIns="0" tIns="0" rIns="0" bIns="0" rtlCol="0" anchor="t">
            <a:spAutoFit/>
          </a:bodyPr>
          <a:lstStyle/>
          <a:p>
            <a:pPr>
              <a:lnSpc>
                <a:spcPts val="10080"/>
              </a:lnSpc>
              <a:spcBef>
                <a:spcPct val="0"/>
              </a:spcBef>
            </a:pPr>
            <a:r>
              <a:rPr lang="en-US" sz="7200" dirty="0">
                <a:solidFill>
                  <a:srgbClr val="755B60"/>
                </a:solidFill>
                <a:latin typeface="Arial Black" panose="020B0A04020102020204" pitchFamily="34" charset="0"/>
                <a:ea typeface="华文中宋" panose="02010600040101010101" pitchFamily="2" charset="-122"/>
                <a:cs typeface="思源黑体 Medium" panose="020B0600000000000000" charset="-122"/>
              </a:rPr>
              <a:t>THANK YOU!</a:t>
            </a:r>
          </a:p>
        </p:txBody>
      </p:sp>
      <p:pic>
        <p:nvPicPr>
          <p:cNvPr id="2" name="Picture 24"/>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3" name="文本框 2"/>
          <p:cNvSpPr txBox="1"/>
          <p:nvPr/>
        </p:nvSpPr>
        <p:spPr>
          <a:xfrm>
            <a:off x="1447800" y="5143500"/>
            <a:ext cx="10820400" cy="1938992"/>
          </a:xfrm>
          <a:prstGeom prst="rect">
            <a:avLst/>
          </a:prstGeom>
          <a:noFill/>
        </p:spPr>
        <p:txBody>
          <a:bodyPr wrap="square" rtlCol="0">
            <a:spAutoFit/>
          </a:bodyPr>
          <a:lstStyle/>
          <a:p>
            <a:r>
              <a:rPr lang="en-US" altLang="zh-CN" sz="2400" dirty="0">
                <a:latin typeface="Britannic Bold" panose="020B0903060703020204" pitchFamily="34" charset="0"/>
              </a:rPr>
              <a:t>Speaker: Tang </a:t>
            </a:r>
            <a:r>
              <a:rPr lang="en-US" altLang="zh-CN" sz="2400" dirty="0" err="1">
                <a:latin typeface="Britannic Bold" panose="020B0903060703020204" pitchFamily="34" charset="0"/>
              </a:rPr>
              <a:t>Puchen</a:t>
            </a:r>
            <a:r>
              <a:rPr lang="zh-CN" altLang="en-US" sz="2400" dirty="0">
                <a:latin typeface="华文中宋" panose="02010600040101010101" pitchFamily="2" charset="-122"/>
                <a:ea typeface="华文中宋" panose="02010600040101010101" pitchFamily="2" charset="-122"/>
              </a:rPr>
              <a:t>（汤普臣）</a:t>
            </a:r>
            <a:endParaRPr lang="en-US" altLang="zh-CN" sz="2400" dirty="0">
              <a:latin typeface="Britannic Bold" panose="020B0903060703020204" pitchFamily="34" charset="0"/>
            </a:endParaRPr>
          </a:p>
          <a:p>
            <a:r>
              <a:rPr lang="en-US" altLang="zh-CN" sz="2400" dirty="0">
                <a:latin typeface="Britannic Bold" panose="020B0903060703020204" pitchFamily="34" charset="0"/>
              </a:rPr>
              <a:t>Tang Puchen</a:t>
            </a:r>
            <a:r>
              <a:rPr lang="zh-CN" altLang="en-US" sz="2400" dirty="0">
                <a:latin typeface="华文中宋" panose="02010600040101010101" pitchFamily="2" charset="-122"/>
                <a:ea typeface="华文中宋" panose="02010600040101010101" pitchFamily="2" charset="-122"/>
              </a:rPr>
              <a:t>（汤普臣）</a:t>
            </a:r>
            <a:r>
              <a:rPr lang="en-US" altLang="zh-CN" sz="2400" dirty="0">
                <a:latin typeface="Britannic Bold" panose="020B0903060703020204" pitchFamily="34" charset="0"/>
                <a:ea typeface="华文中宋" panose="02010600040101010101" pitchFamily="2" charset="-122"/>
              </a:rPr>
              <a:t>Shu </a:t>
            </a:r>
            <a:r>
              <a:rPr lang="en-US" altLang="zh-CN" sz="2400" dirty="0" err="1">
                <a:latin typeface="Britannic Bold" panose="020B0903060703020204" pitchFamily="34" charset="0"/>
                <a:ea typeface="华文中宋" panose="02010600040101010101" pitchFamily="2" charset="-122"/>
              </a:rPr>
              <a:t>Runtong</a:t>
            </a:r>
            <a:r>
              <a:rPr lang="zh-CN" altLang="en-US" sz="2400" dirty="0">
                <a:latin typeface="Britannic Bold" panose="020B0903060703020204" pitchFamily="34" charset="0"/>
                <a:ea typeface="华文中宋" panose="02010600040101010101" pitchFamily="2" charset="-122"/>
              </a:rPr>
              <a:t>（舒润桐）</a:t>
            </a:r>
            <a:r>
              <a:rPr lang="en-US" altLang="zh-CN" sz="2400" dirty="0">
                <a:latin typeface="Britannic Bold" panose="020B0903060703020204" pitchFamily="34" charset="0"/>
                <a:ea typeface="华文中宋" panose="02010600040101010101" pitchFamily="2" charset="-122"/>
              </a:rPr>
              <a:t> Chen </a:t>
            </a:r>
            <a:r>
              <a:rPr lang="en-US" altLang="zh-CN" sz="2400" dirty="0" err="1">
                <a:latin typeface="Britannic Bold" panose="020B0903060703020204" pitchFamily="34" charset="0"/>
                <a:ea typeface="华文中宋" panose="02010600040101010101" pitchFamily="2" charset="-122"/>
              </a:rPr>
              <a:t>Yixiao</a:t>
            </a:r>
            <a:r>
              <a:rPr lang="zh-CN" altLang="en-US" sz="2400" dirty="0">
                <a:latin typeface="Britannic Bold" panose="020B0903060703020204" pitchFamily="34" charset="0"/>
                <a:ea typeface="华文中宋" panose="02010600040101010101" pitchFamily="2" charset="-122"/>
              </a:rPr>
              <a:t>（陈益枭）</a:t>
            </a:r>
            <a:endParaRPr lang="en-US" altLang="zh-CN" sz="2400" dirty="0">
              <a:latin typeface="Britannic Bold" panose="020B0903060703020204" pitchFamily="34" charset="0"/>
              <a:ea typeface="华文中宋" panose="02010600040101010101" pitchFamily="2" charset="-122"/>
            </a:endParaRPr>
          </a:p>
          <a:p>
            <a:r>
              <a:rPr lang="en-US" altLang="zh-CN" sz="2400" dirty="0">
                <a:latin typeface="Britannic Bold" panose="020B0903060703020204" pitchFamily="34" charset="0"/>
                <a:ea typeface="华文中宋" panose="02010600040101010101" pitchFamily="2" charset="-122"/>
              </a:rPr>
              <a:t>Department of Physics, Fudan University</a:t>
            </a:r>
          </a:p>
          <a:p>
            <a:r>
              <a:rPr lang="en-US" altLang="zh-CN" sz="2400" dirty="0">
                <a:latin typeface="Britannic Bold" panose="020B0903060703020204" pitchFamily="34" charset="0"/>
                <a:ea typeface="华文中宋" panose="02010600040101010101" pitchFamily="2" charset="-122"/>
              </a:rPr>
              <a:t>5 JUN 2026</a:t>
            </a:r>
          </a:p>
          <a:p>
            <a:endParaRPr lang="en-US" altLang="zh-CN" sz="2400" dirty="0">
              <a:latin typeface="华文中宋" panose="02010600040101010101" pitchFamily="2" charset="-122"/>
              <a:ea typeface="华文中宋" panose="02010600040101010101" pitchFamily="2"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3"/>
          <a:srcRect l="9718" t="37548" r="62756" b="32060"/>
          <a:stretch>
            <a:fillRect/>
          </a:stretch>
        </p:blipFill>
        <p:spPr>
          <a:xfrm>
            <a:off x="16696730" y="514350"/>
            <a:ext cx="1125141" cy="1028700"/>
          </a:xfrm>
          <a:prstGeom prst="rect">
            <a:avLst/>
          </a:prstGeom>
        </p:spPr>
      </p:pic>
      <p:sp>
        <p:nvSpPr>
          <p:cNvPr id="10" name="文本框 9"/>
          <p:cNvSpPr txBox="1"/>
          <p:nvPr/>
        </p:nvSpPr>
        <p:spPr>
          <a:xfrm>
            <a:off x="609600" y="593501"/>
            <a:ext cx="11811000" cy="914353"/>
          </a:xfrm>
          <a:prstGeom prst="rect">
            <a:avLst/>
          </a:prstGeom>
          <a:noFill/>
        </p:spPr>
        <p:txBody>
          <a:bodyPr wrap="square" rtlCol="0">
            <a:spAutoFit/>
          </a:bodyPr>
          <a:lstStyle/>
          <a:p>
            <a:pPr>
              <a:lnSpc>
                <a:spcPts val="7080"/>
              </a:lnSpc>
            </a:pPr>
            <a:r>
              <a:rPr lang="zh-CN" altLang="en-US" sz="3600" dirty="0">
                <a:solidFill>
                  <a:srgbClr val="755B60"/>
                </a:solidFill>
                <a:latin typeface="华文琥珀" panose="02010800040101010101" pitchFamily="2" charset="-122"/>
                <a:ea typeface="华文琥珀" panose="02010800040101010101" pitchFamily="2" charset="-122"/>
              </a:rPr>
              <a:t>附录</a:t>
            </a:r>
            <a:endParaRPr lang="en-US" altLang="zh-CN" sz="3600" dirty="0">
              <a:solidFill>
                <a:srgbClr val="755B60"/>
              </a:solidFill>
              <a:latin typeface="华文琥珀" panose="02010800040101010101" pitchFamily="2" charset="-122"/>
              <a:ea typeface="华文琥珀" panose="02010800040101010101" pitchFamily="2" charset="-122"/>
            </a:endParaRPr>
          </a:p>
        </p:txBody>
      </p:sp>
      <p:sp>
        <p:nvSpPr>
          <p:cNvPr id="3" name="文本框 2"/>
          <p:cNvSpPr txBox="1"/>
          <p:nvPr/>
        </p:nvSpPr>
        <p:spPr>
          <a:xfrm>
            <a:off x="533400" y="1790700"/>
            <a:ext cx="17221200" cy="6001643"/>
          </a:xfrm>
          <a:prstGeom prst="rect">
            <a:avLst/>
          </a:prstGeom>
          <a:noFill/>
        </p:spPr>
        <p:txBody>
          <a:bodyPr wrap="square" rtlCol="0">
            <a:spAutoFit/>
          </a:bodyPr>
          <a:lstStyle/>
          <a:p>
            <a:r>
              <a:rPr lang="zh-CN" altLang="en-US" sz="3200" b="1" dirty="0">
                <a:latin typeface="华文中宋" panose="02010600040101010101" pitchFamily="2" charset="-122"/>
                <a:ea typeface="华文中宋" panose="02010600040101010101" pitchFamily="2" charset="-122"/>
              </a:rPr>
              <a:t>参考文献</a:t>
            </a:r>
          </a:p>
          <a:p>
            <a:r>
              <a:rPr lang="en-US" altLang="zh-CN" sz="3200" dirty="0">
                <a:latin typeface="华文中宋" panose="02010600040101010101" pitchFamily="2" charset="-122"/>
                <a:ea typeface="华文中宋" panose="02010600040101010101" pitchFamily="2" charset="-122"/>
              </a:rPr>
              <a:t>[1] Matthew D. Schwartz, Quantum Field Theory and the Standard Model,    Cambridge University Press, 2014, Chapters 28–29.</a:t>
            </a:r>
          </a:p>
          <a:p>
            <a:r>
              <a:rPr lang="en-US" altLang="zh-CN" sz="3200" dirty="0">
                <a:latin typeface="华文中宋" panose="02010600040101010101" pitchFamily="2" charset="-122"/>
                <a:ea typeface="华文中宋" panose="02010600040101010101" pitchFamily="2" charset="-122"/>
              </a:rPr>
              <a:t>[2] Peter W. Higgs, Broken Symmetries and the Masses of Gauge Bosons,  Physical Review Letters 13, 508 (1964).</a:t>
            </a:r>
          </a:p>
          <a:p>
            <a:r>
              <a:rPr lang="en-US" altLang="zh-CN" sz="3200" dirty="0">
                <a:latin typeface="华文中宋" panose="02010600040101010101" pitchFamily="2" charset="-122"/>
                <a:ea typeface="华文中宋" panose="02010600040101010101" pitchFamily="2" charset="-122"/>
              </a:rPr>
              <a:t>[3] F. Englert and R. </a:t>
            </a:r>
            <a:r>
              <a:rPr lang="en-US" altLang="zh-CN" sz="3200" dirty="0" err="1">
                <a:latin typeface="华文中宋" panose="02010600040101010101" pitchFamily="2" charset="-122"/>
                <a:ea typeface="华文中宋" panose="02010600040101010101" pitchFamily="2" charset="-122"/>
              </a:rPr>
              <a:t>Brout</a:t>
            </a:r>
            <a:r>
              <a:rPr lang="en-US" altLang="zh-CN" sz="3200" dirty="0">
                <a:latin typeface="华文中宋" panose="02010600040101010101" pitchFamily="2" charset="-122"/>
                <a:ea typeface="华文中宋" panose="02010600040101010101" pitchFamily="2" charset="-122"/>
              </a:rPr>
              <a:t>, Broken Symmetry and the Mass of Gauge    Vector Mesons, Physical Review Letters 13, 321 (1964).</a:t>
            </a:r>
          </a:p>
          <a:p>
            <a:r>
              <a:rPr lang="en-US" altLang="zh-CN" sz="3200" dirty="0">
                <a:latin typeface="华文中宋" panose="02010600040101010101" pitchFamily="2" charset="-122"/>
                <a:ea typeface="华文中宋" panose="02010600040101010101" pitchFamily="2" charset="-122"/>
              </a:rPr>
              <a:t>[4] J. Goldstone, A. Salam and S. Weinberg, Broken Symmetries,    Physical Review 127, 965 (1962).</a:t>
            </a:r>
          </a:p>
          <a:p>
            <a:r>
              <a:rPr lang="en-US" altLang="zh-CN" sz="3200" dirty="0">
                <a:latin typeface="华文中宋" panose="02010600040101010101" pitchFamily="2" charset="-122"/>
                <a:ea typeface="华文中宋" panose="02010600040101010101" pitchFamily="2" charset="-122"/>
              </a:rPr>
              <a:t>[5] Sidney Coleman, Aspects of Symmetry: Selected Erice Lectures,    Cambridge University Press, 1985, Chapter 5: Secret Symmetry.</a:t>
            </a:r>
          </a:p>
          <a:p>
            <a:endParaRPr lang="zh-CN" altLang="en-US" sz="3200" dirty="0">
              <a:latin typeface="华文中宋" panose="02010600040101010101" pitchFamily="2" charset="-122"/>
              <a:ea typeface="华文中宋" panose="020106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DFD"/>
        </a:solidFill>
        <a:effectLst/>
      </p:bgPr>
    </p:bg>
    <p:spTree>
      <p:nvGrpSpPr>
        <p:cNvPr id="1" name=""/>
        <p:cNvGrpSpPr/>
        <p:nvPr/>
      </p:nvGrpSpPr>
      <p:grpSpPr>
        <a:xfrm>
          <a:off x="0" y="0"/>
          <a:ext cx="0" cy="0"/>
          <a:chOff x="0" y="0"/>
          <a:chExt cx="0" cy="0"/>
        </a:xfrm>
      </p:grpSpPr>
      <p:grpSp>
        <p:nvGrpSpPr>
          <p:cNvPr id="8" name="Group 2"/>
          <p:cNvGrpSpPr/>
          <p:nvPr/>
        </p:nvGrpSpPr>
        <p:grpSpPr>
          <a:xfrm>
            <a:off x="0" y="3009900"/>
            <a:ext cx="18288000" cy="5559425"/>
            <a:chOff x="0" y="0"/>
            <a:chExt cx="5763404" cy="7937500"/>
          </a:xfrm>
        </p:grpSpPr>
        <p:sp>
          <p:nvSpPr>
            <p:cNvPr id="9" name="Freeform 3"/>
            <p:cNvSpPr/>
            <p:nvPr/>
          </p:nvSpPr>
          <p:spPr>
            <a:xfrm>
              <a:off x="-6350" y="-6350"/>
              <a:ext cx="5763404" cy="7935912"/>
            </a:xfrm>
            <a:custGeom>
              <a:avLst/>
              <a:gdLst/>
              <a:ahLst/>
              <a:cxnLst/>
              <a:rect l="l" t="t" r="r" b="b"/>
              <a:pathLst>
                <a:path w="5763404" h="7935912">
                  <a:moveTo>
                    <a:pt x="0" y="0"/>
                  </a:moveTo>
                  <a:lnTo>
                    <a:pt x="5763404" y="0"/>
                  </a:lnTo>
                  <a:lnTo>
                    <a:pt x="5763404" y="7935912"/>
                  </a:lnTo>
                  <a:lnTo>
                    <a:pt x="0" y="7935912"/>
                  </a:lnTo>
                  <a:close/>
                </a:path>
              </a:pathLst>
            </a:custGeom>
            <a:solidFill>
              <a:srgbClr val="EAF4FF"/>
            </a:solidFill>
          </p:spPr>
          <p:txBody>
            <a:bodyPr/>
            <a:lstStyle/>
            <a:p>
              <a:endParaRPr lang="zh-CN" altLang="en-US"/>
            </a:p>
          </p:txBody>
        </p:sp>
      </p:grpSp>
      <mc:AlternateContent xmlns:mc="http://schemas.openxmlformats.org/markup-compatibility/2006" xmlns:a14="http://schemas.microsoft.com/office/drawing/2010/main">
        <mc:Choice Requires="a14">
          <p:sp>
            <p:nvSpPr>
              <p:cNvPr id="3" name="TextBox 3"/>
              <p:cNvSpPr txBox="1"/>
              <p:nvPr/>
            </p:nvSpPr>
            <p:spPr>
              <a:xfrm>
                <a:off x="648747" y="3006090"/>
                <a:ext cx="17297399" cy="5539740"/>
              </a:xfrm>
              <a:prstGeom prst="rect">
                <a:avLst/>
              </a:prstGeom>
            </p:spPr>
            <p:txBody>
              <a:bodyPr wrap="square" lIns="0" tIns="0" rIns="0" bIns="0" rtlCol="0" anchor="t">
                <a:spAutoFit/>
              </a:bodyPr>
              <a:lstStyle/>
              <a:p>
                <a:pPr>
                  <a:lnSpc>
                    <a:spcPct val="150000"/>
                  </a:lnSpc>
                </a:pPr>
                <a:r>
                  <a:rPr lang="en-US" sz="4000" dirty="0">
                    <a:solidFill>
                      <a:srgbClr val="755B60"/>
                    </a:solidFill>
                    <a:latin typeface="华文琥珀" panose="02010800040101010101" pitchFamily="2" charset="-122"/>
                    <a:ea typeface="华文琥珀" panose="02010800040101010101" pitchFamily="2" charset="-122"/>
                    <a:cs typeface="汉仪玄宋 55S" panose="00020600040101010101" charset="-122"/>
                  </a:rPr>
                  <a:t>01/</a:t>
                </a:r>
                <a:r>
                  <a:rPr lang="zh-CN" altLang="zh-CN" sz="4000" dirty="0">
                    <a:solidFill>
                      <a:srgbClr val="755B60"/>
                    </a:solidFill>
                    <a:latin typeface="华文琥珀" panose="02010800040101010101" pitchFamily="2" charset="-122"/>
                    <a:ea typeface="华文琥珀" panose="02010800040101010101" pitchFamily="2" charset="-122"/>
                  </a:rPr>
                  <a:t>问题与困境：</a:t>
                </a:r>
                <a:r>
                  <a:rPr lang="zh-CN" altLang="en-US" sz="4000" dirty="0">
                    <a:solidFill>
                      <a:srgbClr val="755B60"/>
                    </a:solidFill>
                    <a:latin typeface="华文琥珀" panose="02010800040101010101" pitchFamily="2" charset="-122"/>
                    <a:ea typeface="华文琥珀" panose="02010800040101010101" pitchFamily="2" charset="-122"/>
                    <a:cs typeface="汉仪玄宋 55S" panose="00020600040101010101" charset="-122"/>
                  </a:rPr>
                  <a:t>规范对称性 </a:t>
                </a:r>
                <a:r>
                  <a:rPr lang="en-US" altLang="zh-CN" sz="4000" dirty="0">
                    <a:solidFill>
                      <a:srgbClr val="755B60"/>
                    </a:solidFill>
                    <a:latin typeface="华文琥珀" panose="02010800040101010101" pitchFamily="2" charset="-122"/>
                    <a:ea typeface="华文琥珀" panose="02010800040101010101" pitchFamily="2" charset="-122"/>
                    <a:cs typeface="汉仪玄宋 55S" panose="00020600040101010101" charset="-122"/>
                  </a:rPr>
                  <a:t>VS </a:t>
                </a:r>
                <a:r>
                  <a:rPr lang="zh-CN" altLang="en-US" sz="4000" dirty="0">
                    <a:solidFill>
                      <a:srgbClr val="755B60"/>
                    </a:solidFill>
                    <a:latin typeface="华文琥珀" panose="02010800040101010101" pitchFamily="2" charset="-122"/>
                    <a:ea typeface="华文琥珀" panose="02010800040101010101" pitchFamily="2" charset="-122"/>
                    <a:cs typeface="汉仪玄宋 55S" panose="00020600040101010101" charset="-122"/>
                  </a:rPr>
                  <a:t>质量矛盾</a:t>
                </a:r>
              </a:p>
              <a:p>
                <a:pPr>
                  <a:lnSpc>
                    <a:spcPct val="150000"/>
                  </a:lnSpc>
                </a:pPr>
                <a:r>
                  <a:rPr lang="en-US" sz="4000" dirty="0">
                    <a:solidFill>
                      <a:srgbClr val="755B60"/>
                    </a:solidFill>
                    <a:latin typeface="华文琥珀" panose="02010800040101010101" pitchFamily="2" charset="-122"/>
                    <a:ea typeface="华文琥珀" panose="02010800040101010101" pitchFamily="2" charset="-122"/>
                    <a:cs typeface="汉仪玄宋 55S" panose="00020600040101010101" charset="-122"/>
                  </a:rPr>
                  <a:t>02</a:t>
                </a:r>
                <a:r>
                  <a:rPr lang="en-US" sz="4000" dirty="0">
                    <a:solidFill>
                      <a:srgbClr val="755B60"/>
                    </a:solidFill>
                    <a:latin typeface="华文琥珀" panose="02010800040101010101" pitchFamily="2" charset="-122"/>
                    <a:ea typeface="华文琥珀" panose="02010800040101010101" pitchFamily="2" charset="-122"/>
                  </a:rPr>
                  <a:t>/</a:t>
                </a:r>
                <a:r>
                  <a:rPr lang="zh-CN" altLang="en-US" sz="4000" dirty="0">
                    <a:solidFill>
                      <a:srgbClr val="755B60"/>
                    </a:solidFill>
                    <a:latin typeface="华文琥珀" panose="02010800040101010101" pitchFamily="2" charset="-122"/>
                    <a:ea typeface="华文琥珀" panose="02010800040101010101" pitchFamily="2" charset="-122"/>
                  </a:rPr>
                  <a:t>理论框架</a:t>
                </a:r>
                <a:r>
                  <a:rPr lang="zh-CN" altLang="zh-CN" sz="4000" dirty="0">
                    <a:solidFill>
                      <a:srgbClr val="755B60"/>
                    </a:solidFill>
                    <a:latin typeface="华文琥珀" panose="02010800040101010101" pitchFamily="2" charset="-122"/>
                    <a:ea typeface="华文琥珀" panose="02010800040101010101" pitchFamily="2" charset="-122"/>
                  </a:rPr>
                  <a:t>：</a:t>
                </a:r>
                <a:r>
                  <a:rPr lang="zh-CN" altLang="en-US" sz="4000" dirty="0">
                    <a:solidFill>
                      <a:srgbClr val="755B60"/>
                    </a:solidFill>
                    <a:latin typeface="华文琥珀" panose="02010800040101010101" pitchFamily="2" charset="-122"/>
                    <a:ea typeface="华文琥珀" panose="02010800040101010101" pitchFamily="2" charset="-122"/>
                  </a:rPr>
                  <a:t>电弱规范群与场内容</a:t>
                </a:r>
              </a:p>
              <a:p>
                <a:pPr>
                  <a:lnSpc>
                    <a:spcPct val="150000"/>
                  </a:lnSpc>
                </a:pPr>
                <a:r>
                  <a:rPr lang="en-US" sz="4000" dirty="0">
                    <a:solidFill>
                      <a:srgbClr val="755B60"/>
                    </a:solidFill>
                    <a:latin typeface="华文琥珀" panose="02010800040101010101" pitchFamily="2" charset="-122"/>
                    <a:ea typeface="华文琥珀" panose="02010800040101010101" pitchFamily="2" charset="-122"/>
                  </a:rPr>
                  <a:t>03/</a:t>
                </a:r>
                <a:r>
                  <a:rPr lang="en-US" altLang="zh-CN" sz="4000" dirty="0">
                    <a:solidFill>
                      <a:srgbClr val="755B60"/>
                    </a:solidFill>
                    <a:latin typeface="华文琥珀" panose="02010800040101010101" pitchFamily="2" charset="-122"/>
                    <a:ea typeface="华文琥珀" panose="02010800040101010101" pitchFamily="2" charset="-122"/>
                    <a:sym typeface="+mn-ea"/>
                  </a:rPr>
                  <a:t>Higgs</a:t>
                </a:r>
                <a:r>
                  <a:rPr lang="zh-CN" altLang="zh-CN" sz="4000" dirty="0">
                    <a:solidFill>
                      <a:srgbClr val="755B60"/>
                    </a:solidFill>
                    <a:latin typeface="华文琥珀" panose="02010800040101010101" pitchFamily="2" charset="-122"/>
                    <a:ea typeface="华文琥珀" panose="02010800040101010101" pitchFamily="2" charset="-122"/>
                    <a:sym typeface="+mn-ea"/>
                  </a:rPr>
                  <a:t>机制：</a:t>
                </a:r>
                <a:r>
                  <a:rPr lang="en-US" altLang="zh-CN" sz="4000" dirty="0">
                    <a:solidFill>
                      <a:srgbClr val="755B60"/>
                    </a:solidFill>
                    <a:latin typeface="华文琥珀" panose="02010800040101010101" pitchFamily="2" charset="-122"/>
                    <a:ea typeface="华文琥珀" panose="02010800040101010101" pitchFamily="2" charset="-122"/>
                  </a:rPr>
                  <a:t>Higgs </a:t>
                </a:r>
                <a:r>
                  <a:rPr lang="zh-CN" altLang="en-US" sz="4000" dirty="0">
                    <a:solidFill>
                      <a:srgbClr val="755B60"/>
                    </a:solidFill>
                    <a:latin typeface="华文琥珀" panose="02010800040101010101" pitchFamily="2" charset="-122"/>
                    <a:ea typeface="华文琥珀" panose="02010800040101010101" pitchFamily="2" charset="-122"/>
                  </a:rPr>
                  <a:t>双重态与自发对称破缺</a:t>
                </a:r>
              </a:p>
              <a:p>
                <a:pPr>
                  <a:lnSpc>
                    <a:spcPct val="150000"/>
                  </a:lnSpc>
                </a:pPr>
                <a:r>
                  <a:rPr lang="en-US" sz="4000" dirty="0">
                    <a:solidFill>
                      <a:srgbClr val="755B60"/>
                    </a:solidFill>
                    <a:latin typeface="华文琥珀" panose="02010800040101010101" pitchFamily="2" charset="-122"/>
                    <a:ea typeface="华文琥珀" panose="02010800040101010101" pitchFamily="2" charset="-122"/>
                  </a:rPr>
                  <a:t>04/</a:t>
                </a:r>
                <a:r>
                  <a:rPr lang="zh-CN" altLang="zh-CN" sz="4000" dirty="0">
                    <a:solidFill>
                      <a:srgbClr val="755B60"/>
                    </a:solidFill>
                    <a:latin typeface="华文琥珀" panose="02010800040101010101" pitchFamily="2" charset="-122"/>
                    <a:ea typeface="华文琥珀" panose="02010800040101010101" pitchFamily="2" charset="-122"/>
                  </a:rPr>
                  <a:t>质量的诞生：质量项</a:t>
                </a:r>
                <a:r>
                  <a:rPr lang="zh-CN" altLang="en-US" sz="4000" dirty="0">
                    <a:solidFill>
                      <a:srgbClr val="755B60"/>
                    </a:solidFill>
                    <a:latin typeface="华文琥珀" panose="02010800040101010101" pitchFamily="2" charset="-122"/>
                    <a:ea typeface="华文琥珀" panose="02010800040101010101" pitchFamily="2" charset="-122"/>
                  </a:rPr>
                  <a:t>从</a:t>
                </a:r>
                <a:r>
                  <a:rPr lang="zh-CN" altLang="zh-CN" sz="4000" dirty="0">
                    <a:solidFill>
                      <a:srgbClr val="755B60"/>
                    </a:solidFill>
                    <a:latin typeface="华文琥珀" panose="02010800040101010101" pitchFamily="2" charset="-122"/>
                    <a:ea typeface="华文琥珀" panose="02010800040101010101" pitchFamily="2" charset="-122"/>
                  </a:rPr>
                  <a:t>动能项 </a:t>
                </a:r>
                <a14:m>
                  <m:oMath xmlns:m="http://schemas.openxmlformats.org/officeDocument/2006/math">
                    <m:r>
                      <a:rPr lang="zh-CN" altLang="en-US" sz="4000">
                        <a:solidFill>
                          <a:srgbClr val="755B60"/>
                        </a:solidFill>
                        <a:latin typeface="Cambria Math" panose="02040503050406030204" pitchFamily="18" charset="0"/>
                      </a:rPr>
                      <m:t>∣</m:t>
                    </m:r>
                    <m:sSub>
                      <m:sSubPr>
                        <m:ctrlPr>
                          <a:rPr lang="zh-CN" altLang="en-US" sz="4000" i="1">
                            <a:solidFill>
                              <a:srgbClr val="755B60"/>
                            </a:solidFill>
                            <a:latin typeface="Cambria Math" panose="02040503050406030204" pitchFamily="18" charset="0"/>
                          </a:rPr>
                        </m:ctrlPr>
                      </m:sSubPr>
                      <m:e>
                        <m:r>
                          <a:rPr lang="zh-CN" altLang="en-US" sz="4000" i="1">
                            <a:solidFill>
                              <a:srgbClr val="755B60"/>
                            </a:solidFill>
                            <a:latin typeface="Cambria Math" panose="02040503050406030204" pitchFamily="18" charset="0"/>
                          </a:rPr>
                          <m:t>𝐷</m:t>
                        </m:r>
                      </m:e>
                      <m:sub>
                        <m:r>
                          <a:rPr lang="zh-CN" altLang="en-US" sz="4000" i="1">
                            <a:solidFill>
                              <a:srgbClr val="755B60"/>
                            </a:solidFill>
                            <a:latin typeface="Cambria Math" panose="02040503050406030204" pitchFamily="18" charset="0"/>
                          </a:rPr>
                          <m:t>𝜇</m:t>
                        </m:r>
                      </m:sub>
                    </m:sSub>
                    <m:r>
                      <m:rPr>
                        <m:sty m:val="p"/>
                      </m:rPr>
                      <a:rPr lang="en-US" altLang="zh-CN" sz="4000">
                        <a:solidFill>
                          <a:srgbClr val="755B60"/>
                        </a:solidFill>
                        <a:latin typeface="Cambria Math" panose="02040503050406030204" pitchFamily="18" charset="0"/>
                      </a:rPr>
                      <m:t>Φ</m:t>
                    </m:r>
                    <m:sSup>
                      <m:sSupPr>
                        <m:ctrlPr>
                          <a:rPr lang="zh-CN" altLang="en-US" sz="4000" i="1">
                            <a:solidFill>
                              <a:srgbClr val="755B60"/>
                            </a:solidFill>
                            <a:latin typeface="Cambria Math" panose="02040503050406030204" pitchFamily="18" charset="0"/>
                          </a:rPr>
                        </m:ctrlPr>
                      </m:sSupPr>
                      <m:e>
                        <m:r>
                          <a:rPr lang="zh-CN" altLang="en-US" sz="4000">
                            <a:solidFill>
                              <a:srgbClr val="755B60"/>
                            </a:solidFill>
                            <a:latin typeface="Cambria Math" panose="02040503050406030204" pitchFamily="18" charset="0"/>
                          </a:rPr>
                          <m:t>∣</m:t>
                        </m:r>
                      </m:e>
                      <m:sup>
                        <m:r>
                          <a:rPr lang="en-US" altLang="zh-CN" sz="4000">
                            <a:solidFill>
                              <a:srgbClr val="755B60"/>
                            </a:solidFill>
                            <a:latin typeface="Cambria Math" panose="02040503050406030204" pitchFamily="18" charset="0"/>
                          </a:rPr>
                          <m:t>2</m:t>
                        </m:r>
                      </m:sup>
                    </m:sSup>
                  </m:oMath>
                </a14:m>
                <a:r>
                  <a:rPr lang="zh-CN" altLang="zh-CN" sz="4000" dirty="0">
                    <a:solidFill>
                      <a:srgbClr val="755B60"/>
                    </a:solidFill>
                    <a:latin typeface="华文琥珀" panose="02010800040101010101" pitchFamily="2" charset="-122"/>
                    <a:ea typeface="华文琥珀" panose="02010800040101010101" pitchFamily="2" charset="-122"/>
                  </a:rPr>
                  <a:t> </a:t>
                </a:r>
                <a:r>
                  <a:rPr lang="zh-CN" altLang="en-US" sz="4000" dirty="0">
                    <a:solidFill>
                      <a:srgbClr val="755B60"/>
                    </a:solidFill>
                    <a:latin typeface="华文琥珀" panose="02010800040101010101" pitchFamily="2" charset="-122"/>
                    <a:ea typeface="华文琥珀" panose="02010800040101010101" pitchFamily="2" charset="-122"/>
                  </a:rPr>
                  <a:t>中涌现与规范场重组</a:t>
                </a:r>
              </a:p>
              <a:p>
                <a:pPr>
                  <a:lnSpc>
                    <a:spcPct val="150000"/>
                  </a:lnSpc>
                </a:pPr>
                <a:r>
                  <a:rPr lang="en-US" altLang="zh-CN" sz="4000" dirty="0">
                    <a:solidFill>
                      <a:srgbClr val="755B60"/>
                    </a:solidFill>
                    <a:latin typeface="华文琥珀" panose="02010800040101010101" pitchFamily="2" charset="-122"/>
                    <a:ea typeface="华文琥珀" panose="02010800040101010101" pitchFamily="2" charset="-122"/>
                  </a:rPr>
                  <a:t>05/</a:t>
                </a:r>
                <a:r>
                  <a:rPr lang="zh-CN" altLang="en-US" sz="4000" dirty="0">
                    <a:solidFill>
                      <a:srgbClr val="755B60"/>
                    </a:solidFill>
                    <a:latin typeface="华文琥珀" panose="02010800040101010101" pitchFamily="2" charset="-122"/>
                    <a:ea typeface="华文琥珀" panose="02010800040101010101" pitchFamily="2" charset="-122"/>
                  </a:rPr>
                  <a:t>实验验证</a:t>
                </a:r>
                <a:endParaRPr lang="en-US" altLang="zh-CN" sz="4000" dirty="0">
                  <a:solidFill>
                    <a:srgbClr val="755B60"/>
                  </a:solidFill>
                  <a:latin typeface="华文琥珀" panose="02010800040101010101" pitchFamily="2" charset="-122"/>
                  <a:ea typeface="华文琥珀" panose="02010800040101010101" pitchFamily="2" charset="-122"/>
                </a:endParaRPr>
              </a:p>
              <a:p>
                <a:pPr>
                  <a:lnSpc>
                    <a:spcPct val="150000"/>
                  </a:lnSpc>
                </a:pPr>
                <a:r>
                  <a:rPr lang="en-US" sz="4000" dirty="0">
                    <a:solidFill>
                      <a:srgbClr val="755B60"/>
                    </a:solidFill>
                    <a:latin typeface="华文琥珀" panose="02010800040101010101" pitchFamily="2" charset="-122"/>
                    <a:ea typeface="华文琥珀" panose="02010800040101010101" pitchFamily="2" charset="-122"/>
                  </a:rPr>
                  <a:t>06/</a:t>
                </a:r>
                <a:r>
                  <a:rPr lang="zh-CN" altLang="zh-CN" sz="4000" dirty="0">
                    <a:solidFill>
                      <a:srgbClr val="755B60"/>
                    </a:solidFill>
                    <a:latin typeface="华文琥珀" panose="02010800040101010101" pitchFamily="2" charset="-122"/>
                    <a:ea typeface="华文琥珀" panose="02010800040101010101" pitchFamily="2" charset="-122"/>
                  </a:rPr>
                  <a:t>结论</a:t>
                </a:r>
                <a:r>
                  <a:rPr lang="zh-CN" altLang="en-US" sz="4000" dirty="0">
                    <a:solidFill>
                      <a:srgbClr val="755B60"/>
                    </a:solidFill>
                    <a:latin typeface="华文琥珀" panose="02010800040101010101" pitchFamily="2" charset="-122"/>
                    <a:ea typeface="华文琥珀" panose="02010800040101010101" pitchFamily="2" charset="-122"/>
                  </a:rPr>
                  <a:t>与展望</a:t>
                </a:r>
                <a:endParaRPr lang="en-US" sz="4000" dirty="0">
                  <a:solidFill>
                    <a:srgbClr val="755B60"/>
                  </a:solidFill>
                  <a:latin typeface="华文琥珀" panose="02010800040101010101" pitchFamily="2" charset="-122"/>
                  <a:ea typeface="华文琥珀" panose="02010800040101010101" pitchFamily="2" charset="-122"/>
                </a:endParaRPr>
              </a:p>
            </p:txBody>
          </p:sp>
        </mc:Choice>
        <mc:Fallback xmlns="">
          <p:sp>
            <p:nvSpPr>
              <p:cNvPr id="3" name="TextBox 3"/>
              <p:cNvSpPr txBox="1">
                <a:spLocks noRot="1" noChangeAspect="1" noMove="1" noResize="1" noEditPoints="1" noAdjustHandles="1" noChangeArrowheads="1" noChangeShapeType="1" noTextEdit="1"/>
              </p:cNvSpPr>
              <p:nvPr/>
            </p:nvSpPr>
            <p:spPr>
              <a:xfrm>
                <a:off x="648747" y="3006090"/>
                <a:ext cx="17297399" cy="5539740"/>
              </a:xfrm>
              <a:prstGeom prst="rect">
                <a:avLst/>
              </a:prstGeom>
              <a:blipFill>
                <a:blip r:embed="rId2"/>
                <a:stretch>
                  <a:fillRect l="-1762" b="-4620"/>
                </a:stretch>
              </a:blipFill>
            </p:spPr>
            <p:txBody>
              <a:bodyPr/>
              <a:lstStyle/>
              <a:p>
                <a:r>
                  <a:rPr lang="zh-CN" altLang="en-US">
                    <a:noFill/>
                  </a:rPr>
                  <a:t> </a:t>
                </a:r>
              </a:p>
            </p:txBody>
          </p:sp>
        </mc:Fallback>
      </mc:AlternateContent>
      <p:grpSp>
        <p:nvGrpSpPr>
          <p:cNvPr id="4" name="Group 4"/>
          <p:cNvGrpSpPr/>
          <p:nvPr/>
        </p:nvGrpSpPr>
        <p:grpSpPr>
          <a:xfrm>
            <a:off x="1028700" y="928687"/>
            <a:ext cx="7961855" cy="1819368"/>
            <a:chOff x="0" y="-133350"/>
            <a:chExt cx="10615807" cy="2425823"/>
          </a:xfrm>
        </p:grpSpPr>
        <p:sp>
          <p:nvSpPr>
            <p:cNvPr id="5" name="TextBox 5"/>
            <p:cNvSpPr txBox="1"/>
            <p:nvPr/>
          </p:nvSpPr>
          <p:spPr>
            <a:xfrm>
              <a:off x="76200" y="1642723"/>
              <a:ext cx="10539607" cy="649750"/>
            </a:xfrm>
            <a:prstGeom prst="rect">
              <a:avLst/>
            </a:prstGeom>
          </p:spPr>
          <p:txBody>
            <a:bodyPr lIns="0" tIns="0" rIns="0" bIns="0" rtlCol="0" anchor="t">
              <a:spAutoFit/>
            </a:bodyPr>
            <a:lstStyle/>
            <a:p>
              <a:pPr>
                <a:lnSpc>
                  <a:spcPts val="3840"/>
                </a:lnSpc>
              </a:pPr>
              <a:endParaRPr lang="en-US" sz="3200" spc="96" dirty="0">
                <a:solidFill>
                  <a:srgbClr val="755B60"/>
                </a:solidFill>
                <a:latin typeface="思源黑体-细体" panose="020B0200000000000000" charset="-122"/>
                <a:ea typeface="思源黑体 Medium" panose="020B0600000000000000" charset="-122"/>
                <a:cs typeface="思源黑体 Medium" panose="020B0600000000000000" charset="-122"/>
              </a:endParaRPr>
            </a:p>
          </p:txBody>
        </p:sp>
        <p:sp>
          <p:nvSpPr>
            <p:cNvPr id="6" name="TextBox 6"/>
            <p:cNvSpPr txBox="1"/>
            <p:nvPr/>
          </p:nvSpPr>
          <p:spPr>
            <a:xfrm>
              <a:off x="0" y="-133350"/>
              <a:ext cx="8243278" cy="1634037"/>
            </a:xfrm>
            <a:prstGeom prst="rect">
              <a:avLst/>
            </a:prstGeom>
          </p:spPr>
          <p:txBody>
            <a:bodyPr lIns="0" tIns="0" rIns="0" bIns="0" rtlCol="0" anchor="t">
              <a:spAutoFit/>
            </a:bodyPr>
            <a:lstStyle/>
            <a:p>
              <a:pPr>
                <a:lnSpc>
                  <a:spcPts val="10080"/>
                </a:lnSpc>
                <a:spcBef>
                  <a:spcPct val="0"/>
                </a:spcBef>
              </a:pPr>
              <a:endParaRPr lang="en-US" sz="7200" dirty="0">
                <a:solidFill>
                  <a:srgbClr val="755B60"/>
                </a:solidFill>
                <a:latin typeface="汉仪玄宋 55S" panose="00020600040101010101" charset="-122"/>
                <a:ea typeface="汉仪玄宋 55S" panose="00020600040101010101" charset="-122"/>
                <a:cs typeface="思源黑体 Medium" panose="020B0600000000000000" charset="-122"/>
              </a:endParaRPr>
            </a:p>
          </p:txBody>
        </p:sp>
      </p:grpSp>
      <p:pic>
        <p:nvPicPr>
          <p:cNvPr id="7" name="Picture 7"/>
          <p:cNvPicPr>
            <a:picLocks noChangeAspect="1"/>
          </p:cNvPicPr>
          <p:nvPr/>
        </p:nvPicPr>
        <p:blipFill>
          <a:blip r:embed="rId3"/>
          <a:srcRect l="9718" t="37548" r="62756" b="32060"/>
          <a:stretch>
            <a:fillRect/>
          </a:stretch>
        </p:blipFill>
        <p:spPr>
          <a:xfrm>
            <a:off x="16696730" y="514350"/>
            <a:ext cx="1125141" cy="1028700"/>
          </a:xfrm>
          <a:prstGeom prst="rect">
            <a:avLst/>
          </a:prstGeom>
        </p:spPr>
      </p:pic>
      <p:sp>
        <p:nvSpPr>
          <p:cNvPr id="2" name="文本框 1"/>
          <p:cNvSpPr txBox="1"/>
          <p:nvPr/>
        </p:nvSpPr>
        <p:spPr>
          <a:xfrm>
            <a:off x="767129" y="691082"/>
            <a:ext cx="6705600" cy="1569660"/>
          </a:xfrm>
          <a:prstGeom prst="rect">
            <a:avLst/>
          </a:prstGeom>
          <a:noFill/>
        </p:spPr>
        <p:txBody>
          <a:bodyPr wrap="square" rtlCol="0">
            <a:spAutoFit/>
          </a:bodyPr>
          <a:lstStyle/>
          <a:p>
            <a:r>
              <a:rPr lang="en-US" altLang="zh-CN" sz="4800" dirty="0">
                <a:solidFill>
                  <a:schemeClr val="tx2">
                    <a:lumMod val="60000"/>
                    <a:lumOff val="40000"/>
                  </a:schemeClr>
                </a:solidFill>
                <a:latin typeface="Britannic Bold" panose="020B0903060703020204" pitchFamily="34" charset="0"/>
              </a:rPr>
              <a:t>Presentation</a:t>
            </a:r>
          </a:p>
          <a:p>
            <a:r>
              <a:rPr lang="en-US" altLang="zh-CN" sz="4800" dirty="0">
                <a:solidFill>
                  <a:schemeClr val="tx2">
                    <a:lumMod val="60000"/>
                    <a:lumOff val="40000"/>
                  </a:schemeClr>
                </a:solidFill>
                <a:latin typeface="Britannic Bold" panose="020B0903060703020204" pitchFamily="34" charset="0"/>
              </a:rPr>
              <a:t>Agenda</a:t>
            </a:r>
            <a:endParaRPr lang="zh-CN" altLang="en-US" sz="4800" dirty="0">
              <a:solidFill>
                <a:schemeClr val="tx2">
                  <a:lumMod val="60000"/>
                  <a:lumOff val="40000"/>
                </a:schemeClr>
              </a:solidFill>
              <a:latin typeface="Britannic Bold" panose="020B0903060703020204"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p:cNvSpPr txBox="1"/>
          <p:nvPr/>
        </p:nvSpPr>
        <p:spPr>
          <a:xfrm>
            <a:off x="609600" y="593501"/>
            <a:ext cx="11811000" cy="645160"/>
          </a:xfrm>
          <a:prstGeom prst="rect">
            <a:avLst/>
          </a:prstGeom>
          <a:noFill/>
        </p:spPr>
        <p:txBody>
          <a:bodyPr wrap="square" rtlCol="0">
            <a:spAutoFit/>
          </a:bodyPr>
          <a:lstStyle/>
          <a:p>
            <a:r>
              <a:rPr lang="en-US" altLang="zh-CN" sz="3600" dirty="0">
                <a:solidFill>
                  <a:srgbClr val="755B60"/>
                </a:solidFill>
                <a:latin typeface="华文琥珀" panose="02010800040101010101" pitchFamily="2" charset="-122"/>
                <a:ea typeface="华文琥珀" panose="02010800040101010101" pitchFamily="2" charset="-122"/>
              </a:rPr>
              <a:t>01</a:t>
            </a:r>
            <a:r>
              <a:rPr lang="zh-CN" altLang="zh-CN" sz="3600" dirty="0">
                <a:solidFill>
                  <a:srgbClr val="755B60"/>
                </a:solidFill>
                <a:latin typeface="华文琥珀" panose="02010800040101010101" pitchFamily="2" charset="-122"/>
                <a:ea typeface="华文琥珀" panose="02010800040101010101" pitchFamily="2" charset="-122"/>
              </a:rPr>
              <a:t>问题与困境：</a:t>
            </a:r>
            <a:r>
              <a:rPr lang="zh-CN" altLang="en-US" sz="3600" dirty="0">
                <a:solidFill>
                  <a:srgbClr val="755B60"/>
                </a:solidFill>
                <a:latin typeface="华文琥珀" panose="02010800040101010101" pitchFamily="2" charset="-122"/>
                <a:ea typeface="华文琥珀" panose="02010800040101010101" pitchFamily="2" charset="-122"/>
                <a:cs typeface="汉仪玄宋 55S" panose="00020600040101010101" charset="-122"/>
                <a:sym typeface="+mn-ea"/>
              </a:rPr>
              <a:t>规范对称性 </a:t>
            </a:r>
            <a:r>
              <a:rPr lang="en-US" altLang="zh-CN" sz="3600" dirty="0">
                <a:solidFill>
                  <a:srgbClr val="755B60"/>
                </a:solidFill>
                <a:latin typeface="华文琥珀" panose="02010800040101010101" pitchFamily="2" charset="-122"/>
                <a:ea typeface="华文琥珀" panose="02010800040101010101" pitchFamily="2" charset="-122"/>
                <a:cs typeface="汉仪玄宋 55S" panose="00020600040101010101" charset="-122"/>
                <a:sym typeface="+mn-ea"/>
              </a:rPr>
              <a:t>VS </a:t>
            </a:r>
            <a:r>
              <a:rPr lang="zh-CN" altLang="en-US" sz="3600" dirty="0">
                <a:solidFill>
                  <a:srgbClr val="755B60"/>
                </a:solidFill>
                <a:latin typeface="华文琥珀" panose="02010800040101010101" pitchFamily="2" charset="-122"/>
                <a:ea typeface="华文琥珀" panose="02010800040101010101" pitchFamily="2" charset="-122"/>
                <a:cs typeface="汉仪玄宋 55S" panose="00020600040101010101" charset="-122"/>
                <a:sym typeface="+mn-ea"/>
              </a:rPr>
              <a:t>质量矛盾</a:t>
            </a: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p:cNvSpPr txBox="1"/>
              <p:nvPr/>
            </p:nvSpPr>
            <p:spPr>
              <a:xfrm>
                <a:off x="990600" y="1485900"/>
                <a:ext cx="13944600" cy="7306945"/>
              </a:xfrm>
              <a:prstGeom prst="rect">
                <a:avLst/>
              </a:prstGeom>
              <a:noFill/>
            </p:spPr>
            <p:txBody>
              <a:bodyPr wrap="square" rtlCol="0">
                <a:noAutofit/>
              </a:bodyPr>
              <a:lstStyle/>
              <a:p>
                <a:pPr>
                  <a:lnSpc>
                    <a:spcPct val="150000"/>
                  </a:lnSpc>
                </a:pPr>
                <a:r>
                  <a:rPr lang="zh-CN" altLang="en-US" sz="3200" dirty="0">
                    <a:latin typeface="华文中宋" panose="02010600040101010101" pitchFamily="2" charset="-122"/>
                    <a:ea typeface="华文中宋" panose="02010600040101010101" pitchFamily="2" charset="-122"/>
                  </a:rPr>
                  <a:t>我们从一个根本矛盾出发。电磁相互作用和弱相互作用的载体</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光子、</a:t>
                </a:r>
                <a:r>
                  <a:rPr lang="en-US" altLang="zh-CN" sz="3200" dirty="0">
                    <a:latin typeface="华文中宋" panose="02010600040101010101" pitchFamily="2" charset="-122"/>
                    <a:ea typeface="华文中宋" panose="02010600040101010101" pitchFamily="2" charset="-122"/>
                  </a:rPr>
                  <a:t>W</a:t>
                </a:r>
                <a:r>
                  <a:rPr lang="zh-CN" altLang="en-US" sz="3200" dirty="0">
                    <a:latin typeface="华文中宋" panose="02010600040101010101" pitchFamily="2" charset="-122"/>
                    <a:ea typeface="华文中宋" panose="02010600040101010101" pitchFamily="2" charset="-122"/>
                  </a:rPr>
                  <a:t>和</a:t>
                </a:r>
                <a:r>
                  <a:rPr lang="en-US" altLang="zh-CN" sz="3200" dirty="0">
                    <a:latin typeface="华文中宋" panose="02010600040101010101" pitchFamily="2" charset="-122"/>
                    <a:ea typeface="华文中宋" panose="02010600040101010101" pitchFamily="2" charset="-122"/>
                  </a:rPr>
                  <a:t>Z</a:t>
                </a:r>
                <a:r>
                  <a:rPr lang="zh-CN" altLang="en-US" sz="3200" dirty="0">
                    <a:latin typeface="华文中宋" panose="02010600040101010101" pitchFamily="2" charset="-122"/>
                    <a:ea typeface="华文中宋" panose="02010600040101010101" pitchFamily="2" charset="-122"/>
                  </a:rPr>
                  <a:t>玻色子</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本应由规范对称性描述。但定域</a:t>
                </a:r>
                <a:r>
                  <a:rPr lang="en-US" altLang="zh-CN" sz="3200" dirty="0">
                    <a:latin typeface="华文中宋" panose="02010600040101010101" pitchFamily="2" charset="-122"/>
                    <a:ea typeface="华文中宋" panose="02010600040101010101" pitchFamily="2" charset="-122"/>
                  </a:rPr>
                  <a:t>U(1)</a:t>
                </a:r>
                <a:r>
                  <a:rPr lang="zh-CN" altLang="en-US" sz="3200" dirty="0">
                    <a:latin typeface="华文中宋" panose="02010600040101010101" pitchFamily="2" charset="-122"/>
                    <a:ea typeface="华文中宋" panose="02010600040101010101" pitchFamily="2" charset="-122"/>
                  </a:rPr>
                  <a:t>规范对称性，严格禁止直接写下质量项</a:t>
                </a:r>
                <a14:m>
                  <m:oMath xmlns:m="http://schemas.openxmlformats.org/officeDocument/2006/math">
                    <m:f>
                      <m:fPr>
                        <m:ctrlPr>
                          <a:rPr lang="ar-AE" altLang="zh-CN" sz="3200" i="1">
                            <a:solidFill>
                              <a:schemeClr val="tx2">
                                <a:lumMod val="50000"/>
                              </a:schemeClr>
                            </a:solidFill>
                            <a:latin typeface="Cambria Math" panose="02040503050406030204" pitchFamily="18" charset="0"/>
                          </a:rPr>
                        </m:ctrlPr>
                      </m:fPr>
                      <m:num>
                        <m:r>
                          <a:rPr lang="ar-AE" altLang="zh-CN" sz="3200">
                            <a:solidFill>
                              <a:schemeClr val="tx2">
                                <a:lumMod val="50000"/>
                              </a:schemeClr>
                            </a:solidFill>
                            <a:latin typeface="Cambria Math" panose="02040503050406030204" pitchFamily="18" charset="0"/>
                          </a:rPr>
                          <m:t>1</m:t>
                        </m:r>
                      </m:num>
                      <m:den>
                        <m:r>
                          <a:rPr lang="ar-AE" altLang="zh-CN" sz="3200">
                            <a:solidFill>
                              <a:schemeClr val="tx2">
                                <a:lumMod val="50000"/>
                              </a:schemeClr>
                            </a:solidFill>
                            <a:latin typeface="Cambria Math" panose="02040503050406030204" pitchFamily="18" charset="0"/>
                          </a:rPr>
                          <m:t>2</m:t>
                        </m:r>
                      </m:den>
                    </m:f>
                    <m:sSup>
                      <m:sSupPr>
                        <m:ctrlPr>
                          <a:rPr lang="ar-AE" altLang="zh-CN" sz="3200" i="1">
                            <a:solidFill>
                              <a:schemeClr val="tx2">
                                <a:lumMod val="50000"/>
                              </a:schemeClr>
                            </a:solidFill>
                            <a:latin typeface="Cambria Math" panose="02040503050406030204" pitchFamily="18" charset="0"/>
                          </a:rPr>
                        </m:ctrlPr>
                      </m:sSupPr>
                      <m:e>
                        <m:r>
                          <a:rPr lang="zh-CN" altLang="ar-AE" sz="3200" i="1">
                            <a:solidFill>
                              <a:schemeClr val="tx2">
                                <a:lumMod val="50000"/>
                              </a:schemeClr>
                            </a:solidFill>
                            <a:latin typeface="Cambria Math" panose="02040503050406030204" pitchFamily="18" charset="0"/>
                          </a:rPr>
                          <m:t>𝑚</m:t>
                        </m:r>
                      </m:e>
                      <m:sup>
                        <m:r>
                          <a:rPr lang="ar-AE" altLang="zh-CN" sz="3200">
                            <a:solidFill>
                              <a:schemeClr val="tx2">
                                <a:lumMod val="50000"/>
                              </a:schemeClr>
                            </a:solidFill>
                            <a:latin typeface="Cambria Math" panose="02040503050406030204" pitchFamily="18" charset="0"/>
                          </a:rPr>
                          <m:t>2</m:t>
                        </m:r>
                      </m:sup>
                    </m:sSup>
                    <m:sSub>
                      <m:sSubPr>
                        <m:ctrlPr>
                          <a:rPr lang="ar-AE" altLang="zh-CN" sz="3200" i="1">
                            <a:solidFill>
                              <a:schemeClr val="tx2">
                                <a:lumMod val="50000"/>
                              </a:schemeClr>
                            </a:solidFill>
                            <a:latin typeface="Cambria Math" panose="02040503050406030204" pitchFamily="18" charset="0"/>
                          </a:rPr>
                        </m:ctrlPr>
                      </m:sSubPr>
                      <m:e>
                        <m:r>
                          <a:rPr lang="zh-CN" altLang="ar-AE" sz="3200" i="1">
                            <a:solidFill>
                              <a:schemeClr val="tx2">
                                <a:lumMod val="50000"/>
                              </a:schemeClr>
                            </a:solidFill>
                            <a:latin typeface="Cambria Math" panose="02040503050406030204" pitchFamily="18" charset="0"/>
                          </a:rPr>
                          <m:t>𝐴</m:t>
                        </m:r>
                      </m:e>
                      <m:sub>
                        <m:r>
                          <a:rPr lang="zh-CN" altLang="ar-AE" sz="3200" i="1">
                            <a:solidFill>
                              <a:schemeClr val="tx2">
                                <a:lumMod val="50000"/>
                              </a:schemeClr>
                            </a:solidFill>
                            <a:latin typeface="Cambria Math" panose="02040503050406030204" pitchFamily="18" charset="0"/>
                          </a:rPr>
                          <m:t>𝜇</m:t>
                        </m:r>
                      </m:sub>
                    </m:sSub>
                    <m:sSup>
                      <m:sSupPr>
                        <m:ctrlPr>
                          <a:rPr lang="ar-AE" altLang="zh-CN" sz="3200" i="1">
                            <a:solidFill>
                              <a:schemeClr val="tx2">
                                <a:lumMod val="50000"/>
                              </a:schemeClr>
                            </a:solidFill>
                            <a:latin typeface="Cambria Math" panose="02040503050406030204" pitchFamily="18" charset="0"/>
                          </a:rPr>
                        </m:ctrlPr>
                      </m:sSupPr>
                      <m:e>
                        <m:r>
                          <a:rPr lang="zh-CN" altLang="ar-AE" sz="3200" i="1">
                            <a:solidFill>
                              <a:schemeClr val="tx2">
                                <a:lumMod val="50000"/>
                              </a:schemeClr>
                            </a:solidFill>
                            <a:latin typeface="Cambria Math" panose="02040503050406030204" pitchFamily="18" charset="0"/>
                          </a:rPr>
                          <m:t>𝐴</m:t>
                        </m:r>
                      </m:e>
                      <m:sup>
                        <m:r>
                          <a:rPr lang="zh-CN" altLang="ar-AE" sz="3200" i="1">
                            <a:solidFill>
                              <a:schemeClr val="tx2">
                                <a:lumMod val="50000"/>
                              </a:schemeClr>
                            </a:solidFill>
                            <a:latin typeface="Cambria Math" panose="02040503050406030204" pitchFamily="18" charset="0"/>
                          </a:rPr>
                          <m:t>𝜇</m:t>
                        </m:r>
                      </m:sup>
                    </m:sSup>
                  </m:oMath>
                </a14:m>
                <a:r>
                  <a:rPr lang="zh-CN" altLang="en-US" sz="3200" dirty="0">
                    <a:latin typeface="华文中宋" panose="02010600040101010101" pitchFamily="2" charset="-122"/>
                    <a:ea typeface="华文中宋" panose="02010600040101010101" pitchFamily="2" charset="-122"/>
                  </a:rPr>
                  <a:t>。因为规范变换 </a:t>
                </a:r>
                <a14:m>
                  <m:oMath xmlns:m="http://schemas.openxmlformats.org/officeDocument/2006/math">
                    <m:sSub>
                      <m:sSubPr>
                        <m:ctrlPr>
                          <a:rPr lang="en-US" altLang="zh-CN" sz="3200" b="0" i="1" dirty="0" smtClean="0">
                            <a:latin typeface="Cambria Math" panose="02040503050406030204" pitchFamily="18" charset="0"/>
                            <a:ea typeface="华文中宋" panose="02010600040101010101" pitchFamily="2" charset="-122"/>
                          </a:rPr>
                        </m:ctrlPr>
                      </m:sSubPr>
                      <m:e>
                        <m:r>
                          <a:rPr lang="en-US" altLang="zh-CN" sz="3200" i="1" dirty="0" smtClean="0">
                            <a:latin typeface="Cambria Math" panose="02040503050406030204" pitchFamily="18" charset="0"/>
                            <a:ea typeface="华文中宋" panose="02010600040101010101" pitchFamily="2" charset="-122"/>
                          </a:rPr>
                          <m:t>𝐴</m:t>
                        </m:r>
                      </m:e>
                      <m:sub>
                        <m:r>
                          <a:rPr lang="en-US" altLang="zh-CN" sz="3200" i="1" dirty="0" smtClean="0">
                            <a:latin typeface="Cambria Math" panose="02040503050406030204" pitchFamily="18" charset="0"/>
                            <a:ea typeface="华文中宋" panose="02010600040101010101" pitchFamily="2" charset="-122"/>
                          </a:rPr>
                          <m:t>𝜇</m:t>
                        </m:r>
                      </m:sub>
                    </m:sSub>
                    <m:r>
                      <a:rPr lang="en-US" altLang="zh-CN" sz="3200" i="1" dirty="0">
                        <a:latin typeface="Cambria Math" panose="02040503050406030204" pitchFamily="18" charset="0"/>
                        <a:ea typeface="华文中宋" panose="02010600040101010101" pitchFamily="2" charset="-122"/>
                      </a:rPr>
                      <m:t>→</m:t>
                    </m:r>
                    <m:sSub>
                      <m:sSubPr>
                        <m:ctrlPr>
                          <a:rPr lang="en-US" altLang="zh-CN" sz="3200" b="0" i="1" dirty="0" smtClean="0">
                            <a:latin typeface="Cambria Math" panose="02040503050406030204" pitchFamily="18" charset="0"/>
                            <a:ea typeface="华文中宋" panose="02010600040101010101" pitchFamily="2" charset="-122"/>
                          </a:rPr>
                        </m:ctrlPr>
                      </m:sSubPr>
                      <m:e>
                        <m:r>
                          <a:rPr lang="en-US" altLang="zh-CN" sz="3200" i="1" dirty="0" err="1">
                            <a:latin typeface="Cambria Math" panose="02040503050406030204" pitchFamily="18" charset="0"/>
                            <a:ea typeface="华文中宋" panose="02010600040101010101" pitchFamily="2" charset="-122"/>
                          </a:rPr>
                          <m:t>𝐴</m:t>
                        </m:r>
                      </m:e>
                      <m:sub>
                        <m:r>
                          <a:rPr lang="en-US" altLang="zh-CN" sz="3200" i="1" dirty="0" err="1">
                            <a:latin typeface="Cambria Math" panose="02040503050406030204" pitchFamily="18" charset="0"/>
                            <a:ea typeface="华文中宋" panose="02010600040101010101" pitchFamily="2" charset="-122"/>
                          </a:rPr>
                          <m:t>𝜇</m:t>
                        </m:r>
                      </m:sub>
                    </m:sSub>
                    <m:r>
                      <a:rPr lang="en-US" altLang="zh-CN" sz="3200" i="1" dirty="0">
                        <a:latin typeface="Cambria Math" panose="02040503050406030204" pitchFamily="18" charset="0"/>
                        <a:ea typeface="华文中宋" panose="02010600040101010101" pitchFamily="2" charset="-122"/>
                      </a:rPr>
                      <m:t>+</m:t>
                    </m:r>
                    <m:sSub>
                      <m:sSubPr>
                        <m:ctrlPr>
                          <a:rPr lang="en-US" altLang="zh-CN" sz="3200" b="0" i="1" dirty="0" smtClean="0">
                            <a:latin typeface="Cambria Math" panose="02040503050406030204" pitchFamily="18" charset="0"/>
                            <a:ea typeface="华文中宋" panose="02010600040101010101" pitchFamily="2" charset="-122"/>
                          </a:rPr>
                        </m:ctrlPr>
                      </m:sSubPr>
                      <m:e>
                        <m:r>
                          <a:rPr lang="en-US" altLang="zh-CN" sz="3200" i="1" dirty="0">
                            <a:latin typeface="Cambria Math" panose="02040503050406030204" pitchFamily="18" charset="0"/>
                            <a:ea typeface="华文中宋" panose="02010600040101010101" pitchFamily="2" charset="-122"/>
                          </a:rPr>
                          <m:t>𝜕</m:t>
                        </m:r>
                      </m:e>
                      <m:sub>
                        <m:r>
                          <a:rPr lang="en-US" altLang="zh-CN" sz="3200" i="1" dirty="0">
                            <a:latin typeface="Cambria Math" panose="02040503050406030204" pitchFamily="18" charset="0"/>
                            <a:ea typeface="华文中宋" panose="02010600040101010101" pitchFamily="2" charset="-122"/>
                          </a:rPr>
                          <m:t>𝜇</m:t>
                        </m:r>
                      </m:sub>
                    </m:sSub>
                    <m:r>
                      <a:rPr lang="en-US" altLang="zh-CN" sz="3200" i="1" dirty="0">
                        <a:latin typeface="Cambria Math" panose="02040503050406030204" pitchFamily="18" charset="0"/>
                        <a:ea typeface="华文中宋" panose="02010600040101010101" pitchFamily="2" charset="-122"/>
                      </a:rPr>
                      <m:t>𝛼</m:t>
                    </m:r>
                  </m:oMath>
                </a14:m>
                <a:r>
                  <a:rPr lang="zh-CN" altLang="en-US" sz="3200" dirty="0">
                    <a:latin typeface="华文中宋" panose="02010600040101010101" pitchFamily="2" charset="-122"/>
                    <a:ea typeface="华文中宋" panose="02010600040101010101" pitchFamily="2" charset="-122"/>
                  </a:rPr>
                  <a:t>会使得这个质量项变化，破坏理论的对称性。然而光子无质量而</a:t>
                </a:r>
                <a:r>
                  <a:rPr lang="en-US" altLang="zh-CN" sz="3200" dirty="0">
                    <a:latin typeface="华文中宋" panose="02010600040101010101" pitchFamily="2" charset="-122"/>
                    <a:ea typeface="华文中宋" panose="02010600040101010101" pitchFamily="2" charset="-122"/>
                  </a:rPr>
                  <a:t>W</a:t>
                </a:r>
                <a:r>
                  <a:rPr lang="zh-CN" altLang="en-US" sz="3200" dirty="0">
                    <a:latin typeface="华文中宋" panose="02010600040101010101" pitchFamily="2" charset="-122"/>
                    <a:ea typeface="华文中宋" panose="02010600040101010101" pitchFamily="2" charset="-122"/>
                  </a:rPr>
                  <a:t>和</a:t>
                </a:r>
                <a:r>
                  <a:rPr lang="en-US" altLang="zh-CN" sz="3200" dirty="0">
                    <a:latin typeface="华文中宋" panose="02010600040101010101" pitchFamily="2" charset="-122"/>
                    <a:ea typeface="华文中宋" panose="02010600040101010101" pitchFamily="2" charset="-122"/>
                  </a:rPr>
                  <a:t>Z</a:t>
                </a:r>
                <a:r>
                  <a:rPr lang="zh-CN" altLang="en-US" sz="3200" dirty="0">
                    <a:latin typeface="华文中宋" panose="02010600040101010101" pitchFamily="2" charset="-122"/>
                    <a:ea typeface="华文中宋" panose="02010600040101010101" pitchFamily="2" charset="-122"/>
                  </a:rPr>
                  <a:t>玻色子质量很大</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实验上分别约</a:t>
                </a:r>
                <a:r>
                  <a:rPr lang="en-US" altLang="zh-CN" sz="3200" dirty="0">
                    <a:latin typeface="华文中宋" panose="02010600040101010101" pitchFamily="2" charset="-122"/>
                    <a:ea typeface="华文中宋" panose="02010600040101010101" pitchFamily="2" charset="-122"/>
                  </a:rPr>
                  <a:t>80.4 GeV</a:t>
                </a:r>
                <a:r>
                  <a:rPr lang="zh-CN" altLang="en-US" sz="3200" dirty="0">
                    <a:latin typeface="华文中宋" panose="02010600040101010101" pitchFamily="2" charset="-122"/>
                    <a:ea typeface="华文中宋" panose="02010600040101010101" pitchFamily="2" charset="-122"/>
                  </a:rPr>
                  <a:t>和</a:t>
                </a:r>
                <a:r>
                  <a:rPr lang="en-US" altLang="zh-CN" sz="3200" dirty="0">
                    <a:latin typeface="华文中宋" panose="02010600040101010101" pitchFamily="2" charset="-122"/>
                    <a:ea typeface="华文中宋" panose="02010600040101010101" pitchFamily="2" charset="-122"/>
                  </a:rPr>
                  <a:t>91.2 GeV</a:t>
                </a:r>
                <a:r>
                  <a:rPr lang="zh-CN" altLang="en-US" sz="3200" dirty="0">
                    <a:latin typeface="华文中宋" panose="02010600040101010101" pitchFamily="2" charset="-122"/>
                    <a:ea typeface="华文中宋" panose="02010600040101010101" pitchFamily="2" charset="-122"/>
                  </a:rPr>
                  <a:t>。这个质量，必须有一个</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合法</a:t>
                </a:r>
                <a:r>
                  <a:rPr lang="en-US" altLang="zh-CN" sz="3200" dirty="0">
                    <a:latin typeface="华文中宋" panose="02010600040101010101" pitchFamily="2" charset="-122"/>
                    <a:ea typeface="华文中宋" panose="02010600040101010101" pitchFamily="2" charset="-122"/>
                  </a:rPr>
                  <a:t>'</a:t>
                </a:r>
                <a:r>
                  <a:rPr lang="zh-CN" altLang="en-US" sz="3200" dirty="0">
                    <a:latin typeface="华文中宋" panose="02010600040101010101" pitchFamily="2" charset="-122"/>
                    <a:ea typeface="华文中宋" panose="02010600040101010101" pitchFamily="2" charset="-122"/>
                  </a:rPr>
                  <a:t>的来源。这就是我们工作的起点。</a:t>
                </a:r>
              </a:p>
              <a:p>
                <a:pPr>
                  <a:lnSpc>
                    <a:spcPct val="150000"/>
                  </a:lnSpc>
                </a:pPr>
                <a:r>
                  <a:rPr lang="zh-CN" altLang="en-US" sz="3200" dirty="0">
                    <a:latin typeface="华文中宋" panose="02010600040101010101" pitchFamily="2" charset="-122"/>
                    <a:ea typeface="华文中宋" panose="02010600040101010101" pitchFamily="2" charset="-122"/>
                  </a:rPr>
                  <a:t>之前的工作中，我们已经推导并解释了</a:t>
                </a:r>
                <a:r>
                  <a:rPr lang="en-US" altLang="zh-CN" sz="3200" dirty="0">
                    <a:latin typeface="华文中宋" panose="02010600040101010101" pitchFamily="2" charset="-122"/>
                    <a:ea typeface="华文中宋" panose="02010600040101010101" pitchFamily="2" charset="-122"/>
                  </a:rPr>
                  <a:t>higgs</a:t>
                </a:r>
                <a:r>
                  <a:rPr lang="zh-CN" altLang="en-US" sz="3200" dirty="0">
                    <a:latin typeface="华文中宋" panose="02010600040101010101" pitchFamily="2" charset="-122"/>
                    <a:ea typeface="华文中宋" panose="02010600040101010101" pitchFamily="2" charset="-122"/>
                  </a:rPr>
                  <a:t>机制及其质量公式，现在</a:t>
                </a:r>
                <a:r>
                  <a:rPr lang="zh-CN" altLang="en-US" sz="3200" dirty="0">
                    <a:latin typeface="华文中宋" panose="02010600040101010101" pitchFamily="2" charset="-122"/>
                    <a:ea typeface="华文中宋" panose="02010600040101010101" pitchFamily="2" charset="-122"/>
                    <a:sym typeface="+mn-ea"/>
                  </a:rPr>
                  <a:t>将把这一机制推广到非阿贝尔规范群（</a:t>
                </a:r>
                <a:r>
                  <a:rPr lang="en-US" altLang="zh-CN" sz="3200" dirty="0">
                    <a:latin typeface="华文中宋" panose="02010600040101010101" pitchFamily="2" charset="-122"/>
                    <a:ea typeface="华文中宋" panose="02010600040101010101" pitchFamily="2" charset="-122"/>
                    <a:sym typeface="+mn-ea"/>
                  </a:rPr>
                  <a:t>SU(2)×U(1)</a:t>
                </a:r>
                <a:r>
                  <a:rPr lang="zh-CN" altLang="en-US" sz="3200" dirty="0">
                    <a:latin typeface="华文中宋" panose="02010600040101010101" pitchFamily="2" charset="-122"/>
                    <a:ea typeface="华文中宋" panose="02010600040101010101" pitchFamily="2" charset="-122"/>
                    <a:sym typeface="+mn-ea"/>
                  </a:rPr>
                  <a:t>），应用到电弱统一理论标准模型中，最终解释</a:t>
                </a:r>
                <a:r>
                  <a:rPr lang="en-US" altLang="zh-CN" sz="3200" dirty="0">
                    <a:latin typeface="华文中宋" panose="02010600040101010101" pitchFamily="2" charset="-122"/>
                    <a:ea typeface="华文中宋" panose="02010600040101010101" pitchFamily="2" charset="-122"/>
                    <a:sym typeface="+mn-ea"/>
                  </a:rPr>
                  <a:t>W</a:t>
                </a:r>
                <a:r>
                  <a:rPr lang="zh-CN" altLang="en-US" sz="3200" dirty="0">
                    <a:latin typeface="华文中宋" panose="02010600040101010101" pitchFamily="2" charset="-122"/>
                    <a:ea typeface="华文中宋" panose="02010600040101010101" pitchFamily="2" charset="-122"/>
                    <a:sym typeface="+mn-ea"/>
                  </a:rPr>
                  <a:t>和</a:t>
                </a:r>
                <a:r>
                  <a:rPr lang="en-US" altLang="zh-CN" sz="3200" dirty="0">
                    <a:latin typeface="华文中宋" panose="02010600040101010101" pitchFamily="2" charset="-122"/>
                    <a:ea typeface="华文中宋" panose="02010600040101010101" pitchFamily="2" charset="-122"/>
                    <a:sym typeface="+mn-ea"/>
                  </a:rPr>
                  <a:t>Z</a:t>
                </a:r>
                <a:r>
                  <a:rPr lang="zh-CN" altLang="en-US" sz="3200" dirty="0">
                    <a:latin typeface="华文中宋" panose="02010600040101010101" pitchFamily="2" charset="-122"/>
                    <a:ea typeface="华文中宋" panose="02010600040101010101" pitchFamily="2" charset="-122"/>
                    <a:sym typeface="+mn-ea"/>
                  </a:rPr>
                  <a:t>玻色子的质量起源。</a:t>
                </a:r>
                <a:endParaRPr lang="zh-CN" altLang="en-US" sz="3200" dirty="0">
                  <a:latin typeface="华文中宋" panose="02010600040101010101" pitchFamily="2" charset="-122"/>
                  <a:ea typeface="华文中宋" panose="02010600040101010101" pitchFamily="2" charset="-122"/>
                </a:endParaRPr>
              </a:p>
              <a:p>
                <a:pPr>
                  <a:lnSpc>
                    <a:spcPct val="150000"/>
                  </a:lnSpc>
                </a:pPr>
                <a:endParaRPr lang="zh-CN" altLang="en-US" sz="3200" dirty="0">
                  <a:latin typeface="华文中宋" panose="02010600040101010101" pitchFamily="2" charset="-122"/>
                  <a:ea typeface="华文中宋" panose="02010600040101010101" pitchFamily="2" charset="-122"/>
                </a:endParaRPr>
              </a:p>
              <a:p>
                <a:pPr>
                  <a:lnSpc>
                    <a:spcPct val="150000"/>
                  </a:lnSpc>
                </a:pPr>
                <a:br>
                  <a:rPr lang="zh-CN" altLang="en-US" sz="3200" dirty="0">
                    <a:latin typeface="华文中宋" panose="02010600040101010101" pitchFamily="2" charset="-122"/>
                    <a:ea typeface="华文中宋" panose="02010600040101010101" pitchFamily="2" charset="-122"/>
                  </a:rPr>
                </a:br>
                <a:endParaRPr lang="zh-CN" altLang="zh-CN" sz="3200" dirty="0">
                  <a:solidFill>
                    <a:schemeClr val="tx2">
                      <a:lumMod val="50000"/>
                    </a:schemeClr>
                  </a:solidFill>
                  <a:latin typeface="华文中宋" panose="02010600040101010101" pitchFamily="2" charset="-122"/>
                  <a:ea typeface="华文中宋" panose="02010600040101010101" pitchFamily="2" charset="-122"/>
                  <a:cs typeface="Arial" panose="020B0604020202020204" pitchFamily="34" charset="0"/>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990600" y="1485900"/>
                <a:ext cx="13944600" cy="7306945"/>
              </a:xfrm>
              <a:prstGeom prst="rect">
                <a:avLst/>
              </a:prstGeom>
              <a:blipFill rotWithShape="1">
                <a:blip r:embed="rId3"/>
                <a:stretch>
                  <a:fillRect b="-25072"/>
                </a:stretch>
              </a:blipFill>
            </p:spPr>
            <p:txBody>
              <a:bodyPr/>
              <a:lstStyle/>
              <a:p>
                <a:r>
                  <a:rPr lang="zh-CN" altLang="en-US">
                    <a:noFill/>
                  </a:rPr>
                  <a:t> </a:t>
                </a:r>
              </a:p>
            </p:txBody>
          </p:sp>
        </mc:Fallback>
      </mc:AlternateContent>
      <p:sp>
        <p:nvSpPr>
          <p:cNvPr id="2" name="文本框 1"/>
          <p:cNvSpPr txBox="1"/>
          <p:nvPr/>
        </p:nvSpPr>
        <p:spPr>
          <a:xfrm>
            <a:off x="990600" y="9234582"/>
            <a:ext cx="15392400" cy="430887"/>
          </a:xfrm>
          <a:prstGeom prst="rect">
            <a:avLst/>
          </a:prstGeom>
          <a:noFill/>
        </p:spPr>
        <p:txBody>
          <a:bodyPr wrap="square" rtlCol="0">
            <a:spAutoFit/>
          </a:bodyPr>
          <a:lstStyle/>
          <a:p>
            <a:r>
              <a:rPr lang="zh-CN" altLang="en-US" sz="2200" b="1" i="1" dirty="0">
                <a:latin typeface="华文中宋" panose="02010600040101010101" pitchFamily="2" charset="-122"/>
                <a:ea typeface="华文中宋" panose="02010600040101010101" pitchFamily="2" charset="-122"/>
              </a:rPr>
              <a:t>规范对称性禁止质量项，</a:t>
            </a:r>
            <a:r>
              <a:rPr lang="zh-CN" altLang="en-US" sz="2000" b="1" i="1" dirty="0">
                <a:latin typeface="华文中宋" panose="02010600040101010101" pitchFamily="2" charset="-122"/>
                <a:ea typeface="华文中宋" panose="02010600040101010101" pitchFamily="2" charset="-122"/>
              </a:rPr>
              <a:t>参见</a:t>
            </a:r>
            <a:r>
              <a:rPr lang="zh-CN" altLang="en-US" sz="2200" b="1" i="1" dirty="0">
                <a:latin typeface="华文中宋" panose="02010600040101010101" pitchFamily="2" charset="-122"/>
                <a:ea typeface="华文中宋" panose="02010600040101010101" pitchFamily="2" charset="-122"/>
              </a:rPr>
              <a:t> </a:t>
            </a:r>
            <a:r>
              <a:rPr lang="en-US" altLang="zh-CN" sz="2200" b="1" i="1" dirty="0">
                <a:latin typeface="华文中宋" panose="02010600040101010101" pitchFamily="2" charset="-122"/>
                <a:ea typeface="华文中宋" panose="02010600040101010101" pitchFamily="2" charset="-122"/>
              </a:rPr>
              <a:t>Schwartz (2014) Ch.28 [1]</a:t>
            </a:r>
            <a:endParaRPr lang="zh-CN" altLang="en-US" sz="2200" b="1" i="1" dirty="0">
              <a:latin typeface="华文中宋" panose="02010600040101010101" pitchFamily="2" charset="-122"/>
              <a:ea typeface="华文中宋"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p:cNvSpPr txBox="1"/>
          <p:nvPr/>
        </p:nvSpPr>
        <p:spPr>
          <a:xfrm>
            <a:off x="533400" y="190276"/>
            <a:ext cx="11811000" cy="645160"/>
          </a:xfrm>
          <a:prstGeom prst="rect">
            <a:avLst/>
          </a:prstGeom>
          <a:noFill/>
        </p:spPr>
        <p:txBody>
          <a:bodyPr wrap="square" rtlCol="0">
            <a:spAutoFit/>
          </a:bodyPr>
          <a:lstStyle/>
          <a:p>
            <a:r>
              <a:rPr lang="en-US" sz="3600" dirty="0">
                <a:solidFill>
                  <a:srgbClr val="755B60"/>
                </a:solidFill>
                <a:latin typeface="华文琥珀" panose="02010800040101010101" pitchFamily="2" charset="-122"/>
                <a:ea typeface="华文琥珀" panose="02010800040101010101" pitchFamily="2" charset="-122"/>
                <a:cs typeface="汉仪玄宋 55S" panose="00020600040101010101" charset="-122"/>
                <a:sym typeface="+mn-ea"/>
              </a:rPr>
              <a:t>02 </a:t>
            </a:r>
            <a:r>
              <a:rPr lang="zh-CN" altLang="en-US" sz="3600" dirty="0">
                <a:solidFill>
                  <a:srgbClr val="755B60"/>
                </a:solidFill>
                <a:latin typeface="华文琥珀" panose="02010800040101010101" pitchFamily="2" charset="-122"/>
                <a:ea typeface="华文琥珀" panose="02010800040101010101" pitchFamily="2" charset="-122"/>
                <a:sym typeface="+mn-ea"/>
              </a:rPr>
              <a:t>理论框架</a:t>
            </a:r>
            <a:r>
              <a:rPr lang="zh-CN" altLang="zh-CN" sz="3600" dirty="0">
                <a:solidFill>
                  <a:srgbClr val="755B60"/>
                </a:solidFill>
                <a:latin typeface="华文琥珀" panose="02010800040101010101" pitchFamily="2" charset="-122"/>
                <a:ea typeface="华文琥珀" panose="02010800040101010101" pitchFamily="2" charset="-122"/>
                <a:sym typeface="+mn-ea"/>
              </a:rPr>
              <a:t>：</a:t>
            </a:r>
            <a:r>
              <a:rPr lang="zh-CN" altLang="en-US" sz="3600" dirty="0">
                <a:solidFill>
                  <a:srgbClr val="755B60"/>
                </a:solidFill>
                <a:latin typeface="华文琥珀" panose="02010800040101010101" pitchFamily="2" charset="-122"/>
                <a:ea typeface="华文琥珀" panose="02010800040101010101" pitchFamily="2" charset="-122"/>
                <a:sym typeface="+mn-ea"/>
              </a:rPr>
              <a:t>电弱规范群与场内容</a:t>
            </a:r>
            <a:endParaRPr lang="zh-CN" altLang="en-US" sz="3600" dirty="0">
              <a:solidFill>
                <a:schemeClr val="tx1">
                  <a:lumMod val="75000"/>
                  <a:lumOff val="25000"/>
                </a:schemeClr>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2" name="文本框 1"/>
              <p:cNvSpPr txBox="1"/>
              <p:nvPr/>
            </p:nvSpPr>
            <p:spPr>
              <a:xfrm>
                <a:off x="1447800" y="835660"/>
                <a:ext cx="15970250" cy="8824595"/>
              </a:xfrm>
              <a:prstGeom prst="rect">
                <a:avLst/>
              </a:prstGeom>
              <a:noFill/>
            </p:spPr>
            <p:txBody>
              <a:bodyPr wrap="square" rtlCol="0">
                <a:noAutofit/>
              </a:bodyPr>
              <a:lstStyle/>
              <a:p>
                <a:r>
                  <a:rPr lang="zh-CN" altLang="en-US" sz="3200" dirty="0">
                    <a:latin typeface="华文中宋" panose="02010600040101010101" pitchFamily="2" charset="-122"/>
                    <a:ea typeface="华文中宋" panose="02010600040101010101" pitchFamily="2" charset="-122"/>
                  </a:rPr>
                  <a:t>第一步从电弱相互作用的规范对称性出发：</a:t>
                </a:r>
                <a:r>
                  <a:rPr lang="en-US" altLang="zh-CN" sz="3200" dirty="0">
                    <a:latin typeface="Cambria Math" panose="02040503050406030204" pitchFamily="18" charset="0"/>
                    <a:ea typeface="华文中宋" panose="02010600040101010101" pitchFamily="2" charset="-122"/>
                    <a:cs typeface="Cambria Math" panose="02040503050406030204" pitchFamily="18" charset="0"/>
                  </a:rPr>
                  <a:t>SU(2)</a:t>
                </a:r>
                <a:r>
                  <a:rPr lang="en-US" altLang="zh-CN" sz="2000" dirty="0">
                    <a:latin typeface="Cambria Math" panose="02040503050406030204" pitchFamily="18" charset="0"/>
                    <a:ea typeface="华文中宋" panose="02010600040101010101" pitchFamily="2" charset="-122"/>
                    <a:cs typeface="Cambria Math" panose="02040503050406030204" pitchFamily="18" charset="0"/>
                  </a:rPr>
                  <a:t>L</a:t>
                </a:r>
                <a:r>
                  <a:rPr lang="en-US" altLang="zh-CN" sz="3200" dirty="0">
                    <a:latin typeface="Cambria Math" panose="02040503050406030204" pitchFamily="18" charset="0"/>
                    <a:ea typeface="华文中宋" panose="02010600040101010101" pitchFamily="2" charset="-122"/>
                    <a:cs typeface="Cambria Math" panose="02040503050406030204" pitchFamily="18" charset="0"/>
                  </a:rPr>
                  <a:t>×U(1)</a:t>
                </a:r>
                <a:r>
                  <a:rPr lang="en-US" altLang="zh-CN" sz="2000" dirty="0">
                    <a:latin typeface="Cambria Math" panose="02040503050406030204" pitchFamily="18" charset="0"/>
                    <a:ea typeface="华文中宋" panose="02010600040101010101" pitchFamily="2" charset="-122"/>
                    <a:cs typeface="Cambria Math" panose="02040503050406030204" pitchFamily="18" charset="0"/>
                  </a:rPr>
                  <a:t>Y</a:t>
                </a:r>
                <a:endParaRPr lang="en-US" altLang="zh-CN" sz="3200" dirty="0">
                  <a:latin typeface="Cambria Math" panose="02040503050406030204" pitchFamily="18" charset="0"/>
                  <a:ea typeface="华文中宋" panose="02010600040101010101" pitchFamily="2" charset="-122"/>
                  <a:cs typeface="Cambria Math" panose="02040503050406030204" pitchFamily="18" charset="0"/>
                </a:endParaRPr>
              </a:p>
              <a:p>
                <a:endParaRPr lang="zh-CN" altLang="en-US" sz="3200" dirty="0">
                  <a:latin typeface="Cambria Math" panose="02040503050406030204" pitchFamily="18" charset="0"/>
                  <a:ea typeface="华文中宋" panose="02010600040101010101" pitchFamily="2" charset="-122"/>
                  <a:cs typeface="Cambria Math" panose="02040503050406030204" pitchFamily="18" charset="0"/>
                  <a:sym typeface="+mn-ea"/>
                </a:endParaRPr>
              </a:p>
              <a:p>
                <a:r>
                  <a:rPr lang="zh-CN" altLang="en-US" sz="3200" dirty="0">
                    <a:latin typeface="Cambria Math" panose="02040503050406030204" pitchFamily="18" charset="0"/>
                    <a:ea typeface="华文中宋" panose="02010600040101010101" pitchFamily="2" charset="-122"/>
                    <a:cs typeface="Cambria Math" panose="02040503050406030204" pitchFamily="18" charset="0"/>
                    <a:sym typeface="+mn-ea"/>
                  </a:rPr>
                  <a:t>规范群：</a:t>
                </a:r>
                <a: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a:t>SU(2)</a:t>
                </a:r>
                <a:r>
                  <a:rPr lang="en-US" altLang="zh-CN" sz="2400" dirty="0">
                    <a:latin typeface="Cambria Math" panose="02040503050406030204" pitchFamily="18" charset="0"/>
                    <a:ea typeface="华文中宋" panose="02010600040101010101" pitchFamily="2" charset="-122"/>
                    <a:cs typeface="Cambria Math" panose="02040503050406030204" pitchFamily="18" charset="0"/>
                    <a:sym typeface="+mn-ea"/>
                  </a:rPr>
                  <a:t>L</a:t>
                </a:r>
                <a: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a:t>   U(1)</a:t>
                </a:r>
                <a:r>
                  <a:rPr lang="en-US" altLang="zh-CN" sz="2400" dirty="0">
                    <a:latin typeface="Cambria Math" panose="02040503050406030204" pitchFamily="18" charset="0"/>
                    <a:ea typeface="华文中宋" panose="02010600040101010101" pitchFamily="2" charset="-122"/>
                    <a:cs typeface="Cambria Math" panose="02040503050406030204" pitchFamily="18" charset="0"/>
                    <a:sym typeface="+mn-ea"/>
                  </a:rPr>
                  <a:t>Y</a:t>
                </a:r>
                <a:endParaRPr lang="zh-CN" altLang="en-US" sz="3200" dirty="0">
                  <a:latin typeface="Cambria Math" panose="02040503050406030204" pitchFamily="18" charset="0"/>
                  <a:ea typeface="华文中宋" panose="02010600040101010101" pitchFamily="2" charset="-122"/>
                  <a:cs typeface="Cambria Math" panose="02040503050406030204" pitchFamily="18" charset="0"/>
                  <a:sym typeface="+mn-ea"/>
                </a:endParaRPr>
              </a:p>
              <a:p>
                <a:endPar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endParaRPr>
              </a:p>
              <a:p>
                <a:r>
                  <a:rPr lang="zh-CN" altLang="en-US" sz="3200" dirty="0">
                    <a:latin typeface="Cambria Math" panose="02040503050406030204" pitchFamily="18" charset="0"/>
                    <a:ea typeface="华文中宋" panose="02010600040101010101" pitchFamily="2" charset="-122"/>
                    <a:cs typeface="Cambria Math" panose="02040503050406030204" pitchFamily="18" charset="0"/>
                    <a:sym typeface="+mn-ea"/>
                  </a:rPr>
                  <a:t>4个规范场：</a:t>
                </a:r>
              </a:p>
              <a:p>
                <a: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a:t>  SU(2)L</a:t>
                </a:r>
                <a:r>
                  <a:rPr lang="zh-CN" altLang="en-US" sz="3200" dirty="0">
                    <a:latin typeface="Cambria Math" panose="02040503050406030204" pitchFamily="18" charset="0"/>
                    <a:ea typeface="华文中宋" panose="02010600040101010101" pitchFamily="2" charset="-122"/>
                    <a:cs typeface="Cambria Math" panose="02040503050406030204" pitchFamily="18" charset="0"/>
                  </a:rPr>
                  <a:t>对应弱同位旋，有三个规范场</a:t>
                </a:r>
                <a:r>
                  <a:rPr lang="en-US" altLang="zh-CN" sz="3200" dirty="0">
                    <a:latin typeface="Cambria Math" panose="02040503050406030204" pitchFamily="18" charset="0"/>
                    <a:ea typeface="华文中宋" panose="02010600040101010101" pitchFamily="2" charset="-122"/>
                    <a:cs typeface="Cambria Math" panose="02040503050406030204" pitchFamily="18" charset="0"/>
                  </a:rPr>
                  <a:t> </a:t>
                </a:r>
                <a14:m>
                  <m:oMath xmlns:m="http://schemas.openxmlformats.org/officeDocument/2006/math">
                    <m:sSubSup>
                      <m:sSubSupPr>
                        <m:ctrlPr>
                          <a:rPr lang="en-US" altLang="zh-CN" sz="3200" i="1" dirty="0">
                            <a:latin typeface="Cambria Math" panose="02040503050406030204" pitchFamily="18" charset="0"/>
                            <a:ea typeface="华文中宋" panose="02010600040101010101" pitchFamily="2" charset="-122"/>
                            <a:cs typeface="Cambria Math" panose="02040503050406030204" pitchFamily="18" charset="0"/>
                          </a:rPr>
                        </m:ctrlPr>
                      </m:sSubSupPr>
                      <m:e>
                        <m:r>
                          <m:rPr>
                            <m:sty m:val="p"/>
                          </m:rP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m:t>W</m:t>
                        </m:r>
                      </m:e>
                      <m:sub>
                        <m: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m:t>𝜇</m:t>
                        </m:r>
                      </m:sub>
                      <m:sup>
                        <m: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m:t>1</m:t>
                        </m:r>
                      </m:sup>
                    </m:sSubSup>
                  </m:oMath>
                </a14:m>
                <a:r>
                  <a:rPr lang="en-US" altLang="zh-CN" sz="3200" dirty="0">
                    <a:latin typeface="Cambria Math" panose="02040503050406030204" pitchFamily="18" charset="0"/>
                    <a:ea typeface="华文中宋" panose="02010600040101010101" pitchFamily="2" charset="-122"/>
                    <a:cs typeface="Cambria Math" panose="02040503050406030204" pitchFamily="18" charset="0"/>
                  </a:rPr>
                  <a:t>,</a:t>
                </a:r>
                <a14:m>
                  <m:oMath xmlns:m="http://schemas.openxmlformats.org/officeDocument/2006/math">
                    <m:sSubSup>
                      <m:sSubSupPr>
                        <m:ctrlPr>
                          <a:rPr lang="en-US" altLang="zh-CN" sz="3200" i="1" dirty="0">
                            <a:latin typeface="Cambria Math" panose="02040503050406030204" pitchFamily="18" charset="0"/>
                            <a:ea typeface="华文中宋" panose="02010600040101010101" pitchFamily="2" charset="-122"/>
                            <a:cs typeface="Cambria Math" panose="02040503050406030204" pitchFamily="18" charset="0"/>
                          </a:rPr>
                        </m:ctrlPr>
                      </m:sSubSupPr>
                      <m:e>
                        <m: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m:t>𝑊</m:t>
                        </m:r>
                      </m:e>
                      <m:sub>
                        <m: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m:t>𝜇</m:t>
                        </m:r>
                      </m:sub>
                      <m:sup>
                        <m: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m:t>2</m:t>
                        </m:r>
                      </m:sup>
                    </m:sSubSup>
                  </m:oMath>
                </a14:m>
                <a:r>
                  <a:rPr lang="en-US" altLang="zh-CN" sz="3200" dirty="0">
                    <a:latin typeface="Cambria Math" panose="02040503050406030204" pitchFamily="18" charset="0"/>
                    <a:ea typeface="华文中宋" panose="02010600040101010101" pitchFamily="2" charset="-122"/>
                    <a:cs typeface="Cambria Math" panose="02040503050406030204" pitchFamily="18" charset="0"/>
                  </a:rPr>
                  <a:t>,</a:t>
                </a:r>
                <a14:m>
                  <m:oMath xmlns:m="http://schemas.openxmlformats.org/officeDocument/2006/math">
                    <m:sSubSup>
                      <m:sSubSupPr>
                        <m:ctrlPr>
                          <a:rPr lang="en-US" altLang="zh-CN" sz="3200" i="1" dirty="0">
                            <a:latin typeface="Cambria Math" panose="02040503050406030204" pitchFamily="18" charset="0"/>
                            <a:ea typeface="华文中宋" panose="02010600040101010101" pitchFamily="2" charset="-122"/>
                            <a:cs typeface="Cambria Math" panose="02040503050406030204" pitchFamily="18" charset="0"/>
                          </a:rPr>
                        </m:ctrlPr>
                      </m:sSubSupPr>
                      <m:e>
                        <m:r>
                          <m:rPr>
                            <m:sty m:val="p"/>
                          </m:rP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m:t>W</m:t>
                        </m:r>
                      </m:e>
                      <m:sub>
                        <m: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m:t>𝜇</m:t>
                        </m:r>
                      </m:sub>
                      <m:sup>
                        <m: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m:t>3</m:t>
                        </m:r>
                      </m:sup>
                    </m:sSubSup>
                  </m:oMath>
                </a14:m>
                <a:r>
                  <a:rPr lang="en-US" altLang="zh-CN" sz="3200" dirty="0">
                    <a:latin typeface="Cambria Math" panose="02040503050406030204" pitchFamily="18" charset="0"/>
                    <a:ea typeface="华文中宋" panose="02010600040101010101" pitchFamily="2" charset="-122"/>
                    <a:cs typeface="Cambria Math" panose="02040503050406030204" pitchFamily="18" charset="0"/>
                    <a:sym typeface="+mn-ea"/>
                  </a:rPr>
                  <a:t>       U(1)Y</a:t>
                </a:r>
                <a:r>
                  <a:rPr lang="zh-CN" altLang="en-US" sz="3200" dirty="0">
                    <a:latin typeface="Cambria Math" panose="02040503050406030204" pitchFamily="18" charset="0"/>
                    <a:ea typeface="华文中宋" panose="02010600040101010101" pitchFamily="2" charset="-122"/>
                    <a:cs typeface="Cambria Math" panose="02040503050406030204" pitchFamily="18" charset="0"/>
                  </a:rPr>
                  <a:t>对应弱超荷，有一个规范场 </a:t>
                </a:r>
                <a:r>
                  <a:rPr lang="en-US" altLang="zh-CN" sz="3200" dirty="0">
                    <a:latin typeface="Cambria Math" panose="02040503050406030204" pitchFamily="18" charset="0"/>
                    <a:ea typeface="华文中宋" panose="02010600040101010101" pitchFamily="2" charset="-122"/>
                    <a:cs typeface="Cambria Math" panose="02040503050406030204" pitchFamily="18" charset="0"/>
                  </a:rPr>
                  <a:t>B</a:t>
                </a:r>
                <a:r>
                  <a:rPr lang="en-US" altLang="zh-CN" sz="2400" dirty="0">
                    <a:latin typeface="Cambria Math" panose="02040503050406030204" pitchFamily="18" charset="0"/>
                    <a:ea typeface="华文中宋" panose="02010600040101010101" pitchFamily="2" charset="-122"/>
                    <a:cs typeface="Cambria Math" panose="02040503050406030204" pitchFamily="18" charset="0"/>
                  </a:rPr>
                  <a:t>μ</a:t>
                </a:r>
                <a:endParaRPr lang="en-US" altLang="zh-CN" sz="3200" dirty="0">
                  <a:latin typeface="Cambria Math" panose="02040503050406030204" pitchFamily="18" charset="0"/>
                  <a:ea typeface="华文中宋" panose="02010600040101010101" pitchFamily="2" charset="-122"/>
                  <a:cs typeface="Cambria Math" panose="02040503050406030204" pitchFamily="18" charset="0"/>
                </a:endParaRPr>
              </a:p>
              <a:p>
                <a:endParaRPr lang="en-US" altLang="zh-CN" sz="3200" dirty="0">
                  <a:latin typeface="Cambria Math" panose="02040503050406030204" pitchFamily="18" charset="0"/>
                  <a:ea typeface="华文中宋" panose="02010600040101010101" pitchFamily="2" charset="-122"/>
                  <a:cs typeface="Cambria Math" panose="02040503050406030204" pitchFamily="18" charset="0"/>
                </a:endParaRPr>
              </a:p>
              <a:p>
                <a:endParaRPr lang="zh-CN" altLang="en-US" sz="3200" dirty="0">
                  <a:latin typeface="Cambria Math" panose="02040503050406030204" pitchFamily="18" charset="0"/>
                  <a:ea typeface="华文中宋" panose="02010600040101010101" pitchFamily="2" charset="-122"/>
                  <a:cs typeface="Cambria Math" panose="02040503050406030204" pitchFamily="18" charset="0"/>
                </a:endParaRPr>
              </a:p>
              <a:p>
                <a:endParaRPr lang="zh-CN" altLang="en-US" sz="3200" dirty="0">
                  <a:latin typeface="Cambria Math" panose="02040503050406030204" pitchFamily="18" charset="0"/>
                  <a:ea typeface="华文中宋" panose="02010600040101010101" pitchFamily="2" charset="-122"/>
                  <a:cs typeface="Cambria Math" panose="02040503050406030204" pitchFamily="18" charset="0"/>
                </a:endParaRPr>
              </a:p>
              <a:p>
                <a:endParaRPr lang="zh-CN" altLang="en-US" sz="3200" dirty="0">
                  <a:latin typeface="Cambria Math" panose="02040503050406030204" pitchFamily="18" charset="0"/>
                  <a:ea typeface="华文中宋" panose="02010600040101010101" pitchFamily="2" charset="-122"/>
                  <a:cs typeface="Cambria Math" panose="02040503050406030204" pitchFamily="18" charset="0"/>
                </a:endParaRPr>
              </a:p>
              <a:p>
                <a:r>
                  <a:rPr lang="zh-CN" altLang="en-US" sz="3200" dirty="0">
                    <a:latin typeface="Cambria Math" panose="02040503050406030204" pitchFamily="18" charset="0"/>
                    <a:ea typeface="华文中宋" panose="02010600040101010101" pitchFamily="2" charset="-122"/>
                    <a:cs typeface="Cambria Math" panose="02040503050406030204" pitchFamily="18" charset="0"/>
                  </a:rPr>
                  <a:t>费米子填充：</a:t>
                </a:r>
              </a:p>
              <a:p>
                <a:pPr marL="1371600" lvl="3" indent="457200"/>
                <a:r>
                  <a:rPr lang="zh-CN" altLang="en-US" sz="3200" dirty="0">
                    <a:latin typeface="Cambria Math" panose="02040503050406030204" pitchFamily="18" charset="0"/>
                    <a:ea typeface="华文中宋" panose="02010600040101010101" pitchFamily="2" charset="-122"/>
                    <a:cs typeface="Cambria Math" panose="02040503050406030204" pitchFamily="18" charset="0"/>
                  </a:rPr>
                  <a:t>左手费米子组成</a:t>
                </a:r>
                <a:r>
                  <a:rPr lang="en-US" altLang="zh-CN" sz="3200" dirty="0">
                    <a:latin typeface="Cambria Math" panose="02040503050406030204" pitchFamily="18" charset="0"/>
                    <a:ea typeface="华文中宋" panose="02010600040101010101" pitchFamily="2" charset="-122"/>
                    <a:cs typeface="Cambria Math" panose="02040503050406030204" pitchFamily="18" charset="0"/>
                  </a:rPr>
                  <a:t>SU(2)</a:t>
                </a:r>
                <a:r>
                  <a:rPr lang="en-US" altLang="zh-CN" sz="2000" dirty="0">
                    <a:latin typeface="Cambria Math" panose="02040503050406030204" pitchFamily="18" charset="0"/>
                    <a:ea typeface="华文中宋" panose="02010600040101010101" pitchFamily="2" charset="-122"/>
                    <a:cs typeface="Cambria Math" panose="02040503050406030204" pitchFamily="18" charset="0"/>
                    <a:sym typeface="+mn-ea"/>
                  </a:rPr>
                  <a:t>L</a:t>
                </a:r>
                <a:r>
                  <a:rPr lang="zh-CN" altLang="en-US" sz="3200" dirty="0">
                    <a:latin typeface="Cambria Math" panose="02040503050406030204" pitchFamily="18" charset="0"/>
                    <a:ea typeface="华文中宋" panose="02010600040101010101" pitchFamily="2" charset="-122"/>
                    <a:cs typeface="Cambria Math" panose="02040503050406030204" pitchFamily="18" charset="0"/>
                  </a:rPr>
                  <a:t>双重态</a:t>
                </a:r>
                <a:r>
                  <a:rPr lang="en-US" altLang="zh-CN" sz="3200" dirty="0">
                    <a:latin typeface="Cambria Math" panose="02040503050406030204" pitchFamily="18" charset="0"/>
                    <a:ea typeface="华文中宋" panose="02010600040101010101" pitchFamily="2" charset="-122"/>
                    <a:cs typeface="Cambria Math" panose="02040503050406030204" pitchFamily="18" charset="0"/>
                  </a:rPr>
                  <a:t>              </a:t>
                </a:r>
                <a:r>
                  <a:rPr lang="zh-CN" altLang="en-US" sz="3200" dirty="0">
                    <a:latin typeface="Cambria Math" panose="02040503050406030204" pitchFamily="18" charset="0"/>
                    <a:ea typeface="华文中宋" panose="02010600040101010101" pitchFamily="2" charset="-122"/>
                    <a:cs typeface="Cambria Math" panose="02040503050406030204" pitchFamily="18" charset="0"/>
                  </a:rPr>
                  <a:t>右手费米子是单态</a:t>
                </a:r>
                <a:r>
                  <a:rPr lang="zh-CN" altLang="en-US" sz="3200" dirty="0">
                    <a:latin typeface="华文中宋" panose="02010600040101010101" pitchFamily="2" charset="-122"/>
                    <a:ea typeface="华文中宋" panose="02010600040101010101" pitchFamily="2" charset="-122"/>
                  </a:rPr>
                  <a:t>不参与</a:t>
                </a:r>
                <a:r>
                  <a:rPr lang="en-US" altLang="zh-CN" sz="3200" dirty="0">
                    <a:latin typeface="华文中宋" panose="02010600040101010101" pitchFamily="2" charset="-122"/>
                    <a:ea typeface="华文中宋" panose="02010600040101010101" pitchFamily="2" charset="-122"/>
                  </a:rPr>
                  <a:t>SU(2)</a:t>
                </a:r>
                <a:r>
                  <a:rPr lang="en-US" altLang="zh-CN" sz="2000" dirty="0">
                    <a:latin typeface="Cambria Math" panose="02040503050406030204" pitchFamily="18" charset="0"/>
                    <a:ea typeface="华文中宋" panose="02010600040101010101" pitchFamily="2" charset="-122"/>
                    <a:cs typeface="Cambria Math" panose="02040503050406030204" pitchFamily="18" charset="0"/>
                    <a:sym typeface="+mn-ea"/>
                  </a:rPr>
                  <a:t>L</a:t>
                </a:r>
                <a:r>
                  <a:rPr lang="zh-CN" altLang="en-US" sz="3200" dirty="0">
                    <a:latin typeface="华文中宋" panose="02010600040101010101" pitchFamily="2" charset="-122"/>
                    <a:ea typeface="华文中宋" panose="02010600040101010101" pitchFamily="2" charset="-122"/>
                  </a:rPr>
                  <a:t>相互作用</a:t>
                </a:r>
              </a:p>
              <a:p>
                <a:endParaRPr lang="zh-CN" altLang="en-US"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对称性未破缺时，规范玻色子都应无质量</a:t>
                </a:r>
              </a:p>
            </p:txBody>
          </p:sp>
        </mc:Choice>
        <mc:Fallback xmlns="">
          <p:sp>
            <p:nvSpPr>
              <p:cNvPr id="2" name="文本框 1"/>
              <p:cNvSpPr txBox="1">
                <a:spLocks noRot="1" noChangeAspect="1" noMove="1" noResize="1" noEditPoints="1" noAdjustHandles="1" noChangeArrowheads="1" noChangeShapeType="1" noTextEdit="1"/>
              </p:cNvSpPr>
              <p:nvPr/>
            </p:nvSpPr>
            <p:spPr>
              <a:xfrm>
                <a:off x="1447800" y="835660"/>
                <a:ext cx="15970250" cy="8824595"/>
              </a:xfrm>
              <a:prstGeom prst="rect">
                <a:avLst/>
              </a:prstGeom>
              <a:blipFill>
                <a:blip r:embed="rId3"/>
                <a:stretch>
                  <a:fillRect l="-993" t="-967" r="-496"/>
                </a:stretch>
              </a:blipFill>
            </p:spPr>
            <p:txBody>
              <a:bodyPr/>
              <a:lstStyle/>
              <a:p>
                <a:r>
                  <a:rPr lang="zh-CN" altLang="en-US">
                    <a:noFill/>
                  </a:rPr>
                  <a:t> </a:t>
                </a:r>
              </a:p>
            </p:txBody>
          </p:sp>
        </mc:Fallback>
      </mc:AlternateContent>
      <p:sp>
        <p:nvSpPr>
          <p:cNvPr id="6" name="AutoShape 2" descr="Scientific illustration of the Mexican Hat potential for spontaneous symmetry breaking. A 3D plot of V(φ) = -μ²|φ|² + λ|φ|⁴ with a sombrero-shaped surface. The vertical axis is potential energy V(φ), horizontal axes are Re(φ) and Im(φ). The central peak at φ=0 (unstable maximum) and the circular valley (minimum) at |φ| = v are clearly visible. A small ball sitting at one point on the valley rim represents the chosen vacuum. Clean white background, academic style, color gradient from blue (low energy) to red (high energy). Minimalist labels: &quot;Re(φ)&quot;, &quot;Im(φ)&quot;, &quot;V(φ)&quot;, &quot;False Vacuum (φ=0)&quot;, &quot;True Vacuum (|φ|=v)&quot;."/>
          <p:cNvSpPr>
            <a:spLocks noChangeAspect="1" noChangeArrowheads="1"/>
          </p:cNvSpPr>
          <p:nvPr/>
        </p:nvSpPr>
        <p:spPr bwMode="auto">
          <a:xfrm>
            <a:off x="8991600" y="49911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pic>
        <p:nvPicPr>
          <p:cNvPr id="4" name="图片 3" descr="电脑屏幕的照片上有字&#10;&#10;AI 生成的内容可能不正确。">
            <a:extLst>
              <a:ext uri="{FF2B5EF4-FFF2-40B4-BE49-F238E27FC236}">
                <a16:creationId xmlns:a16="http://schemas.microsoft.com/office/drawing/2014/main" id="{646BD59D-33B5-4C25-9D2F-60E4C9476D87}"/>
              </a:ext>
            </a:extLst>
          </p:cNvPr>
          <p:cNvPicPr>
            <a:picLocks noChangeAspect="1"/>
          </p:cNvPicPr>
          <p:nvPr/>
        </p:nvPicPr>
        <p:blipFill>
          <a:blip r:embed="rId4" cstate="print">
            <a:extLst>
              <a:ext uri="{28A0092B-C50C-407E-A947-70E740481C1C}">
                <a14:useLocalDpi xmlns:a14="http://schemas.microsoft.com/office/drawing/2010/main" val="0"/>
              </a:ext>
            </a:extLst>
          </a:blip>
          <a:srcRect l="1883" t="1609" r="3056" b="3152"/>
          <a:stretch>
            <a:fillRect/>
          </a:stretch>
        </p:blipFill>
        <p:spPr>
          <a:xfrm>
            <a:off x="6248400" y="4108200"/>
            <a:ext cx="6172201" cy="1704038"/>
          </a:xfrm>
          <a:prstGeom prst="rect">
            <a:avLst/>
          </a:prstGeom>
        </p:spPr>
      </p:pic>
      <p:pic>
        <p:nvPicPr>
          <p:cNvPr id="14" name="图片 13" descr="图片包含 文本&#10;&#10;AI 生成的内容可能不正确。">
            <a:extLst>
              <a:ext uri="{FF2B5EF4-FFF2-40B4-BE49-F238E27FC236}">
                <a16:creationId xmlns:a16="http://schemas.microsoft.com/office/drawing/2014/main" id="{CA9BD5FB-084D-1B3B-2FEB-C131137BF724}"/>
              </a:ext>
            </a:extLst>
          </p:cNvPr>
          <p:cNvPicPr>
            <a:picLocks noChangeAspect="1"/>
          </p:cNvPicPr>
          <p:nvPr/>
        </p:nvPicPr>
        <p:blipFill>
          <a:blip r:embed="rId5" cstate="print">
            <a:extLst>
              <a:ext uri="{28A0092B-C50C-407E-A947-70E740481C1C}">
                <a14:useLocalDpi xmlns:a14="http://schemas.microsoft.com/office/drawing/2010/main" val="0"/>
              </a:ext>
            </a:extLst>
          </a:blip>
          <a:srcRect t="7805" r="2663" b="10053"/>
          <a:stretch>
            <a:fillRect/>
          </a:stretch>
        </p:blipFill>
        <p:spPr>
          <a:xfrm>
            <a:off x="10058400" y="7039653"/>
            <a:ext cx="6638330" cy="1456647"/>
          </a:xfrm>
          <a:prstGeom prst="rect">
            <a:avLst/>
          </a:prstGeom>
        </p:spPr>
      </p:pic>
      <p:pic>
        <p:nvPicPr>
          <p:cNvPr id="18" name="图片 17" descr="许多鸟在飞&#10;&#10;AI 生成的内容可能不正确。">
            <a:extLst>
              <a:ext uri="{FF2B5EF4-FFF2-40B4-BE49-F238E27FC236}">
                <a16:creationId xmlns:a16="http://schemas.microsoft.com/office/drawing/2014/main" id="{6B1D8CE3-2606-388E-8C6E-A0F8A1E5974A}"/>
              </a:ext>
            </a:extLst>
          </p:cNvPr>
          <p:cNvPicPr>
            <a:picLocks noChangeAspect="1"/>
          </p:cNvPicPr>
          <p:nvPr/>
        </p:nvPicPr>
        <p:blipFill>
          <a:blip r:embed="rId6" cstate="print">
            <a:extLst>
              <a:ext uri="{28A0092B-C50C-407E-A947-70E740481C1C}">
                <a14:useLocalDpi xmlns:a14="http://schemas.microsoft.com/office/drawing/2010/main" val="0"/>
              </a:ext>
            </a:extLst>
          </a:blip>
          <a:srcRect l="5121" t="3205" r="2651" b="3926"/>
          <a:stretch>
            <a:fillRect/>
          </a:stretch>
        </p:blipFill>
        <p:spPr>
          <a:xfrm>
            <a:off x="2209800" y="6937584"/>
            <a:ext cx="7308850" cy="163491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p:cNvSpPr txBox="1"/>
          <p:nvPr/>
        </p:nvSpPr>
        <p:spPr>
          <a:xfrm>
            <a:off x="609600" y="278117"/>
            <a:ext cx="14478000" cy="1906905"/>
          </a:xfrm>
          <a:prstGeom prst="rect">
            <a:avLst/>
          </a:prstGeom>
          <a:noFill/>
        </p:spPr>
        <p:txBody>
          <a:bodyPr wrap="square" rtlCol="0">
            <a:spAutoFit/>
          </a:bodyPr>
          <a:lstStyle/>
          <a:p>
            <a:pPr>
              <a:lnSpc>
                <a:spcPts val="7080"/>
              </a:lnSpc>
            </a:pPr>
            <a:r>
              <a:rPr lang="en-US" sz="3600" dirty="0">
                <a:solidFill>
                  <a:srgbClr val="755B60"/>
                </a:solidFill>
                <a:latin typeface="华文琥珀" panose="02010800040101010101" pitchFamily="2" charset="-122"/>
                <a:ea typeface="华文琥珀" panose="02010800040101010101" pitchFamily="2" charset="-122"/>
                <a:sym typeface="+mn-ea"/>
              </a:rPr>
              <a:t>03 </a:t>
            </a:r>
            <a:r>
              <a:rPr lang="en-US" altLang="zh-CN" sz="3600" dirty="0">
                <a:solidFill>
                  <a:srgbClr val="755B60"/>
                </a:solidFill>
                <a:latin typeface="华文琥珀" panose="02010800040101010101" pitchFamily="2" charset="-122"/>
                <a:ea typeface="华文琥珀" panose="02010800040101010101" pitchFamily="2" charset="-122"/>
                <a:sym typeface="+mn-ea"/>
              </a:rPr>
              <a:t>Higgs</a:t>
            </a:r>
            <a:r>
              <a:rPr lang="zh-CN" altLang="zh-CN" sz="3600" dirty="0">
                <a:solidFill>
                  <a:srgbClr val="755B60"/>
                </a:solidFill>
                <a:latin typeface="华文琥珀" panose="02010800040101010101" pitchFamily="2" charset="-122"/>
                <a:ea typeface="华文琥珀" panose="02010800040101010101" pitchFamily="2" charset="-122"/>
                <a:sym typeface="+mn-ea"/>
              </a:rPr>
              <a:t>机制：</a:t>
            </a:r>
            <a:r>
              <a:rPr lang="en-US" altLang="zh-CN" sz="3600" dirty="0">
                <a:solidFill>
                  <a:srgbClr val="755B60"/>
                </a:solidFill>
                <a:latin typeface="华文琥珀" panose="02010800040101010101" pitchFamily="2" charset="-122"/>
                <a:ea typeface="华文琥珀" panose="02010800040101010101" pitchFamily="2" charset="-122"/>
                <a:sym typeface="+mn-ea"/>
              </a:rPr>
              <a:t>Higgs </a:t>
            </a:r>
            <a:r>
              <a:rPr lang="zh-CN" altLang="en-US" sz="3600" dirty="0">
                <a:solidFill>
                  <a:srgbClr val="755B60"/>
                </a:solidFill>
                <a:latin typeface="华文琥珀" panose="02010800040101010101" pitchFamily="2" charset="-122"/>
                <a:ea typeface="华文琥珀" panose="02010800040101010101" pitchFamily="2" charset="-122"/>
                <a:sym typeface="+mn-ea"/>
              </a:rPr>
              <a:t>双重态与自发对称破缺</a:t>
            </a:r>
            <a:endParaRPr lang="zh-CN" altLang="en-US" sz="3600" dirty="0">
              <a:solidFill>
                <a:srgbClr val="755B60"/>
              </a:solidFill>
              <a:latin typeface="华文琥珀" panose="02010800040101010101" pitchFamily="2" charset="-122"/>
              <a:ea typeface="华文琥珀" panose="02010800040101010101" pitchFamily="2" charset="-122"/>
            </a:endParaRPr>
          </a:p>
          <a:p>
            <a:pPr>
              <a:lnSpc>
                <a:spcPts val="7080"/>
              </a:lnSpc>
            </a:pP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p:cNvSpPr txBox="1"/>
              <p:nvPr/>
            </p:nvSpPr>
            <p:spPr>
              <a:xfrm>
                <a:off x="821690" y="1487101"/>
                <a:ext cx="10478095" cy="6704399"/>
              </a:xfrm>
              <a:prstGeom prst="rect">
                <a:avLst/>
              </a:prstGeom>
              <a:noFill/>
            </p:spPr>
            <p:txBody>
              <a:bodyPr wrap="square" rtlCol="0">
                <a:spAutoFit/>
              </a:bodyPr>
              <a:lstStyle/>
              <a:p>
                <a:r>
                  <a:rPr lang="en-US" altLang="zh-CN" sz="3200" dirty="0">
                    <a:solidFill>
                      <a:schemeClr val="tx2">
                        <a:lumMod val="50000"/>
                      </a:schemeClr>
                    </a:solidFill>
                    <a:latin typeface="华文中宋" panose="02010600040101010101" pitchFamily="2" charset="-122"/>
                    <a:ea typeface="华文中宋" panose="02010600040101010101" pitchFamily="2" charset="-122"/>
                  </a:rPr>
                  <a:t>Higgs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场是一个复标量双重态，弱超荷 ( </a:t>
                </a:r>
                <a:r>
                  <a:rPr lang="en-US" altLang="zh-CN" sz="3200" dirty="0">
                    <a:solidFill>
                      <a:schemeClr val="tx2">
                        <a:lumMod val="50000"/>
                      </a:schemeClr>
                    </a:solidFill>
                    <a:latin typeface="华文中宋" panose="02010600040101010101" pitchFamily="2" charset="-122"/>
                    <a:ea typeface="华文中宋" panose="02010600040101010101" pitchFamily="2" charset="-122"/>
                  </a:rPr>
                  <a:t>Y=1 )：</a:t>
                </a:r>
              </a:p>
              <a:p>
                <a:endParaRPr lang="zh-CN" altLang="en-US" sz="3200" dirty="0">
                  <a:solidFill>
                    <a:schemeClr val="tx2">
                      <a:lumMod val="50000"/>
                    </a:schemeClr>
                  </a:solidFill>
                  <a:latin typeface="华文中宋" panose="02010600040101010101" pitchFamily="2" charset="-122"/>
                  <a:ea typeface="华文中宋" panose="02010600040101010101" pitchFamily="2" charset="-122"/>
                </a:endParaRPr>
              </a:p>
              <a:p>
                <a:endParaRPr lang="zh-CN" altLang="en-US" sz="3200" dirty="0">
                  <a:solidFill>
                    <a:schemeClr val="tx2">
                      <a:lumMod val="50000"/>
                    </a:schemeClr>
                  </a:solidFill>
                  <a:latin typeface="华文中宋" panose="02010600040101010101" pitchFamily="2" charset="-122"/>
                  <a:ea typeface="华文中宋" panose="02010600040101010101" pitchFamily="2" charset="-122"/>
                </a:endParaRP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势能取“墨西哥帽”形式：</a:t>
                </a:r>
              </a:p>
              <a:p>
                <a:pPr algn="ctr"/>
                <a14:m>
                  <m:oMathPara xmlns:m="http://schemas.openxmlformats.org/officeDocument/2006/math">
                    <m:oMathParaPr>
                      <m:jc m:val="centerGroup"/>
                    </m:oMathParaPr>
                    <m:oMath xmlns:m="http://schemas.openxmlformats.org/officeDocument/2006/math">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𝑉</m:t>
                      </m:r>
                      <m:d>
                        <m:d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dPr>
                        <m:e>
                          <m:r>
                            <m:rPr>
                              <m:sty m:val="p"/>
                            </m:rPr>
                            <a:rPr lang="en-US" altLang="zh-CN" sz="3200" i="0" dirty="0">
                              <a:solidFill>
                                <a:schemeClr val="tx2">
                                  <a:lumMod val="50000"/>
                                </a:schemeClr>
                              </a:solidFill>
                              <a:latin typeface="Cambria Math" panose="02040503050406030204" pitchFamily="18" charset="0"/>
                              <a:ea typeface="华文中宋" panose="02010600040101010101" pitchFamily="2" charset="-122"/>
                            </a:rPr>
                            <m:t>Φ</m:t>
                          </m:r>
                        </m:e>
                      </m:d>
                      <m:r>
                        <a:rPr lang="en-US" altLang="zh-CN" sz="3200" i="1" dirty="0">
                          <a:solidFill>
                            <a:schemeClr val="tx2">
                              <a:lumMod val="50000"/>
                            </a:schemeClr>
                          </a:solidFill>
                          <a:latin typeface="Cambria Math" panose="02040503050406030204" pitchFamily="18" charset="0"/>
                          <a:ea typeface="华文中宋" panose="02010600040101010101" pitchFamily="2" charset="-122"/>
                        </a:rPr>
                        <m:t>=−</m:t>
                      </m:r>
                      <m:sSup>
                        <m:sSup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sSupPr>
                        <m:e>
                          <m:r>
                            <a:rPr lang="en-US" altLang="zh-CN" sz="3200" i="1" dirty="0">
                              <a:solidFill>
                                <a:schemeClr val="tx2">
                                  <a:lumMod val="50000"/>
                                </a:schemeClr>
                              </a:solidFill>
                              <a:latin typeface="Cambria Math" panose="02040503050406030204" pitchFamily="18" charset="0"/>
                              <a:ea typeface="华文中宋" panose="02010600040101010101" pitchFamily="2" charset="-122"/>
                            </a:rPr>
                            <m:t>𝜇</m:t>
                          </m:r>
                        </m:e>
                        <m:sup>
                          <m:r>
                            <a:rPr lang="en-US" altLang="zh-CN" sz="3200" i="1" dirty="0">
                              <a:solidFill>
                                <a:schemeClr val="tx2">
                                  <a:lumMod val="50000"/>
                                </a:schemeClr>
                              </a:solidFill>
                              <a:latin typeface="Cambria Math" panose="02040503050406030204" pitchFamily="18" charset="0"/>
                              <a:ea typeface="华文中宋" panose="02010600040101010101" pitchFamily="2" charset="-122"/>
                            </a:rPr>
                            <m:t>2</m:t>
                          </m:r>
                        </m:sup>
                      </m:sSup>
                      <m:sSup>
                        <m:sSup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sSupPr>
                        <m:e>
                          <m:r>
                            <m:rPr>
                              <m:sty m:val="p"/>
                            </m:rPr>
                            <a:rPr lang="en-US" altLang="zh-CN" sz="3200" i="0" dirty="0">
                              <a:solidFill>
                                <a:schemeClr val="tx2">
                                  <a:lumMod val="50000"/>
                                </a:schemeClr>
                              </a:solidFill>
                              <a:latin typeface="Cambria Math" panose="02040503050406030204" pitchFamily="18" charset="0"/>
                              <a:ea typeface="华文中宋" panose="02010600040101010101" pitchFamily="2" charset="-122"/>
                            </a:rPr>
                            <m:t>Φ</m:t>
                          </m:r>
                        </m:e>
                        <m:sup>
                          <m:r>
                            <a:rPr lang="en-US" altLang="zh-CN" sz="3200" i="1" dirty="0">
                              <a:solidFill>
                                <a:schemeClr val="tx2">
                                  <a:lumMod val="50000"/>
                                </a:schemeClr>
                              </a:solidFill>
                              <a:latin typeface="Cambria Math" panose="02040503050406030204" pitchFamily="18" charset="0"/>
                              <a:ea typeface="华文中宋" panose="02010600040101010101" pitchFamily="2" charset="-122"/>
                            </a:rPr>
                            <m:t>†</m:t>
                          </m:r>
                        </m:sup>
                      </m:sSup>
                      <m:r>
                        <m:rPr>
                          <m:sty m:val="p"/>
                        </m:rPr>
                        <a:rPr lang="en-US" altLang="zh-CN" sz="3200" i="0" dirty="0">
                          <a:solidFill>
                            <a:schemeClr val="tx2">
                              <a:lumMod val="50000"/>
                            </a:schemeClr>
                          </a:solidFill>
                          <a:latin typeface="Cambria Math" panose="02040503050406030204" pitchFamily="18" charset="0"/>
                          <a:ea typeface="华文中宋" panose="02010600040101010101" pitchFamily="2" charset="-122"/>
                        </a:rPr>
                        <m:t>Φ</m:t>
                      </m:r>
                      <m:r>
                        <a:rPr lang="en-US" altLang="zh-CN" sz="3200" i="1" dirty="0">
                          <a:solidFill>
                            <a:schemeClr val="tx2">
                              <a:lumMod val="50000"/>
                            </a:schemeClr>
                          </a:solidFill>
                          <a:latin typeface="Cambria Math" panose="02040503050406030204" pitchFamily="18" charset="0"/>
                          <a:ea typeface="华文中宋" panose="02010600040101010101" pitchFamily="2" charset="-122"/>
                        </a:rPr>
                        <m:t>+</m:t>
                      </m:r>
                      <m:r>
                        <a:rPr lang="en-US" altLang="zh-CN" sz="3200" i="1" dirty="0">
                          <a:solidFill>
                            <a:schemeClr val="tx2">
                              <a:lumMod val="50000"/>
                            </a:schemeClr>
                          </a:solidFill>
                          <a:latin typeface="Cambria Math" panose="02040503050406030204" pitchFamily="18" charset="0"/>
                          <a:ea typeface="华文中宋" panose="02010600040101010101" pitchFamily="2" charset="-122"/>
                        </a:rPr>
                        <m:t>𝜆</m:t>
                      </m:r>
                      <m:sSup>
                        <m:sSup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sSupPr>
                        <m:e>
                          <m:d>
                            <m:d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dPr>
                            <m:e>
                              <m:sSup>
                                <m:sSup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sSupPr>
                                <m:e>
                                  <m:r>
                                    <m:rPr>
                                      <m:sty m:val="p"/>
                                    </m:rPr>
                                    <a:rPr lang="en-US" altLang="zh-CN" sz="3200" i="0" dirty="0">
                                      <a:solidFill>
                                        <a:schemeClr val="tx2">
                                          <a:lumMod val="50000"/>
                                        </a:schemeClr>
                                      </a:solidFill>
                                      <a:latin typeface="Cambria Math" panose="02040503050406030204" pitchFamily="18" charset="0"/>
                                      <a:ea typeface="华文中宋" panose="02010600040101010101" pitchFamily="2" charset="-122"/>
                                    </a:rPr>
                                    <m:t>Φ</m:t>
                                  </m:r>
                                </m:e>
                                <m:sup>
                                  <m:r>
                                    <a:rPr lang="en-US" altLang="zh-CN" sz="3200" i="1" dirty="0">
                                      <a:solidFill>
                                        <a:schemeClr val="tx2">
                                          <a:lumMod val="50000"/>
                                        </a:schemeClr>
                                      </a:solidFill>
                                      <a:latin typeface="Cambria Math" panose="02040503050406030204" pitchFamily="18" charset="0"/>
                                      <a:ea typeface="华文中宋" panose="02010600040101010101" pitchFamily="2" charset="-122"/>
                                    </a:rPr>
                                    <m:t>†</m:t>
                                  </m:r>
                                </m:sup>
                              </m:sSup>
                              <m:r>
                                <m:rPr>
                                  <m:sty m:val="p"/>
                                </m:rPr>
                                <a:rPr lang="en-US" altLang="zh-CN" sz="3200" i="0" dirty="0">
                                  <a:solidFill>
                                    <a:schemeClr val="tx2">
                                      <a:lumMod val="50000"/>
                                    </a:schemeClr>
                                  </a:solidFill>
                                  <a:latin typeface="Cambria Math" panose="02040503050406030204" pitchFamily="18" charset="0"/>
                                  <a:ea typeface="华文中宋" panose="02010600040101010101" pitchFamily="2" charset="-122"/>
                                </a:rPr>
                                <m:t>Φ</m:t>
                              </m:r>
                            </m:e>
                          </m:d>
                        </m:e>
                        <m:sup>
                          <m:r>
                            <a:rPr lang="en-US" altLang="zh-CN" sz="3200" i="1" dirty="0">
                              <a:solidFill>
                                <a:schemeClr val="tx2">
                                  <a:lumMod val="50000"/>
                                </a:schemeClr>
                              </a:solidFill>
                              <a:latin typeface="Cambria Math" panose="02040503050406030204" pitchFamily="18" charset="0"/>
                              <a:ea typeface="华文中宋" panose="02010600040101010101" pitchFamily="2" charset="-122"/>
                            </a:rPr>
                            <m:t>2</m:t>
                          </m:r>
                        </m:sup>
                      </m:sSup>
                      <m:r>
                        <a:rPr lang="en-US" altLang="zh-CN" sz="3200" i="1" dirty="0">
                          <a:solidFill>
                            <a:schemeClr val="tx2">
                              <a:lumMod val="50000"/>
                            </a:schemeClr>
                          </a:solidFill>
                          <a:latin typeface="Cambria Math" panose="02040503050406030204" pitchFamily="18" charset="0"/>
                          <a:ea typeface="华文中宋" panose="02010600040101010101" pitchFamily="2" charset="-122"/>
                        </a:rPr>
                        <m:t>, </m:t>
                      </m:r>
                      <m:sSup>
                        <m:sSup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sSupPr>
                        <m:e>
                          <m:r>
                            <a:rPr lang="en-US" altLang="zh-CN" sz="3200" i="1" dirty="0">
                              <a:solidFill>
                                <a:schemeClr val="tx2">
                                  <a:lumMod val="50000"/>
                                </a:schemeClr>
                              </a:solidFill>
                              <a:latin typeface="Cambria Math" panose="02040503050406030204" pitchFamily="18" charset="0"/>
                              <a:ea typeface="华文中宋" panose="02010600040101010101" pitchFamily="2" charset="-122"/>
                            </a:rPr>
                            <m:t>𝜇</m:t>
                          </m:r>
                        </m:e>
                        <m:sup>
                          <m:r>
                            <a:rPr lang="en-US" altLang="zh-CN" sz="3200" i="1" dirty="0">
                              <a:solidFill>
                                <a:schemeClr val="tx2">
                                  <a:lumMod val="50000"/>
                                </a:schemeClr>
                              </a:solidFill>
                              <a:latin typeface="Cambria Math" panose="02040503050406030204" pitchFamily="18" charset="0"/>
                              <a:ea typeface="华文中宋" panose="02010600040101010101" pitchFamily="2" charset="-122"/>
                            </a:rPr>
                            <m:t>2</m:t>
                          </m:r>
                        </m:sup>
                      </m:sSup>
                      <m:r>
                        <a:rPr lang="en-US" altLang="zh-CN" sz="3200" i="1" dirty="0">
                          <a:solidFill>
                            <a:schemeClr val="tx2">
                              <a:lumMod val="50000"/>
                            </a:schemeClr>
                          </a:solidFill>
                          <a:latin typeface="Cambria Math" panose="02040503050406030204" pitchFamily="18" charset="0"/>
                          <a:ea typeface="华文中宋" panose="02010600040101010101" pitchFamily="2" charset="-122"/>
                        </a:rPr>
                        <m:t>&gt;</m:t>
                      </m:r>
                      <m:r>
                        <a:rPr lang="en-US" altLang="zh-CN" sz="3200" i="1" dirty="0">
                          <a:solidFill>
                            <a:schemeClr val="tx2">
                              <a:lumMod val="50000"/>
                            </a:schemeClr>
                          </a:solidFill>
                          <a:latin typeface="Cambria Math" panose="02040503050406030204" pitchFamily="18" charset="0"/>
                          <a:ea typeface="华文中宋" panose="02010600040101010101" pitchFamily="2" charset="-122"/>
                        </a:rPr>
                        <m:t>0</m:t>
                      </m:r>
                      <m:r>
                        <a:rPr lang="en-US" altLang="zh-CN" sz="3200" i="1" dirty="0">
                          <a:solidFill>
                            <a:schemeClr val="tx2">
                              <a:lumMod val="50000"/>
                            </a:schemeClr>
                          </a:solidFill>
                          <a:latin typeface="Cambria Math" panose="02040503050406030204" pitchFamily="18" charset="0"/>
                          <a:ea typeface="华文中宋" panose="02010600040101010101" pitchFamily="2" charset="-122"/>
                        </a:rPr>
                        <m:t>, </m:t>
                      </m:r>
                      <m:r>
                        <a:rPr lang="en-US" altLang="zh-CN" sz="3200" i="1" dirty="0">
                          <a:solidFill>
                            <a:schemeClr val="tx2">
                              <a:lumMod val="50000"/>
                            </a:schemeClr>
                          </a:solidFill>
                          <a:latin typeface="Cambria Math" panose="02040503050406030204" pitchFamily="18" charset="0"/>
                          <a:ea typeface="华文中宋" panose="02010600040101010101" pitchFamily="2" charset="-122"/>
                        </a:rPr>
                        <m:t>𝜆</m:t>
                      </m:r>
                      <m:r>
                        <a:rPr lang="en-US" altLang="zh-CN" sz="3200" i="1" dirty="0">
                          <a:solidFill>
                            <a:schemeClr val="tx2">
                              <a:lumMod val="50000"/>
                            </a:schemeClr>
                          </a:solidFill>
                          <a:latin typeface="Cambria Math" panose="02040503050406030204" pitchFamily="18" charset="0"/>
                          <a:ea typeface="华文中宋" panose="02010600040101010101" pitchFamily="2" charset="-122"/>
                        </a:rPr>
                        <m:t>&gt;</m:t>
                      </m:r>
                      <m:r>
                        <a:rPr lang="en-US" altLang="zh-CN" sz="3200" i="1" dirty="0">
                          <a:solidFill>
                            <a:schemeClr val="tx2">
                              <a:lumMod val="50000"/>
                            </a:schemeClr>
                          </a:solidFill>
                          <a:latin typeface="Cambria Math" panose="02040503050406030204" pitchFamily="18" charset="0"/>
                          <a:ea typeface="华文中宋" panose="02010600040101010101" pitchFamily="2" charset="-122"/>
                        </a:rPr>
                        <m:t>0</m:t>
                      </m:r>
                    </m:oMath>
                  </m:oMathPara>
                </a14:m>
                <a:endParaRPr lang="en-US" altLang="zh-CN" sz="3200" i="1" dirty="0">
                  <a:solidFill>
                    <a:schemeClr val="tx2">
                      <a:lumMod val="50000"/>
                    </a:schemeClr>
                  </a:solidFill>
                  <a:latin typeface="Cambria Math" panose="02040503050406030204" pitchFamily="18" charset="0"/>
                  <a:ea typeface="华文中宋" panose="02010600040101010101" pitchFamily="2" charset="-122"/>
                  <a:cs typeface="Cambria Math" panose="02040503050406030204" pitchFamily="18" charset="0"/>
                </a:endParaRP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最小值不在原点，而是在 </a:t>
                </a:r>
                <a14:m>
                  <m:oMath xmlns:m="http://schemas.openxmlformats.org/officeDocument/2006/math">
                    <m:d>
                      <m:dPr>
                        <m:begChr m:val="|"/>
                        <m:endChr m:val="|"/>
                        <m:ctrlPr>
                          <a:rPr lang="zh-CN" altLang="en-US" sz="3200" i="1" dirty="0" smtClean="0">
                            <a:solidFill>
                              <a:schemeClr val="tx2">
                                <a:lumMod val="50000"/>
                              </a:schemeClr>
                            </a:solidFill>
                            <a:latin typeface="Cambria Math" panose="02040503050406030204" pitchFamily="18" charset="0"/>
                            <a:ea typeface="华文中宋" panose="02010600040101010101" pitchFamily="2" charset="-122"/>
                          </a:rPr>
                        </m:ctrlPr>
                      </m:dPr>
                      <m:e>
                        <m:r>
                          <m:rPr>
                            <m:sty m:val="p"/>
                          </m:rPr>
                          <a:rPr lang="zh-CN" altLang="en-US" sz="3200" i="0" dirty="0" smtClean="0">
                            <a:solidFill>
                              <a:schemeClr val="tx2">
                                <a:lumMod val="50000"/>
                              </a:schemeClr>
                            </a:solidFill>
                            <a:latin typeface="Cambria Math" panose="02040503050406030204" pitchFamily="18" charset="0"/>
                            <a:ea typeface="华文中宋" panose="02010600040101010101" pitchFamily="2" charset="-122"/>
                          </a:rPr>
                          <m:t>Φ</m:t>
                        </m:r>
                      </m:e>
                    </m:d>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m:t>
                    </m:r>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𝑣</m:t>
                    </m:r>
                    <m:r>
                      <m:rPr>
                        <m:lit/>
                      </m:r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m:t>
                    </m:r>
                    <m:rad>
                      <m:radPr>
                        <m:degHide m:val="on"/>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radPr>
                      <m:deg/>
                      <m:e>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2</m:t>
                        </m:r>
                      </m:e>
                    </m:rad>
                  </m:oMath>
                </a14:m>
                <a:r>
                  <a:rPr lang="en-US" altLang="zh-CN" sz="3200" dirty="0">
                    <a:solidFill>
                      <a:schemeClr val="tx2">
                        <a:lumMod val="50000"/>
                      </a:schemeClr>
                    </a:solidFill>
                    <a:latin typeface="华文中宋" panose="02010600040101010101" pitchFamily="2" charset="-122"/>
                    <a:ea typeface="华文中宋" panose="02010600040101010101" pitchFamily="2" charset="-122"/>
                  </a:rPr>
                  <a:t> </a:t>
                </a:r>
                <a:r>
                  <a:rPr lang="zh-CN" altLang="en-US" sz="3200" dirty="0">
                    <a:solidFill>
                      <a:schemeClr val="tx2">
                        <a:lumMod val="50000"/>
                      </a:schemeClr>
                    </a:solidFill>
                    <a:latin typeface="华文中宋" panose="02010600040101010101" pitchFamily="2" charset="-122"/>
                    <a:ea typeface="华文中宋" panose="02010600040101010101" pitchFamily="2" charset="-122"/>
                  </a:rPr>
                  <a:t>的圆周上</a:t>
                </a:r>
                <a:endParaRPr lang="en-US" altLang="zh-CN" sz="3200" dirty="0">
                  <a:solidFill>
                    <a:schemeClr val="tx2">
                      <a:lumMod val="50000"/>
                    </a:schemeClr>
                  </a:solidFill>
                  <a:latin typeface="华文中宋" panose="02010600040101010101" pitchFamily="2" charset="-122"/>
                  <a:ea typeface="华文中宋" panose="02010600040101010101" pitchFamily="2" charset="-122"/>
                </a:endParaRP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其中 (</a:t>
                </a:r>
                <a14:m>
                  <m:oMath xmlns:m="http://schemas.openxmlformats.org/officeDocument/2006/math">
                    <m:r>
                      <a:rPr lang="en-US" altLang="zh-CN" sz="3200" i="1" dirty="0">
                        <a:solidFill>
                          <a:schemeClr val="tx2">
                            <a:lumMod val="50000"/>
                          </a:schemeClr>
                        </a:solidFill>
                        <a:latin typeface="Cambria Math" panose="02040503050406030204" pitchFamily="18" charset="0"/>
                        <a:ea typeface="华文中宋" panose="02010600040101010101" pitchFamily="2" charset="-122"/>
                      </a:rPr>
                      <m:t>𝑣</m:t>
                    </m:r>
                    <m:r>
                      <a:rPr lang="en-US" altLang="zh-CN" sz="3200" i="1" dirty="0">
                        <a:solidFill>
                          <a:schemeClr val="tx2">
                            <a:lumMod val="50000"/>
                          </a:schemeClr>
                        </a:solidFill>
                        <a:latin typeface="Cambria Math" panose="02040503050406030204" pitchFamily="18" charset="0"/>
                        <a:ea typeface="华文中宋" panose="02010600040101010101" pitchFamily="2" charset="-122"/>
                      </a:rPr>
                      <m:t>=</m:t>
                    </m:r>
                    <m:rad>
                      <m:radPr>
                        <m:degHide m:val="on"/>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radPr>
                      <m:deg/>
                      <m:e>
                        <m:f>
                          <m:f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fPr>
                          <m:num>
                            <m:sSup>
                              <m:sSup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sSupPr>
                              <m:e>
                                <m:r>
                                  <a:rPr lang="en-US" altLang="zh-CN" sz="3200" i="1" dirty="0">
                                    <a:solidFill>
                                      <a:schemeClr val="tx2">
                                        <a:lumMod val="50000"/>
                                      </a:schemeClr>
                                    </a:solidFill>
                                    <a:latin typeface="Cambria Math" panose="02040503050406030204" pitchFamily="18" charset="0"/>
                                    <a:ea typeface="华文中宋" panose="02010600040101010101" pitchFamily="2" charset="-122"/>
                                  </a:rPr>
                                  <m:t>𝜇</m:t>
                                </m:r>
                              </m:e>
                              <m:sup>
                                <m:r>
                                  <a:rPr lang="en-US" altLang="zh-CN" sz="3200" i="1" dirty="0">
                                    <a:solidFill>
                                      <a:schemeClr val="tx2">
                                        <a:lumMod val="50000"/>
                                      </a:schemeClr>
                                    </a:solidFill>
                                    <a:latin typeface="Cambria Math" panose="02040503050406030204" pitchFamily="18" charset="0"/>
                                    <a:ea typeface="华文中宋" panose="02010600040101010101" pitchFamily="2" charset="-122"/>
                                  </a:rPr>
                                  <m:t>2</m:t>
                                </m:r>
                              </m:sup>
                            </m:sSup>
                          </m:num>
                          <m:den>
                            <m:r>
                              <a:rPr lang="en-US" altLang="zh-CN" sz="3200" i="1" dirty="0">
                                <a:solidFill>
                                  <a:schemeClr val="tx2">
                                    <a:lumMod val="50000"/>
                                  </a:schemeClr>
                                </a:solidFill>
                                <a:latin typeface="Cambria Math" panose="02040503050406030204" pitchFamily="18" charset="0"/>
                                <a:ea typeface="华文中宋" panose="02010600040101010101" pitchFamily="2" charset="-122"/>
                              </a:rPr>
                              <m:t>𝜆</m:t>
                            </m:r>
                          </m:den>
                        </m:f>
                      </m:e>
                    </m:rad>
                    <m:r>
                      <a:rPr lang="en-US" altLang="zh-CN" sz="3200" i="1" dirty="0">
                        <a:solidFill>
                          <a:schemeClr val="tx2">
                            <a:lumMod val="50000"/>
                          </a:schemeClr>
                        </a:solidFill>
                        <a:latin typeface="Cambria Math" panose="02040503050406030204" pitchFamily="18" charset="0"/>
                        <a:ea typeface="华文中宋" panose="02010600040101010101" pitchFamily="2" charset="-122"/>
                      </a:rPr>
                      <m:t>≈</m:t>
                    </m:r>
                    <m:r>
                      <a:rPr lang="en-US" altLang="zh-CN" sz="3200" i="1" dirty="0">
                        <a:solidFill>
                          <a:schemeClr val="tx2">
                            <a:lumMod val="50000"/>
                          </a:schemeClr>
                        </a:solidFill>
                        <a:latin typeface="Cambria Math" panose="02040503050406030204" pitchFamily="18" charset="0"/>
                        <a:ea typeface="华文中宋" panose="02010600040101010101" pitchFamily="2" charset="-122"/>
                      </a:rPr>
                      <m:t>246 </m:t>
                    </m:r>
                    <m:r>
                      <m:rPr>
                        <m:nor/>
                      </m:rPr>
                      <a:rPr lang="en-US" altLang="zh-CN" sz="3200" dirty="0">
                        <a:solidFill>
                          <a:schemeClr val="tx2">
                            <a:lumMod val="50000"/>
                          </a:schemeClr>
                        </a:solidFill>
                        <a:latin typeface="Cambria Math" panose="02040503050406030204" pitchFamily="18" charset="0"/>
                        <a:ea typeface="华文中宋" panose="02010600040101010101" pitchFamily="2" charset="-122"/>
                      </a:rPr>
                      <m:t>GeV</m:t>
                    </m:r>
                  </m:oMath>
                </a14:m>
                <a:r>
                  <a:rPr lang="en-US" altLang="zh-CN" sz="3200" dirty="0">
                    <a:solidFill>
                      <a:schemeClr val="tx2">
                        <a:lumMod val="50000"/>
                      </a:schemeClr>
                    </a:solidFill>
                    <a:latin typeface="华文中宋" panose="02010600040101010101" pitchFamily="2" charset="-122"/>
                    <a:ea typeface="华文中宋" panose="02010600040101010101" pitchFamily="2" charset="-122"/>
                  </a:rPr>
                  <a:t>)</a:t>
                </a: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选取真空方向得到期望值</a:t>
                </a:r>
                <a14:m>
                  <m:oMath xmlns:m="http://schemas.openxmlformats.org/officeDocument/2006/math">
                    <m:d>
                      <m:dPr>
                        <m:begChr m:val="⟨"/>
                        <m:endChr m:val="⟩"/>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dPr>
                      <m:e>
                        <m:r>
                          <m:rPr>
                            <m:sty m:val="p"/>
                          </m:rPr>
                          <a:rPr lang="en-US" altLang="zh-CN" sz="3200" i="0" dirty="0">
                            <a:solidFill>
                              <a:schemeClr val="tx2">
                                <a:lumMod val="50000"/>
                              </a:schemeClr>
                            </a:solidFill>
                            <a:latin typeface="Cambria Math" panose="02040503050406030204" pitchFamily="18" charset="0"/>
                            <a:ea typeface="华文中宋" panose="02010600040101010101" pitchFamily="2" charset="-122"/>
                          </a:rPr>
                          <m:t>Φ</m:t>
                        </m:r>
                      </m:e>
                    </m:d>
                  </m:oMath>
                </a14:m>
                <a:r>
                  <a:rPr lang="zh-CN" altLang="en-US" sz="3200" dirty="0">
                    <a:solidFill>
                      <a:schemeClr val="tx2">
                        <a:lumMod val="50000"/>
                      </a:schemeClr>
                    </a:solidFill>
                    <a:latin typeface="华文中宋" panose="02010600040101010101" pitchFamily="2" charset="-122"/>
                    <a:ea typeface="华文中宋" panose="02010600040101010101" pitchFamily="2" charset="-122"/>
                  </a:rPr>
                  <a:t>：</a:t>
                </a:r>
                <a:endParaRPr lang="en-US" altLang="zh-CN" sz="3200" dirty="0">
                  <a:solidFill>
                    <a:schemeClr val="tx2">
                      <a:lumMod val="50000"/>
                    </a:schemeClr>
                  </a:solidFill>
                  <a:latin typeface="华文中宋" panose="02010600040101010101" pitchFamily="2" charset="-122"/>
                  <a:ea typeface="华文中宋" panose="02010600040101010101" pitchFamily="2" charset="-122"/>
                </a:endParaRPr>
              </a:p>
              <a:p>
                <a:pPr/>
                <a14:m>
                  <m:oMathPara xmlns:m="http://schemas.openxmlformats.org/officeDocument/2006/math">
                    <m:oMathParaPr>
                      <m:jc m:val="center"/>
                    </m:oMathParaPr>
                    <m:oMath xmlns:m="http://schemas.openxmlformats.org/officeDocument/2006/math">
                      <m:d>
                        <m:dPr>
                          <m:begChr m:val="⟨"/>
                          <m:endChr m:val="⟩"/>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dPr>
                        <m:e>
                          <m:r>
                            <m:rPr>
                              <m:sty m:val="p"/>
                            </m:rPr>
                            <a:rPr lang="en-US" altLang="zh-CN" sz="3200" i="0" dirty="0">
                              <a:solidFill>
                                <a:schemeClr val="tx2">
                                  <a:lumMod val="50000"/>
                                </a:schemeClr>
                              </a:solidFill>
                              <a:latin typeface="Cambria Math" panose="02040503050406030204" pitchFamily="18" charset="0"/>
                              <a:ea typeface="华文中宋" panose="02010600040101010101" pitchFamily="2" charset="-122"/>
                            </a:rPr>
                            <m:t>Φ</m:t>
                          </m:r>
                        </m:e>
                      </m:d>
                      <m:r>
                        <a:rPr lang="en-US" altLang="zh-CN" sz="3200" i="1" dirty="0">
                          <a:solidFill>
                            <a:schemeClr val="tx2">
                              <a:lumMod val="50000"/>
                            </a:schemeClr>
                          </a:solidFill>
                          <a:latin typeface="Cambria Math" panose="02040503050406030204" pitchFamily="18" charset="0"/>
                          <a:ea typeface="华文中宋" panose="02010600040101010101" pitchFamily="2" charset="-122"/>
                        </a:rPr>
                        <m:t>=</m:t>
                      </m:r>
                      <m:f>
                        <m:f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fPr>
                        <m:num>
                          <m:r>
                            <a:rPr lang="en-US" altLang="zh-CN" sz="3200" i="1" dirty="0">
                              <a:solidFill>
                                <a:schemeClr val="tx2">
                                  <a:lumMod val="50000"/>
                                </a:schemeClr>
                              </a:solidFill>
                              <a:latin typeface="Cambria Math" panose="02040503050406030204" pitchFamily="18" charset="0"/>
                              <a:ea typeface="华文中宋" panose="02010600040101010101" pitchFamily="2" charset="-122"/>
                            </a:rPr>
                            <m:t>1</m:t>
                          </m:r>
                        </m:num>
                        <m:den>
                          <m:rad>
                            <m:radPr>
                              <m:degHide m:val="on"/>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radPr>
                            <m:deg/>
                            <m:e>
                              <m:r>
                                <a:rPr lang="en-US" altLang="zh-CN" sz="3200" i="1" dirty="0">
                                  <a:solidFill>
                                    <a:schemeClr val="tx2">
                                      <a:lumMod val="50000"/>
                                    </a:schemeClr>
                                  </a:solidFill>
                                  <a:latin typeface="Cambria Math" panose="02040503050406030204" pitchFamily="18" charset="0"/>
                                  <a:ea typeface="华文中宋" panose="02010600040101010101" pitchFamily="2" charset="-122"/>
                                </a:rPr>
                                <m:t>2</m:t>
                              </m:r>
                            </m:e>
                          </m:rad>
                        </m:den>
                      </m:f>
                      <m:d>
                        <m:dPr>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dPr>
                        <m:e>
                          <m:m>
                            <m:mPr>
                              <m:plcHide m:val="on"/>
                              <m:mcs>
                                <m:mc>
                                  <m:mcPr>
                                    <m:count m:val="1"/>
                                    <m:mcJc m:val="center"/>
                                  </m:mcPr>
                                </m:mc>
                              </m:mcs>
                              <m:ctrlPr>
                                <a:rPr lang="en-US" altLang="zh-CN" sz="3200" i="1" dirty="0">
                                  <a:solidFill>
                                    <a:schemeClr val="tx2">
                                      <a:lumMod val="50000"/>
                                    </a:schemeClr>
                                  </a:solidFill>
                                  <a:latin typeface="Cambria Math" panose="02040503050406030204" pitchFamily="18" charset="0"/>
                                  <a:ea typeface="华文中宋" panose="02010600040101010101" pitchFamily="2" charset="-122"/>
                                </a:rPr>
                              </m:ctrlPr>
                            </m:mPr>
                            <m:mr>
                              <m:e>
                                <m:r>
                                  <a:rPr lang="en-US" altLang="zh-CN" sz="3200" i="1" dirty="0">
                                    <a:solidFill>
                                      <a:schemeClr val="tx2">
                                        <a:lumMod val="50000"/>
                                      </a:schemeClr>
                                    </a:solidFill>
                                    <a:latin typeface="Cambria Math" panose="02040503050406030204" pitchFamily="18" charset="0"/>
                                    <a:ea typeface="华文中宋" panose="02010600040101010101" pitchFamily="2" charset="-122"/>
                                  </a:rPr>
                                  <m:t>0</m:t>
                                </m:r>
                              </m:e>
                            </m:mr>
                            <m:mr>
                              <m:e>
                                <m:r>
                                  <a:rPr lang="en-US" altLang="zh-CN" sz="3200" i="1" dirty="0">
                                    <a:solidFill>
                                      <a:schemeClr val="tx2">
                                        <a:lumMod val="50000"/>
                                      </a:schemeClr>
                                    </a:solidFill>
                                    <a:latin typeface="Cambria Math" panose="02040503050406030204" pitchFamily="18" charset="0"/>
                                    <a:ea typeface="华文中宋" panose="02010600040101010101" pitchFamily="2" charset="-122"/>
                                  </a:rPr>
                                  <m:t>𝑣</m:t>
                                </m:r>
                              </m:e>
                            </m:mr>
                          </m:m>
                        </m:e>
                      </m:d>
                    </m:oMath>
                  </m:oMathPara>
                </a14:m>
                <a:endParaRPr lang="en-US" altLang="zh-CN" sz="3200" dirty="0">
                  <a:solidFill>
                    <a:schemeClr val="tx2">
                      <a:lumMod val="50000"/>
                    </a:schemeClr>
                  </a:solidFill>
                  <a:latin typeface="华文中宋" panose="02010600040101010101" pitchFamily="2" charset="-122"/>
                  <a:ea typeface="华文中宋" panose="02010600040101010101" pitchFamily="2" charset="-122"/>
                </a:endParaRP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对称性破缺模式：</a:t>
                </a:r>
                <a14:m>
                  <m:oMath xmlns:m="http://schemas.openxmlformats.org/officeDocument/2006/math">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𝑆𝑈</m:t>
                    </m:r>
                    <m:sSub>
                      <m:sSubPr>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sSubPr>
                      <m:e>
                        <m:d>
                          <m:dPr>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dPr>
                          <m:e>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2</m:t>
                            </m:r>
                          </m:e>
                        </m:d>
                      </m:e>
                      <m:sub>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𝐿</m:t>
                        </m:r>
                      </m:sub>
                    </m:sSub>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m:t>
                    </m:r>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𝑈</m:t>
                    </m:r>
                    <m:d>
                      <m:dPr>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dPr>
                      <m:e>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1</m:t>
                        </m:r>
                      </m:e>
                    </m:d>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𝑌</m:t>
                    </m:r>
                    <m:r>
                      <m:rPr>
                        <m:lit/>
                      </m:r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 </m:t>
                    </m:r>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m:t>
                    </m:r>
                    <m:r>
                      <m:rPr>
                        <m:lit/>
                      </m:r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 </m:t>
                    </m:r>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𝑈</m:t>
                    </m:r>
                    <m:d>
                      <m:dPr>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dPr>
                      <m:e>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1</m:t>
                        </m:r>
                      </m:e>
                    </m:d>
                    <m:r>
                      <m:rPr>
                        <m:nor/>
                      </m:rPr>
                      <a:rPr lang="en-US" altLang="zh-CN" sz="3200" i="0" dirty="0" err="1" smtClean="0">
                        <a:solidFill>
                          <a:schemeClr val="tx2">
                            <a:lumMod val="50000"/>
                          </a:schemeClr>
                        </a:solidFill>
                        <a:latin typeface="Cambria Math" panose="02040503050406030204" pitchFamily="18" charset="0"/>
                        <a:ea typeface="华文中宋" panose="02010600040101010101" pitchFamily="2" charset="-122"/>
                      </a:rPr>
                      <m:t>em</m:t>
                    </m:r>
                  </m:oMath>
                </a14:m>
                <a:endParaRPr lang="en-US" altLang="zh-CN" sz="3200" dirty="0">
                  <a:solidFill>
                    <a:schemeClr val="tx2">
                      <a:lumMod val="50000"/>
                    </a:schemeClr>
                  </a:solidFill>
                  <a:latin typeface="华文中宋" panose="02010600040101010101" pitchFamily="2" charset="-122"/>
                  <a:ea typeface="华文中宋" panose="02010600040101010101" pitchFamily="2" charset="-122"/>
                </a:endParaRPr>
              </a:p>
              <a:p>
                <a:r>
                  <a:rPr lang="zh-CN" altLang="en-US" sz="3200" dirty="0">
                    <a:solidFill>
                      <a:schemeClr val="tx2">
                        <a:lumMod val="50000"/>
                      </a:schemeClr>
                    </a:solidFill>
                    <a:latin typeface="华文中宋" panose="02010600040101010101" pitchFamily="2" charset="-122"/>
                    <a:ea typeface="华文中宋" panose="02010600040101010101" pitchFamily="2" charset="-122"/>
                  </a:rPr>
                  <a:t>未破缺的 </a:t>
                </a:r>
                <a14:m>
                  <m:oMath xmlns:m="http://schemas.openxmlformats.org/officeDocument/2006/math">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𝑈</m:t>
                    </m:r>
                    <m:sSub>
                      <m:sSubPr>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sSubPr>
                      <m:e>
                        <m:d>
                          <m:dPr>
                            <m:ctrlP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ctrlPr>
                          </m:dPr>
                          <m:e>
                            <m:r>
                              <a:rPr lang="en-US" altLang="zh-CN" sz="3200" i="1" dirty="0" smtClean="0">
                                <a:solidFill>
                                  <a:schemeClr val="tx2">
                                    <a:lumMod val="50000"/>
                                  </a:schemeClr>
                                </a:solidFill>
                                <a:latin typeface="Cambria Math" panose="02040503050406030204" pitchFamily="18" charset="0"/>
                                <a:ea typeface="华文中宋" panose="02010600040101010101" pitchFamily="2" charset="-122"/>
                              </a:rPr>
                              <m:t>1</m:t>
                            </m:r>
                          </m:e>
                        </m:d>
                      </m:e>
                      <m:sub>
                        <m:r>
                          <m:rPr>
                            <m:nor/>
                          </m:rPr>
                          <a:rPr lang="en-US" altLang="zh-CN" sz="3200" i="0" dirty="0" err="1" smtClean="0">
                            <a:solidFill>
                              <a:schemeClr val="tx2">
                                <a:lumMod val="50000"/>
                              </a:schemeClr>
                            </a:solidFill>
                            <a:latin typeface="Cambria Math" panose="02040503050406030204" pitchFamily="18" charset="0"/>
                            <a:ea typeface="华文中宋" panose="02010600040101010101" pitchFamily="2" charset="-122"/>
                          </a:rPr>
                          <m:t>em</m:t>
                        </m:r>
                      </m:sub>
                    </m:sSub>
                  </m:oMath>
                </a14:m>
                <a:r>
                  <a:rPr lang="zh-CN" altLang="en-US" sz="3200" dirty="0">
                    <a:solidFill>
                      <a:schemeClr val="tx2">
                        <a:lumMod val="50000"/>
                      </a:schemeClr>
                    </a:solidFill>
                    <a:latin typeface="华文中宋" panose="02010600040101010101" pitchFamily="2" charset="-122"/>
                    <a:ea typeface="华文中宋" panose="02010600040101010101" pitchFamily="2" charset="-122"/>
                  </a:rPr>
                  <a:t>对应电磁相互作用，保证光子无质量</a:t>
                </a:r>
              </a:p>
            </p:txBody>
          </p:sp>
        </mc:Choice>
        <mc:Fallback xmlns="">
          <p:sp>
            <p:nvSpPr>
              <p:cNvPr id="3" name="文本框 2"/>
              <p:cNvSpPr txBox="1">
                <a:spLocks noRot="1" noChangeAspect="1" noMove="1" noResize="1" noEditPoints="1" noAdjustHandles="1" noChangeArrowheads="1" noChangeShapeType="1" noTextEdit="1"/>
              </p:cNvSpPr>
              <p:nvPr/>
            </p:nvSpPr>
            <p:spPr>
              <a:xfrm>
                <a:off x="821690" y="1487101"/>
                <a:ext cx="10478095" cy="6704399"/>
              </a:xfrm>
              <a:prstGeom prst="rect">
                <a:avLst/>
              </a:prstGeom>
              <a:blipFill>
                <a:blip r:embed="rId3"/>
                <a:stretch>
                  <a:fillRect l="-1513" t="-1182" b="-2727"/>
                </a:stretch>
              </a:blipFill>
            </p:spPr>
            <p:txBody>
              <a:bodyPr/>
              <a:lstStyle/>
              <a:p>
                <a:r>
                  <a:rPr lang="zh-CN" altLang="en-US">
                    <a:noFill/>
                  </a:rPr>
                  <a:t> </a:t>
                </a:r>
              </a:p>
            </p:txBody>
          </p:sp>
        </mc:Fallback>
      </mc:AlternateContent>
      <p:pic>
        <p:nvPicPr>
          <p:cNvPr id="8" name="图片 7" descr="图表&#10;&#10;AI 生成的内容可能不正确。"/>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49379" y="3082283"/>
            <a:ext cx="7072492" cy="4715510"/>
          </a:xfrm>
          <a:prstGeom prst="rect">
            <a:avLst/>
          </a:prstGeom>
        </p:spPr>
      </p:pic>
      <mc:AlternateContent xmlns:mc="http://schemas.openxmlformats.org/markup-compatibility/2006" xmlns:a14="http://schemas.microsoft.com/office/drawing/2010/main">
        <mc:Choice Requires="a14">
          <p:sp>
            <p:nvSpPr>
              <p:cNvPr id="2" name="文本框 1"/>
              <p:cNvSpPr txBox="1"/>
              <p:nvPr/>
            </p:nvSpPr>
            <p:spPr>
              <a:xfrm>
                <a:off x="4872892" y="2123113"/>
                <a:ext cx="2665730" cy="1021080"/>
              </a:xfrm>
              <a:prstGeom prst="rect">
                <a:avLst/>
              </a:prstGeom>
              <a:noFill/>
            </p:spPr>
            <p:txBody>
              <a:bodyPr wrap="square" rtlCol="0" anchor="t">
                <a:noAutofit/>
              </a:bodyPr>
              <a:lstStyle/>
              <a:p>
                <a:pPr algn="l"/>
                <a14:m>
                  <m:oMathPara xmlns:m="http://schemas.openxmlformats.org/officeDocument/2006/math">
                    <m:oMathParaPr>
                      <m:jc m:val="centerGroup"/>
                    </m:oMathParaPr>
                    <m:oMath xmlns:m="http://schemas.openxmlformats.org/officeDocument/2006/math">
                      <m:r>
                        <a:rPr lang="en-US" altLang="zh-CN" sz="2800" i="1">
                          <a:latin typeface="Cambria Math" panose="02040503050406030204" pitchFamily="18" charset="0"/>
                          <a:cs typeface="Cambria Math" panose="02040503050406030204" pitchFamily="18" charset="0"/>
                        </a:rPr>
                        <m:t>𝛷</m:t>
                      </m:r>
                      <m:r>
                        <a:rPr lang="en-US" altLang="zh-CN" sz="2800" i="1">
                          <a:latin typeface="Cambria Math" panose="02040503050406030204" pitchFamily="18" charset="0"/>
                          <a:cs typeface="Cambria Math" panose="02040503050406030204" pitchFamily="18" charset="0"/>
                        </a:rPr>
                        <m:t>=</m:t>
                      </m:r>
                      <m:d>
                        <m:dPr>
                          <m:ctrlPr>
                            <a:rPr lang="en-US" altLang="zh-CN" sz="2800" i="1">
                              <a:latin typeface="Cambria Math" panose="02040503050406030204" pitchFamily="18" charset="0"/>
                              <a:cs typeface="Cambria Math" panose="02040503050406030204" pitchFamily="18" charset="0"/>
                            </a:rPr>
                          </m:ctrlPr>
                        </m:dPr>
                        <m:e>
                          <m:f>
                            <m:fPr>
                              <m:type m:val="noBar"/>
                              <m:ctrlPr>
                                <a:rPr lang="en-US" altLang="zh-CN" sz="2800" i="1">
                                  <a:latin typeface="Cambria Math" panose="02040503050406030204" pitchFamily="18" charset="0"/>
                                  <a:cs typeface="Cambria Math" panose="02040503050406030204" pitchFamily="18" charset="0"/>
                                </a:rPr>
                              </m:ctrlPr>
                            </m:fPr>
                            <m:num>
                              <m:sSup>
                                <m:sSupPr>
                                  <m:ctrlPr>
                                    <a:rPr lang="en-US" altLang="zh-CN" sz="2800" i="1">
                                      <a:latin typeface="Cambria Math" panose="02040503050406030204" pitchFamily="18" charset="0"/>
                                      <a:cs typeface="Cambria Math" panose="02040503050406030204" pitchFamily="18" charset="0"/>
                                    </a:rPr>
                                  </m:ctrlPr>
                                </m:sSupPr>
                                <m:e>
                                  <m:r>
                                    <a:rPr lang="en-US" altLang="zh-CN" sz="2800" i="1">
                                      <a:latin typeface="Cambria Math" panose="02040503050406030204" pitchFamily="18" charset="0"/>
                                      <a:cs typeface="Cambria Math" panose="02040503050406030204" pitchFamily="18" charset="0"/>
                                    </a:rPr>
                                    <m:t>𝜙</m:t>
                                  </m:r>
                                </m:e>
                                <m:sup>
                                  <m:r>
                                    <a:rPr lang="en-US" altLang="zh-CN" sz="2800" i="1">
                                      <a:latin typeface="Cambria Math" panose="02040503050406030204" pitchFamily="18" charset="0"/>
                                      <a:cs typeface="Cambria Math" panose="02040503050406030204" pitchFamily="18" charset="0"/>
                                    </a:rPr>
                                    <m:t>+</m:t>
                                  </m:r>
                                </m:sup>
                              </m:sSup>
                            </m:num>
                            <m:den>
                              <m:sSub>
                                <m:sSubPr>
                                  <m:ctrlPr>
                                    <a:rPr lang="en-US" altLang="zh-CN" sz="2800" i="1">
                                      <a:latin typeface="Cambria Math" panose="02040503050406030204" pitchFamily="18" charset="0"/>
                                      <a:cs typeface="Cambria Math" panose="02040503050406030204" pitchFamily="18" charset="0"/>
                                    </a:rPr>
                                  </m:ctrlPr>
                                </m:sSubPr>
                                <m:e>
                                  <m:r>
                                    <a:rPr lang="en-US" altLang="zh-CN" sz="2800" i="1">
                                      <a:latin typeface="Cambria Math" panose="02040503050406030204" pitchFamily="18" charset="0"/>
                                      <a:cs typeface="Cambria Math" panose="02040503050406030204" pitchFamily="18" charset="0"/>
                                    </a:rPr>
                                    <m:t>𝜙</m:t>
                                  </m:r>
                                </m:e>
                                <m:sub>
                                  <m:r>
                                    <a:rPr lang="en-US" altLang="zh-CN" sz="2800" i="1">
                                      <a:latin typeface="Cambria Math" panose="02040503050406030204" pitchFamily="18" charset="0"/>
                                      <a:cs typeface="Cambria Math" panose="02040503050406030204" pitchFamily="18" charset="0"/>
                                    </a:rPr>
                                    <m:t>0</m:t>
                                  </m:r>
                                </m:sub>
                              </m:sSub>
                            </m:den>
                          </m:f>
                        </m:e>
                      </m:d>
                    </m:oMath>
                  </m:oMathPara>
                </a14:m>
                <a:endParaRPr lang="zh-CN" altLang="en-US" sz="2800" dirty="0"/>
              </a:p>
            </p:txBody>
          </p:sp>
        </mc:Choice>
        <mc:Fallback xmlns="">
          <p:sp>
            <p:nvSpPr>
              <p:cNvPr id="2" name="文本框 1"/>
              <p:cNvSpPr txBox="1">
                <a:spLocks noRot="1" noChangeAspect="1" noMove="1" noResize="1" noEditPoints="1" noAdjustHandles="1" noChangeArrowheads="1" noChangeShapeType="1" noTextEdit="1"/>
              </p:cNvSpPr>
              <p:nvPr/>
            </p:nvSpPr>
            <p:spPr>
              <a:xfrm>
                <a:off x="4872892" y="2123113"/>
                <a:ext cx="2665730" cy="1021080"/>
              </a:xfrm>
              <a:prstGeom prst="rect">
                <a:avLst/>
              </a:prstGeom>
              <a:blipFill>
                <a:blip r:embed="rId5"/>
                <a:stretch>
                  <a:fillRect/>
                </a:stretch>
              </a:blipFill>
            </p:spPr>
            <p:txBody>
              <a:bodyPr/>
              <a:lstStyle/>
              <a:p>
                <a:r>
                  <a:rPr lang="zh-CN" altLang="en-US">
                    <a:noFill/>
                  </a:rPr>
                  <a:t> </a:t>
                </a:r>
              </a:p>
            </p:txBody>
          </p:sp>
        </mc:Fallback>
      </mc:AlternateContent>
      <p:graphicFrame>
        <p:nvGraphicFramePr>
          <p:cNvPr id="6" name="对象 5">
            <a:hlinkClick r:id="" action="ppaction://ole?verb=0"/>
          </p:cNvPr>
          <p:cNvGraphicFramePr>
            <a:graphicFrameLocks noChangeAspect="1"/>
          </p:cNvGraphicFramePr>
          <p:nvPr/>
        </p:nvGraphicFramePr>
        <p:xfrm>
          <a:off x="8686800" y="5057775"/>
          <a:ext cx="914400" cy="107950"/>
        </p:xfrm>
        <a:graphic>
          <a:graphicData uri="http://schemas.openxmlformats.org/presentationml/2006/ole">
            <mc:AlternateContent xmlns:mc="http://schemas.openxmlformats.org/markup-compatibility/2006">
              <mc:Choice xmlns:v="urn:schemas-microsoft-com:vml" Requires="v">
                <p:oleObj r:id="rId6" imgW="914400" imgH="152400" progId="Equation.KSEE3">
                  <p:embed/>
                </p:oleObj>
              </mc:Choice>
              <mc:Fallback>
                <p:oleObj r:id="rId6" imgW="914400" imgH="152400" progId="Equation.KSEE3">
                  <p:embed/>
                  <p:pic>
                    <p:nvPicPr>
                      <p:cNvPr id="0" name="图片 2048"/>
                      <p:cNvPicPr/>
                      <p:nvPr/>
                    </p:nvPicPr>
                    <p:blipFill>
                      <a:blip r:embed="rId7"/>
                      <a:stretch>
                        <a:fillRect/>
                      </a:stretch>
                    </p:blipFill>
                    <p:spPr>
                      <a:xfrm>
                        <a:off x="8686800" y="5057775"/>
                        <a:ext cx="914400" cy="107950"/>
                      </a:xfrm>
                      <a:prstGeom prst="rect">
                        <a:avLst/>
                      </a:prstGeom>
                    </p:spPr>
                  </p:pic>
                </p:oleObj>
              </mc:Fallback>
            </mc:AlternateContent>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9718" t="37548" r="62756" b="32060"/>
          <a:stretch>
            <a:fillRect/>
          </a:stretch>
        </p:blipFill>
        <p:spPr>
          <a:xfrm>
            <a:off x="16696730" y="514350"/>
            <a:ext cx="1125141" cy="1028700"/>
          </a:xfrm>
          <a:prstGeom prst="rect">
            <a:avLst/>
          </a:prstGeom>
        </p:spPr>
      </p:pic>
      <mc:AlternateContent xmlns:mc="http://schemas.openxmlformats.org/markup-compatibility/2006" xmlns:a14="http://schemas.microsoft.com/office/drawing/2010/main">
        <mc:Choice Requires="a14">
          <p:sp>
            <p:nvSpPr>
              <p:cNvPr id="10" name="文本框 9"/>
              <p:cNvSpPr txBox="1"/>
              <p:nvPr/>
            </p:nvSpPr>
            <p:spPr>
              <a:xfrm>
                <a:off x="466128" y="0"/>
                <a:ext cx="14011871" cy="931281"/>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04 </a:t>
                </a:r>
                <a:r>
                  <a:rPr lang="zh-CN" altLang="zh-CN" sz="3600" dirty="0">
                    <a:solidFill>
                      <a:srgbClr val="755B60"/>
                    </a:solidFill>
                    <a:latin typeface="华文琥珀" panose="02010800040101010101" pitchFamily="2" charset="-122"/>
                    <a:ea typeface="华文琥珀" panose="02010800040101010101" pitchFamily="2" charset="-122"/>
                  </a:rPr>
                  <a:t>质量的诞生：Higgs</a:t>
                </a:r>
                <a:r>
                  <a:rPr lang="zh-CN" altLang="en-US" sz="3600" dirty="0">
                    <a:solidFill>
                      <a:srgbClr val="755B60"/>
                    </a:solidFill>
                    <a:latin typeface="华文琥珀" panose="02010800040101010101" pitchFamily="2" charset="-122"/>
                    <a:ea typeface="华文琥珀" panose="02010800040101010101" pitchFamily="2" charset="-122"/>
                  </a:rPr>
                  <a:t>机制</a:t>
                </a:r>
                <a:r>
                  <a:rPr lang="zh-CN" altLang="zh-CN" sz="3600" dirty="0">
                    <a:solidFill>
                      <a:srgbClr val="755B60"/>
                    </a:solidFill>
                    <a:latin typeface="华文琥珀" panose="02010800040101010101" pitchFamily="2" charset="-122"/>
                    <a:ea typeface="华文琥珀" panose="02010800040101010101" pitchFamily="2" charset="-122"/>
                  </a:rPr>
                  <a:t>从 Higgs 动能项 </a:t>
                </a:r>
                <a14:m>
                  <m:oMath xmlns:m="http://schemas.openxmlformats.org/officeDocument/2006/math">
                    <m:r>
                      <a:rPr lang="zh-CN" altLang="en-US" sz="3600">
                        <a:solidFill>
                          <a:srgbClr val="755B60"/>
                        </a:solidFill>
                        <a:latin typeface="Cambria Math" panose="02040503050406030204" pitchFamily="18" charset="0"/>
                      </a:rPr>
                      <m:t>∣</m:t>
                    </m:r>
                    <m:sSub>
                      <m:sSubPr>
                        <m:ctrlPr>
                          <a:rPr lang="zh-CN" altLang="en-US" sz="3600" i="1">
                            <a:solidFill>
                              <a:srgbClr val="755B60"/>
                            </a:solidFill>
                            <a:latin typeface="Cambria Math" panose="02040503050406030204" pitchFamily="18" charset="0"/>
                          </a:rPr>
                        </m:ctrlPr>
                      </m:sSubPr>
                      <m:e>
                        <m:r>
                          <a:rPr lang="zh-CN" altLang="en-US" sz="3600" i="1">
                            <a:solidFill>
                              <a:srgbClr val="755B60"/>
                            </a:solidFill>
                            <a:latin typeface="Cambria Math" panose="02040503050406030204" pitchFamily="18" charset="0"/>
                          </a:rPr>
                          <m:t>𝐷</m:t>
                        </m:r>
                      </m:e>
                      <m:sub>
                        <m:r>
                          <a:rPr lang="zh-CN" altLang="en-US" sz="3600" i="1">
                            <a:solidFill>
                              <a:srgbClr val="755B60"/>
                            </a:solidFill>
                            <a:latin typeface="Cambria Math" panose="02040503050406030204" pitchFamily="18" charset="0"/>
                          </a:rPr>
                          <m:t>𝜇</m:t>
                        </m:r>
                      </m:sub>
                    </m:sSub>
                    <m:r>
                      <m:rPr>
                        <m:sty m:val="p"/>
                      </m:rPr>
                      <a:rPr lang="en-US" altLang="zh-CN" sz="3600">
                        <a:solidFill>
                          <a:srgbClr val="755B60"/>
                        </a:solidFill>
                        <a:latin typeface="Cambria Math" panose="02040503050406030204" pitchFamily="18" charset="0"/>
                      </a:rPr>
                      <m:t>Φ</m:t>
                    </m:r>
                    <m:sSup>
                      <m:sSupPr>
                        <m:ctrlPr>
                          <a:rPr lang="zh-CN" altLang="en-US" sz="3600" i="1">
                            <a:solidFill>
                              <a:srgbClr val="755B60"/>
                            </a:solidFill>
                            <a:latin typeface="Cambria Math" panose="02040503050406030204" pitchFamily="18" charset="0"/>
                          </a:rPr>
                        </m:ctrlPr>
                      </m:sSupPr>
                      <m:e>
                        <m:r>
                          <a:rPr lang="zh-CN" altLang="en-US" sz="3600">
                            <a:solidFill>
                              <a:srgbClr val="755B60"/>
                            </a:solidFill>
                            <a:latin typeface="Cambria Math" panose="02040503050406030204" pitchFamily="18" charset="0"/>
                          </a:rPr>
                          <m:t>∣</m:t>
                        </m:r>
                      </m:e>
                      <m:sup>
                        <m:r>
                          <a:rPr lang="en-US" altLang="zh-CN" sz="3600">
                            <a:solidFill>
                              <a:srgbClr val="755B60"/>
                            </a:solidFill>
                            <a:latin typeface="Cambria Math" panose="02040503050406030204" pitchFamily="18" charset="0"/>
                          </a:rPr>
                          <m:t>2</m:t>
                        </m:r>
                      </m:sup>
                    </m:sSup>
                  </m:oMath>
                </a14:m>
                <a:r>
                  <a:rPr lang="zh-CN" altLang="zh-CN" sz="3600" dirty="0">
                    <a:solidFill>
                      <a:srgbClr val="755B60"/>
                    </a:solidFill>
                    <a:latin typeface="华文琥珀" panose="02010800040101010101" pitchFamily="2" charset="-122"/>
                    <a:ea typeface="华文琥珀" panose="02010800040101010101" pitchFamily="2" charset="-122"/>
                  </a:rPr>
                  <a:t> 自动产生质量项</a:t>
                </a:r>
                <a:endParaRPr lang="en-US" altLang="zh-CN" sz="3600" dirty="0">
                  <a:solidFill>
                    <a:srgbClr val="755B60"/>
                  </a:solidFill>
                  <a:latin typeface="华文琥珀" panose="02010800040101010101" pitchFamily="2" charset="-122"/>
                  <a:ea typeface="华文琥珀" panose="02010800040101010101" pitchFamily="2" charset="-122"/>
                </a:endParaRPr>
              </a:p>
            </p:txBody>
          </p:sp>
        </mc:Choice>
        <mc:Fallback xmlns="">
          <p:sp>
            <p:nvSpPr>
              <p:cNvPr id="10" name="文本框 9"/>
              <p:cNvSpPr txBox="1">
                <a:spLocks noRot="1" noChangeAspect="1" noMove="1" noResize="1" noEditPoints="1" noAdjustHandles="1" noChangeArrowheads="1" noChangeShapeType="1" noTextEdit="1"/>
              </p:cNvSpPr>
              <p:nvPr/>
            </p:nvSpPr>
            <p:spPr>
              <a:xfrm>
                <a:off x="466128" y="0"/>
                <a:ext cx="14011871" cy="931281"/>
              </a:xfrm>
              <a:prstGeom prst="rect">
                <a:avLst/>
              </a:prstGeom>
              <a:blipFill>
                <a:blip r:embed="rId3"/>
                <a:stretch>
                  <a:fillRect l="-1305" b="-19608"/>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 name="文本框 2"/>
              <p:cNvSpPr txBox="1"/>
              <p:nvPr/>
            </p:nvSpPr>
            <p:spPr>
              <a:xfrm>
                <a:off x="1066800" y="1028700"/>
                <a:ext cx="16916400" cy="10099753"/>
              </a:xfrm>
              <a:prstGeom prst="rect">
                <a:avLst/>
              </a:prstGeom>
              <a:noFill/>
            </p:spPr>
            <p:txBody>
              <a:bodyPr wrap="square" rtlCol="0">
                <a:spAutoFit/>
              </a:bodyPr>
              <a:lstStyle/>
              <a:p>
                <a:r>
                  <a:rPr lang="zh-CN" altLang="en-US" sz="3200" dirty="0">
                    <a:latin typeface="华文中宋" panose="02010600040101010101" pitchFamily="2" charset="-122"/>
                    <a:ea typeface="华文中宋" panose="02010600040101010101" pitchFamily="2" charset="-122"/>
                  </a:rPr>
                  <a:t>对</a:t>
                </a:r>
                <a:r>
                  <a:rPr lang="zh-CN" altLang="zh-CN" sz="3200" dirty="0">
                    <a:latin typeface="华文中宋" panose="02010600040101010101" pitchFamily="2" charset="-122"/>
                    <a:ea typeface="华文中宋" panose="02010600040101010101" pitchFamily="2" charset="-122"/>
                  </a:rPr>
                  <a:t>Higgs 拉格朗日量</a:t>
                </a:r>
                <a:r>
                  <a:rPr lang="zh-CN" altLang="en-US" sz="3200" dirty="0">
                    <a:latin typeface="华文中宋" panose="02010600040101010101" pitchFamily="2" charset="-122"/>
                    <a:ea typeface="华文中宋" panose="02010600040101010101" pitchFamily="2" charset="-122"/>
                  </a:rPr>
                  <a:t>中的</a:t>
                </a:r>
                <a:r>
                  <a:rPr lang="zh-CN" altLang="zh-CN" sz="3200" dirty="0">
                    <a:latin typeface="华文中宋" panose="02010600040101010101" pitchFamily="2" charset="-122"/>
                    <a:ea typeface="华文中宋" panose="02010600040101010101" pitchFamily="2" charset="-122"/>
                  </a:rPr>
                  <a:t>动能项</a:t>
                </a:r>
                <a:r>
                  <a:rPr lang="zh-CN" altLang="en-US" sz="3200" dirty="0">
                    <a:latin typeface="华文中宋" panose="02010600040101010101" pitchFamily="2" charset="-122"/>
                    <a:ea typeface="华文中宋" panose="02010600040101010101" pitchFamily="2" charset="-122"/>
                  </a:rPr>
                  <a:t>：</a:t>
                </a:r>
                <a:endParaRPr lang="en-US" altLang="zh-CN"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
                    </m:oMathParaPr>
                    <m:oMath xmlns:m="http://schemas.openxmlformats.org/officeDocument/2006/math">
                      <m:r>
                        <a:rPr lang="en-US" altLang="zh-CN" sz="3200">
                          <a:latin typeface="Cambria Math" panose="02040503050406030204" pitchFamily="18" charset="0"/>
                        </a:rPr>
                        <m:t>ℒ</m:t>
                      </m:r>
                      <m:r>
                        <a:rPr lang="zh-CN" altLang="en-US" sz="3200">
                          <a:latin typeface="Cambria Math" panose="02040503050406030204" pitchFamily="18" charset="0"/>
                        </a:rPr>
                        <m:t>⊃</m:t>
                      </m:r>
                      <m:sSup>
                        <m:sSupPr>
                          <m:ctrlPr>
                            <a:rPr lang="zh-CN" altLang="en-US" sz="3200" i="1">
                              <a:latin typeface="Cambria Math" panose="02040503050406030204" pitchFamily="18" charset="0"/>
                            </a:rPr>
                          </m:ctrlPr>
                        </m:sSupPr>
                        <m:e>
                          <m:d>
                            <m:dPr>
                              <m:ctrlPr>
                                <a:rPr lang="zh-CN" altLang="en-US" sz="3200" i="1">
                                  <a:latin typeface="Cambria Math" panose="02040503050406030204" pitchFamily="18" charset="0"/>
                                </a:rPr>
                              </m:ctrlPr>
                            </m:dPr>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𝐷</m:t>
                                  </m:r>
                                </m:e>
                                <m:sub>
                                  <m:r>
                                    <a:rPr lang="zh-CN" altLang="en-US" sz="3200" i="1">
                                      <a:latin typeface="Cambria Math" panose="02040503050406030204" pitchFamily="18" charset="0"/>
                                    </a:rPr>
                                    <m:t>𝜇</m:t>
                                  </m:r>
                                </m:sub>
                              </m:sSub>
                              <m:r>
                                <m:rPr>
                                  <m:sty m:val="p"/>
                                </m:rPr>
                                <a:rPr lang="en-US" altLang="zh-CN" sz="3200">
                                  <a:latin typeface="Cambria Math" panose="02040503050406030204" pitchFamily="18" charset="0"/>
                                </a:rPr>
                                <m:t>Φ</m:t>
                              </m:r>
                            </m:e>
                          </m:d>
                        </m:e>
                        <m:sup>
                          <m:r>
                            <a:rPr lang="en-US" altLang="zh-CN" sz="3200">
                              <a:latin typeface="Cambria Math" panose="02040503050406030204" pitchFamily="18" charset="0"/>
                            </a:rPr>
                            <m:t>†</m:t>
                          </m:r>
                        </m:sup>
                      </m:sSup>
                      <m:d>
                        <m:dPr>
                          <m:ctrlPr>
                            <a:rPr lang="zh-CN" altLang="en-US" sz="3200" i="1">
                              <a:latin typeface="Cambria Math" panose="02040503050406030204" pitchFamily="18" charset="0"/>
                            </a:rPr>
                          </m:ctrlPr>
                        </m:dPr>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𝐷</m:t>
                              </m:r>
                            </m:e>
                            <m:sup>
                              <m:r>
                                <a:rPr lang="zh-CN" altLang="en-US" sz="3200" i="1">
                                  <a:latin typeface="Cambria Math" panose="02040503050406030204" pitchFamily="18" charset="0"/>
                                </a:rPr>
                                <m:t>𝜇</m:t>
                              </m:r>
                            </m:sup>
                          </m:sSup>
                          <m:r>
                            <m:rPr>
                              <m:sty m:val="p"/>
                            </m:rPr>
                            <a:rPr lang="en-US" altLang="zh-CN" sz="3200">
                              <a:latin typeface="Cambria Math" panose="02040503050406030204" pitchFamily="18" charset="0"/>
                            </a:rPr>
                            <m:t>Φ</m:t>
                          </m:r>
                        </m:e>
                      </m:d>
                    </m:oMath>
                  </m:oMathPara>
                </a14:m>
                <a:endParaRPr lang="en-US" altLang="zh-CN" sz="3200" dirty="0">
                  <a:latin typeface="华文中宋" panose="02010600040101010101" pitchFamily="2" charset="-122"/>
                  <a:ea typeface="华文中宋" panose="02010600040101010101" pitchFamily="2" charset="-122"/>
                </a:endParaRPr>
              </a:p>
              <a:p>
                <a:r>
                  <a:rPr lang="zh-CN" altLang="zh-CN" sz="3200" dirty="0">
                    <a:latin typeface="华文中宋" panose="02010600040101010101" pitchFamily="2" charset="-122"/>
                    <a:ea typeface="华文中宋" panose="02010600040101010101" pitchFamily="2" charset="-122"/>
                  </a:rPr>
                  <a:t>对于 </a:t>
                </a:r>
                <a14:m>
                  <m:oMath xmlns:m="http://schemas.openxmlformats.org/officeDocument/2006/math">
                    <m:r>
                      <a:rPr lang="zh-CN" altLang="en-US" sz="3200" i="1">
                        <a:latin typeface="Cambria Math" panose="02040503050406030204" pitchFamily="18" charset="0"/>
                      </a:rPr>
                      <m:t>𝑆𝑈</m:t>
                    </m:r>
                    <m:sSub>
                      <m:sSubPr>
                        <m:ctrlPr>
                          <a:rPr lang="zh-CN" altLang="en-US" sz="3200" i="1">
                            <a:latin typeface="Cambria Math" panose="02040503050406030204" pitchFamily="18" charset="0"/>
                          </a:rPr>
                        </m:ctrlPr>
                      </m:sSubPr>
                      <m:e>
                        <m:d>
                          <m:dPr>
                            <m:ctrlPr>
                              <a:rPr lang="zh-CN" altLang="en-US" sz="3200" i="1">
                                <a:latin typeface="Cambria Math" panose="02040503050406030204" pitchFamily="18" charset="0"/>
                              </a:rPr>
                            </m:ctrlPr>
                          </m:dPr>
                          <m:e>
                            <m:r>
                              <a:rPr lang="en-US" altLang="zh-CN" sz="3200">
                                <a:latin typeface="Cambria Math" panose="02040503050406030204" pitchFamily="18" charset="0"/>
                              </a:rPr>
                              <m:t>2</m:t>
                            </m:r>
                          </m:e>
                        </m:d>
                      </m:e>
                      <m:sub>
                        <m:r>
                          <a:rPr lang="zh-CN" altLang="en-US" sz="3200" i="1">
                            <a:latin typeface="Cambria Math" panose="02040503050406030204" pitchFamily="18" charset="0"/>
                          </a:rPr>
                          <m:t>𝐿</m:t>
                        </m:r>
                      </m:sub>
                    </m:sSub>
                    <m:r>
                      <a:rPr lang="en-US" altLang="zh-CN" sz="3200">
                        <a:latin typeface="Cambria Math" panose="02040503050406030204" pitchFamily="18" charset="0"/>
                      </a:rPr>
                      <m:t>×</m:t>
                    </m:r>
                    <m:r>
                      <a:rPr lang="zh-CN" altLang="en-US" sz="3200" i="1">
                        <a:latin typeface="Cambria Math" panose="02040503050406030204" pitchFamily="18" charset="0"/>
                      </a:rPr>
                      <m:t>𝑈</m:t>
                    </m:r>
                    <m:sSub>
                      <m:sSubPr>
                        <m:ctrlPr>
                          <a:rPr lang="zh-CN" altLang="en-US" sz="3200" i="1">
                            <a:latin typeface="Cambria Math" panose="02040503050406030204" pitchFamily="18" charset="0"/>
                          </a:rPr>
                        </m:ctrlPr>
                      </m:sSubPr>
                      <m:e>
                        <m:d>
                          <m:dPr>
                            <m:ctrlPr>
                              <a:rPr lang="zh-CN" altLang="en-US" sz="3200" i="1">
                                <a:latin typeface="Cambria Math" panose="02040503050406030204" pitchFamily="18" charset="0"/>
                              </a:rPr>
                            </m:ctrlPr>
                          </m:dPr>
                          <m:e>
                            <m:r>
                              <a:rPr lang="en-US" altLang="zh-CN" sz="3200">
                                <a:latin typeface="Cambria Math" panose="02040503050406030204" pitchFamily="18" charset="0"/>
                              </a:rPr>
                              <m:t>1</m:t>
                            </m:r>
                          </m:e>
                        </m:d>
                      </m:e>
                      <m:sub>
                        <m:r>
                          <a:rPr lang="zh-CN" altLang="en-US" sz="3200" i="1">
                            <a:latin typeface="Cambria Math" panose="02040503050406030204" pitchFamily="18" charset="0"/>
                          </a:rPr>
                          <m:t>𝑌</m:t>
                        </m:r>
                      </m:sub>
                    </m:sSub>
                  </m:oMath>
                </a14:m>
                <a:r>
                  <a:rPr lang="zh-CN" altLang="zh-CN" sz="3200" dirty="0">
                    <a:latin typeface="华文中宋" panose="02010600040101010101" pitchFamily="2" charset="-122"/>
                    <a:ea typeface="华文中宋" panose="02010600040101010101" pitchFamily="2" charset="-122"/>
                  </a:rPr>
                  <a:t>，标量场 </a:t>
                </a:r>
                <a14:m>
                  <m:oMath xmlns:m="http://schemas.openxmlformats.org/officeDocument/2006/math">
                    <m:r>
                      <m:rPr>
                        <m:sty m:val="p"/>
                      </m:rPr>
                      <a:rPr lang="en-US" altLang="zh-CN" sz="3200">
                        <a:latin typeface="Cambria Math" panose="02040503050406030204" pitchFamily="18" charset="0"/>
                      </a:rPr>
                      <m:t>Φ</m:t>
                    </m:r>
                  </m:oMath>
                </a14:m>
                <a:r>
                  <a:rPr lang="zh-CN"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和规范场</a:t>
                </a:r>
                <a:r>
                  <a:rPr lang="zh-CN" altLang="zh-CN" sz="3200" dirty="0">
                    <a:latin typeface="华文中宋" panose="02010600040101010101" pitchFamily="2" charset="-122"/>
                    <a:ea typeface="华文中宋" panose="02010600040101010101" pitchFamily="2" charset="-122"/>
                  </a:rPr>
                  <a:t>的局域规范变换规则为：</a:t>
                </a:r>
              </a:p>
              <a:p>
                <a:pPr/>
                <a14:m>
                  <m:oMathPara xmlns:m="http://schemas.openxmlformats.org/officeDocument/2006/math">
                    <m:oMathParaPr>
                      <m:jc m:val="centerGroup"/>
                    </m:oMathParaPr>
                    <m:oMath xmlns:m="http://schemas.openxmlformats.org/officeDocument/2006/math">
                      <m:r>
                        <m:rPr>
                          <m:sty m:val="p"/>
                        </m:rPr>
                        <a:rPr lang="en-US" altLang="zh-CN" sz="3200">
                          <a:latin typeface="Cambria Math" panose="02040503050406030204" pitchFamily="18" charset="0"/>
                        </a:rPr>
                        <m:t>Φ</m:t>
                      </m:r>
                      <m:d>
                        <m:dPr>
                          <m:ctrlPr>
                            <a:rPr lang="zh-CN" altLang="en-US" sz="3200" i="1">
                              <a:latin typeface="Cambria Math" panose="02040503050406030204" pitchFamily="18" charset="0"/>
                            </a:rPr>
                          </m:ctrlPr>
                        </m:dPr>
                        <m:e>
                          <m:r>
                            <a:rPr lang="zh-CN" altLang="en-US" sz="3200" i="1">
                              <a:latin typeface="Cambria Math" panose="02040503050406030204" pitchFamily="18" charset="0"/>
                            </a:rPr>
                            <m:t>𝑥</m:t>
                          </m:r>
                        </m:e>
                      </m:d>
                      <m:r>
                        <a:rPr lang="zh-CN" altLang="en-US"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𝑒</m:t>
                          </m:r>
                        </m:e>
                        <m:sup>
                          <m:r>
                            <a:rPr lang="zh-CN" altLang="en-US" sz="3200" i="1">
                              <a:latin typeface="Cambria Math" panose="02040503050406030204" pitchFamily="18" charset="0"/>
                            </a:rPr>
                            <m:t>𝑖</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𝛼</m:t>
                              </m:r>
                            </m:e>
                            <m:sup>
                              <m:r>
                                <a:rPr lang="zh-CN" altLang="en-US" sz="3200" i="1">
                                  <a:latin typeface="Cambria Math" panose="02040503050406030204" pitchFamily="18" charset="0"/>
                                </a:rPr>
                                <m:t>𝑎</m:t>
                              </m:r>
                            </m:sup>
                          </m:sSup>
                          <m:d>
                            <m:dPr>
                              <m:ctrlPr>
                                <a:rPr lang="zh-CN" altLang="en-US" sz="3200" i="1">
                                  <a:latin typeface="Cambria Math" panose="02040503050406030204" pitchFamily="18" charset="0"/>
                                </a:rPr>
                              </m:ctrlPr>
                            </m:dPr>
                            <m:e>
                              <m:r>
                                <a:rPr lang="zh-CN" altLang="en-US" sz="3200" i="1">
                                  <a:latin typeface="Cambria Math" panose="02040503050406030204" pitchFamily="18" charset="0"/>
                                </a:rPr>
                                <m:t>𝑥</m:t>
                              </m:r>
                            </m:e>
                          </m:d>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𝑇</m:t>
                              </m:r>
                            </m:e>
                            <m:sup>
                              <m:r>
                                <a:rPr lang="zh-CN" altLang="en-US" sz="3200" i="1">
                                  <a:latin typeface="Cambria Math" panose="02040503050406030204" pitchFamily="18" charset="0"/>
                                </a:rPr>
                                <m:t>𝑎</m:t>
                              </m:r>
                            </m:sup>
                          </m:sSup>
                        </m:sup>
                      </m:sSup>
                      <m:r>
                        <m:rPr>
                          <m:nor/>
                        </m:rPr>
                        <a:rPr lang="zh-CN" altLang="en-US" sz="3200" i="1">
                          <a:latin typeface="华文中宋" panose="02010600040101010101" pitchFamily="2" charset="-122"/>
                          <a:ea typeface="华文中宋" panose="02010600040101010101" pitchFamily="2" charset="-122"/>
                        </a:rPr>
                        <m:t> </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𝑒</m:t>
                          </m:r>
                        </m:e>
                        <m:sup>
                          <m:r>
                            <a:rPr lang="zh-CN" altLang="en-US" sz="3200" i="1">
                              <a:latin typeface="Cambria Math" panose="02040503050406030204" pitchFamily="18" charset="0"/>
                            </a:rPr>
                            <m:t>𝑖</m:t>
                          </m:r>
                          <m:r>
                            <a:rPr lang="zh-CN" altLang="en-US" sz="3200" i="1">
                              <a:latin typeface="Cambria Math" panose="02040503050406030204" pitchFamily="18" charset="0"/>
                            </a:rPr>
                            <m:t>𝛽</m:t>
                          </m:r>
                          <m:d>
                            <m:dPr>
                              <m:ctrlPr>
                                <a:rPr lang="zh-CN" altLang="en-US" sz="3200" i="1">
                                  <a:latin typeface="Cambria Math" panose="02040503050406030204" pitchFamily="18" charset="0"/>
                                </a:rPr>
                              </m:ctrlPr>
                            </m:dPr>
                            <m:e>
                              <m:r>
                                <a:rPr lang="zh-CN" altLang="en-US" sz="3200" i="1">
                                  <a:latin typeface="Cambria Math" panose="02040503050406030204" pitchFamily="18" charset="0"/>
                                </a:rPr>
                                <m:t>𝑥</m:t>
                              </m:r>
                            </m:e>
                          </m:d>
                          <m:r>
                            <a:rPr lang="zh-CN" altLang="en-US" sz="3200" i="1">
                              <a:latin typeface="Cambria Math" panose="02040503050406030204" pitchFamily="18" charset="0"/>
                            </a:rPr>
                            <m:t>𝑌</m:t>
                          </m:r>
                          <m:r>
                            <a:rPr lang="en-US" altLang="zh-CN" sz="3200">
                              <a:latin typeface="Cambria Math" panose="02040503050406030204" pitchFamily="18" charset="0"/>
                            </a:rPr>
                            <m:t>/</m:t>
                          </m:r>
                          <m:r>
                            <a:rPr lang="en-US" altLang="zh-CN" sz="3200">
                              <a:latin typeface="Cambria Math" panose="02040503050406030204" pitchFamily="18" charset="0"/>
                            </a:rPr>
                            <m:t>2</m:t>
                          </m:r>
                        </m:sup>
                      </m:sSup>
                      <m:r>
                        <m:rPr>
                          <m:nor/>
                        </m:rPr>
                        <a:rPr lang="zh-CN" altLang="en-US" sz="3200" i="1">
                          <a:latin typeface="华文中宋" panose="02010600040101010101" pitchFamily="2" charset="-122"/>
                          <a:ea typeface="华文中宋" panose="02010600040101010101" pitchFamily="2" charset="-122"/>
                        </a:rPr>
                        <m:t> </m:t>
                      </m:r>
                      <m:r>
                        <m:rPr>
                          <m:sty m:val="p"/>
                        </m:rPr>
                        <a:rPr lang="en-US" altLang="zh-CN" sz="3200">
                          <a:latin typeface="Cambria Math" panose="02040503050406030204" pitchFamily="18" charset="0"/>
                        </a:rPr>
                        <m:t>Φ</m:t>
                      </m:r>
                      <m:d>
                        <m:dPr>
                          <m:ctrlPr>
                            <a:rPr lang="zh-CN" altLang="en-US" sz="3200" i="1">
                              <a:latin typeface="Cambria Math" panose="02040503050406030204" pitchFamily="18" charset="0"/>
                            </a:rPr>
                          </m:ctrlPr>
                        </m:dPr>
                        <m:e>
                          <m:r>
                            <a:rPr lang="zh-CN" altLang="en-US" sz="3200" i="1">
                              <a:latin typeface="Cambria Math" panose="02040503050406030204" pitchFamily="18" charset="0"/>
                            </a:rPr>
                            <m:t>𝑥</m:t>
                          </m:r>
                        </m:e>
                      </m:d>
                    </m:oMath>
                  </m:oMathPara>
                </a14:m>
                <a:endParaRPr lang="en-US" altLang="zh-CN" sz="3200" i="1"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zh-CN" altLang="en-US" sz="3200" i="1">
                              <a:latin typeface="Cambria Math" panose="02040503050406030204" pitchFamily="18" charset="0"/>
                            </a:rPr>
                            <m:t>𝑎</m:t>
                          </m:r>
                        </m:sup>
                      </m:sSubSup>
                      <m:r>
                        <a:rPr lang="zh-CN" altLang="en-US" sz="3200">
                          <a:latin typeface="Cambria Math" panose="02040503050406030204" pitchFamily="18" charset="0"/>
                        </a:rPr>
                        <m:t>→</m:t>
                      </m:r>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zh-CN" altLang="en-US" sz="3200" i="1">
                              <a:latin typeface="Cambria Math" panose="02040503050406030204" pitchFamily="18" charset="0"/>
                            </a:rPr>
                            <m:t>𝑎</m:t>
                          </m:r>
                        </m:sup>
                      </m:sSubSup>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en-US" altLang="zh-CN" sz="3200">
                              <a:latin typeface="Cambria Math" panose="02040503050406030204" pitchFamily="18" charset="0"/>
                            </a:rPr>
                            <m:t>1</m:t>
                          </m:r>
                        </m:num>
                        <m:den>
                          <m:r>
                            <a:rPr lang="zh-CN" altLang="en-US" sz="3200" i="1">
                              <a:latin typeface="Cambria Math" panose="02040503050406030204" pitchFamily="18" charset="0"/>
                            </a:rPr>
                            <m:t>𝑔</m:t>
                          </m:r>
                        </m:den>
                      </m:f>
                      <m:sSub>
                        <m:sSubPr>
                          <m:ctrlPr>
                            <a:rPr lang="zh-CN" altLang="en-US" sz="3200" i="1">
                              <a:latin typeface="Cambria Math" panose="02040503050406030204" pitchFamily="18" charset="0"/>
                            </a:rPr>
                          </m:ctrlPr>
                        </m:sSubPr>
                        <m:e>
                          <m:r>
                            <a:rPr lang="zh-CN" altLang="en-US" sz="3200">
                              <a:latin typeface="Cambria Math" panose="02040503050406030204" pitchFamily="18" charset="0"/>
                            </a:rPr>
                            <m:t>𝜕</m:t>
                          </m:r>
                        </m:e>
                        <m:sub>
                          <m:r>
                            <a:rPr lang="zh-CN" altLang="en-US" sz="3200" i="1">
                              <a:latin typeface="Cambria Math" panose="02040503050406030204" pitchFamily="18" charset="0"/>
                            </a:rPr>
                            <m:t>𝜇</m:t>
                          </m:r>
                        </m:sub>
                      </m:sSub>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𝛼</m:t>
                          </m:r>
                        </m:e>
                        <m:sup>
                          <m:r>
                            <a:rPr lang="zh-CN" altLang="en-US" sz="3200" i="1">
                              <a:latin typeface="Cambria Math" panose="02040503050406030204" pitchFamily="18" charset="0"/>
                            </a:rPr>
                            <m:t>𝑎</m:t>
                          </m:r>
                        </m:sup>
                      </m:sSup>
                      <m:r>
                        <a:rPr lang="en-US" altLang="zh-CN"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𝜖</m:t>
                          </m:r>
                        </m:e>
                        <m:sup>
                          <m:r>
                            <a:rPr lang="zh-CN" altLang="en-US" sz="3200" i="1">
                              <a:latin typeface="Cambria Math" panose="02040503050406030204" pitchFamily="18" charset="0"/>
                            </a:rPr>
                            <m:t>𝑎𝑏𝑐</m:t>
                          </m:r>
                        </m:sup>
                      </m:s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𝛼</m:t>
                          </m:r>
                        </m:e>
                        <m:sup>
                          <m:r>
                            <a:rPr lang="zh-CN" altLang="en-US" sz="3200" i="1">
                              <a:latin typeface="Cambria Math" panose="02040503050406030204" pitchFamily="18" charset="0"/>
                            </a:rPr>
                            <m:t>𝑏</m:t>
                          </m:r>
                        </m:sup>
                      </m:sSup>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zh-CN" altLang="en-US" sz="3200" i="1">
                              <a:latin typeface="Cambria Math" panose="02040503050406030204" pitchFamily="18" charset="0"/>
                            </a:rPr>
                            <m:t>𝑐</m:t>
                          </m:r>
                        </m:sup>
                      </m:sSubSup>
                      <m:r>
                        <a:rPr lang="en-US" altLang="zh-CN" sz="3200">
                          <a:latin typeface="Cambria Math" panose="02040503050406030204" pitchFamily="18" charset="0"/>
                        </a:rPr>
                        <m:t>, </m:t>
                      </m:r>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𝐵</m:t>
                          </m:r>
                        </m:e>
                        <m:sub>
                          <m:r>
                            <a:rPr lang="zh-CN" altLang="en-US" sz="3200" i="1">
                              <a:latin typeface="Cambria Math" panose="02040503050406030204" pitchFamily="18" charset="0"/>
                            </a:rPr>
                            <m:t>𝜇</m:t>
                          </m:r>
                        </m:sub>
                      </m:sSub>
                      <m:r>
                        <a:rPr lang="zh-CN" altLang="en-US" sz="3200">
                          <a:latin typeface="Cambria Math" panose="02040503050406030204" pitchFamily="18" charset="0"/>
                        </a:rPr>
                        <m:t>→</m:t>
                      </m:r>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𝐵</m:t>
                          </m:r>
                        </m:e>
                        <m:sub>
                          <m:r>
                            <a:rPr lang="zh-CN" altLang="en-US" sz="3200" i="1">
                              <a:latin typeface="Cambria Math" panose="02040503050406030204" pitchFamily="18" charset="0"/>
                            </a:rPr>
                            <m:t>𝜇</m:t>
                          </m:r>
                        </m:sub>
                      </m:sSub>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en-US" altLang="zh-CN" sz="3200">
                              <a:latin typeface="Cambria Math" panose="02040503050406030204" pitchFamily="18" charset="0"/>
                            </a:rPr>
                            <m:t>1</m:t>
                          </m:r>
                        </m:num>
                        <m:den>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sup>
                          </m:sSup>
                        </m:den>
                      </m:f>
                      <m:sSub>
                        <m:sSubPr>
                          <m:ctrlPr>
                            <a:rPr lang="zh-CN" altLang="en-US" sz="3200" i="1">
                              <a:latin typeface="Cambria Math" panose="02040503050406030204" pitchFamily="18" charset="0"/>
                            </a:rPr>
                          </m:ctrlPr>
                        </m:sSubPr>
                        <m:e>
                          <m:r>
                            <a:rPr lang="zh-CN" altLang="en-US" sz="3200">
                              <a:latin typeface="Cambria Math" panose="02040503050406030204" pitchFamily="18" charset="0"/>
                            </a:rPr>
                            <m:t>𝜕</m:t>
                          </m:r>
                        </m:e>
                        <m:sub>
                          <m:r>
                            <a:rPr lang="zh-CN" altLang="en-US" sz="3200" i="1">
                              <a:latin typeface="Cambria Math" panose="02040503050406030204" pitchFamily="18" charset="0"/>
                            </a:rPr>
                            <m:t>𝜇</m:t>
                          </m:r>
                        </m:sub>
                      </m:sSub>
                      <m:r>
                        <a:rPr lang="zh-CN" altLang="en-US" sz="3200" i="1">
                          <a:latin typeface="Cambria Math" panose="02040503050406030204" pitchFamily="18" charset="0"/>
                        </a:rPr>
                        <m:t>𝛽</m:t>
                      </m:r>
                    </m:oMath>
                  </m:oMathPara>
                </a14:m>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因此其中</a:t>
                </a:r>
                <a:r>
                  <a:rPr lang="zh-CN" altLang="zh-CN" sz="3200" dirty="0">
                    <a:latin typeface="华文中宋" panose="02010600040101010101" pitchFamily="2" charset="-122"/>
                    <a:ea typeface="华文中宋" panose="02010600040101010101" pitchFamily="2" charset="-122"/>
                  </a:rPr>
                  <a:t>协变导数</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𝐷</m:t>
                        </m:r>
                      </m:e>
                      <m:sub>
                        <m:r>
                          <a:rPr lang="zh-CN" altLang="en-US" sz="3200" i="1">
                            <a:latin typeface="Cambria Math" panose="02040503050406030204" pitchFamily="18" charset="0"/>
                          </a:rPr>
                          <m:t>𝜇</m:t>
                        </m:r>
                      </m:sub>
                    </m:sSub>
                  </m:oMath>
                </a14:m>
                <a:r>
                  <a:rPr lang="zh-CN" altLang="zh-CN" sz="3200" dirty="0">
                    <a:latin typeface="华文中宋" panose="02010600040101010101" pitchFamily="2" charset="-122"/>
                    <a:ea typeface="华文中宋" panose="02010600040101010101" pitchFamily="2" charset="-122"/>
                  </a:rPr>
                  <a:t>（对 Higgs 场 </a:t>
                </a:r>
                <a14:m>
                  <m:oMath xmlns:m="http://schemas.openxmlformats.org/officeDocument/2006/math">
                    <m:r>
                      <a:rPr lang="zh-CN" altLang="en-US" sz="3200" i="1">
                        <a:latin typeface="Cambria Math" panose="02040503050406030204" pitchFamily="18" charset="0"/>
                      </a:rPr>
                      <m:t>𝑌</m:t>
                    </m:r>
                    <m:r>
                      <a:rPr lang="en-US" altLang="zh-CN" sz="3200">
                        <a:latin typeface="Cambria Math" panose="02040503050406030204" pitchFamily="18" charset="0"/>
                      </a:rPr>
                      <m:t>=</m:t>
                    </m:r>
                    <m:r>
                      <a:rPr lang="en-US" altLang="zh-CN" sz="3200">
                        <a:latin typeface="Cambria Math" panose="02040503050406030204" pitchFamily="18" charset="0"/>
                      </a:rPr>
                      <m:t>1</m:t>
                    </m:r>
                  </m:oMath>
                </a14:m>
                <a:r>
                  <a:rPr lang="zh-CN" altLang="zh-CN" sz="3200" dirty="0">
                    <a:latin typeface="华文中宋" panose="02010600040101010101" pitchFamily="2" charset="-122"/>
                    <a:ea typeface="华文中宋" panose="02010600040101010101" pitchFamily="2" charset="-122"/>
                  </a:rPr>
                  <a:t>）：</a:t>
                </a:r>
              </a:p>
              <a:p>
                <a:pPr/>
                <a14:m>
                  <m:oMathPara xmlns:m="http://schemas.openxmlformats.org/officeDocument/2006/math">
                    <m:oMathParaPr>
                      <m:jc m:val="centerGroup"/>
                    </m:oMathParaPr>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𝐷</m:t>
                          </m:r>
                        </m:e>
                        <m:sub>
                          <m:r>
                            <a:rPr lang="zh-CN" altLang="en-US" sz="3200" i="1">
                              <a:latin typeface="Cambria Math" panose="02040503050406030204" pitchFamily="18" charset="0"/>
                            </a:rPr>
                            <m:t>𝜇</m:t>
                          </m:r>
                        </m:sub>
                      </m:sSub>
                      <m:r>
                        <a:rPr lang="en-US" altLang="zh-CN" sz="3200">
                          <a:latin typeface="Cambria Math" panose="02040503050406030204" pitchFamily="18" charset="0"/>
                        </a:rPr>
                        <m:t>=</m:t>
                      </m:r>
                      <m:sSub>
                        <m:sSubPr>
                          <m:ctrlPr>
                            <a:rPr lang="zh-CN" altLang="en-US" sz="3200" i="1">
                              <a:latin typeface="Cambria Math" panose="02040503050406030204" pitchFamily="18" charset="0"/>
                            </a:rPr>
                          </m:ctrlPr>
                        </m:sSubPr>
                        <m:e>
                          <m:r>
                            <a:rPr lang="zh-CN" altLang="en-US" sz="3200">
                              <a:latin typeface="Cambria Math" panose="02040503050406030204" pitchFamily="18" charset="0"/>
                            </a:rPr>
                            <m:t>𝜕</m:t>
                          </m:r>
                        </m:e>
                        <m:sub>
                          <m:r>
                            <a:rPr lang="zh-CN" altLang="en-US" sz="3200" i="1">
                              <a:latin typeface="Cambria Math" panose="02040503050406030204" pitchFamily="18" charset="0"/>
                            </a:rPr>
                            <m:t>𝜇</m:t>
                          </m:r>
                        </m:sub>
                      </m:sSub>
                      <m:r>
                        <a:rPr lang="zh-CN" altLang="en-US" sz="3200">
                          <a:latin typeface="Cambria Math" panose="02040503050406030204" pitchFamily="18" charset="0"/>
                        </a:rPr>
                        <m:t>−</m:t>
                      </m:r>
                      <m:r>
                        <a:rPr lang="zh-CN" altLang="en-US" sz="3200" i="1">
                          <a:latin typeface="Cambria Math" panose="02040503050406030204" pitchFamily="18" charset="0"/>
                        </a:rPr>
                        <m:t>𝑖</m:t>
                      </m:r>
                      <m:f>
                        <m:fPr>
                          <m:ctrlPr>
                            <a:rPr lang="zh-CN" altLang="en-US" sz="3200" i="1">
                              <a:latin typeface="Cambria Math" panose="02040503050406030204" pitchFamily="18" charset="0"/>
                            </a:rPr>
                          </m:ctrlPr>
                        </m:fPr>
                        <m:num>
                          <m:r>
                            <a:rPr lang="zh-CN" altLang="en-US" sz="3200" i="1">
                              <a:latin typeface="Cambria Math" panose="02040503050406030204" pitchFamily="18" charset="0"/>
                            </a:rPr>
                            <m:t>𝑔</m:t>
                          </m:r>
                        </m:num>
                        <m:den>
                          <m:r>
                            <a:rPr lang="en-US" altLang="zh-CN" sz="3200">
                              <a:latin typeface="Cambria Math" panose="02040503050406030204" pitchFamily="18" charset="0"/>
                            </a:rPr>
                            <m:t>2</m:t>
                          </m:r>
                        </m:den>
                      </m:f>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𝜏</m:t>
                          </m:r>
                        </m:e>
                        <m:sup>
                          <m:r>
                            <a:rPr lang="zh-CN" altLang="en-US" sz="3200" i="1">
                              <a:latin typeface="Cambria Math" panose="02040503050406030204" pitchFamily="18" charset="0"/>
                            </a:rPr>
                            <m:t>𝑎</m:t>
                          </m:r>
                        </m:sup>
                      </m:sSup>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zh-CN" altLang="en-US" sz="3200" i="1">
                              <a:latin typeface="Cambria Math" panose="02040503050406030204" pitchFamily="18" charset="0"/>
                            </a:rPr>
                            <m:t>𝑎</m:t>
                          </m:r>
                        </m:sup>
                      </m:sSubSup>
                      <m:r>
                        <a:rPr lang="zh-CN" altLang="en-US" sz="3200">
                          <a:latin typeface="Cambria Math" panose="02040503050406030204" pitchFamily="18" charset="0"/>
                        </a:rPr>
                        <m:t>−</m:t>
                      </m:r>
                      <m:r>
                        <a:rPr lang="zh-CN" altLang="en-US" sz="3200" i="1">
                          <a:latin typeface="Cambria Math" panose="02040503050406030204" pitchFamily="18" charset="0"/>
                        </a:rPr>
                        <m:t>𝑖</m:t>
                      </m:r>
                      <m:f>
                        <m:fPr>
                          <m:ctrlPr>
                            <a:rPr lang="zh-CN" altLang="en-US" sz="3200" i="1">
                              <a:latin typeface="Cambria Math" panose="02040503050406030204" pitchFamily="18" charset="0"/>
                            </a:rPr>
                          </m:ctrlPr>
                        </m:fPr>
                        <m:num>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sup>
                          </m:sSup>
                        </m:num>
                        <m:den>
                          <m:r>
                            <a:rPr lang="en-US" altLang="zh-CN" sz="3200">
                              <a:latin typeface="Cambria Math" panose="02040503050406030204" pitchFamily="18" charset="0"/>
                            </a:rPr>
                            <m:t>2</m:t>
                          </m:r>
                        </m:den>
                      </m:f>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𝐵</m:t>
                          </m:r>
                        </m:e>
                        <m:sub>
                          <m:r>
                            <a:rPr lang="zh-CN" altLang="en-US" sz="3200" i="1">
                              <a:latin typeface="Cambria Math" panose="02040503050406030204" pitchFamily="18" charset="0"/>
                            </a:rPr>
                            <m:t>𝜇</m:t>
                          </m:r>
                        </m:sub>
                      </m:sSub>
                    </m:oMath>
                  </m:oMathPara>
                </a14:m>
                <a:endParaRPr lang="zh-CN" altLang="en-US" sz="3200" dirty="0">
                  <a:latin typeface="华文中宋" panose="02010600040101010101" pitchFamily="2" charset="-122"/>
                  <a:ea typeface="华文中宋" panose="02010600040101010101" pitchFamily="2" charset="-122"/>
                </a:endParaRPr>
              </a:p>
              <a:p>
                <a:r>
                  <a:rPr lang="zh-CN" altLang="zh-CN" sz="3200" dirty="0">
                    <a:latin typeface="华文中宋" panose="02010600040101010101" pitchFamily="2" charset="-122"/>
                    <a:ea typeface="华文中宋" panose="02010600040101010101" pitchFamily="2" charset="-122"/>
                  </a:rPr>
                  <a:t>将 </a:t>
                </a:r>
                <a14:m>
                  <m:oMath xmlns:m="http://schemas.openxmlformats.org/officeDocument/2006/math">
                    <m:r>
                      <m:rPr>
                        <m:sty m:val="p"/>
                      </m:rPr>
                      <a:rPr lang="en-US" altLang="zh-CN" sz="3200">
                        <a:latin typeface="Cambria Math" panose="02040503050406030204" pitchFamily="18" charset="0"/>
                      </a:rPr>
                      <m:t>Φ</m:t>
                    </m:r>
                  </m:oMath>
                </a14:m>
                <a:r>
                  <a:rPr lang="zh-CN" altLang="zh-CN" sz="3200" dirty="0">
                    <a:latin typeface="华文中宋" panose="02010600040101010101" pitchFamily="2" charset="-122"/>
                    <a:ea typeface="华文中宋" panose="02010600040101010101" pitchFamily="2" charset="-122"/>
                  </a:rPr>
                  <a:t> 替换为真空期望值 </a:t>
                </a:r>
                <a14:m>
                  <m:oMath xmlns:m="http://schemas.openxmlformats.org/officeDocument/2006/math">
                    <m:d>
                      <m:dPr>
                        <m:begChr m:val="⟨"/>
                        <m:endChr m:val="⟩"/>
                        <m:ctrlPr>
                          <a:rPr lang="zh-CN" altLang="en-US" sz="3200" i="1">
                            <a:latin typeface="Cambria Math" panose="02040503050406030204" pitchFamily="18" charset="0"/>
                          </a:rPr>
                        </m:ctrlPr>
                      </m:dPr>
                      <m:e>
                        <m:r>
                          <m:rPr>
                            <m:sty m:val="p"/>
                          </m:rPr>
                          <a:rPr lang="en-US" altLang="zh-CN" sz="3200">
                            <a:latin typeface="Cambria Math" panose="02040503050406030204" pitchFamily="18" charset="0"/>
                          </a:rPr>
                          <m:t>Φ</m:t>
                        </m:r>
                      </m:e>
                    </m:d>
                  </m:oMath>
                </a14:m>
                <a:r>
                  <a:rPr lang="zh-CN" altLang="en-US" sz="3200" dirty="0">
                    <a:latin typeface="华文中宋" panose="02010600040101010101" pitchFamily="2" charset="-122"/>
                    <a:ea typeface="华文中宋" panose="02010600040101010101" pitchFamily="2" charset="-122"/>
                  </a:rPr>
                  <a:t>有</a:t>
                </a:r>
                <a:r>
                  <a:rPr lang="zh-CN" altLang="zh-CN" sz="3200" dirty="0">
                    <a:latin typeface="华文中宋" panose="02010600040101010101" pitchFamily="2" charset="-122"/>
                    <a:ea typeface="华文中宋" panose="02010600040101010101" pitchFamily="2" charset="-122"/>
                  </a:rPr>
                  <a:t>（ </a:t>
                </a:r>
                <a14:m>
                  <m:oMath xmlns:m="http://schemas.openxmlformats.org/officeDocument/2006/math">
                    <m:d>
                      <m:dPr>
                        <m:begChr m:val="⟨"/>
                        <m:endChr m:val="⟩"/>
                        <m:ctrlPr>
                          <a:rPr lang="zh-CN" altLang="en-US" sz="3200" i="1">
                            <a:latin typeface="Cambria Math" panose="02040503050406030204" pitchFamily="18" charset="0"/>
                          </a:rPr>
                        </m:ctrlPr>
                      </m:dPr>
                      <m:e>
                        <m:r>
                          <m:rPr>
                            <m:sty m:val="p"/>
                          </m:rPr>
                          <a:rPr lang="en-US" altLang="zh-CN" sz="3200">
                            <a:latin typeface="Cambria Math" panose="02040503050406030204" pitchFamily="18" charset="0"/>
                          </a:rPr>
                          <m:t>Φ</m:t>
                        </m:r>
                      </m:e>
                    </m:d>
                  </m:oMath>
                </a14:m>
                <a:r>
                  <a:rPr lang="zh-CN" altLang="en-US" sz="3200" dirty="0">
                    <a:latin typeface="华文中宋" panose="02010600040101010101" pitchFamily="2" charset="-122"/>
                    <a:ea typeface="华文中宋" panose="02010600040101010101" pitchFamily="2" charset="-122"/>
                  </a:rPr>
                  <a:t>为</a:t>
                </a:r>
                <a:r>
                  <a:rPr lang="zh-CN" altLang="zh-CN" sz="3200" dirty="0">
                    <a:latin typeface="华文中宋" panose="02010600040101010101" pitchFamily="2" charset="-122"/>
                    <a:ea typeface="华文中宋" panose="02010600040101010101" pitchFamily="2" charset="-122"/>
                  </a:rPr>
                  <a:t>常数，</a:t>
                </a:r>
                <a14:m>
                  <m:oMath xmlns:m="http://schemas.openxmlformats.org/officeDocument/2006/math">
                    <m:sSub>
                      <m:sSubPr>
                        <m:ctrlPr>
                          <a:rPr lang="zh-CN" altLang="en-US" sz="3200" i="1">
                            <a:latin typeface="Cambria Math" panose="02040503050406030204" pitchFamily="18" charset="0"/>
                          </a:rPr>
                        </m:ctrlPr>
                      </m:sSubPr>
                      <m:e>
                        <m:r>
                          <a:rPr lang="zh-CN" altLang="en-US" sz="3200">
                            <a:latin typeface="Cambria Math" panose="02040503050406030204" pitchFamily="18" charset="0"/>
                          </a:rPr>
                          <m:t>𝜕</m:t>
                        </m:r>
                      </m:e>
                      <m:sub>
                        <m:r>
                          <a:rPr lang="zh-CN" altLang="en-US" sz="3200" i="1">
                            <a:latin typeface="Cambria Math" panose="02040503050406030204" pitchFamily="18" charset="0"/>
                          </a:rPr>
                          <m:t>𝜇</m:t>
                        </m:r>
                      </m:sub>
                    </m:sSub>
                    <m:d>
                      <m:dPr>
                        <m:begChr m:val="⟨"/>
                        <m:endChr m:val="⟩"/>
                        <m:ctrlPr>
                          <a:rPr lang="zh-CN" altLang="en-US" sz="3200" i="1">
                            <a:latin typeface="Cambria Math" panose="02040503050406030204" pitchFamily="18" charset="0"/>
                          </a:rPr>
                        </m:ctrlPr>
                      </m:dPr>
                      <m:e>
                        <m:r>
                          <m:rPr>
                            <m:sty m:val="p"/>
                          </m:rPr>
                          <a:rPr lang="en-US" altLang="zh-CN" sz="3200">
                            <a:latin typeface="Cambria Math" panose="02040503050406030204" pitchFamily="18" charset="0"/>
                          </a:rPr>
                          <m:t>Φ</m:t>
                        </m:r>
                      </m:e>
                    </m:d>
                    <m:r>
                      <a:rPr lang="en-US" altLang="zh-CN" sz="3200">
                        <a:latin typeface="Cambria Math" panose="02040503050406030204" pitchFamily="18" charset="0"/>
                      </a:rPr>
                      <m:t>=</m:t>
                    </m:r>
                    <m:r>
                      <a:rPr lang="en-US" altLang="zh-CN" sz="3200">
                        <a:latin typeface="Cambria Math" panose="02040503050406030204" pitchFamily="18" charset="0"/>
                      </a:rPr>
                      <m:t>0</m:t>
                    </m:r>
                  </m:oMath>
                </a14:m>
                <a:r>
                  <a:rPr lang="zh-CN" altLang="zh-CN" sz="3200" dirty="0">
                    <a:latin typeface="华文中宋" panose="02010600040101010101" pitchFamily="2" charset="-122"/>
                    <a:ea typeface="华文中宋" panose="02010600040101010101" pitchFamily="2" charset="-122"/>
                  </a:rPr>
                  <a:t>）：</a:t>
                </a:r>
              </a:p>
              <a:p>
                <a:pPr/>
                <a14:m>
                  <m:oMathPara xmlns:m="http://schemas.openxmlformats.org/officeDocument/2006/math">
                    <m:oMathParaPr>
                      <m:jc m:val="centerGroup"/>
                    </m:oMathParaPr>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𝐷</m:t>
                          </m:r>
                        </m:e>
                        <m:sub>
                          <m:r>
                            <a:rPr lang="zh-CN" altLang="en-US" sz="3200" i="1">
                              <a:latin typeface="Cambria Math" panose="02040503050406030204" pitchFamily="18" charset="0"/>
                            </a:rPr>
                            <m:t>𝜇</m:t>
                          </m:r>
                        </m:sub>
                      </m:sSub>
                      <m:d>
                        <m:dPr>
                          <m:begChr m:val="⟨"/>
                          <m:endChr m:val="⟩"/>
                          <m:ctrlPr>
                            <a:rPr lang="zh-CN" altLang="en-US" sz="3200" i="1">
                              <a:latin typeface="Cambria Math" panose="02040503050406030204" pitchFamily="18" charset="0"/>
                            </a:rPr>
                          </m:ctrlPr>
                        </m:dPr>
                        <m:e>
                          <m:r>
                            <m:rPr>
                              <m:sty m:val="p"/>
                            </m:rPr>
                            <a:rPr lang="en-US" altLang="zh-CN" sz="3200">
                              <a:latin typeface="Cambria Math" panose="02040503050406030204" pitchFamily="18" charset="0"/>
                            </a:rPr>
                            <m:t>Φ</m:t>
                          </m:r>
                        </m:e>
                      </m:d>
                      <m:r>
                        <a:rPr lang="en-US" altLang="zh-CN" sz="3200">
                          <a:latin typeface="Cambria Math" panose="02040503050406030204" pitchFamily="18" charset="0"/>
                        </a:rPr>
                        <m:t>=−</m:t>
                      </m:r>
                      <m:r>
                        <a:rPr lang="zh-CN" altLang="en-US" sz="3200" i="1">
                          <a:latin typeface="Cambria Math" panose="02040503050406030204" pitchFamily="18" charset="0"/>
                        </a:rPr>
                        <m:t>𝑖</m:t>
                      </m:r>
                      <m:d>
                        <m:dPr>
                          <m:ctrlPr>
                            <a:rPr lang="zh-CN" altLang="en-US" sz="3200" i="1">
                              <a:latin typeface="Cambria Math" panose="02040503050406030204" pitchFamily="18" charset="0"/>
                            </a:rPr>
                          </m:ctrlPr>
                        </m:dPr>
                        <m:e>
                          <m:f>
                            <m:fPr>
                              <m:ctrlPr>
                                <a:rPr lang="zh-CN" altLang="en-US" sz="3200" i="1">
                                  <a:latin typeface="Cambria Math" panose="02040503050406030204" pitchFamily="18" charset="0"/>
                                </a:rPr>
                              </m:ctrlPr>
                            </m:fPr>
                            <m:num>
                              <m:r>
                                <a:rPr lang="zh-CN" altLang="en-US" sz="3200" i="1">
                                  <a:latin typeface="Cambria Math" panose="02040503050406030204" pitchFamily="18" charset="0"/>
                                </a:rPr>
                                <m:t>𝑔</m:t>
                              </m:r>
                            </m:num>
                            <m:den>
                              <m:r>
                                <a:rPr lang="en-US" altLang="zh-CN" sz="3200">
                                  <a:latin typeface="Cambria Math" panose="02040503050406030204" pitchFamily="18" charset="0"/>
                                </a:rPr>
                                <m:t>2</m:t>
                              </m:r>
                            </m:den>
                          </m:f>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𝜏</m:t>
                              </m:r>
                            </m:e>
                            <m:sup>
                              <m:r>
                                <a:rPr lang="zh-CN" altLang="en-US" sz="3200" i="1">
                                  <a:latin typeface="Cambria Math" panose="02040503050406030204" pitchFamily="18" charset="0"/>
                                </a:rPr>
                                <m:t>𝑎</m:t>
                              </m:r>
                            </m:sup>
                          </m:sSup>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zh-CN" altLang="en-US" sz="3200" i="1">
                                  <a:latin typeface="Cambria Math" panose="02040503050406030204" pitchFamily="18" charset="0"/>
                                </a:rPr>
                                <m:t>𝑎</m:t>
                              </m:r>
                            </m:sup>
                          </m:sSubSup>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sup>
                              </m:sSup>
                            </m:num>
                            <m:den>
                              <m:r>
                                <a:rPr lang="en-US" altLang="zh-CN" sz="3200">
                                  <a:latin typeface="Cambria Math" panose="02040503050406030204" pitchFamily="18" charset="0"/>
                                </a:rPr>
                                <m:t>2</m:t>
                              </m:r>
                            </m:den>
                          </m:f>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𝐵</m:t>
                              </m:r>
                            </m:e>
                            <m:sub>
                              <m:r>
                                <a:rPr lang="zh-CN" altLang="en-US" sz="3200" i="1">
                                  <a:latin typeface="Cambria Math" panose="02040503050406030204" pitchFamily="18" charset="0"/>
                                </a:rPr>
                                <m:t>𝜇</m:t>
                              </m:r>
                            </m:sub>
                          </m:sSub>
                        </m:e>
                      </m:d>
                      <m:f>
                        <m:fPr>
                          <m:ctrlPr>
                            <a:rPr lang="zh-CN" altLang="en-US" sz="3200" i="1">
                              <a:latin typeface="Cambria Math" panose="02040503050406030204" pitchFamily="18" charset="0"/>
                            </a:rPr>
                          </m:ctrlPr>
                        </m:fPr>
                        <m:num>
                          <m:r>
                            <a:rPr lang="en-US" altLang="zh-CN" sz="3200">
                              <a:latin typeface="Cambria Math" panose="02040503050406030204" pitchFamily="18" charset="0"/>
                            </a:rPr>
                            <m:t>1</m:t>
                          </m:r>
                        </m:num>
                        <m:den>
                          <m:rad>
                            <m:radPr>
                              <m:degHide m:val="on"/>
                              <m:ctrlPr>
                                <a:rPr lang="zh-CN" altLang="en-US" sz="3200" i="1">
                                  <a:latin typeface="Cambria Math" panose="02040503050406030204" pitchFamily="18" charset="0"/>
                                </a:rPr>
                              </m:ctrlPr>
                            </m:radPr>
                            <m:deg/>
                            <m:e>
                              <m:r>
                                <a:rPr lang="en-US" altLang="zh-CN" sz="3200">
                                  <a:latin typeface="Cambria Math" panose="02040503050406030204" pitchFamily="18" charset="0"/>
                                </a:rPr>
                                <m:t>2</m:t>
                              </m:r>
                            </m:e>
                          </m:rad>
                        </m:den>
                      </m:f>
                      <m:d>
                        <m:dPr>
                          <m:ctrlPr>
                            <a:rPr lang="zh-CN" altLang="en-US" sz="3200" i="1">
                              <a:latin typeface="Cambria Math" panose="02040503050406030204" pitchFamily="18" charset="0"/>
                            </a:rPr>
                          </m:ctrlPr>
                        </m:dPr>
                        <m:e>
                          <m:m>
                            <m:mPr>
                              <m:plcHide m:val="on"/>
                              <m:mcs>
                                <m:mc>
                                  <m:mcPr>
                                    <m:count m:val="1"/>
                                    <m:mcJc m:val="center"/>
                                  </m:mcPr>
                                </m:mc>
                              </m:mcs>
                              <m:ctrlPr>
                                <a:rPr lang="zh-CN" altLang="en-US" sz="3200" i="1">
                                  <a:latin typeface="Cambria Math" panose="02040503050406030204" pitchFamily="18" charset="0"/>
                                </a:rPr>
                              </m:ctrlPr>
                            </m:mPr>
                            <m:mr>
                              <m:e>
                                <m:r>
                                  <a:rPr lang="en-US" altLang="zh-CN" sz="3200">
                                    <a:latin typeface="Cambria Math" panose="02040503050406030204" pitchFamily="18" charset="0"/>
                                  </a:rPr>
                                  <m:t>0</m:t>
                                </m:r>
                              </m:e>
                            </m:mr>
                            <m:mr>
                              <m:e>
                                <m:r>
                                  <a:rPr lang="zh-CN" altLang="en-US" sz="3200" i="1">
                                    <a:latin typeface="Cambria Math" panose="02040503050406030204" pitchFamily="18" charset="0"/>
                                  </a:rPr>
                                  <m:t>𝑣</m:t>
                                </m:r>
                              </m:e>
                            </m:mr>
                          </m:m>
                        </m:e>
                      </m:d>
                    </m:oMath>
                  </m:oMathPara>
                </a14:m>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因此代入动能项计算</a:t>
                </a:r>
                <a:r>
                  <a:rPr lang="zh-CN" altLang="zh-CN" sz="3200" dirty="0">
                    <a:latin typeface="华文中宋" panose="02010600040101010101" pitchFamily="2" charset="-122"/>
                    <a:ea typeface="华文中宋" panose="02010600040101010101" pitchFamily="2" charset="-122"/>
                  </a:rPr>
                  <a:t>后得到：</a:t>
                </a:r>
              </a:p>
              <a:p>
                <a:pPr/>
                <a14:m>
                  <m:oMathPara xmlns:m="http://schemas.openxmlformats.org/officeDocument/2006/math">
                    <m:oMathParaPr>
                      <m:jc m:val="centerGroup"/>
                    </m:oMathParaPr>
                    <m:oMath xmlns:m="http://schemas.openxmlformats.org/officeDocument/2006/math">
                      <m:r>
                        <a:rPr lang="zh-CN" altLang="en-US" sz="3200">
                          <a:latin typeface="Cambria Math" panose="02040503050406030204" pitchFamily="18" charset="0"/>
                        </a:rPr>
                        <m:t>∣</m:t>
                      </m:r>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𝐷</m:t>
                          </m:r>
                        </m:e>
                        <m:sub>
                          <m:r>
                            <a:rPr lang="zh-CN" altLang="en-US" sz="3200" i="1">
                              <a:latin typeface="Cambria Math" panose="02040503050406030204" pitchFamily="18" charset="0"/>
                            </a:rPr>
                            <m:t>𝜇</m:t>
                          </m:r>
                        </m:sub>
                      </m:sSub>
                      <m:d>
                        <m:dPr>
                          <m:begChr m:val="⟨"/>
                          <m:endChr m:val="⟩"/>
                          <m:ctrlPr>
                            <a:rPr lang="zh-CN" altLang="en-US" sz="3200" i="1">
                              <a:latin typeface="Cambria Math" panose="02040503050406030204" pitchFamily="18" charset="0"/>
                            </a:rPr>
                          </m:ctrlPr>
                        </m:dPr>
                        <m:e>
                          <m:r>
                            <m:rPr>
                              <m:sty m:val="p"/>
                            </m:rPr>
                            <a:rPr lang="en-US" altLang="zh-CN" sz="3200">
                              <a:latin typeface="Cambria Math" panose="02040503050406030204" pitchFamily="18" charset="0"/>
                            </a:rPr>
                            <m:t>Φ</m:t>
                          </m:r>
                        </m:e>
                      </m:d>
                      <m:sSup>
                        <m:sSupPr>
                          <m:ctrlPr>
                            <a:rPr lang="zh-CN" altLang="en-US" sz="3200" i="1">
                              <a:latin typeface="Cambria Math" panose="02040503050406030204" pitchFamily="18" charset="0"/>
                            </a:rPr>
                          </m:ctrlPr>
                        </m:sSupPr>
                        <m:e>
                          <m:r>
                            <a:rPr lang="zh-CN" altLang="en-US" sz="3200">
                              <a:latin typeface="Cambria Math" panose="02040503050406030204" pitchFamily="18" charset="0"/>
                            </a:rPr>
                            <m:t>∣</m:t>
                          </m:r>
                        </m:e>
                        <m:sup>
                          <m:r>
                            <a:rPr lang="en-US" altLang="zh-CN" sz="3200">
                              <a:latin typeface="Cambria Math" panose="02040503050406030204" pitchFamily="18" charset="0"/>
                            </a:rPr>
                            <m:t>2</m:t>
                          </m:r>
                        </m:sup>
                      </m:sSup>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𝑣</m:t>
                              </m:r>
                            </m:e>
                            <m:sup>
                              <m:r>
                                <a:rPr lang="en-US" altLang="zh-CN" sz="3200">
                                  <a:latin typeface="Cambria Math" panose="02040503050406030204" pitchFamily="18" charset="0"/>
                                </a:rPr>
                                <m:t>2</m:t>
                              </m:r>
                            </m:sup>
                          </m:sSup>
                        </m:num>
                        <m:den>
                          <m:r>
                            <a:rPr lang="en-US" altLang="zh-CN" sz="3200">
                              <a:latin typeface="Cambria Math" panose="02040503050406030204" pitchFamily="18" charset="0"/>
                            </a:rPr>
                            <m:t>8</m:t>
                          </m:r>
                        </m:den>
                      </m:f>
                      <m:d>
                        <m:dPr>
                          <m:ctrlPr>
                            <a:rPr lang="zh-CN" altLang="en-US" sz="3200" i="1">
                              <a:latin typeface="Cambria Math" panose="02040503050406030204" pitchFamily="18" charset="0"/>
                            </a:rPr>
                          </m:ctrlPr>
                        </m:dPr>
                        <m:e>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1</m:t>
                              </m:r>
                            </m:sup>
                          </m:sSub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en-US" altLang="zh-CN" sz="3200">
                                  <a:latin typeface="Cambria Math" panose="02040503050406030204" pitchFamily="18" charset="0"/>
                                </a:rPr>
                                <m:t>1</m:t>
                              </m:r>
                              <m:r>
                                <a:rPr lang="zh-CN" altLang="en-US" sz="3200" i="1">
                                  <a:latin typeface="Cambria Math" panose="02040503050406030204" pitchFamily="18" charset="0"/>
                                </a:rPr>
                                <m:t>𝜇</m:t>
                              </m:r>
                            </m:sup>
                          </m:sSup>
                          <m:r>
                            <a:rPr lang="en-US" altLang="zh-CN" sz="3200">
                              <a:latin typeface="Cambria Math" panose="02040503050406030204" pitchFamily="18" charset="0"/>
                            </a:rPr>
                            <m:t>+</m:t>
                          </m:r>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2</m:t>
                              </m:r>
                            </m:sup>
                          </m:sSub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en-US" altLang="zh-CN" sz="3200">
                                  <a:latin typeface="Cambria Math" panose="02040503050406030204" pitchFamily="18" charset="0"/>
                                </a:rPr>
                                <m:t>2</m:t>
                              </m:r>
                              <m:r>
                                <a:rPr lang="zh-CN" altLang="en-US" sz="3200" i="1">
                                  <a:latin typeface="Cambria Math" panose="02040503050406030204" pitchFamily="18" charset="0"/>
                                </a:rPr>
                                <m:t>𝜇</m:t>
                              </m:r>
                            </m:sup>
                          </m:sSup>
                        </m:e>
                      </m:d>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𝑣</m:t>
                              </m:r>
                            </m:e>
                            <m:sup>
                              <m:r>
                                <a:rPr lang="en-US" altLang="zh-CN" sz="3200">
                                  <a:latin typeface="Cambria Math" panose="02040503050406030204" pitchFamily="18" charset="0"/>
                                </a:rPr>
                                <m:t>2</m:t>
                              </m:r>
                            </m:sup>
                          </m:sSup>
                        </m:num>
                        <m:den>
                          <m:r>
                            <a:rPr lang="en-US" altLang="zh-CN" sz="3200">
                              <a:latin typeface="Cambria Math" panose="02040503050406030204" pitchFamily="18" charset="0"/>
                            </a:rPr>
                            <m:t>8</m:t>
                          </m:r>
                        </m:den>
                      </m:f>
                      <m:sSup>
                        <m:sSupPr>
                          <m:ctrlPr>
                            <a:rPr lang="zh-CN" altLang="en-US" sz="3200" i="1">
                              <a:latin typeface="Cambria Math" panose="02040503050406030204" pitchFamily="18" charset="0"/>
                            </a:rPr>
                          </m:ctrlPr>
                        </m:sSupPr>
                        <m:e>
                          <m:d>
                            <m:dPr>
                              <m:ctrlPr>
                                <a:rPr lang="zh-CN" altLang="en-US" sz="3200" i="1">
                                  <a:latin typeface="Cambria Math" panose="02040503050406030204" pitchFamily="18" charset="0"/>
                                </a:rPr>
                              </m:ctrlPr>
                            </m:dPr>
                            <m:e>
                              <m:r>
                                <a:rPr lang="zh-CN" altLang="en-US" sz="3200" i="1">
                                  <a:latin typeface="Cambria Math" panose="02040503050406030204" pitchFamily="18" charset="0"/>
                                </a:rPr>
                                <m:t>𝑔</m:t>
                              </m:r>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3</m:t>
                                  </m:r>
                                </m:sup>
                              </m:sSubSup>
                              <m:r>
                                <a:rPr lang="zh-CN" altLang="en-US"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sup>
                              </m:sSup>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𝐵</m:t>
                                  </m:r>
                                </m:e>
                                <m:sub>
                                  <m:r>
                                    <a:rPr lang="zh-CN" altLang="en-US" sz="3200" i="1">
                                      <a:latin typeface="Cambria Math" panose="02040503050406030204" pitchFamily="18" charset="0"/>
                                    </a:rPr>
                                    <m:t>𝜇</m:t>
                                  </m:r>
                                </m:sub>
                              </m:sSub>
                            </m:e>
                          </m:d>
                        </m:e>
                        <m:sup>
                          <m:r>
                            <a:rPr lang="en-US" altLang="zh-CN" sz="3200">
                              <a:latin typeface="Cambria Math" panose="02040503050406030204" pitchFamily="18" charset="0"/>
                            </a:rPr>
                            <m:t>2</m:t>
                          </m:r>
                        </m:sup>
                      </m:sSup>
                    </m:oMath>
                  </m:oMathPara>
                </a14:m>
                <a:endParaRPr lang="zh-CN" altLang="en-US"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left"/>
                    </m:oMathParaPr>
                    <m:oMath xmlns:m="http://schemas.openxmlformats.org/officeDocument/2006/math">
                      <m:r>
                        <m:rPr>
                          <m:nor/>
                        </m:rPr>
                        <a:rPr lang="zh-CN" altLang="en-US" sz="3200">
                          <a:latin typeface="华文中宋" panose="02010600040101010101" pitchFamily="2" charset="-122"/>
                          <a:ea typeface="华文中宋" panose="02010600040101010101" pitchFamily="2" charset="-122"/>
                        </a:rPr>
                        <m:t>右边的两项就是规范场的</m:t>
                      </m:r>
                      <m:r>
                        <m:rPr>
                          <m:nor/>
                        </m:rPr>
                        <a:rPr lang="zh-CN" altLang="en-US" sz="3200" b="1">
                          <a:latin typeface="华文中宋" panose="02010600040101010101" pitchFamily="2" charset="-122"/>
                          <a:ea typeface="华文中宋" panose="02010600040101010101" pitchFamily="2" charset="-122"/>
                        </a:rPr>
                        <m:t>二次项</m:t>
                      </m:r>
                      <m:r>
                        <m:rPr>
                          <m:nor/>
                        </m:rPr>
                        <a:rPr lang="zh-CN" altLang="en-US" sz="3200">
                          <a:latin typeface="华文中宋" panose="02010600040101010101" pitchFamily="2" charset="-122"/>
                          <a:ea typeface="华文中宋" panose="02010600040101010101" pitchFamily="2" charset="-122"/>
                        </a:rPr>
                        <m:t> </m:t>
                      </m:r>
                      <m:r>
                        <m:rPr>
                          <m:nor/>
                        </m:rPr>
                        <a:rPr lang="zh-CN" altLang="en-US" sz="3200">
                          <a:latin typeface="华文中宋" panose="02010600040101010101" pitchFamily="2" charset="-122"/>
                          <a:ea typeface="华文中宋" panose="02010600040101010101" pitchFamily="2" charset="-122"/>
                        </a:rPr>
                        <m:t>→ </m:t>
                      </m:r>
                      <m:r>
                        <m:rPr>
                          <m:nor/>
                        </m:rPr>
                        <a:rPr lang="zh-CN" altLang="en-US" sz="3200">
                          <a:latin typeface="华文中宋" panose="02010600040101010101" pitchFamily="2" charset="-122"/>
                          <a:ea typeface="华文中宋" panose="02010600040101010101" pitchFamily="2" charset="-122"/>
                        </a:rPr>
                        <m:t>对应质量项</m:t>
                      </m:r>
                    </m:oMath>
                  </m:oMathPara>
                </a14:m>
                <a:endParaRPr lang="zh-CN" altLang="zh-CN" sz="3200" dirty="0">
                  <a:latin typeface="华文中宋" panose="02010600040101010101" pitchFamily="2" charset="-122"/>
                  <a:ea typeface="华文中宋" panose="02010600040101010101" pitchFamily="2" charset="-122"/>
                </a:endParaRPr>
              </a:p>
              <a:p>
                <a:endParaRPr lang="zh-CN" altLang="zh-CN" sz="3200" dirty="0">
                  <a:latin typeface="华文中宋" panose="02010600040101010101" pitchFamily="2" charset="-122"/>
                  <a:ea typeface="华文中宋" panose="02010600040101010101" pitchFamily="2" charset="-122"/>
                </a:endParaRPr>
              </a:p>
              <a:p>
                <a:br>
                  <a:rPr lang="zh-CN" altLang="zh-CN" sz="3200" dirty="0"/>
                </a:br>
                <a:endParaRPr lang="zh-CN" altLang="en-US" sz="3200" dirty="0"/>
              </a:p>
            </p:txBody>
          </p:sp>
        </mc:Choice>
        <mc:Fallback xmlns="">
          <p:sp>
            <p:nvSpPr>
              <p:cNvPr id="3" name="文本框 2"/>
              <p:cNvSpPr txBox="1">
                <a:spLocks noRot="1" noChangeAspect="1" noMove="1" noResize="1" noEditPoints="1" noAdjustHandles="1" noChangeArrowheads="1" noChangeShapeType="1" noTextEdit="1"/>
              </p:cNvSpPr>
              <p:nvPr/>
            </p:nvSpPr>
            <p:spPr>
              <a:xfrm>
                <a:off x="1066800" y="1028700"/>
                <a:ext cx="16916400" cy="10099753"/>
              </a:xfrm>
              <a:prstGeom prst="rect">
                <a:avLst/>
              </a:prstGeom>
              <a:blipFill>
                <a:blip r:embed="rId4"/>
                <a:stretch>
                  <a:fillRect l="-901" t="-785"/>
                </a:stretch>
              </a:blipFill>
            </p:spPr>
            <p:txBody>
              <a:bodyPr/>
              <a:lstStyle/>
              <a:p>
                <a:r>
                  <a:rPr lang="zh-CN" altLang="en-US">
                    <a:noFill/>
                  </a:rPr>
                  <a:t> </a:t>
                </a:r>
              </a:p>
            </p:txBody>
          </p:sp>
        </mc:Fallback>
      </mc:AlternateContent>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p:cNvSpPr txBox="1"/>
          <p:nvPr/>
        </p:nvSpPr>
        <p:spPr>
          <a:xfrm>
            <a:off x="152400" y="-86322"/>
            <a:ext cx="11811000" cy="1810945"/>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04 </a:t>
            </a:r>
            <a:r>
              <a:rPr lang="zh-CN" altLang="zh-CN" sz="3600" dirty="0">
                <a:solidFill>
                  <a:srgbClr val="755B60"/>
                </a:solidFill>
                <a:latin typeface="华文琥珀" panose="02010800040101010101" pitchFamily="2" charset="-122"/>
                <a:ea typeface="华文琥珀" panose="02010800040101010101" pitchFamily="2" charset="-122"/>
              </a:rPr>
              <a:t>质量的诞生：</a:t>
            </a:r>
            <a:r>
              <a:rPr lang="zh-CN" altLang="zh-CN" sz="3600" b="1" dirty="0">
                <a:solidFill>
                  <a:srgbClr val="755B60"/>
                </a:solidFill>
                <a:latin typeface="华文琥珀" panose="02010800040101010101" pitchFamily="2" charset="-122"/>
                <a:ea typeface="华文琥珀" panose="02010800040101010101" pitchFamily="2" charset="-122"/>
              </a:rPr>
              <a:t>规范场重组</a:t>
            </a:r>
          </a:p>
          <a:p>
            <a:pPr>
              <a:lnSpc>
                <a:spcPts val="7080"/>
              </a:lnSpc>
            </a:pP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p:cNvSpPr txBox="1"/>
              <p:nvPr/>
            </p:nvSpPr>
            <p:spPr>
              <a:xfrm>
                <a:off x="485179" y="819150"/>
                <a:ext cx="16916400" cy="8835239"/>
              </a:xfrm>
              <a:prstGeom prst="rect">
                <a:avLst/>
              </a:prstGeom>
              <a:noFill/>
            </p:spPr>
            <p:txBody>
              <a:bodyPr wrap="square" rtlCol="0">
                <a:spAutoFit/>
              </a:bodyPr>
              <a:lstStyle/>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带电与中性规范玻色子的</a:t>
                </a:r>
                <a:r>
                  <a:rPr lang="zh-CN" altLang="en-US" sz="3200" dirty="0">
                    <a:latin typeface="华文中宋" panose="02010600040101010101" pitchFamily="2" charset="-122"/>
                    <a:ea typeface="华文中宋" panose="02010600040101010101" pitchFamily="2" charset="-122"/>
                  </a:rPr>
                  <a:t>规范场重组</a:t>
                </a:r>
                <a:r>
                  <a:rPr lang="zh-CN" altLang="zh-CN" sz="3200" dirty="0">
                    <a:latin typeface="华文中宋" panose="02010600040101010101" pitchFamily="2" charset="-122"/>
                    <a:ea typeface="华文中宋" panose="02010600040101010101" pitchFamily="2" charset="-122"/>
                  </a:rPr>
                  <a:t> → </a:t>
                </a:r>
                <a14:m>
                  <m:oMath xmlns:m="http://schemas.openxmlformats.org/officeDocument/2006/math">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en-US" altLang="zh-CN" sz="3200">
                            <a:latin typeface="Cambria Math" panose="02040503050406030204" pitchFamily="18" charset="0"/>
                          </a:rPr>
                          <m:t>±</m:t>
                        </m:r>
                      </m:sup>
                    </m:sSup>
                    <m:r>
                      <a:rPr lang="en-US" altLang="zh-CN" sz="3200">
                        <a:latin typeface="Cambria Math" panose="02040503050406030204" pitchFamily="18" charset="0"/>
                      </a:rPr>
                      <m:t>,</m:t>
                    </m:r>
                    <m:r>
                      <a:rPr lang="zh-CN" altLang="en-US" sz="3200" i="1">
                        <a:latin typeface="Cambria Math" panose="02040503050406030204" pitchFamily="18" charset="0"/>
                      </a:rPr>
                      <m:t>𝑍</m:t>
                    </m:r>
                    <m:r>
                      <a:rPr lang="en-US" altLang="zh-CN" sz="3200">
                        <a:latin typeface="Cambria Math" panose="02040503050406030204" pitchFamily="18" charset="0"/>
                      </a:rPr>
                      <m:t>,</m:t>
                    </m:r>
                    <m:r>
                      <a:rPr lang="zh-CN" altLang="en-US" sz="3200" i="1">
                        <a:latin typeface="Cambria Math" panose="02040503050406030204" pitchFamily="18" charset="0"/>
                      </a:rPr>
                      <m:t>𝛾</m:t>
                    </m:r>
                  </m:oMath>
                </a14:m>
                <a:endParaRPr lang="en-US" altLang="zh-CN" sz="3200" b="1" dirty="0">
                  <a:latin typeface="华文中宋" panose="02010600040101010101" pitchFamily="2" charset="-122"/>
                  <a:ea typeface="华文中宋" panose="02010600040101010101" pitchFamily="2" charset="-122"/>
                </a:endParaRPr>
              </a:p>
              <a:p>
                <a:endParaRPr lang="en-US" altLang="zh-CN" sz="3200" b="1" dirty="0">
                  <a:latin typeface="华文中宋" panose="02010600040101010101" pitchFamily="2" charset="-122"/>
                  <a:ea typeface="华文中宋" panose="02010600040101010101" pitchFamily="2" charset="-122"/>
                </a:endParaRPr>
              </a:p>
              <a:p>
                <a:r>
                  <a:rPr lang="zh-CN" altLang="zh-CN" sz="3200" b="1" dirty="0">
                    <a:latin typeface="华文中宋" panose="02010600040101010101" pitchFamily="2" charset="-122"/>
                    <a:ea typeface="华文中宋" panose="02010600040101010101" pitchFamily="2" charset="-122"/>
                  </a:rPr>
                  <a:t>带电玻色子</a:t>
                </a:r>
                <a:r>
                  <a:rPr lang="zh-CN" altLang="zh-CN" sz="3200" dirty="0">
                    <a:latin typeface="华文中宋" panose="02010600040101010101" pitchFamily="2" charset="-122"/>
                    <a:ea typeface="华文中宋" panose="02010600040101010101" pitchFamily="2" charset="-122"/>
                  </a:rPr>
                  <a:t>：定义</a:t>
                </a:r>
                <a14:m>
                  <m:oMath xmlns:m="http://schemas.openxmlformats.org/officeDocument/2006/math">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m:t>
                        </m:r>
                      </m:sup>
                    </m:sSubSup>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en-US" altLang="zh-CN" sz="3200">
                            <a:latin typeface="Cambria Math" panose="02040503050406030204" pitchFamily="18" charset="0"/>
                          </a:rPr>
                          <m:t>1</m:t>
                        </m:r>
                      </m:num>
                      <m:den>
                        <m:rad>
                          <m:radPr>
                            <m:degHide m:val="on"/>
                            <m:ctrlPr>
                              <a:rPr lang="zh-CN" altLang="en-US" sz="3200" i="1">
                                <a:latin typeface="Cambria Math" panose="02040503050406030204" pitchFamily="18" charset="0"/>
                              </a:rPr>
                            </m:ctrlPr>
                          </m:radPr>
                          <m:deg/>
                          <m:e>
                            <m:r>
                              <a:rPr lang="en-US" altLang="zh-CN" sz="3200">
                                <a:latin typeface="Cambria Math" panose="02040503050406030204" pitchFamily="18" charset="0"/>
                              </a:rPr>
                              <m:t>2</m:t>
                            </m:r>
                          </m:e>
                        </m:rad>
                      </m:den>
                    </m:f>
                    <m:d>
                      <m:dPr>
                        <m:ctrlPr>
                          <a:rPr lang="zh-CN" altLang="en-US" sz="3200" i="1">
                            <a:latin typeface="Cambria Math" panose="02040503050406030204" pitchFamily="18" charset="0"/>
                          </a:rPr>
                        </m:ctrlPr>
                      </m:dPr>
                      <m:e>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1</m:t>
                            </m:r>
                          </m:sup>
                        </m:sSubSup>
                        <m:r>
                          <a:rPr lang="zh-CN" altLang="en-US" sz="3200">
                            <a:latin typeface="Cambria Math" panose="02040503050406030204" pitchFamily="18" charset="0"/>
                          </a:rPr>
                          <m:t>∓</m:t>
                        </m:r>
                        <m:r>
                          <a:rPr lang="zh-CN" altLang="en-US" sz="3200" i="1">
                            <a:latin typeface="Cambria Math" panose="02040503050406030204" pitchFamily="18" charset="0"/>
                          </a:rPr>
                          <m:t>𝑖</m:t>
                        </m:r>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2</m:t>
                            </m:r>
                          </m:sup>
                        </m:sSubSup>
                      </m:e>
                    </m:d>
                  </m:oMath>
                </a14:m>
                <a:endParaRPr lang="zh-CN" altLang="en-US"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则 </a:t>
                </a:r>
                <a14:m>
                  <m:oMath xmlns:m="http://schemas.openxmlformats.org/officeDocument/2006/math">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1</m:t>
                        </m:r>
                      </m:sup>
                    </m:sSub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en-US" altLang="zh-CN" sz="3200">
                            <a:latin typeface="Cambria Math" panose="02040503050406030204" pitchFamily="18" charset="0"/>
                          </a:rPr>
                          <m:t>1</m:t>
                        </m:r>
                        <m:r>
                          <a:rPr lang="zh-CN" altLang="en-US" sz="3200" i="1">
                            <a:latin typeface="Cambria Math" panose="02040503050406030204" pitchFamily="18" charset="0"/>
                          </a:rPr>
                          <m:t>𝜇</m:t>
                        </m:r>
                      </m:sup>
                    </m:sSup>
                    <m:r>
                      <a:rPr lang="en-US" altLang="zh-CN" sz="3200">
                        <a:latin typeface="Cambria Math" panose="02040503050406030204" pitchFamily="18" charset="0"/>
                      </a:rPr>
                      <m:t>+</m:t>
                    </m:r>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2</m:t>
                        </m:r>
                      </m:sup>
                    </m:sSub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en-US" altLang="zh-CN" sz="3200">
                            <a:latin typeface="Cambria Math" panose="02040503050406030204" pitchFamily="18" charset="0"/>
                          </a:rPr>
                          <m:t>2</m:t>
                        </m:r>
                        <m:r>
                          <a:rPr lang="zh-CN" altLang="en-US" sz="3200" i="1">
                            <a:latin typeface="Cambria Math" panose="02040503050406030204" pitchFamily="18" charset="0"/>
                          </a:rPr>
                          <m:t>𝜇</m:t>
                        </m:r>
                      </m:sup>
                    </m:sSup>
                    <m:r>
                      <a:rPr lang="en-US" altLang="zh-CN" sz="3200">
                        <a:latin typeface="Cambria Math" panose="02040503050406030204" pitchFamily="18" charset="0"/>
                      </a:rPr>
                      <m:t>=</m:t>
                    </m:r>
                    <m:r>
                      <a:rPr lang="en-US" altLang="zh-CN" sz="3200">
                        <a:latin typeface="Cambria Math" panose="02040503050406030204" pitchFamily="18" charset="0"/>
                      </a:rPr>
                      <m:t>2</m:t>
                    </m:r>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m:t>
                        </m:r>
                      </m:sup>
                    </m:sSub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zh-CN" altLang="en-US" sz="3200">
                            <a:latin typeface="Cambria Math" panose="02040503050406030204" pitchFamily="18" charset="0"/>
                          </a:rPr>
                          <m:t>−</m:t>
                        </m:r>
                        <m:r>
                          <a:rPr lang="zh-CN" altLang="en-US" sz="3200" i="1">
                            <a:latin typeface="Cambria Math" panose="02040503050406030204" pitchFamily="18" charset="0"/>
                          </a:rPr>
                          <m:t>𝜇</m:t>
                        </m:r>
                      </m:sup>
                    </m:sSup>
                  </m:oMath>
                </a14:m>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代入质量项</a:t>
                </a:r>
                <a14:m>
                  <m:oMath xmlns:m="http://schemas.openxmlformats.org/officeDocument/2006/math">
                    <m:r>
                      <m:rPr>
                        <m:nor/>
                      </m:rPr>
                      <a:rPr lang="zh-CN" altLang="en-US" sz="3200" dirty="0">
                        <a:latin typeface="华文中宋" panose="02010600040101010101" pitchFamily="2" charset="-122"/>
                        <a:ea typeface="华文中宋" panose="02010600040101010101" pitchFamily="2" charset="-122"/>
                      </a:rPr>
                      <m:t>前者</m:t>
                    </m:r>
                  </m:oMath>
                </a14:m>
                <a:r>
                  <a:rPr lang="zh-CN" altLang="en-US" sz="3200" dirty="0">
                    <a:latin typeface="华文中宋" panose="02010600040101010101" pitchFamily="2" charset="-122"/>
                    <a:ea typeface="华文中宋" panose="02010600040101010101" pitchFamily="2" charset="-122"/>
                  </a:rPr>
                  <a:t>：</a:t>
                </a:r>
                <a:endParaRPr lang="en-US" altLang="zh-CN"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f>
                        <m:fPr>
                          <m:ctrlPr>
                            <a:rPr lang="zh-CN" altLang="en-US" sz="3200" i="1">
                              <a:latin typeface="Cambria Math" panose="02040503050406030204" pitchFamily="18" charset="0"/>
                            </a:rPr>
                          </m:ctrlPr>
                        </m:fPr>
                        <m:num>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𝑣</m:t>
                              </m:r>
                            </m:e>
                            <m:sup>
                              <m:r>
                                <a:rPr lang="en-US" altLang="zh-CN" sz="3200">
                                  <a:latin typeface="Cambria Math" panose="02040503050406030204" pitchFamily="18" charset="0"/>
                                </a:rPr>
                                <m:t>2</m:t>
                              </m:r>
                            </m:sup>
                          </m:sSup>
                        </m:num>
                        <m:den>
                          <m:r>
                            <a:rPr lang="en-US" altLang="zh-CN" sz="3200">
                              <a:latin typeface="Cambria Math" panose="02040503050406030204" pitchFamily="18" charset="0"/>
                            </a:rPr>
                            <m:t>8</m:t>
                          </m:r>
                        </m:den>
                      </m:f>
                      <m:r>
                        <a:rPr lang="zh-CN" altLang="en-US" sz="3200">
                          <a:latin typeface="Cambria Math" panose="02040503050406030204" pitchFamily="18" charset="0"/>
                        </a:rPr>
                        <m:t>⋅</m:t>
                      </m:r>
                      <m:r>
                        <a:rPr lang="en-US" altLang="zh-CN" sz="3200">
                          <a:latin typeface="Cambria Math" panose="02040503050406030204" pitchFamily="18" charset="0"/>
                        </a:rPr>
                        <m:t>2</m:t>
                      </m:r>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m:t>
                          </m:r>
                        </m:sup>
                      </m:sSub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zh-CN" altLang="en-US" sz="3200">
                              <a:latin typeface="Cambria Math" panose="02040503050406030204" pitchFamily="18" charset="0"/>
                            </a:rPr>
                            <m:t>−</m:t>
                          </m:r>
                          <m:r>
                            <a:rPr lang="zh-CN" altLang="en-US" sz="3200" i="1">
                              <a:latin typeface="Cambria Math" panose="02040503050406030204" pitchFamily="18" charset="0"/>
                            </a:rPr>
                            <m:t>𝜇</m:t>
                          </m:r>
                        </m:sup>
                      </m:sSup>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𝑣</m:t>
                              </m:r>
                            </m:e>
                            <m:sup>
                              <m:r>
                                <a:rPr lang="en-US" altLang="zh-CN" sz="3200">
                                  <a:latin typeface="Cambria Math" panose="02040503050406030204" pitchFamily="18" charset="0"/>
                                </a:rPr>
                                <m:t>2</m:t>
                              </m:r>
                            </m:sup>
                          </m:sSup>
                        </m:num>
                        <m:den>
                          <m:r>
                            <a:rPr lang="en-US" altLang="zh-CN" sz="3200">
                              <a:latin typeface="Cambria Math" panose="02040503050406030204" pitchFamily="18" charset="0"/>
                            </a:rPr>
                            <m:t>4</m:t>
                          </m:r>
                        </m:den>
                      </m:f>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m:t>
                          </m:r>
                        </m:sup>
                      </m:sSub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zh-CN" altLang="en-US" sz="3200">
                              <a:latin typeface="Cambria Math" panose="02040503050406030204" pitchFamily="18" charset="0"/>
                            </a:rPr>
                            <m:t>−</m:t>
                          </m:r>
                          <m:r>
                            <a:rPr lang="zh-CN" altLang="en-US" sz="3200" i="1">
                              <a:latin typeface="Cambria Math" panose="02040503050406030204" pitchFamily="18" charset="0"/>
                            </a:rPr>
                            <m:t>𝜇</m:t>
                          </m:r>
                        </m:sup>
                      </m:sSup>
                      <m:r>
                        <a:rPr lang="zh-CN" altLang="en-US" sz="3200">
                          <a:latin typeface="Cambria Math" panose="02040503050406030204" pitchFamily="18" charset="0"/>
                        </a:rPr>
                        <m:t>≡</m:t>
                      </m:r>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𝑚</m:t>
                          </m:r>
                        </m:e>
                        <m:sub>
                          <m:r>
                            <a:rPr lang="zh-CN" altLang="en-US" sz="3200" i="1">
                              <a:latin typeface="Cambria Math" panose="02040503050406030204" pitchFamily="18" charset="0"/>
                            </a:rPr>
                            <m:t>𝑊</m:t>
                          </m:r>
                        </m:sub>
                        <m:sup>
                          <m:r>
                            <a:rPr lang="en-US" altLang="zh-CN" sz="3200">
                              <a:latin typeface="Cambria Math" panose="02040503050406030204" pitchFamily="18" charset="0"/>
                            </a:rPr>
                            <m:t>2</m:t>
                          </m:r>
                        </m:sup>
                      </m:sSubSup>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m:t>
                          </m:r>
                        </m:sup>
                      </m:sSub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zh-CN" altLang="en-US" sz="3200">
                              <a:latin typeface="Cambria Math" panose="02040503050406030204" pitchFamily="18" charset="0"/>
                            </a:rPr>
                            <m:t>−</m:t>
                          </m:r>
                          <m:r>
                            <a:rPr lang="zh-CN" altLang="en-US" sz="3200" i="1">
                              <a:latin typeface="Cambria Math" panose="02040503050406030204" pitchFamily="18" charset="0"/>
                            </a:rPr>
                            <m:t>𝜇</m:t>
                          </m:r>
                        </m:sup>
                      </m:sSup>
                    </m:oMath>
                  </m:oMathPara>
                </a14:m>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    可以</a:t>
                </a:r>
                <a:r>
                  <a:rPr lang="zh-CN" altLang="zh-CN" sz="3200" dirty="0">
                    <a:latin typeface="华文中宋" panose="02010600040101010101" pitchFamily="2" charset="-122"/>
                    <a:ea typeface="华文中宋" panose="02010600040101010101" pitchFamily="2" charset="-122"/>
                  </a:rPr>
                  <a:t>得到 </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𝑊</m:t>
                        </m:r>
                      </m:sub>
                    </m:sSub>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zh-CN" altLang="en-US" sz="3200" i="1">
                            <a:latin typeface="Cambria Math" panose="02040503050406030204" pitchFamily="18" charset="0"/>
                          </a:rPr>
                          <m:t>𝑔𝑣</m:t>
                        </m:r>
                      </m:num>
                      <m:den>
                        <m:r>
                          <a:rPr lang="en-US" altLang="zh-CN" sz="3200">
                            <a:latin typeface="Cambria Math" panose="02040503050406030204" pitchFamily="18" charset="0"/>
                          </a:rPr>
                          <m:t>2</m:t>
                        </m:r>
                      </m:den>
                    </m:f>
                  </m:oMath>
                </a14:m>
                <a:endParaRPr lang="en-US" altLang="zh-CN" sz="3200" b="1" dirty="0">
                  <a:latin typeface="华文中宋" panose="02010600040101010101" pitchFamily="2" charset="-122"/>
                  <a:ea typeface="华文中宋" panose="02010600040101010101" pitchFamily="2" charset="-122"/>
                </a:endParaRPr>
              </a:p>
              <a:p>
                <a:endParaRPr lang="en-US" altLang="zh-CN" sz="3200" b="1" dirty="0">
                  <a:latin typeface="华文中宋" panose="02010600040101010101" pitchFamily="2" charset="-122"/>
                  <a:ea typeface="华文中宋" panose="02010600040101010101" pitchFamily="2" charset="-122"/>
                </a:endParaRPr>
              </a:p>
              <a:p>
                <a:r>
                  <a:rPr lang="zh-CN" altLang="zh-CN" sz="3200" b="1" dirty="0">
                    <a:latin typeface="华文中宋" panose="02010600040101010101" pitchFamily="2" charset="-122"/>
                    <a:ea typeface="华文中宋" panose="02010600040101010101" pitchFamily="2" charset="-122"/>
                  </a:rPr>
                  <a:t>中性玻色子</a:t>
                </a:r>
                <a:r>
                  <a:rPr lang="zh-CN" altLang="zh-CN" sz="3200" dirty="0">
                    <a:latin typeface="华文中宋" panose="02010600040101010101" pitchFamily="2" charset="-122"/>
                    <a:ea typeface="华文中宋" panose="02010600040101010101" pitchFamily="2" charset="-122"/>
                  </a:rPr>
                  <a:t>：</a:t>
                </a:r>
                <a:endParaRPr lang="en-US" altLang="zh-CN" sz="3200" dirty="0">
                  <a:latin typeface="华文中宋" panose="02010600040101010101" pitchFamily="2" charset="-122"/>
                  <a:ea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    质量项后者</a:t>
                </a:r>
                <a14:m>
                  <m:oMath xmlns:m="http://schemas.openxmlformats.org/officeDocument/2006/math">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3</m:t>
                        </m:r>
                      </m:sup>
                    </m:sSubSup>
                  </m:oMath>
                </a14:m>
                <a:r>
                  <a:rPr lang="zh-CN" altLang="zh-CN" sz="3200" dirty="0">
                    <a:latin typeface="华文中宋" panose="02010600040101010101" pitchFamily="2" charset="-122"/>
                    <a:ea typeface="华文中宋" panose="02010600040101010101" pitchFamily="2" charset="-122"/>
                  </a:rPr>
                  <a:t> 与 </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𝐵</m:t>
                        </m:r>
                      </m:e>
                      <m:sub>
                        <m:r>
                          <a:rPr lang="zh-CN" altLang="en-US" sz="3200" i="1">
                            <a:latin typeface="Cambria Math" panose="02040503050406030204" pitchFamily="18" charset="0"/>
                          </a:rPr>
                          <m:t>𝜇</m:t>
                        </m:r>
                      </m:sub>
                    </m:sSub>
                  </m:oMath>
                </a14:m>
                <a:r>
                  <a:rPr lang="zh-CN" altLang="zh-CN" sz="3200" dirty="0">
                    <a:latin typeface="华文中宋" panose="02010600040101010101" pitchFamily="2" charset="-122"/>
                    <a:ea typeface="华文中宋" panose="02010600040101010101" pitchFamily="2" charset="-122"/>
                  </a:rPr>
                  <a:t> 混合</a:t>
                </a:r>
                <a:r>
                  <a:rPr lang="zh-CN" altLang="en-US" sz="3200" dirty="0">
                    <a:latin typeface="华文中宋" panose="02010600040101010101" pitchFamily="2" charset="-122"/>
                    <a:ea typeface="华文中宋" panose="02010600040101010101" pitchFamily="2" charset="-122"/>
                  </a:rPr>
                  <a:t>项</a:t>
                </a:r>
                <a14:m>
                  <m:oMath xmlns:m="http://schemas.openxmlformats.org/officeDocument/2006/math">
                    <m:f>
                      <m:fPr>
                        <m:ctrlPr>
                          <a:rPr lang="zh-CN" altLang="en-US" sz="3200" i="1">
                            <a:latin typeface="Cambria Math" panose="02040503050406030204" pitchFamily="18" charset="0"/>
                          </a:rPr>
                        </m:ctrlPr>
                      </m:fPr>
                      <m:num>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𝑣</m:t>
                            </m:r>
                          </m:e>
                          <m:sup>
                            <m:r>
                              <a:rPr lang="en-US" altLang="zh-CN" sz="3200">
                                <a:latin typeface="Cambria Math" panose="02040503050406030204" pitchFamily="18" charset="0"/>
                              </a:rPr>
                              <m:t>2</m:t>
                            </m:r>
                          </m:sup>
                        </m:sSup>
                      </m:num>
                      <m:den>
                        <m:r>
                          <a:rPr lang="en-US" altLang="zh-CN" sz="3200">
                            <a:latin typeface="Cambria Math" panose="02040503050406030204" pitchFamily="18" charset="0"/>
                          </a:rPr>
                          <m:t>8</m:t>
                        </m:r>
                      </m:den>
                    </m:f>
                    <m:sSup>
                      <m:sSupPr>
                        <m:ctrlPr>
                          <a:rPr lang="zh-CN" altLang="en-US" sz="3200" i="1">
                            <a:latin typeface="Cambria Math" panose="02040503050406030204" pitchFamily="18" charset="0"/>
                          </a:rPr>
                        </m:ctrlPr>
                      </m:sSupPr>
                      <m:e>
                        <m:d>
                          <m:dPr>
                            <m:ctrlPr>
                              <a:rPr lang="zh-CN" altLang="en-US" sz="3200" i="1">
                                <a:latin typeface="Cambria Math" panose="02040503050406030204" pitchFamily="18" charset="0"/>
                              </a:rPr>
                            </m:ctrlPr>
                          </m:dPr>
                          <m:e>
                            <m:r>
                              <a:rPr lang="zh-CN" altLang="en-US" sz="3200" i="1">
                                <a:latin typeface="Cambria Math" panose="02040503050406030204" pitchFamily="18" charset="0"/>
                              </a:rPr>
                              <m:t>𝑔</m:t>
                            </m:r>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3</m:t>
                                </m:r>
                              </m:sup>
                            </m:sSubSup>
                            <m:r>
                              <a:rPr lang="zh-CN" altLang="en-US"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sup>
                            </m:sSup>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𝐵</m:t>
                                </m:r>
                              </m:e>
                              <m:sub>
                                <m:r>
                                  <a:rPr lang="zh-CN" altLang="en-US" sz="3200" i="1">
                                    <a:latin typeface="Cambria Math" panose="02040503050406030204" pitchFamily="18" charset="0"/>
                                  </a:rPr>
                                  <m:t>𝜇</m:t>
                                </m:r>
                              </m:sub>
                            </m:sSub>
                          </m:e>
                        </m:d>
                      </m:e>
                      <m:sup>
                        <m:r>
                          <a:rPr lang="en-US" altLang="zh-CN" sz="3200">
                            <a:latin typeface="Cambria Math" panose="02040503050406030204" pitchFamily="18" charset="0"/>
                          </a:rPr>
                          <m:t>2</m:t>
                        </m:r>
                      </m:sup>
                    </m:sSup>
                  </m:oMath>
                </a14:m>
                <a:endParaRPr lang="en-US" altLang="zh-CN" sz="3200" dirty="0">
                  <a:latin typeface="华文中宋" panose="02010600040101010101" pitchFamily="2" charset="-122"/>
                </a:endParaRPr>
              </a:p>
              <a:p>
                <a:r>
                  <a:rPr lang="zh-CN" altLang="en-US" sz="3200" dirty="0">
                    <a:latin typeface="华文中宋" panose="02010600040101010101" pitchFamily="2" charset="-122"/>
                    <a:ea typeface="华文中宋" panose="02010600040101010101" pitchFamily="2" charset="-122"/>
                  </a:rPr>
                  <a:t>    写作</a:t>
                </a:r>
                <a:r>
                  <a:rPr lang="zh-CN" altLang="zh-CN" sz="3200" dirty="0">
                    <a:latin typeface="华文中宋" panose="02010600040101010101" pitchFamily="2" charset="-122"/>
                    <a:ea typeface="华文中宋" panose="02010600040101010101" pitchFamily="2" charset="-122"/>
                  </a:rPr>
                  <a:t>质量矩阵</a:t>
                </a:r>
                <a:r>
                  <a:rPr lang="zh-CN" altLang="en-US" sz="3200" dirty="0">
                    <a:latin typeface="华文中宋" panose="02010600040101010101" pitchFamily="2" charset="-122"/>
                    <a:ea typeface="华文中宋" panose="02010600040101010101" pitchFamily="2" charset="-122"/>
                  </a:rPr>
                  <a:t>为：</a:t>
                </a:r>
                <a:endParaRPr lang="en-US" altLang="zh-CN"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f>
                        <m:fPr>
                          <m:ctrlPr>
                            <a:rPr lang="zh-CN" altLang="en-US" sz="3200" i="1">
                              <a:latin typeface="Cambria Math" panose="02040503050406030204" pitchFamily="18" charset="0"/>
                            </a:rPr>
                          </m:ctrlPr>
                        </m:fPr>
                        <m:num>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𝑣</m:t>
                              </m:r>
                            </m:e>
                            <m:sup>
                              <m:r>
                                <a:rPr lang="en-US" altLang="zh-CN" sz="3200">
                                  <a:latin typeface="Cambria Math" panose="02040503050406030204" pitchFamily="18" charset="0"/>
                                </a:rPr>
                                <m:t>2</m:t>
                              </m:r>
                            </m:sup>
                          </m:sSup>
                        </m:num>
                        <m:den>
                          <m:r>
                            <a:rPr lang="en-US" altLang="zh-CN" sz="3200">
                              <a:latin typeface="Cambria Math" panose="02040503050406030204" pitchFamily="18" charset="0"/>
                            </a:rPr>
                            <m:t>8</m:t>
                          </m:r>
                        </m:den>
                      </m:f>
                      <m:d>
                        <m:dPr>
                          <m:ctrlPr>
                            <a:rPr lang="zh-CN" altLang="en-US" sz="3200" i="1">
                              <a:latin typeface="Cambria Math" panose="02040503050406030204" pitchFamily="18" charset="0"/>
                            </a:rPr>
                          </m:ctrlPr>
                        </m:dPr>
                        <m:e>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3</m:t>
                              </m:r>
                            </m:sup>
                          </m:sSubSup>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𝐵</m:t>
                              </m:r>
                            </m:e>
                            <m:sub>
                              <m:r>
                                <a:rPr lang="zh-CN" altLang="en-US" sz="3200" i="1">
                                  <a:latin typeface="Cambria Math" panose="02040503050406030204" pitchFamily="18" charset="0"/>
                                </a:rPr>
                                <m:t>𝜇</m:t>
                              </m:r>
                            </m:sub>
                          </m:sSub>
                        </m:e>
                      </m:d>
                      <m:d>
                        <m:dPr>
                          <m:ctrlPr>
                            <a:rPr lang="zh-CN" altLang="en-US" sz="3200" i="1">
                              <a:latin typeface="Cambria Math" panose="02040503050406030204" pitchFamily="18" charset="0"/>
                            </a:rPr>
                          </m:ctrlPr>
                        </m:dPr>
                        <m:e>
                          <m:m>
                            <m:mPr>
                              <m:plcHide m:val="on"/>
                              <m:mcs>
                                <m:mc>
                                  <m:mcPr>
                                    <m:count m:val="2"/>
                                    <m:mcJc m:val="center"/>
                                  </m:mcPr>
                                </m:mc>
                              </m:mcs>
                              <m:ctrlPr>
                                <a:rPr lang="zh-CN" altLang="en-US" sz="3200" i="1">
                                  <a:latin typeface="Cambria Math" panose="02040503050406030204" pitchFamily="18" charset="0"/>
                                </a:rPr>
                              </m:ctrlPr>
                            </m:mPr>
                            <m:mr>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e>
                              <m:e>
                                <m:r>
                                  <a:rPr lang="zh-CN" altLang="en-US" sz="3200">
                                    <a:latin typeface="Cambria Math" panose="02040503050406030204" pitchFamily="18" charset="0"/>
                                  </a:rPr>
                                  <m:t>−</m:t>
                                </m:r>
                                <m:r>
                                  <a:rPr lang="zh-CN" altLang="en-US" sz="3200" i="1">
                                    <a:latin typeface="Cambria Math" panose="02040503050406030204" pitchFamily="18" charset="0"/>
                                  </a:rPr>
                                  <m:t>𝑔</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sup>
                                </m:sSup>
                              </m:e>
                            </m:mr>
                            <m:mr>
                              <m:e>
                                <m:r>
                                  <a:rPr lang="zh-CN" altLang="en-US" sz="3200">
                                    <a:latin typeface="Cambria Math" panose="02040503050406030204" pitchFamily="18" charset="0"/>
                                  </a:rPr>
                                  <m:t>−</m:t>
                                </m:r>
                                <m:r>
                                  <a:rPr lang="zh-CN" altLang="en-US" sz="3200" i="1">
                                    <a:latin typeface="Cambria Math" panose="02040503050406030204" pitchFamily="18" charset="0"/>
                                  </a:rPr>
                                  <m:t>𝑔</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sup>
                                </m:sSup>
                              </m:e>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r>
                                      <a:rPr lang="en-US" altLang="zh-CN" sz="3200">
                                        <a:latin typeface="Cambria Math" panose="02040503050406030204" pitchFamily="18" charset="0"/>
                                      </a:rPr>
                                      <m:t>2</m:t>
                                    </m:r>
                                  </m:sup>
                                </m:sSup>
                              </m:e>
                            </m:mr>
                          </m:m>
                        </m:e>
                      </m:d>
                      <m:d>
                        <m:dPr>
                          <m:ctrlPr>
                            <a:rPr lang="zh-CN" altLang="en-US" sz="3200" i="1">
                              <a:latin typeface="Cambria Math" panose="02040503050406030204" pitchFamily="18" charset="0"/>
                            </a:rPr>
                          </m:ctrlPr>
                        </m:dPr>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en-US" altLang="zh-CN" sz="3200">
                                  <a:latin typeface="Cambria Math" panose="02040503050406030204" pitchFamily="18" charset="0"/>
                                </a:rPr>
                                <m:t>3</m:t>
                              </m:r>
                              <m:r>
                                <a:rPr lang="zh-CN" altLang="en-US" sz="3200" i="1">
                                  <a:latin typeface="Cambria Math" panose="02040503050406030204" pitchFamily="18" charset="0"/>
                                </a:rPr>
                                <m:t>𝜇</m:t>
                              </m:r>
                            </m:sup>
                          </m:sSup>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𝐵</m:t>
                              </m:r>
                            </m:e>
                            <m:sup>
                              <m:r>
                                <a:rPr lang="zh-CN" altLang="en-US" sz="3200" i="1">
                                  <a:latin typeface="Cambria Math" panose="02040503050406030204" pitchFamily="18" charset="0"/>
                                </a:rPr>
                                <m:t>𝜇</m:t>
                              </m:r>
                            </m:sup>
                          </m:sSup>
                        </m:e>
                      </m:d>
                    </m:oMath>
                  </m:oMathPara>
                </a14:m>
                <a:endParaRPr lang="en-US" altLang="zh-CN" sz="3200" dirty="0">
                  <a:latin typeface="华文中宋" panose="02010600040101010101" pitchFamily="2" charset="-122"/>
                  <a:ea typeface="华文中宋" panose="02010600040101010101" pitchFamily="2" charset="-122"/>
                </a:endParaRPr>
              </a:p>
              <a:p>
                <a:pPr lvl="1"/>
                <a:r>
                  <a:rPr lang="zh-CN" altLang="zh-CN" sz="3200" dirty="0">
                    <a:latin typeface="华文中宋" panose="02010600040101010101" pitchFamily="2" charset="-122"/>
                    <a:ea typeface="华文中宋" panose="02010600040101010101" pitchFamily="2" charset="-122"/>
                  </a:rPr>
                  <a:t>不是对角的，需要旋转到</a:t>
                </a:r>
                <a:r>
                  <a:rPr lang="zh-CN" altLang="en-US" sz="3200" dirty="0">
                    <a:latin typeface="华文中宋" panose="02010600040101010101" pitchFamily="2" charset="-122"/>
                    <a:ea typeface="华文中宋" panose="02010600040101010101" pitchFamily="2" charset="-122"/>
                  </a:rPr>
                  <a:t>有直接对应</a:t>
                </a:r>
                <a:r>
                  <a:rPr lang="zh-CN" altLang="zh-CN" sz="3200" dirty="0">
                    <a:latin typeface="华文中宋" panose="02010600040101010101" pitchFamily="2" charset="-122"/>
                    <a:ea typeface="华文中宋" panose="02010600040101010101" pitchFamily="2" charset="-122"/>
                  </a:rPr>
                  <a:t>物理态</a:t>
                </a:r>
                <a:r>
                  <a:rPr lang="zh-CN" altLang="en-US" sz="3200" dirty="0">
                    <a:latin typeface="华文中宋" panose="02010600040101010101" pitchFamily="2" charset="-122"/>
                    <a:ea typeface="华文中宋" panose="02010600040101010101" pitchFamily="2" charset="-122"/>
                  </a:rPr>
                  <a:t>的对角矩阵</a:t>
                </a:r>
                <a:endParaRPr lang="zh-CN" altLang="zh-CN"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p:txBody>
          </p:sp>
        </mc:Choice>
        <mc:Fallback xmlns="">
          <p:sp>
            <p:nvSpPr>
              <p:cNvPr id="3" name="文本框 2"/>
              <p:cNvSpPr txBox="1">
                <a:spLocks noRot="1" noChangeAspect="1" noMove="1" noResize="1" noEditPoints="1" noAdjustHandles="1" noChangeArrowheads="1" noChangeShapeType="1" noTextEdit="1"/>
              </p:cNvSpPr>
              <p:nvPr/>
            </p:nvSpPr>
            <p:spPr>
              <a:xfrm>
                <a:off x="485179" y="819150"/>
                <a:ext cx="16916400" cy="8835239"/>
              </a:xfrm>
              <a:prstGeom prst="rect">
                <a:avLst/>
              </a:prstGeom>
              <a:blipFill>
                <a:blip r:embed="rId3"/>
                <a:stretch>
                  <a:fillRect l="-937" t="-828"/>
                </a:stretch>
              </a:blipFill>
            </p:spPr>
            <p:txBody>
              <a:bodyPr/>
              <a:lstStyle/>
              <a:p>
                <a:r>
                  <a:rPr lang="zh-CN" altLang="en-US">
                    <a:noFill/>
                  </a:rPr>
                  <a:t> </a:t>
                </a:r>
              </a:p>
            </p:txBody>
          </p:sp>
        </mc:Fallback>
      </mc:AlternateContent>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D1615A23-66FB-645E-514A-7788F32C1A8D}"/>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D5BDA5BD-A54C-18A3-86A3-A08F069FFD65}"/>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B7962E7E-3835-BF56-E593-5185AD191633}"/>
              </a:ext>
            </a:extLst>
          </p:cNvPr>
          <p:cNvSpPr txBox="1"/>
          <p:nvPr/>
        </p:nvSpPr>
        <p:spPr>
          <a:xfrm>
            <a:off x="342900" y="-38053"/>
            <a:ext cx="11811000" cy="1810945"/>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04 </a:t>
            </a:r>
            <a:r>
              <a:rPr lang="zh-CN" altLang="zh-CN" sz="3600" dirty="0">
                <a:solidFill>
                  <a:srgbClr val="755B60"/>
                </a:solidFill>
                <a:latin typeface="华文琥珀" panose="02010800040101010101" pitchFamily="2" charset="-122"/>
                <a:ea typeface="华文琥珀" panose="02010800040101010101" pitchFamily="2" charset="-122"/>
              </a:rPr>
              <a:t>质量的诞生：</a:t>
            </a:r>
            <a:r>
              <a:rPr lang="zh-CN" altLang="zh-CN" sz="3600" b="1" dirty="0">
                <a:solidFill>
                  <a:srgbClr val="755B60"/>
                </a:solidFill>
                <a:latin typeface="华文琥珀" panose="02010800040101010101" pitchFamily="2" charset="-122"/>
                <a:ea typeface="华文琥珀" panose="02010800040101010101" pitchFamily="2" charset="-122"/>
              </a:rPr>
              <a:t>规范场重组</a:t>
            </a:r>
          </a:p>
          <a:p>
            <a:pPr>
              <a:lnSpc>
                <a:spcPts val="7080"/>
              </a:lnSpc>
            </a:pP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F2BDC989-D21A-FC7A-5AEC-A5B8FAC94C54}"/>
                  </a:ext>
                </a:extLst>
              </p:cNvPr>
              <p:cNvSpPr txBox="1"/>
              <p:nvPr/>
            </p:nvSpPr>
            <p:spPr>
              <a:xfrm>
                <a:off x="466129" y="1028700"/>
                <a:ext cx="16916400" cy="10341934"/>
              </a:xfrm>
              <a:prstGeom prst="rect">
                <a:avLst/>
              </a:prstGeom>
              <a:noFill/>
            </p:spPr>
            <p:txBody>
              <a:bodyPr wrap="square" rtlCol="0">
                <a:spAutoFit/>
              </a:bodyPr>
              <a:lstStyle/>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带电与中性规范玻色子的</a:t>
                </a:r>
                <a:r>
                  <a:rPr lang="zh-CN" altLang="en-US" sz="3200" dirty="0">
                    <a:latin typeface="华文中宋" panose="02010600040101010101" pitchFamily="2" charset="-122"/>
                    <a:ea typeface="华文中宋" panose="02010600040101010101" pitchFamily="2" charset="-122"/>
                  </a:rPr>
                  <a:t>规范场重组</a:t>
                </a:r>
                <a:r>
                  <a:rPr lang="zh-CN" altLang="zh-CN" sz="3200" dirty="0">
                    <a:latin typeface="华文中宋" panose="02010600040101010101" pitchFamily="2" charset="-122"/>
                    <a:ea typeface="华文中宋" panose="02010600040101010101" pitchFamily="2" charset="-122"/>
                  </a:rPr>
                  <a:t> → </a:t>
                </a:r>
                <a14:m>
                  <m:oMath xmlns:m="http://schemas.openxmlformats.org/officeDocument/2006/math">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𝑊</m:t>
                        </m:r>
                      </m:e>
                      <m:sup>
                        <m:r>
                          <a:rPr lang="en-US" altLang="zh-CN" sz="3200">
                            <a:latin typeface="Cambria Math" panose="02040503050406030204" pitchFamily="18" charset="0"/>
                          </a:rPr>
                          <m:t>±</m:t>
                        </m:r>
                      </m:sup>
                    </m:sSup>
                    <m:r>
                      <a:rPr lang="en-US" altLang="zh-CN" sz="3200">
                        <a:latin typeface="Cambria Math" panose="02040503050406030204" pitchFamily="18" charset="0"/>
                      </a:rPr>
                      <m:t>,</m:t>
                    </m:r>
                    <m:r>
                      <a:rPr lang="zh-CN" altLang="en-US" sz="3200" i="1">
                        <a:latin typeface="Cambria Math" panose="02040503050406030204" pitchFamily="18" charset="0"/>
                      </a:rPr>
                      <m:t>𝑍</m:t>
                    </m:r>
                    <m:r>
                      <a:rPr lang="en-US" altLang="zh-CN" sz="3200">
                        <a:latin typeface="Cambria Math" panose="02040503050406030204" pitchFamily="18" charset="0"/>
                      </a:rPr>
                      <m:t>,</m:t>
                    </m:r>
                    <m:r>
                      <a:rPr lang="zh-CN" altLang="en-US" sz="3200" i="1">
                        <a:latin typeface="Cambria Math" panose="02040503050406030204" pitchFamily="18" charset="0"/>
                      </a:rPr>
                      <m:t>𝛾</m:t>
                    </m:r>
                  </m:oMath>
                </a14:m>
                <a:endParaRPr lang="en-US" altLang="zh-CN" sz="3200" b="1" dirty="0">
                  <a:latin typeface="华文中宋" panose="02010600040101010101" pitchFamily="2" charset="-122"/>
                  <a:ea typeface="华文中宋" panose="02010600040101010101" pitchFamily="2" charset="-122"/>
                </a:endParaRPr>
              </a:p>
              <a:p>
                <a:endParaRPr lang="en-US" altLang="zh-CN" sz="3200" b="1" dirty="0">
                  <a:latin typeface="华文中宋" panose="02010600040101010101" pitchFamily="2" charset="-122"/>
                  <a:ea typeface="华文中宋" panose="02010600040101010101" pitchFamily="2" charset="-122"/>
                </a:endParaRPr>
              </a:p>
              <a:p>
                <a:r>
                  <a:rPr lang="zh-CN" altLang="zh-CN" sz="3200" b="1" dirty="0">
                    <a:latin typeface="华文中宋" panose="02010600040101010101" pitchFamily="2" charset="-122"/>
                    <a:ea typeface="华文中宋" panose="02010600040101010101" pitchFamily="2" charset="-122"/>
                  </a:rPr>
                  <a:t>中性玻色子</a:t>
                </a:r>
                <a:r>
                  <a:rPr lang="zh-CN" altLang="zh-CN" sz="3200" dirty="0">
                    <a:latin typeface="华文中宋" panose="02010600040101010101" pitchFamily="2" charset="-122"/>
                    <a:ea typeface="华文中宋" panose="02010600040101010101" pitchFamily="2" charset="-122"/>
                  </a:rPr>
                  <a:t>：</a:t>
                </a:r>
                <a:endParaRPr lang="en-US" altLang="zh-CN" sz="3200" dirty="0">
                  <a:latin typeface="华文中宋" panose="02010600040101010101" pitchFamily="2" charset="-122"/>
                  <a:ea typeface="华文中宋" panose="02010600040101010101" pitchFamily="2" charset="-122"/>
                </a:endParaRPr>
              </a:p>
              <a:p>
                <a:pPr lvl="1"/>
                <a:r>
                  <a:rPr lang="zh-CN" altLang="zh-CN" sz="3200" dirty="0">
                    <a:latin typeface="华文中宋" panose="02010600040101010101" pitchFamily="2" charset="-122"/>
                    <a:ea typeface="华文中宋" panose="02010600040101010101" pitchFamily="2" charset="-122"/>
                  </a:rPr>
                  <a:t>引入 Weinberg 角 </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oMath>
                </a14:m>
                <a:r>
                  <a:rPr lang="zh-CN" altLang="zh-CN" sz="3200" dirty="0">
                    <a:latin typeface="华文中宋" panose="02010600040101010101" pitchFamily="2" charset="-122"/>
                    <a:ea typeface="华文中宋" panose="02010600040101010101" pitchFamily="2" charset="-122"/>
                  </a:rPr>
                  <a:t>，满足 </a:t>
                </a:r>
                <a14:m>
                  <m:oMath xmlns:m="http://schemas.openxmlformats.org/officeDocument/2006/math">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tan</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r>
                      <a:rPr lang="en-US" altLang="zh-CN"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sup>
                    </m:sSup>
                    <m:r>
                      <a:rPr lang="en-US" altLang="zh-CN" sz="3200">
                        <a:latin typeface="Cambria Math" panose="02040503050406030204" pitchFamily="18" charset="0"/>
                      </a:rPr>
                      <m:t>/</m:t>
                    </m:r>
                    <m:r>
                      <a:rPr lang="zh-CN" altLang="en-US" sz="3200" i="1">
                        <a:latin typeface="Cambria Math" panose="02040503050406030204" pitchFamily="18" charset="0"/>
                      </a:rPr>
                      <m:t>𝑔</m:t>
                    </m:r>
                  </m:oMath>
                </a14:m>
                <a:endParaRPr lang="zh-CN" altLang="zh-CN" sz="3200" dirty="0">
                  <a:latin typeface="华文中宋" panose="02010600040101010101" pitchFamily="2" charset="-122"/>
                  <a:ea typeface="华文中宋" panose="02010600040101010101" pitchFamily="2" charset="-122"/>
                </a:endParaRPr>
              </a:p>
              <a:p>
                <a:pPr lvl="1"/>
                <a:r>
                  <a:rPr lang="zh-CN" altLang="zh-CN" sz="3200" dirty="0">
                    <a:latin typeface="华文中宋" panose="02010600040101010101" pitchFamily="2" charset="-122"/>
                    <a:ea typeface="华文中宋" panose="02010600040101010101" pitchFamily="2" charset="-122"/>
                  </a:rPr>
                  <a:t>旋转矩阵：</a:t>
                </a:r>
              </a:p>
              <a:p>
                <a:pPr/>
                <a14:m>
                  <m:oMathPara xmlns:m="http://schemas.openxmlformats.org/officeDocument/2006/math">
                    <m:oMathParaPr>
                      <m:jc m:val="centerGroup"/>
                    </m:oMathParaPr>
                    <m:oMath xmlns:m="http://schemas.openxmlformats.org/officeDocument/2006/math">
                      <m:d>
                        <m:dPr>
                          <m:ctrlPr>
                            <a:rPr lang="zh-CN" altLang="en-US" sz="3200" i="1">
                              <a:latin typeface="Cambria Math" panose="02040503050406030204" pitchFamily="18" charset="0"/>
                            </a:rPr>
                          </m:ctrlPr>
                        </m:dPr>
                        <m:e>
                          <m:m>
                            <m:mPr>
                              <m:plcHide m:val="on"/>
                              <m:mcs>
                                <m:mc>
                                  <m:mcPr>
                                    <m:count m:val="1"/>
                                    <m:mcJc m:val="center"/>
                                  </m:mcPr>
                                </m:mc>
                              </m:mcs>
                              <m:ctrlPr>
                                <a:rPr lang="zh-CN" altLang="en-US" sz="3200" i="1">
                                  <a:latin typeface="Cambria Math" panose="02040503050406030204" pitchFamily="18" charset="0"/>
                                </a:rPr>
                              </m:ctrlPr>
                            </m:mPr>
                            <m:mr>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𝑍</m:t>
                                    </m:r>
                                  </m:e>
                                  <m:sub>
                                    <m:r>
                                      <a:rPr lang="zh-CN" altLang="en-US" sz="3200" i="1">
                                        <a:latin typeface="Cambria Math" panose="02040503050406030204" pitchFamily="18" charset="0"/>
                                      </a:rPr>
                                      <m:t>𝜇</m:t>
                                    </m:r>
                                  </m:sub>
                                </m:sSub>
                              </m:e>
                            </m:mr>
                            <m:mr>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𝐴</m:t>
                                    </m:r>
                                  </m:e>
                                  <m:sub>
                                    <m:r>
                                      <a:rPr lang="zh-CN" altLang="en-US" sz="3200" i="1">
                                        <a:latin typeface="Cambria Math" panose="02040503050406030204" pitchFamily="18" charset="0"/>
                                      </a:rPr>
                                      <m:t>𝜇</m:t>
                                    </m:r>
                                  </m:sub>
                                </m:sSub>
                              </m:e>
                            </m:mr>
                          </m:m>
                        </m:e>
                      </m:d>
                      <m:r>
                        <a:rPr lang="en-US" altLang="zh-CN" sz="3200">
                          <a:latin typeface="Cambria Math" panose="02040503050406030204" pitchFamily="18" charset="0"/>
                        </a:rPr>
                        <m:t>=</m:t>
                      </m:r>
                      <m:d>
                        <m:dPr>
                          <m:ctrlPr>
                            <a:rPr lang="zh-CN" altLang="en-US" sz="3200" i="1">
                              <a:latin typeface="Cambria Math" panose="02040503050406030204" pitchFamily="18" charset="0"/>
                            </a:rPr>
                          </m:ctrlPr>
                        </m:dPr>
                        <m:e>
                          <m:m>
                            <m:mPr>
                              <m:plcHide m:val="on"/>
                              <m:mcs>
                                <m:mc>
                                  <m:mcPr>
                                    <m:count m:val="2"/>
                                    <m:mcJc m:val="center"/>
                                  </m:mcPr>
                                </m:mc>
                              </m:mcs>
                              <m:ctrlPr>
                                <a:rPr lang="zh-CN" altLang="en-US" sz="3200" i="1">
                                  <a:latin typeface="Cambria Math" panose="02040503050406030204" pitchFamily="18" charset="0"/>
                                </a:rPr>
                              </m:ctrlPr>
                            </m:mPr>
                            <m:mr>
                              <m:e>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cos</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e>
                              <m:e>
                                <m:r>
                                  <a:rPr lang="zh-CN" altLang="en-US" sz="3200">
                                    <a:latin typeface="Cambria Math" panose="02040503050406030204" pitchFamily="18" charset="0"/>
                                  </a:rPr>
                                  <m:t>−</m:t>
                                </m:r>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sin</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e>
                            </m:mr>
                            <m:mr>
                              <m:e>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sin</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e>
                              <m:e>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cos</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e>
                            </m:mr>
                          </m:m>
                        </m:e>
                      </m:d>
                      <m:d>
                        <m:dPr>
                          <m:ctrlPr>
                            <a:rPr lang="zh-CN" altLang="en-US" sz="3200" i="1">
                              <a:latin typeface="Cambria Math" panose="02040503050406030204" pitchFamily="18" charset="0"/>
                            </a:rPr>
                          </m:ctrlPr>
                        </m:dPr>
                        <m:e>
                          <m:m>
                            <m:mPr>
                              <m:plcHide m:val="on"/>
                              <m:mcs>
                                <m:mc>
                                  <m:mcPr>
                                    <m:count m:val="1"/>
                                    <m:mcJc m:val="center"/>
                                  </m:mcPr>
                                </m:mc>
                              </m:mcs>
                              <m:ctrlPr>
                                <a:rPr lang="zh-CN" altLang="en-US" sz="3200" i="1">
                                  <a:latin typeface="Cambria Math" panose="02040503050406030204" pitchFamily="18" charset="0"/>
                                </a:rPr>
                              </m:ctrlPr>
                            </m:mPr>
                            <m:mr>
                              <m:e>
                                <m:sSubSup>
                                  <m:sSubSupPr>
                                    <m:ctrlPr>
                                      <a:rPr lang="zh-CN" altLang="en-US" sz="3200" i="1">
                                        <a:latin typeface="Cambria Math" panose="02040503050406030204" pitchFamily="18" charset="0"/>
                                      </a:rPr>
                                    </m:ctrlPr>
                                  </m:sSubSupPr>
                                  <m:e>
                                    <m:r>
                                      <a:rPr lang="zh-CN" altLang="en-US" sz="3200" i="1">
                                        <a:latin typeface="Cambria Math" panose="02040503050406030204" pitchFamily="18" charset="0"/>
                                      </a:rPr>
                                      <m:t>𝑊</m:t>
                                    </m:r>
                                  </m:e>
                                  <m:sub>
                                    <m:r>
                                      <a:rPr lang="zh-CN" altLang="en-US" sz="3200" i="1">
                                        <a:latin typeface="Cambria Math" panose="02040503050406030204" pitchFamily="18" charset="0"/>
                                      </a:rPr>
                                      <m:t>𝜇</m:t>
                                    </m:r>
                                  </m:sub>
                                  <m:sup>
                                    <m:r>
                                      <a:rPr lang="en-US" altLang="zh-CN" sz="3200">
                                        <a:latin typeface="Cambria Math" panose="02040503050406030204" pitchFamily="18" charset="0"/>
                                      </a:rPr>
                                      <m:t>3</m:t>
                                    </m:r>
                                  </m:sup>
                                </m:sSubSup>
                              </m:e>
                            </m:mr>
                            <m:mr>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𝐵</m:t>
                                    </m:r>
                                  </m:e>
                                  <m:sub>
                                    <m:r>
                                      <a:rPr lang="zh-CN" altLang="en-US" sz="3200" i="1">
                                        <a:latin typeface="Cambria Math" panose="02040503050406030204" pitchFamily="18" charset="0"/>
                                      </a:rPr>
                                      <m:t>𝜇</m:t>
                                    </m:r>
                                  </m:sub>
                                </m:sSub>
                              </m:e>
                            </m:mr>
                          </m:m>
                        </m:e>
                      </m:d>
                    </m:oMath>
                  </m:oMathPara>
                </a14:m>
                <a:endParaRPr lang="zh-CN" altLang="en-US" sz="3200" dirty="0">
                  <a:latin typeface="华文中宋" panose="02010600040101010101" pitchFamily="2" charset="-122"/>
                  <a:ea typeface="华文中宋" panose="02010600040101010101" pitchFamily="2" charset="-122"/>
                </a:endParaRPr>
              </a:p>
              <a:p>
                <a:pPr/>
                <a14:m>
                  <m:oMathPara xmlns:m="http://schemas.openxmlformats.org/officeDocument/2006/math">
                    <m:oMathParaPr>
                      <m:jc m:val="centerGroup"/>
                    </m:oMathParaPr>
                    <m:oMath xmlns:m="http://schemas.openxmlformats.org/officeDocument/2006/math">
                      <m:sSub>
                        <m:sSubPr>
                          <m:ctrlPr>
                            <a:rPr lang="zh-CN" altLang="en-US" sz="3200" i="1" smtClean="0">
                              <a:latin typeface="Cambria Math" panose="02040503050406030204" pitchFamily="18" charset="0"/>
                              <a:ea typeface="华文中宋" panose="02010600040101010101" pitchFamily="2" charset="-122"/>
                            </a:rPr>
                          </m:ctrlPr>
                        </m:sSubPr>
                        <m:e>
                          <m:r>
                            <a:rPr lang="zh-CN" altLang="en-US" sz="3200" i="1" smtClean="0">
                              <a:latin typeface="Cambria Math" panose="02040503050406030204" pitchFamily="18" charset="0"/>
                              <a:ea typeface="华文中宋" panose="02010600040101010101" pitchFamily="2" charset="-122"/>
                            </a:rPr>
                            <m:t>𝑍</m:t>
                          </m:r>
                        </m:e>
                        <m:sub>
                          <m:r>
                            <a:rPr lang="zh-CN" altLang="en-US" sz="3200" i="1" smtClean="0">
                              <a:latin typeface="Cambria Math" panose="02040503050406030204" pitchFamily="18" charset="0"/>
                              <a:ea typeface="华文中宋" panose="02010600040101010101" pitchFamily="2" charset="-122"/>
                            </a:rPr>
                            <m:t>𝜇</m:t>
                          </m:r>
                        </m:sub>
                      </m:sSub>
                      <m:r>
                        <a:rPr lang="zh-CN" altLang="en-US" sz="3200" i="1" smtClean="0">
                          <a:latin typeface="Cambria Math" panose="02040503050406030204" pitchFamily="18" charset="0"/>
                          <a:ea typeface="华文中宋" panose="02010600040101010101" pitchFamily="2" charset="-122"/>
                        </a:rPr>
                        <m:t>=</m:t>
                      </m:r>
                      <m:func>
                        <m:funcPr>
                          <m:ctrlPr>
                            <a:rPr lang="zh-CN" altLang="en-US" sz="3200" i="1" smtClean="0">
                              <a:latin typeface="Cambria Math" panose="02040503050406030204" pitchFamily="18" charset="0"/>
                              <a:ea typeface="华文中宋" panose="02010600040101010101" pitchFamily="2" charset="-122"/>
                            </a:rPr>
                          </m:ctrlPr>
                        </m:funcPr>
                        <m:fName>
                          <m:r>
                            <m:rPr>
                              <m:sty m:val="p"/>
                            </m:rPr>
                            <a:rPr lang="zh-CN" altLang="en-US" sz="3200" i="0" smtClean="0">
                              <a:latin typeface="Cambria Math" panose="02040503050406030204" pitchFamily="18" charset="0"/>
                              <a:ea typeface="华文中宋" panose="02010600040101010101" pitchFamily="2" charset="-122"/>
                            </a:rPr>
                            <m:t>cos</m:t>
                          </m:r>
                        </m:fName>
                        <m:e>
                          <m:sSub>
                            <m:sSubPr>
                              <m:ctrlPr>
                                <a:rPr lang="zh-CN" altLang="en-US" sz="3200" i="1" smtClean="0">
                                  <a:latin typeface="Cambria Math" panose="02040503050406030204" pitchFamily="18" charset="0"/>
                                  <a:ea typeface="华文中宋" panose="02010600040101010101" pitchFamily="2" charset="-122"/>
                                </a:rPr>
                              </m:ctrlPr>
                            </m:sSubPr>
                            <m:e>
                              <m:r>
                                <a:rPr lang="zh-CN" altLang="en-US" sz="3200" i="1" smtClean="0">
                                  <a:latin typeface="Cambria Math" panose="02040503050406030204" pitchFamily="18" charset="0"/>
                                  <a:ea typeface="华文中宋" panose="02010600040101010101" pitchFamily="2" charset="-122"/>
                                </a:rPr>
                                <m:t>𝜃</m:t>
                              </m:r>
                            </m:e>
                            <m:sub>
                              <m:r>
                                <a:rPr lang="zh-CN" altLang="en-US" sz="3200" i="1" smtClean="0">
                                  <a:latin typeface="Cambria Math" panose="02040503050406030204" pitchFamily="18" charset="0"/>
                                  <a:ea typeface="华文中宋" panose="02010600040101010101" pitchFamily="2" charset="-122"/>
                                </a:rPr>
                                <m:t>𝑊</m:t>
                              </m:r>
                            </m:sub>
                          </m:sSub>
                        </m:e>
                      </m:func>
                      <m:sSubSup>
                        <m:sSubSupPr>
                          <m:ctrlPr>
                            <a:rPr lang="zh-CN" altLang="en-US" sz="3200" i="1" smtClean="0">
                              <a:latin typeface="Cambria Math" panose="02040503050406030204" pitchFamily="18" charset="0"/>
                              <a:ea typeface="华文中宋" panose="02010600040101010101" pitchFamily="2" charset="-122"/>
                            </a:rPr>
                          </m:ctrlPr>
                        </m:sSubSupPr>
                        <m:e>
                          <m:r>
                            <a:rPr lang="zh-CN" altLang="en-US" sz="3200" i="1" smtClean="0">
                              <a:latin typeface="Cambria Math" panose="02040503050406030204" pitchFamily="18" charset="0"/>
                              <a:ea typeface="华文中宋" panose="02010600040101010101" pitchFamily="2" charset="-122"/>
                            </a:rPr>
                            <m:t>𝑊</m:t>
                          </m:r>
                        </m:e>
                        <m:sub>
                          <m:r>
                            <a:rPr lang="zh-CN" altLang="en-US" sz="3200" i="1" smtClean="0">
                              <a:latin typeface="Cambria Math" panose="02040503050406030204" pitchFamily="18" charset="0"/>
                              <a:ea typeface="华文中宋" panose="02010600040101010101" pitchFamily="2" charset="-122"/>
                            </a:rPr>
                            <m:t>𝜇</m:t>
                          </m:r>
                        </m:sub>
                        <m:sup>
                          <m:r>
                            <a:rPr lang="zh-CN" altLang="en-US" sz="3200" i="1" smtClean="0">
                              <a:latin typeface="Cambria Math" panose="02040503050406030204" pitchFamily="18" charset="0"/>
                              <a:ea typeface="华文中宋" panose="02010600040101010101" pitchFamily="2" charset="-122"/>
                            </a:rPr>
                            <m:t>3</m:t>
                          </m:r>
                        </m:sup>
                      </m:sSubSup>
                      <m:r>
                        <a:rPr lang="zh-CN" altLang="en-US" sz="3200" i="1" smtClean="0">
                          <a:latin typeface="Cambria Math" panose="02040503050406030204" pitchFamily="18" charset="0"/>
                          <a:ea typeface="华文中宋" panose="02010600040101010101" pitchFamily="2" charset="-122"/>
                        </a:rPr>
                        <m:t>−</m:t>
                      </m:r>
                      <m:func>
                        <m:funcPr>
                          <m:ctrlPr>
                            <a:rPr lang="zh-CN" altLang="en-US" sz="3200" i="1" smtClean="0">
                              <a:latin typeface="Cambria Math" panose="02040503050406030204" pitchFamily="18" charset="0"/>
                              <a:ea typeface="华文中宋" panose="02010600040101010101" pitchFamily="2" charset="-122"/>
                            </a:rPr>
                          </m:ctrlPr>
                        </m:funcPr>
                        <m:fName>
                          <m:r>
                            <m:rPr>
                              <m:sty m:val="p"/>
                            </m:rPr>
                            <a:rPr lang="zh-CN" altLang="en-US" sz="3200" i="0" smtClean="0">
                              <a:latin typeface="Cambria Math" panose="02040503050406030204" pitchFamily="18" charset="0"/>
                              <a:ea typeface="华文中宋" panose="02010600040101010101" pitchFamily="2" charset="-122"/>
                            </a:rPr>
                            <m:t>sin</m:t>
                          </m:r>
                        </m:fName>
                        <m:e>
                          <m:sSub>
                            <m:sSubPr>
                              <m:ctrlPr>
                                <a:rPr lang="zh-CN" altLang="en-US" sz="3200" i="1" smtClean="0">
                                  <a:latin typeface="Cambria Math" panose="02040503050406030204" pitchFamily="18" charset="0"/>
                                  <a:ea typeface="华文中宋" panose="02010600040101010101" pitchFamily="2" charset="-122"/>
                                </a:rPr>
                              </m:ctrlPr>
                            </m:sSubPr>
                            <m:e>
                              <m:r>
                                <a:rPr lang="zh-CN" altLang="en-US" sz="3200" i="1" smtClean="0">
                                  <a:latin typeface="Cambria Math" panose="02040503050406030204" pitchFamily="18" charset="0"/>
                                  <a:ea typeface="华文中宋" panose="02010600040101010101" pitchFamily="2" charset="-122"/>
                                </a:rPr>
                                <m:t>𝜃</m:t>
                              </m:r>
                            </m:e>
                            <m:sub>
                              <m:r>
                                <a:rPr lang="zh-CN" altLang="en-US" sz="3200" i="1" smtClean="0">
                                  <a:latin typeface="Cambria Math" panose="02040503050406030204" pitchFamily="18" charset="0"/>
                                  <a:ea typeface="华文中宋" panose="02010600040101010101" pitchFamily="2" charset="-122"/>
                                </a:rPr>
                                <m:t>𝑊</m:t>
                              </m:r>
                            </m:sub>
                          </m:sSub>
                        </m:e>
                      </m:func>
                      <m:sSub>
                        <m:sSubPr>
                          <m:ctrlPr>
                            <a:rPr lang="zh-CN" altLang="en-US" sz="3200" i="1" smtClean="0">
                              <a:latin typeface="Cambria Math" panose="02040503050406030204" pitchFamily="18" charset="0"/>
                              <a:ea typeface="华文中宋" panose="02010600040101010101" pitchFamily="2" charset="-122"/>
                            </a:rPr>
                          </m:ctrlPr>
                        </m:sSubPr>
                        <m:e>
                          <m:r>
                            <a:rPr lang="zh-CN" altLang="en-US" sz="3200" i="1" smtClean="0">
                              <a:latin typeface="Cambria Math" panose="02040503050406030204" pitchFamily="18" charset="0"/>
                              <a:ea typeface="华文中宋" panose="02010600040101010101" pitchFamily="2" charset="-122"/>
                            </a:rPr>
                            <m:t>𝐵</m:t>
                          </m:r>
                        </m:e>
                        <m:sub>
                          <m:r>
                            <a:rPr lang="zh-CN" altLang="en-US" sz="3200" i="1" smtClean="0">
                              <a:latin typeface="Cambria Math" panose="02040503050406030204" pitchFamily="18" charset="0"/>
                              <a:ea typeface="华文中宋" panose="02010600040101010101" pitchFamily="2" charset="-122"/>
                            </a:rPr>
                            <m:t>𝜇</m:t>
                          </m:r>
                        </m:sub>
                      </m:sSub>
                      <m:r>
                        <a:rPr lang="zh-CN" altLang="en-US" sz="3200" i="1" smtClean="0">
                          <a:latin typeface="Cambria Math" panose="02040503050406030204" pitchFamily="18" charset="0"/>
                          <a:ea typeface="华文中宋" panose="02010600040101010101" pitchFamily="2" charset="-122"/>
                        </a:rPr>
                        <m:t>, </m:t>
                      </m:r>
                      <m:sSub>
                        <m:sSubPr>
                          <m:ctrlPr>
                            <a:rPr lang="zh-CN" altLang="en-US" sz="3200" i="1" smtClean="0">
                              <a:latin typeface="Cambria Math" panose="02040503050406030204" pitchFamily="18" charset="0"/>
                              <a:ea typeface="华文中宋" panose="02010600040101010101" pitchFamily="2" charset="-122"/>
                            </a:rPr>
                          </m:ctrlPr>
                        </m:sSubPr>
                        <m:e>
                          <m:r>
                            <a:rPr lang="zh-CN" altLang="en-US" sz="3200" i="1" smtClean="0">
                              <a:latin typeface="Cambria Math" panose="02040503050406030204" pitchFamily="18" charset="0"/>
                              <a:ea typeface="华文中宋" panose="02010600040101010101" pitchFamily="2" charset="-122"/>
                            </a:rPr>
                            <m:t>𝐴</m:t>
                          </m:r>
                        </m:e>
                        <m:sub>
                          <m:r>
                            <a:rPr lang="zh-CN" altLang="en-US" sz="3200" i="1" smtClean="0">
                              <a:latin typeface="Cambria Math" panose="02040503050406030204" pitchFamily="18" charset="0"/>
                              <a:ea typeface="华文中宋" panose="02010600040101010101" pitchFamily="2" charset="-122"/>
                            </a:rPr>
                            <m:t>𝜇</m:t>
                          </m:r>
                        </m:sub>
                      </m:sSub>
                      <m:r>
                        <a:rPr lang="zh-CN" altLang="en-US" sz="3200" i="1" smtClean="0">
                          <a:latin typeface="Cambria Math" panose="02040503050406030204" pitchFamily="18" charset="0"/>
                          <a:ea typeface="华文中宋" panose="02010600040101010101" pitchFamily="2" charset="-122"/>
                        </a:rPr>
                        <m:t>=</m:t>
                      </m:r>
                      <m:func>
                        <m:funcPr>
                          <m:ctrlPr>
                            <a:rPr lang="zh-CN" altLang="en-US" sz="3200" i="1" smtClean="0">
                              <a:latin typeface="Cambria Math" panose="02040503050406030204" pitchFamily="18" charset="0"/>
                              <a:ea typeface="华文中宋" panose="02010600040101010101" pitchFamily="2" charset="-122"/>
                            </a:rPr>
                          </m:ctrlPr>
                        </m:funcPr>
                        <m:fName>
                          <m:r>
                            <m:rPr>
                              <m:sty m:val="p"/>
                            </m:rPr>
                            <a:rPr lang="zh-CN" altLang="en-US" sz="3200" i="0" smtClean="0">
                              <a:latin typeface="Cambria Math" panose="02040503050406030204" pitchFamily="18" charset="0"/>
                              <a:ea typeface="华文中宋" panose="02010600040101010101" pitchFamily="2" charset="-122"/>
                            </a:rPr>
                            <m:t>sin</m:t>
                          </m:r>
                        </m:fName>
                        <m:e>
                          <m:sSub>
                            <m:sSubPr>
                              <m:ctrlPr>
                                <a:rPr lang="zh-CN" altLang="en-US" sz="3200" i="1" smtClean="0">
                                  <a:latin typeface="Cambria Math" panose="02040503050406030204" pitchFamily="18" charset="0"/>
                                  <a:ea typeface="华文中宋" panose="02010600040101010101" pitchFamily="2" charset="-122"/>
                                </a:rPr>
                              </m:ctrlPr>
                            </m:sSubPr>
                            <m:e>
                              <m:r>
                                <a:rPr lang="zh-CN" altLang="en-US" sz="3200" i="1" smtClean="0">
                                  <a:latin typeface="Cambria Math" panose="02040503050406030204" pitchFamily="18" charset="0"/>
                                  <a:ea typeface="华文中宋" panose="02010600040101010101" pitchFamily="2" charset="-122"/>
                                </a:rPr>
                                <m:t>𝜃</m:t>
                              </m:r>
                            </m:e>
                            <m:sub>
                              <m:r>
                                <a:rPr lang="zh-CN" altLang="en-US" sz="3200" i="1" smtClean="0">
                                  <a:latin typeface="Cambria Math" panose="02040503050406030204" pitchFamily="18" charset="0"/>
                                  <a:ea typeface="华文中宋" panose="02010600040101010101" pitchFamily="2" charset="-122"/>
                                </a:rPr>
                                <m:t>𝑊</m:t>
                              </m:r>
                            </m:sub>
                          </m:sSub>
                        </m:e>
                      </m:func>
                      <m:sSubSup>
                        <m:sSubSupPr>
                          <m:ctrlPr>
                            <a:rPr lang="zh-CN" altLang="en-US" sz="3200" i="1" smtClean="0">
                              <a:latin typeface="Cambria Math" panose="02040503050406030204" pitchFamily="18" charset="0"/>
                              <a:ea typeface="华文中宋" panose="02010600040101010101" pitchFamily="2" charset="-122"/>
                            </a:rPr>
                          </m:ctrlPr>
                        </m:sSubSupPr>
                        <m:e>
                          <m:r>
                            <a:rPr lang="zh-CN" altLang="en-US" sz="3200" i="1" smtClean="0">
                              <a:latin typeface="Cambria Math" panose="02040503050406030204" pitchFamily="18" charset="0"/>
                              <a:ea typeface="华文中宋" panose="02010600040101010101" pitchFamily="2" charset="-122"/>
                            </a:rPr>
                            <m:t>𝑊</m:t>
                          </m:r>
                        </m:e>
                        <m:sub>
                          <m:r>
                            <a:rPr lang="zh-CN" altLang="en-US" sz="3200" i="1" smtClean="0">
                              <a:latin typeface="Cambria Math" panose="02040503050406030204" pitchFamily="18" charset="0"/>
                              <a:ea typeface="华文中宋" panose="02010600040101010101" pitchFamily="2" charset="-122"/>
                            </a:rPr>
                            <m:t>𝜇</m:t>
                          </m:r>
                        </m:sub>
                        <m:sup>
                          <m:r>
                            <a:rPr lang="zh-CN" altLang="en-US" sz="3200" i="1" smtClean="0">
                              <a:latin typeface="Cambria Math" panose="02040503050406030204" pitchFamily="18" charset="0"/>
                              <a:ea typeface="华文中宋" panose="02010600040101010101" pitchFamily="2" charset="-122"/>
                            </a:rPr>
                            <m:t>3</m:t>
                          </m:r>
                        </m:sup>
                      </m:sSubSup>
                      <m:r>
                        <a:rPr lang="zh-CN" altLang="en-US" sz="3200" i="1" smtClean="0">
                          <a:latin typeface="Cambria Math" panose="02040503050406030204" pitchFamily="18" charset="0"/>
                          <a:ea typeface="华文中宋" panose="02010600040101010101" pitchFamily="2" charset="-122"/>
                        </a:rPr>
                        <m:t>+</m:t>
                      </m:r>
                      <m:func>
                        <m:funcPr>
                          <m:ctrlPr>
                            <a:rPr lang="zh-CN" altLang="en-US" sz="3200" i="1" smtClean="0">
                              <a:latin typeface="Cambria Math" panose="02040503050406030204" pitchFamily="18" charset="0"/>
                              <a:ea typeface="华文中宋" panose="02010600040101010101" pitchFamily="2" charset="-122"/>
                            </a:rPr>
                          </m:ctrlPr>
                        </m:funcPr>
                        <m:fName>
                          <m:r>
                            <m:rPr>
                              <m:sty m:val="p"/>
                            </m:rPr>
                            <a:rPr lang="zh-CN" altLang="en-US" sz="3200" i="0" smtClean="0">
                              <a:latin typeface="Cambria Math" panose="02040503050406030204" pitchFamily="18" charset="0"/>
                              <a:ea typeface="华文中宋" panose="02010600040101010101" pitchFamily="2" charset="-122"/>
                            </a:rPr>
                            <m:t>cos</m:t>
                          </m:r>
                        </m:fName>
                        <m:e>
                          <m:sSub>
                            <m:sSubPr>
                              <m:ctrlPr>
                                <a:rPr lang="zh-CN" altLang="en-US" sz="3200" i="1" smtClean="0">
                                  <a:latin typeface="Cambria Math" panose="02040503050406030204" pitchFamily="18" charset="0"/>
                                  <a:ea typeface="华文中宋" panose="02010600040101010101" pitchFamily="2" charset="-122"/>
                                </a:rPr>
                              </m:ctrlPr>
                            </m:sSubPr>
                            <m:e>
                              <m:r>
                                <a:rPr lang="zh-CN" altLang="en-US" sz="3200" i="1" smtClean="0">
                                  <a:latin typeface="Cambria Math" panose="02040503050406030204" pitchFamily="18" charset="0"/>
                                  <a:ea typeface="华文中宋" panose="02010600040101010101" pitchFamily="2" charset="-122"/>
                                </a:rPr>
                                <m:t>𝜃</m:t>
                              </m:r>
                            </m:e>
                            <m:sub>
                              <m:r>
                                <a:rPr lang="zh-CN" altLang="en-US" sz="3200" i="1" smtClean="0">
                                  <a:latin typeface="Cambria Math" panose="02040503050406030204" pitchFamily="18" charset="0"/>
                                  <a:ea typeface="华文中宋" panose="02010600040101010101" pitchFamily="2" charset="-122"/>
                                </a:rPr>
                                <m:t>𝑊</m:t>
                              </m:r>
                            </m:sub>
                          </m:sSub>
                        </m:e>
                      </m:func>
                      <m:sSub>
                        <m:sSubPr>
                          <m:ctrlPr>
                            <a:rPr lang="zh-CN" altLang="en-US" sz="3200" i="1" smtClean="0">
                              <a:latin typeface="Cambria Math" panose="02040503050406030204" pitchFamily="18" charset="0"/>
                              <a:ea typeface="华文中宋" panose="02010600040101010101" pitchFamily="2" charset="-122"/>
                            </a:rPr>
                          </m:ctrlPr>
                        </m:sSubPr>
                        <m:e>
                          <m:r>
                            <a:rPr lang="zh-CN" altLang="en-US" sz="3200" i="1" smtClean="0">
                              <a:latin typeface="Cambria Math" panose="02040503050406030204" pitchFamily="18" charset="0"/>
                              <a:ea typeface="华文中宋" panose="02010600040101010101" pitchFamily="2" charset="-122"/>
                            </a:rPr>
                            <m:t>𝐵</m:t>
                          </m:r>
                        </m:e>
                        <m:sub>
                          <m:r>
                            <a:rPr lang="zh-CN" altLang="en-US" sz="3200" i="1" smtClean="0">
                              <a:latin typeface="Cambria Math" panose="02040503050406030204" pitchFamily="18" charset="0"/>
                              <a:ea typeface="华文中宋" panose="02010600040101010101" pitchFamily="2" charset="-122"/>
                            </a:rPr>
                            <m:t>𝜇</m:t>
                          </m:r>
                        </m:sub>
                      </m:sSub>
                      <m:r>
                        <a:rPr lang="zh-CN" altLang="en-US" sz="3200" i="1" smtClean="0">
                          <a:latin typeface="Cambria Math" panose="02040503050406030204" pitchFamily="18" charset="0"/>
                          <a:ea typeface="华文中宋" panose="02010600040101010101" pitchFamily="2" charset="-122"/>
                        </a:rPr>
                        <m:t>.</m:t>
                      </m:r>
                    </m:oMath>
                  </m:oMathPara>
                </a14:m>
                <a:endParaRPr lang="zh-CN" altLang="en-US" sz="3200" dirty="0">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代入中性质量项可得：</a:t>
                </a:r>
              </a:p>
              <a:p>
                <a:pPr/>
                <a14:m>
                  <m:oMathPara xmlns:m="http://schemas.openxmlformats.org/officeDocument/2006/math">
                    <m:oMathParaPr>
                      <m:jc m:val="centerGroup"/>
                    </m:oMathParaPr>
                    <m:oMath xmlns:m="http://schemas.openxmlformats.org/officeDocument/2006/math">
                      <m:f>
                        <m:fPr>
                          <m:ctrlPr>
                            <a:rPr lang="zh-CN" altLang="en-US" sz="3200" i="1">
                              <a:latin typeface="Cambria Math" panose="02040503050406030204" pitchFamily="18" charset="0"/>
                            </a:rPr>
                          </m:ctrlPr>
                        </m:fPr>
                        <m:num>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𝑣</m:t>
                              </m:r>
                            </m:e>
                            <m:sup>
                              <m:r>
                                <a:rPr lang="en-US" altLang="zh-CN" sz="3200">
                                  <a:latin typeface="Cambria Math" panose="02040503050406030204" pitchFamily="18" charset="0"/>
                                </a:rPr>
                                <m:t>2</m:t>
                              </m:r>
                            </m:sup>
                          </m:sSup>
                        </m:num>
                        <m:den>
                          <m:r>
                            <a:rPr lang="en-US" altLang="zh-CN" sz="3200">
                              <a:latin typeface="Cambria Math" panose="02040503050406030204" pitchFamily="18" charset="0"/>
                            </a:rPr>
                            <m:t>8</m:t>
                          </m:r>
                        </m:den>
                      </m:f>
                      <m:d>
                        <m:dPr>
                          <m:ctrlPr>
                            <a:rPr lang="zh-CN" altLang="en-US" sz="3200" i="1">
                              <a:latin typeface="Cambria Math" panose="02040503050406030204" pitchFamily="18" charset="0"/>
                            </a:rPr>
                          </m:ctrlPr>
                        </m:dPr>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r>
                            <a:rPr lang="en-US" altLang="zh-CN"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r>
                                <a:rPr lang="en-US" altLang="zh-CN" sz="3200">
                                  <a:latin typeface="Cambria Math" panose="02040503050406030204" pitchFamily="18" charset="0"/>
                                </a:rPr>
                                <m:t>2</m:t>
                              </m:r>
                            </m:sup>
                          </m:sSup>
                        </m:e>
                      </m:d>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𝑍</m:t>
                          </m:r>
                        </m:e>
                        <m:sub>
                          <m:r>
                            <a:rPr lang="zh-CN" altLang="en-US" sz="3200" i="1">
                              <a:latin typeface="Cambria Math" panose="02040503050406030204" pitchFamily="18" charset="0"/>
                            </a:rPr>
                            <m:t>𝜇</m:t>
                          </m:r>
                        </m:sub>
                      </m:sSub>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𝑍</m:t>
                          </m:r>
                        </m:e>
                        <m:sup>
                          <m:r>
                            <a:rPr lang="zh-CN" altLang="en-US" sz="3200" i="1">
                              <a:latin typeface="Cambria Math" panose="02040503050406030204" pitchFamily="18" charset="0"/>
                            </a:rPr>
                            <m:t>𝜇</m:t>
                          </m:r>
                        </m:sup>
                      </m:sSup>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en-US" altLang="zh-CN" sz="3200">
                              <a:latin typeface="Cambria Math" panose="02040503050406030204" pitchFamily="18" charset="0"/>
                            </a:rPr>
                            <m:t>1</m:t>
                          </m:r>
                        </m:num>
                        <m:den>
                          <m:r>
                            <a:rPr lang="en-US" altLang="zh-CN" sz="3200">
                              <a:latin typeface="Cambria Math" panose="02040503050406030204" pitchFamily="18" charset="0"/>
                            </a:rPr>
                            <m:t>2</m:t>
                          </m:r>
                        </m:den>
                      </m:f>
                      <m:r>
                        <a:rPr lang="zh-CN" altLang="en-US" sz="3200">
                          <a:latin typeface="Cambria Math" panose="02040503050406030204" pitchFamily="18" charset="0"/>
                        </a:rPr>
                        <m:t>⋅</m:t>
                      </m:r>
                      <m:f>
                        <m:fPr>
                          <m:ctrlPr>
                            <a:rPr lang="zh-CN" altLang="en-US" sz="3200" i="1">
                              <a:latin typeface="Cambria Math" panose="02040503050406030204" pitchFamily="18" charset="0"/>
                            </a:rPr>
                          </m:ctrlPr>
                        </m:fPr>
                        <m:num>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𝑣</m:t>
                              </m:r>
                            </m:e>
                            <m:sup>
                              <m:r>
                                <a:rPr lang="en-US" altLang="zh-CN" sz="3200">
                                  <a:latin typeface="Cambria Math" panose="02040503050406030204" pitchFamily="18" charset="0"/>
                                </a:rPr>
                                <m:t>2</m:t>
                              </m:r>
                            </m:sup>
                          </m:sSup>
                        </m:num>
                        <m:den>
                          <m:r>
                            <a:rPr lang="en-US" altLang="zh-CN" sz="3200">
                              <a:latin typeface="Cambria Math" panose="02040503050406030204" pitchFamily="18" charset="0"/>
                            </a:rPr>
                            <m:t>4</m:t>
                          </m:r>
                        </m:den>
                      </m:f>
                      <m:d>
                        <m:dPr>
                          <m:ctrlPr>
                            <a:rPr lang="zh-CN" altLang="en-US" sz="3200" i="1">
                              <a:latin typeface="Cambria Math" panose="02040503050406030204" pitchFamily="18" charset="0"/>
                            </a:rPr>
                          </m:ctrlPr>
                        </m:dPr>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r>
                            <a:rPr lang="en-US" altLang="zh-CN"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r>
                                <a:rPr lang="en-US" altLang="zh-CN" sz="3200">
                                  <a:latin typeface="Cambria Math" panose="02040503050406030204" pitchFamily="18" charset="0"/>
                                </a:rPr>
                                <m:t>2</m:t>
                              </m:r>
                            </m:sup>
                          </m:sSup>
                        </m:e>
                      </m:d>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𝑍</m:t>
                          </m:r>
                        </m:e>
                        <m:sub>
                          <m:r>
                            <a:rPr lang="zh-CN" altLang="en-US" sz="3200" i="1">
                              <a:latin typeface="Cambria Math" panose="02040503050406030204" pitchFamily="18" charset="0"/>
                            </a:rPr>
                            <m:t>𝜇</m:t>
                          </m:r>
                        </m:sub>
                      </m:sSub>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𝑍</m:t>
                          </m:r>
                        </m:e>
                        <m:sup>
                          <m:r>
                            <a:rPr lang="zh-CN" altLang="en-US" sz="3200" i="1">
                              <a:latin typeface="Cambria Math" panose="02040503050406030204" pitchFamily="18" charset="0"/>
                            </a:rPr>
                            <m:t>𝜇</m:t>
                          </m:r>
                        </m:sup>
                      </m:sSup>
                      <m:r>
                        <a:rPr lang="en-US" altLang="zh-CN" sz="3200">
                          <a:latin typeface="Cambria Math" panose="02040503050406030204" pitchFamily="18" charset="0"/>
                        </a:rPr>
                        <m:t>,</m:t>
                      </m:r>
                    </m:oMath>
                  </m:oMathPara>
                </a14:m>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因此 </a:t>
                </a:r>
                <a14:m>
                  <m:oMath xmlns:m="http://schemas.openxmlformats.org/officeDocument/2006/math">
                    <m:r>
                      <a:rPr lang="zh-CN" altLang="en-US" sz="3200" i="1">
                        <a:latin typeface="Cambria Math" panose="02040503050406030204" pitchFamily="18" charset="0"/>
                      </a:rPr>
                      <m:t>𝑍</m:t>
                    </m:r>
                  </m:oMath>
                </a14:m>
                <a:r>
                  <a:rPr lang="zh-CN" altLang="zh-CN" sz="3200" dirty="0">
                    <a:latin typeface="华文中宋" panose="02010600040101010101" pitchFamily="2" charset="-122"/>
                    <a:ea typeface="华文中宋" panose="02010600040101010101" pitchFamily="2" charset="-122"/>
                  </a:rPr>
                  <a:t> 玻色子质量为：</a:t>
                </a:r>
              </a:p>
              <a:p>
                <a:pPr/>
                <a14:m>
                  <m:oMathPara xmlns:m="http://schemas.openxmlformats.org/officeDocument/2006/math">
                    <m:oMathParaPr>
                      <m:jc m:val="centerGroup"/>
                    </m:oMathParaPr>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𝑍</m:t>
                          </m:r>
                        </m:sub>
                      </m:sSub>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zh-CN" altLang="en-US" sz="3200" i="1">
                              <a:latin typeface="Cambria Math" panose="02040503050406030204" pitchFamily="18" charset="0"/>
                            </a:rPr>
                            <m:t>𝑣</m:t>
                          </m:r>
                        </m:num>
                        <m:den>
                          <m:r>
                            <a:rPr lang="en-US" altLang="zh-CN" sz="3200">
                              <a:latin typeface="Cambria Math" panose="02040503050406030204" pitchFamily="18" charset="0"/>
                            </a:rPr>
                            <m:t>2</m:t>
                          </m:r>
                        </m:den>
                      </m:f>
                      <m:rad>
                        <m:radPr>
                          <m:degHide m:val="on"/>
                          <m:ctrlPr>
                            <a:rPr lang="zh-CN" altLang="en-US" sz="3200" i="1">
                              <a:latin typeface="Cambria Math" panose="02040503050406030204" pitchFamily="18" charset="0"/>
                            </a:rPr>
                          </m:ctrlPr>
                        </m:radPr>
                        <m:deg/>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r>
                            <a:rPr lang="en-US" altLang="zh-CN"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r>
                                <a:rPr lang="en-US" altLang="zh-CN" sz="3200">
                                  <a:latin typeface="Cambria Math" panose="02040503050406030204" pitchFamily="18" charset="0"/>
                                </a:rPr>
                                <m:t>2</m:t>
                              </m:r>
                            </m:sup>
                          </m:sSup>
                        </m:e>
                      </m:rad>
                      <m:r>
                        <a:rPr lang="en-US" altLang="zh-CN" sz="3200">
                          <a:latin typeface="Cambria Math" panose="02040503050406030204" pitchFamily="18" charset="0"/>
                        </a:rPr>
                        <m:t>,</m:t>
                      </m:r>
                    </m:oMath>
                  </m:oMathPara>
                </a14:m>
                <a:endParaRPr lang="en-US" altLang="zh-CN" sz="3200" dirty="0">
                  <a:latin typeface="华文中宋" panose="02010600040101010101" pitchFamily="2" charset="-122"/>
                  <a:ea typeface="华文中宋" panose="02010600040101010101" pitchFamily="2" charset="-122"/>
                </a:endParaRP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而 </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𝐴</m:t>
                        </m:r>
                      </m:e>
                      <m:sub>
                        <m:r>
                          <a:rPr lang="zh-CN" altLang="en-US" sz="3200" i="1">
                            <a:latin typeface="Cambria Math" panose="02040503050406030204" pitchFamily="18" charset="0"/>
                          </a:rPr>
                          <m:t>𝜇</m:t>
                        </m:r>
                      </m:sub>
                    </m:sSub>
                  </m:oMath>
                </a14:m>
                <a:r>
                  <a:rPr lang="zh-CN" altLang="zh-CN" sz="3200" dirty="0">
                    <a:latin typeface="华文中宋" panose="02010600040101010101" pitchFamily="2" charset="-122"/>
                    <a:ea typeface="华文中宋" panose="02010600040101010101" pitchFamily="2" charset="-122"/>
                  </a:rPr>
                  <a:t> </a:t>
                </a:r>
                <a:r>
                  <a:rPr lang="zh-CN" altLang="en-US" sz="3200" dirty="0">
                    <a:latin typeface="华文中宋" panose="02010600040101010101" pitchFamily="2" charset="-122"/>
                    <a:ea typeface="华文中宋" panose="02010600040101010101" pitchFamily="2" charset="-122"/>
                  </a:rPr>
                  <a:t>为</a:t>
                </a:r>
                <a:r>
                  <a:rPr lang="zh-CN" altLang="zh-CN" sz="3200" dirty="0">
                    <a:latin typeface="华文中宋" panose="02010600040101010101" pitchFamily="2" charset="-122"/>
                    <a:ea typeface="华文中宋" panose="02010600040101010101" pitchFamily="2" charset="-122"/>
                  </a:rPr>
                  <a:t>没有质量项：</a:t>
                </a:r>
                <a14:m>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𝛾</m:t>
                        </m:r>
                      </m:sub>
                    </m:sSub>
                    <m:r>
                      <a:rPr lang="en-US" altLang="zh-CN" sz="3200">
                        <a:latin typeface="Cambria Math" panose="02040503050406030204" pitchFamily="18" charset="0"/>
                      </a:rPr>
                      <m:t>=</m:t>
                    </m:r>
                    <m:r>
                      <a:rPr lang="en-US" altLang="zh-CN" sz="3200">
                        <a:latin typeface="Cambria Math" panose="02040503050406030204" pitchFamily="18" charset="0"/>
                      </a:rPr>
                      <m:t>0</m:t>
                    </m:r>
                  </m:oMath>
                </a14:m>
                <a:r>
                  <a:rPr lang="zh-CN" altLang="zh-CN" sz="3200" dirty="0">
                    <a:latin typeface="华文中宋" panose="02010600040101010101" pitchFamily="2" charset="-122"/>
                    <a:ea typeface="华文中宋" panose="02010600040101010101" pitchFamily="2" charset="-122"/>
                  </a:rPr>
                  <a:t>。</a:t>
                </a:r>
              </a:p>
              <a:p>
                <a:r>
                  <a:rPr lang="en-US" altLang="zh-CN" sz="3200" dirty="0">
                    <a:latin typeface="华文中宋" panose="02010600040101010101" pitchFamily="2" charset="-122"/>
                    <a:ea typeface="华文中宋" panose="02010600040101010101" pitchFamily="2" charset="-122"/>
                  </a:rPr>
                  <a:t>   </a:t>
                </a:r>
                <a:r>
                  <a:rPr lang="zh-CN" altLang="zh-CN" sz="3200" dirty="0">
                    <a:latin typeface="华文中宋" panose="02010600040101010101" pitchFamily="2" charset="-122"/>
                    <a:ea typeface="华文中宋" panose="02010600040101010101" pitchFamily="2" charset="-122"/>
                  </a:rPr>
                  <a:t>由 </a:t>
                </a:r>
                <a14:m>
                  <m:oMath xmlns:m="http://schemas.openxmlformats.org/officeDocument/2006/math">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cos</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r>
                      <a:rPr lang="en-US" altLang="zh-CN" sz="3200">
                        <a:latin typeface="Cambria Math" panose="02040503050406030204" pitchFamily="18" charset="0"/>
                      </a:rPr>
                      <m:t>=</m:t>
                    </m:r>
                    <m:r>
                      <a:rPr lang="zh-CN" altLang="en-US" sz="3200" i="1">
                        <a:latin typeface="Cambria Math" panose="02040503050406030204" pitchFamily="18" charset="0"/>
                      </a:rPr>
                      <m:t>𝑔</m:t>
                    </m:r>
                    <m:r>
                      <a:rPr lang="en-US" altLang="zh-CN" sz="3200">
                        <a:latin typeface="Cambria Math" panose="02040503050406030204" pitchFamily="18" charset="0"/>
                      </a:rPr>
                      <m:t>/</m:t>
                    </m:r>
                    <m:rad>
                      <m:radPr>
                        <m:degHide m:val="on"/>
                        <m:ctrlPr>
                          <a:rPr lang="zh-CN" altLang="en-US" sz="3200" i="1">
                            <a:latin typeface="Cambria Math" panose="02040503050406030204" pitchFamily="18" charset="0"/>
                          </a:rPr>
                        </m:ctrlPr>
                      </m:radPr>
                      <m:deg/>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r>
                          <a:rPr lang="en-US" altLang="zh-CN"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r>
                              <a:rPr lang="en-US" altLang="zh-CN" sz="3200">
                                <a:latin typeface="Cambria Math" panose="02040503050406030204" pitchFamily="18" charset="0"/>
                              </a:rPr>
                              <m:t>2</m:t>
                            </m:r>
                          </m:sup>
                        </m:sSup>
                      </m:e>
                    </m:rad>
                  </m:oMath>
                </a14:m>
                <a:r>
                  <a:rPr lang="zh-CN" altLang="zh-CN" sz="3200" dirty="0">
                    <a:latin typeface="华文中宋" panose="02010600040101010101" pitchFamily="2" charset="-122"/>
                    <a:ea typeface="华文中宋" panose="02010600040101010101" pitchFamily="2" charset="-122"/>
                  </a:rPr>
                  <a:t> 可得重要关系：</a:t>
                </a:r>
              </a:p>
              <a:p>
                <a:pPr/>
                <a14:m>
                  <m:oMathPara xmlns:m="http://schemas.openxmlformats.org/officeDocument/2006/math">
                    <m:oMathParaPr>
                      <m:jc m:val="centerGroup"/>
                    </m:oMathParaPr>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𝑊</m:t>
                          </m:r>
                        </m:sub>
                      </m:sSub>
                      <m:r>
                        <a:rPr lang="en-US" altLang="zh-CN" sz="3200">
                          <a:latin typeface="Cambria Math" panose="02040503050406030204" pitchFamily="18" charset="0"/>
                        </a:rPr>
                        <m:t>=</m:t>
                      </m:r>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𝑍</m:t>
                          </m:r>
                        </m:sub>
                      </m:sSub>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cos</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r>
                        <a:rPr lang="en-US" altLang="zh-CN" sz="3200">
                          <a:latin typeface="Cambria Math" panose="02040503050406030204" pitchFamily="18" charset="0"/>
                        </a:rPr>
                        <m:t>.</m:t>
                      </m:r>
                    </m:oMath>
                  </m:oMathPara>
                </a14:m>
                <a:endParaRPr lang="en-US" altLang="zh-CN" sz="3200" dirty="0">
                  <a:latin typeface="华文中宋" panose="02010600040101010101" pitchFamily="2" charset="-122"/>
                  <a:ea typeface="华文中宋" panose="02010600040101010101" pitchFamily="2" charset="-122"/>
                </a:endParaRPr>
              </a:p>
              <a:p>
                <a:pPr lvl="1"/>
                <a:endParaRPr lang="zh-CN" altLang="zh-CN" sz="3200" dirty="0">
                  <a:latin typeface="华文中宋" panose="02010600040101010101" pitchFamily="2" charset="-122"/>
                  <a:ea typeface="华文中宋" panose="02010600040101010101" pitchFamily="2" charset="-122"/>
                </a:endParaRPr>
              </a:p>
              <a:p>
                <a:endParaRPr lang="zh-CN" altLang="zh-CN"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p:txBody>
          </p:sp>
        </mc:Choice>
        <mc:Fallback xmlns="">
          <p:sp>
            <p:nvSpPr>
              <p:cNvPr id="3" name="文本框 2">
                <a:extLst>
                  <a:ext uri="{FF2B5EF4-FFF2-40B4-BE49-F238E27FC236}">
                    <a16:creationId xmlns:a16="http://schemas.microsoft.com/office/drawing/2014/main" id="{F2BDC989-D21A-FC7A-5AEC-A5B8FAC94C54}"/>
                  </a:ext>
                </a:extLst>
              </p:cNvPr>
              <p:cNvSpPr txBox="1">
                <a:spLocks noRot="1" noChangeAspect="1" noMove="1" noResize="1" noEditPoints="1" noAdjustHandles="1" noChangeArrowheads="1" noChangeShapeType="1" noTextEdit="1"/>
              </p:cNvSpPr>
              <p:nvPr/>
            </p:nvSpPr>
            <p:spPr>
              <a:xfrm>
                <a:off x="466129" y="1028700"/>
                <a:ext cx="16916400" cy="10341934"/>
              </a:xfrm>
              <a:prstGeom prst="rect">
                <a:avLst/>
              </a:prstGeom>
              <a:blipFill>
                <a:blip r:embed="rId3"/>
                <a:stretch>
                  <a:fillRect l="-901" t="-708"/>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4195386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AF4FF"/>
        </a:solidFill>
        <a:effectLst/>
      </p:bgPr>
    </p:bg>
    <p:spTree>
      <p:nvGrpSpPr>
        <p:cNvPr id="1" name="">
          <a:extLst>
            <a:ext uri="{FF2B5EF4-FFF2-40B4-BE49-F238E27FC236}">
              <a16:creationId xmlns:a16="http://schemas.microsoft.com/office/drawing/2014/main" id="{12509FDB-B051-2F5B-91E7-5C0A1F948927}"/>
            </a:ext>
          </a:extLst>
        </p:cNvPr>
        <p:cNvGrpSpPr/>
        <p:nvPr/>
      </p:nvGrpSpPr>
      <p:grpSpPr>
        <a:xfrm>
          <a:off x="0" y="0"/>
          <a:ext cx="0" cy="0"/>
          <a:chOff x="0" y="0"/>
          <a:chExt cx="0" cy="0"/>
        </a:xfrm>
      </p:grpSpPr>
      <p:pic>
        <p:nvPicPr>
          <p:cNvPr id="5" name="Picture 5">
            <a:extLst>
              <a:ext uri="{FF2B5EF4-FFF2-40B4-BE49-F238E27FC236}">
                <a16:creationId xmlns:a16="http://schemas.microsoft.com/office/drawing/2014/main" id="{0D8780D5-9C73-73F6-8D05-3F1E2686E547}"/>
              </a:ext>
            </a:extLst>
          </p:cNvPr>
          <p:cNvPicPr>
            <a:picLocks noChangeAspect="1"/>
          </p:cNvPicPr>
          <p:nvPr/>
        </p:nvPicPr>
        <p:blipFill>
          <a:blip r:embed="rId2"/>
          <a:srcRect l="9718" t="37548" r="62756" b="32060"/>
          <a:stretch>
            <a:fillRect/>
          </a:stretch>
        </p:blipFill>
        <p:spPr>
          <a:xfrm>
            <a:off x="16696730" y="514350"/>
            <a:ext cx="1125141" cy="1028700"/>
          </a:xfrm>
          <a:prstGeom prst="rect">
            <a:avLst/>
          </a:prstGeom>
        </p:spPr>
      </p:pic>
      <p:sp>
        <p:nvSpPr>
          <p:cNvPr id="10" name="文本框 9">
            <a:extLst>
              <a:ext uri="{FF2B5EF4-FFF2-40B4-BE49-F238E27FC236}">
                <a16:creationId xmlns:a16="http://schemas.microsoft.com/office/drawing/2014/main" id="{A252C40E-B893-7F43-A7E3-8C7D6F8D30E9}"/>
              </a:ext>
            </a:extLst>
          </p:cNvPr>
          <p:cNvSpPr txBox="1"/>
          <p:nvPr/>
        </p:nvSpPr>
        <p:spPr>
          <a:xfrm>
            <a:off x="342900" y="-38053"/>
            <a:ext cx="11811000" cy="1810945"/>
          </a:xfrm>
          <a:prstGeom prst="rect">
            <a:avLst/>
          </a:prstGeom>
          <a:noFill/>
        </p:spPr>
        <p:txBody>
          <a:bodyPr wrap="square" rtlCol="0">
            <a:spAutoFit/>
          </a:bodyPr>
          <a:lstStyle/>
          <a:p>
            <a:pPr>
              <a:lnSpc>
                <a:spcPts val="7080"/>
              </a:lnSpc>
            </a:pPr>
            <a:r>
              <a:rPr lang="en-US" altLang="zh-CN" sz="3600" dirty="0">
                <a:solidFill>
                  <a:srgbClr val="755B60"/>
                </a:solidFill>
                <a:latin typeface="华文琥珀" panose="02010800040101010101" pitchFamily="2" charset="-122"/>
                <a:ea typeface="华文琥珀" panose="02010800040101010101" pitchFamily="2" charset="-122"/>
              </a:rPr>
              <a:t>04 </a:t>
            </a:r>
            <a:r>
              <a:rPr lang="zh-CN" altLang="zh-CN" sz="3600" dirty="0">
                <a:solidFill>
                  <a:srgbClr val="755B60"/>
                </a:solidFill>
                <a:latin typeface="华文琥珀" panose="02010800040101010101" pitchFamily="2" charset="-122"/>
                <a:ea typeface="华文琥珀" panose="02010800040101010101" pitchFamily="2" charset="-122"/>
              </a:rPr>
              <a:t>质量的诞生：</a:t>
            </a:r>
            <a:r>
              <a:rPr lang="zh-CN" altLang="en-US" sz="3600" b="1" dirty="0">
                <a:solidFill>
                  <a:srgbClr val="755B60"/>
                </a:solidFill>
                <a:latin typeface="华文琥珀" panose="02010800040101010101" pitchFamily="2" charset="-122"/>
                <a:ea typeface="华文琥珀" panose="02010800040101010101" pitchFamily="2" charset="-122"/>
              </a:rPr>
              <a:t>质量公式</a:t>
            </a:r>
            <a:endParaRPr lang="zh-CN" altLang="zh-CN" sz="3600" b="1" dirty="0">
              <a:solidFill>
                <a:srgbClr val="755B60"/>
              </a:solidFill>
              <a:latin typeface="华文琥珀" panose="02010800040101010101" pitchFamily="2" charset="-122"/>
              <a:ea typeface="华文琥珀" panose="02010800040101010101" pitchFamily="2" charset="-122"/>
            </a:endParaRPr>
          </a:p>
          <a:p>
            <a:pPr>
              <a:lnSpc>
                <a:spcPts val="7080"/>
              </a:lnSpc>
            </a:pPr>
            <a:endParaRPr lang="en-US" altLang="zh-CN" sz="3600" dirty="0">
              <a:solidFill>
                <a:srgbClr val="755B60"/>
              </a:solidFill>
              <a:latin typeface="华文琥珀" panose="02010800040101010101" pitchFamily="2" charset="-122"/>
              <a:ea typeface="华文琥珀" panose="02010800040101010101" pitchFamily="2" charset="-122"/>
            </a:endParaRPr>
          </a:p>
        </p:txBody>
      </p:sp>
      <mc:AlternateContent xmlns:mc="http://schemas.openxmlformats.org/markup-compatibility/2006" xmlns:a14="http://schemas.microsoft.com/office/drawing/2010/main">
        <mc:Choice Requires="a14">
          <p:sp>
            <p:nvSpPr>
              <p:cNvPr id="3" name="文本框 2">
                <a:extLst>
                  <a:ext uri="{FF2B5EF4-FFF2-40B4-BE49-F238E27FC236}">
                    <a16:creationId xmlns:a16="http://schemas.microsoft.com/office/drawing/2014/main" id="{D2663E19-99B9-4030-BF26-BABD52AE95F0}"/>
                  </a:ext>
                </a:extLst>
              </p:cNvPr>
              <p:cNvSpPr txBox="1"/>
              <p:nvPr/>
            </p:nvSpPr>
            <p:spPr>
              <a:xfrm>
                <a:off x="466129" y="1028700"/>
                <a:ext cx="11497271" cy="8441863"/>
              </a:xfrm>
              <a:prstGeom prst="rect">
                <a:avLst/>
              </a:prstGeom>
              <a:noFill/>
            </p:spPr>
            <p:txBody>
              <a:bodyPr wrap="square" rtlCol="0">
                <a:spAutoFit/>
              </a:bodyPr>
              <a:lstStyle/>
              <a:p>
                <a:r>
                  <a:rPr lang="zh-CN" altLang="en-US" sz="3200" b="1" dirty="0">
                    <a:latin typeface="华文中宋" panose="02010600040101010101" pitchFamily="2" charset="-122"/>
                    <a:ea typeface="华文中宋" panose="02010600040101010101" pitchFamily="2" charset="-122"/>
                  </a:rPr>
                  <a:t>得到如下质量公式：</a:t>
                </a:r>
                <a:endParaRPr lang="en-US" altLang="zh-CN" sz="3200" b="1" dirty="0">
                  <a:latin typeface="华文中宋" panose="02010600040101010101" pitchFamily="2" charset="-122"/>
                  <a:ea typeface="华文中宋" panose="02010600040101010101" pitchFamily="2" charset="-122"/>
                </a:endParaRPr>
              </a:p>
              <a:p>
                <a:r>
                  <a:rPr lang="en-US" altLang="zh-CN" sz="3200" b="1" dirty="0">
                    <a:latin typeface="华文中宋" panose="02010600040101010101" pitchFamily="2" charset="-122"/>
                    <a:ea typeface="华文中宋" panose="02010600040101010101" pitchFamily="2" charset="-122"/>
                  </a:rPr>
                  <a:t>    </a:t>
                </a:r>
                <a:r>
                  <a:rPr lang="zh-CN" altLang="zh-CN" sz="3200" b="1" dirty="0">
                    <a:latin typeface="华文中宋" panose="02010600040101010101" pitchFamily="2" charset="-122"/>
                    <a:ea typeface="华文中宋" panose="02010600040101010101" pitchFamily="2" charset="-122"/>
                  </a:rPr>
                  <a:t>光子质量</a:t>
                </a:r>
                <a:r>
                  <a:rPr lang="zh-CN" altLang="zh-CN" sz="3200" dirty="0">
                    <a:latin typeface="华文中宋" panose="02010600040101010101" pitchFamily="2" charset="-122"/>
                    <a:ea typeface="华文中宋" panose="02010600040101010101" pitchFamily="2" charset="-122"/>
                  </a:rPr>
                  <a:t>：</a:t>
                </a:r>
              </a:p>
              <a:p>
                <a:pPr/>
                <a14:m>
                  <m:oMathPara xmlns:m="http://schemas.openxmlformats.org/officeDocument/2006/math">
                    <m:oMathParaPr>
                      <m:jc m:val="centerGroup"/>
                    </m:oMathParaPr>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𝛾</m:t>
                          </m:r>
                        </m:sub>
                      </m:sSub>
                      <m:r>
                        <a:rPr lang="en-US" altLang="zh-CN" sz="3200">
                          <a:latin typeface="Cambria Math" panose="02040503050406030204" pitchFamily="18" charset="0"/>
                        </a:rPr>
                        <m:t>=</m:t>
                      </m:r>
                      <m:r>
                        <a:rPr lang="en-US" altLang="zh-CN" sz="3200">
                          <a:latin typeface="Cambria Math" panose="02040503050406030204" pitchFamily="18" charset="0"/>
                        </a:rPr>
                        <m:t>0</m:t>
                      </m:r>
                    </m:oMath>
                  </m:oMathPara>
                </a14:m>
                <a:endParaRPr lang="zh-CN" altLang="en-US" sz="3200" dirty="0">
                  <a:latin typeface="华文中宋" panose="02010600040101010101" pitchFamily="2" charset="-122"/>
                  <a:ea typeface="华文中宋" panose="02010600040101010101" pitchFamily="2" charset="-122"/>
                </a:endParaRPr>
              </a:p>
              <a:p>
                <a:r>
                  <a:rPr lang="en-US" altLang="zh-CN" sz="3200" b="1" dirty="0">
                    <a:latin typeface="华文中宋" panose="02010600040101010101" pitchFamily="2" charset="-122"/>
                    <a:ea typeface="华文中宋" panose="02010600040101010101" pitchFamily="2" charset="-122"/>
                  </a:rPr>
                  <a:t>    </a:t>
                </a:r>
                <a:r>
                  <a:rPr lang="zh-CN" altLang="zh-CN" sz="3200" b="1" dirty="0">
                    <a:latin typeface="华文中宋" panose="02010600040101010101" pitchFamily="2" charset="-122"/>
                    <a:ea typeface="华文中宋" panose="02010600040101010101" pitchFamily="2" charset="-122"/>
                  </a:rPr>
                  <a:t>W 质量</a:t>
                </a:r>
                <a:r>
                  <a:rPr lang="zh-CN" altLang="zh-CN" sz="3200" dirty="0">
                    <a:latin typeface="华文中宋" panose="02010600040101010101" pitchFamily="2" charset="-122"/>
                    <a:ea typeface="华文中宋" panose="02010600040101010101" pitchFamily="2" charset="-122"/>
                  </a:rPr>
                  <a:t>：</a:t>
                </a:r>
              </a:p>
              <a:p>
                <a:pPr/>
                <a14:m>
                  <m:oMathPara xmlns:m="http://schemas.openxmlformats.org/officeDocument/2006/math">
                    <m:oMathParaPr>
                      <m:jc m:val="centerGroup"/>
                    </m:oMathParaPr>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𝑊</m:t>
                          </m:r>
                        </m:sub>
                      </m:sSub>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zh-CN" altLang="en-US" sz="3200" i="1">
                              <a:latin typeface="Cambria Math" panose="02040503050406030204" pitchFamily="18" charset="0"/>
                            </a:rPr>
                            <m:t>𝑔𝑣</m:t>
                          </m:r>
                        </m:num>
                        <m:den>
                          <m:r>
                            <a:rPr lang="en-US" altLang="zh-CN" sz="3200">
                              <a:latin typeface="Cambria Math" panose="02040503050406030204" pitchFamily="18" charset="0"/>
                            </a:rPr>
                            <m:t>2</m:t>
                          </m:r>
                        </m:den>
                      </m:f>
                    </m:oMath>
                  </m:oMathPara>
                </a14:m>
                <a:endParaRPr lang="zh-CN" altLang="en-US" sz="3200" dirty="0">
                  <a:latin typeface="华文中宋" panose="02010600040101010101" pitchFamily="2" charset="-122"/>
                  <a:ea typeface="华文中宋" panose="02010600040101010101" pitchFamily="2" charset="-122"/>
                </a:endParaRPr>
              </a:p>
              <a:p>
                <a:r>
                  <a:rPr lang="en-US" altLang="zh-CN" sz="3200" b="1" dirty="0">
                    <a:latin typeface="华文中宋" panose="02010600040101010101" pitchFamily="2" charset="-122"/>
                    <a:ea typeface="华文中宋" panose="02010600040101010101" pitchFamily="2" charset="-122"/>
                  </a:rPr>
                  <a:t>    </a:t>
                </a:r>
                <a:r>
                  <a:rPr lang="zh-CN" altLang="zh-CN" sz="3200" b="1" dirty="0">
                    <a:latin typeface="华文中宋" panose="02010600040101010101" pitchFamily="2" charset="-122"/>
                    <a:ea typeface="华文中宋" panose="02010600040101010101" pitchFamily="2" charset="-122"/>
                  </a:rPr>
                  <a:t>Z 质量</a:t>
                </a:r>
                <a:r>
                  <a:rPr lang="zh-CN" altLang="zh-CN" sz="3200" dirty="0">
                    <a:latin typeface="华文中宋" panose="02010600040101010101" pitchFamily="2" charset="-122"/>
                    <a:ea typeface="华文中宋" panose="02010600040101010101" pitchFamily="2" charset="-122"/>
                  </a:rPr>
                  <a:t>：</a:t>
                </a:r>
              </a:p>
              <a:p>
                <a:pPr/>
                <a14:m>
                  <m:oMathPara xmlns:m="http://schemas.openxmlformats.org/officeDocument/2006/math">
                    <m:oMathParaPr>
                      <m:jc m:val="centerGroup"/>
                    </m:oMathParaPr>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𝑍</m:t>
                          </m:r>
                        </m:sub>
                      </m:sSub>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zh-CN" altLang="en-US" sz="3200" i="1">
                              <a:latin typeface="Cambria Math" panose="02040503050406030204" pitchFamily="18" charset="0"/>
                            </a:rPr>
                            <m:t>𝑣</m:t>
                          </m:r>
                        </m:num>
                        <m:den>
                          <m:r>
                            <a:rPr lang="en-US" altLang="zh-CN" sz="3200">
                              <a:latin typeface="Cambria Math" panose="02040503050406030204" pitchFamily="18" charset="0"/>
                            </a:rPr>
                            <m:t>2</m:t>
                          </m:r>
                        </m:den>
                      </m:f>
                      <m:rad>
                        <m:radPr>
                          <m:degHide m:val="on"/>
                          <m:ctrlPr>
                            <a:rPr lang="zh-CN" altLang="en-US" sz="3200" i="1">
                              <a:latin typeface="Cambria Math" panose="02040503050406030204" pitchFamily="18" charset="0"/>
                            </a:rPr>
                          </m:ctrlPr>
                        </m:radPr>
                        <m:deg/>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r>
                            <a:rPr lang="en-US" altLang="zh-CN"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r>
                                <a:rPr lang="en-US" altLang="zh-CN" sz="3200">
                                  <a:latin typeface="Cambria Math" panose="02040503050406030204" pitchFamily="18" charset="0"/>
                                </a:rPr>
                                <m:t>2</m:t>
                              </m:r>
                            </m:sup>
                          </m:sSup>
                        </m:e>
                      </m:rad>
                    </m:oMath>
                  </m:oMathPara>
                </a14:m>
                <a:endParaRPr lang="zh-CN" altLang="en-US" sz="3200" dirty="0">
                  <a:latin typeface="华文中宋" panose="02010600040101010101" pitchFamily="2" charset="-122"/>
                  <a:ea typeface="华文中宋" panose="02010600040101010101" pitchFamily="2" charset="-122"/>
                </a:endParaRPr>
              </a:p>
              <a:p>
                <a:r>
                  <a:rPr lang="en-US" altLang="zh-CN" sz="3200" b="1" dirty="0">
                    <a:latin typeface="华文中宋" panose="02010600040101010101" pitchFamily="2" charset="-122"/>
                    <a:ea typeface="华文中宋" panose="02010600040101010101" pitchFamily="2" charset="-122"/>
                  </a:rPr>
                  <a:t>    </a:t>
                </a:r>
              </a:p>
              <a:p>
                <a:r>
                  <a:rPr lang="zh-CN" altLang="zh-CN" sz="3200" b="1" dirty="0">
                    <a:latin typeface="华文中宋" panose="02010600040101010101" pitchFamily="2" charset="-122"/>
                    <a:ea typeface="华文中宋" panose="02010600040101010101" pitchFamily="2" charset="-122"/>
                  </a:rPr>
                  <a:t>重要关系</a:t>
                </a:r>
                <a:r>
                  <a:rPr lang="zh-CN" altLang="zh-CN" sz="3200" dirty="0">
                    <a:latin typeface="华文中宋" panose="02010600040101010101" pitchFamily="2" charset="-122"/>
                    <a:ea typeface="华文中宋" panose="02010600040101010101" pitchFamily="2" charset="-122"/>
                  </a:rPr>
                  <a:t>（利用 Weinberg 角定义）：</a:t>
                </a:r>
              </a:p>
              <a:p>
                <a:pPr/>
                <a14:m>
                  <m:oMathPara xmlns:m="http://schemas.openxmlformats.org/officeDocument/2006/math">
                    <m:oMathParaPr>
                      <m:jc m:val="centerGroup"/>
                    </m:oMathParaPr>
                    <m:oMath xmlns:m="http://schemas.openxmlformats.org/officeDocument/2006/math">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𝑊</m:t>
                          </m:r>
                        </m:sub>
                      </m:sSub>
                      <m:r>
                        <a:rPr lang="en-US" altLang="zh-CN" sz="3200">
                          <a:latin typeface="Cambria Math" panose="02040503050406030204" pitchFamily="18" charset="0"/>
                        </a:rPr>
                        <m:t>=</m:t>
                      </m:r>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𝑚</m:t>
                          </m:r>
                        </m:e>
                        <m:sub>
                          <m:r>
                            <a:rPr lang="zh-CN" altLang="en-US" sz="3200" i="1">
                              <a:latin typeface="Cambria Math" panose="02040503050406030204" pitchFamily="18" charset="0"/>
                            </a:rPr>
                            <m:t>𝑍</m:t>
                          </m:r>
                        </m:sub>
                      </m:sSub>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cos</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r>
                        <a:rPr lang="en-US" altLang="zh-CN" sz="3200">
                          <a:latin typeface="Cambria Math" panose="02040503050406030204" pitchFamily="18" charset="0"/>
                        </a:rPr>
                        <m:t>, </m:t>
                      </m:r>
                      <m:func>
                        <m:funcPr>
                          <m:ctrlPr>
                            <a:rPr lang="zh-CN" altLang="en-US" sz="3200" i="1">
                              <a:latin typeface="Cambria Math" panose="02040503050406030204" pitchFamily="18" charset="0"/>
                            </a:rPr>
                          </m:ctrlPr>
                        </m:funcPr>
                        <m:fName>
                          <m:r>
                            <m:rPr>
                              <m:sty m:val="p"/>
                            </m:rPr>
                            <a:rPr lang="en-US" altLang="zh-CN" sz="3200">
                              <a:latin typeface="Cambria Math" panose="02040503050406030204" pitchFamily="18" charset="0"/>
                            </a:rPr>
                            <m:t>cos</m:t>
                          </m:r>
                        </m:fName>
                        <m:e>
                          <m:sSub>
                            <m:sSubPr>
                              <m:ctrlPr>
                                <a:rPr lang="zh-CN" altLang="en-US" sz="3200" i="1">
                                  <a:latin typeface="Cambria Math" panose="02040503050406030204" pitchFamily="18" charset="0"/>
                                </a:rPr>
                              </m:ctrlPr>
                            </m:sSubPr>
                            <m:e>
                              <m:r>
                                <a:rPr lang="zh-CN" altLang="en-US" sz="3200" i="1">
                                  <a:latin typeface="Cambria Math" panose="02040503050406030204" pitchFamily="18" charset="0"/>
                                </a:rPr>
                                <m:t>𝜃</m:t>
                              </m:r>
                            </m:e>
                            <m:sub>
                              <m:r>
                                <a:rPr lang="zh-CN" altLang="en-US" sz="3200" i="1">
                                  <a:latin typeface="Cambria Math" panose="02040503050406030204" pitchFamily="18" charset="0"/>
                                </a:rPr>
                                <m:t>𝑊</m:t>
                              </m:r>
                            </m:sub>
                          </m:sSub>
                        </m:e>
                      </m:func>
                      <m:r>
                        <a:rPr lang="en-US" altLang="zh-CN" sz="3200">
                          <a:latin typeface="Cambria Math" panose="02040503050406030204" pitchFamily="18" charset="0"/>
                        </a:rPr>
                        <m:t>=</m:t>
                      </m:r>
                      <m:f>
                        <m:fPr>
                          <m:ctrlPr>
                            <a:rPr lang="zh-CN" altLang="en-US" sz="3200" i="1">
                              <a:latin typeface="Cambria Math" panose="02040503050406030204" pitchFamily="18" charset="0"/>
                            </a:rPr>
                          </m:ctrlPr>
                        </m:fPr>
                        <m:num>
                          <m:r>
                            <a:rPr lang="zh-CN" altLang="en-US" sz="3200" i="1">
                              <a:latin typeface="Cambria Math" panose="02040503050406030204" pitchFamily="18" charset="0"/>
                            </a:rPr>
                            <m:t>𝑔</m:t>
                          </m:r>
                        </m:num>
                        <m:den>
                          <m:rad>
                            <m:radPr>
                              <m:degHide m:val="on"/>
                              <m:ctrlPr>
                                <a:rPr lang="zh-CN" altLang="en-US" sz="3200" i="1">
                                  <a:latin typeface="Cambria Math" panose="02040503050406030204" pitchFamily="18" charset="0"/>
                                </a:rPr>
                              </m:ctrlPr>
                            </m:radPr>
                            <m:deg/>
                            <m:e>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2</m:t>
                                  </m:r>
                                </m:sup>
                              </m:sSup>
                              <m:r>
                                <a:rPr lang="en-US" altLang="zh-CN" sz="3200">
                                  <a:latin typeface="Cambria Math" panose="02040503050406030204" pitchFamily="18" charset="0"/>
                                </a:rPr>
                                <m:t>+</m:t>
                              </m:r>
                              <m:sSup>
                                <m:sSupPr>
                                  <m:ctrlPr>
                                    <a:rPr lang="zh-CN" altLang="en-US" sz="3200" i="1">
                                      <a:latin typeface="Cambria Math" panose="02040503050406030204" pitchFamily="18" charset="0"/>
                                    </a:rPr>
                                  </m:ctrlPr>
                                </m:sSupPr>
                                <m:e>
                                  <m:r>
                                    <a:rPr lang="zh-CN" altLang="en-US" sz="3200" i="1">
                                      <a:latin typeface="Cambria Math" panose="02040503050406030204" pitchFamily="18" charset="0"/>
                                    </a:rPr>
                                    <m:t>𝑔</m:t>
                                  </m:r>
                                </m:e>
                                <m:sup>
                                  <m:r>
                                    <a:rPr lang="en-US" altLang="zh-CN" sz="3200">
                                      <a:latin typeface="Cambria Math" panose="02040503050406030204" pitchFamily="18" charset="0"/>
                                    </a:rPr>
                                    <m:t>′</m:t>
                                  </m:r>
                                  <m:r>
                                    <a:rPr lang="en-US" altLang="zh-CN" sz="3200">
                                      <a:latin typeface="Cambria Math" panose="02040503050406030204" pitchFamily="18" charset="0"/>
                                    </a:rPr>
                                    <m:t>2</m:t>
                                  </m:r>
                                </m:sup>
                              </m:sSup>
                            </m:e>
                          </m:rad>
                        </m:den>
                      </m:f>
                    </m:oMath>
                  </m:oMathPara>
                </a14:m>
                <a:endParaRPr lang="en-US" altLang="zh-CN" sz="3200" b="1" dirty="0">
                  <a:latin typeface="华文中宋" panose="02010600040101010101" pitchFamily="2" charset="-122"/>
                  <a:ea typeface="华文中宋" panose="02010600040101010101" pitchFamily="2" charset="-122"/>
                </a:endParaRPr>
              </a:p>
              <a:p>
                <a:br>
                  <a:rPr lang="zh-CN" altLang="zh-CN" sz="3200" dirty="0"/>
                </a:br>
                <a:endParaRPr lang="zh-CN" altLang="zh-CN" sz="3200" dirty="0">
                  <a:latin typeface="华文中宋" panose="02010600040101010101" pitchFamily="2" charset="-122"/>
                  <a:ea typeface="华文中宋" panose="02010600040101010101" pitchFamily="2" charset="-122"/>
                </a:endParaRPr>
              </a:p>
              <a:p>
                <a:endParaRPr lang="zh-CN" altLang="zh-CN" sz="3200" dirty="0">
                  <a:latin typeface="华文中宋" panose="02010600040101010101" pitchFamily="2" charset="-122"/>
                  <a:ea typeface="华文中宋" panose="02010600040101010101" pitchFamily="2" charset="-122"/>
                </a:endParaRPr>
              </a:p>
              <a:p>
                <a:endParaRPr lang="zh-CN" altLang="en-US" sz="3200" dirty="0">
                  <a:latin typeface="华文中宋" panose="02010600040101010101" pitchFamily="2" charset="-122"/>
                  <a:ea typeface="华文中宋" panose="02010600040101010101" pitchFamily="2" charset="-122"/>
                </a:endParaRPr>
              </a:p>
            </p:txBody>
          </p:sp>
        </mc:Choice>
        <mc:Fallback xmlns="">
          <p:sp>
            <p:nvSpPr>
              <p:cNvPr id="3" name="文本框 2">
                <a:extLst>
                  <a:ext uri="{FF2B5EF4-FFF2-40B4-BE49-F238E27FC236}">
                    <a16:creationId xmlns:a16="http://schemas.microsoft.com/office/drawing/2014/main" id="{D2663E19-99B9-4030-BF26-BABD52AE95F0}"/>
                  </a:ext>
                </a:extLst>
              </p:cNvPr>
              <p:cNvSpPr txBox="1">
                <a:spLocks noRot="1" noChangeAspect="1" noMove="1" noResize="1" noEditPoints="1" noAdjustHandles="1" noChangeArrowheads="1" noChangeShapeType="1" noTextEdit="1"/>
              </p:cNvSpPr>
              <p:nvPr/>
            </p:nvSpPr>
            <p:spPr>
              <a:xfrm>
                <a:off x="466129" y="1028700"/>
                <a:ext cx="11497271" cy="8441863"/>
              </a:xfrm>
              <a:prstGeom prst="rect">
                <a:avLst/>
              </a:prstGeom>
              <a:blipFill>
                <a:blip r:embed="rId3"/>
                <a:stretch>
                  <a:fillRect l="-1325" t="-939"/>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1AF742E8-BEE8-9555-1C77-4649AA7C83FC}"/>
              </a:ext>
            </a:extLst>
          </p:cNvPr>
          <p:cNvPicPr>
            <a:picLocks noChangeAspect="1"/>
          </p:cNvPicPr>
          <p:nvPr/>
        </p:nvPicPr>
        <p:blipFill>
          <a:blip r:embed="rId4"/>
          <a:stretch>
            <a:fillRect/>
          </a:stretch>
        </p:blipFill>
        <p:spPr>
          <a:xfrm>
            <a:off x="10972800" y="1714500"/>
            <a:ext cx="5562600" cy="5802713"/>
          </a:xfrm>
          <a:prstGeom prst="rect">
            <a:avLst/>
          </a:prstGeom>
        </p:spPr>
      </p:pic>
      <p:sp>
        <p:nvSpPr>
          <p:cNvPr id="6" name="文本框 5">
            <a:extLst>
              <a:ext uri="{FF2B5EF4-FFF2-40B4-BE49-F238E27FC236}">
                <a16:creationId xmlns:a16="http://schemas.microsoft.com/office/drawing/2014/main" id="{11E3EED2-C292-1B8E-111C-EF97A181D1BD}"/>
              </a:ext>
            </a:extLst>
          </p:cNvPr>
          <p:cNvSpPr txBox="1"/>
          <p:nvPr/>
        </p:nvSpPr>
        <p:spPr>
          <a:xfrm>
            <a:off x="609600" y="9257872"/>
            <a:ext cx="8001000" cy="400110"/>
          </a:xfrm>
          <a:prstGeom prst="rect">
            <a:avLst/>
          </a:prstGeom>
          <a:noFill/>
        </p:spPr>
        <p:txBody>
          <a:bodyPr wrap="square" rtlCol="0">
            <a:spAutoFit/>
          </a:bodyPr>
          <a:lstStyle/>
          <a:p>
            <a:r>
              <a:rPr lang="zh-CN" altLang="en-US" sz="2000" b="1" i="1" dirty="0">
                <a:latin typeface="华文中宋" panose="02010600040101010101" pitchFamily="2" charset="-122"/>
                <a:ea typeface="华文中宋" panose="02010600040101010101" pitchFamily="2" charset="-122"/>
              </a:rPr>
              <a:t>电弱统一模型参考 </a:t>
            </a:r>
            <a:r>
              <a:rPr lang="en-US" altLang="zh-CN" sz="2000" b="1" i="1" dirty="0">
                <a:latin typeface="华文中宋" panose="02010600040101010101" pitchFamily="2" charset="-122"/>
                <a:ea typeface="华文中宋" panose="02010600040101010101" pitchFamily="2" charset="-122"/>
              </a:rPr>
              <a:t>Weinberg (1967)</a:t>
            </a:r>
            <a:endParaRPr lang="zh-CN" altLang="en-US" sz="2000" b="1" dirty="0">
              <a:latin typeface="华文中宋" panose="02010600040101010101" pitchFamily="2" charset="-122"/>
              <a:ea typeface="华文中宋" panose="02010600040101010101" pitchFamily="2" charset="-122"/>
            </a:endParaRPr>
          </a:p>
        </p:txBody>
      </p:sp>
    </p:spTree>
    <p:extLst>
      <p:ext uri="{BB962C8B-B14F-4D97-AF65-F5344CB8AC3E}">
        <p14:creationId xmlns:p14="http://schemas.microsoft.com/office/powerpoint/2010/main" val="56932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33b2af2-eaca-452d-818f-bd0b79203234"/>
  <p:tag name="COMMONDATA" val="eyJoZGlkIjoiMGM3NmY5OGQzMzNkNGU5N2MxYzE1MDcxYThmZjVjMDEifQ=="/>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思源黑体 Medium"/>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思源黑体 Medium"/>
        <a:ea typeface=""/>
        <a:cs typeface=""/>
        <a:font script="Jpan" typeface="ＭＳ Ｐゴシック"/>
        <a:font script="Hang" typeface="맑은 고딕"/>
        <a:font script="Hans" typeface="宋体"/>
        <a:font script="Hant" typeface="新細明體"/>
        <a:font script="Arab" typeface="思源黑体 Medium"/>
        <a:font script="Hebr" typeface="思源黑体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Medium"/>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Medium"/>
        <a:ea typeface=""/>
        <a:cs typeface=""/>
        <a:font script="Jpan" typeface="ＭＳ Ｐゴシック"/>
        <a:font script="Hang" typeface="맑은 고딕"/>
        <a:font script="Hans" typeface="宋体"/>
        <a:font script="Hant" typeface="新細明體"/>
        <a:font script="Arab" typeface="思源黑体 Medium"/>
        <a:font script="Hebr" typeface="思源黑体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Medium"/>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黑体 Medium"/>
        <a:ea typeface=""/>
        <a:cs typeface=""/>
        <a:font script="Jpan" typeface="ＭＳ Ｐゴシック"/>
        <a:font script="Hang" typeface="맑은 고딕"/>
        <a:font script="Hans" typeface="宋体"/>
        <a:font script="Hant" typeface="新細明體"/>
        <a:font script="Arab" typeface="思源黑体 Medium"/>
        <a:font script="Hebr" typeface="思源黑体 Medium"/>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黑体 Medium"/>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TotalTime>
  <Words>1472</Words>
  <Application>Microsoft Office PowerPoint</Application>
  <PresentationFormat>自定义</PresentationFormat>
  <Paragraphs>140</Paragraphs>
  <Slides>13</Slides>
  <Notes>1</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13</vt:i4>
      </vt:variant>
    </vt:vector>
  </HeadingPairs>
  <TitlesOfParts>
    <vt:vector size="25" baseType="lpstr">
      <vt:lpstr>Britannic Bold</vt:lpstr>
      <vt:lpstr>思源黑体-细体</vt:lpstr>
      <vt:lpstr>Arial Black</vt:lpstr>
      <vt:lpstr>黑体</vt:lpstr>
      <vt:lpstr>Cambria Math</vt:lpstr>
      <vt:lpstr>思源黑体 Medium</vt:lpstr>
      <vt:lpstr>华文中宋</vt:lpstr>
      <vt:lpstr>汉仪玄宋 55S</vt:lpstr>
      <vt:lpstr>华文琥珀</vt:lpstr>
      <vt:lpstr>Arial</vt:lpstr>
      <vt:lpstr>Office Theme</vt:lpstr>
      <vt:lpstr>Equation.KSEE3</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复旦大学PPT模板</dc:title>
  <dc:creator/>
  <cp:lastModifiedBy>Puchen Tang</cp:lastModifiedBy>
  <cp:revision>75</cp:revision>
  <dcterms:created xsi:type="dcterms:W3CDTF">2006-08-16T00:00:00Z</dcterms:created>
  <dcterms:modified xsi:type="dcterms:W3CDTF">2026-06-04T15:18:31Z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B70573A05B294AE98E422FF017E9A79F_13</vt:lpwstr>
  </property>
  <property fmtid="{D5CDD505-2E9C-101B-9397-08002B2CF9AE}" pid="3" name="KSOProductBuildVer">
    <vt:lpwstr>2052-12.1.0.26375</vt:lpwstr>
  </property>
</Properties>
</file>