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70" r:id="rId5"/>
    <p:sldId id="279" r:id="rId6"/>
    <p:sldId id="306" r:id="rId8"/>
    <p:sldId id="286" r:id="rId9"/>
    <p:sldId id="283" r:id="rId10"/>
    <p:sldId id="309" r:id="rId11"/>
    <p:sldId id="287" r:id="rId12"/>
    <p:sldId id="314" r:id="rId13"/>
    <p:sldId id="315" r:id="rId14"/>
    <p:sldId id="316" r:id="rId15"/>
    <p:sldId id="332" r:id="rId16"/>
    <p:sldId id="349" r:id="rId17"/>
    <p:sldId id="268" r:id="rId18"/>
    <p:sldId id="312" r:id="rId19"/>
    <p:sldId id="313" r:id="rId20"/>
    <p:sldId id="317" r:id="rId21"/>
    <p:sldId id="318" r:id="rId22"/>
    <p:sldId id="319" r:id="rId23"/>
    <p:sldId id="285" r:id="rId24"/>
    <p:sldId id="362" r:id="rId25"/>
    <p:sldId id="284" r:id="rId26"/>
    <p:sldId id="269" r:id="rId27"/>
    <p:sldId id="267" r:id="rId28"/>
    <p:sldId id="295" r:id="rId29"/>
    <p:sldId id="363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4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5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E7E06-5C99-476D-B226-9421B5F3F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Q1: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如何解释这里的正交归一化定义？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46A5-81B7-43A9-B35A-EB68CFD4B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5BDF-3531-45DF-952B-E0F8EA95C30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9A90-3E50-4AE4-88B2-F575C48065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9875-CE93-42FA-904F-452CF69D993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5BDF-3531-45DF-952B-E0F8EA95C30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522-2AF1-410A-A74B-97D124FB98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035-4B2B-4156-81CE-F1075F1B1DC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F4F0-C1D5-49EF-B81D-5E21B70E554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3B-8F6F-4B7B-A177-4091477649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3813-1B2B-48CB-BBC8-F92A86A1AF9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FBBA-80F5-42BA-8F2F-9AD55E48DBF8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DDFD-F880-4C02-815A-BBD96091A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522-2AF1-410A-A74B-97D124FB98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1B32-A943-4D80-A6C3-AA07224C92F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9A90-3E50-4AE4-88B2-F575C48065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9875-CE93-42FA-904F-452CF69D993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035-4B2B-4156-81CE-F1075F1B1DC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F4F0-C1D5-49EF-B81D-5E21B70E554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3B-8F6F-4B7B-A177-4091477649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3813-1B2B-48CB-BBC8-F92A86A1AF9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FBBA-80F5-42BA-8F2F-9AD55E48DBF8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DDFD-F880-4C02-815A-BBD96091A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1B32-A943-4D80-A6C3-AA07224C92F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489C-1D87-42ED-A748-9E56D1DFB54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489C-1D87-42ED-A748-9E56D1DFB54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23F7-F145-4760-8021-5BA0591696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66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4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png"/><Relationship Id="rId8" Type="http://schemas.openxmlformats.org/officeDocument/2006/relationships/image" Target="../media/image90.png"/><Relationship Id="rId7" Type="http://schemas.openxmlformats.org/officeDocument/2006/relationships/image" Target="../media/image89.png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92.png"/><Relationship Id="rId1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png"/><Relationship Id="rId8" Type="http://schemas.openxmlformats.org/officeDocument/2006/relationships/image" Target="../media/image99.png"/><Relationship Id="rId7" Type="http://schemas.openxmlformats.org/officeDocument/2006/relationships/image" Target="../media/image98.png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59.png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image" Target="../media/image98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png"/><Relationship Id="rId8" Type="http://schemas.openxmlformats.org/officeDocument/2006/relationships/image" Target="../media/image112.png"/><Relationship Id="rId7" Type="http://schemas.openxmlformats.org/officeDocument/2006/relationships/image" Target="../media/image111.png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png"/><Relationship Id="rId8" Type="http://schemas.openxmlformats.org/officeDocument/2006/relationships/image" Target="../media/image120.png"/><Relationship Id="rId7" Type="http://schemas.openxmlformats.org/officeDocument/2006/relationships/image" Target="../media/image119.png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0.png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tags" Target="../tags/tag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1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33364" y="0"/>
            <a:ext cx="1095598" cy="1361506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0245" y="87"/>
            <a:ext cx="5356424" cy="68477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87177" y="3123128"/>
            <a:ext cx="3230880" cy="1999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汇报人：罗茜月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组员：林博文、罗茜月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1163" y="1899634"/>
            <a:ext cx="28696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00409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Unruh</a:t>
            </a:r>
            <a:endParaRPr lang="zh-CN" altLang="en-US" sz="8000" b="1" dirty="0">
              <a:solidFill>
                <a:srgbClr val="00409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8000" b="1" dirty="0">
                <a:solidFill>
                  <a:srgbClr val="00409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zh-CN" altLang="en-US" sz="8000" b="1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9900" y="0"/>
            <a:ext cx="2832100" cy="2944495"/>
          </a:xfrm>
          <a:prstGeom prst="rect">
            <a:avLst/>
          </a:prstGeom>
        </p:spPr>
      </p:pic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9933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傅里叶变换法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变换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94640" y="1320165"/>
                <a:ext cx="569404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区中，两种模式基表示的量子场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相同：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" y="1320165"/>
                <a:ext cx="5694045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143125" y="1919605"/>
                <a:ext cx="7193915" cy="7499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25" y="1919605"/>
                <a:ext cx="7193915" cy="7499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84150" y="5327015"/>
                <a:ext cx="11823700" cy="103695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5327015"/>
                <a:ext cx="11823700" cy="10369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452245" y="3014345"/>
            <a:ext cx="737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226820" y="2860675"/>
                <a:ext cx="9933940" cy="97917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20" y="2860675"/>
                <a:ext cx="9933940" cy="9791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圆角矩形 34"/>
          <p:cNvSpPr/>
          <p:nvPr/>
        </p:nvSpPr>
        <p:spPr>
          <a:xfrm>
            <a:off x="597535" y="3839845"/>
            <a:ext cx="10668635" cy="1422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92340" y="3942080"/>
            <a:ext cx="4095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傅里叶变换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charset="0"/>
                <a:ea typeface="Yu Gothic UI Semibold" panose="020B0700000000000000" charset="-128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频域）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691515" y="4003675"/>
                <a:ext cx="348678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')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与频率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相关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5" y="4003675"/>
                <a:ext cx="3486785" cy="460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箭头 16"/>
          <p:cNvSpPr/>
          <p:nvPr/>
        </p:nvSpPr>
        <p:spPr>
          <a:xfrm>
            <a:off x="4114165" y="4157345"/>
            <a:ext cx="553085" cy="18859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25035" y="3990340"/>
            <a:ext cx="2131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提取每个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频率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6739255" y="4140200"/>
            <a:ext cx="553085" cy="18859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上下箭头 21"/>
          <p:cNvSpPr/>
          <p:nvPr/>
        </p:nvSpPr>
        <p:spPr>
          <a:xfrm>
            <a:off x="6347460" y="4441190"/>
            <a:ext cx="132080" cy="220345"/>
          </a:xfrm>
          <a:prstGeom prst="up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上下箭头 22"/>
          <p:cNvSpPr/>
          <p:nvPr/>
        </p:nvSpPr>
        <p:spPr>
          <a:xfrm>
            <a:off x="8933815" y="4441190"/>
            <a:ext cx="132080" cy="220345"/>
          </a:xfrm>
          <a:prstGeom prst="up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171825" y="4714240"/>
                <a:ext cx="228600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=ℏ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，ℏ=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825" y="4714240"/>
                <a:ext cx="2286000" cy="4603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5988685" y="4674235"/>
            <a:ext cx="825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5571490" y="4810125"/>
            <a:ext cx="417195" cy="18859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102475" y="4681220"/>
            <a:ext cx="3920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筛选具有特定能量的量子态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9" grpId="0" animBg="1"/>
      <p:bldP spid="18" grpId="0"/>
      <p:bldP spid="9" grpId="0"/>
      <p:bldP spid="26" grpId="0" animBg="1"/>
      <p:bldP spid="24" grpId="0"/>
      <p:bldP spid="25" grpId="0"/>
      <p:bldP spid="22" grpId="0" animBg="1"/>
      <p:bldP spid="23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3127375" y="3959860"/>
            <a:ext cx="7590155" cy="1036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452260" y="116452"/>
                <a:ext cx="2993390" cy="101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 </a:t>
                </a:r>
                <a:r>
                  <a:rPr lang="zh-CN" altLang="en-US" sz="3200" b="1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傅里叶变换法</a:t>
                </a:r>
                <a:endParaRPr lang="en-US" altLang="zh-CN" sz="3200" b="1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8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换元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zh-CN" altLang="en-US" sz="20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函数求解</a:t>
                </a:r>
                <a:endParaRPr lang="zh-CN" altLang="en-US" sz="20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60" y="116452"/>
                <a:ext cx="2993390" cy="1014730"/>
              </a:xfrm>
              <a:prstGeom prst="rect">
                <a:avLst/>
              </a:prstGeom>
              <a:blipFill rotWithShape="1">
                <a:blip r:embed="rId2"/>
                <a:stretch>
                  <a:fillRect l="-1" t="-24" r="-4879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2886075" y="2112645"/>
            <a:ext cx="762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代入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-68580" y="2087245"/>
                <a:ext cx="3195320" cy="6826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𝛿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𝛺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')=</m:t>
                      </m:r>
                      <m:nary>
                        <m:naryPr>
                          <m:limLoc m:val="subSup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𝑖𝑢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')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" y="2087245"/>
                <a:ext cx="3195320" cy="6826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559175" y="2087245"/>
                <a:ext cx="8632825" cy="816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𝛺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𝑑𝑢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nary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sz="200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𝑑𝑢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nary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sz="200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75" y="2087245"/>
                <a:ext cx="8632825" cy="8166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3362325" y="3957955"/>
                <a:ext cx="7272020" cy="95186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sz="2000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𝑔𝑢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sz="2000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𝑔𝑢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325" y="3957955"/>
                <a:ext cx="7272020" cy="9518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575310" y="5253355"/>
                <a:ext cx="1859280" cy="60896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𝑔𝑢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" y="5253355"/>
                <a:ext cx="1859280" cy="608965"/>
              </a:xfrm>
              <a:prstGeom prst="rect">
                <a:avLst/>
              </a:prstGeom>
              <a:blipFill rotWithShape="1">
                <a:blip r:embed="rId6"/>
                <a:stretch>
                  <a:fillRect b="-1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3234055" y="5036820"/>
                <a:ext cx="8063865" cy="10223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sz="2000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𝜋𝛺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sz="2000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𝜋𝛺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055" y="5036820"/>
                <a:ext cx="8063865" cy="10223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68300" y="1130935"/>
                <a:ext cx="11823700" cy="8166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')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sz="2000"/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𝜋𝜔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130935"/>
                <a:ext cx="11823700" cy="8166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箭头 5"/>
          <p:cNvSpPr/>
          <p:nvPr/>
        </p:nvSpPr>
        <p:spPr>
          <a:xfrm>
            <a:off x="2886075" y="2507615"/>
            <a:ext cx="660400" cy="93980"/>
          </a:xfrm>
          <a:prstGeom prst="rightArrow">
            <a:avLst>
              <a:gd name="adj1" fmla="val 50000"/>
              <a:gd name="adj2" fmla="val 10721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948555" y="2996565"/>
                <a:ext cx="4681220" cy="66929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𝛺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𝛺𝜔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)−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𝛺𝜔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555" y="2996565"/>
                <a:ext cx="4681220" cy="669290"/>
              </a:xfrm>
              <a:prstGeom prst="rect">
                <a:avLst/>
              </a:prstGeom>
              <a:blipFill rotWithShape="1">
                <a:blip r:embed="rId9"/>
                <a:stretch>
                  <a:fillRect b="-4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2180014" y="3101243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由博戈留波夫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变换：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6756400" y="3675380"/>
            <a:ext cx="270510" cy="21336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67305" y="5186045"/>
            <a:ext cx="762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代入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2445385" y="5507355"/>
            <a:ext cx="1032510" cy="100965"/>
          </a:xfrm>
          <a:prstGeom prst="rightArrow">
            <a:avLst>
              <a:gd name="adj1" fmla="val 50000"/>
              <a:gd name="adj2" fmla="val 10721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013835" y="6133465"/>
                <a:ext cx="2607945" cy="53276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𝛺𝜋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35" y="6133465"/>
                <a:ext cx="2607945" cy="5327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直角上箭头 4"/>
          <p:cNvSpPr/>
          <p:nvPr/>
        </p:nvSpPr>
        <p:spPr>
          <a:xfrm rot="5400000" flipV="1">
            <a:off x="6365240" y="6047105"/>
            <a:ext cx="525145" cy="534035"/>
          </a:xfrm>
          <a:prstGeom prst="bentUpArrow">
            <a:avLst>
              <a:gd name="adj1" fmla="val 7409"/>
              <a:gd name="adj2" fmla="val 17334"/>
              <a:gd name="adj3" fmla="val 22489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6894830" y="6099810"/>
                <a:ext cx="364426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0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解析延拓（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𝑰𝑽</m:t>
                    </m:r>
                  </m:oMath>
                </a14:m>
                <a:r>
                  <a:rPr lang="zh-CN" altLang="en-US" sz="20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区产生了影响</a:t>
                </a:r>
                <a:r>
                  <a:rPr lang="zh-CN" altLang="en-US" sz="20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）</a:t>
                </a:r>
                <a:endPara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830" y="6099810"/>
                <a:ext cx="3644265" cy="3987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/>
      <p:bldP spid="14" grpId="0"/>
      <p:bldP spid="12" grpId="0"/>
      <p:bldP spid="9" grpId="0"/>
      <p:bldP spid="10" grpId="0" animBg="1"/>
      <p:bldP spid="15" grpId="0"/>
      <p:bldP spid="35" grpId="0" animBg="1"/>
      <p:bldP spid="18" grpId="0" animBg="1"/>
      <p:bldP spid="13" grpId="0"/>
      <p:bldP spid="16" grpId="0"/>
      <p:bldP spid="17" grpId="0"/>
      <p:bldP spid="19" grpId="0"/>
      <p:bldP spid="5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848360" y="3125470"/>
            <a:ext cx="4813300" cy="1036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9933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傅里叶变换法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昂鲁温度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486025" y="1198880"/>
                <a:ext cx="9446260" cy="77406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𝛺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𝛺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'+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sup>
                          </m:sSup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'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𝛺𝜔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'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𝛺𝜔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025" y="1198880"/>
                <a:ext cx="9446260" cy="7740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91844" y="2260247"/>
                <a:ext cx="5134967" cy="78549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'+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𝛺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𝛺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')=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'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4" y="2260247"/>
                <a:ext cx="5134967" cy="785495"/>
              </a:xfrm>
              <a:prstGeom prst="rect">
                <a:avLst/>
              </a:prstGeom>
              <a:blipFill rotWithShape="1">
                <a:blip r:embed="rId3"/>
                <a:stretch>
                  <a:fillRect l="-6" t="-36" r="1" b="-53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箭头 9"/>
          <p:cNvSpPr/>
          <p:nvPr/>
        </p:nvSpPr>
        <p:spPr>
          <a:xfrm>
            <a:off x="2917825" y="2085975"/>
            <a:ext cx="270510" cy="21336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178435" y="1266825"/>
                <a:ext cx="2212340" cy="53276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𝛺𝜋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𝛺𝜔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5" y="1266825"/>
                <a:ext cx="2212340" cy="5327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加号 1"/>
          <p:cNvSpPr/>
          <p:nvPr/>
        </p:nvSpPr>
        <p:spPr>
          <a:xfrm>
            <a:off x="2285365" y="1422400"/>
            <a:ext cx="388620" cy="327025"/>
          </a:xfrm>
          <a:prstGeom prst="mathPl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953135" y="3254375"/>
                <a:ext cx="4448810" cy="8578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 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𝑑𝑘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𝜋𝛺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zh-CN" sz="2000" b="0" i="1" smtClean="0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35" y="3254375"/>
                <a:ext cx="4448810" cy="857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721600" y="3254375"/>
                <a:ext cx="2636520" cy="62357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⟩=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3254375"/>
                <a:ext cx="2636520" cy="623570"/>
              </a:xfrm>
              <a:prstGeom prst="rect">
                <a:avLst/>
              </a:prstGeom>
              <a:blipFill rotWithShape="1">
                <a:blip r:embed="rId6"/>
                <a:stretch>
                  <a:fillRect b="-1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箭头 11"/>
          <p:cNvSpPr/>
          <p:nvPr/>
        </p:nvSpPr>
        <p:spPr>
          <a:xfrm>
            <a:off x="6194425" y="3458210"/>
            <a:ext cx="1255395" cy="19685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459855" y="3045460"/>
            <a:ext cx="827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对比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97800" y="2794000"/>
            <a:ext cx="2938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玻色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爱因斯坦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4786566" y="4527486"/>
                <a:ext cx="1112520" cy="71755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66" y="4527486"/>
                <a:ext cx="1112520" cy="717550"/>
              </a:xfrm>
              <a:prstGeom prst="rect">
                <a:avLst/>
              </a:prstGeom>
              <a:blipFill rotWithShape="1">
                <a:blip r:embed="rId7"/>
                <a:stretch>
                  <a:fillRect l="-51" t="-80" r="51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箭头 14"/>
          <p:cNvSpPr/>
          <p:nvPr/>
        </p:nvSpPr>
        <p:spPr>
          <a:xfrm>
            <a:off x="6737985" y="3927475"/>
            <a:ext cx="270510" cy="31940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966720" y="4625364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在国际单位制中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7994586" y="4398581"/>
                <a:ext cx="1583690" cy="8464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586" y="4398581"/>
                <a:ext cx="1583690" cy="846455"/>
              </a:xfrm>
              <a:prstGeom prst="rect">
                <a:avLst/>
              </a:prstGeom>
              <a:blipFill rotWithShape="1">
                <a:blip r:embed="rId8"/>
                <a:stretch>
                  <a:fillRect l="-36" t="-67" r="36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450215" y="5674360"/>
                <a:ext cx="623443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利用傅里叶变换、换元构造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𝜞</m:t>
                    </m:r>
                  </m:oMath>
                </a14:m>
                <a:r>
                  <a:rPr lang="zh-CN" altLang="en-US" sz="24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函数</a:t>
                </a:r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暴力求解</a:t>
                </a:r>
                <a:endPara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5" y="5674360"/>
                <a:ext cx="6234430" cy="4603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7595235" y="5765800"/>
            <a:ext cx="2543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有没有其他方法？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9919335" y="4625340"/>
                <a:ext cx="166052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𝑔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为加速度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335" y="4625340"/>
                <a:ext cx="1660525" cy="3987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 animBg="1"/>
      <p:bldP spid="26" grpId="0"/>
      <p:bldP spid="12" grpId="0" animBg="1"/>
      <p:bldP spid="13" grpId="0"/>
      <p:bldP spid="11" grpId="0"/>
      <p:bldP spid="15" grpId="0" animBg="1"/>
      <p:bldP spid="22" grpId="0"/>
      <p:bldP spid="14" grpId="0"/>
      <p:bldP spid="16" grpId="0"/>
      <p:bldP spid="17" grpId="0"/>
      <p:bldP spid="1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3" y="0"/>
            <a:ext cx="932328" cy="11321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2260" y="116452"/>
            <a:ext cx="25869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解析延拓法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0731" y="1484322"/>
            <a:ext cx="431038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课题简介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9900" y="0"/>
            <a:ext cx="2832100" cy="294449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1025525" y="3388995"/>
            <a:ext cx="9225280" cy="9074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1805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模式基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延拓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4640" y="1252855"/>
            <a:ext cx="2938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之前已经求得模式基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80390" y="5726430"/>
            <a:ext cx="1158875" cy="198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46125" y="5349875"/>
            <a:ext cx="827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延拓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55065" y="3488055"/>
            <a:ext cx="909574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/>
              <a:t>量子场论要求在一个完整的柯西面（例如直线</a:t>
            </a:r>
            <a:r>
              <a:rPr lang="en-US" altLang="zh-CN" sz="2400" b="1"/>
              <a:t>t=0</a:t>
            </a:r>
            <a:r>
              <a:rPr lang="zh-CN" altLang="en-US" sz="2400" b="1"/>
              <a:t>）上定义一组完备的函数基底，能够展开和描述全时空的物理场，所以需要</a:t>
            </a:r>
            <a:r>
              <a:rPr lang="zh-CN" altLang="en-US" sz="2400" b="1">
                <a:solidFill>
                  <a:srgbClr val="FF0000"/>
                </a:solidFill>
              </a:rPr>
              <a:t>延拓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655570" y="1713230"/>
                <a:ext cx="6929120" cy="7931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70" y="1713230"/>
                <a:ext cx="6929120" cy="793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428875" y="2515235"/>
                <a:ext cx="7311390" cy="7931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5" y="2515235"/>
                <a:ext cx="7311390" cy="7931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866302" y="5386692"/>
                <a:ext cx="3871047" cy="96964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plc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𝐼𝑉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302" y="5386692"/>
                <a:ext cx="3871047" cy="969645"/>
              </a:xfrm>
              <a:prstGeom prst="rect">
                <a:avLst/>
              </a:prstGeom>
              <a:blipFill rotWithShape="1">
                <a:blip r:embed="rId5"/>
                <a:stretch>
                  <a:fillRect l="-1" t="-64" r="3" b="-5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388735" y="5417820"/>
                <a:ext cx="4183380" cy="10820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plc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𝐼𝑉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735" y="5417820"/>
                <a:ext cx="4183380" cy="10820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602615" y="2665730"/>
            <a:ext cx="1826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林德勒时空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1300" y="1839595"/>
            <a:ext cx="2548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闵可夫斯基时空：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9421495" y="1859280"/>
            <a:ext cx="163195" cy="115062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9740265" y="2205355"/>
                <a:ext cx="63817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</a:t>
                </a:r>
                <a:endPara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265" y="2205355"/>
                <a:ext cx="638175" cy="460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1351280" y="4451985"/>
            <a:ext cx="9074150" cy="760095"/>
            <a:chOff x="3240" y="5427"/>
            <a:chExt cx="14290" cy="11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3240" y="5779"/>
                  <a:ext cx="1766" cy="7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𝐼</m:t>
                      </m:r>
                    </m:oMath>
                  </a14:m>
                  <a:r>
                    <a:rPr lang="zh-CN" altLang="en-US" sz="24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区：</a:t>
                  </a:r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" y="5779"/>
                  <a:ext cx="1766" cy="725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11350" y="5779"/>
                  <a:ext cx="1766" cy="7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𝐼𝑉</m:t>
                      </m:r>
                    </m:oMath>
                  </a14:m>
                  <a:r>
                    <a:rPr lang="zh-CN" altLang="en-US" sz="24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区：</a:t>
                  </a:r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0" y="5779"/>
                  <a:ext cx="1766" cy="725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4228" y="5526"/>
                  <a:ext cx="4406" cy="101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𝜉</m:t>
                            </m:r>
                          </m:sup>
                        </m:sSup>
                      </m:oMath>
                    </m:oMathPara>
                  </a14:m>
                  <a:endParaRPr lang="zh-CN" altLang="en-US" sz="2000"/>
                </a:p>
              </p:txBody>
            </p:sp>
          </mc:Choice>
          <mc:Fallback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" y="5526"/>
                  <a:ext cx="4406" cy="1017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2534" y="5502"/>
                  <a:ext cx="4997" cy="112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sz="2000"/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zh-CN" altLang="en-US" sz="2000"/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34" y="5502"/>
                  <a:ext cx="4997" cy="1123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右箭头 16"/>
            <p:cNvSpPr/>
            <p:nvPr/>
          </p:nvSpPr>
          <p:spPr>
            <a:xfrm>
              <a:off x="9079" y="6020"/>
              <a:ext cx="1825" cy="312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340" y="5427"/>
              <a:ext cx="1303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类比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0" y="6477635"/>
            <a:ext cx="98844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注：柯西面是时空中的一种超曲面，它要求每一条不可延展的因果曲线都恰好与该曲面相交一次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9900" y="0"/>
            <a:ext cx="2832100" cy="2944495"/>
          </a:xfrm>
          <a:prstGeom prst="rect">
            <a:avLst/>
          </a:prstGeom>
        </p:spPr>
      </p:pic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1805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构建正频率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4640" y="3221355"/>
            <a:ext cx="3818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最简单的方式是直接相加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947795" y="3360420"/>
            <a:ext cx="1158875" cy="198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113530" y="2983865"/>
            <a:ext cx="827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469255" y="2968625"/>
                <a:ext cx="564451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0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点不解析，必须全空间解析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55" y="2968625"/>
                <a:ext cx="5644515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5525135" y="3600450"/>
            <a:ext cx="55886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林德勒时空的正频率不一定是闵可夫斯基时空的正频率，会带来计算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困难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4302125" y="3968115"/>
            <a:ext cx="483870" cy="51625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334260" y="4648835"/>
                <a:ext cx="5588635" cy="6013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利用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构建新的正频率模式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60" y="4648835"/>
                <a:ext cx="5588635" cy="6013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05581" y="1279300"/>
                <a:ext cx="3871047" cy="96964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plc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𝐼𝑉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81" y="1279300"/>
                <a:ext cx="3871047" cy="969645"/>
              </a:xfrm>
              <a:prstGeom prst="rect">
                <a:avLst/>
              </a:prstGeom>
              <a:blipFill rotWithShape="1">
                <a:blip r:embed="rId5"/>
                <a:stretch>
                  <a:fillRect l="-11" t="-42" r="13" b="-5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940935" y="1289050"/>
                <a:ext cx="3889375" cy="10820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plc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𝐼𝑉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935" y="1289050"/>
                <a:ext cx="3889375" cy="10820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大括号 10"/>
          <p:cNvSpPr/>
          <p:nvPr/>
        </p:nvSpPr>
        <p:spPr>
          <a:xfrm>
            <a:off x="5258435" y="3023235"/>
            <a:ext cx="142875" cy="872490"/>
          </a:xfrm>
          <a:prstGeom prst="leftBrac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1805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解决正频率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75580" y="1017270"/>
            <a:ext cx="56781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考虑林德勒时空与闵可夫斯基时空的联系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8051800" y="782955"/>
            <a:ext cx="381000" cy="23368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980565" y="4023995"/>
                <a:ext cx="5452110" cy="43434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sz="2000"/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65" y="4023995"/>
                <a:ext cx="5452110" cy="434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2089452" y="5658723"/>
                <a:ext cx="5675665" cy="43434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+(−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52" y="5658723"/>
                <a:ext cx="5675665" cy="434340"/>
              </a:xfrm>
              <a:prstGeom prst="rect">
                <a:avLst/>
              </a:prstGeom>
              <a:blipFill rotWithShape="1">
                <a:blip r:embed="rId3"/>
                <a:stretch>
                  <a:fillRect l="-5" t="-55" r="6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4533265" y="366395"/>
            <a:ext cx="72383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：林德勒时空的正频率不一定是闵可夫斯基时空的正频率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82575" y="1374140"/>
            <a:ext cx="11664315" cy="2199640"/>
            <a:chOff x="445" y="2164"/>
            <a:chExt cx="18369" cy="34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7294" y="3471"/>
                  <a:ext cx="11520" cy="105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𝜉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𝑠𝑖𝑛ℎ</m:t>
                                </m:r>
                              </m:fNam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)+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𝜉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𝑐𝑜𝑠ℎ</m:t>
                                </m:r>
                              </m:fNam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zh-CN" altLang="en-US" sz="2000"/>
                </a:p>
              </p:txBody>
            </p:sp>
          </mc:Choice>
          <mc:Fallback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" y="3471"/>
                  <a:ext cx="11520" cy="1058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7294" y="4529"/>
                  <a:ext cx="11520" cy="105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𝑠𝑖𝑛ℎ</m:t>
                                </m:r>
                              </m:fNam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)−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𝑐𝑜𝑠ℎ</m:t>
                                </m:r>
                              </m:fNam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zh-CN" altLang="en-US" sz="2000"/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" y="4529"/>
                  <a:ext cx="11520" cy="1058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1395" y="3604"/>
                  <a:ext cx="4749" cy="20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plcHide m:val="o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)=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𝜉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𝑠𝑖𝑛ℎ</m:t>
                                      </m:r>
                                    </m:fName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func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)=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𝜉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𝑐𝑜𝑠ℎ</m:t>
                                      </m:r>
                                    </m:fName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func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000"/>
                </a:p>
              </p:txBody>
            </p:sp>
          </mc:Choice>
          <mc:Fallback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" y="3604"/>
                  <a:ext cx="4749" cy="202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右箭头 4"/>
            <p:cNvSpPr/>
            <p:nvPr/>
          </p:nvSpPr>
          <p:spPr>
            <a:xfrm>
              <a:off x="6603" y="4323"/>
              <a:ext cx="461" cy="587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445" y="2164"/>
                  <a:ext cx="6233" cy="13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24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闵可夫斯基时空坐标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(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𝑥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,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𝑡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)</m:t>
                      </m:r>
                    </m:oMath>
                  </a14:m>
                  <a:r>
                    <a:rPr lang="zh-CN" altLang="en-US" sz="24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与林德勒时空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(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𝜉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,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𝜂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)</m:t>
                      </m:r>
                    </m:oMath>
                  </a14:m>
                  <a:r>
                    <a:rPr lang="zh-CN" altLang="en-US" sz="24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的坐标变换</a:t>
                  </a:r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" y="2164"/>
                  <a:ext cx="6233" cy="1307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/>
          <p:cNvGrpSpPr/>
          <p:nvPr/>
        </p:nvGrpSpPr>
        <p:grpSpPr>
          <a:xfrm>
            <a:off x="8051800" y="3602355"/>
            <a:ext cx="3947795" cy="1362710"/>
            <a:chOff x="12680" y="5673"/>
            <a:chExt cx="6217" cy="2146"/>
          </a:xfrm>
        </p:grpSpPr>
        <p:sp>
          <p:nvSpPr>
            <p:cNvPr id="35" name="圆角矩形 34"/>
            <p:cNvSpPr/>
            <p:nvPr/>
          </p:nvSpPr>
          <p:spPr>
            <a:xfrm>
              <a:off x="12991" y="5673"/>
              <a:ext cx="5906" cy="214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12680" y="5811"/>
                  <a:ext cx="6096" cy="152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plcHide m:val="o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2000"/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𝜉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𝐼𝑉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000"/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" y="5811"/>
                  <a:ext cx="6096" cy="1527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矩形 29"/>
          <p:cNvSpPr/>
          <p:nvPr/>
        </p:nvSpPr>
        <p:spPr>
          <a:xfrm>
            <a:off x="11198225" y="2378710"/>
            <a:ext cx="573405" cy="27559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563860" y="3854450"/>
            <a:ext cx="573405" cy="27559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7817485" y="4023995"/>
            <a:ext cx="285750" cy="48387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1605280" y="4549775"/>
                <a:ext cx="6644005" cy="43434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sz="2000"/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80" y="4549775"/>
                <a:ext cx="6644005" cy="4343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11137265" y="3034665"/>
            <a:ext cx="573405" cy="275590"/>
          </a:xfrm>
          <a:prstGeom prst="rect">
            <a:avLst/>
          </a:prstGeom>
          <a:noFill/>
          <a:ln w="254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11455" y="4548505"/>
            <a:ext cx="14509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同理得到：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4728845" y="5255895"/>
            <a:ext cx="396875" cy="3409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591425" y="5691505"/>
            <a:ext cx="4330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注：最后会归一化，常系数可以省去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03675" y="4610100"/>
            <a:ext cx="481965" cy="275590"/>
          </a:xfrm>
          <a:prstGeom prst="rect">
            <a:avLst/>
          </a:prstGeom>
          <a:noFill/>
          <a:ln w="254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297680" y="4109085"/>
            <a:ext cx="495300" cy="27559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32" grpId="1" animBg="1"/>
      <p:bldP spid="12" grpId="0"/>
      <p:bldP spid="20" grpId="0" animBg="1"/>
      <p:bldP spid="24" grpId="0" animBg="1"/>
      <p:bldP spid="27" grpId="0"/>
      <p:bldP spid="31" grpId="0" animBg="1"/>
      <p:bldP spid="22" grpId="0"/>
      <p:bldP spid="28" grpId="0" animBg="1"/>
      <p:bldP spid="14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8385" y="2444750"/>
            <a:ext cx="3418840" cy="2953385"/>
          </a:xfrm>
          <a:prstGeom prst="rect">
            <a:avLst/>
          </a:prstGeom>
        </p:spPr>
      </p:pic>
      <p:sp>
        <p:nvSpPr>
          <p:cNvPr id="35" name="圆角矩形 34"/>
          <p:cNvSpPr/>
          <p:nvPr/>
        </p:nvSpPr>
        <p:spPr>
          <a:xfrm>
            <a:off x="135255" y="1275715"/>
            <a:ext cx="7899400" cy="1036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解决正频率问题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与奇点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4640" y="1372870"/>
            <a:ext cx="77400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复变函数定理：如果一个波动模式只包含纯粹的正频率，那么它在复时间平面的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下半平面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必定是解析的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86690" y="4396105"/>
                <a:ext cx="547370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</a:t>
                </a:r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复对数函数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，只有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正频率模式</a:t>
                </a:r>
                <a:endPara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" y="4396105"/>
                <a:ext cx="5473700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箭头 9"/>
          <p:cNvSpPr/>
          <p:nvPr/>
        </p:nvSpPr>
        <p:spPr>
          <a:xfrm>
            <a:off x="7130415" y="4722495"/>
            <a:ext cx="182245" cy="357505"/>
          </a:xfrm>
          <a:prstGeom prst="downArrow">
            <a:avLst>
              <a:gd name="adj1" fmla="val 50000"/>
              <a:gd name="adj2" fmla="val 8919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90845" y="3997960"/>
            <a:ext cx="33147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解析延拓至复平面处理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下箭头 15"/>
          <p:cNvSpPr/>
          <p:nvPr/>
        </p:nvSpPr>
        <p:spPr>
          <a:xfrm rot="16200000">
            <a:off x="4197350" y="5466080"/>
            <a:ext cx="250190" cy="357505"/>
          </a:xfrm>
          <a:prstGeom prst="downArrow">
            <a:avLst>
              <a:gd name="adj1" fmla="val 50000"/>
              <a:gd name="adj2" fmla="val 8919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117090" y="5358130"/>
                <a:ext cx="1621155" cy="5975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的延拓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90" y="5358130"/>
                <a:ext cx="1621155" cy="5975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44500" y="2444750"/>
                <a:ext cx="3699510" cy="195516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+(−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)∗</m:t>
                          </m:r>
                        </m:sup>
                      </m:sSubSup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2444750"/>
                <a:ext cx="3699510" cy="19551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1021080" y="3886835"/>
            <a:ext cx="3259455" cy="5607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4589780" y="5309870"/>
                <a:ext cx="5578475" cy="10464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𝑠𝑖𝑛ℎ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80" y="5309870"/>
                <a:ext cx="5578475" cy="10464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2005330" y="3221990"/>
            <a:ext cx="937895" cy="29845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825750" y="3374390"/>
                <a:ext cx="58229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−</m:t>
                      </m:r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𝑣</m:t>
                      </m:r>
                    </m:oMath>
                  </m:oMathPara>
                </a14:m>
                <a:endParaRPr lang="en-US" altLang="zh-CN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0" y="3374390"/>
                <a:ext cx="582295" cy="460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293100" y="1804035"/>
                <a:ext cx="3216910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0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问题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2</a:t>
                </a:r>
                <a:r>
                  <a:rPr lang="zh-CN" altLang="en-US" sz="20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𝑥</m:t>
                    </m:r>
                    <m:r>
                      <a:rPr lang="en-US" altLang="zh-CN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𝑡</m:t>
                    </m:r>
                    <m:r>
                      <a:rPr lang="en-US" altLang="zh-CN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0</m:t>
                    </m:r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点不解析</a:t>
                </a:r>
                <a:endPara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100" y="1804035"/>
                <a:ext cx="3216910" cy="3987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/>
          <p:cNvSpPr/>
          <p:nvPr/>
        </p:nvSpPr>
        <p:spPr>
          <a:xfrm rot="16200000">
            <a:off x="6736715" y="-301625"/>
            <a:ext cx="498475" cy="5410200"/>
          </a:xfrm>
          <a:prstGeom prst="leftBrace">
            <a:avLst>
              <a:gd name="adj1" fmla="val 0"/>
              <a:gd name="adj2" fmla="val 49571"/>
            </a:avLst>
          </a:prstGeom>
          <a:ln w="38100"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6076950" y="2653030"/>
                <a:ext cx="181864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绕过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0</m:t>
                    </m:r>
                    <m:r>
                      <a:rPr lang="en-US" altLang="zh-CN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0</m:t>
                    </m:r>
                    <m:r>
                      <a:rPr lang="en-US" altLang="zh-CN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</a:t>
                </a:r>
                <a:endPara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50" y="2653030"/>
                <a:ext cx="1818640" cy="4603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5010150" y="3475355"/>
                <a:ext cx="4018915" cy="4673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(−</m:t>
                          </m:r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1</m:t>
                          </m:r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−</m:t>
                          </m:r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/</m:t>
                          </m:r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𝑎</m:t>
                          </m:r>
                        </m:sup>
                      </m:sSup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−</m:t>
                              </m:r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𝑖</m:t>
                              </m:r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𝜋</m:t>
                              </m:r>
                            </m:sup>
                          </m:sSup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−</m:t>
                          </m:r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/</m:t>
                          </m:r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3475355"/>
                <a:ext cx="4018915" cy="4673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下箭头 24"/>
          <p:cNvSpPr/>
          <p:nvPr/>
        </p:nvSpPr>
        <p:spPr>
          <a:xfrm>
            <a:off x="6908800" y="3222625"/>
            <a:ext cx="221615" cy="20574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259965" y="3705225"/>
            <a:ext cx="514350" cy="6946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2230755" y="2887345"/>
            <a:ext cx="2957195" cy="81661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932305" y="4899025"/>
            <a:ext cx="372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与闵可夫斯基时空定义的真空等价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  <p:bldP spid="19" grpId="0" animBg="1"/>
      <p:bldP spid="21" grpId="0"/>
      <p:bldP spid="25" grpId="0" animBg="1"/>
      <p:bldP spid="12" grpId="0"/>
      <p:bldP spid="24" grpId="0"/>
      <p:bldP spid="10" grpId="0" animBg="1"/>
      <p:bldP spid="16" grpId="0" animBg="1"/>
      <p:bldP spid="20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294640" y="2215515"/>
            <a:ext cx="6414770" cy="7715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294640" y="2916555"/>
                <a:ext cx="9770110" cy="182499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𝑠𝑖𝑛ℎ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)∗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)∗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" y="2916555"/>
                <a:ext cx="9770110" cy="18249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21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林德勒视界是什么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4640" y="1372870"/>
            <a:ext cx="2938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同理得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28270" y="5286375"/>
                <a:ext cx="185928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初始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区定义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" y="5286375"/>
                <a:ext cx="1859280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>
            <a:off x="5490210" y="5361940"/>
            <a:ext cx="404495" cy="3092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370705" y="1129665"/>
                <a:ext cx="5586730" cy="10464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𝑠𝑖𝑛ℎ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705" y="1129665"/>
                <a:ext cx="5586730" cy="10464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410210" y="2216150"/>
                <a:ext cx="6252210" cy="675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)∗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10" y="2216150"/>
                <a:ext cx="6252210" cy="6756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1702435" y="5178425"/>
                <a:ext cx="3667760" cy="675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435" y="5178425"/>
                <a:ext cx="3667760" cy="6756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5894705" y="5068570"/>
                <a:ext cx="5459095" cy="10464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𝑠𝑖𝑛ℎ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5" y="5068570"/>
                <a:ext cx="5459095" cy="10464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/>
          <p:cNvCxnSpPr/>
          <p:nvPr/>
        </p:nvCxnSpPr>
        <p:spPr>
          <a:xfrm flipV="1">
            <a:off x="6709410" y="4741545"/>
            <a:ext cx="547370" cy="7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220210" y="3700145"/>
            <a:ext cx="547370" cy="7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232785" y="4733925"/>
            <a:ext cx="547370" cy="762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382770" y="5864225"/>
            <a:ext cx="547370" cy="762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691120" y="3707765"/>
            <a:ext cx="547370" cy="762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423920" y="5846445"/>
            <a:ext cx="547370" cy="7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右箭头 21"/>
          <p:cNvSpPr/>
          <p:nvPr/>
        </p:nvSpPr>
        <p:spPr>
          <a:xfrm rot="19200000">
            <a:off x="7286625" y="2763520"/>
            <a:ext cx="404495" cy="3092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7743190" y="2129155"/>
                <a:ext cx="336613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𝑰𝑽</m:t>
                    </m:r>
                  </m:oMath>
                </a14:m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区对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𝑰</m:t>
                    </m:r>
                  </m:oMath>
                </a14:m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区产生了影响</a:t>
                </a:r>
                <a:endPara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190" y="2129155"/>
                <a:ext cx="3366135" cy="4603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7870190" y="2589530"/>
            <a:ext cx="33661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量子纠缠、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混态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下箭头 24"/>
          <p:cNvSpPr/>
          <p:nvPr/>
        </p:nvSpPr>
        <p:spPr>
          <a:xfrm rot="16200000">
            <a:off x="3691890" y="1412240"/>
            <a:ext cx="250190" cy="357505"/>
          </a:xfrm>
          <a:prstGeom prst="downArrow">
            <a:avLst>
              <a:gd name="adj1" fmla="val 50000"/>
              <a:gd name="adj2" fmla="val 8919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1611630" y="1304290"/>
                <a:ext cx="1621155" cy="5975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的延拓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630" y="1304290"/>
                <a:ext cx="1621155" cy="5975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9" grpId="0"/>
      <p:bldP spid="22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1805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昂鲁温度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35610" y="1332230"/>
                <a:ext cx="5459095" cy="10464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𝑠𝑖𝑛ℎ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cs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" y="1332230"/>
                <a:ext cx="5459095" cy="1046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177341" y="1222311"/>
                <a:ext cx="1904365" cy="10464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341" y="1222311"/>
                <a:ext cx="1904365" cy="1046480"/>
              </a:xfrm>
              <a:prstGeom prst="rect">
                <a:avLst/>
              </a:prstGeom>
              <a:blipFill rotWithShape="1">
                <a:blip r:embed="rId3"/>
                <a:stretch>
                  <a:fillRect l="-30" t="-55" r="-1037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圆角矩形 34"/>
          <p:cNvSpPr/>
          <p:nvPr/>
        </p:nvSpPr>
        <p:spPr>
          <a:xfrm>
            <a:off x="758190" y="2966720"/>
            <a:ext cx="4813300" cy="1036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10895" y="3095625"/>
                <a:ext cx="4707890" cy="8216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 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𝑑𝑘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zh-CN" sz="2000" b="0" i="1" smtClean="0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95" y="3095625"/>
                <a:ext cx="4707890" cy="8216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631430" y="3095625"/>
                <a:ext cx="2636520" cy="62357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⟩=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30" y="3095625"/>
                <a:ext cx="2636520" cy="623570"/>
              </a:xfrm>
              <a:prstGeom prst="rect">
                <a:avLst/>
              </a:prstGeom>
              <a:blipFill rotWithShape="1">
                <a:blip r:embed="rId5"/>
                <a:stretch>
                  <a:fillRect b="-1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箭头 11"/>
          <p:cNvSpPr/>
          <p:nvPr/>
        </p:nvSpPr>
        <p:spPr>
          <a:xfrm>
            <a:off x="6104255" y="3299460"/>
            <a:ext cx="1255395" cy="19685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369685" y="2886710"/>
            <a:ext cx="827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对比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07630" y="2635250"/>
            <a:ext cx="2938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玻色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爱因斯坦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4696460" y="4368800"/>
                <a:ext cx="1112520" cy="71755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460" y="4368800"/>
                <a:ext cx="1112520" cy="7175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箭头 14"/>
          <p:cNvSpPr/>
          <p:nvPr/>
        </p:nvSpPr>
        <p:spPr>
          <a:xfrm>
            <a:off x="6647815" y="3768725"/>
            <a:ext cx="270510" cy="31940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876290" y="4466590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在国际单位制中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7904480" y="4239895"/>
                <a:ext cx="1583690" cy="8464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480" y="4239895"/>
                <a:ext cx="1583690" cy="8464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/>
          <p:cNvSpPr/>
          <p:nvPr/>
        </p:nvSpPr>
        <p:spPr>
          <a:xfrm>
            <a:off x="6271895" y="1504950"/>
            <a:ext cx="404495" cy="3092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9837420" y="4466590"/>
                <a:ext cx="166052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𝑎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为加速度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420" y="4466590"/>
                <a:ext cx="1660525" cy="3987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3" y="0"/>
            <a:ext cx="932328" cy="11321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0731" y="1484322"/>
            <a:ext cx="431038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课题简介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en-US" altLang="zh-CN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</a:t>
            </a:r>
            <a:endParaRPr lang="en-US" altLang="zh-CN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2260" y="116452"/>
            <a:ext cx="21805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课题简介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3" y="0"/>
            <a:ext cx="932328" cy="11321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2260" y="116452"/>
            <a:ext cx="1367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0731" y="1484322"/>
            <a:ext cx="431038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课题简介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箭头连接符 48"/>
          <p:cNvCxnSpPr/>
          <p:nvPr/>
        </p:nvCxnSpPr>
        <p:spPr>
          <a:xfrm>
            <a:off x="9549579" y="3371053"/>
            <a:ext cx="7620" cy="6908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46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求解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博戈留波夫系数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64545" y="927588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4510" y="1447653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233045" y="2113915"/>
                <a:ext cx="616902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区中，两种时空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的模式基表示的量子场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相同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45" y="2113915"/>
                <a:ext cx="6169025" cy="460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1355670" y="3694283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34510" y="4662023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3254320" y="4662023"/>
                <a:ext cx="158750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函数</a:t>
                </a:r>
                <a:r>
                  <a:rPr lang="zh-CN" altLang="en-US" sz="2400" dirty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求解</a:t>
                </a:r>
                <a:endParaRPr lang="zh-CN" altLang="en-US" sz="2400" dirty="0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20" y="4662023"/>
                <a:ext cx="1587500" cy="460375"/>
              </a:xfrm>
              <a:prstGeom prst="rect">
                <a:avLst/>
              </a:prstGeom>
              <a:blipFill rotWithShape="1">
                <a:blip r:embed="rId3"/>
                <a:stretch>
                  <a:fillRect l="-37" t="-106" r="37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3171190" y="3694430"/>
            <a:ext cx="3920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筛选具有特定能量的量子态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下箭头 31"/>
          <p:cNvSpPr/>
          <p:nvPr/>
        </p:nvSpPr>
        <p:spPr>
          <a:xfrm>
            <a:off x="2952115" y="2683510"/>
            <a:ext cx="438785" cy="28765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294765" y="3054985"/>
            <a:ext cx="41852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构建联系不同模式基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的等式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3164654" y="3599018"/>
            <a:ext cx="6350" cy="79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3158304" y="4576918"/>
            <a:ext cx="6350" cy="79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2367225" y="5439263"/>
                <a:ext cx="1608455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混频系数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𝜷</m:t>
                    </m:r>
                  </m:oMath>
                </a14:m>
                <a:endPara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5439263"/>
                <a:ext cx="1608455" cy="460375"/>
              </a:xfrm>
              <a:prstGeom prst="rect">
                <a:avLst/>
              </a:prstGeom>
              <a:blipFill rotWithShape="1">
                <a:blip r:embed="rId4"/>
                <a:stretch>
                  <a:fillRect l="-36" t="-106" r="-5373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/>
              <p:cNvSpPr txBox="1"/>
              <p:nvPr/>
            </p:nvSpPr>
            <p:spPr>
              <a:xfrm>
                <a:off x="7613015" y="1514475"/>
                <a:ext cx="410845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 dirty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构造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区和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𝐼𝑉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区的正频率模式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15" y="1514475"/>
                <a:ext cx="4108450" cy="460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/>
              <p:cNvSpPr txBox="1"/>
              <p:nvPr/>
            </p:nvSpPr>
            <p:spPr>
              <a:xfrm>
                <a:off x="8294370" y="2101215"/>
                <a:ext cx="251714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延拓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至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区和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𝐼𝑉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70" y="2101215"/>
                <a:ext cx="2517140" cy="460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箭头连接符 44"/>
          <p:cNvCxnSpPr/>
          <p:nvPr/>
        </p:nvCxnSpPr>
        <p:spPr>
          <a:xfrm flipH="1">
            <a:off x="9562279" y="1974688"/>
            <a:ext cx="6350" cy="79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>
                <a:off x="7887335" y="2768600"/>
                <a:ext cx="3560445" cy="5975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作为构造种子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335" y="2768600"/>
                <a:ext cx="3560445" cy="5975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/>
          <p:cNvSpPr txBox="1"/>
          <p:nvPr/>
        </p:nvSpPr>
        <p:spPr>
          <a:xfrm>
            <a:off x="7964805" y="3451860"/>
            <a:ext cx="3314700" cy="377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解析延拓至复平面处理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/>
              <p:cNvSpPr txBox="1"/>
              <p:nvPr/>
            </p:nvSpPr>
            <p:spPr>
              <a:xfrm>
                <a:off x="8864545" y="5416403"/>
                <a:ext cx="1608455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混频系数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𝜷</m:t>
                    </m:r>
                  </m:oMath>
                </a14:m>
                <a:endPara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45" y="5416403"/>
                <a:ext cx="1608455" cy="460375"/>
              </a:xfrm>
              <a:prstGeom prst="rect">
                <a:avLst/>
              </a:prstGeom>
              <a:blipFill rotWithShape="1">
                <a:blip r:embed="rId8"/>
                <a:stretch>
                  <a:fillRect l="-36" t="-106" r="-5373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/>
          <p:cNvSpPr txBox="1"/>
          <p:nvPr/>
        </p:nvSpPr>
        <p:spPr>
          <a:xfrm>
            <a:off x="7887335" y="4122420"/>
            <a:ext cx="3331845" cy="344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解决正频率、奇点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9594029" y="4664548"/>
            <a:ext cx="13335" cy="749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/>
              <p:cNvSpPr txBox="1"/>
              <p:nvPr/>
            </p:nvSpPr>
            <p:spPr>
              <a:xfrm>
                <a:off x="6951345" y="4759960"/>
                <a:ext cx="509524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比较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𝐼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区中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两种模式基表示的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量子场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345" y="4759960"/>
                <a:ext cx="5095240" cy="4603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1367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昂鲁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效应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86680" y="1222863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真空是场基态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187" y="25454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惯性观察者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2029" y="321388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匀加速观察者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70328" y="2545408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闵可夫斯基时空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58849" y="3213879"/>
            <a:ext cx="172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林德勒时空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7648" y="464903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右林德勒楔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43321" y="35669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昂鲁效应</a:t>
            </a:r>
            <a:endParaRPr lang="zh-CN" altLang="en-US" sz="28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80487" y="190617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粒子是场激发态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0714" y="154051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量子场论视角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788981" y="1453695"/>
            <a:ext cx="291506" cy="68331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823596" y="15405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真空不空</a:t>
            </a:r>
            <a:endParaRPr lang="zh-CN" altLang="en-US" sz="24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51371" y="15405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粒子涨落</a:t>
            </a:r>
            <a:endParaRPr lang="zh-CN" altLang="en-US" sz="24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>
            <a:stCxn id="15" idx="3"/>
            <a:endCxn id="16" idx="1"/>
          </p:cNvCxnSpPr>
          <p:nvPr/>
        </p:nvCxnSpPr>
        <p:spPr>
          <a:xfrm flipV="1">
            <a:off x="7239368" y="1771347"/>
            <a:ext cx="71200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3"/>
            <a:endCxn id="8" idx="1"/>
          </p:cNvCxnSpPr>
          <p:nvPr/>
        </p:nvCxnSpPr>
        <p:spPr>
          <a:xfrm>
            <a:off x="2594736" y="2776241"/>
            <a:ext cx="5755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3"/>
            <a:endCxn id="9" idx="1"/>
          </p:cNvCxnSpPr>
          <p:nvPr/>
        </p:nvCxnSpPr>
        <p:spPr>
          <a:xfrm flipV="1">
            <a:off x="2923354" y="3444712"/>
            <a:ext cx="83549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5842294" y="2547239"/>
                <a:ext cx="13939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真空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⟩</m:t>
                    </m:r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294" y="2547239"/>
                <a:ext cx="13939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" t="-55" r="-3162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5842526" y="3212848"/>
                <a:ext cx="13939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真空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⟩</m:t>
                    </m:r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26" y="3212848"/>
                <a:ext cx="13939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8" t="-83" r="44" b="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7739353" y="2523482"/>
                <a:ext cx="24297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m:oMathPara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353" y="2523482"/>
                <a:ext cx="2429704" cy="509178"/>
              </a:xfrm>
              <a:prstGeom prst="rect">
                <a:avLst/>
              </a:prstGeom>
              <a:blipFill rotWithShape="1">
                <a:blip r:embed="rId4"/>
                <a:stretch>
                  <a:fillRect l="-25" t="-123" r="7" b="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7865788" y="3189091"/>
                <a:ext cx="2333010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m:oMathPara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788" y="3189091"/>
                <a:ext cx="2333010" cy="509178"/>
              </a:xfrm>
              <a:prstGeom prst="rect">
                <a:avLst/>
              </a:prstGeom>
              <a:blipFill rotWithShape="1">
                <a:blip r:embed="rId5"/>
                <a:stretch>
                  <a:fillRect l="-2" t="-24" r="3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827647" y="55723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林德勒视界</a:t>
            </a:r>
            <a:endParaRPr lang="zh-CN" altLang="en-US" sz="24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6818508" y="5004262"/>
                <a:ext cx="237494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08" y="5004262"/>
                <a:ext cx="2374945" cy="509178"/>
              </a:xfrm>
              <a:prstGeom prst="rect">
                <a:avLst/>
              </a:prstGeom>
              <a:blipFill rotWithShape="1">
                <a:blip r:embed="rId6"/>
                <a:stretch>
                  <a:fillRect l="-22" t="-91" r="23" b="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6355260" y="4064557"/>
                <a:ext cx="324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匀加速观察者观察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⟩</m:t>
                    </m:r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260" y="4064557"/>
                <a:ext cx="324473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6" t="-121" r="-683" b="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/>
          <p:cNvCxnSpPr>
            <a:stCxn id="36" idx="2"/>
          </p:cNvCxnSpPr>
          <p:nvPr/>
        </p:nvCxnSpPr>
        <p:spPr>
          <a:xfrm>
            <a:off x="7977627" y="4526222"/>
            <a:ext cx="8890" cy="426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86" idx="3"/>
          </p:cNvCxnSpPr>
          <p:nvPr/>
        </p:nvCxnSpPr>
        <p:spPr>
          <a:xfrm>
            <a:off x="5269241" y="5803202"/>
            <a:ext cx="2452370" cy="107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27" idx="3"/>
            <a:endCxn id="29" idx="1"/>
          </p:cNvCxnSpPr>
          <p:nvPr/>
        </p:nvCxnSpPr>
        <p:spPr>
          <a:xfrm flipV="1">
            <a:off x="7236202" y="2778071"/>
            <a:ext cx="50315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8" idx="3"/>
            <a:endCxn id="30" idx="1"/>
          </p:cNvCxnSpPr>
          <p:nvPr/>
        </p:nvCxnSpPr>
        <p:spPr>
          <a:xfrm flipV="1">
            <a:off x="7236434" y="3443680"/>
            <a:ext cx="62935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/>
              <p:cNvSpPr txBox="1"/>
              <p:nvPr/>
            </p:nvSpPr>
            <p:spPr>
              <a:xfrm>
                <a:off x="6570511" y="5991480"/>
                <a:ext cx="2761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昂鲁温度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𝜋</m:t>
                    </m:r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511" y="5991480"/>
                <a:ext cx="276171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6" t="-55" r="-1531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箭头连接符 50"/>
          <p:cNvCxnSpPr>
            <a:stCxn id="35" idx="2"/>
          </p:cNvCxnSpPr>
          <p:nvPr/>
        </p:nvCxnSpPr>
        <p:spPr>
          <a:xfrm>
            <a:off x="8005981" y="5513440"/>
            <a:ext cx="3175" cy="4521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左大括号 56"/>
          <p:cNvSpPr/>
          <p:nvPr/>
        </p:nvSpPr>
        <p:spPr>
          <a:xfrm>
            <a:off x="581867" y="2774081"/>
            <a:ext cx="291506" cy="68331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左大括号 77"/>
          <p:cNvSpPr/>
          <p:nvPr/>
        </p:nvSpPr>
        <p:spPr>
          <a:xfrm rot="10800000">
            <a:off x="10155374" y="1453694"/>
            <a:ext cx="421559" cy="477323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连接符: 肘形 79"/>
          <p:cNvCxnSpPr>
            <a:stCxn id="9" idx="2"/>
            <a:endCxn id="10" idx="0"/>
          </p:cNvCxnSpPr>
          <p:nvPr/>
        </p:nvCxnSpPr>
        <p:spPr>
          <a:xfrm rot="5400000">
            <a:off x="2669864" y="2695104"/>
            <a:ext cx="973495" cy="293437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5111449" y="525652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930139" y="557236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博戈留波夫系数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97174" y="57969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758510" y="4648688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左林德勒楔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>
            <a:stCxn id="39" idx="1"/>
          </p:cNvCxnSpPr>
          <p:nvPr/>
        </p:nvCxnSpPr>
        <p:spPr>
          <a:xfrm flipH="1" flipV="1">
            <a:off x="2638793" y="4868878"/>
            <a:ext cx="1119505" cy="9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819980" y="4393418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3304273" y="5020008"/>
            <a:ext cx="272415" cy="4991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170500" y="6033623"/>
                <a:ext cx="1608455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混频系数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𝜷</m:t>
                    </m:r>
                  </m:oMath>
                </a14:m>
                <a:endPara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500" y="6033623"/>
                <a:ext cx="1608455" cy="460375"/>
              </a:xfrm>
              <a:prstGeom prst="rect">
                <a:avLst/>
              </a:prstGeom>
              <a:blipFill rotWithShape="1">
                <a:blip r:embed="rId9"/>
                <a:stretch>
                  <a:fillRect l="-36" t="-106" r="-5373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1826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6879" y="1272549"/>
            <a:ext cx="9739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[1] W.G. Unruh,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Notes on black-hole evaporation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Physical Review D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14 (1976) 870. 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[2] T. Hartman, “Lectures on Quantum Gravity and Black Holes.” http://www.hartmanhep.net/topics2015/gravity-lectures.pdf, 2015. 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[3] E.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Frodden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and N. Valdés,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UNRUH EFFECT: Introductory Notes to Quantum Effects for Accelerated Observers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International Journal of Modern Physics A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33 (2018) 1830026 [1806.11157]. 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[4] L.C.B. Crispino, A. Higuchi and G.E.A. Matsas,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Unruh effect and its applications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Reviews of Modern Physics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80 (2008) 787 [0710.5373]. 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[5] S. Ramakrishna,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An observer’s perspective of the Unruh and Hawking effects—Using coherent signals to extract information from a black hole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en-US" altLang="zh-CN" i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Europhysics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Letters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144 (2023) 49003. 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[6] G. Valdivia-Mera,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On the Unruh effect and the thermofield double state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International Journal of Modern Physics D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34 (2025) 2530002.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[7]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刘辽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黄超光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弯曲时空量子场论与量子宇宙学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科学出版社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北京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(2013).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4" y="0"/>
            <a:ext cx="1095597" cy="1330368"/>
          </a:xfrm>
          <a:prstGeom prst="rect">
            <a:avLst/>
          </a:prstGeom>
        </p:spPr>
      </p:pic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53868" y="2705725"/>
            <a:ext cx="8084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谢谢，请指正！</a:t>
            </a:r>
            <a:endParaRPr lang="zh-CN" altLang="en-US" sz="8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090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附录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克莱因</a:t>
            </a:r>
            <a:r>
              <a:rPr lang="en-US" altLang="zh-CN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戈登方程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35" y="2038303"/>
            <a:ext cx="2426490" cy="73698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26879" y="130169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场方程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35" y="3784782"/>
            <a:ext cx="6775353" cy="7855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1220547" y="3050237"/>
                <a:ext cx="4449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质量为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的场的拉格朗日量密度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547" y="3050237"/>
                <a:ext cx="444910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" t="-72" r="-320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35" y="5577755"/>
            <a:ext cx="2180134" cy="503713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220547" y="4843210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克莱因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戈登方程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452260" y="116452"/>
                <a:ext cx="2369185" cy="101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</a:t>
                </a:r>
                <a:r>
                  <a:rPr lang="zh-CN" altLang="en-US" sz="3200" b="1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附录</a:t>
                </a:r>
                <a:endParaRPr lang="en-US" altLang="zh-CN" sz="3200" b="1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8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zh-CN" altLang="en-US" sz="20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函数</a:t>
                </a:r>
                <a:r>
                  <a:rPr lang="zh-CN" altLang="en-US" sz="20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换元详细</a:t>
                </a:r>
                <a:r>
                  <a:rPr lang="zh-CN" altLang="en-US" sz="20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推导</a:t>
                </a:r>
                <a:endParaRPr lang="zh-CN" altLang="en-US" sz="20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60" y="116452"/>
                <a:ext cx="2369185" cy="1014730"/>
              </a:xfrm>
              <a:prstGeom prst="rect">
                <a:avLst/>
              </a:prstGeom>
              <a:blipFill rotWithShape="1">
                <a:blip r:embed="rId2"/>
                <a:stretch>
                  <a:fillRect l="-1" t="-24" r="-1581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5" y="1525270"/>
            <a:ext cx="1604010" cy="729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025" y="1498600"/>
            <a:ext cx="2635250" cy="781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" y="2908935"/>
            <a:ext cx="5213350" cy="787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595" y="4174490"/>
            <a:ext cx="4133850" cy="838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005" y="3340735"/>
            <a:ext cx="3543300" cy="13716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2911475" y="1745615"/>
            <a:ext cx="280035" cy="2120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101715" y="3920490"/>
            <a:ext cx="280035" cy="2120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2945130" y="2407285"/>
            <a:ext cx="280035" cy="2120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21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课题简介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昂鲁效应是什么？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637" y="1518966"/>
            <a:ext cx="1085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加速的观测者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会将闵可夫斯基观测者眼中的</a:t>
            </a:r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视为一个</a:t>
            </a:r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粒子热浴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3231" y="408874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场的基态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7224" y="220238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惯性运动的观察者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99460" y="2202384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闵可夫斯基时空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>
            <a:stCxn id="12" idx="3"/>
            <a:endCxn id="13" idx="1"/>
          </p:cNvCxnSpPr>
          <p:nvPr/>
        </p:nvCxnSpPr>
        <p:spPr>
          <a:xfrm flipV="1">
            <a:off x="5864102" y="2433217"/>
            <a:ext cx="63535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288979" y="467989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匀加速运动的观察者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25304" y="4679335"/>
            <a:ext cx="172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林德勒时空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>
            <a:stCxn id="15" idx="3"/>
            <a:endCxn id="16" idx="1"/>
          </p:cNvCxnSpPr>
          <p:nvPr/>
        </p:nvCxnSpPr>
        <p:spPr>
          <a:xfrm flipV="1">
            <a:off x="6243634" y="4910168"/>
            <a:ext cx="981670" cy="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大括号 17"/>
          <p:cNvSpPr/>
          <p:nvPr/>
        </p:nvSpPr>
        <p:spPr>
          <a:xfrm>
            <a:off x="2940050" y="2433320"/>
            <a:ext cx="278130" cy="258762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452304" y="31021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0"/>
          <p:cNvCxnSpPr>
            <a:stCxn id="19" idx="2"/>
            <a:endCxn id="10" idx="0"/>
          </p:cNvCxnSpPr>
          <p:nvPr/>
        </p:nvCxnSpPr>
        <p:spPr>
          <a:xfrm>
            <a:off x="1903710" y="3625400"/>
            <a:ext cx="0" cy="4633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/>
              <p:cNvSpPr txBox="1"/>
              <p:nvPr/>
            </p:nvSpPr>
            <p:spPr>
              <a:xfrm>
                <a:off x="9383030" y="2202383"/>
                <a:ext cx="1701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场基态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⟩</m:t>
                    </m:r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030" y="2202383"/>
                <a:ext cx="170168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6" t="-44" r="-2416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/>
              <p:cNvSpPr txBox="1"/>
              <p:nvPr/>
            </p:nvSpPr>
            <p:spPr>
              <a:xfrm>
                <a:off x="9454785" y="4679334"/>
                <a:ext cx="1701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场基态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⟩</m:t>
                    </m:r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785" y="4679334"/>
                <a:ext cx="170168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" t="-4" r="9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/>
          <p:cNvCxnSpPr>
            <a:stCxn id="13" idx="3"/>
            <a:endCxn id="40" idx="1"/>
          </p:cNvCxnSpPr>
          <p:nvPr/>
        </p:nvCxnSpPr>
        <p:spPr>
          <a:xfrm flipV="1">
            <a:off x="8883446" y="2433216"/>
            <a:ext cx="49958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16" idx="3"/>
            <a:endCxn id="41" idx="1"/>
          </p:cNvCxnSpPr>
          <p:nvPr/>
        </p:nvCxnSpPr>
        <p:spPr>
          <a:xfrm flipV="1">
            <a:off x="8955201" y="4910167"/>
            <a:ext cx="49958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53035" y="5570855"/>
                <a:ext cx="11886565" cy="4622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𝑀</m:t>
                            </m:r>
                          </m:sup>
                        </m:sSub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𝑅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分别代表了两种时空中的一组频率模式，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称为</a:t>
                </a:r>
                <a:r>
                  <a:rPr lang="zh-CN" altLang="en-US" sz="20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正频率模式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，共轭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称为</a:t>
                </a:r>
                <a:r>
                  <a:rPr lang="zh-CN" altLang="en-US" sz="20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负频率模式</a:t>
                </a:r>
                <a:endPara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5" y="5570855"/>
                <a:ext cx="11886565" cy="4622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/>
              <p:cNvSpPr txBox="1"/>
              <p:nvPr/>
            </p:nvSpPr>
            <p:spPr>
              <a:xfrm>
                <a:off x="294624" y="6120743"/>
                <a:ext cx="8185150" cy="518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记闵可夫斯基时空和林德勒时空中的产生湮灭算符分别为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acc>
                          <m:accPr>
                            <m:ctrlPr>
                              <a:rPr lang="zh-CN" altLang="en-US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zh-CN" altLang="en-US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  <m:sup>
                        <m:r>
                          <m:rPr>
                            <m:nor/>
                          </m:rPr>
                          <a: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†</m:t>
                        </m:r>
                      </m:sup>
                    </m:sSubSup>
                    <m:r>
                      <a: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en-US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zh-CN" altLang="en-US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acc>
                          <m:accPr>
                            <m:ctrlPr>
                              <a:rPr lang="zh-CN" altLang="en-US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zh-CN" altLang="en-US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  <m:sup>
                        <m:r>
                          <m:rPr>
                            <m:nor/>
                          </m:rPr>
                          <a: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†</m:t>
                        </m:r>
                      </m:sup>
                    </m:sSubSup>
                    <m:r>
                      <a: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en-US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zh-CN" altLang="en-US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24" y="6120743"/>
                <a:ext cx="8185150" cy="518795"/>
              </a:xfrm>
              <a:prstGeom prst="rect">
                <a:avLst/>
              </a:prstGeom>
              <a:blipFill rotWithShape="1">
                <a:blip r:embed="rId5"/>
                <a:stretch>
                  <a:fillRect l="-8" t="-118" r="-450" b="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上下箭头 26"/>
          <p:cNvSpPr/>
          <p:nvPr/>
        </p:nvSpPr>
        <p:spPr>
          <a:xfrm>
            <a:off x="5829935" y="3269615"/>
            <a:ext cx="198120" cy="935355"/>
          </a:xfrm>
          <a:prstGeom prst="up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195119" y="34933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互相线性表</a:t>
            </a:r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endParaRPr lang="zh-CN" altLang="en-US" sz="24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543293" y="2664052"/>
                <a:ext cx="7315200" cy="675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)]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d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93" y="2664052"/>
                <a:ext cx="7315200" cy="675640"/>
              </a:xfrm>
              <a:prstGeom prst="rect">
                <a:avLst/>
              </a:prstGeom>
              <a:blipFill rotWithShape="1">
                <a:blip r:embed="rId6"/>
                <a:stretch>
                  <a:fillRect l="-9" t="-34" r="9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543213" y="4204904"/>
                <a:ext cx="7315200" cy="675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)]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d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13" y="4204904"/>
                <a:ext cx="7315200" cy="675640"/>
              </a:xfrm>
              <a:prstGeom prst="rect">
                <a:avLst/>
              </a:prstGeom>
              <a:blipFill rotWithShape="1">
                <a:blip r:embed="rId7"/>
                <a:stretch>
                  <a:fillRect l="-7" t="-84" r="7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21488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课题简介</a:t>
            </a:r>
            <a:endParaRPr lang="zh-CN" altLang="en-US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昂鲁效应是什么？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9050" y="1899920"/>
            <a:ext cx="1612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线性表示</a:t>
            </a:r>
            <a:endParaRPr lang="zh-CN" altLang="en-US" sz="28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155950" y="1775460"/>
            <a:ext cx="278130" cy="77089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54895" y="4595011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在各自的</a:t>
            </a:r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时空中</a:t>
            </a:r>
            <a:endParaRPr lang="zh-CN" altLang="en-US" sz="28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8510147" y="4855742"/>
            <a:ext cx="63535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9276715" y="4594860"/>
            <a:ext cx="994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真空</a:t>
            </a:r>
            <a:endParaRPr lang="zh-CN" altLang="en-US" sz="28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5411766" y="5581115"/>
                <a:ext cx="6165850" cy="7924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 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altLang="zh-CN" sz="2400" b="0" i="1" smtClean="0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66" y="5581115"/>
                <a:ext cx="6165850" cy="792480"/>
              </a:xfrm>
              <a:prstGeom prst="rect">
                <a:avLst/>
              </a:prstGeom>
              <a:blipFill rotWithShape="1">
                <a:blip r:embed="rId2"/>
                <a:stretch>
                  <a:fillRect l="-5" t="-13" r="5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151950" y="5716421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从闵可夫斯基时空看林德勒</a:t>
            </a:r>
            <a:r>
              <a:rPr lang="zh-CN" altLang="en-US" sz="28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时空</a:t>
            </a:r>
            <a:endParaRPr lang="zh-CN" altLang="en-US" sz="28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4213844" y="2728966"/>
                <a:ext cx="5644815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其中的系数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𝑘𝑞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𝑘𝑞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就是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博戈留波夫系数</a:t>
                </a:r>
                <a:endPara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844" y="2728966"/>
                <a:ext cx="5644815" cy="490199"/>
              </a:xfrm>
              <a:prstGeom prst="rect">
                <a:avLst/>
              </a:prstGeom>
              <a:blipFill rotWithShape="1">
                <a:blip r:embed="rId3"/>
                <a:stretch>
                  <a:fillRect l="-11" t="-76" r="-17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右箭头 33"/>
          <p:cNvSpPr/>
          <p:nvPr/>
        </p:nvSpPr>
        <p:spPr>
          <a:xfrm>
            <a:off x="2345055" y="3611245"/>
            <a:ext cx="61849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0081260" y="5666105"/>
            <a:ext cx="904875" cy="6191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839529" y="242209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312858" y="1409002"/>
                <a:ext cx="7315200" cy="675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𝑑𝑞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858" y="1409002"/>
                <a:ext cx="7315200" cy="675640"/>
              </a:xfrm>
              <a:prstGeom prst="rect">
                <a:avLst/>
              </a:prstGeom>
              <a:blipFill rotWithShape="1">
                <a:blip r:embed="rId4"/>
                <a:stretch>
                  <a:fillRect l="-1" t="-85" r="1" b="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331806" y="2055406"/>
                <a:ext cx="7315200" cy="675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𝑑𝑞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06" y="2055406"/>
                <a:ext cx="7315200" cy="675640"/>
              </a:xfrm>
              <a:prstGeom prst="rect">
                <a:avLst/>
              </a:prstGeom>
              <a:blipFill rotWithShape="1">
                <a:blip r:embed="rId5"/>
                <a:stretch>
                  <a:fillRect l="-8" t="-81" r="8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901950" y="3528695"/>
                <a:ext cx="3692525" cy="675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0" y="3528695"/>
                <a:ext cx="3692525" cy="6756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6379210" y="3528695"/>
                <a:ext cx="3529965" cy="675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210" y="3528695"/>
                <a:ext cx="3529965" cy="6756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667125" y="4474845"/>
                <a:ext cx="4358005" cy="8547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plc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b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⟩=⟨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⟩=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b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⟩=⟨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⟩=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25" y="4474845"/>
                <a:ext cx="4358005" cy="8547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/>
      <p:bldP spid="12" grpId="0"/>
      <p:bldP spid="27" grpId="0"/>
      <p:bldP spid="13" grpId="0"/>
      <p:bldP spid="29" grpId="0"/>
      <p:bldP spid="31" grpId="0"/>
      <p:bldP spid="30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3" y="0"/>
            <a:ext cx="932328" cy="11321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2260" y="116452"/>
            <a:ext cx="3399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0731" y="1484322"/>
            <a:ext cx="431038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课题简介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3399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时空坐标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211439" y="1372606"/>
            <a:ext cx="536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定义一个坐标系和一组模函数的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完备基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6130925" y="1317625"/>
                <a:ext cx="5902325" cy="51562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brk/>
                          </m:r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925" y="1317625"/>
                <a:ext cx="5902325" cy="5156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223000" y="2087245"/>
                <a:ext cx="4664075" cy="51562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acc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0" y="2087245"/>
                <a:ext cx="4664075" cy="5156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5619750" y="1539875"/>
            <a:ext cx="515620" cy="1822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166495" y="2142490"/>
            <a:ext cx="4166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另一个坐标系或另一组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完备基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615305" y="2281555"/>
            <a:ext cx="515620" cy="1822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2065655" y="2971165"/>
                <a:ext cx="4999355" cy="109537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sym typeface="+mn-ea"/>
                              </a:rPr>
                              <m:t> 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𝛽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/>
                                              </m:r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nary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 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/>
                                              </m:r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nary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endParaRPr lang="zh-CN" altLang="en-US" sz="200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655" y="2971165"/>
                <a:ext cx="4999355" cy="1095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7191375" y="2902585"/>
                <a:ext cx="2601595" cy="95821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sym typeface="+mn-ea"/>
                              </a:rPr>
                              <m:t> </m:t>
                            </m:r>
                            <m:acc>
                              <m:ac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𝛼</m:t>
                            </m:r>
                            <m:acc>
                              <m:ac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 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𝛽</m:t>
                            </m:r>
                            <m:acc>
                              <m:ac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endParaRPr lang="zh-CN" altLang="en-US" sz="200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75" y="2902585"/>
                <a:ext cx="2601595" cy="9582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/>
          <p:cNvSpPr txBox="1"/>
          <p:nvPr/>
        </p:nvSpPr>
        <p:spPr>
          <a:xfrm>
            <a:off x="7701264" y="793486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真空量子场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6373495" y="3211830"/>
            <a:ext cx="471170" cy="1822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/>
          <p:nvPr/>
        </p:nvCxnSpPr>
        <p:spPr>
          <a:xfrm flipV="1">
            <a:off x="3023235" y="1833245"/>
            <a:ext cx="5482590" cy="11106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401379" y="317838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线性表</a:t>
            </a:r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示：</a:t>
            </a:r>
            <a:endParaRPr lang="zh-CN" altLang="en-US" sz="24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643729" y="3072501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算符的关联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/>
              <p:cNvSpPr txBox="1"/>
              <p:nvPr/>
            </p:nvSpPr>
            <p:spPr>
              <a:xfrm>
                <a:off x="2061269" y="4782390"/>
                <a:ext cx="7280275" cy="497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𝜷</m:t>
                    </m:r>
                    <m:r>
                      <a:rPr lang="en-US" altLang="zh-CN" sz="2400" b="1" i="1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400" b="1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/>
                          </m:rP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m:rPr>
                            <m:brk/>
                          </m:rP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400" b="1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/>
                          </m:rP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𝒒</m:t>
                        </m:r>
                      </m:sub>
                    </m:sSub>
                    <m:d>
                      <m:dPr>
                        <m:ctrlP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400" b="1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只相差一个常系数，真空等价</a:t>
                </a:r>
                <a:endParaRPr lang="en-US" altLang="zh-CN" sz="2400" b="1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69" y="4782390"/>
                <a:ext cx="7280275" cy="497840"/>
              </a:xfrm>
              <a:prstGeom prst="rect">
                <a:avLst/>
              </a:prstGeom>
              <a:blipFill rotWithShape="1">
                <a:blip r:embed="rId8"/>
                <a:stretch>
                  <a:fillRect l="-1" t="-41" r="-741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/>
          <p:cNvSpPr txBox="1"/>
          <p:nvPr/>
        </p:nvSpPr>
        <p:spPr>
          <a:xfrm>
            <a:off x="4874954" y="420009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/>
              <p:cNvSpPr txBox="1"/>
              <p:nvPr/>
            </p:nvSpPr>
            <p:spPr>
              <a:xfrm>
                <a:off x="2108894" y="5393260"/>
                <a:ext cx="4932045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𝜷</m:t>
                    </m:r>
                    <m:r>
                      <a:rPr lang="en-US" altLang="zh-CN" sz="2400" b="1" i="1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≠</m:t>
                    </m:r>
                    <m:r>
                      <a:rPr lang="en-US" altLang="zh-CN" sz="2400" b="1" i="1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400" b="1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，正负频率相混，真空不等价</a:t>
                </a:r>
                <a:endParaRPr lang="en-US" altLang="zh-CN" sz="2400" b="1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94" y="5393260"/>
                <a:ext cx="4932045" cy="460375"/>
              </a:xfrm>
              <a:prstGeom prst="rect">
                <a:avLst/>
              </a:prstGeom>
              <a:blipFill rotWithShape="1">
                <a:blip r:embed="rId9"/>
                <a:stretch>
                  <a:fillRect l="-1" t="-45" r="1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椭圆 48"/>
          <p:cNvSpPr/>
          <p:nvPr/>
        </p:nvSpPr>
        <p:spPr>
          <a:xfrm>
            <a:off x="1946275" y="5403215"/>
            <a:ext cx="568960" cy="52768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>
            <a:off x="2515235" y="5964555"/>
            <a:ext cx="411480" cy="2241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3112135" y="6087110"/>
            <a:ext cx="2102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混频系数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" name="左大括号 1"/>
          <p:cNvSpPr/>
          <p:nvPr/>
        </p:nvSpPr>
        <p:spPr>
          <a:xfrm rot="16200000">
            <a:off x="5978525" y="1354455"/>
            <a:ext cx="234315" cy="521144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4" grpId="0"/>
      <p:bldP spid="45" grpId="0"/>
      <p:bldP spid="2" grpId="0" animBg="1"/>
      <p:bldP spid="47" grpId="0"/>
      <p:bldP spid="46" grpId="0"/>
      <p:bldP spid="48" grpId="0"/>
      <p:bldP spid="51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3399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时空坐标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832544" y="2667673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定义函数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内积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"/>
            </p:custDataLst>
          </p:nvPr>
        </p:nvSpPr>
        <p:spPr>
          <a:xfrm>
            <a:off x="725864" y="3987703"/>
            <a:ext cx="396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利用模式基的正交归一条件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4701476" y="3588321"/>
                <a:ext cx="2226310" cy="12541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 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𝑘𝑖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 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 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76" y="3588321"/>
                <a:ext cx="2226310" cy="1254125"/>
              </a:xfrm>
              <a:prstGeom prst="rect">
                <a:avLst/>
              </a:prstGeom>
              <a:blipFill rotWithShape="1">
                <a:blip r:embed="rId4"/>
                <a:stretch>
                  <a:fillRect l="-26" t="-46" r="26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/>
              <p:cNvSpPr txBox="1"/>
              <p:nvPr/>
            </p:nvSpPr>
            <p:spPr>
              <a:xfrm>
                <a:off x="2988881" y="2506281"/>
                <a:ext cx="4183380" cy="7835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𝛴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 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)−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d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81" y="2506281"/>
                <a:ext cx="4183380" cy="783590"/>
              </a:xfrm>
              <a:prstGeom prst="rect">
                <a:avLst/>
              </a:prstGeom>
              <a:blipFill rotWithShape="1">
                <a:blip r:embed="rId5"/>
                <a:stretch>
                  <a:fillRect l="-14" t="-73" r="14" b="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1925891" y="5357431"/>
                <a:ext cx="2481580" cy="9988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𝑞𝑖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 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=−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𝑞𝑖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 </m:t>
                                  </m:r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/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891" y="5357431"/>
                <a:ext cx="2481580" cy="998855"/>
              </a:xfrm>
              <a:prstGeom prst="rect">
                <a:avLst/>
              </a:prstGeom>
              <a:blipFill rotWithShape="1">
                <a:blip r:embed="rId6"/>
                <a:stretch>
                  <a:fillRect l="-23" t="-57" r="-1691" b="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907030" y="1316990"/>
                <a:ext cx="4124325" cy="93726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sz="2000" dirty="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sym typeface="+mn-ea"/>
                              </a:rPr>
                              <m:t> 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𝛽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/>
                                              </m:r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nary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 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/>
                                              </m:r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m:rPr>
                                            <m:brk/>
                                          </m:r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brk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nary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30" y="1316990"/>
                <a:ext cx="4124325" cy="937260"/>
              </a:xfrm>
              <a:prstGeom prst="rect">
                <a:avLst/>
              </a:prstGeom>
              <a:blipFill rotWithShape="1">
                <a:blip r:embed="rId7"/>
                <a:stretch>
                  <a:fillRect r="-1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073844" y="151087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线性表示：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大括号 5"/>
          <p:cNvSpPr/>
          <p:nvPr/>
        </p:nvSpPr>
        <p:spPr>
          <a:xfrm rot="10800000">
            <a:off x="291465" y="1513840"/>
            <a:ext cx="420370" cy="3071495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10134" y="5509465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需要求解两个时空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坐标系的模式基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609840" y="184785"/>
            <a:ext cx="4212590" cy="4183380"/>
            <a:chOff x="11769" y="832"/>
            <a:chExt cx="6634" cy="658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9" y="832"/>
              <a:ext cx="6634" cy="6588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5761" y="4175"/>
              <a:ext cx="2310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右林德勒楔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059" y="4175"/>
              <a:ext cx="2310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左林德勒楔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023" y="1783"/>
              <a:ext cx="1906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未来区域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009" y="5853"/>
              <a:ext cx="1906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过去区域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下箭头 12"/>
          <p:cNvSpPr/>
          <p:nvPr/>
        </p:nvSpPr>
        <p:spPr>
          <a:xfrm>
            <a:off x="2780665" y="4842510"/>
            <a:ext cx="618490" cy="4438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72409" y="4392500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闵可夫斯基时空</a:t>
            </a:r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存在于全空间</a:t>
            </a:r>
            <a:endParaRPr lang="zh-CN" altLang="en-US" sz="24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林德勒时空只存在于右林德勒</a:t>
            </a:r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楔</a:t>
            </a:r>
            <a:endParaRPr lang="zh-CN" altLang="en-US" sz="24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9559925" y="5403850"/>
            <a:ext cx="277495" cy="2540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372409" y="5658055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寻找左右林德勒楔共用的</a:t>
            </a:r>
            <a:r>
              <a:rPr lang="zh-CN" altLang="en-US" sz="24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模式基</a:t>
            </a:r>
            <a:endParaRPr lang="zh-CN" altLang="en-US" sz="24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3" y="0"/>
            <a:ext cx="932328" cy="11321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2260" y="116452"/>
            <a:ext cx="29933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傅里叶变换法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0731" y="1484322"/>
            <a:ext cx="431038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课题简介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博戈留波夫变换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解析延拓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9900" y="0"/>
            <a:ext cx="2832100" cy="2944495"/>
          </a:xfrm>
          <a:prstGeom prst="rect">
            <a:avLst/>
          </a:prstGeom>
        </p:spPr>
      </p:pic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7123F7-F145-4760-8021-5BA0591696C7}" type="slidenum">
              <a:rPr lang="zh-CN" altLang="en-US" sz="2800" smtClean="0">
                <a:solidFill>
                  <a:srgbClr val="004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2800" dirty="0">
              <a:solidFill>
                <a:srgbClr val="0040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" y="1"/>
            <a:ext cx="932329" cy="1132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260" y="116452"/>
            <a:ext cx="29933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傅里叶变换法</a:t>
            </a:r>
            <a:endParaRPr lang="en-US" altLang="zh-CN" sz="3200" b="1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时空模式基</a:t>
            </a:r>
            <a:r>
              <a:rPr lang="zh-CN" altLang="en-US" sz="20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解耦</a:t>
            </a:r>
            <a:endParaRPr lang="zh-CN" altLang="en-US" sz="20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2615" y="2004060"/>
            <a:ext cx="1826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林德勒时空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300" y="2979420"/>
            <a:ext cx="494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模式基：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305685" y="1200785"/>
                <a:ext cx="7315200" cy="73342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85" y="1200785"/>
                <a:ext cx="7315200" cy="7334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2211705" y="1847850"/>
                <a:ext cx="7315200" cy="6985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705" y="1847850"/>
                <a:ext cx="7315200" cy="6985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1790700" y="2801302"/>
                <a:ext cx="7315200" cy="8337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𝜋𝜔</m:t>
                              </m:r>
                            </m:e>
                          </m:ra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𝜋𝜔</m:t>
                              </m:r>
                            </m:e>
                          </m:ra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𝜋𝜔</m:t>
                              </m:r>
                            </m:e>
                          </m:ra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/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𝜋𝜔</m:t>
                              </m:r>
                            </m:e>
                          </m:ra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801302"/>
                <a:ext cx="7315200" cy="833755"/>
              </a:xfrm>
              <a:prstGeom prst="rect">
                <a:avLst/>
              </a:prstGeom>
              <a:blipFill rotWithShape="1">
                <a:blip r:embed="rId5"/>
                <a:stretch>
                  <a:fillRect t="-38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241300" y="3658870"/>
            <a:ext cx="10732135" cy="1107440"/>
            <a:chOff x="380" y="5762"/>
            <a:chExt cx="16901" cy="1744"/>
          </a:xfrm>
        </p:grpSpPr>
        <p:sp>
          <p:nvSpPr>
            <p:cNvPr id="35" name="圆角矩形 34"/>
            <p:cNvSpPr/>
            <p:nvPr/>
          </p:nvSpPr>
          <p:spPr>
            <a:xfrm>
              <a:off x="485" y="5762"/>
              <a:ext cx="16721" cy="174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5271" y="6679"/>
              <a:ext cx="2263" cy="23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657" y="5927"/>
              <a:ext cx="1490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解耦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380" y="6175"/>
                  <a:ext cx="4741" cy="129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̄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  </m:t>
                        </m:r>
                        <m:acc>
                          <m:accPr>
                            <m:chr m:val="̄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  </m:t>
                        </m:r>
                      </m:oMath>
                    </m:oMathPara>
                  </a14:m>
                  <a:endParaRPr lang="en-US" altLang="zh-CN" sz="20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  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zh-CN" altLang="en-US" sz="2000"/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" y="6175"/>
                  <a:ext cx="4741" cy="1298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7217" y="6111"/>
                  <a:ext cx="10064" cy="121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𝜔</m:t>
                                </m:r>
                                <m:acc>
                                  <m:accPr>
                                    <m:chr m:val="̄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sz="2000"/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𝜋𝜔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 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𝜔</m:t>
                                </m:r>
                                <m:acc>
                                  <m:accPr>
                                    <m:chr m:val="̄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sz="2000"/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𝜋𝜔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 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sz="2000"/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𝜋𝜔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 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𝑣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sz="2000"/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𝜋𝜔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zh-CN" altLang="en-US" sz="2000"/>
                </a:p>
              </p:txBody>
            </p:sp>
          </mc:Choice>
          <mc:Fallback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" y="6111"/>
                  <a:ext cx="10064" cy="1214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5843905" y="5357495"/>
                <a:ext cx="4371975" cy="14084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 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05" y="5357495"/>
                <a:ext cx="4371975" cy="14084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2391410" y="4897120"/>
                <a:ext cx="2899410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̄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̄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̄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̄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410" y="4897120"/>
                <a:ext cx="2899410" cy="3987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241300" y="1337310"/>
            <a:ext cx="2548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闵可夫斯基时空：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82795" y="1350010"/>
            <a:ext cx="2149475" cy="112458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5551805" y="974725"/>
            <a:ext cx="2540" cy="273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187315" y="412115"/>
            <a:ext cx="7569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48905" y="412115"/>
            <a:ext cx="1021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IV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56425" y="1326515"/>
            <a:ext cx="2148840" cy="112458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8108315" y="927735"/>
            <a:ext cx="2540" cy="273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133350" y="5335905"/>
                <a:ext cx="4463415" cy="14084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̄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 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̄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5335905"/>
                <a:ext cx="4463415" cy="14084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7168515" y="4927600"/>
                <a:ext cx="3082290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   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15" y="4927600"/>
                <a:ext cx="3082290" cy="3987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241300" y="4875530"/>
            <a:ext cx="2346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闵可夫斯基时空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598160" y="4897755"/>
            <a:ext cx="1736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林德勒时空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79975" y="5454015"/>
            <a:ext cx="7569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09795" y="6057900"/>
            <a:ext cx="1021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IV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/>
      <p:bldP spid="14" grpId="0"/>
      <p:bldP spid="15" grpId="0" animBg="1"/>
      <p:bldP spid="31" grpId="0"/>
      <p:bldP spid="25" grpId="0"/>
      <p:bldP spid="32" grpId="0"/>
      <p:bldP spid="30" grpId="0"/>
      <p:bldP spid="27" grpId="0"/>
      <p:bldP spid="24" grpId="0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368.36472440944885,&quot;left&quot;:16.648740157480326,&quot;top&quot;:108.07921259842519,&quot;width&quot;:430.857874015748}"/>
</p:tagLst>
</file>

<file path=ppt/tags/tag2.xml><?xml version="1.0" encoding="utf-8"?>
<p:tagLst xmlns:p="http://schemas.openxmlformats.org/presentationml/2006/main">
  <p:tag name="KSO_WM_DIAGRAM_VIRTUALLY_FRAME" val="{&quot;height&quot;:368.36472440944885,&quot;left&quot;:16.648740157480326,&quot;top&quot;:108.07921259842519,&quot;width&quot;:430.857874015748}"/>
</p:tagLst>
</file>

<file path=ppt/tags/tag3.xml><?xml version="1.0" encoding="utf-8"?>
<p:tagLst xmlns:p="http://schemas.openxmlformats.org/presentationml/2006/main">
  <p:tag name="KSO_WM_DIAGRAM_VIRTUALLY_FRAME" val="{&quot;height&quot;:368.36472440944885,&quot;left&quot;:16.648740157480326,&quot;top&quot;:108.07921259842519,&quot;width&quot;:430.857874015748}"/>
</p:tagLst>
</file>

<file path=ppt/tags/tag4.xml><?xml version="1.0" encoding="utf-8"?>
<p:tagLst xmlns:p="http://schemas.openxmlformats.org/presentationml/2006/main">
  <p:tag name="KSO_WM_DIAGRAM_VIRTUALLY_FRAME" val="{&quot;height&quot;:368.36472440944885,&quot;left&quot;:16.648740157480326,&quot;top&quot;:108.07921259842519,&quot;width&quot;:430.857874015748}"/>
</p:tagLst>
</file>

<file path=ppt/tags/tag5.xml><?xml version="1.0" encoding="utf-8"?>
<p:tagLst xmlns:p="http://schemas.openxmlformats.org/presentationml/2006/main">
  <p:tag name="commondata" val="eyJoZGlkIjoiMzEwNTM5NzYwMDRjMzkwZTVkZjY2ODkwMGIxNGU0OT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9653</Words>
  <Application>WPS 演示</Application>
  <PresentationFormat>宽屏</PresentationFormat>
  <Paragraphs>661</Paragraphs>
  <Slides>26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Cambria Math</vt:lpstr>
      <vt:lpstr>Times New Roman</vt:lpstr>
      <vt:lpstr>Yu Gothic UI Semibold</vt:lpstr>
      <vt:lpstr>Arial Unicode MS</vt:lpstr>
      <vt:lpstr>等线 Light</vt:lpstr>
      <vt:lpstr>等线</vt:lpstr>
      <vt:lpstr>MS Mincho</vt:lpstr>
      <vt:lpstr>AMGDT</vt:lpstr>
      <vt:lpstr>华文楷体</vt:lpstr>
      <vt:lpstr>华文新魏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Bowen Lin</dc:creator>
  <cp:lastModifiedBy>Lxy</cp:lastModifiedBy>
  <cp:revision>9</cp:revision>
  <dcterms:created xsi:type="dcterms:W3CDTF">2026-06-03T07:38:00Z</dcterms:created>
  <dcterms:modified xsi:type="dcterms:W3CDTF">2026-06-05T03:11:00Z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33507802E5974FC0AEA508C3474E61F6_13</vt:lpwstr>
  </property>
  <property fmtid="{D5CDD505-2E9C-101B-9397-08002B2CF9AE}" pid="3" name="KSOProductBuildVer">
    <vt:lpwstr>2052-12.1.0.18608</vt:lpwstr>
  </property>
</Properties>
</file>