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73" r:id="rId8"/>
    <p:sldId id="264" r:id="rId9"/>
    <p:sldId id="265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BA4"/>
    <a:srgbClr val="AFABAB"/>
    <a:srgbClr val="0F3DC5"/>
    <a:srgbClr val="2BA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 snapToGrid="0">
      <p:cViewPr>
        <p:scale>
          <a:sx n="75" d="100"/>
          <a:sy n="75" d="100"/>
        </p:scale>
        <p:origin x="970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8055-27CA-4C55-BC23-F9359CE32445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1625-B960-4FA4-9643-9A008D8F6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2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2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6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6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6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6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7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7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7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7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77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4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4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7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2F5-E5B9-4F7B-93DF-EF86E88C72B4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723C-B3FE-4FE6-A7AF-4B5224CD59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7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5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6" name="文本框 1"/>
          <p:cNvSpPr txBox="1"/>
          <p:nvPr/>
        </p:nvSpPr>
        <p:spPr>
          <a:xfrm>
            <a:off x="459695" y="2365691"/>
            <a:ext cx="11482466" cy="1494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25000"/>
              </a:lnSpc>
            </a:pP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The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Casimir</a:t>
            </a:r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Effect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048587" name="矩形: 圆角 2"/>
          <p:cNvSpPr/>
          <p:nvPr/>
        </p:nvSpPr>
        <p:spPr>
          <a:xfrm>
            <a:off x="4776130" y="4884059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汇报人：吕圣民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26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27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2097152" name="图片 4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2097153" name="图片 4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1048588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FUDAN UNIVERSITY</a:t>
              </a:r>
            </a:p>
          </p:txBody>
        </p:sp>
      </p:grpSp>
      <p:grpSp>
        <p:nvGrpSpPr>
          <p:cNvPr id="28" name="组合 3"/>
          <p:cNvGrpSpPr/>
          <p:nvPr/>
        </p:nvGrpSpPr>
        <p:grpSpPr>
          <a:xfrm>
            <a:off x="1672740" y="4518194"/>
            <a:ext cx="9056375" cy="112418"/>
            <a:chOff x="2958650" y="4529138"/>
            <a:chExt cx="6390970" cy="0"/>
          </a:xfrm>
        </p:grpSpPr>
        <p:cxnSp>
          <p:nvCxnSpPr>
            <p:cNvPr id="3145728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96000">
                    <a:srgbClr val="104BA4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4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4776129" y="5448174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组员：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吕圣民 叶斌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矩形 12"/>
          <p:cNvSpPr/>
          <p:nvPr/>
        </p:nvSpPr>
        <p:spPr>
          <a:xfrm>
            <a:off x="334963" y="1"/>
            <a:ext cx="895768" cy="731113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7" name="文本框 13"/>
          <p:cNvSpPr txBox="1"/>
          <p:nvPr/>
        </p:nvSpPr>
        <p:spPr>
          <a:xfrm>
            <a:off x="294551" y="100783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8" name="文本框 14"/>
          <p:cNvSpPr txBox="1"/>
          <p:nvPr/>
        </p:nvSpPr>
        <p:spPr>
          <a:xfrm>
            <a:off x="1388075" y="127473"/>
            <a:ext cx="4771966" cy="518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格林函数法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86" name="组合 17"/>
          <p:cNvGrpSpPr/>
          <p:nvPr/>
        </p:nvGrpSpPr>
        <p:grpSpPr>
          <a:xfrm>
            <a:off x="9821678" y="73063"/>
            <a:ext cx="1964493" cy="832680"/>
            <a:chOff x="4246274" y="-10895"/>
            <a:chExt cx="3940182" cy="1670108"/>
          </a:xfrm>
        </p:grpSpPr>
        <p:grpSp>
          <p:nvGrpSpPr>
            <p:cNvPr id="87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1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2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34063" y="3177296"/>
                <a:ext cx="52297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3" y="3177296"/>
                <a:ext cx="5229765" cy="369332"/>
              </a:xfrm>
              <a:prstGeom prst="rect">
                <a:avLst/>
              </a:prstGeom>
              <a:blipFill>
                <a:blip r:embed="rId4"/>
                <a:stretch>
                  <a:fillRect l="-816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149180" y="3190512"/>
                <a:ext cx="4140835" cy="34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, </m:t>
                      </m:r>
                      <m:acc>
                        <m:accPr>
                          <m:chr m:val="̅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180" y="3190512"/>
                <a:ext cx="4140835" cy="342900"/>
              </a:xfrm>
              <a:prstGeom prst="rect">
                <a:avLst/>
              </a:prstGeom>
              <a:blipFill>
                <a:blip r:embed="rId5"/>
                <a:stretch>
                  <a:fillRect l="-1620" t="-12281" b="-43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34063" y="2183202"/>
                <a:ext cx="6279989" cy="845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63" y="2183202"/>
                <a:ext cx="6279989" cy="8451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35353" y="3842192"/>
                <a:ext cx="3662045" cy="3429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zh-CN" sz="2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l-PL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l-PL" altLang="zh-CN" sz="2000" i="1">
                          <a:latin typeface="Cambria Math" panose="02040503050406030204" pitchFamily="18" charset="0"/>
                        </a:rPr>
                        <m:t>,  </m:t>
                      </m:r>
                      <m:acc>
                        <m:accPr>
                          <m:chr m:val="̅"/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pl-PL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</m:sub>
                          </m:sSub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pl-PL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53" y="3842192"/>
                <a:ext cx="3662045" cy="342900"/>
              </a:xfrm>
              <a:prstGeom prst="rect">
                <a:avLst/>
              </a:prstGeom>
              <a:blipFill>
                <a:blip r:embed="rId7"/>
                <a:stretch>
                  <a:fillRect l="-1664" t="-12281" b="-43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56689" y="4445912"/>
                <a:ext cx="6529631" cy="4541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zh-CN" altLang="en-US" sz="2000" dirty="0"/>
                  <a:t>函数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空间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正交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归一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基</m:t>
                    </m:r>
                    <m:d>
                      <m:dPr>
                        <m:begChr m:val="|"/>
                        <m:endChr m:val="⟩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89" y="4445912"/>
                <a:ext cx="6529631" cy="454163"/>
              </a:xfrm>
              <a:prstGeom prst="rect">
                <a:avLst/>
              </a:prstGeom>
              <a:blipFill>
                <a:blip r:embed="rId8"/>
                <a:stretch>
                  <a:fillRect l="-2428" t="-2667" b="-16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6356" y="5098120"/>
                <a:ext cx="12059285" cy="23410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en-US" altLang="zh-CN" sz="2000" dirty="0"/>
              </a:p>
              <a:p>
                <a:pPr algn="l"/>
                <a:r>
                  <a:rPr lang="en-US" altLang="zh-CN" sz="2400" dirty="0"/>
                  <a:t>                             =A(1-B/A)</a:t>
                </a:r>
              </a:p>
              <a:p>
                <a:pPr algn="l"/>
                <a:endParaRPr lang="zh-CN" altLang="en-US" sz="2000" dirty="0"/>
              </a:p>
              <a:p>
                <a:pPr algn="l"/>
                <a:endParaRPr lang="zh-CN" altLang="en-US" sz="2000" dirty="0"/>
              </a:p>
              <a:p>
                <a:pPr algn="l"/>
                <a:endParaRPr lang="zh-CN" altLang="en-US" sz="2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" y="5098120"/>
                <a:ext cx="12059285" cy="23410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-161925" y="784182"/>
                <a:ext cx="12515849" cy="1875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1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dirty="0"/>
                  <a:t>                               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 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zh-CN" altLang="en-US" sz="2400" dirty="0"/>
              </a:p>
              <a:p>
                <a:endParaRPr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925" y="784182"/>
                <a:ext cx="12515849" cy="18754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矩形 12"/>
          <p:cNvSpPr/>
          <p:nvPr/>
        </p:nvSpPr>
        <p:spPr>
          <a:xfrm>
            <a:off x="334963" y="1"/>
            <a:ext cx="895768" cy="731113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7" name="文本框 13"/>
          <p:cNvSpPr txBox="1"/>
          <p:nvPr/>
        </p:nvSpPr>
        <p:spPr>
          <a:xfrm>
            <a:off x="294551" y="100783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8" name="文本框 14"/>
          <p:cNvSpPr txBox="1"/>
          <p:nvPr/>
        </p:nvSpPr>
        <p:spPr>
          <a:xfrm>
            <a:off x="1388075" y="100803"/>
            <a:ext cx="4771966" cy="1076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格林函数法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86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87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1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2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45506" y="1070888"/>
                <a:ext cx="4297010" cy="666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 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𝑇𝑟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  <m:sSup>
                                <m:sSupPr>
                                  <m:ctrlP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06" y="1070888"/>
                <a:ext cx="4297010" cy="666016"/>
              </a:xfrm>
              <a:prstGeom prst="rect">
                <a:avLst/>
              </a:prstGeom>
              <a:blipFill rotWithShape="1">
                <a:blip r:embed="rId4"/>
                <a:stretch>
                  <a:fillRect l="-1" t="-42" r="-473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32113" y="1978434"/>
                <a:ext cx="7364730" cy="796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nary>
                            <m:nary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 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3" y="1978434"/>
                <a:ext cx="7364730" cy="796290"/>
              </a:xfrm>
              <a:prstGeom prst="rect">
                <a:avLst/>
              </a:prstGeom>
              <a:blipFill rotWithShape="1">
                <a:blip r:embed="rId5"/>
                <a:stretch>
                  <a:fillRect l="-8" t="-51" r="-949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28650" y="2809129"/>
                <a:ext cx="8710461" cy="1146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 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𝑎𝑝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×2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1440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09129"/>
                <a:ext cx="8710461" cy="1146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5638800" y="2805112"/>
            <a:ext cx="127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28650" y="3648075"/>
                <a:ext cx="66960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Neumann</a:t>
                </a:r>
                <a:r>
                  <a:rPr lang="zh-CN" altLang="en-US" sz="2400" b="1" dirty="0"/>
                  <a:t>边界约束</a:t>
                </a:r>
                <a:r>
                  <a:rPr lang="zh-CN" altLang="en-US" sz="20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000" dirty="0">
                    <a:latin typeface="Cambria Math" panose="02040503050406030204" pitchFamily="18" charset="0"/>
                  </a:rPr>
                  <a:t>，对应</a:t>
                </a:r>
                <a:r>
                  <a:rPr lang="en-US" altLang="zh-CN" sz="2000" dirty="0">
                    <a:latin typeface="Cambria Math" panose="02040503050406030204" pitchFamily="18" charset="0"/>
                  </a:rPr>
                  <a:t>TE</a:t>
                </a:r>
                <a:r>
                  <a:rPr lang="zh-CN" altLang="en-US" sz="2000" dirty="0">
                    <a:latin typeface="Cambria Math" panose="02040503050406030204" pitchFamily="18" charset="0"/>
                  </a:rPr>
                  <a:t>模式</a:t>
                </a: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648075"/>
                <a:ext cx="669607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540147" y="3675872"/>
                <a:ext cx="3471912" cy="385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147" y="3675872"/>
                <a:ext cx="3471912" cy="385298"/>
              </a:xfrm>
              <a:prstGeom prst="rect">
                <a:avLst/>
              </a:prstGeom>
              <a:blipFill>
                <a:blip r:embed="rId8"/>
                <a:stretch>
                  <a:fillRect l="-1406" b="-12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649323" y="4273779"/>
                <a:ext cx="4726940" cy="474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pt-BR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altLang="zh-CN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nary>
                    <m:r>
                      <a:rPr lang="pt-BR" altLang="zh-CN" sz="2000" i="1">
                        <a:latin typeface="Cambria Math" panose="02040503050406030204" pitchFamily="18" charset="0"/>
                      </a:rPr>
                      <m:t> </m:t>
                    </m:r>
                    <m:r>
                      <a:rPr lang="pt-BR" altLang="zh-CN" sz="2000" i="1">
                        <a:latin typeface="Cambria Math" panose="02040503050406030204" pitchFamily="18" charset="0"/>
                      </a:rPr>
                      <m:t>𝑇𝑟</m:t>
                    </m:r>
                    <m:func>
                      <m:funcPr>
                        <m:ctrlPr>
                          <a:rPr lang="pt-BR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altLang="zh-CN" sz="2000" i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fName>
                      <m:e>
                        <m:d>
                          <m:dPr>
                            <m:ctrlPr>
                              <a:rPr lang="pt-BR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CN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pt-BR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altLang="zh-CN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1440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23" y="4273779"/>
                <a:ext cx="4726940" cy="474345"/>
              </a:xfrm>
              <a:prstGeom prst="rect">
                <a:avLst/>
              </a:prstGeom>
              <a:blipFill rotWithShape="1">
                <a:blip r:embed="rId9"/>
                <a:stretch>
                  <a:fillRect l="-7" t="-48" r="-148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49323" y="4926134"/>
                <a:ext cx="4071820" cy="625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pt-BR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pt-BR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altLang="zh-CN" sz="2000" b="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𝟕𝟐𝟎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23" y="4926134"/>
                <a:ext cx="4071820" cy="6254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5446677" y="405750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zh-CN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77" y="4057507"/>
                <a:ext cx="60960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5" t="-133" r="5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18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19" name="文本框 1"/>
          <p:cNvSpPr txBox="1"/>
          <p:nvPr/>
        </p:nvSpPr>
        <p:spPr>
          <a:xfrm>
            <a:off x="0" y="2007658"/>
            <a:ext cx="12192000" cy="177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9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Thank you!</a:t>
            </a:r>
            <a:endParaRPr kumimoji="0" lang="zh-CN" altLang="en-US" sz="9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grpSp>
        <p:nvGrpSpPr>
          <p:cNvPr id="108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109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2097199" name="图片 4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2097200" name="图片 4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1048721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grpSp>
        <p:nvGrpSpPr>
          <p:cNvPr id="110" name="组合 3"/>
          <p:cNvGrpSpPr/>
          <p:nvPr/>
        </p:nvGrpSpPr>
        <p:grpSpPr>
          <a:xfrm>
            <a:off x="1567812" y="4024420"/>
            <a:ext cx="9056375" cy="112418"/>
            <a:chOff x="2958650" y="4529138"/>
            <a:chExt cx="6390970" cy="0"/>
          </a:xfrm>
        </p:grpSpPr>
        <p:cxnSp>
          <p:nvCxnSpPr>
            <p:cNvPr id="314573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96000">
                    <a:srgbClr val="104BA4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201" name="图片 5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41"/>
          <p:cNvSpPr/>
          <p:nvPr/>
        </p:nvSpPr>
        <p:spPr>
          <a:xfrm>
            <a:off x="0" y="0"/>
            <a:ext cx="3216275" cy="687299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94" name="矩形 1"/>
          <p:cNvSpPr/>
          <p:nvPr/>
        </p:nvSpPr>
        <p:spPr>
          <a:xfrm rot="5400000">
            <a:off x="1031227" y="1563043"/>
            <a:ext cx="3095626" cy="3731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7" name="组合 42"/>
          <p:cNvGrpSpPr/>
          <p:nvPr/>
        </p:nvGrpSpPr>
        <p:grpSpPr>
          <a:xfrm>
            <a:off x="1082302" y="-106990"/>
            <a:ext cx="7161920" cy="7161920"/>
            <a:chOff x="-185896" y="-151960"/>
            <a:chExt cx="7161920" cy="7161920"/>
          </a:xfrm>
        </p:grpSpPr>
        <p:pic>
          <p:nvPicPr>
            <p:cNvPr id="2097155" name="图片 4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56" name="图片 4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38" name="组合 4"/>
          <p:cNvGrpSpPr/>
          <p:nvPr/>
        </p:nvGrpSpPr>
        <p:grpSpPr>
          <a:xfrm>
            <a:off x="713081" y="2272550"/>
            <a:ext cx="3731918" cy="2098460"/>
            <a:chOff x="713081" y="2272550"/>
            <a:chExt cx="3731918" cy="2098460"/>
          </a:xfrm>
        </p:grpSpPr>
        <p:sp>
          <p:nvSpPr>
            <p:cNvPr id="1048595" name="文本框 2"/>
            <p:cNvSpPr txBox="1"/>
            <p:nvPr/>
          </p:nvSpPr>
          <p:spPr>
            <a:xfrm>
              <a:off x="713081" y="2272550"/>
              <a:ext cx="3731918" cy="163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目 录</a:t>
              </a:r>
            </a:p>
          </p:txBody>
        </p:sp>
        <p:grpSp>
          <p:nvGrpSpPr>
            <p:cNvPr id="39" name="组合 21"/>
            <p:cNvGrpSpPr/>
            <p:nvPr/>
          </p:nvGrpSpPr>
          <p:grpSpPr>
            <a:xfrm flipV="1">
              <a:off x="1416273" y="3595989"/>
              <a:ext cx="2325534" cy="169216"/>
              <a:chOff x="2958650" y="4529138"/>
              <a:chExt cx="6390970" cy="0"/>
            </a:xfrm>
          </p:grpSpPr>
          <p:cxnSp>
            <p:nvCxnSpPr>
              <p:cNvPr id="3145730" name="直接连接符 22"/>
              <p:cNvCxnSpPr/>
              <p:nvPr/>
            </p:nvCxnSpPr>
            <p:spPr>
              <a:xfrm>
                <a:off x="6475751" y="4529138"/>
                <a:ext cx="2873869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04BA4"/>
                    </a:gs>
                    <a:gs pos="100000">
                      <a:schemeClr val="bg1"/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1" name="直接连接符 23"/>
              <p:cNvCxnSpPr/>
              <p:nvPr/>
            </p:nvCxnSpPr>
            <p:spPr>
              <a:xfrm>
                <a:off x="2958650" y="4529138"/>
                <a:ext cx="3681993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bg1"/>
                    </a:gs>
                    <a:gs pos="96000">
                      <a:srgbClr val="104BA4"/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596" name="文本框 24"/>
            <p:cNvSpPr txBox="1"/>
            <p:nvPr/>
          </p:nvSpPr>
          <p:spPr>
            <a:xfrm>
              <a:off x="1712514" y="3970900"/>
              <a:ext cx="1766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CONTENTS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40" name="组合 5"/>
          <p:cNvGrpSpPr/>
          <p:nvPr>
            <p:custDataLst>
              <p:tags r:id="rId1"/>
            </p:custDataLst>
          </p:nvPr>
        </p:nvGrpSpPr>
        <p:grpSpPr>
          <a:xfrm>
            <a:off x="5158080" y="1253866"/>
            <a:ext cx="5701030" cy="4440208"/>
            <a:chOff x="5049338" y="368300"/>
            <a:chExt cx="5701030" cy="4440208"/>
          </a:xfrm>
        </p:grpSpPr>
        <p:sp>
          <p:nvSpPr>
            <p:cNvPr id="1048597" name="矩形 3"/>
            <p:cNvSpPr/>
            <p:nvPr>
              <p:custDataLst>
                <p:tags r:id="rId2"/>
              </p:custDataLst>
            </p:nvPr>
          </p:nvSpPr>
          <p:spPr>
            <a:xfrm>
              <a:off x="5049338" y="368300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598" name="矩形 25"/>
            <p:cNvSpPr/>
            <p:nvPr>
              <p:custDataLst>
                <p:tags r:id="rId3"/>
              </p:custDataLst>
            </p:nvPr>
          </p:nvSpPr>
          <p:spPr>
            <a:xfrm>
              <a:off x="5049338" y="2048404"/>
              <a:ext cx="1080000" cy="10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599" name="矩形 26"/>
            <p:cNvSpPr/>
            <p:nvPr>
              <p:custDataLst>
                <p:tags r:id="rId4"/>
              </p:custDataLst>
            </p:nvPr>
          </p:nvSpPr>
          <p:spPr>
            <a:xfrm>
              <a:off x="5049338" y="3728508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1" name="文本框 29"/>
            <p:cNvSpPr txBox="1"/>
            <p:nvPr>
              <p:custDataLst>
                <p:tags r:id="rId5"/>
              </p:custDataLst>
            </p:nvPr>
          </p:nvSpPr>
          <p:spPr>
            <a:xfrm>
              <a:off x="6419787" y="567989"/>
              <a:ext cx="3071160" cy="101955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dirty="0">
                  <a:solidFill>
                    <a:srgbClr val="104BA4"/>
                  </a:solidFill>
                  <a:latin typeface="阿里巴巴普惠体" charset="0"/>
                  <a:ea typeface="阿里巴巴普惠体" charset="0"/>
                  <a:cs typeface="阿里巴巴普惠体" charset="0"/>
                </a:rPr>
                <a:t>课题回顾</a:t>
              </a:r>
              <a:endParaRPr lang="zh-CN" altLang="en-US" sz="3600" dirty="0">
                <a:latin typeface="阿里巴巴普惠体" charset="0"/>
                <a:ea typeface="阿里巴巴普惠体" charset="0"/>
                <a:cs typeface="阿里巴巴普惠体" charset="0"/>
              </a:endParaRPr>
            </a:p>
          </p:txBody>
        </p:sp>
        <p:sp>
          <p:nvSpPr>
            <p:cNvPr id="1048602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6419668" y="2272665"/>
              <a:ext cx="433070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Abel-Plana公式</a:t>
              </a:r>
              <a:r>
                <a:rPr lang="zh-CN" altLang="en-US" sz="36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法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3" name="文本框 35"/>
            <p:cNvSpPr txBox="1"/>
            <p:nvPr>
              <p:custDataLst>
                <p:tags r:id="rId7"/>
              </p:custDataLst>
            </p:nvPr>
          </p:nvSpPr>
          <p:spPr>
            <a:xfrm>
              <a:off x="6419787" y="3946591"/>
              <a:ext cx="34760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格林函数法</a:t>
              </a:r>
            </a:p>
          </p:txBody>
        </p:sp>
      </p:grpSp>
      <p:sp>
        <p:nvSpPr>
          <p:cNvPr id="1048605" name="矩形 45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0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1" name="文本框 21"/>
          <p:cNvSpPr txBox="1"/>
          <p:nvPr/>
        </p:nvSpPr>
        <p:spPr>
          <a:xfrm>
            <a:off x="470473" y="2105561"/>
            <a:ext cx="3606852" cy="256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01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048612" name="文本框 13"/>
          <p:cNvSpPr txBox="1"/>
          <p:nvPr/>
        </p:nvSpPr>
        <p:spPr>
          <a:xfrm>
            <a:off x="4547797" y="3013501"/>
            <a:ext cx="8280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charset="0"/>
                <a:sym typeface="+mn-ea"/>
              </a:rPr>
              <a:t>课题回顾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048613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4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57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58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59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45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46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60" name="图片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61" name="图片 1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14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7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8" name="文本框 14"/>
          <p:cNvSpPr txBox="1"/>
          <p:nvPr/>
        </p:nvSpPr>
        <p:spPr>
          <a:xfrm>
            <a:off x="1388075" y="212563"/>
            <a:ext cx="363362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卡西米尔效应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50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51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62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63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1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097165" name="图片 2" descr="post_object_image_643593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" y="1297742"/>
            <a:ext cx="5242560" cy="4471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5697933" y="1488948"/>
                <a:ext cx="2976563" cy="864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720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33" y="1488948"/>
                <a:ext cx="2976563" cy="864596"/>
              </a:xfrm>
              <a:prstGeom prst="rect">
                <a:avLst/>
              </a:prstGeom>
              <a:blipFill rotWithShape="1">
                <a:blip r:embed="rId5"/>
                <a:stretch>
                  <a:fillRect l="-3" t="-59" r="13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026950" y="1442781"/>
                <a:ext cx="3733800" cy="956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950" y="1442781"/>
                <a:ext cx="3733800" cy="956929"/>
              </a:xfrm>
              <a:prstGeom prst="rect">
                <a:avLst/>
              </a:prstGeom>
              <a:blipFill rotWithShape="1">
                <a:blip r:embed="rId6"/>
                <a:stretch>
                  <a:fillRect l="-15" t="-6" r="15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815496" y="4099917"/>
                <a:ext cx="6152443" cy="1757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高频截断函数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i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正规化：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函数</m:t>
                    </m:r>
                  </m:oMath>
                </a14:m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hard cutoff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heat kernel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i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496" y="4099917"/>
                <a:ext cx="6152443" cy="1757680"/>
              </a:xfrm>
              <a:prstGeom prst="rect">
                <a:avLst/>
              </a:prstGeom>
              <a:blipFill rotWithShape="1">
                <a:blip r:embed="rId7"/>
                <a:stretch>
                  <a:fillRect l="-3" t="-20" r="2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381051" y="3111377"/>
                <a:ext cx="6586889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pt-BR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pt-BR" altLang="zh-CN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pt-BR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051" y="3111377"/>
                <a:ext cx="6586889" cy="988540"/>
              </a:xfrm>
              <a:prstGeom prst="rect">
                <a:avLst/>
              </a:prstGeom>
              <a:blipFill rotWithShape="1">
                <a:blip r:embed="rId8"/>
                <a:stretch>
                  <a:fillRect l="-1" t="-52" r="1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27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6" name="组合 1"/>
          <p:cNvGrpSpPr/>
          <p:nvPr/>
        </p:nvGrpSpPr>
        <p:grpSpPr>
          <a:xfrm>
            <a:off x="470473" y="2105561"/>
            <a:ext cx="20024090" cy="2567941"/>
            <a:chOff x="470473" y="2105561"/>
            <a:chExt cx="20024090" cy="2567941"/>
          </a:xfrm>
        </p:grpSpPr>
        <p:sp>
          <p:nvSpPr>
            <p:cNvPr id="1048628" name="文本框 21"/>
            <p:cNvSpPr txBox="1"/>
            <p:nvPr/>
          </p:nvSpPr>
          <p:spPr>
            <a:xfrm>
              <a:off x="470473" y="2105561"/>
              <a:ext cx="3606852" cy="25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ras Demi ITC" panose="020B08050305040208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02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048629" name="文本框 13"/>
            <p:cNvSpPr txBox="1"/>
            <p:nvPr/>
          </p:nvSpPr>
          <p:spPr>
            <a:xfrm>
              <a:off x="4170618" y="2974241"/>
              <a:ext cx="1632394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48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+mn-ea"/>
                </a:rPr>
                <a:t>Abel-Plana</a:t>
              </a:r>
              <a:r>
                <a:rPr lang="zh-CN" altLang="en-US" sz="48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+mn-ea"/>
                </a:rPr>
                <a:t>公式</a:t>
              </a:r>
              <a:r>
                <a:rPr lang="zh-CN" altLang="en-US" sz="48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charset="0"/>
                </a:rPr>
                <a:t>法</a:t>
              </a:r>
            </a:p>
          </p:txBody>
        </p:sp>
      </p:grpSp>
      <p:sp>
        <p:nvSpPr>
          <p:cNvPr id="1048630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7" name="组合 6"/>
          <p:cNvGrpSpPr/>
          <p:nvPr/>
        </p:nvGrpSpPr>
        <p:grpSpPr>
          <a:xfrm>
            <a:off x="1687343" y="-274515"/>
            <a:ext cx="7161920" cy="7161920"/>
            <a:chOff x="-185896" y="-151960"/>
            <a:chExt cx="7161920" cy="7161920"/>
          </a:xfrm>
        </p:grpSpPr>
        <p:pic>
          <p:nvPicPr>
            <p:cNvPr id="209716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69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70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58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59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1" name="图片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72" name="图片 1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31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矩形 12"/>
          <p:cNvSpPr/>
          <p:nvPr/>
        </p:nvSpPr>
        <p:spPr>
          <a:xfrm>
            <a:off x="334963" y="1"/>
            <a:ext cx="895768" cy="731113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34" name="文本框 13"/>
          <p:cNvSpPr txBox="1"/>
          <p:nvPr/>
        </p:nvSpPr>
        <p:spPr>
          <a:xfrm>
            <a:off x="294551" y="82208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35" name="文本框 14"/>
          <p:cNvSpPr txBox="1"/>
          <p:nvPr/>
        </p:nvSpPr>
        <p:spPr>
          <a:xfrm>
            <a:off x="1426175" y="125575"/>
            <a:ext cx="423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模式求和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63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64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3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74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36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90" y="885468"/>
            <a:ext cx="8245444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4199049" y="2937011"/>
                <a:ext cx="3793901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𝑘𝑎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049" y="2937011"/>
                <a:ext cx="3793901" cy="909352"/>
              </a:xfrm>
              <a:prstGeom prst="rect">
                <a:avLst/>
              </a:prstGeom>
              <a:blipFill rotWithShape="1">
                <a:blip r:embed="rId5"/>
                <a:stretch>
                  <a:fillRect l="-11" t="-15" r="5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7" y="3962758"/>
            <a:ext cx="7913265" cy="15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矩形 12"/>
          <p:cNvSpPr/>
          <p:nvPr/>
        </p:nvSpPr>
        <p:spPr>
          <a:xfrm>
            <a:off x="334963" y="1"/>
            <a:ext cx="895768" cy="731113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34" name="文本框 13"/>
          <p:cNvSpPr txBox="1"/>
          <p:nvPr/>
        </p:nvSpPr>
        <p:spPr>
          <a:xfrm>
            <a:off x="294551" y="82208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35" name="文本框 14"/>
          <p:cNvSpPr txBox="1"/>
          <p:nvPr/>
        </p:nvSpPr>
        <p:spPr>
          <a:xfrm>
            <a:off x="1426175" y="125575"/>
            <a:ext cx="423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Abel-Plana</a:t>
            </a: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求和公式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63" name="组合 17"/>
          <p:cNvGrpSpPr/>
          <p:nvPr/>
        </p:nvGrpSpPr>
        <p:grpSpPr>
          <a:xfrm>
            <a:off x="9881982" y="104223"/>
            <a:ext cx="1964493" cy="832680"/>
            <a:chOff x="4246274" y="-10895"/>
            <a:chExt cx="3940182" cy="1670108"/>
          </a:xfrm>
        </p:grpSpPr>
        <p:grpSp>
          <p:nvGrpSpPr>
            <p:cNvPr id="64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3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74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36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638800" y="28051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1696" y="859448"/>
            <a:ext cx="846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设函数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f(z)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Rez&gt;0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为解析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14117" y="2228849"/>
                <a:ext cx="3438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记变量</a:t>
                </a:r>
                <a14:m>
                  <m:oMath xmlns:m="http://schemas.openxmlformats.org/officeDocument/2006/math"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altLang="zh-CN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endParaRPr lang="zh-CN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17" y="2228849"/>
                <a:ext cx="343878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" t="-137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14723" y="1439078"/>
                <a:ext cx="6724422" cy="8392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－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𝑖𝑡</m:t>
                                  </m:r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23" y="1439078"/>
                <a:ext cx="6724422" cy="839204"/>
              </a:xfrm>
              <a:prstGeom prst="rect">
                <a:avLst/>
              </a:prstGeom>
              <a:blipFill rotWithShape="1">
                <a:blip r:embed="rId5"/>
                <a:stretch>
                  <a:fillRect l="-1" t="-20" r="8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336013" y="2278282"/>
                <a:ext cx="5497531" cy="383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zh-CN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l-PL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3" y="2278282"/>
                <a:ext cx="5497531" cy="383823"/>
              </a:xfrm>
              <a:prstGeom prst="rect">
                <a:avLst/>
              </a:prstGeom>
              <a:blipFill rotWithShape="1">
                <a:blip r:embed="rId6"/>
                <a:stretch>
                  <a:fillRect l="-4" t="-140" r="-636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1" y="2943611"/>
            <a:ext cx="3438783" cy="3361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054416" y="2747167"/>
                <a:ext cx="6442276" cy="839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=−2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𝑡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16" y="2747167"/>
                <a:ext cx="6442276" cy="839204"/>
              </a:xfrm>
              <a:prstGeom prst="rect">
                <a:avLst/>
              </a:prstGeom>
              <a:blipFill rotWithShape="1">
                <a:blip r:embed="rId8"/>
                <a:stretch>
                  <a:fillRect l="-9" t="-19" r="-638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16" y="3568947"/>
            <a:ext cx="5384599" cy="2388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090274" y="5848709"/>
                <a:ext cx="6140539" cy="709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ℏ</m:t>
                          </m:r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p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𝟕𝟐𝟎</m:t>
                          </m:r>
                          <m:sSup>
                            <m:sSup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2000" b="1" i="1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274" y="5848709"/>
                <a:ext cx="6140539" cy="709930"/>
              </a:xfrm>
              <a:prstGeom prst="rect">
                <a:avLst/>
              </a:prstGeom>
              <a:blipFill rotWithShape="1">
                <a:blip r:embed="rId10"/>
                <a:stretch>
                  <a:fillRect l="-8" t="-51" r="9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720725" y="841375"/>
            <a:ext cx="10701020" cy="14185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0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9" name="组合 1"/>
          <p:cNvGrpSpPr/>
          <p:nvPr/>
        </p:nvGrpSpPr>
        <p:grpSpPr>
          <a:xfrm>
            <a:off x="470473" y="2105561"/>
            <a:ext cx="12357724" cy="2567941"/>
            <a:chOff x="470473" y="2105561"/>
            <a:chExt cx="12357724" cy="2567941"/>
          </a:xfrm>
        </p:grpSpPr>
        <p:sp>
          <p:nvSpPr>
            <p:cNvPr id="1048681" name="文本框 21"/>
            <p:cNvSpPr txBox="1"/>
            <p:nvPr/>
          </p:nvSpPr>
          <p:spPr>
            <a:xfrm>
              <a:off x="470473" y="2105561"/>
              <a:ext cx="3606852" cy="25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ras Demi ITC" panose="020B08050305040208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03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048682" name="文本框 13"/>
            <p:cNvSpPr txBox="1"/>
            <p:nvPr/>
          </p:nvSpPr>
          <p:spPr>
            <a:xfrm>
              <a:off x="4547797" y="3013501"/>
              <a:ext cx="8280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4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格林函数法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endParaRPr>
            </a:p>
          </p:txBody>
        </p:sp>
      </p:grpSp>
      <p:sp>
        <p:nvSpPr>
          <p:cNvPr id="1048683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0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76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77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78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81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82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9" name="图片 16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0" name="图片 1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4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矩形 12"/>
          <p:cNvSpPr/>
          <p:nvPr/>
        </p:nvSpPr>
        <p:spPr>
          <a:xfrm>
            <a:off x="334963" y="1"/>
            <a:ext cx="895768" cy="731113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7" name="文本框 13"/>
          <p:cNvSpPr txBox="1"/>
          <p:nvPr/>
        </p:nvSpPr>
        <p:spPr>
          <a:xfrm>
            <a:off x="294551" y="100783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8" name="文本框 14"/>
          <p:cNvSpPr txBox="1"/>
          <p:nvPr/>
        </p:nvSpPr>
        <p:spPr>
          <a:xfrm>
            <a:off x="1388075" y="174463"/>
            <a:ext cx="4771966" cy="518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格林函数法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86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87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1" name="图片 2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2" name="图片 2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386730" y="1624793"/>
                <a:ext cx="4152996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m:rPr>
                                      <m:lit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lit/>
                        </m:rPr>
                        <a:rPr lang="en-US" altLang="zh-CN" sz="2000" i="1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  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30" y="1624793"/>
                <a:ext cx="4152996" cy="747320"/>
              </a:xfrm>
              <a:prstGeom prst="rect">
                <a:avLst/>
              </a:prstGeom>
              <a:blipFill rotWithShape="1">
                <a:blip r:embed="rId4"/>
                <a:stretch>
                  <a:fillRect l="-13" t="-62" r="-1086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096000" y="1605743"/>
                <a:ext cx="336528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5743"/>
                <a:ext cx="3365280" cy="691536"/>
              </a:xfrm>
              <a:prstGeom prst="rect">
                <a:avLst/>
              </a:prstGeom>
              <a:blipFill rotWithShape="1">
                <a:blip r:embed="rId5"/>
                <a:stretch>
                  <a:fillRect t="-67" r="-1837" b="-3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386730" y="2299716"/>
                <a:ext cx="5168081" cy="8187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𝐷𝑏</m:t>
                          </m:r>
                        </m:e>
                      </m:nary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supHide m:val="on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e>
                              </m:nary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730" y="2299716"/>
                <a:ext cx="5168081" cy="818750"/>
              </a:xfrm>
              <a:prstGeom prst="rect">
                <a:avLst/>
              </a:prstGeom>
              <a:blipFill rotWithShape="1">
                <a:blip r:embed="rId6"/>
                <a:stretch>
                  <a:fillRect l="-10" t="-47" r="-1062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025530" y="2384899"/>
                <a:ext cx="2491195" cy="629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𝐷𝑏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530" y="2384899"/>
                <a:ext cx="2491195" cy="629403"/>
              </a:xfrm>
              <a:prstGeom prst="rect">
                <a:avLst/>
              </a:prstGeom>
              <a:blipFill rotWithShape="1">
                <a:blip r:embed="rId7"/>
                <a:stretch>
                  <a:fillRect l="-21" t="-75" r="-4028" b="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033581" y="3150587"/>
                <a:ext cx="6474273" cy="649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nary>
                            <m:naryPr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581" y="3150587"/>
                <a:ext cx="6474273" cy="649280"/>
              </a:xfrm>
              <a:prstGeom prst="rect">
                <a:avLst/>
              </a:prstGeom>
              <a:blipFill rotWithShape="1">
                <a:blip r:embed="rId8"/>
                <a:stretch>
                  <a:fillRect l="-7" t="-54" r="-1173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7844965" y="3300847"/>
                <a:ext cx="2497094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altLang="zh-CN" sz="20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pl-PL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altLang="zh-CN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pl-PL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965" y="3300847"/>
                <a:ext cx="2497094" cy="347403"/>
              </a:xfrm>
              <a:prstGeom prst="rect">
                <a:avLst/>
              </a:prstGeom>
              <a:blipFill rotWithShape="1">
                <a:blip r:embed="rId9"/>
                <a:stretch>
                  <a:fillRect l="-7" t="-34" r="-1660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073993" y="3741470"/>
                <a:ext cx="6730560" cy="629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93" y="3741470"/>
                <a:ext cx="6730560" cy="629403"/>
              </a:xfrm>
              <a:prstGeom prst="rect">
                <a:avLst/>
              </a:prstGeom>
              <a:blipFill rotWithShape="1">
                <a:blip r:embed="rId10"/>
                <a:stretch>
                  <a:fillRect l="-3" t="-8" r="6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8094381" y="3896695"/>
                <a:ext cx="2977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altLang="zh-CN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altLang="zh-CN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E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s-E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E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altLang="zh-CN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s-E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381" y="3896695"/>
                <a:ext cx="2977866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1" t="-109" r="-1693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073993" y="4416736"/>
                <a:ext cx="4846903" cy="420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93" y="4416736"/>
                <a:ext cx="4846903" cy="420628"/>
              </a:xfrm>
              <a:prstGeom prst="rect">
                <a:avLst/>
              </a:prstGeom>
              <a:blipFill rotWithShape="1">
                <a:blip r:embed="rId12"/>
                <a:stretch>
                  <a:fillRect l="-4" t="-74" r="-757" b="1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6311155" y="3490241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164722" y="4990333"/>
                <a:ext cx="327455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altLang="zh-CN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i="0">
                                          <a:latin typeface="Cambria Math" panose="02040503050406030204" pitchFamily="18" charset="0"/>
                                        </a:rPr>
                                        <m:t>det</m:t>
                                      </m:r>
                                    </m:fName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func>
                                  <m:d>
                                    <m:d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22" y="4990333"/>
                <a:ext cx="3274551" cy="576183"/>
              </a:xfrm>
              <a:prstGeom prst="rect">
                <a:avLst/>
              </a:prstGeom>
              <a:blipFill rotWithShape="1">
                <a:blip r:embed="rId13"/>
                <a:stretch>
                  <a:fillRect l="-4" t="-87" r="-1164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88609" y="1035960"/>
                <a:ext cx="9834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Dirichlet</a:t>
                </a:r>
                <a:r>
                  <a:rPr lang="zh-CN" altLang="en-US" sz="2400" b="1" dirty="0"/>
                  <a:t>边界约束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，对应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𝑇𝑀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模式</m:t>
                    </m:r>
                  </m:oMath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09" y="1035960"/>
                <a:ext cx="983491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6" t="-60" r="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232815" y="5130829"/>
                <a:ext cx="21566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i="0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i="0">
                          <a:latin typeface="Cambria Math" panose="02040503050406030204" pitchFamily="18" charset="0"/>
                        </a:rPr>
                        <m:t>Tr</m:t>
                      </m:r>
                      <m:func>
                        <m:func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15" y="5130829"/>
                <a:ext cx="2156680" cy="307777"/>
              </a:xfrm>
              <a:prstGeom prst="rect">
                <a:avLst/>
              </a:prstGeom>
              <a:blipFill rotWithShape="1">
                <a:blip r:embed="rId15"/>
                <a:stretch>
                  <a:fillRect l="-19" t="-9" r="-2473" b="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775534" y="4293240"/>
                <a:ext cx="6138862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zh-CN" altLang="en-US" sz="2000" i="1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534" y="4293240"/>
                <a:ext cx="6138862" cy="668516"/>
              </a:xfrm>
              <a:prstGeom prst="rect">
                <a:avLst/>
              </a:prstGeom>
              <a:blipFill rotWithShape="1">
                <a:blip r:embed="rId16"/>
                <a:stretch>
                  <a:fillRect l="-5" t="-1" b="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782846" y="5561339"/>
                <a:ext cx="6138862" cy="69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Tr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 </m:t>
                      </m:r>
                      <m:r>
                        <m:rPr>
                          <m:sty m:val="p"/>
                        </m:rP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Tr</m:t>
                      </m:r>
                      <m:func>
                        <m:func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  <m:d>
                        <m:d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46" y="5561339"/>
                <a:ext cx="6138862" cy="691664"/>
              </a:xfrm>
              <a:prstGeom prst="rect">
                <a:avLst/>
              </a:prstGeom>
              <a:blipFill rotWithShape="1">
                <a:blip r:embed="rId17"/>
                <a:stretch>
                  <a:fillRect l="-9" t="-1" r="3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81.9143307086614,&quot;left&quot;:406.148031496063,&quot;top&quot;:29,&quot;width&quot;:448.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4291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E0000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443</Words>
  <Application>Microsoft Office PowerPoint</Application>
  <PresentationFormat>宽屏</PresentationFormat>
  <Paragraphs>93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阿里巴巴普惠体</vt:lpstr>
      <vt:lpstr>等线</vt:lpstr>
      <vt:lpstr>等线 Light</vt:lpstr>
      <vt:lpstr>微软雅黑</vt:lpstr>
      <vt:lpstr>Arial</vt:lpstr>
      <vt:lpstr>Calibri</vt:lpstr>
      <vt:lpstr>Cambria Math</vt:lpstr>
      <vt:lpstr>Eras Demi ITC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圣民 吕</cp:lastModifiedBy>
  <cp:revision>26</cp:revision>
  <dcterms:created xsi:type="dcterms:W3CDTF">2026-04-09T14:20:00Z</dcterms:created>
  <dcterms:modified xsi:type="dcterms:W3CDTF">2026-06-05T07:47:44Z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C5F648DCADD9445C84E2338312E6EE0E_13</vt:lpwstr>
  </property>
  <property fmtid="{D5CDD505-2E9C-101B-9397-08002B2CF9AE}" pid="3" name="KSOProductBuildVer">
    <vt:lpwstr>2052-12.1.0.26375</vt:lpwstr>
  </property>
</Properties>
</file>