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42.svg" ContentType="image/svg+xml"/>
  <Override PartName="/ppt/media/image4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2" r:id="rId3"/>
    <p:sldMasterId id="2147483655" r:id="rId4"/>
    <p:sldMasterId id="2147483659" r:id="rId5"/>
    <p:sldMasterId id="2147483663" r:id="rId6"/>
    <p:sldMasterId id="2147483667" r:id="rId7"/>
    <p:sldMasterId id="2147483670" r:id="rId8"/>
    <p:sldMasterId id="2147483674" r:id="rId9"/>
  </p:sldMasterIdLst>
  <p:notesMasterIdLst>
    <p:notesMasterId r:id="rId11"/>
  </p:notesMasterIdLst>
  <p:sldIdLst>
    <p:sldId id="256" r:id="rId10"/>
    <p:sldId id="271" r:id="rId12"/>
    <p:sldId id="272" r:id="rId13"/>
    <p:sldId id="273" r:id="rId14"/>
    <p:sldId id="275" r:id="rId15"/>
    <p:sldId id="276" r:id="rId16"/>
    <p:sldId id="257" r:id="rId17"/>
    <p:sldId id="258" r:id="rId18"/>
    <p:sldId id="259" r:id="rId19"/>
    <p:sldId id="260" r:id="rId20"/>
    <p:sldId id="261" r:id="rId21"/>
    <p:sldId id="263" r:id="rId22"/>
    <p:sldId id="277" r:id="rId23"/>
    <p:sldId id="282" r:id="rId24"/>
    <p:sldId id="280" r:id="rId25"/>
    <p:sldId id="281" r:id="rId26"/>
    <p:sldId id="265" r:id="rId27"/>
    <p:sldId id="268" r:id="rId28"/>
    <p:sldId id="269" r:id="rId29"/>
    <p:sldId id="286" r:id="rId30"/>
    <p:sldId id="278" r:id="rId31"/>
    <p:sldId id="270" r:id="rId32"/>
    <p:sldId id="264" r:id="rId33"/>
    <p:sldId id="284" r:id="rId34"/>
  </p:sldIdLst>
  <p:sldSz cx="16256000" cy="9144000"/>
  <p:notesSz cx="9144000" cy="16256000"/>
  <p:embeddedFontLst>
    <p:embeddedFont>
      <p:font typeface="Noto Sans SC" panose="020B0200000000000000" charset="-122"/>
      <p:regular r:id="rId38"/>
      <p:bold r:id="rId39"/>
    </p:embeddedFont>
    <p:embeddedFont>
      <p:font typeface="Cambria Math" panose="02040503050406030204" pitchFamily="18" charset="0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等线" panose="02010600030101010101" charset="-122"/>
      <p:regular r:id="rId45"/>
      <p:bold r:id="rId46"/>
    </p:embeddedFont>
    <p:embeddedFont>
      <p:font typeface="Cambria" panose="02040503050406030204"/>
      <p:regular r:id="rId47"/>
      <p:bold r:id="rId48"/>
      <p:italic r:id="rId49"/>
      <p:boldItalic r:id="rId50"/>
    </p:embeddedFont>
    <p:embeddedFont>
      <p:font typeface="黑体" panose="02010609060101010101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tags" Target="tags/tag34.xml"/><Relationship Id="rId51" Type="http://schemas.openxmlformats.org/officeDocument/2006/relationships/font" Target="fonts/font14.fntdata"/><Relationship Id="rId50" Type="http://schemas.openxmlformats.org/officeDocument/2006/relationships/font" Target="fonts/font1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接下来，由成员B为大家详细介绍EPA核心公式的理论推导过程。这部分是我们研究的理论核心。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这是最终结果和对比。我们这套点状核加 b_min = R 的方法，算出总截面约 993 mb；而 Krauss 1997 年那篇论文，用均匀带电球的形状因子，得到约 2360 mb，大约是我们的 2.4 倍。差异的物理原因有三点。第一，我们用的是硬截断，b 小于 R 的区域电磁作用被完全禁止，这低估了小碰撞参数处的光子通量。第二，真实的形状因子更柔和，均匀带电球允许 b 小于 R 处仍有部分相干贡献，提供了额外通量。第三，EPA 本身对截断高度敏感——那个对数增强让结果对 b_min 的选择很敏感，所以两个模型相差 2 倍多是完全合理的。</a:t>
            </a:r>
            <a:endParaRPr 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接下来，由成员B为大家详细介绍EPA核心公式的理论推导过程。这部分是我们研究的理论核心。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本次汇报将分为四个部分。首先，我们将介绍课题的背景、目标以及成员分工。接着，成员B将详细展示EPA核心公式的理论推导过程。然后，成员C将分享利用重离子对撞实验数据对EPA进行检验的应用案例。最后，我们将对中期成果进行总结，并对后续研究工作进行展望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接下来，由成员B为大家详细介绍EPA核心公式的理论推导过程。这部分是我们研究的理论核心。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这一页列出点状核计算所用的全部参数，方便复现。精细结构常数 α = 1/137.036。核电荷数 Z = 82，对应铅核。μ 子质量 m_μ = 0.1057 GeV。洛伦兹因子 γ = 2750，对应 LHC 铅核束能量。核半径 R = 7.1 fm。换算常数 ℏc = 0.1973 GeV·fm，用来在长度和能量之间转换。碰撞参数下限 b_min = R = 7.1 fm。频率上限 ω_max 约 76.4 GeV，由 γ/(R/ℏc) 算出。频率下限 ω_min 取 m_μ，是产生阈值。最后单位换算 1 GeV⁻² = 0.389379 mb。全部采用自然单位制，对应铅核在 LHC 能区超周边碰撞的典型工况。</a:t>
            </a:r>
            <a:endParaRPr 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接下来，由成员B为大家详细介绍EPA核心公式的理论推导过程。这部分是我们研究的理论核心。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我们来介绍课题的背景和目标。在高能物理领域，处理电磁相互作用时，直接计算非常复杂。等效光子近似，也就是EPA，提供了一种巧妙的简化方法。我们的研究目标就是要搞清楚三个问题：EPA为什么成立？它的核心公式是怎么来的？以及它在实际应用中到底好不好用？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好的，我们来详细看一下成员A的工作。首先，我们从最基础的Liénard-Wiechert势出发，通过洛伦兹变换，直观地展示了高速运动电荷的电场是如何被压缩的。</a:t>
            </a:r>
            <a:endParaRPr lang="en-US" sz="1400" b="0" i="0" u="none" strike="noStrike">
              <a:solidFill>
                <a:srgbClr val="000000"/>
              </a:solidFill>
            </a:endParaRPr>
          </a:p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基于此，我们总结了EPA成立的三大核心条件：光子虚度Q²近似为零、小角度散射，以及碰撞参数在合理范围内。此外，我们还深入探讨了一个有趣的现象——电场的高斯消去，解释了为什么在运动方向上电场会几乎消失。这些工作为后续的理论推导奠定了坚实的物理基础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接下来，由成员B为大家详细介绍EPA核心公式的理论推导过程。这部分是我们研究的理论核心。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7"/>
            <a:ext cx="103632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7"/>
            <a:ext cx="10363200" cy="2000249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5384800" cy="6034617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384800" cy="6034617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4067"/>
            <a:ext cx="4011084" cy="1549400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3467"/>
            <a:ext cx="4011084" cy="625475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4"/>
            <a:ext cx="27432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4"/>
            <a:ext cx="80264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0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3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3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3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ts val="130"/>
        </a:spcBef>
        <a:buFont typeface="Arial" panose="020B0604020202020204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609600" rtl="0" eaLnBrk="1" latinLnBrk="0" hangingPunct="1">
        <a:spcBef>
          <a:spcPts val="130"/>
        </a:spcBef>
        <a:buFont typeface="Arial" panose="020B0604020202020204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609600" rtl="0" eaLnBrk="1" latinLnBrk="0" hangingPunct="1">
        <a:spcBef>
          <a:spcPts val="130"/>
        </a:spcBef>
        <a:buFont typeface="Arial" panose="020B0604020202020204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609600" rtl="0" eaLnBrk="1" latinLnBrk="0" hangingPunct="1">
        <a:spcBef>
          <a:spcPts val="130"/>
        </a:spcBef>
        <a:buFont typeface="Arial" panose="020B0604020202020204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42.svg"/><Relationship Id="rId7" Type="http://schemas.openxmlformats.org/officeDocument/2006/relationships/image" Target="../media/image41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40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43.svg"/><Relationship Id="rId7" Type="http://schemas.openxmlformats.org/officeDocument/2006/relationships/image" Target="../media/image41.png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40.pn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0392B"/>
          </a:solidFill>
        </p:spPr>
      </p:sp>
      <p:sp>
        <p:nvSpPr>
          <p:cNvPr id="3" name="Shape 1"/>
          <p:cNvSpPr/>
          <p:nvPr/>
        </p:nvSpPr>
        <p:spPr>
          <a:xfrm>
            <a:off x="6858000" y="2794000"/>
            <a:ext cx="2540000" cy="12700"/>
          </a:xfrm>
          <a:prstGeom prst="rect">
            <a:avLst/>
          </a:prstGeom>
          <a:solidFill>
            <a:srgbClr val="FFFFFF">
              <a:alpha val="37647"/>
            </a:srgbClr>
          </a:solidFill>
        </p:spPr>
      </p:sp>
      <p:sp>
        <p:nvSpPr>
          <p:cNvPr id="4" name="Text 2"/>
          <p:cNvSpPr/>
          <p:nvPr/>
        </p:nvSpPr>
        <p:spPr>
          <a:xfrm>
            <a:off x="1778000" y="3175000"/>
            <a:ext cx="12700000" cy="762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4400" b="1" dirty="0">
                <a:solidFill>
                  <a:srgbClr val="FFFFFF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等效光子近似(</a:t>
            </a: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EPA)</a:t>
            </a:r>
            <a:r>
              <a:rPr lang="zh-CN" altLang="en-US" sz="4400" b="1" dirty="0">
                <a:solidFill>
                  <a:srgbClr val="FFFFFF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课题</a:t>
            </a:r>
            <a:r>
              <a:rPr lang="zh-CN" altLang="en-US" sz="4400" b="1" dirty="0">
                <a:solidFill>
                  <a:srgbClr val="FFFFFF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结题考核汇报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2413000" y="4191000"/>
            <a:ext cx="1143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Weizsäcker–Williams 方法（等效光子近似）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6858000" y="5080000"/>
            <a:ext cx="2540000" cy="12700"/>
          </a:xfrm>
          <a:prstGeom prst="rect">
            <a:avLst/>
          </a:prstGeom>
          <a:solidFill>
            <a:srgbClr val="FFFFFF">
              <a:alpha val="37647"/>
            </a:srgbClr>
          </a:solidFill>
        </p:spPr>
      </p:sp>
      <p:sp>
        <p:nvSpPr>
          <p:cNvPr id="7" name="Text 5"/>
          <p:cNvSpPr/>
          <p:nvPr/>
        </p:nvSpPr>
        <p:spPr>
          <a:xfrm>
            <a:off x="3048000" y="5461000"/>
            <a:ext cx="10160000" cy="381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60000"/>
              </a:lnSpc>
            </a:pPr>
            <a:r>
              <a:rPr lang="zh-CN" altLang="en-US" sz="2000" dirty="0">
                <a:solidFill>
                  <a:srgbClr val="FFFFFF">
                    <a:alpha val="66667"/>
                  </a:srgbClr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汇报人：姜文浩 梁若愚 王致远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588000" y="6731000"/>
            <a:ext cx="5080000" cy="3302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>
                    <a:alpha val="43922"/>
                  </a:srgbClr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2026年6月12日</a:t>
            </a:r>
            <a:endParaRPr lang="en-US" sz="13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Step 3：能流密度与等效光子数的关系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62000" y="11430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等效光子近似（EPA）的核心等式</a:t>
            </a:r>
            <a:r>
              <a:rPr lang="en-US" sz="1800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（Krauss et al., Eq. 2.12；Jackson, Eq. 15.53）：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968213" y="1701800"/>
            <a:ext cx="14319573" cy="66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8E8"/>
            </a:solidFill>
            <a:prstDash val="solid"/>
          </a:ln>
        </p:spPr>
        <p:txBody>
          <a:bodyPr/>
          <a:lstStyle/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5"/>
              <p:cNvSpPr/>
              <p:nvPr/>
            </p:nvSpPr>
            <p:spPr>
              <a:xfrm>
                <a:off x="1016000" y="1752600"/>
                <a:ext cx="14224000" cy="482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acc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1752600"/>
                <a:ext cx="14224000" cy="482600"/>
              </a:xfrm>
              <a:prstGeom prst="rect">
                <a:avLst/>
              </a:prstGeom>
              <a:blipFill rotWithShape="1">
                <a:blip r:embed="rId1"/>
                <a:stretch>
                  <a:fillRect t="-3816" b="-4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6"/>
          <p:cNvSpPr/>
          <p:nvPr/>
        </p:nvSpPr>
        <p:spPr>
          <a:xfrm>
            <a:off x="762000" y="27686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2C3E50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利用 Parseval 定理，单位频率间隔的等效光子数：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7"/>
              <p:cNvSpPr/>
              <p:nvPr/>
            </p:nvSpPr>
            <p:spPr>
              <a:xfrm>
                <a:off x="762000" y="3124200"/>
                <a:ext cx="14732000" cy="863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𝜋𝜔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acc>
                              <m:d>
                                <m:d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800" i="1" smtClean="0">
                                              <a:latin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Tex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124200"/>
                <a:ext cx="14732000" cy="8636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8"/>
          <p:cNvSpPr/>
          <p:nvPr/>
        </p:nvSpPr>
        <p:spPr>
          <a:xfrm>
            <a:off x="762000" y="39878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写成碰撞参数积分形式：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1203700" y="4596323"/>
            <a:ext cx="13848597" cy="764153"/>
          </a:xfrm>
          <a:prstGeom prst="rect">
            <a:avLst/>
          </a:prstGeom>
          <a:solidFill>
            <a:srgbClr val="EBF0F5"/>
          </a:solidFill>
          <a:ln w="12700">
            <a:solidFill>
              <a:srgbClr val="1B4F72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10"/>
              <p:cNvSpPr/>
              <p:nvPr/>
            </p:nvSpPr>
            <p:spPr>
              <a:xfrm>
                <a:off x="1270000" y="4699000"/>
                <a:ext cx="13716000" cy="482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nary>
                        <m:nary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 </m:t>
                          </m:r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2" name="Tex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4699000"/>
                <a:ext cx="13716000" cy="482600"/>
              </a:xfrm>
              <a:prstGeom prst="rect">
                <a:avLst/>
              </a:prstGeom>
              <a:blipFill rotWithShape="1">
                <a:blip r:embed="rId3"/>
                <a:stretch>
                  <a:fillRect t="-9737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11"/>
              <p:cNvSpPr/>
              <p:nvPr/>
            </p:nvSpPr>
            <p:spPr>
              <a:xfrm>
                <a:off x="762000" y="5715000"/>
                <a:ext cx="14732000" cy="381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其中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𝑑𝐼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dirty="0">
                            <a:latin typeface="Cambria Math" panose="02040503050406030204" pitchFamily="18" charset="0"/>
                          </a:rPr>
                          <m:t> </m:t>
                        </m:r>
                        <m:sSup>
                          <m:sSupPr>
                            <m:ctrlPr>
                              <a:rPr lang="en-US" sz="1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0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为单位面积、单位频率间隔的辐射能量密度。</a:t>
                </a:r>
                <a:endParaRPr lang="en-US" sz="2000" dirty="0"/>
              </a:p>
            </p:txBody>
          </p:sp>
        </mc:Choice>
        <mc:Fallback>
          <p:sp>
            <p:nvSpPr>
              <p:cNvPr id="13" name="Tex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715000"/>
                <a:ext cx="14732000" cy="381000"/>
              </a:xfrm>
              <a:prstGeom prst="rect">
                <a:avLst/>
              </a:prstGeom>
              <a:blipFill rotWithShape="1">
                <a:blip r:embed="rId4"/>
                <a:stretch>
                  <a:fillRect t="-21167" b="-21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12"/>
          <p:cNvSpPr/>
          <p:nvPr/>
        </p:nvSpPr>
        <p:spPr>
          <a:xfrm>
            <a:off x="762000" y="7823200"/>
            <a:ext cx="10160000" cy="2794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—— Krauss et al., Eq. 2.12; Jackson, Eq. 15.53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5 / 9</a:t>
            </a:r>
            <a:endParaRPr lang="en-US" sz="13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Step 4：对碰撞参数积分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62000" y="11430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代入低频极限下的能谱密度：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4"/>
              <p:cNvSpPr/>
              <p:nvPr/>
            </p:nvSpPr>
            <p:spPr>
              <a:xfrm>
                <a:off x="762000" y="1549400"/>
                <a:ext cx="14732000" cy="508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  <m:d>
                            <m:d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 </m:t>
                          </m:r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 </m:t>
                          </m:r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49400"/>
                <a:ext cx="14732000" cy="508000"/>
              </a:xfrm>
              <a:prstGeom prst="rect">
                <a:avLst/>
              </a:prstGeom>
              <a:blipFill rotWithShape="1">
                <a:blip r:embed="rId1"/>
                <a:stretch>
                  <a:fillRect t="-31000" b="-3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5"/>
              <p:cNvSpPr/>
              <p:nvPr/>
            </p:nvSpPr>
            <p:spPr>
              <a:xfrm>
                <a:off x="762000" y="2133600"/>
                <a:ext cx="14732000" cy="2794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40000"/>
                  </a:lnSpc>
                </a:pPr>
                <a:r>
                  <a:rPr lang="en-US" sz="1300" dirty="0">
                    <a:solidFill>
                      <a:srgbClr val="7F8C8D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（另一极化分量在 </a:t>
                </a:r>
                <a14:m>
                  <m:oMath xmlns:m="http://schemas.openxmlformats.org/officeDocument/2006/math">
                    <m:r>
                      <a:rPr lang="en-US" sz="1300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300" dirty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13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300" dirty="0">
                    <a:solidFill>
                      <a:srgbClr val="7F8C8D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时被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900" i="1" dirty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9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90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300" dirty="0">
                    <a:solidFill>
                      <a:srgbClr val="7F8C8D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压制 —— Jackson, Sec. 15.4）</a:t>
                </a:r>
                <a:endParaRPr lang="en-US" sz="1300" dirty="0"/>
              </a:p>
            </p:txBody>
          </p:sp>
        </mc:Choice>
        <mc:Fallback>
          <p:sp>
            <p:nvSpPr>
              <p:cNvPr id="7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33600"/>
                <a:ext cx="14732000" cy="2794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6"/>
              <p:cNvSpPr/>
              <p:nvPr/>
            </p:nvSpPr>
            <p:spPr>
              <a:xfrm>
                <a:off x="762000" y="2616200"/>
                <a:ext cx="14732000" cy="355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对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积分：</a:t>
                </a:r>
                <a:endParaRPr lang="en-US" sz="2000" dirty="0"/>
              </a:p>
            </p:txBody>
          </p:sp>
        </mc:Choice>
        <mc:Fallback>
          <p:sp>
            <p:nvSpPr>
              <p:cNvPr id="8" name="Tex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16200"/>
                <a:ext cx="14732000" cy="355600"/>
              </a:xfrm>
              <a:prstGeom prst="rect">
                <a:avLst/>
              </a:prstGeom>
              <a:blipFill rotWithShape="1">
                <a:blip r:embed="rId3"/>
                <a:stretch>
                  <a:fillRect t="-1839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7"/>
          <p:cNvSpPr/>
          <p:nvPr/>
        </p:nvSpPr>
        <p:spPr>
          <a:xfrm>
            <a:off x="965200" y="3056395"/>
            <a:ext cx="14224000" cy="7874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8E8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8"/>
              <p:cNvSpPr/>
              <p:nvPr/>
            </p:nvSpPr>
            <p:spPr>
              <a:xfrm>
                <a:off x="1016000" y="3200400"/>
                <a:ext cx="14224000" cy="482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 </m:t>
                          </m:r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3200400"/>
                <a:ext cx="14224000" cy="482600"/>
              </a:xfrm>
              <a:prstGeom prst="rect">
                <a:avLst/>
              </a:prstGeom>
              <a:blipFill rotWithShape="1">
                <a:blip r:embed="rId4"/>
                <a:stretch>
                  <a:fillRect t="-9737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9"/>
          <p:cNvSpPr/>
          <p:nvPr/>
        </p:nvSpPr>
        <p:spPr>
          <a:xfrm>
            <a:off x="762000" y="42164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得到等效光子数分布：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10"/>
              <p:cNvSpPr/>
              <p:nvPr/>
            </p:nvSpPr>
            <p:spPr>
              <a:xfrm>
                <a:off x="762000" y="4648200"/>
                <a:ext cx="14732000" cy="355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由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𝑑𝐼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=ℏ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 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) 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，且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𝑍𝑒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：</a:t>
                </a:r>
                <a:endParaRPr lang="en-US" sz="2000" dirty="0"/>
              </a:p>
            </p:txBody>
          </p:sp>
        </mc:Choice>
        <mc:Fallback>
          <p:sp>
            <p:nvSpPr>
              <p:cNvPr id="12" name="Tex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648200"/>
                <a:ext cx="14732000" cy="355600"/>
              </a:xfrm>
              <a:prstGeom prst="rect">
                <a:avLst/>
              </a:prstGeom>
              <a:blipFill rotWithShape="1">
                <a:blip r:embed="rId5"/>
                <a:stretch>
                  <a:fillRect t="-1839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hape 11"/>
          <p:cNvSpPr/>
          <p:nvPr/>
        </p:nvSpPr>
        <p:spPr>
          <a:xfrm>
            <a:off x="2540000" y="5130800"/>
            <a:ext cx="11176000" cy="889000"/>
          </a:xfrm>
          <a:prstGeom prst="rect">
            <a:avLst/>
          </a:prstGeom>
          <a:solidFill>
            <a:srgbClr val="EBF0F5"/>
          </a:solidFill>
          <a:ln w="25400">
            <a:solidFill>
              <a:srgbClr val="C0392B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12"/>
              <p:cNvSpPr/>
              <p:nvPr/>
            </p:nvSpPr>
            <p:spPr>
              <a:xfrm>
                <a:off x="2540000" y="5130800"/>
                <a:ext cx="11176000" cy="8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0" y="5130800"/>
                <a:ext cx="111760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14"/>
          <p:cNvSpPr/>
          <p:nvPr/>
        </p:nvSpPr>
        <p:spPr>
          <a:xfrm>
            <a:off x="762000" y="7823200"/>
            <a:ext cx="10160000" cy="2794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—— Weizsäcker–Williams 标准结果（Krauss et al., Sec. 2.1）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6 / 9</a:t>
            </a:r>
            <a:endParaRPr lang="en-US" sz="13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总结与文献映射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62000" y="1092200"/>
            <a:ext cx="3810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四步推导回顾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4"/>
              <p:cNvSpPr/>
              <p:nvPr/>
            </p:nvSpPr>
            <p:spPr>
              <a:xfrm>
                <a:off x="762000" y="1524000"/>
                <a:ext cx="14732000" cy="1778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1. 经典场：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Liénard–Wiechert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超相对论横向场（Jackson, Chap. 15）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2. 频域化：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傅里叶变换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函数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低频极限（Jackson, Eq. 15.52）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3. 能流–光子对应：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Poynting 矢量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等效光子能量流（Krauss et al., Eq. 2.12）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4. 几何积分：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对碰撞参数积分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对数依赖的软光子谱（WW </a:t>
                </a:r>
                <a:r>
                  <a:rPr lang="en-US" sz="1800" dirty="0" err="1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经典结果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）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24000"/>
                <a:ext cx="14732000" cy="1778000"/>
              </a:xfrm>
              <a:prstGeom prst="rect">
                <a:avLst/>
              </a:prstGeom>
              <a:blipFill rotWithShape="1">
                <a:blip r:embed="rId1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5"/>
          <p:cNvSpPr/>
          <p:nvPr/>
        </p:nvSpPr>
        <p:spPr>
          <a:xfrm>
            <a:off x="762000" y="3505200"/>
            <a:ext cx="3810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关键公式引用速查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0"/>
              <p:cNvGraphicFramePr>
                <a:graphicFrameLocks noGrp="1"/>
              </p:cNvGraphicFramePr>
              <p:nvPr/>
            </p:nvGraphicFramePr>
            <p:xfrm>
              <a:off x="762000" y="3962400"/>
              <a:ext cx="14283055" cy="3047998"/>
            </p:xfrm>
            <a:graphic>
              <a:graphicData uri="http://schemas.openxmlformats.org/drawingml/2006/table">
                <a:tbl>
                  <a:tblPr/>
                  <a:tblGrid>
                    <a:gridCol w="6917055"/>
                    <a:gridCol w="7366000"/>
                  </a:tblGrid>
                  <a:tr h="46795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u="none" dirty="0">
                              <a:solidFill>
                                <a:srgbClr val="FFFFFF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公式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B4F7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u="none" dirty="0">
                              <a:solidFill>
                                <a:srgbClr val="FFFFFF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来源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B4F72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1600" b="0" i="1" u="none" dirty="0" smtClean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b="0" i="1" u="none" dirty="0" smtClean="0">
                                          <a:solidFill>
                                            <a:srgbClr val="2C3E50"/>
                                          </a:solidFill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-12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u="none" dirty="0" smtClean="0">
                                          <a:solidFill>
                                            <a:srgbClr val="2C3E50"/>
                                          </a:solidFill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-12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u="none" dirty="0" smtClean="0">
                                          <a:solidFill>
                                            <a:srgbClr val="2C3E50"/>
                                          </a:solidFill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-12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n-US" sz="1600" u="none" dirty="0" err="1">
                              <a:solidFill>
                                <a:srgbClr val="2C3E50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横向场表达式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Jackson, Sec. 11.10 / 15.4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u="none" dirty="0" smtClean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 u="none" dirty="0" smtClean="0">
                                            <a:solidFill>
                                              <a:srgbClr val="2C3E50"/>
                                            </a:solidFill>
                                            <a:latin typeface="Cambria Math" panose="02040503050406030204" pitchFamily="18" charset="0"/>
                                            <a:ea typeface="Times New Roman, SimSun" pitchFamily="34" charset="-122"/>
                                            <a:cs typeface="Times New Roman, SimSun" pitchFamily="34" charset="-12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600" i="1" u="none" dirty="0" smtClean="0">
                                                <a:solidFill>
                                                  <a:srgbClr val="2C3E5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, SimSun" pitchFamily="34" charset="-122"/>
                                                <a:cs typeface="Times New Roman, SimSun" pitchFamily="34" charset="-12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 u="none" dirty="0">
                                                    <a:solidFill>
                                                      <a:srgbClr val="2C3E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, SimSun" pitchFamily="34" charset="-122"/>
                                                    <a:cs typeface="Times New Roman, SimSun" pitchFamily="34" charset="-12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 u="none" dirty="0">
                                                    <a:solidFill>
                                                      <a:srgbClr val="2C3E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, SimSun" pitchFamily="34" charset="-122"/>
                                                    <a:cs typeface="Times New Roman, SimSun" pitchFamily="34" charset="-12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 u="none" dirty="0">
                                                    <a:solidFill>
                                                      <a:srgbClr val="2C3E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, SimSun" pitchFamily="34" charset="-122"/>
                                                    <a:cs typeface="Times New Roman, SimSun" pitchFamily="34" charset="-120"/>
                                                  </a:rPr>
                                                  <m:t>⊥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d>
                                          <m:dPr>
                                            <m:ctrlPr>
                                              <a:rPr lang="en-US" sz="1600" i="1" u="none" dirty="0">
                                                <a:solidFill>
                                                  <a:srgbClr val="2C3E5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, SimSun" pitchFamily="34" charset="-122"/>
                                                <a:cs typeface="Times New Roman, SimSun" pitchFamily="34" charset="-12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 u="none" dirty="0">
                                                <a:solidFill>
                                                  <a:srgbClr val="2C3E5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, SimSun" pitchFamily="34" charset="-122"/>
                                                <a:cs typeface="Times New Roman, SimSun" pitchFamily="34" charset="-12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1600" i="1" u="none" dirty="0">
                                                <a:solidFill>
                                                  <a:srgbClr val="2C3E5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, SimSun" pitchFamily="34" charset="-122"/>
                                                <a:cs typeface="Times New Roman, SimSun" pitchFamily="34" charset="-12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i="1" u="none" dirty="0">
                                                <a:solidFill>
                                                  <a:srgbClr val="2C3E50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, SimSun" pitchFamily="34" charset="-122"/>
                                                <a:cs typeface="Times New Roman, SimSun" pitchFamily="34" charset="-120"/>
                                              </a:rPr>
                                              <m:t>𝑏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 u="none" dirty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 i="1" u="none" dirty="0">
                                    <a:solidFill>
                                      <a:srgbClr val="2C3E50"/>
                                    </a:solidFill>
                                    <a:latin typeface="Cambria Math" panose="02040503050406030204" pitchFamily="18" charset="0"/>
                                    <a:ea typeface="Times New Roman, SimSun" pitchFamily="34" charset="-122"/>
                                    <a:cs typeface="Times New Roman, SimSun" pitchFamily="34" charset="-120"/>
                                  </a:rPr>
                                  <m:t>∝</m:t>
                                </m:r>
                                <m:sSubSup>
                                  <m:sSubSupPr>
                                    <m:ctrlPr>
                                      <a:rPr lang="en-US" sz="1600" i="1" u="none" dirty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 u="none" dirty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600" i="1" u="none" dirty="0" smtClean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00" i="1" u="none" dirty="0" smtClean="0">
                                        <a:solidFill>
                                          <a:srgbClr val="2C3E50"/>
                                        </a:solidFill>
                                        <a:latin typeface="Cambria Math" panose="02040503050406030204" pitchFamily="18" charset="0"/>
                                        <a:ea typeface="Times New Roman, SimSun" pitchFamily="34" charset="-122"/>
                                        <a:cs typeface="Times New Roman, SimSun" pitchFamily="34" charset="-12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Jackson, Eq. (15.52)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Times New Roman, SimSun" pitchFamily="34" charset="0"/>
                            <a:ea typeface="Times New Roman, SimSun" pitchFamily="34" charset="-122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Krauss et al., Eq. (2.12); Jackson, Eq. (15.53)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Weizsäcker–Williams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 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, SimSun" pitchFamily="34" charset="-120"/>
                            </a:rPr>
                            <a:t>标准结果(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Krauss et al., Sec. 2.1)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0"/>
              <p:cNvGraphicFramePr>
                <a:graphicFrameLocks noGrp="1"/>
              </p:cNvGraphicFramePr>
              <p:nvPr/>
            </p:nvGraphicFramePr>
            <p:xfrm>
              <a:off x="762000" y="3962400"/>
              <a:ext cx="14283055" cy="3047998"/>
            </p:xfrm>
            <a:graphic>
              <a:graphicData uri="http://schemas.openxmlformats.org/drawingml/2006/table">
                <a:tbl>
                  <a:tblPr/>
                  <a:tblGrid>
                    <a:gridCol w="6917055"/>
                    <a:gridCol w="7366000"/>
                  </a:tblGrid>
                  <a:tr h="46795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u="none" dirty="0">
                              <a:solidFill>
                                <a:srgbClr val="FFFFFF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公式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B4F7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u="none" dirty="0">
                              <a:solidFill>
                                <a:srgbClr val="FFFFFF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来源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B4F72"/>
                        </a:solidFill>
                      </a:tcPr>
                    </a:tc>
                  </a:tr>
                  <a:tr h="645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Jackson, Sec. 11.10 / 15.4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4452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Jackson, Eq. (15.52)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Times New Roman, SimSun" pitchFamily="34" charset="0"/>
                            <a:ea typeface="Times New Roman, SimSun" pitchFamily="34" charset="-122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Krauss et al., Eq. (2.12); Jackson, Eq. (15.53)</a:t>
                          </a:r>
                          <a:endParaRPr lang="en-US" sz="1600" dirty="0">
                            <a:latin typeface="Times New Roman" panose="02020603050405020304" pitchFamily="34" charset="0"/>
                            <a:ea typeface="Times New Roman, SimSun" pitchFamily="34" charset="0"/>
                            <a:cs typeface="Times New Roman" panose="02020603050405020304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45012">
                    <a:tc>
                      <a:txBody>
                        <a:bodyPr/>
                        <a:lstStyle/>
                        <a:p>
                          <a:pPr algn="l"/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Weizsäcker–Williams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, SimSun" pitchFamily="34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a:t> 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, SimSun" pitchFamily="34" charset="-120"/>
                            </a:rPr>
                            <a:t>标准结果(</a:t>
                          </a:r>
                          <a:r>
                            <a:rPr lang="en-US" sz="1600" u="none" dirty="0">
                              <a:solidFill>
                                <a:srgbClr val="2C3E50"/>
                              </a:solidFill>
                              <a:latin typeface="Times New Roman" panose="02020603050405020304" pitchFamily="34" charset="0"/>
                              <a:ea typeface="Times New Roman, SimSun" pitchFamily="34" charset="-122"/>
                              <a:cs typeface="Times New Roman" panose="02020603050405020304" pitchFamily="34" charset="0"/>
                            </a:rPr>
                            <a:t>Krauss et al., Sec. 2.1)</a:t>
                          </a:r>
                          <a:endParaRPr lang="en-US" sz="1600" dirty="0">
                            <a:latin typeface="Times New Roman, SimSun" pitchFamily="34" charset="0"/>
                            <a:ea typeface="Times New Roman, SimSun" pitchFamily="34" charset="0"/>
                            <a:cs typeface="Times New Roman, SimSun" pitchFamily="34" charset="0"/>
                          </a:endParaRPr>
                        </a:p>
                      </a:txBody>
                      <a:tcPr marT="0" marB="0" anchor="ctr">
                        <a:lnL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E5E8E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BF0F5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-2297927" y="6341075"/>
                <a:ext cx="8126232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u="none" dirty="0" smtClean="0">
                          <a:solidFill>
                            <a:srgbClr val="2C3E50"/>
                          </a:solidFill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-120"/>
                        </a:rPr>
                        <m:t>𝑛</m:t>
                      </m:r>
                      <m:d>
                        <m:dPr>
                          <m:ctrlP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</m:ctrlPr>
                        </m:dPr>
                        <m:e>
                          <m: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m:t>𝜔</m:t>
                          </m:r>
                        </m:e>
                      </m:d>
                      <m:r>
                        <a:rPr lang="en-US" altLang="zh-CN" sz="1800" i="1" u="none" dirty="0" smtClean="0">
                          <a:solidFill>
                            <a:srgbClr val="2C3E50"/>
                          </a:solidFill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-120"/>
                        </a:rPr>
                        <m:t>=</m:t>
                      </m:r>
                      <m:f>
                        <m:fPr>
                          <m:ctrlP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</m:ctrlPr>
                        </m:fPr>
                        <m:num>
                          <m: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m:t>𝜋𝜔</m:t>
                          </m:r>
                        </m:den>
                      </m:f>
                      <m:func>
                        <m:funcPr>
                          <m:ctrlPr>
                            <a:rPr lang="en-US" altLang="zh-CN" sz="1800" i="1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i="0" u="none" dirty="0" smtClean="0">
                              <a:solidFill>
                                <a:srgbClr val="2C3E50"/>
                              </a:solidFill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-12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 dirty="0">
                                  <a:solidFill>
                                    <a:srgbClr val="2C3E50"/>
                                  </a:solidFill>
                                  <a:latin typeface="Cambria Math" panose="02040503050406030204" pitchFamily="18" charset="0"/>
                                  <a:ea typeface="Times New Roman, SimSun" pitchFamily="34" charset="-122"/>
                                  <a:cs typeface="Times New Roman, SimSun" pitchFamily="34" charset="-12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dirty="0">
                                      <a:solidFill>
                                        <a:srgbClr val="2C3E50"/>
                                      </a:solidFill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-12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zh-CN" sz="1800" dirty="0">
                  <a:latin typeface="Times New Roman, SimSun" pitchFamily="34" charset="0"/>
                  <a:ea typeface="Times New Roman, SimSun" pitchFamily="34" charset="0"/>
                  <a:cs typeface="Times New Roman, SimSun" pitchFamily="34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97927" y="6341075"/>
                <a:ext cx="8126232" cy="663580"/>
              </a:xfrm>
              <a:prstGeom prst="rect">
                <a:avLst/>
              </a:prstGeom>
              <a:blipFill rotWithShape="1">
                <a:blip r:embed="rId3"/>
                <a:stretch>
                  <a:fillRect l="6" t="-90" r="3" b="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762000" y="5681421"/>
                <a:ext cx="9275196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800" i="1" dirty="0" smtClean="0"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0"/>
                        </a:rPr>
                        <m:t>𝑛</m:t>
                      </m:r>
                      <m:d>
                        <m:d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</m:ctrlPr>
                        </m:dPr>
                        <m:e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𝜔</m:t>
                          </m:r>
                        </m:e>
                      </m:d>
                      <m:r>
                        <a:rPr lang="en-US" altLang="zh-CN" sz="1800" i="1" dirty="0" smtClean="0"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0"/>
                        </a:rPr>
                        <m:t>=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0"/>
                        </a:rPr>
                        <m:t>1</m:t>
                      </m:r>
                      <m:r>
                        <m:rPr>
                          <m:lit/>
                        </m:rPr>
                        <a:rPr lang="en-US" altLang="zh-CN" sz="1800" b="0" i="1" dirty="0" smtClean="0"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0"/>
                        </a:rPr>
                        <m:t>/</m:t>
                      </m:r>
                      <m:r>
                        <a:rPr lang="en-US" altLang="zh-CN" sz="1800" i="1" dirty="0" smtClean="0">
                          <a:latin typeface="Cambria Math" panose="02040503050406030204" pitchFamily="18" charset="0"/>
                          <a:ea typeface="Times New Roman, SimSun" pitchFamily="34" charset="-122"/>
                          <a:cs typeface="Times New Roman, SimSun" pitchFamily="34" charset="0"/>
                        </a:rPr>
                        <m:t>𝜋𝜔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lit/>
                            </m:rP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sz="1800" i="1" dirty="0" smtClean="0">
                                  <a:latin typeface="Cambria Math" panose="02040503050406030204" pitchFamily="18" charset="0"/>
                                  <a:ea typeface="Times New Roman, SimSun" pitchFamily="34" charset="-122"/>
                                  <a:cs typeface="Times New Roman, SimSun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  <a:ea typeface="Times New Roman, SimSun" pitchFamily="34" charset="-122"/>
                                      <a:cs typeface="Times New Roman, SimSun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1800" i="1" dirty="0" smtClean="0"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lit/>
                                        </m:rPr>
                                        <a:rPr lang="en-US" altLang="zh-CN" sz="1800" i="1" dirty="0" smtClean="0"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0"/>
                                        </a:rPr>
                                        <m:t> 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US" altLang="zh-CN" sz="1800" i="1" dirty="0" smtClean="0"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dirty="0" smtClean="0"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1800" i="1" dirty="0" smtClean="0">
                                          <a:latin typeface="Cambria Math" panose="02040503050406030204" pitchFamily="18" charset="0"/>
                                          <a:ea typeface="Times New Roman, SimSun" pitchFamily="34" charset="-122"/>
                                          <a:cs typeface="Times New Roman, SimSun" pitchFamily="34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1800" i="1" dirty="0" smtClean="0">
                                  <a:latin typeface="Cambria Math" panose="02040503050406030204" pitchFamily="18" charset="0"/>
                                  <a:ea typeface="Times New Roman, SimSun" pitchFamily="34" charset="-122"/>
                                  <a:cs typeface="Times New Roman, SimSun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</m:ctrlPr>
                        </m:sSubPr>
                        <m:e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  <a:ea typeface="Times New Roman, SimSun" pitchFamily="34" charset="-122"/>
                              <a:cs typeface="Times New Roman, SimSun" pitchFamily="34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altLang="zh-CN" sz="1800" dirty="0">
                  <a:latin typeface="Times New Roman, SimSun" pitchFamily="34" charset="0"/>
                  <a:ea typeface="Times New Roman, SimSun" pitchFamily="34" charset="-122"/>
                  <a:cs typeface="Times New Roman, SimSun" pitchFamily="34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681421"/>
                <a:ext cx="9275196" cy="658770"/>
              </a:xfrm>
              <a:prstGeom prst="rect">
                <a:avLst/>
              </a:prstGeom>
              <a:blipFill rotWithShape="1">
                <a:blip r:embed="rId4"/>
                <a:stretch>
                  <a:fillRect t="-12" r="4" b="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62667"/>
            <a:ext cx="16256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03</a:t>
            </a:r>
            <a:endParaRPr lang="en-US" sz="16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4741333"/>
            <a:ext cx="16256000" cy="1354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全截面</a:t>
            </a: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计算</a:t>
            </a:r>
            <a:endParaRPr lang="zh-CN" altLang="en-US" sz="64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1016000" y="1354455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44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物理过程：</a:t>
            </a:r>
            <a:endParaRPr lang="zh-CN" altLang="en-US" sz="4400" b="1" dirty="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6 / 9</a:t>
            </a:r>
            <a:endParaRPr lang="en-US" sz="13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383006" y="2760037"/>
                <a:ext cx="15490190" cy="194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每个原子核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(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电荷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Z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，洛伦兹因子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)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独立发射等效光子，其能量分布为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𝑛</m:t>
                    </m:r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endParaRPr lang="zh-CN" altLang="en-US"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两个这样的光子（分别来自两个核）发生碰撞，产生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对</a:t>
                </a:r>
                <a:endParaRPr lang="zh-CN" altLang="en-US"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总截面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=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对所有可能的两个光子能量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积分，积分权重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=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两个光子谱的乘积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×双光子反应截面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𝛾𝛾</m:t>
                        </m:r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06" y="2760037"/>
                <a:ext cx="15490190" cy="1941830"/>
              </a:xfrm>
              <a:prstGeom prst="rect">
                <a:avLst/>
              </a:prstGeom>
              <a:blipFill rotWithShape="1">
                <a:blip r:embed="rId1"/>
                <a:stretch>
                  <a:fillRect l="-1" t="-17" r="-393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2"/>
          <p:cNvSpPr/>
          <p:nvPr/>
        </p:nvSpPr>
        <p:spPr>
          <a:xfrm>
            <a:off x="1092200" y="508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全截面</a:t>
            </a: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计算</a:t>
            </a:r>
            <a:endParaRPr lang="zh-CN" altLang="en-US" sz="28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</p:txBody>
      </p:sp>
      <p:pic>
        <p:nvPicPr>
          <p:cNvPr id="19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6753631"/>
            <a:ext cx="8763000" cy="974547"/>
          </a:xfrm>
          <a:prstGeom prst="rect">
            <a:avLst/>
          </a:prstGeom>
        </p:spPr>
      </p:pic>
      <p:sp>
        <p:nvSpPr>
          <p:cNvPr id="20" name="Text 2"/>
          <p:cNvSpPr/>
          <p:nvPr/>
        </p:nvSpPr>
        <p:spPr>
          <a:xfrm>
            <a:off x="1016000" y="601853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44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最终公式：</a:t>
            </a:r>
            <a:endParaRPr lang="zh-CN" altLang="en-US" sz="4400" b="1" dirty="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0" y="0"/>
            <a:ext cx="177800" cy="9144000"/>
          </a:xfrm>
          <a:prstGeom prst="rect">
            <a:avLst/>
          </a:prstGeom>
          <a:solidFill>
            <a:srgbClr val="13315C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1104900" y="844550"/>
            <a:ext cx="2704266" cy="4616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altLang="en-US" sz="3000" b="1" dirty="0">
                <a:solidFill>
                  <a:srgbClr val="13315C"/>
                </a:solidFill>
                <a:latin typeface="Cambria" panose="02040503050406030204"/>
                <a:ea typeface="黑体" panose="02010609060101010101" charset="-122"/>
                <a:cs typeface="Cambria" panose="02040503050406030204"/>
              </a:rPr>
              <a:t>计算结果与对比</a:t>
            </a:r>
            <a:endParaRPr lang="zh-CN" altLang="en-US" sz="3000" b="1" dirty="0">
              <a:solidFill>
                <a:srgbClr val="13315C"/>
              </a:solidFill>
              <a:latin typeface="Cambria" panose="02040503050406030204"/>
              <a:ea typeface="黑体" panose="02010609060101010101" charset="-122"/>
              <a:cs typeface="Cambria" panose="02040503050406030204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439900" y="800100"/>
            <a:ext cx="381000" cy="372533"/>
            <a:chOff x="10829925" y="600075"/>
            <a:chExt cx="285750" cy="279400"/>
          </a:xfrm>
        </p:grpSpPr>
        <p:sp>
          <p:nvSpPr>
            <p:cNvPr id="5" name="Freeform 5"/>
            <p:cNvSpPr/>
            <p:nvPr/>
          </p:nvSpPr>
          <p:spPr>
            <a:xfrm>
              <a:off x="10893425" y="869950"/>
              <a:ext cx="158750" cy="9525"/>
            </a:xfrm>
            <a:custGeom>
              <a:avLst/>
              <a:gdLst/>
              <a:ahLst/>
              <a:cxnLst/>
              <a:rect l="l" t="t" r="r" b="b"/>
              <a:pathLst>
                <a:path w="158750" h="9525">
                  <a:moveTo>
                    <a:pt x="0" y="0"/>
                  </a:moveTo>
                  <a:lnTo>
                    <a:pt x="158750" y="0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10877550" y="631825"/>
              <a:ext cx="190500" cy="15875"/>
            </a:xfrm>
            <a:custGeom>
              <a:avLst/>
              <a:gdLst/>
              <a:ahLst/>
              <a:cxnLst/>
              <a:rect l="l" t="t" r="r" b="b"/>
              <a:pathLst>
                <a:path w="190500" h="15875">
                  <a:moveTo>
                    <a:pt x="0" y="15875"/>
                  </a:moveTo>
                  <a:lnTo>
                    <a:pt x="95250" y="0"/>
                  </a:lnTo>
                  <a:lnTo>
                    <a:pt x="190500" y="15875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10972800" y="600075"/>
              <a:ext cx="9525" cy="269875"/>
            </a:xfrm>
            <a:custGeom>
              <a:avLst/>
              <a:gdLst/>
              <a:ahLst/>
              <a:cxnLst/>
              <a:rect l="l" t="t" r="r" b="b"/>
              <a:pathLst>
                <a:path w="9525" h="269875">
                  <a:moveTo>
                    <a:pt x="0" y="0"/>
                  </a:moveTo>
                  <a:lnTo>
                    <a:pt x="0" y="269875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8" name="Freeform 8"/>
            <p:cNvSpPr/>
            <p:nvPr/>
          </p:nvSpPr>
          <p:spPr>
            <a:xfrm>
              <a:off x="10829925" y="647700"/>
              <a:ext cx="95250" cy="142875"/>
            </a:xfrm>
            <a:custGeom>
              <a:avLst/>
              <a:gdLst/>
              <a:ahLst/>
              <a:cxnLst/>
              <a:rect l="l" t="t" r="r" b="b"/>
              <a:pathLst>
                <a:path w="95250" h="142875">
                  <a:moveTo>
                    <a:pt x="95250" y="95250"/>
                  </a:moveTo>
                  <a:lnTo>
                    <a:pt x="47625" y="0"/>
                  </a:lnTo>
                  <a:lnTo>
                    <a:pt x="0" y="95250"/>
                  </a:lnTo>
                  <a:cubicBezTo>
                    <a:pt x="0" y="121553"/>
                    <a:pt x="21322" y="142875"/>
                    <a:pt x="47625" y="142875"/>
                  </a:cubicBezTo>
                  <a:cubicBezTo>
                    <a:pt x="73928" y="142875"/>
                    <a:pt x="95250" y="121553"/>
                    <a:pt x="95250" y="95250"/>
                  </a:cubicBez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11020425" y="647700"/>
              <a:ext cx="95250" cy="142875"/>
            </a:xfrm>
            <a:custGeom>
              <a:avLst/>
              <a:gdLst/>
              <a:ahLst/>
              <a:cxnLst/>
              <a:rect l="l" t="t" r="r" b="b"/>
              <a:pathLst>
                <a:path w="95250" h="142875">
                  <a:moveTo>
                    <a:pt x="95250" y="95250"/>
                  </a:moveTo>
                  <a:lnTo>
                    <a:pt x="47625" y="0"/>
                  </a:lnTo>
                  <a:lnTo>
                    <a:pt x="0" y="95250"/>
                  </a:lnTo>
                  <a:cubicBezTo>
                    <a:pt x="0" y="121553"/>
                    <a:pt x="21322" y="142875"/>
                    <a:pt x="47625" y="142875"/>
                  </a:cubicBezTo>
                  <a:cubicBezTo>
                    <a:pt x="73928" y="142875"/>
                    <a:pt x="95250" y="121553"/>
                    <a:pt x="95250" y="95250"/>
                  </a:cubicBez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</p:grpSp>
      <p:sp>
        <p:nvSpPr>
          <p:cNvPr id="11" name="Line 11"/>
          <p:cNvSpPr/>
          <p:nvPr/>
        </p:nvSpPr>
        <p:spPr>
          <a:xfrm>
            <a:off x="1168400" y="1422401"/>
            <a:ext cx="13944600" cy="12700"/>
          </a:xfrm>
          <a:custGeom>
            <a:avLst/>
            <a:gdLst/>
            <a:ahLst/>
            <a:cxnLst/>
            <a:rect l="l" t="t" r="r" b="b"/>
            <a:pathLst>
              <a:path w="10458450" h="9525">
                <a:moveTo>
                  <a:pt x="0" y="0"/>
                </a:moveTo>
                <a:lnTo>
                  <a:pt x="10458450" y="0"/>
                </a:lnTo>
              </a:path>
            </a:pathLst>
          </a:custGeom>
          <a:noFill/>
          <a:ln w="19050">
            <a:solidFill>
              <a:srgbClr val="D7DEE8"/>
            </a:solidFill>
          </a:ln>
        </p:spPr>
      </p:sp>
      <p:sp>
        <p:nvSpPr>
          <p:cNvPr id="12" name="Line 12"/>
          <p:cNvSpPr/>
          <p:nvPr/>
        </p:nvSpPr>
        <p:spPr>
          <a:xfrm>
            <a:off x="1524000" y="6858001"/>
            <a:ext cx="6096000" cy="12700"/>
          </a:xfrm>
          <a:custGeom>
            <a:avLst/>
            <a:gdLst/>
            <a:ahLst/>
            <a:cxnLst/>
            <a:rect l="l" t="t" r="r" b="b"/>
            <a:pathLst>
              <a:path w="4572000" h="9525">
                <a:moveTo>
                  <a:pt x="0" y="0"/>
                </a:moveTo>
                <a:lnTo>
                  <a:pt x="4572000" y="0"/>
                </a:lnTo>
              </a:path>
            </a:pathLst>
          </a:custGeom>
          <a:noFill/>
          <a:ln w="19050">
            <a:solidFill>
              <a:srgbClr val="D7DEE8"/>
            </a:solidFill>
          </a:ln>
        </p:spPr>
      </p:sp>
      <p:sp>
        <p:nvSpPr>
          <p:cNvPr id="13" name="Rectangle 13"/>
          <p:cNvSpPr/>
          <p:nvPr/>
        </p:nvSpPr>
        <p:spPr>
          <a:xfrm>
            <a:off x="2159000" y="4318000"/>
            <a:ext cx="1905000" cy="2540000"/>
          </a:xfrm>
          <a:prstGeom prst="roundRect">
            <a:avLst>
              <a:gd name="adj" fmla="val 4000"/>
            </a:avLst>
          </a:prstGeom>
          <a:solidFill>
            <a:srgbClr val="13315C"/>
          </a:solidFill>
          <a:ln>
            <a:noFill/>
          </a:ln>
        </p:spPr>
      </p:sp>
      <p:sp>
        <p:nvSpPr>
          <p:cNvPr id="14" name="TextBox 14"/>
          <p:cNvSpPr txBox="1"/>
          <p:nvPr/>
        </p:nvSpPr>
        <p:spPr>
          <a:xfrm>
            <a:off x="2770062" y="3740150"/>
            <a:ext cx="682879" cy="4616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13315C"/>
                </a:solidFill>
                <a:latin typeface="Cambria" panose="02040503050406030204"/>
                <a:ea typeface="黑体" panose="02010609060101010101" charset="-122"/>
                <a:cs typeface="Cambria" panose="02040503050406030204"/>
              </a:rPr>
              <a:t>993</a:t>
            </a:r>
            <a:endParaRPr lang="en-US" altLang="zh-CN" sz="3000" b="1" dirty="0">
              <a:solidFill>
                <a:srgbClr val="13315C"/>
              </a:solidFill>
              <a:latin typeface="Cambria" panose="02040503050406030204"/>
              <a:ea typeface="黑体" panose="02010609060101010101" charset="-122"/>
              <a:cs typeface="Cambria" panose="0204050305040603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01320" y="7015481"/>
            <a:ext cx="62036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本工作</a:t>
            </a:r>
            <a:endParaRPr lang="zh-CN" altLang="en-US" sz="1600" b="1" dirty="0">
              <a:solidFill>
                <a:srgbClr val="1F2933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56674" y="7327266"/>
            <a:ext cx="1309653" cy="2000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altLang="en-US" sz="13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点状核 </a:t>
            </a:r>
            <a:r>
              <a:rPr lang="en-US" altLang="zh-CN" sz="13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+ b_min=R</a:t>
            </a:r>
            <a:endParaRPr lang="en-US" altLang="zh-CN" sz="1300" dirty="0">
              <a:solidFill>
                <a:srgbClr val="5B6B7B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7" name="Rectangle 17"/>
          <p:cNvSpPr/>
          <p:nvPr/>
        </p:nvSpPr>
        <p:spPr>
          <a:xfrm>
            <a:off x="5080000" y="2286000"/>
            <a:ext cx="1905000" cy="4572000"/>
          </a:xfrm>
          <a:prstGeom prst="roundRect">
            <a:avLst>
              <a:gd name="adj" fmla="val 4000"/>
            </a:avLst>
          </a:prstGeom>
          <a:solidFill>
            <a:srgbClr val="C8860D"/>
          </a:solidFill>
          <a:ln>
            <a:noFill/>
          </a:ln>
        </p:spPr>
      </p:sp>
      <p:sp>
        <p:nvSpPr>
          <p:cNvPr id="18" name="TextBox 18"/>
          <p:cNvSpPr txBox="1"/>
          <p:nvPr/>
        </p:nvSpPr>
        <p:spPr>
          <a:xfrm>
            <a:off x="5577248" y="1708150"/>
            <a:ext cx="910506" cy="4616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8860D"/>
                </a:solidFill>
                <a:latin typeface="Cambria" panose="02040503050406030204"/>
                <a:ea typeface="黑体" panose="02010609060101010101" charset="-122"/>
                <a:cs typeface="Cambria" panose="02040503050406030204"/>
              </a:rPr>
              <a:t>2360</a:t>
            </a:r>
            <a:endParaRPr lang="en-US" altLang="zh-CN" sz="3000" b="1" dirty="0">
              <a:solidFill>
                <a:srgbClr val="C8860D"/>
              </a:solidFill>
              <a:latin typeface="Cambria" panose="02040503050406030204"/>
              <a:ea typeface="黑体" panose="02010609060101010101" charset="-122"/>
              <a:cs typeface="Cambria" panose="0204050305040603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18551" y="7015481"/>
            <a:ext cx="1227900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Krauss (1997)</a:t>
            </a:r>
            <a:endParaRPr lang="en-US" altLang="zh-CN" sz="1600" b="1" dirty="0">
              <a:solidFill>
                <a:srgbClr val="1F2933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82294" y="7327266"/>
            <a:ext cx="1500411" cy="2000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altLang="en-US" sz="13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均匀带电球形状因子</a:t>
            </a:r>
            <a:endParaRPr lang="zh-CN" altLang="en-US" sz="1300" dirty="0">
              <a:solidFill>
                <a:srgbClr val="5B6B7B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279179" y="7849869"/>
            <a:ext cx="2585643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单位：</a:t>
            </a:r>
            <a:r>
              <a:rPr lang="en-US" altLang="zh-CN" sz="14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mb</a:t>
            </a:r>
            <a:r>
              <a:rPr lang="zh-CN" altLang="en-US" sz="14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（同一 </a:t>
            </a:r>
            <a:r>
              <a:rPr lang="en-US" altLang="zh-CN" sz="14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γγ→μ⁺μ⁻ </a:t>
            </a:r>
            <a:r>
              <a:rPr lang="zh-CN" altLang="en-US" sz="14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过程）</a:t>
            </a:r>
            <a:endParaRPr lang="zh-CN" altLang="en-US" sz="1400" dirty="0">
              <a:solidFill>
                <a:srgbClr val="5B6B7B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8382000" y="1905000"/>
            <a:ext cx="6731000" cy="5969000"/>
          </a:xfrm>
          <a:prstGeom prst="roundRect">
            <a:avLst>
              <a:gd name="adj" fmla="val 2553"/>
            </a:avLst>
          </a:prstGeom>
          <a:solidFill>
            <a:srgbClr val="F4F6FA"/>
          </a:solidFill>
          <a:ln w="14288">
            <a:solidFill>
              <a:srgbClr val="D7DEE8"/>
            </a:solidFill>
          </a:ln>
        </p:spPr>
      </p:sp>
      <p:grpSp>
        <p:nvGrpSpPr>
          <p:cNvPr id="27" name="Group 27"/>
          <p:cNvGrpSpPr/>
          <p:nvPr/>
        </p:nvGrpSpPr>
        <p:grpSpPr>
          <a:xfrm>
            <a:off x="8801100" y="2298700"/>
            <a:ext cx="381000" cy="381000"/>
            <a:chOff x="6600825" y="1724025"/>
            <a:chExt cx="285750" cy="285750"/>
          </a:xfrm>
        </p:grpSpPr>
        <p:sp>
          <p:nvSpPr>
            <p:cNvPr id="23" name="Freeform 23"/>
            <p:cNvSpPr/>
            <p:nvPr/>
          </p:nvSpPr>
          <p:spPr>
            <a:xfrm>
              <a:off x="6600825" y="1724025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222250" h="222250">
                  <a:moveTo>
                    <a:pt x="0" y="111125"/>
                  </a:moveTo>
                  <a:cubicBezTo>
                    <a:pt x="0" y="172498"/>
                    <a:pt x="49752" y="222250"/>
                    <a:pt x="111125" y="222250"/>
                  </a:cubicBezTo>
                  <a:cubicBezTo>
                    <a:pt x="172498" y="222250"/>
                    <a:pt x="222250" y="172498"/>
                    <a:pt x="222250" y="111125"/>
                  </a:cubicBezTo>
                  <a:cubicBezTo>
                    <a:pt x="222250" y="49752"/>
                    <a:pt x="172498" y="0"/>
                    <a:pt x="111125" y="0"/>
                  </a:cubicBezTo>
                  <a:cubicBezTo>
                    <a:pt x="49752" y="0"/>
                    <a:pt x="0" y="49752"/>
                    <a:pt x="0" y="111125"/>
                  </a:cubicBez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24" name="Freeform 24"/>
            <p:cNvSpPr/>
            <p:nvPr/>
          </p:nvSpPr>
          <p:spPr>
            <a:xfrm>
              <a:off x="6791325" y="1914525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250" y="9525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25" name="Freeform 25"/>
            <p:cNvSpPr/>
            <p:nvPr/>
          </p:nvSpPr>
          <p:spPr>
            <a:xfrm>
              <a:off x="6711950" y="1882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159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26" name="Freeform 26"/>
            <p:cNvSpPr/>
            <p:nvPr/>
          </p:nvSpPr>
          <p:spPr>
            <a:xfrm>
              <a:off x="6693852" y="1785121"/>
              <a:ext cx="43836" cy="50034"/>
            </a:xfrm>
            <a:custGeom>
              <a:avLst/>
              <a:gdLst/>
              <a:ahLst/>
              <a:cxnLst/>
              <a:rect l="l" t="t" r="r" b="b"/>
              <a:pathLst>
                <a:path w="43836" h="50034">
                  <a:moveTo>
                    <a:pt x="18097" y="50029"/>
                  </a:moveTo>
                  <a:cubicBezTo>
                    <a:pt x="29109" y="50034"/>
                    <a:pt x="38689" y="42489"/>
                    <a:pt x="41262" y="31782"/>
                  </a:cubicBezTo>
                  <a:cubicBezTo>
                    <a:pt x="43836" y="21075"/>
                    <a:pt x="38733" y="10000"/>
                    <a:pt x="28922" y="5000"/>
                  </a:cubicBezTo>
                  <a:cubicBezTo>
                    <a:pt x="19110" y="0"/>
                    <a:pt x="7150" y="2379"/>
                    <a:pt x="0" y="10754"/>
                  </a:cubicBez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</p:grpSp>
      <p:sp>
        <p:nvSpPr>
          <p:cNvPr id="28" name="TextBox 28"/>
          <p:cNvSpPr txBox="1"/>
          <p:nvPr/>
        </p:nvSpPr>
        <p:spPr>
          <a:xfrm>
            <a:off x="9370061" y="2378710"/>
            <a:ext cx="1986121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altLang="en-US" sz="2200" b="1" dirty="0">
                <a:solidFill>
                  <a:srgbClr val="13315C"/>
                </a:solidFill>
                <a:latin typeface="Cambria" panose="02040503050406030204"/>
                <a:ea typeface="黑体" panose="02010609060101010101" charset="-122"/>
                <a:cs typeface="Cambria" panose="02040503050406030204"/>
              </a:rPr>
              <a:t>差异的物理原因</a:t>
            </a:r>
            <a:endParaRPr lang="zh-CN" altLang="en-US" sz="2200" b="1" dirty="0">
              <a:solidFill>
                <a:srgbClr val="13315C"/>
              </a:solidFill>
              <a:latin typeface="Cambria" panose="02040503050406030204"/>
              <a:ea typeface="黑体" panose="02010609060101010101" charset="-122"/>
              <a:cs typeface="Cambria" panose="02040503050406030204"/>
            </a:endParaRPr>
          </a:p>
        </p:txBody>
      </p:sp>
      <p:sp>
        <p:nvSpPr>
          <p:cNvPr id="29" name="Line 29"/>
          <p:cNvSpPr/>
          <p:nvPr/>
        </p:nvSpPr>
        <p:spPr>
          <a:xfrm>
            <a:off x="8737600" y="2895601"/>
            <a:ext cx="5994400" cy="12700"/>
          </a:xfrm>
          <a:custGeom>
            <a:avLst/>
            <a:gdLst/>
            <a:ahLst/>
            <a:cxnLst/>
            <a:rect l="l" t="t" r="r" b="b"/>
            <a:pathLst>
              <a:path w="4495800" h="9525">
                <a:moveTo>
                  <a:pt x="0" y="0"/>
                </a:moveTo>
                <a:lnTo>
                  <a:pt x="4495800" y="0"/>
                </a:lnTo>
              </a:path>
            </a:pathLst>
          </a:custGeom>
          <a:noFill/>
          <a:ln w="14288">
            <a:solidFill>
              <a:srgbClr val="D7DEE8"/>
            </a:solidFill>
          </a:ln>
        </p:spPr>
      </p:sp>
      <p:grpSp>
        <p:nvGrpSpPr>
          <p:cNvPr id="42" name="Group 42"/>
          <p:cNvGrpSpPr/>
          <p:nvPr/>
        </p:nvGrpSpPr>
        <p:grpSpPr>
          <a:xfrm>
            <a:off x="8877300" y="3399790"/>
            <a:ext cx="3643754" cy="3912712"/>
            <a:chOff x="6657975" y="2549842"/>
            <a:chExt cx="2732816" cy="2934534"/>
          </a:xfrm>
        </p:grpSpPr>
        <p:sp>
          <p:nvSpPr>
            <p:cNvPr id="30" name="Ellipse 30"/>
            <p:cNvSpPr/>
            <p:nvPr/>
          </p:nvSpPr>
          <p:spPr>
            <a:xfrm>
              <a:off x="6657975" y="2581275"/>
              <a:ext cx="95250" cy="95250"/>
            </a:xfrm>
            <a:prstGeom prst="ellipse">
              <a:avLst/>
            </a:prstGeom>
            <a:solidFill>
              <a:srgbClr val="13315C"/>
            </a:solidFill>
            <a:ln>
              <a:noFill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6917055" y="2549842"/>
              <a:ext cx="1495602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点状核硬截断 </a:t>
              </a:r>
              <a:r>
                <a:rPr lang="en-US" altLang="zh-CN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b &lt; R</a:t>
              </a:r>
              <a:endParaRPr lang="en-US" altLang="zh-CN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918960" y="2842260"/>
              <a:ext cx="2266246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完全禁止 </a:t>
              </a:r>
              <a:r>
                <a:rPr lang="en-US" alt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b &lt; R </a:t>
              </a:r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区域的电磁作用，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6918960" y="3089910"/>
              <a:ext cx="20005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低估了小碰撞参数的光子通量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4" name="Ellipse 34"/>
            <p:cNvSpPr/>
            <p:nvPr/>
          </p:nvSpPr>
          <p:spPr>
            <a:xfrm>
              <a:off x="6657975" y="3686175"/>
              <a:ext cx="95250" cy="95250"/>
            </a:xfrm>
            <a:prstGeom prst="ellipse">
              <a:avLst/>
            </a:prstGeom>
            <a:solidFill>
              <a:srgbClr val="C8860D"/>
            </a:solidFill>
            <a:ln>
              <a:noFill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6917055" y="3654742"/>
              <a:ext cx="1568939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真实形状因子更柔和</a:t>
              </a:r>
              <a:endParaRPr lang="zh-CN" altLang="en-US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918960" y="3947160"/>
              <a:ext cx="2266246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均匀带电球允许 </a:t>
              </a:r>
              <a:r>
                <a:rPr lang="en-US" alt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b &lt; R </a:t>
              </a:r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处仍有部分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918960" y="4194810"/>
              <a:ext cx="169277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相干贡献，提供额外通量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8" name="Ellipse 38"/>
            <p:cNvSpPr/>
            <p:nvPr/>
          </p:nvSpPr>
          <p:spPr>
            <a:xfrm>
              <a:off x="6657975" y="4791075"/>
              <a:ext cx="95250" cy="95250"/>
            </a:xfrm>
            <a:prstGeom prst="ellipse">
              <a:avLst/>
            </a:prstGeom>
            <a:solidFill>
              <a:srgbClr val="B5482E"/>
            </a:solidFill>
            <a:ln>
              <a:noFill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6917055" y="4759642"/>
              <a:ext cx="1587406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rgbClr val="B5482E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EPA </a:t>
              </a:r>
              <a:r>
                <a:rPr lang="zh-CN" altLang="en-US" b="1" dirty="0">
                  <a:solidFill>
                    <a:srgbClr val="B5482E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对截断高度敏感</a:t>
              </a:r>
              <a:endParaRPr lang="zh-CN" altLang="en-US" b="1" dirty="0">
                <a:solidFill>
                  <a:srgbClr val="B5482E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918960" y="5052060"/>
              <a:ext cx="247183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对数增强使结果对 </a:t>
              </a:r>
              <a:r>
                <a:rPr lang="en-US" alt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b_min </a:t>
              </a:r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选择敏感，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918960" y="5299710"/>
              <a:ext cx="1962076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故两模型相差约 </a:t>
              </a:r>
              <a:r>
                <a:rPr lang="en-US" alt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2.4 </a:t>
              </a:r>
              <a:r>
                <a:rPr lang="zh-CN" altLang="en-US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倍属合理</a:t>
              </a:r>
              <a:endParaRPr lang="zh-CN" altLang="en-US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62667"/>
            <a:ext cx="16256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04</a:t>
            </a:r>
            <a:endParaRPr lang="en-US" sz="16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4741333"/>
            <a:ext cx="16256000" cy="1354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应用案例与检验</a:t>
            </a:r>
            <a:endParaRPr lang="zh-CN" altLang="en-US" sz="64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应用案例</a:t>
            </a: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分析</a:t>
            </a:r>
            <a:endParaRPr lang="zh-CN" altLang="en-US" sz="28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p:sp>
        <p:nvSpPr>
          <p:cNvPr id="10" name="Text 3"/>
          <p:cNvSpPr/>
          <p:nvPr/>
        </p:nvSpPr>
        <p:spPr>
          <a:xfrm>
            <a:off x="762000" y="1092200"/>
            <a:ext cx="3810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>
              <a:lnSpc>
                <a:spcPct val="160000"/>
              </a:lnSpc>
            </a:pPr>
            <a:r>
              <a:rPr lang="zh-CN" alt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案例来源：</a:t>
            </a:r>
            <a:r>
              <a:rPr lang="en-US" altLang="zh-CN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 ATLAS </a:t>
            </a:r>
            <a:r>
              <a:rPr lang="zh-CN" alt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合作组 2021 年发表的超周边铅-铅碰撞实验（</a:t>
            </a:r>
            <a:r>
              <a:rPr lang="en-US" altLang="zh-CN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Phys. Rev. C 104, 024906, arXiv:2011.12211）</a:t>
            </a:r>
            <a:endParaRPr lang="en-US" altLang="zh-CN" sz="18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1"/>
          <a:srcRect t="12387" b="12387"/>
          <a:stretch>
            <a:fillRect/>
          </a:stretch>
        </p:blipFill>
        <p:spPr>
          <a:xfrm>
            <a:off x="3964305" y="1765300"/>
            <a:ext cx="7047865" cy="2667000"/>
          </a:xfrm>
          <a:prstGeom prst="roundRect">
            <a:avLst>
              <a:gd name="adj" fmla="val 5714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5" name="Text 7"/>
          <p:cNvSpPr/>
          <p:nvPr/>
        </p:nvSpPr>
        <p:spPr>
          <a:xfrm>
            <a:off x="812800" y="4010025"/>
            <a:ext cx="9398000" cy="2657475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indent="0" algn="l" fontAlgn="auto">
              <a:lnSpc>
                <a:spcPts val="2000"/>
              </a:lnSpc>
            </a:pPr>
            <a:endParaRPr lang="en-US" sz="20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  <a:p>
            <a:pPr indent="0" algn="l" fontAlgn="auto">
              <a:lnSpc>
                <a:spcPts val="2000"/>
              </a:lnSpc>
            </a:pP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2082800" y="5369560"/>
                <a:ext cx="10026650" cy="19373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  <a:sym typeface="+mn-ea"/>
                  </a:rPr>
                  <a:t>物理过程</a:t>
                </a:r>
                <a:r>
                  <a:rPr lang="en-US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  <a:sym typeface="+mn-ea"/>
                  </a:rPr>
                  <a:t>：</a:t>
                </a:r>
                <a:endParaRPr lang="en-US" b="1" dirty="0">
                  <a:solidFill>
                    <a:srgbClr val="1B4F72"/>
                  </a:solidFill>
                  <a:latin typeface="Times New Roman" panose="02020603050405020304" pitchFamily="34" charset="0"/>
                  <a:ea typeface="Times New Roman" panose="02020603050405020304" pitchFamily="34" charset="-122"/>
                  <a:cs typeface="Times New Roman" panose="02020603050405020304" pitchFamily="34" charset="-120"/>
                  <a:sym typeface="+mn-ea"/>
                </a:endParaRPr>
              </a:p>
              <a:p>
                <a:endParaRPr lang="en-US" b="1" dirty="0">
                  <a:solidFill>
                    <a:srgbClr val="1B4F72"/>
                  </a:solidFill>
                  <a:latin typeface="Times New Roman" panose="02020603050405020304" pitchFamily="34" charset="0"/>
                  <a:ea typeface="Times New Roman" panose="02020603050405020304" pitchFamily="34" charset="-122"/>
                  <a:cs typeface="Times New Roman" panose="02020603050405020304" pitchFamily="34" charset="-120"/>
                  <a:sym typeface="+mn-ea"/>
                </a:endParaRPr>
              </a:p>
              <a:p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在高能重离子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(</a:t>
                </a:r>
                <a:r>
                  <a:rPr lang="en-US" altLang="zh-CN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Pb+Pb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)</a:t>
                </a:r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超周边碰撞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(b&gt;2R)</a:t>
                </a:r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中，两个原子核擦边而过，不发生强相互作用。</a:t>
                </a:r>
                <a:endParaRPr lang="zh-CN" altLang="en-US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根据等效光子近似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(</a:t>
                </a:r>
                <a:r>
                  <a:rPr lang="en-US" altLang="zh-CN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)</a:t>
                </a:r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，每个原子核的超相对论电磁场可等效为一束高能准实光子流。这两束光子流发生相互作用，通过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𝛾𝛾</m:t>
                    </m:r>
                    <m:r>
                      <a:rPr lang="en-US" altLang="zh-CN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过程产生一对正反</a:t>
                </a:r>
                <a:r>
                  <a:rPr lang="en-US" altLang="zh-CN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μ</a:t>
                </a:r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子。</a:t>
                </a:r>
                <a:endParaRPr lang="zh-CN" altLang="en-US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该过程是量子电动力学（</a:t>
                </a:r>
                <a:r>
                  <a:rPr lang="en-US" altLang="zh-CN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QED</a:t>
                </a:r>
                <a:r>
                  <a:rPr lang="en-US" altLang="zh-CN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）</a:t>
                </a:r>
                <a:r>
                  <a:rPr lang="zh-CN" altLang="en-US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的基本预言，也是研究核电磁场结构和光子-光子相互作用的理想探针。</a:t>
                </a:r>
                <a:endParaRPr lang="zh-CN" altLang="en-US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endParaRPr lang="zh-CN" altLang="en-US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0" y="5369560"/>
                <a:ext cx="10026650" cy="1937385"/>
              </a:xfrm>
              <a:prstGeom prst="rect">
                <a:avLst/>
              </a:prstGeom>
              <a:blipFill rotWithShape="1">
                <a:blip r:embed="rId2"/>
                <a:stretch>
                  <a:fillRect b="-15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应用案例</a:t>
            </a:r>
            <a:r>
              <a:rPr lang="zh-CN" alt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分析</a:t>
            </a:r>
            <a:endParaRPr lang="zh-CN" altLang="en-US" sz="28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p:sp>
        <p:nvSpPr>
          <p:cNvPr id="15" name="Text 7"/>
          <p:cNvSpPr/>
          <p:nvPr/>
        </p:nvSpPr>
        <p:spPr>
          <a:xfrm>
            <a:off x="812800" y="4010025"/>
            <a:ext cx="9398000" cy="2657475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indent="0" algn="l" fontAlgn="auto">
              <a:lnSpc>
                <a:spcPts val="2000"/>
              </a:lnSpc>
            </a:pPr>
            <a:endParaRPr lang="en-US" sz="20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  <a:p>
            <a:pPr indent="0" algn="l" fontAlgn="auto">
              <a:lnSpc>
                <a:spcPts val="2000"/>
              </a:lnSpc>
            </a:pPr>
            <a:endParaRPr 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0" y="1219200"/>
            <a:ext cx="7846695" cy="5339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812800" y="6889115"/>
                <a:ext cx="7658100" cy="155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  <a:sym typeface="+mn-ea"/>
                  </a:rPr>
                  <a:t>碰撞能量：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34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34" charset="-122"/>
                                <a:cs typeface="Cambria Math" panose="02040503050406030204" pitchFamily="18" charset="0"/>
                                <a:sym typeface="+mn-ea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b="1" i="1" dirty="0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34" charset="-122"/>
                                <a:cs typeface="Cambria Math" panose="02040503050406030204" pitchFamily="18" charset="0"/>
                                <a:sym typeface="+mn-ea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𝟓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𝟎𝟐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𝑻𝒆𝑽</m:t>
                    </m:r>
                  </m:oMath>
                </a14:m>
                <a:endParaRPr lang="en-US" altLang="zh-CN" b="1" i="1" dirty="0">
                  <a:solidFill>
                    <a:srgbClr val="1B4F72"/>
                  </a:solidFill>
                  <a:latin typeface="Cambria Math" panose="02040503050406030204" pitchFamily="18" charset="0"/>
                  <a:ea typeface="Times New Roman" panose="02020603050405020304" pitchFamily="34" charset="-122"/>
                  <a:cs typeface="Cambria Math" panose="02040503050406030204" pitchFamily="18" charset="0"/>
                  <a:sym typeface="+mn-ea"/>
                </a:endParaRPr>
              </a:p>
              <a:p>
                <a:endParaRPr lang="zh-CN" altLang="en-US" b="1" dirty="0">
                  <a:solidFill>
                    <a:srgbClr val="1B4F72"/>
                  </a:solidFill>
                  <a:latin typeface="Cambria Math" panose="02040503050406030204" pitchFamily="18" charset="0"/>
                  <a:ea typeface="Times New Roman" panose="02020603050405020304" pitchFamily="34" charset="-122"/>
                  <a:cs typeface="Cambria Math" panose="02040503050406030204" pitchFamily="18" charset="0"/>
                  <a:sym typeface="+mn-ea"/>
                </a:endParaRPr>
              </a:p>
              <a:p>
                <a:r>
                  <a:rPr lang="zh-CN" altLang="en-US" b="1" dirty="0">
                    <a:solidFill>
                      <a:srgbClr val="1B4F72"/>
                    </a:solidFill>
                    <a:latin typeface="Cambria Math" panose="02040503050406030204" pitchFamily="18" charset="0"/>
                    <a:ea typeface="Times New Roman" panose="02020603050405020304" pitchFamily="34" charset="-122"/>
                    <a:cs typeface="Cambria Math" panose="02040503050406030204" pitchFamily="18" charset="0"/>
                    <a:sym typeface="+mn-ea"/>
                  </a:rPr>
                  <a:t>接收度条件：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𝒑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𝝁</m:t>
                        </m:r>
                      </m:e>
                    </m:d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&gt;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𝟒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 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𝑮𝒆𝑽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𝜼</m:t>
                        </m:r>
                        <m:d>
                          <m:dPr>
                            <m:ctrlPr>
                              <a:rPr lang="en-US" altLang="zh-CN" b="1" i="1" dirty="0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34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b="1" i="1" dirty="0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34" charset="-122"/>
                                <a:cs typeface="Cambria Math" panose="02040503050406030204" pitchFamily="18" charset="0"/>
                                <a:sym typeface="+mn-ea"/>
                              </a:rPr>
                              <m:t>𝝁</m:t>
                            </m:r>
                          </m:e>
                        </m:d>
                      </m:e>
                    </m:d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&lt;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𝟐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𝟒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,</m:t>
                    </m:r>
                    <m:sSub>
                      <m:sSubPr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𝝁𝝁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&gt;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𝟏𝟎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𝑮𝒆𝑽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,</m:t>
                    </m:r>
                    <m:sSub>
                      <m:sSubPr>
                        <m:ctrlP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𝒑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𝑻</m:t>
                        </m:r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,</m:t>
                        </m:r>
                        <m:r>
                          <a:rPr lang="en-US" altLang="zh-CN" b="1" i="1" dirty="0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Times New Roman" panose="02020603050405020304" pitchFamily="34" charset="-122"/>
                            <a:cs typeface="Cambria Math" panose="02040503050406030204" pitchFamily="18" charset="0"/>
                            <a:sym typeface="+mn-ea"/>
                          </a:rPr>
                          <m:t>𝝁𝝁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&lt;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𝟐</m:t>
                    </m:r>
                    <m:r>
                      <a:rPr lang="en-US" altLang="zh-CN" b="1" i="1" dirty="0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Times New Roman" panose="02020603050405020304" pitchFamily="34" charset="-122"/>
                        <a:cs typeface="Cambria Math" panose="02040503050406030204" pitchFamily="18" charset="0"/>
                        <a:sym typeface="+mn-ea"/>
                      </a:rPr>
                      <m:t>𝑮𝒆𝑽</m:t>
                    </m:r>
                  </m:oMath>
                </a14:m>
                <a:endParaRPr lang="en-US" altLang="zh-CN" b="1" i="1" dirty="0">
                  <a:solidFill>
                    <a:srgbClr val="1B4F72"/>
                  </a:solidFill>
                  <a:latin typeface="Cambria Math" panose="02040503050406030204" pitchFamily="18" charset="0"/>
                  <a:ea typeface="Times New Roman" panose="02020603050405020304" pitchFamily="34" charset="-122"/>
                  <a:cs typeface="Cambria Math" panose="02040503050406030204" pitchFamily="18" charset="0"/>
                  <a:sym typeface="+mn-ea"/>
                </a:endParaRPr>
              </a:p>
              <a:p>
                <a:endParaRPr lang="en-US" altLang="zh-CN" b="1" i="1" dirty="0">
                  <a:solidFill>
                    <a:srgbClr val="1B4F72"/>
                  </a:solidFill>
                  <a:latin typeface="Cambria Math" panose="02040503050406030204" pitchFamily="18" charset="0"/>
                  <a:ea typeface="Times New Roman" panose="02020603050405020304" pitchFamily="34" charset="-122"/>
                  <a:cs typeface="Cambria Math" panose="02040503050406030204" pitchFamily="18" charset="0"/>
                  <a:sym typeface="+mn-ea"/>
                </a:endParaRPr>
              </a:p>
              <a:p>
                <a:r>
                  <a:rPr lang="en-US" altLang="zh-CN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  <a:sym typeface="+mn-ea"/>
                  </a:rPr>
                  <a:t> </a:t>
                </a:r>
                <a:endParaRPr lang="zh-CN" altLang="en-US"/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6889115"/>
                <a:ext cx="7658100" cy="15544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9262110" y="2228850"/>
                <a:ext cx="5418455" cy="95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中心快度区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1" i="1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  <m:t>𝝁𝝁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实验数据与 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STARlight 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理论高度吻合，比值接近 1。表明 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EPA 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在小角度散射区域是有效的。</a:t>
                </a:r>
                <a:endParaRPr lang="zh-CN" altLang="en-US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110" y="2228850"/>
                <a:ext cx="5418455" cy="958850"/>
              </a:xfrm>
              <a:prstGeom prst="rect">
                <a:avLst/>
              </a:prstGeom>
              <a:blipFill rotWithShape="1">
                <a:blip r:embed="rId3"/>
                <a:stretch>
                  <a:fillRect r="-1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9262110" y="3907155"/>
                <a:ext cx="5677535" cy="210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大快度区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1" i="1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solidFill>
                                      <a:srgbClr val="1B4F72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  <m:t>𝝁𝝁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实验数据明显高于理论值，特别是在最低质量区间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𝟏𝟎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1B4F72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  <m:t>𝝁𝝁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𝑮𝒆𝑽</m:t>
                        </m:r>
                      </m:e>
                    </m:d>
                  </m:oMath>
                </a14:m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,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实验数据与理论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值比值约为1.1–1.2，即实验比理论高 10–20%。</a:t>
                </a:r>
                <a:endParaRPr lang="zh-CN" altLang="en-US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endParaRPr lang="zh-CN" altLang="en-US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随着双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 </m:t>
                    </m:r>
                    <m:r>
                      <a:rPr lang="en-US" altLang="zh-CN" b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𝛍</m:t>
                    </m:r>
                    <m:r>
                      <a:rPr lang="en-US" altLang="zh-CN" b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 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子质量增大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𝟒𝟎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𝑮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𝑒𝑉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、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𝟒𝟎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𝟖𝟎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𝑮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𝑒𝑉</m:t>
                        </m:r>
                      </m:e>
                    </m:d>
                  </m:oMath>
                </a14:m>
                <a:r>
                  <a:rPr lang="zh-CN" altLang="en-US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，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统计误差增大，但大快度区偏高的趋势仍然存在。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110" y="3907155"/>
                <a:ext cx="5677535" cy="21031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应用案例分析</a:t>
            </a:r>
            <a:r>
              <a:rPr lang="en-US" altLang="zh-CN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偏差</a:t>
            </a: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原因分析</a:t>
            </a:r>
            <a:endParaRPr lang="zh-CN" altLang="en-US" sz="2800" b="1" dirty="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p:sp>
        <p:nvSpPr>
          <p:cNvPr id="15" name="Text 7"/>
          <p:cNvSpPr/>
          <p:nvPr/>
        </p:nvSpPr>
        <p:spPr>
          <a:xfrm>
            <a:off x="812800" y="4010025"/>
            <a:ext cx="9398000" cy="2657475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indent="0" algn="l" fontAlgn="auto">
              <a:lnSpc>
                <a:spcPts val="2000"/>
              </a:lnSpc>
            </a:pPr>
            <a:endParaRPr lang="en-US" sz="20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  <a:p>
            <a:pPr indent="0" algn="l" fontAlgn="auto">
              <a:lnSpc>
                <a:spcPts val="2000"/>
              </a:lnSpc>
            </a:pP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812800" y="1475740"/>
                <a:ext cx="10621645" cy="93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中心快度区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吻合的原因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1.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中心快度区对应小角度散射，此时光子虚度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很小，近似为“准实”光子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，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的核心假设成立。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2.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STARlight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正确包含了核形状因子、碰撞参数截断（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b &gt; 2R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）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等效应，因此能够准确描述该区域。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1475740"/>
                <a:ext cx="10621645" cy="93154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812800" y="3435350"/>
                <a:ext cx="11592560" cy="4043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大快度区实验高于理论的根本原因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1.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光子虚度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假设失效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 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假设：光子是“准实”的，虚度可忽略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大快度区的真实情况：大快度对应大角度散射，光子虚度显著增大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i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 i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后果：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的因子化形式（将过程分解为光子发射与光子-靶散射）不再严格成立，导致理论截面系统性偏低。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2.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光子横向动量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假设失效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  <a:sym typeface="+mn-ea"/>
                  </a:rPr>
                  <a:t>EPA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假设：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光子动量严格沿纵向，横向动量可忽略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，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理由是高能极限下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∼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𝜸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≪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。</m:t>
                    </m:r>
                  </m:oMath>
                </a14:m>
                <a:endParaRPr lang="en-US" altLang="zh-CN" b="1" i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大快度区的真实情况：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大角度散射要求光子携带不可忽略的横向动量，以匹配末态粒子的出射方向。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后果：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忽略了横向动量对相空间积分和光子通量的贡献，低估了高能光子的产生概率。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3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.极化横向近似仍精确，但不充分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低质量区间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𝝁𝝁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&lt;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𝟐𝟎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𝑮𝒆𝑽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覆盖了更宽的快度范围，大快度事件占比更高。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因此，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近似失效的效应在该区间被放大；较高质量区间事件数少，统计误差大，但偏差趋势仍可辨识。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3435350"/>
                <a:ext cx="11592560" cy="40436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 descr="正圆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 flipV="1">
            <a:off x="1031240" y="4238625"/>
            <a:ext cx="133985" cy="133985"/>
          </a:xfrm>
          <a:prstGeom prst="rect">
            <a:avLst/>
          </a:prstGeom>
        </p:spPr>
      </p:pic>
      <p:pic>
        <p:nvPicPr>
          <p:cNvPr id="24" name="图片 23" descr="正圆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/>
          <a:stretch>
            <a:fillRect/>
          </a:stretch>
        </p:blipFill>
        <p:spPr>
          <a:xfrm>
            <a:off x="8178800" y="5375910"/>
            <a:ext cx="161290" cy="161290"/>
          </a:xfrm>
          <a:prstGeom prst="rect">
            <a:avLst/>
          </a:prstGeom>
        </p:spPr>
      </p:pic>
      <p:pic>
        <p:nvPicPr>
          <p:cNvPr id="25" name="图片 24" descr="正圆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/>
          <a:stretch>
            <a:fillRect/>
          </a:stretch>
        </p:blipFill>
        <p:spPr>
          <a:xfrm>
            <a:off x="8305800" y="5502910"/>
            <a:ext cx="161290" cy="161290"/>
          </a:xfrm>
          <a:prstGeom prst="rect">
            <a:avLst/>
          </a:prstGeom>
        </p:spPr>
      </p:pic>
      <p:pic>
        <p:nvPicPr>
          <p:cNvPr id="27" name="图片 26" descr="正圆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097020"/>
            <a:ext cx="161290" cy="161290"/>
          </a:xfrm>
          <a:prstGeom prst="rect">
            <a:avLst/>
          </a:prstGeom>
        </p:spPr>
      </p:pic>
      <p:pic>
        <p:nvPicPr>
          <p:cNvPr id="28" name="图片 27" descr="正圆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385310"/>
            <a:ext cx="161290" cy="161290"/>
          </a:xfrm>
          <a:prstGeom prst="rect">
            <a:avLst/>
          </a:prstGeom>
        </p:spPr>
      </p:pic>
      <p:pic>
        <p:nvPicPr>
          <p:cNvPr id="29" name="图片 28" descr="正圆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5502910"/>
            <a:ext cx="161290" cy="161290"/>
          </a:xfrm>
          <a:prstGeom prst="rect">
            <a:avLst/>
          </a:prstGeom>
        </p:spPr>
      </p:pic>
      <p:pic>
        <p:nvPicPr>
          <p:cNvPr id="30" name="图片 29" descr="正圆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5765800"/>
            <a:ext cx="161290" cy="161290"/>
          </a:xfrm>
          <a:prstGeom prst="rect">
            <a:avLst/>
          </a:prstGeom>
        </p:spPr>
      </p:pic>
      <p:pic>
        <p:nvPicPr>
          <p:cNvPr id="31" name="图片 30" descr="正圆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673600"/>
            <a:ext cx="161290" cy="161290"/>
          </a:xfrm>
          <a:prstGeom prst="rect">
            <a:avLst/>
          </a:prstGeom>
        </p:spPr>
      </p:pic>
      <p:pic>
        <p:nvPicPr>
          <p:cNvPr id="32" name="图片 31" descr="正圆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6028690"/>
            <a:ext cx="161290" cy="1612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846667"/>
            <a:ext cx="14224000" cy="846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00000"/>
              </a:lnSpc>
              <a:buSzTx/>
            </a:pPr>
            <a:r>
              <a:rPr lang="en-US" sz="5335" b="1" i="0" u="none" strike="noStrike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  <a:sym typeface="Noto Sans SC" panose="020B0200000000000000" charset="-122"/>
              </a:rPr>
              <a:t>目录</a:t>
            </a:r>
            <a:r>
              <a:rPr lang="en-US" sz="5335" b="1" i="0" u="none" strike="noStrike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  <a:sym typeface="Noto Sans SC" panose="020B0200000000000000" charset="-122"/>
              </a:rPr>
              <a:t>CONTENTS</a:t>
            </a:r>
            <a:endParaRPr lang="en-US" sz="5335" b="1" i="0" u="none" strike="noStrike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1016000" y="1785832"/>
            <a:ext cx="6942667" cy="2878667"/>
          </a:xfrm>
          <a:prstGeom prst="roundRect">
            <a:avLst>
              <a:gd name="adj" fmla="val 7058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4" name="AutoShape 4"/>
          <p:cNvSpPr/>
          <p:nvPr>
            <p:custDataLst>
              <p:tags r:id="rId2"/>
            </p:custDataLst>
          </p:nvPr>
        </p:nvSpPr>
        <p:spPr>
          <a:xfrm>
            <a:off x="1354667" y="2794000"/>
            <a:ext cx="1524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8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01</a:t>
            </a:r>
            <a:endParaRPr lang="en-US" sz="8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3217333" y="2878667"/>
            <a:ext cx="4402667" cy="1862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zh-CN" altLang="en-US" sz="373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物理背景与成立条件</a:t>
            </a:r>
            <a:endParaRPr lang="en-US" sz="2400">
              <a:solidFill>
                <a:srgbClr val="1B4F72"/>
              </a:solidFill>
            </a:endParaRPr>
          </a:p>
          <a:p>
            <a:pPr indent="0" algn="l">
              <a:lnSpc>
                <a:spcPct val="117000"/>
              </a:lnSpc>
              <a:spcBef>
                <a:spcPts val="1200"/>
              </a:spcBef>
            </a:pPr>
            <a:r>
              <a:rPr 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研究背景、</a:t>
            </a:r>
            <a:r>
              <a:rPr lang="zh-CN" alt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适应条件</a:t>
            </a:r>
            <a:endParaRPr lang="zh-CN" altLang="en-US" sz="2400" b="0" i="0" u="none" strike="noStrike">
              <a:solidFill>
                <a:srgbClr val="1B4F72">
                  <a:alpha val="8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8297333" y="2370667"/>
            <a:ext cx="6942667" cy="2878667"/>
          </a:xfrm>
          <a:prstGeom prst="roundRect">
            <a:avLst>
              <a:gd name="adj" fmla="val 7058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8636000" y="2794000"/>
            <a:ext cx="1524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8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02</a:t>
            </a:r>
            <a:endParaRPr lang="en-US" sz="8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0498667" y="2878667"/>
            <a:ext cx="4402667" cy="1862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73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理论推导 </a:t>
            </a:r>
            <a:endParaRPr lang="en-US" sz="2400">
              <a:solidFill>
                <a:srgbClr val="1B4F72"/>
              </a:solidFill>
            </a:endParaRPr>
          </a:p>
          <a:p>
            <a:pPr indent="0" algn="l">
              <a:lnSpc>
                <a:spcPct val="117000"/>
              </a:lnSpc>
              <a:spcBef>
                <a:spcPts val="1200"/>
              </a:spcBef>
            </a:pPr>
            <a:r>
              <a:rPr lang="en-US" sz="2400" b="0" i="0" u="none" strike="noStrike">
                <a:solidFill>
                  <a:srgbClr val="1B4F72">
                    <a:alpha val="80000"/>
                  </a:srgbClr>
                </a:solidFill>
                <a:latin typeface="Times New Roman" panose="02020603050405020304" pitchFamily="34" charset="0"/>
                <a:ea typeface="Noto Sans SC" panose="020B0200000000000000" charset="-122"/>
                <a:cs typeface="Times New Roman" panose="02020603050405020304" pitchFamily="34" charset="0"/>
                <a:sym typeface="Noto Sans SC" panose="020B0200000000000000" charset="-122"/>
              </a:rPr>
              <a:t>Weizsäcker–Williams </a:t>
            </a:r>
            <a:r>
              <a:rPr 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方法的完整推导路径</a:t>
            </a:r>
            <a:endParaRPr lang="en-US" sz="2400" b="0" i="0" u="none" strike="noStrike">
              <a:solidFill>
                <a:srgbClr val="1B4F72">
                  <a:alpha val="8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>
            <a:off x="1016000" y="5588000"/>
            <a:ext cx="6942667" cy="2878667"/>
          </a:xfrm>
          <a:prstGeom prst="roundRect">
            <a:avLst>
              <a:gd name="adj" fmla="val 7058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10" name="AutoShape 10"/>
          <p:cNvSpPr/>
          <p:nvPr>
            <p:custDataLst>
              <p:tags r:id="rId8"/>
            </p:custDataLst>
          </p:nvPr>
        </p:nvSpPr>
        <p:spPr>
          <a:xfrm>
            <a:off x="1354667" y="6011333"/>
            <a:ext cx="1524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8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03</a:t>
            </a:r>
            <a:endParaRPr lang="en-US" sz="8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9"/>
            </p:custDataLst>
          </p:nvPr>
        </p:nvSpPr>
        <p:spPr>
          <a:xfrm>
            <a:off x="3217333" y="6096000"/>
            <a:ext cx="4402667" cy="1862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zh-CN" altLang="en-US" sz="373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全截面计算</a:t>
            </a:r>
            <a:r>
              <a:rPr lang="en-US" sz="3735" b="1" i="0" u="none" strike="noStrike">
                <a:solidFill>
                  <a:srgbClr val="1B4F7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endParaRPr lang="en-US" sz="2400">
              <a:solidFill>
                <a:srgbClr val="1B4F72"/>
              </a:solidFill>
            </a:endParaRPr>
          </a:p>
          <a:p>
            <a:pPr indent="0" algn="l">
              <a:lnSpc>
                <a:spcPct val="117000"/>
              </a:lnSpc>
              <a:spcBef>
                <a:spcPts val="1200"/>
              </a:spcBef>
            </a:pPr>
            <a:r>
              <a:rPr 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重离子对撞双μ子产生的</a:t>
            </a:r>
            <a:r>
              <a:rPr lang="zh-CN" alt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过程的全截面</a:t>
            </a:r>
            <a:r>
              <a:rPr lang="zh-CN" alt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计算</a:t>
            </a:r>
            <a:endParaRPr lang="zh-CN" altLang="en-US" sz="2400" b="0" i="0" u="none" strike="noStrike">
              <a:solidFill>
                <a:srgbClr val="1B4F72">
                  <a:alpha val="8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10"/>
            </p:custDataLst>
          </p:nvPr>
        </p:nvSpPr>
        <p:spPr>
          <a:xfrm>
            <a:off x="8297333" y="5588000"/>
            <a:ext cx="6942667" cy="2878667"/>
          </a:xfrm>
          <a:prstGeom prst="roundRect">
            <a:avLst>
              <a:gd name="adj" fmla="val 7058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8636000" y="6011333"/>
            <a:ext cx="1524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8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04</a:t>
            </a:r>
            <a:endParaRPr lang="en-US" sz="8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12"/>
            </p:custDataLst>
          </p:nvPr>
        </p:nvSpPr>
        <p:spPr>
          <a:xfrm>
            <a:off x="10498667" y="6096000"/>
            <a:ext cx="4402667" cy="1862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735" b="1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应用案例与检验</a:t>
            </a:r>
            <a:endParaRPr lang="en-US" sz="2400">
              <a:solidFill>
                <a:srgbClr val="1B4F72"/>
              </a:solidFill>
            </a:endParaRPr>
          </a:p>
          <a:p>
            <a:pPr indent="0" algn="l">
              <a:lnSpc>
                <a:spcPct val="117000"/>
              </a:lnSpc>
              <a:spcBef>
                <a:spcPts val="1200"/>
              </a:spcBef>
            </a:pPr>
            <a:r>
              <a:rPr lang="zh-CN" alt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重离子对撞双</a:t>
            </a:r>
            <a:r>
              <a:rPr lang="en-US" altLang="zh-CN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μ</a:t>
            </a:r>
            <a:r>
              <a:rPr lang="zh-CN" altLang="en-US" sz="2400" b="0" i="0" u="none" strike="noStrike">
                <a:solidFill>
                  <a:srgbClr val="1B4F72">
                    <a:alpha val="8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子产生的实验验证</a:t>
            </a:r>
            <a:endParaRPr lang="zh-CN" altLang="en-US" sz="2400" b="0" i="0" u="none" strike="noStrike">
              <a:solidFill>
                <a:srgbClr val="1B4F72">
                  <a:alpha val="8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应用案例分析</a:t>
            </a:r>
            <a:r>
              <a:rPr lang="en-US" altLang="zh-CN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偏差</a:t>
            </a: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原因分析</a:t>
            </a:r>
            <a:endParaRPr lang="zh-CN" altLang="en-US" sz="2800" b="1" dirty="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p:sp>
        <p:nvSpPr>
          <p:cNvPr id="15" name="Text 7"/>
          <p:cNvSpPr/>
          <p:nvPr/>
        </p:nvSpPr>
        <p:spPr>
          <a:xfrm>
            <a:off x="812800" y="4010025"/>
            <a:ext cx="9398000" cy="2657475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indent="0" algn="l" fontAlgn="auto">
              <a:lnSpc>
                <a:spcPts val="2000"/>
              </a:lnSpc>
            </a:pPr>
            <a:endParaRPr lang="en-US" sz="2000" b="1" dirty="0">
              <a:solidFill>
                <a:srgbClr val="1B4F72"/>
              </a:solidFill>
              <a:latin typeface="Times New Roman" panose="02020603050405020304" pitchFamily="34" charset="0"/>
              <a:ea typeface="Times New Roman" panose="02020603050405020304" pitchFamily="34" charset="-122"/>
              <a:cs typeface="Times New Roman" panose="02020603050405020304" pitchFamily="34" charset="-120"/>
            </a:endParaRPr>
          </a:p>
          <a:p>
            <a:pPr indent="0" algn="l" fontAlgn="auto">
              <a:lnSpc>
                <a:spcPts val="2000"/>
              </a:lnSpc>
            </a:pP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812800" y="1475740"/>
                <a:ext cx="10621645" cy="93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中心快度区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吻合的原因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1.</a:t>
                </a:r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中心快度区对应小角度散射，此时光子虚度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很小，近似为“准实”光子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，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的核心假设成立。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2.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STARlight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正确包含了核形状因子、碰撞参数截断（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b &gt; 2R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）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等效应，因此能够准确描述该区域。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1475740"/>
                <a:ext cx="10621645" cy="93154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812800" y="3435350"/>
                <a:ext cx="11592560" cy="4043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大快度区实验高于理论的根本原因</a:t>
                </a:r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:</a:t>
                </a:r>
                <a:endParaRPr lang="en-US" altLang="zh-CN" b="1">
                  <a:solidFill>
                    <a:srgbClr val="1B4F7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1.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光子虚度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假设失效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 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假设：光子是“准实”的，虚度可忽略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大快度区的真实情况：大快度对应大角度散射，光子虚度显著增大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i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 i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后果：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的因子化形式（将过程分解为光子发射与光子-靶散射）不再严格成立，导致理论截面系统性偏低。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2.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光子横向动量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假设失效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  <a:sym typeface="+mn-ea"/>
                  </a:rPr>
                  <a:t>EPA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假设：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光子动量严格沿纵向，横向动量可忽略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，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理由是高能极限下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∼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𝜸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≪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。</m:t>
                    </m:r>
                  </m:oMath>
                </a14:m>
                <a:endParaRPr lang="en-US" altLang="zh-CN" b="1" i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大快度区的真实情况：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大角度散射要求光子携带不可忽略的横向动量，以匹配末态粒子的出射方向。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后果：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忽略了横向动量对相空间积分和光子通量的贡献，低估了高能光子的产生概率。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3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.极化横向近似仍精确，但不充分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低质量区间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𝟏𝟎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𝝁𝝁</m:t>
                        </m:r>
                      </m:sub>
                    </m:sSub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&lt;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𝟐𝟎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𝑮𝒆𝑽</m:t>
                    </m:r>
                    <m:r>
                      <a:rPr lang="en-US" altLang="zh-CN" b="1" i="1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覆盖了更宽的快度范围，大快度事件占比更高。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  <a:p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   因此，</a:t>
                </a:r>
                <a:r>
                  <a:rPr lang="en-US" altLang="zh-CN" b="1">
                    <a:solidFill>
                      <a:srgbClr val="1B4F72"/>
                    </a:solidFill>
                    <a:latin typeface="Times New Roman" panose="02020603050405020304" pitchFamily="34" charset="0"/>
                    <a:ea typeface="宋体" panose="02010600030101010101" pitchFamily="2" charset="-122"/>
                    <a:cs typeface="Times New Roman" panose="02020603050405020304" pitchFamily="34" charset="0"/>
                  </a:rPr>
                  <a:t>EPA</a:t>
                </a:r>
                <a:r>
                  <a:rPr lang="en-US" altLang="zh-CN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r>
                  <a:rPr lang="zh-CN" altLang="en-US" b="1">
                    <a:solidFill>
                      <a:srgbClr val="1B4F72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近似失效的效应在该区间被放大；较高质量区间事件数少，统计误差大，但偏差趋势仍可辨识。</a:t>
                </a:r>
                <a:endParaRPr lang="zh-CN" altLang="en-US" b="1">
                  <a:solidFill>
                    <a:srgbClr val="1B4F72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3435350"/>
                <a:ext cx="11592560" cy="40436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 descr="正圆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 flipV="1">
            <a:off x="1031240" y="4238625"/>
            <a:ext cx="133985" cy="133985"/>
          </a:xfrm>
          <a:prstGeom prst="rect">
            <a:avLst/>
          </a:prstGeom>
        </p:spPr>
      </p:pic>
      <p:pic>
        <p:nvPicPr>
          <p:cNvPr id="24" name="图片 23" descr="正圆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/>
          <a:stretch>
            <a:fillRect/>
          </a:stretch>
        </p:blipFill>
        <p:spPr>
          <a:xfrm>
            <a:off x="8178800" y="5375910"/>
            <a:ext cx="161290" cy="161290"/>
          </a:xfrm>
          <a:prstGeom prst="rect">
            <a:avLst/>
          </a:prstGeom>
        </p:spPr>
      </p:pic>
      <p:pic>
        <p:nvPicPr>
          <p:cNvPr id="25" name="图片 24" descr="正圆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/>
          <a:stretch>
            <a:fillRect/>
          </a:stretch>
        </p:blipFill>
        <p:spPr>
          <a:xfrm>
            <a:off x="8305800" y="5502910"/>
            <a:ext cx="161290" cy="161290"/>
          </a:xfrm>
          <a:prstGeom prst="rect">
            <a:avLst/>
          </a:prstGeom>
        </p:spPr>
      </p:pic>
      <p:pic>
        <p:nvPicPr>
          <p:cNvPr id="27" name="图片 26" descr="正圆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097020"/>
            <a:ext cx="161290" cy="161290"/>
          </a:xfrm>
          <a:prstGeom prst="rect">
            <a:avLst/>
          </a:prstGeom>
        </p:spPr>
      </p:pic>
      <p:pic>
        <p:nvPicPr>
          <p:cNvPr id="28" name="图片 27" descr="正圆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385310"/>
            <a:ext cx="161290" cy="161290"/>
          </a:xfrm>
          <a:prstGeom prst="rect">
            <a:avLst/>
          </a:prstGeom>
        </p:spPr>
      </p:pic>
      <p:pic>
        <p:nvPicPr>
          <p:cNvPr id="29" name="图片 28" descr="正圆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5502910"/>
            <a:ext cx="161290" cy="161290"/>
          </a:xfrm>
          <a:prstGeom prst="rect">
            <a:avLst/>
          </a:prstGeom>
        </p:spPr>
      </p:pic>
      <p:pic>
        <p:nvPicPr>
          <p:cNvPr id="30" name="图片 29" descr="正圆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5765800"/>
            <a:ext cx="161290" cy="161290"/>
          </a:xfrm>
          <a:prstGeom prst="rect">
            <a:avLst/>
          </a:prstGeom>
        </p:spPr>
      </p:pic>
      <p:pic>
        <p:nvPicPr>
          <p:cNvPr id="31" name="图片 30" descr="正圆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4673600"/>
            <a:ext cx="161290" cy="161290"/>
          </a:xfrm>
          <a:prstGeom prst="rect">
            <a:avLst/>
          </a:prstGeom>
        </p:spPr>
      </p:pic>
      <p:pic>
        <p:nvPicPr>
          <p:cNvPr id="32" name="图片 31" descr="正圆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950" y="6028690"/>
            <a:ext cx="161290" cy="1612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62667"/>
            <a:ext cx="16256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05</a:t>
            </a:r>
            <a:endParaRPr lang="en-US" sz="16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4741333"/>
            <a:ext cx="16256000" cy="1354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总结与</a:t>
            </a: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感悟</a:t>
            </a:r>
            <a:endParaRPr lang="zh-CN" altLang="en-US" sz="64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总结与</a:t>
            </a:r>
            <a:r>
              <a:rPr lang="zh-CN" altLang="en-US" sz="2800" b="1" dirty="0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感悟</a:t>
            </a:r>
            <a:endParaRPr lang="zh-CN" altLang="en-US" sz="2800" b="1" dirty="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8 / 9</a:t>
            </a:r>
            <a:endParaRPr lang="en-US" sz="13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891" y="2192347"/>
            <a:ext cx="15283180" cy="4831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了解了等效光子近似</a:t>
            </a:r>
            <a:r>
              <a:rPr lang="en-US" alt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(EPA)</a:t>
            </a: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这一方法的核心物理思想</a:t>
            </a:r>
            <a:endParaRPr lang="zh-CN" altLang="en-US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zh-CN" altLang="en-US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进行了完整的理论推导与计算，体会到费米物理洞察后理论</a:t>
            </a:r>
            <a:endParaRPr lang="zh-CN" altLang="en-US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的严密性</a:t>
            </a:r>
            <a:endParaRPr lang="en-US" altLang="zh-CN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altLang="zh-CN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</a:t>
            </a:r>
            <a:r>
              <a:rPr lang="en-US" alt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EPA</a:t>
            </a: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计算的理论值与实验结果进行了对比与分析，</a:t>
            </a:r>
            <a:endParaRPr lang="zh-CN" altLang="en-US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感受到</a:t>
            </a:r>
            <a:r>
              <a:rPr lang="en-US" alt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EPA</a:t>
            </a:r>
            <a:r>
              <a:rPr lang="zh-CN" altLang="en-US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的强大与局限</a:t>
            </a:r>
            <a:endParaRPr lang="zh-CN" altLang="en-US" sz="4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0392B"/>
          </a:solidFill>
        </p:spPr>
      </p:sp>
      <p:sp>
        <p:nvSpPr>
          <p:cNvPr id="3" name="Text 1"/>
          <p:cNvSpPr/>
          <p:nvPr/>
        </p:nvSpPr>
        <p:spPr>
          <a:xfrm>
            <a:off x="4318000" y="3175000"/>
            <a:ext cx="7620000" cy="1016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5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, SimSun" pitchFamily="34" charset="-120"/>
              </a:rPr>
              <a:t>谢谢</a:t>
            </a:r>
            <a:r>
              <a:rPr lang="en-US" sz="5600" b="1" dirty="0">
                <a:solidFill>
                  <a:srgbClr val="FFFFFF"/>
                </a:solidFill>
                <a:latin typeface="Times New Roman, SimSun" pitchFamily="34" charset="0"/>
                <a:ea typeface="Times New Roman, SimSun" pitchFamily="34" charset="-122"/>
                <a:cs typeface="Times New Roman, SimSun" pitchFamily="34" charset="-120"/>
              </a:rPr>
              <a:t>！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6858000" y="4445000"/>
            <a:ext cx="2540000" cy="12700"/>
          </a:xfrm>
          <a:prstGeom prst="rect">
            <a:avLst/>
          </a:prstGeom>
          <a:solidFill>
            <a:srgbClr val="FFFFFF">
              <a:alpha val="37647"/>
            </a:srgbClr>
          </a:solidFill>
        </p:spPr>
      </p:sp>
      <p:sp>
        <p:nvSpPr>
          <p:cNvPr id="5" name="Text 3"/>
          <p:cNvSpPr/>
          <p:nvPr/>
        </p:nvSpPr>
        <p:spPr>
          <a:xfrm>
            <a:off x="4318000" y="4826000"/>
            <a:ext cx="7620000" cy="635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>
                    <a:alpha val="80000"/>
                  </a:srgbClr>
                </a:solidFill>
                <a:latin typeface="Times New Roman, SimSun" pitchFamily="34" charset="0"/>
                <a:ea typeface="Times New Roman, SimSun" pitchFamily="34" charset="-122"/>
                <a:cs typeface="Times New Roman, SimSun" pitchFamily="34" charset="-120"/>
              </a:rPr>
              <a:t>Questions?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rgbClr val="FFFFFF">
                    <a:alpha val="43922"/>
                  </a:srgbClr>
                </a:solidFill>
                <a:latin typeface="Times New Roman, SimSun" pitchFamily="34" charset="0"/>
                <a:ea typeface="Times New Roman, SimSun" pitchFamily="34" charset="-122"/>
                <a:cs typeface="Times New Roman, SimSun" pitchFamily="34" charset="-120"/>
              </a:rPr>
              <a:t>9 / 9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0" y="0"/>
            <a:ext cx="177800" cy="9144000"/>
          </a:xfrm>
          <a:prstGeom prst="rect">
            <a:avLst/>
          </a:prstGeom>
          <a:solidFill>
            <a:srgbClr val="13315C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1104900" y="844549"/>
            <a:ext cx="3446145" cy="46164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 defTabSz="457200"/>
            <a:r>
              <a:rPr lang="zh-CN" sz="3000" b="1" dirty="0">
                <a:solidFill>
                  <a:srgbClr val="13315C"/>
                </a:solidFill>
                <a:latin typeface="Cambria" panose="02040503050406030204"/>
                <a:ea typeface="黑体" panose="02010609060101010101" charset="-122"/>
                <a:cs typeface="Cambria" panose="02040503050406030204"/>
              </a:rPr>
              <a:t>点状核计算所用参数</a:t>
            </a:r>
            <a:endParaRPr lang="zh-CN" sz="3000" b="1" dirty="0">
              <a:solidFill>
                <a:srgbClr val="13315C"/>
              </a:solidFill>
              <a:latin typeface="Cambria" panose="02040503050406030204"/>
              <a:ea typeface="黑体" panose="02010609060101010101" charset="-122"/>
              <a:cs typeface="Cambria" panose="02040503050406030204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439900" y="800100"/>
            <a:ext cx="381000" cy="381000"/>
            <a:chOff x="10829925" y="600075"/>
            <a:chExt cx="285750" cy="285750"/>
          </a:xfrm>
        </p:grpSpPr>
        <p:sp>
          <p:nvSpPr>
            <p:cNvPr id="5" name="Freeform 5"/>
            <p:cNvSpPr/>
            <p:nvPr/>
          </p:nvSpPr>
          <p:spPr>
            <a:xfrm>
              <a:off x="10829925" y="600075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285750" h="285750">
                  <a:moveTo>
                    <a:pt x="0" y="31750"/>
                  </a:moveTo>
                  <a:cubicBezTo>
                    <a:pt x="0" y="14215"/>
                    <a:pt x="14215" y="0"/>
                    <a:pt x="31750" y="0"/>
                  </a:cubicBezTo>
                  <a:lnTo>
                    <a:pt x="254000" y="0"/>
                  </a:lnTo>
                  <a:cubicBezTo>
                    <a:pt x="271535" y="0"/>
                    <a:pt x="285750" y="14215"/>
                    <a:pt x="285750" y="31750"/>
                  </a:cubicBezTo>
                  <a:lnTo>
                    <a:pt x="285750" y="254000"/>
                  </a:lnTo>
                  <a:cubicBezTo>
                    <a:pt x="285750" y="271535"/>
                    <a:pt x="271535" y="285750"/>
                    <a:pt x="254000" y="285750"/>
                  </a:cubicBezTo>
                  <a:lnTo>
                    <a:pt x="31750" y="285750"/>
                  </a:lnTo>
                  <a:cubicBezTo>
                    <a:pt x="14215" y="285750"/>
                    <a:pt x="0" y="271535"/>
                    <a:pt x="0" y="254000"/>
                  </a:cubicBezTo>
                  <a:lnTo>
                    <a:pt x="0" y="31750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10829925" y="711200"/>
              <a:ext cx="285750" cy="9525"/>
            </a:xfrm>
            <a:custGeom>
              <a:avLst/>
              <a:gdLst/>
              <a:ahLst/>
              <a:cxnLst/>
              <a:rect l="l" t="t" r="r" b="b"/>
              <a:pathLst>
                <a:path w="285750" h="9525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10941050" y="600075"/>
              <a:ext cx="9525" cy="285750"/>
            </a:xfrm>
            <a:custGeom>
              <a:avLst/>
              <a:gdLst/>
              <a:ahLst/>
              <a:cxnLst/>
              <a:rect l="l" t="t" r="r" b="b"/>
              <a:pathLst>
                <a:path w="9525" h="285750">
                  <a:moveTo>
                    <a:pt x="0" y="0"/>
                  </a:moveTo>
                  <a:lnTo>
                    <a:pt x="0" y="285750"/>
                  </a:lnTo>
                </a:path>
              </a:pathLst>
            </a:custGeom>
            <a:noFill/>
            <a:ln w="19050">
              <a:solidFill>
                <a:srgbClr val="C8860D"/>
              </a:solidFill>
            </a:ln>
          </p:spPr>
        </p:sp>
      </p:grpSp>
      <p:sp>
        <p:nvSpPr>
          <p:cNvPr id="9" name="Line 9"/>
          <p:cNvSpPr/>
          <p:nvPr/>
        </p:nvSpPr>
        <p:spPr>
          <a:xfrm>
            <a:off x="1168400" y="1422400"/>
            <a:ext cx="13944600" cy="12700"/>
          </a:xfrm>
          <a:custGeom>
            <a:avLst/>
            <a:gdLst/>
            <a:ahLst/>
            <a:cxnLst/>
            <a:rect l="l" t="t" r="r" b="b"/>
            <a:pathLst>
              <a:path w="10458450" h="9525">
                <a:moveTo>
                  <a:pt x="0" y="0"/>
                </a:moveTo>
                <a:lnTo>
                  <a:pt x="10458450" y="0"/>
                </a:lnTo>
              </a:path>
            </a:pathLst>
          </a:custGeom>
          <a:noFill/>
          <a:ln w="19050">
            <a:solidFill>
              <a:srgbClr val="D7DEE8"/>
            </a:solidFill>
          </a:ln>
        </p:spPr>
      </p:sp>
      <p:grpSp>
        <p:nvGrpSpPr>
          <p:cNvPr id="55" name="Group 55"/>
          <p:cNvGrpSpPr/>
          <p:nvPr/>
        </p:nvGrpSpPr>
        <p:grpSpPr>
          <a:xfrm>
            <a:off x="1143000" y="1625600"/>
            <a:ext cx="13970000" cy="6172200"/>
            <a:chOff x="857250" y="1219200"/>
            <a:chExt cx="10477500" cy="4629150"/>
          </a:xfrm>
        </p:grpSpPr>
        <p:sp>
          <p:nvSpPr>
            <p:cNvPr id="10" name="Rectangle 10"/>
            <p:cNvSpPr/>
            <p:nvPr/>
          </p:nvSpPr>
          <p:spPr>
            <a:xfrm>
              <a:off x="857250" y="1219200"/>
              <a:ext cx="10477500" cy="438150"/>
            </a:xfrm>
            <a:prstGeom prst="rect">
              <a:avLst/>
            </a:prstGeom>
            <a:solidFill>
              <a:srgbClr val="13315C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26808" y="1367314"/>
              <a:ext cx="488633" cy="195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700" b="1" dirty="0">
                  <a:solidFill>
                    <a:srgbClr val="FFFFFF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物理量</a:t>
              </a:r>
              <a:endParaRPr lang="zh-CN" sz="1700" b="1" dirty="0">
                <a:solidFill>
                  <a:srgbClr val="FFFFFF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317808" y="1367314"/>
              <a:ext cx="325755" cy="195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700" b="1" dirty="0">
                  <a:solidFill>
                    <a:srgbClr val="FFFFFF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取值</a:t>
              </a:r>
              <a:endParaRPr lang="zh-CN" sz="1700" b="1" dirty="0">
                <a:solidFill>
                  <a:srgbClr val="FFFFFF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5808" y="1367314"/>
              <a:ext cx="325755" cy="195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700" b="1" dirty="0">
                  <a:solidFill>
                    <a:srgbClr val="FFFFFF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说明</a:t>
              </a:r>
              <a:endParaRPr lang="zh-CN" sz="1700" b="1" dirty="0">
                <a:solidFill>
                  <a:srgbClr val="FFFFFF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857250" y="1657350"/>
              <a:ext cx="10477500" cy="419100"/>
            </a:xfrm>
            <a:prstGeom prst="rect">
              <a:avLst/>
            </a:prstGeom>
            <a:solidFill>
              <a:srgbClr val="F4F6FA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27760" y="1794510"/>
              <a:ext cx="1032510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精细结构常数 α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318760" y="1794510"/>
              <a:ext cx="613886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1/137.036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367712" y="1802606"/>
              <a:ext cx="85725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电磁耦合强度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18" name="Rectangle 18"/>
            <p:cNvSpPr/>
            <p:nvPr/>
          </p:nvSpPr>
          <p:spPr>
            <a:xfrm>
              <a:off x="857250" y="2076450"/>
              <a:ext cx="104775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27760" y="2213610"/>
              <a:ext cx="740569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核电荷数 Z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318760" y="2213610"/>
              <a:ext cx="152400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82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367712" y="2221706"/>
              <a:ext cx="56769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铅核 (Pb)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2" name="Rectangle 22"/>
            <p:cNvSpPr/>
            <p:nvPr/>
          </p:nvSpPr>
          <p:spPr>
            <a:xfrm>
              <a:off x="857250" y="2495550"/>
              <a:ext cx="10477500" cy="419100"/>
            </a:xfrm>
            <a:prstGeom prst="rect">
              <a:avLst/>
            </a:prstGeom>
            <a:solidFill>
              <a:srgbClr val="F4F6FA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27760" y="2632710"/>
              <a:ext cx="892016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μ 子质量 m_μ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318760" y="2632710"/>
              <a:ext cx="753428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0.1057 GeV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367712" y="2640806"/>
              <a:ext cx="85725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末态轻子质量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6" name="Rectangle 26"/>
            <p:cNvSpPr/>
            <p:nvPr/>
          </p:nvSpPr>
          <p:spPr>
            <a:xfrm>
              <a:off x="857250" y="2914650"/>
              <a:ext cx="104775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127760" y="3051810"/>
              <a:ext cx="867251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洛伦兹因子 γ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318760" y="3051810"/>
              <a:ext cx="304800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2750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367712" y="3059906"/>
              <a:ext cx="1321594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LHC 铅核束能量对应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0" name="Rectangle 30"/>
            <p:cNvSpPr/>
            <p:nvPr/>
          </p:nvSpPr>
          <p:spPr>
            <a:xfrm>
              <a:off x="857250" y="3333750"/>
              <a:ext cx="10477500" cy="419100"/>
            </a:xfrm>
            <a:prstGeom prst="rect">
              <a:avLst/>
            </a:prstGeom>
            <a:solidFill>
              <a:srgbClr val="F4F6FA"/>
            </a:solidFill>
            <a:ln>
              <a:noFill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27760" y="3470910"/>
              <a:ext cx="596741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核半径 R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318760" y="3470910"/>
              <a:ext cx="406718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7.1 fm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367712" y="3479006"/>
              <a:ext cx="57150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铅核半径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4" name="Rectangle 34"/>
            <p:cNvSpPr/>
            <p:nvPr/>
          </p:nvSpPr>
          <p:spPr>
            <a:xfrm>
              <a:off x="857250" y="3752850"/>
              <a:ext cx="104775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127760" y="3890010"/>
              <a:ext cx="791528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换算常数 ℏc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318760" y="3890010"/>
              <a:ext cx="982504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0.1973 GeV·fm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367712" y="3898106"/>
              <a:ext cx="1000125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长度↔能量换算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38" name="Rectangle 38"/>
            <p:cNvSpPr/>
            <p:nvPr/>
          </p:nvSpPr>
          <p:spPr>
            <a:xfrm>
              <a:off x="857250" y="4171950"/>
              <a:ext cx="10477500" cy="419100"/>
            </a:xfrm>
            <a:prstGeom prst="rect">
              <a:avLst/>
            </a:prstGeom>
            <a:solidFill>
              <a:srgbClr val="F4F6FA"/>
            </a:solidFill>
            <a:ln>
              <a:noFill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1127760" y="4309110"/>
              <a:ext cx="732473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下限 b_min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5318760" y="4309110"/>
              <a:ext cx="679609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R = 7.1 fm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367712" y="4317206"/>
              <a:ext cx="85725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碰撞参数截断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2" name="Rectangle 42"/>
            <p:cNvSpPr/>
            <p:nvPr/>
          </p:nvSpPr>
          <p:spPr>
            <a:xfrm>
              <a:off x="857250" y="4591050"/>
              <a:ext cx="104775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1127760" y="4728210"/>
              <a:ext cx="782003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上限 ω_max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5318760" y="4728210"/>
              <a:ext cx="722948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≈ 76.4 GeV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8367712" y="4736306"/>
              <a:ext cx="1191101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= γ/(R/ℏc) 相干上限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6" name="Rectangle 46"/>
            <p:cNvSpPr/>
            <p:nvPr/>
          </p:nvSpPr>
          <p:spPr>
            <a:xfrm>
              <a:off x="857250" y="5010150"/>
              <a:ext cx="10477500" cy="419100"/>
            </a:xfrm>
            <a:prstGeom prst="rect">
              <a:avLst/>
            </a:prstGeom>
            <a:solidFill>
              <a:srgbClr val="F4F6FA"/>
            </a:solidFill>
            <a:ln>
              <a:noFill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1127760" y="5147310"/>
              <a:ext cx="756761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下限 ω_min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5318760" y="5147310"/>
              <a:ext cx="289560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m_μ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367712" y="5155406"/>
              <a:ext cx="571500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产生阈值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50" name="Rectangle 50"/>
            <p:cNvSpPr/>
            <p:nvPr/>
          </p:nvSpPr>
          <p:spPr>
            <a:xfrm>
              <a:off x="857250" y="5429250"/>
              <a:ext cx="104775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1127760" y="5566410"/>
              <a:ext cx="1146810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dirty="0">
                  <a:solidFill>
                    <a:srgbClr val="1F2933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单位换算 1 GeV⁻²</a:t>
              </a:r>
              <a:endParaRPr lang="zh-CN" sz="1600" dirty="0">
                <a:solidFill>
                  <a:srgbClr val="1F2933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5318760" y="5566410"/>
              <a:ext cx="821531" cy="184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600" b="1" dirty="0">
                  <a:solidFill>
                    <a:srgbClr val="13315C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0.389379 mb</a:t>
              </a:r>
              <a:endParaRPr lang="zh-CN" sz="1600" b="1" dirty="0">
                <a:solidFill>
                  <a:srgbClr val="13315C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8367712" y="5574506"/>
              <a:ext cx="1357313" cy="1728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 defTabSz="457200"/>
              <a:r>
                <a:rPr lang="zh-CN" sz="1500" dirty="0">
                  <a:solidFill>
                    <a:srgbClr val="5B6B7B"/>
                  </a:solidFill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</a:rPr>
                <a:t>自然单位 → 截面单位</a:t>
              </a:r>
              <a:endPara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  <p:sp>
          <p:nvSpPr>
            <p:cNvPr id="54" name="Rectangle 54"/>
            <p:cNvSpPr/>
            <p:nvPr/>
          </p:nvSpPr>
          <p:spPr>
            <a:xfrm>
              <a:off x="857250" y="1219200"/>
              <a:ext cx="10477500" cy="4629150"/>
            </a:xfrm>
            <a:prstGeom prst="rect">
              <a:avLst/>
            </a:prstGeom>
            <a:noFill/>
            <a:ln w="14288">
              <a:solidFill>
                <a:srgbClr val="D7DEE8"/>
              </a:solidFill>
            </a:ln>
          </p:spPr>
        </p:sp>
      </p:grpSp>
      <p:sp>
        <p:nvSpPr>
          <p:cNvPr id="56" name="TextBox 56"/>
          <p:cNvSpPr txBox="1"/>
          <p:nvPr/>
        </p:nvSpPr>
        <p:spPr>
          <a:xfrm>
            <a:off x="1123949" y="8220075"/>
            <a:ext cx="6311900" cy="23050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 defTabSz="457200"/>
            <a:r>
              <a:rPr lang="zh-CN" sz="1500" dirty="0">
                <a:solidFill>
                  <a:srgbClr val="5B6B7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全部采用自然单位制 ℏ = c = 1；铅核 + LHC 能区，对应超周边碰撞典型工况</a:t>
            </a:r>
            <a:endParaRPr lang="zh-CN" sz="1500" dirty="0">
              <a:solidFill>
                <a:srgbClr val="5B6B7B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  <p:bldP spid="3" grpId="0"/>
      <p:bldP spid="4" grpId="0"/>
      <p:bldP spid="8" grpId="0"/>
      <p:bldP spid="9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62667"/>
            <a:ext cx="16256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01</a:t>
            </a:r>
            <a:endParaRPr lang="en-US" sz="16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4741333"/>
            <a:ext cx="16256000" cy="1354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物理背景与成立条件</a:t>
            </a:r>
            <a:endParaRPr lang="zh-CN" altLang="en-US" sz="64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16000" y="846667"/>
            <a:ext cx="14224000" cy="846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SzTx/>
              <a:defRPr/>
            </a:pPr>
            <a:r>
              <a:rPr lang="en-US" sz="533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物理背景</a:t>
            </a:r>
            <a:endParaRPr lang="en-US" sz="5335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201333" y="3014133"/>
            <a:ext cx="5249333" cy="67733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32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等效光子近似</a:t>
            </a:r>
            <a:endParaRPr lang="zh-CN" altLang="en-US" sz="32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016000" y="4056380"/>
            <a:ext cx="7112847" cy="321733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33000"/>
              </a:lnSpc>
              <a:defRPr/>
            </a:pP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   </a:t>
            </a: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在高能物理中，直接计算复杂的</a:t>
            </a: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Times New Roman" panose="02020603050405020304" pitchFamily="34" charset="0"/>
                <a:ea typeface="宋体" panose="02010600030101010101" pitchFamily="2" charset="-122"/>
                <a:cs typeface="Times New Roman" panose="02020603050405020304" pitchFamily="34" charset="0"/>
                <a:sym typeface="Noto Sans SC" panose="020B0200000000000000" charset="-122"/>
              </a:rPr>
              <a:t>QED</a:t>
            </a: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过程极为困难。等效光子近似（</a:t>
            </a: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Times New Roman" panose="02020603050405020304" pitchFamily="34" charset="0"/>
                <a:ea typeface="宋体" panose="02010600030101010101" pitchFamily="2" charset="-122"/>
                <a:cs typeface="Times New Roman" panose="02020603050405020304" pitchFamily="34" charset="0"/>
                <a:sym typeface="Noto Sans SC" panose="020B0200000000000000" charset="-122"/>
              </a:rPr>
              <a:t>EPA</a:t>
            </a:r>
            <a:r>
              <a:rPr lang="en-US" sz="2135" b="0" i="0" u="none" strike="noStrike">
                <a:solidFill>
                  <a:srgbClr val="1B4F72">
                    <a:alpha val="90196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）是一种强大的简化工具，它将高速运动电荷的电磁场等效为一束“虚光子”流，极大地简化了深度非弹性散射、双轻子对产生等过程的计算。</a:t>
            </a:r>
            <a:endParaRPr lang="en-US" sz="1600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33000"/>
              </a:lnSpc>
              <a:spcBef>
                <a:spcPts val="1200"/>
              </a:spcBef>
            </a:pPr>
            <a:r>
              <a:rPr lang="en-US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  </a:t>
            </a:r>
            <a:r>
              <a:rPr lang="zh-CN" altLang="en-US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该思想最早由费米提出，后经</a:t>
            </a:r>
            <a:r>
              <a:rPr lang="en-US" altLang="zh-CN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Weizs</a:t>
            </a:r>
            <a:r>
              <a:rPr lang="en-US" altLang="en-US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ä</a:t>
            </a:r>
            <a:r>
              <a:rPr lang="en-US" altLang="zh-CN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cker</a:t>
            </a:r>
            <a:r>
              <a:rPr lang="zh-CN" altLang="en-US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和</a:t>
            </a:r>
            <a:r>
              <a:rPr lang="en-US" altLang="zh-CN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Williams </a:t>
            </a:r>
            <a:r>
              <a:rPr lang="zh-CN" altLang="en-US" sz="2135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发展完善。</a:t>
            </a:r>
            <a:endParaRPr lang="en-US" altLang="zh-CN" sz="2135" b="0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pic>
        <p:nvPicPr>
          <p:cNvPr id="20" name="图片 19" descr="post_object_image_942008580"/>
          <p:cNvPicPr>
            <a:picLocks noChangeAspect="1"/>
          </p:cNvPicPr>
          <p:nvPr/>
        </p:nvPicPr>
        <p:blipFill>
          <a:blip r:embed="rId1"/>
          <a:srcRect r="50597"/>
          <a:stretch>
            <a:fillRect/>
          </a:stretch>
        </p:blipFill>
        <p:spPr>
          <a:xfrm>
            <a:off x="8632613" y="4209627"/>
            <a:ext cx="3023447" cy="3044613"/>
          </a:xfrm>
          <a:prstGeom prst="rect">
            <a:avLst/>
          </a:prstGeom>
        </p:spPr>
      </p:pic>
      <p:pic>
        <p:nvPicPr>
          <p:cNvPr id="21" name="图片 20" descr="post_object_image_1921189661"/>
          <p:cNvPicPr>
            <a:picLocks noChangeAspect="1"/>
          </p:cNvPicPr>
          <p:nvPr/>
        </p:nvPicPr>
        <p:blipFill>
          <a:blip r:embed="rId1"/>
          <a:srcRect l="50369"/>
          <a:stretch>
            <a:fillRect/>
          </a:stretch>
        </p:blipFill>
        <p:spPr>
          <a:xfrm>
            <a:off x="11867947" y="4233599"/>
            <a:ext cx="3032720" cy="30402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AutoShape 6"/>
              <p:cNvSpPr/>
              <p:nvPr/>
            </p:nvSpPr>
            <p:spPr>
              <a:xfrm>
                <a:off x="8873913" y="3014133"/>
                <a:ext cx="5715847" cy="677333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</a:ln>
            </p:spPr>
            <p:txBody>
              <a:bodyPr vert="horz" wrap="square" lIns="0" tIns="0" rIns="0" bIns="0" rtlCol="0" anchor="ctr" anchorCtr="0"/>
              <a:lstStyle/>
              <a:p>
                <a:pPr indent="0" algn="l">
                  <a:lnSpc>
                    <a:spcPct val="125000"/>
                  </a:lnSpc>
                  <a:defRPr/>
                </a:pPr>
                <a:r>
                  <a:rPr lang="zh-CN" altLang="en-US" sz="3200" b="1" i="0" u="none" strike="noStrike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Noto Sans SC" panose="020B0200000000000000" charset="-122"/>
                  </a:rPr>
                  <a:t>低速</a:t>
                </a:r>
                <a:r>
                  <a:rPr lang="en-US" altLang="zh-CN" sz="3200" b="1" i="0" u="none" strike="noStrike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Noto Sans SC" panose="020B0200000000000000" charset="-122"/>
                  </a:rPr>
                  <a:t>/</a:t>
                </a:r>
                <a:r>
                  <a:rPr lang="zh-CN" altLang="en-US" sz="3200" b="1" i="0" u="none" strike="noStrike">
                    <a:solidFill>
                      <a:srgbClr val="1B4F72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Noto Sans SC" panose="020B0200000000000000" charset="-122"/>
                  </a:rPr>
                  <a:t>高速电场线对比图</a:t>
                </a:r>
                <a14:m>
                  <m:oMath xmlns:m="http://schemas.openxmlformats.org/officeDocument/2006/math">
                    <m:r>
                      <a:rPr lang="en-US" altLang="zh-CN" sz="3200" b="1" i="1" u="none" strike="noStrike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Noto Sans SC" panose="020B0200000000000000" charset="-122"/>
                        <a:cs typeface="Cambria Math" panose="02040503050406030204" pitchFamily="18" charset="0"/>
                        <a:sym typeface="Noto Sans SC" panose="020B0200000000000000" charset="-122"/>
                      </a:rPr>
                      <m:t>，</m:t>
                    </m:r>
                    <m:r>
                      <a:rPr lang="en-US" altLang="zh-CN" sz="3200" b="1" i="1" u="none" strike="noStrike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Noto Sans SC" panose="020B0200000000000000" charset="-122"/>
                        <a:cs typeface="Cambria Math" panose="02040503050406030204" pitchFamily="18" charset="0"/>
                        <a:sym typeface="Noto Sans SC" panose="020B0200000000000000" charset="-122"/>
                      </a:rPr>
                      <m:t>𝜷</m:t>
                    </m:r>
                    <m:r>
                      <a:rPr lang="en-US" altLang="zh-CN" sz="3200" b="1" i="1" u="none" strike="noStrike">
                        <a:solidFill>
                          <a:srgbClr val="1B4F72"/>
                        </a:solidFill>
                        <a:latin typeface="Cambria Math" panose="02040503050406030204" pitchFamily="18" charset="0"/>
                        <a:ea typeface="Noto Sans SC" panose="020B0200000000000000" charset="-122"/>
                        <a:cs typeface="Cambria Math" panose="02040503050406030204" pitchFamily="18" charset="0"/>
                        <a:sym typeface="Noto Sans SC" panose="020B0200000000000000" charset="-122"/>
                      </a:rPr>
                      <m:t>=</m:t>
                    </m:r>
                    <m:f>
                      <m:fPr>
                        <m:ctrlPr>
                          <a:rPr lang="en-US" altLang="zh-CN" sz="3200" b="1" i="1" u="none" strike="noStrike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Noto Sans SC" panose="020B0200000000000000" charset="-122"/>
                            <a:cs typeface="Cambria Math" panose="02040503050406030204" pitchFamily="18" charset="0"/>
                            <a:sym typeface="Noto Sans SC" panose="020B0200000000000000" charset="-122"/>
                          </a:rPr>
                        </m:ctrlPr>
                      </m:fPr>
                      <m:num>
                        <m:r>
                          <a:rPr lang="en-US" altLang="zh-CN" sz="3200" b="1" i="1" u="none" strike="noStrike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Noto Sans SC" panose="020B0200000000000000" charset="-122"/>
                            <a:cs typeface="Cambria Math" panose="02040503050406030204" pitchFamily="18" charset="0"/>
                            <a:sym typeface="Noto Sans SC" panose="020B0200000000000000" charset="-122"/>
                          </a:rPr>
                          <m:t>𝒗</m:t>
                        </m:r>
                      </m:num>
                      <m:den>
                        <m:r>
                          <a:rPr lang="en-US" altLang="zh-CN" sz="3200" b="1" i="1" u="none" strike="noStrike">
                            <a:solidFill>
                              <a:srgbClr val="1B4F72"/>
                            </a:solidFill>
                            <a:latin typeface="Cambria Math" panose="02040503050406030204" pitchFamily="18" charset="0"/>
                            <a:ea typeface="Noto Sans SC" panose="020B0200000000000000" charset="-122"/>
                            <a:cs typeface="Cambria Math" panose="02040503050406030204" pitchFamily="18" charset="0"/>
                            <a:sym typeface="Noto Sans SC" panose="020B0200000000000000" charset="-122"/>
                          </a:rPr>
                          <m:t>𝒄</m:t>
                        </m:r>
                      </m:den>
                    </m:f>
                  </m:oMath>
                </a14:m>
                <a:endParaRPr lang="en-US" altLang="zh-CN" sz="3200" b="1" i="1" u="none" strike="noStrike">
                  <a:solidFill>
                    <a:srgbClr val="1B4F72"/>
                  </a:solidFill>
                  <a:latin typeface="Cambria Math" panose="02040503050406030204" pitchFamily="18" charset="0"/>
                  <a:ea typeface="Noto Sans SC" panose="020B0200000000000000" charset="-122"/>
                  <a:cs typeface="Cambria Math" panose="02040503050406030204" pitchFamily="18" charset="0"/>
                  <a:sym typeface="Noto Sans SC" panose="020B0200000000000000" charset="-122"/>
                </a:endParaRPr>
              </a:p>
            </p:txBody>
          </p:sp>
        </mc:Choice>
        <mc:Fallback>
          <p:sp>
            <p:nvSpPr>
              <p:cNvPr id="22" name="AutoShap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913" y="3014133"/>
                <a:ext cx="5715847" cy="677333"/>
              </a:xfrm>
              <a:prstGeom prst="rect">
                <a:avLst/>
              </a:prstGeom>
              <a:blipFill rotWithShape="1">
                <a:blip r:embed="rId2"/>
                <a:stretch>
                  <a:fillRect l="-7" t="-17500" b="-17500"/>
                </a:stretch>
              </a:blipFill>
              <a:ln w="12700" cap="flat" cmpd="sng">
                <a:noFill/>
                <a:prstDash val="solid"/>
                <a:rou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4666" tIns="84666" rIns="84666" bIns="84666" rtlCol="0" anchor="ctr"/>
          <a:lstStyle/>
          <a:p>
            <a:pPr algn="ctr">
              <a:defRPr/>
            </a:pPr>
            <a:endParaRPr sz="2400">
              <a:solidFill>
                <a:srgbClr val="1B4F72"/>
              </a:solidFill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16000" y="846667"/>
            <a:ext cx="1422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SzTx/>
              <a:defRPr/>
            </a:pPr>
            <a:r>
              <a:rPr lang="en-US" sz="533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成立条件</a:t>
            </a:r>
            <a:endParaRPr lang="en-US" sz="5335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9"/>
          <p:cNvSpPr/>
          <p:nvPr>
            <p:custDataLst>
              <p:tags r:id="rId1"/>
            </p:custDataLst>
          </p:nvPr>
        </p:nvSpPr>
        <p:spPr>
          <a:xfrm>
            <a:off x="1043940" y="3401060"/>
            <a:ext cx="4345940" cy="270933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66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1. 光子虚度</a:t>
            </a:r>
            <a:r>
              <a:rPr lang="en-US" sz="2665" b="1" i="0" u="none" strike="noStrike">
                <a:solidFill>
                  <a:srgbClr val="1B4F7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sz="2665" b="1" i="0" u="none" strike="noStrike">
                <a:solidFill>
                  <a:srgbClr val="1B4F72"/>
                </a:solidFill>
                <a:latin typeface="Times New Roman" panose="02020603050405020304" pitchFamily="34" charset="0"/>
                <a:ea typeface="Noto Sans SC" panose="020B0200000000000000" charset="-122"/>
                <a:cs typeface="Times New Roman" panose="02020603050405020304" pitchFamily="34" charset="0"/>
                <a:sym typeface="Noto Sans SC" panose="020B0200000000000000" charset="-122"/>
              </a:rPr>
              <a:t>Q² ≈ 0</a:t>
            </a:r>
            <a:endParaRPr lang="en-US" sz="2135">
              <a:solidFill>
                <a:srgbClr val="1B4F72"/>
              </a:solidFill>
            </a:endParaRPr>
          </a:p>
          <a:p>
            <a:pPr indent="0" algn="l">
              <a:lnSpc>
                <a:spcPct val="100000"/>
              </a:lnSpc>
            </a:pPr>
            <a:r>
              <a:rPr lang="en-US" altLang="zh-CN" sz="2400" b="0" i="0" u="none" strike="noStrike">
                <a:solidFill>
                  <a:srgbClr val="1B4F7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   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EPA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把原子核的电磁场当作实光子束，要求虚光子的虚度很小。只有在小角度散射、动量转移很小时，虚光子才近似为真实光子，横向电磁场主导，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EPA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近似成立。</a:t>
            </a:r>
            <a:r>
              <a:rPr 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若</a:t>
            </a:r>
            <a:r>
              <a:rPr lang="en-US" sz="2400" b="0" i="0" u="none" strike="noStrike">
                <a:solidFill>
                  <a:srgbClr val="1B4F72"/>
                </a:solidFill>
                <a:latin typeface="Times New Roman" panose="02020603050405020304" pitchFamily="34" charset="0"/>
                <a:ea typeface="宋体" panose="02010600030101010101" pitchFamily="2" charset="-122"/>
                <a:cs typeface="Times New Roman" panose="02020603050405020304" pitchFamily="34" charset="0"/>
                <a:sym typeface="Noto Sans SC" panose="020B0200000000000000" charset="-122"/>
              </a:rPr>
              <a:t>Q²</a:t>
            </a:r>
            <a:r>
              <a:rPr 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不可忽略（如大角度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散射</a:t>
            </a:r>
            <a:r>
              <a:rPr 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），需引入虚光子修正。</a:t>
            </a:r>
            <a:endParaRPr lang="en-US" sz="2400" b="0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5" name="AutoShape 12"/>
          <p:cNvSpPr/>
          <p:nvPr>
            <p:custDataLst>
              <p:tags r:id="rId2"/>
            </p:custDataLst>
          </p:nvPr>
        </p:nvSpPr>
        <p:spPr>
          <a:xfrm>
            <a:off x="5954607" y="3401060"/>
            <a:ext cx="4345940" cy="270933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66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2. </a:t>
            </a:r>
            <a:r>
              <a:rPr lang="zh-CN" altLang="en-US" sz="266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超相对论极限</a:t>
            </a:r>
            <a:endParaRPr lang="zh-CN" altLang="en-US" sz="2135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 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入射原子核接近光速运动，洛伦兹收缩显著，电场沿运动方向被强烈压缩、纵向分量被极大抑制，横向电场主导整个电磁场。电磁场分布呈薄片状，等效于沿运动方向传播的光子束，这是 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EPA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的物理核心。</a:t>
            </a:r>
            <a:endParaRPr lang="zh-CN" altLang="en-US" sz="2400" b="0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6" name="AutoShape 15"/>
          <p:cNvSpPr/>
          <p:nvPr>
            <p:custDataLst>
              <p:tags r:id="rId3"/>
            </p:custDataLst>
          </p:nvPr>
        </p:nvSpPr>
        <p:spPr>
          <a:xfrm>
            <a:off x="10865273" y="3401060"/>
            <a:ext cx="4345940" cy="270933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665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3. 碰撞参数截断</a:t>
            </a:r>
            <a:endParaRPr lang="en-US" sz="2135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 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碰撞参数 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b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是场点到核运动轨迹的垂直距离。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bmin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取核半径，避免距离过近导致强相互作用介入；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b max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取相干长度，保证低频光子贡献合理。在此区间内，电磁相互作用纯粹、</a:t>
            </a:r>
            <a:r>
              <a:rPr lang="en-US" altLang="zh-CN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EPA </a:t>
            </a:r>
            <a:r>
              <a:rPr lang="zh-CN" altLang="en-US" sz="2400" b="0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对数近似稳定。</a:t>
            </a:r>
            <a:endParaRPr lang="zh-CN" altLang="en-US" sz="2400" b="0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62667"/>
            <a:ext cx="16256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02</a:t>
            </a:r>
            <a:endParaRPr lang="en-US" sz="160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4741333"/>
            <a:ext cx="16256000" cy="13546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zh-CN" altLang="en-US" sz="6400" b="1" i="0" u="none" strike="noStrike">
                <a:solidFill>
                  <a:srgbClr val="1B4F72"/>
                </a:solidFill>
                <a:latin typeface="宋体" panose="02010600030101010101" pitchFamily="2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理论推导</a:t>
            </a:r>
            <a:endParaRPr lang="zh-CN" altLang="en-US" sz="6400" b="1" i="0" u="none" strike="noStrike">
              <a:solidFill>
                <a:srgbClr val="1B4F72"/>
              </a:solidFill>
              <a:latin typeface="宋体" panose="02010600030101010101" pitchFamily="2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任务概述与核心思想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62000" y="1143000"/>
            <a:ext cx="2540000" cy="381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推导目标：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62000" y="1524000"/>
            <a:ext cx="14732000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2C3E50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从匀速运动点电荷的经典电磁场出发，得到等效光子数分布公式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3302000" y="2032000"/>
            <a:ext cx="9652000" cy="88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8E8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6"/>
              <p:cNvSpPr/>
              <p:nvPr/>
            </p:nvSpPr>
            <p:spPr>
              <a:xfrm>
                <a:off x="3302000" y="2032000"/>
                <a:ext cx="9652000" cy="8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 dirty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CN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i="1" dirty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borderBox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" name="Tex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2032000"/>
                <a:ext cx="9652000" cy="8890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7"/>
          <p:cNvSpPr/>
          <p:nvPr/>
        </p:nvSpPr>
        <p:spPr>
          <a:xfrm>
            <a:off x="762000" y="3302000"/>
            <a:ext cx="2540000" cy="381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四步路线：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8"/>
              <p:cNvSpPr/>
              <p:nvPr/>
            </p:nvSpPr>
            <p:spPr>
              <a:xfrm>
                <a:off x="762000" y="3759200"/>
                <a:ext cx="14732000" cy="215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1.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出发点：Liénard–Wiechert 势 / 超相对论极限下的横向电磁场</a:t>
                </a:r>
                <a:endParaRPr lang="en-US" sz="2000" dirty="0"/>
              </a:p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2.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频域转换：对时间作傅里叶变换得到频域电场</a:t>
                </a:r>
                <a:endParaRPr lang="en-US" sz="2000" dirty="0"/>
              </a:p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3.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物理对应：Poynting 能流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等效光子能量</a:t>
                </a:r>
                <a:endParaRPr lang="en-US" sz="2000" dirty="0"/>
              </a:p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4.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积分求谱：对碰撞参数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积分得到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0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759200"/>
                <a:ext cx="14732000" cy="2159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hape 9"/>
          <p:cNvSpPr/>
          <p:nvPr/>
        </p:nvSpPr>
        <p:spPr>
          <a:xfrm>
            <a:off x="762000" y="6172200"/>
            <a:ext cx="14732000" cy="711200"/>
          </a:xfrm>
          <a:prstGeom prst="rect">
            <a:avLst/>
          </a:prstGeom>
          <a:solidFill>
            <a:srgbClr val="EBF0F5"/>
          </a:solidFill>
          <a:ln w="12700">
            <a:solidFill>
              <a:srgbClr val="E5E8E8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10"/>
              <p:cNvSpPr/>
              <p:nvPr/>
            </p:nvSpPr>
            <p:spPr>
              <a:xfrm>
                <a:off x="1016000" y="6248400"/>
                <a:ext cx="14224000" cy="558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核心思想</a:t>
                </a:r>
                <a:r>
                  <a:rPr lang="en-US" sz="1800" i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当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时，运动电荷的电磁场被强烈 Lorentz 收缩，表现为与运动方向垂直的脉冲，等效于一束光子。</a:t>
                </a:r>
                <a:endParaRPr lang="en-US" sz="2000" dirty="0"/>
              </a:p>
            </p:txBody>
          </p:sp>
        </mc:Choice>
        <mc:Fallback>
          <p:sp>
            <p:nvSpPr>
              <p:cNvPr id="12" name="Tex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6248400"/>
                <a:ext cx="14224000" cy="558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11"/>
          <p:cNvSpPr/>
          <p:nvPr/>
        </p:nvSpPr>
        <p:spPr>
          <a:xfrm>
            <a:off x="762000" y="7823200"/>
            <a:ext cx="10160000" cy="2794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—— J.D. Jackson, Classical Electrodynamics, Chap. 15, Sec. 15.4; Krauss et al., Prog. Part. Nucl. Phys. 39 (1997) 503, Sec. 2.1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2 / 9</a:t>
            </a:r>
            <a:endParaRPr lang="en-US" sz="13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Step 1：超相对论极限下的横向场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3"/>
              <p:cNvSpPr/>
              <p:nvPr/>
            </p:nvSpPr>
            <p:spPr>
              <a:xfrm>
                <a:off x="762000" y="1143000"/>
                <a:ext cx="14732000" cy="381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物理图像：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电荷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𝑍𝑒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以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  <m:acc>
                      <m:acc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匀速运动。在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</a:t>
                </a:r>
                <a:r>
                  <a:rPr lang="en-US" sz="1800" dirty="0" err="1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极限下，场几乎完全集中在垂直于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的横向平面内。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14732000" cy="381000"/>
              </a:xfrm>
              <a:prstGeom prst="rect">
                <a:avLst/>
              </a:prstGeom>
              <a:blipFill rotWithShape="1">
                <a:blip r:embed="rId1"/>
                <a:stretch>
                  <a:fillRect t="-15000" b="-15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4"/>
          <p:cNvSpPr/>
          <p:nvPr/>
        </p:nvSpPr>
        <p:spPr>
          <a:xfrm>
            <a:off x="762000" y="17272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场的性质（Jackson, Sec. 15.4 / Krauss, Sec. 2.1）：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5"/>
              <p:cNvSpPr/>
              <p:nvPr/>
            </p:nvSpPr>
            <p:spPr>
              <a:xfrm>
                <a:off x="762000" y="2159000"/>
                <a:ext cx="14732000" cy="558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,  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⊥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,  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⊥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,  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⊥</m:t>
                      </m:r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7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59000"/>
                <a:ext cx="14732000" cy="5588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6"/>
              <p:cNvSpPr/>
              <p:nvPr/>
            </p:nvSpPr>
            <p:spPr>
              <a:xfrm>
                <a:off x="762000" y="2921000"/>
                <a:ext cx="14732000" cy="355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横向电场（柱坐标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800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）：</a:t>
                </a:r>
                <a:endParaRPr lang="en-US" sz="2000" dirty="0"/>
              </a:p>
            </p:txBody>
          </p:sp>
        </mc:Choice>
        <mc:Fallback>
          <p:sp>
            <p:nvSpPr>
              <p:cNvPr id="8" name="Tex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921000"/>
                <a:ext cx="14732000" cy="355600"/>
              </a:xfrm>
              <a:prstGeom prst="rect">
                <a:avLst/>
              </a:prstGeom>
              <a:blipFill rotWithShape="1">
                <a:blip r:embed="rId3"/>
                <a:stretch>
                  <a:fillRect t="-1839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hape 7"/>
          <p:cNvSpPr/>
          <p:nvPr/>
        </p:nvSpPr>
        <p:spPr>
          <a:xfrm>
            <a:off x="1778000" y="3403600"/>
            <a:ext cx="12774908" cy="8382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8E8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8"/>
              <p:cNvSpPr/>
              <p:nvPr/>
            </p:nvSpPr>
            <p:spPr>
              <a:xfrm>
                <a:off x="1778000" y="3556000"/>
                <a:ext cx="12700000" cy="482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  <m:t>𝑣𝑡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lit/>
                                    </m:r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000" y="3556000"/>
                <a:ext cx="12700000" cy="482600"/>
              </a:xfrm>
              <a:prstGeom prst="rect">
                <a:avLst/>
              </a:prstGeom>
              <a:blipFill rotWithShape="1">
                <a:blip r:embed="rId4"/>
                <a:stretch>
                  <a:fillRect t="-9868" b="-10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9"/>
              <p:cNvSpPr/>
              <p:nvPr/>
            </p:nvSpPr>
            <p:spPr>
              <a:xfrm>
                <a:off x="762000" y="4648200"/>
                <a:ext cx="14732000" cy="101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>
                  <a:lnSpc>
                    <a:spcPct val="160000"/>
                  </a:lnSpc>
                </a:pP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• 场在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方向被压缩为薄盘（Lorentz 收缩因子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）</a:t>
                </a:r>
                <a:endParaRPr lang="en-US" sz="2000" dirty="0"/>
              </a:p>
              <a:p>
                <a:pPr>
                  <a:lnSpc>
                    <a:spcPct val="160000"/>
                  </a:lnSpc>
                </a:pP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• 可由 </a:t>
                </a:r>
                <a:r>
                  <a:rPr lang="en-US" sz="1800" b="1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Liénard–Wiechert 势</a:t>
                </a: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 或对 Coulomb 场作 Lorentz Boost 得到</a:t>
                </a:r>
                <a:endParaRPr lang="en-US" sz="2000" dirty="0"/>
              </a:p>
            </p:txBody>
          </p:sp>
        </mc:Choice>
        <mc:Fallback>
          <p:sp>
            <p:nvSpPr>
              <p:cNvPr id="11" name="Tex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648200"/>
                <a:ext cx="14732000" cy="1016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10"/>
          <p:cNvSpPr/>
          <p:nvPr/>
        </p:nvSpPr>
        <p:spPr>
          <a:xfrm>
            <a:off x="762000" y="7823200"/>
            <a:ext cx="10160000" cy="2794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—— J.D. Jackson, Classical Electrodynamics, Sec. 11.10 / 15.4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3 / 9</a:t>
            </a:r>
            <a:endParaRPr lang="en-US" sz="13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560" y="4643120"/>
            <a:ext cx="6333490" cy="36322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3" name="Shape 1"/>
          <p:cNvSpPr/>
          <p:nvPr/>
        </p:nvSpPr>
        <p:spPr>
          <a:xfrm>
            <a:off x="762000" y="431800"/>
            <a:ext cx="50800" cy="406400"/>
          </a:xfrm>
          <a:prstGeom prst="rect">
            <a:avLst/>
          </a:prstGeom>
          <a:solidFill>
            <a:srgbClr val="1B4F72"/>
          </a:solidFill>
        </p:spPr>
      </p:sp>
      <p:sp>
        <p:nvSpPr>
          <p:cNvPr id="4" name="Text 2"/>
          <p:cNvSpPr/>
          <p:nvPr/>
        </p:nvSpPr>
        <p:spPr>
          <a:xfrm>
            <a:off x="965200" y="381000"/>
            <a:ext cx="13970000" cy="5080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Step 2：傅里叶变换与频域电场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62000" y="11430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1B4F72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对横向电场作时间傅里叶变换：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4"/>
              <p:cNvSpPr/>
              <p:nvPr/>
            </p:nvSpPr>
            <p:spPr>
              <a:xfrm>
                <a:off x="762000" y="1549400"/>
                <a:ext cx="14732000" cy="558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 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49400"/>
                <a:ext cx="14732000" cy="558800"/>
              </a:xfrm>
              <a:prstGeom prst="rect">
                <a:avLst/>
              </a:prstGeom>
              <a:blipFill rotWithShape="1">
                <a:blip r:embed="rId1"/>
                <a:stretch>
                  <a:fillRect t="-28523" b="-2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5"/>
          <p:cNvSpPr/>
          <p:nvPr/>
        </p:nvSpPr>
        <p:spPr>
          <a:xfrm>
            <a:off x="762000" y="2336800"/>
            <a:ext cx="14732000" cy="3556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2C3E50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频域电场强度（Jackson, Eq. 15.52；Vidovic et al. Eq. 38）：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1270000" y="2870200"/>
            <a:ext cx="13716000" cy="655664"/>
          </a:xfrm>
          <a:prstGeom prst="rect">
            <a:avLst/>
          </a:prstGeom>
          <a:solidFill>
            <a:srgbClr val="FFFFFF"/>
          </a:solidFill>
          <a:ln w="12700">
            <a:solidFill>
              <a:srgbClr val="E5E8E8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7"/>
              <p:cNvSpPr/>
              <p:nvPr/>
            </p:nvSpPr>
            <p:spPr>
              <a:xfrm>
                <a:off x="1270000" y="2870200"/>
                <a:ext cx="13716000" cy="558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acc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 ≈ 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9" name="Tex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2870200"/>
                <a:ext cx="13716000" cy="5588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8"/>
              <p:cNvSpPr/>
              <p:nvPr/>
            </p:nvSpPr>
            <p:spPr>
              <a:xfrm>
                <a:off x="762000" y="3962400"/>
                <a:ext cx="14732000" cy="355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b="1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低频近似</a:t>
                </a:r>
                <a:r>
                  <a:rPr lang="en-US" sz="1800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（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)≪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>
                    <a:solidFill>
                      <a:srgbClr val="1B4F72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）：</a:t>
                </a:r>
                <a:endParaRPr lang="en-US" sz="2000" dirty="0"/>
              </a:p>
            </p:txBody>
          </p:sp>
        </mc:Choice>
        <mc:Fallback>
          <p:sp>
            <p:nvSpPr>
              <p:cNvPr id="10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962400"/>
                <a:ext cx="14732000" cy="355600"/>
              </a:xfrm>
              <a:prstGeom prst="rect">
                <a:avLst/>
              </a:prstGeom>
              <a:blipFill rotWithShape="1">
                <a:blip r:embed="rId3"/>
                <a:stretch>
                  <a:fillRect t="-1839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9"/>
              <p:cNvSpPr/>
              <p:nvPr/>
            </p:nvSpPr>
            <p:spPr>
              <a:xfrm>
                <a:off x="762000" y="4394200"/>
                <a:ext cx="14732000" cy="3556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>
                  <a:lnSpc>
                    <a:spcPct val="160000"/>
                  </a:lnSpc>
                </a:pPr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利用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)</m:t>
                    </m:r>
                    <m:limUpp>
                      <m:limUp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li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0</m:t>
                        </m:r>
                      </m:lim>
                    </m:limUpp>
                    <m:r>
                      <a:rPr lang="en-US" sz="2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2C3E50"/>
                    </a:solidFill>
                    <a:latin typeface="Times New Roman" panose="02020603050405020304" pitchFamily="34" charset="0"/>
                    <a:ea typeface="Times New Roman" panose="02020603050405020304" pitchFamily="34" charset="-122"/>
                    <a:cs typeface="Times New Roman" panose="02020603050405020304" pitchFamily="34" charset="-120"/>
                  </a:rPr>
                  <a:t>，得到</a:t>
                </a:r>
                <a:endParaRPr lang="en-US" sz="2000" dirty="0"/>
              </a:p>
            </p:txBody>
          </p:sp>
        </mc:Choice>
        <mc:Fallback>
          <p:sp>
            <p:nvSpPr>
              <p:cNvPr id="11" name="Tex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94200"/>
                <a:ext cx="14732000" cy="355600"/>
              </a:xfrm>
              <a:prstGeom prst="rect">
                <a:avLst/>
              </a:prstGeom>
              <a:blipFill rotWithShape="1">
                <a:blip r:embed="rId4"/>
                <a:stretch>
                  <a:fillRect t="-32857" b="-3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hape 10"/>
          <p:cNvSpPr/>
          <p:nvPr/>
        </p:nvSpPr>
        <p:spPr>
          <a:xfrm>
            <a:off x="3302000" y="4902200"/>
            <a:ext cx="9652000" cy="889000"/>
          </a:xfrm>
          <a:prstGeom prst="rect">
            <a:avLst/>
          </a:prstGeom>
          <a:solidFill>
            <a:srgbClr val="EBF0F5"/>
          </a:solidFill>
          <a:ln w="12700">
            <a:solidFill>
              <a:srgbClr val="1B4F72"/>
            </a:solidFill>
            <a:prstDash val="soli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11"/>
              <p:cNvSpPr/>
              <p:nvPr/>
            </p:nvSpPr>
            <p:spPr>
              <a:xfrm>
                <a:off x="3302000" y="4902200"/>
                <a:ext cx="9652000" cy="8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 ≈ </m:t>
                          </m:r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borderBox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3" name="Tex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4902200"/>
                <a:ext cx="96520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12"/>
          <p:cNvSpPr/>
          <p:nvPr/>
        </p:nvSpPr>
        <p:spPr>
          <a:xfrm>
            <a:off x="762000" y="6045200"/>
            <a:ext cx="14732000" cy="101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b="1" dirty="0">
                <a:solidFill>
                  <a:srgbClr val="2C3E5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物理意义：在低频极限下，频域场强与频率无关，仅由电荷量和碰撞参数决定，这是后续对数谱的来源。</a:t>
            </a:r>
            <a:endParaRPr 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2000" y="7823200"/>
            <a:ext cx="10160000" cy="2794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—— Jackson, Eq. 15.52; Vidovic et al., Phys. Rev. C 47 (1993) 2308, Eq. 38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14986000" y="8712200"/>
            <a:ext cx="762000" cy="30480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7F8C8D"/>
                </a:solidFill>
                <a:latin typeface="Times New Roman" panose="02020603050405020304" pitchFamily="34" charset="0"/>
                <a:ea typeface="Times New Roman" panose="02020603050405020304" pitchFamily="34" charset="-122"/>
                <a:cs typeface="Times New Roman" panose="02020603050405020304" pitchFamily="34" charset="-120"/>
              </a:rPr>
              <a:t>4 / 9</a:t>
            </a:r>
            <a:endParaRPr lang="en-US" sz="1300" dirty="0"/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DIAGRAM_VIRTUALLY_FRAME" val="{&quot;height&quot;:360,&quot;left&quot;:60,&quot;top&quot;:140,&quot;width&quot;:840}"/>
</p:tagLst>
</file>

<file path=ppt/tags/tag10.xml><?xml version="1.0" encoding="utf-8"?>
<p:tagLst xmlns:p="http://schemas.openxmlformats.org/presentationml/2006/main">
  <p:tag name="KSO_WM_DIAGRAM_VIRTUALLY_FRAME" val="{&quot;height&quot;:360,&quot;left&quot;:60,&quot;top&quot;:140,&quot;width&quot;:840}"/>
</p:tagLst>
</file>

<file path=ppt/tags/tag11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12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13.xml><?xml version="1.0" encoding="utf-8"?>
<p:tagLst xmlns:p="http://schemas.openxmlformats.org/presentationml/2006/main">
  <p:tag name="KSO_WM_DIAGRAM_VIRTUALLY_FRAME" val="{&quot;height&quot;:220,&quot;left&quot;:62.1,&quot;top&quot;:177.75,&quot;width&quot;:840}"/>
</p:tagLst>
</file>

<file path=ppt/tags/tag14.xml><?xml version="1.0" encoding="utf-8"?>
<p:tagLst xmlns:p="http://schemas.openxmlformats.org/presentationml/2006/main">
  <p:tag name="KSO_WM_DIAGRAM_VIRTUALLY_FRAME" val="{&quot;height&quot;:220,&quot;left&quot;:62.1,&quot;top&quot;:177.75,&quot;width&quot;:840}"/>
</p:tagLst>
</file>

<file path=ppt/tags/tag15.xml><?xml version="1.0" encoding="utf-8"?>
<p:tagLst xmlns:p="http://schemas.openxmlformats.org/presentationml/2006/main">
  <p:tag name="KSO_WM_DIAGRAM_VIRTUALLY_FRAME" val="{&quot;height&quot;:220,&quot;left&quot;:62.1,&quot;top&quot;:177.75,&quot;width&quot;:840}"/>
</p:tagLst>
</file>

<file path=ppt/tags/tag16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17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18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19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20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1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2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3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4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5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6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7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8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29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3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30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31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32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33.xml><?xml version="1.0" encoding="utf-8"?>
<p:tagLst xmlns:p="http://schemas.openxmlformats.org/presentationml/2006/main">
  <p:tag name="KSO_DOCER_RESOURCE_TRACE_INFO" val="{&quot;id&quot;:&quot;3635546&quot;,&quot;origin&quot;:0,&quot;type&quot;:&quot;icons&quot;,&quot;user&quot;:&quot;1384115635&quot;}"/>
</p:tagLst>
</file>

<file path=ppt/tags/tag34.xml><?xml version="1.0" encoding="utf-8"?>
<p:tagLst xmlns:p="http://schemas.openxmlformats.org/presentationml/2006/main">
  <p:tag name="resource_record_key" val="{&quot;10&quot;:[3635546]}"/>
</p:tagLst>
</file>

<file path=ppt/tags/tag4.xml><?xml version="1.0" encoding="utf-8"?>
<p:tagLst xmlns:p="http://schemas.openxmlformats.org/presentationml/2006/main">
  <p:tag name="KSO_WM_DIAGRAM_VIRTUALLY_FRAME" val="{&quot;height&quot;:360,&quot;left&quot;:60,&quot;top&quot;:140,&quot;width&quot;:840}"/>
</p:tagLst>
</file>

<file path=ppt/tags/tag5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6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7.xml><?xml version="1.0" encoding="utf-8"?>
<p:tagLst xmlns:p="http://schemas.openxmlformats.org/presentationml/2006/main">
  <p:tag name="KSO_WM_DIAGRAM_VIRTUALLY_FRAME" val="{&quot;height&quot;:360,&quot;left&quot;:60,&quot;top&quot;:140,&quot;width&quot;:840}"/>
</p:tagLst>
</file>

<file path=ppt/tags/tag8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ags/tag9.xml><?xml version="1.0" encoding="utf-8"?>
<p:tagLst xmlns:p="http://schemas.openxmlformats.org/presentationml/2006/main">
  <p:tag name="KSO_WM_DIAGRAM_VIRTUALLY_FRAME" val="{&quot;height&quot;:486.6666929133859,&quot;left&quot;:60,&quot;top&quot;:140,&quot;width&quot;:1113.3333858267717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6035</Words>
  <Application>WPS 演示</Application>
  <PresentationFormat>自定义</PresentationFormat>
  <Paragraphs>430</Paragraphs>
  <Slides>24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24</vt:i4>
      </vt:variant>
    </vt:vector>
  </HeadingPairs>
  <TitlesOfParts>
    <vt:vector size="53" baseType="lpstr">
      <vt:lpstr>Arial</vt:lpstr>
      <vt:lpstr>宋体</vt:lpstr>
      <vt:lpstr>Wingdings</vt:lpstr>
      <vt:lpstr>Arial</vt:lpstr>
      <vt:lpstr>Times New Roman</vt:lpstr>
      <vt:lpstr>Times New Roman</vt:lpstr>
      <vt:lpstr>Times New Roman</vt:lpstr>
      <vt:lpstr>Noto Sans SC</vt:lpstr>
      <vt:lpstr>Cambria Math</vt:lpstr>
      <vt:lpstr>Calibri</vt:lpstr>
      <vt:lpstr>微软雅黑</vt:lpstr>
      <vt:lpstr>Arial Unicode MS</vt:lpstr>
      <vt:lpstr>等线</vt:lpstr>
      <vt:lpstr>Times New Roman, SimSun</vt:lpstr>
      <vt:lpstr>Segoe Print</vt:lpstr>
      <vt:lpstr>Times New Roman, SimSun</vt:lpstr>
      <vt:lpstr>Times New Roman, SimSun</vt:lpstr>
      <vt:lpstr>Cambria</vt:lpstr>
      <vt:lpstr>黑体</vt:lpstr>
      <vt:lpstr>Times New Roman</vt:lpstr>
      <vt:lpstr>MingLiU-ExtB</vt:lpstr>
      <vt:lpstr>Custom Theme</vt:lpstr>
      <vt:lpstr>1_Custom Theme</vt:lpstr>
      <vt:lpstr>2_Custom Theme</vt:lpstr>
      <vt:lpstr>3_Custom Theme</vt:lpstr>
      <vt:lpstr>4_Custom Theme</vt:lpstr>
      <vt:lpstr>Office theme</vt:lpstr>
      <vt:lpstr>5_Custom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等效光子数分布 n(\omega) 的理论推导</dc:title>
  <dc:creator>Kimi</dc:creator>
  <dc:subject>等效光子数分布 n(\omega) 的理论推导</dc:subject>
  <cp:lastModifiedBy>姜文浩</cp:lastModifiedBy>
  <cp:revision>25</cp:revision>
  <dcterms:created xsi:type="dcterms:W3CDTF">2026-05-16T13:01:00Z</dcterms:created>
  <dcterms:modified xsi:type="dcterms:W3CDTF">2026-06-12T06:53:00Z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{"Label":"等效光子数分布 n(\\omega) 的理论推导","ContentProducer":"001191110108MACG2KBH8F10000","ProduceID":"19e30dfc-8182-8600-8000-000058e1e710","ReservedCode1":"","ContentPropagator":"001191110108MACG2KBH8F20000","PropagateID":"19e30dfc-8182-8600-8000-000058e1e710","ReservedCode2":""}</vt:lpwstr>
  </property>
  <property fmtid="{D5CDD505-2E9C-101B-9397-08002B2CF9AE}" pid="3" name="KSOProductBuildVer">
    <vt:lpwstr>2052-12.1.0.26375</vt:lpwstr>
  </property>
  <property fmtid="{D5CDD505-2E9C-101B-9397-08002B2CF9AE}" pid="4" name="ICV">
    <vt:lpwstr>4C0FB4DC839546F2BD0683CA3549DF6F_13</vt:lpwstr>
  </property>
</Properties>
</file>