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61" r:id="rId5"/>
    <p:sldId id="260" r:id="rId6"/>
    <p:sldId id="264" r:id="rId7"/>
    <p:sldId id="281" r:id="rId8"/>
    <p:sldId id="269" r:id="rId9"/>
    <p:sldId id="272" r:id="rId10"/>
    <p:sldId id="271" r:id="rId11"/>
    <p:sldId id="270" r:id="rId12"/>
    <p:sldId id="273" r:id="rId13"/>
    <p:sldId id="274" r:id="rId14"/>
    <p:sldId id="275" r:id="rId15"/>
    <p:sldId id="278" r:id="rId16"/>
    <p:sldId id="266" r:id="rId17"/>
    <p:sldId id="267" r:id="rId18"/>
    <p:sldId id="26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4"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BA4"/>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4"/>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31" name="幻灯片图像占位符 1"/>
          <p:cNvSpPr>
            <a:spLocks noGrp="1" noRot="1" noChangeAspect="1"/>
          </p:cNvSpPr>
          <p:nvPr>
            <p:ph type="sldImg"/>
          </p:nvPr>
        </p:nvSpPr>
        <p:spPr/>
      </p:sp>
      <p:sp>
        <p:nvSpPr>
          <p:cNvPr id="1048632" name="备注占位符 2"/>
          <p:cNvSpPr>
            <a:spLocks noGrp="1"/>
          </p:cNvSpPr>
          <p:nvPr>
            <p:ph type="body" idx="1"/>
          </p:nvPr>
        </p:nvSpPr>
        <p:spPr/>
        <p:txBody>
          <a:bodyPr/>
          <a:p>
            <a:endParaRPr lang="zh-CN" altLang="en-US" dirty="0"/>
          </a:p>
        </p:txBody>
      </p:sp>
      <p:sp>
        <p:nvSpPr>
          <p:cNvPr id="1048633" name="灯片编号占位符 3"/>
          <p:cNvSpPr>
            <a:spLocks noGrp="1"/>
          </p:cNvSpPr>
          <p:nvPr>
            <p:ph type="sldNum" sz="quarter" idx="5"/>
          </p:nvPr>
        </p:nvSpPr>
        <p:spPr/>
        <p:txBody>
          <a:bodyPr/>
          <a:p>
            <a:pPr marL="0" marR="0" lvl="0" indent="0" algn="r" defTabSz="914400" rtl="0" eaLnBrk="1" fontAlgn="auto" latinLnBrk="0" hangingPunct="1">
              <a:lnSpc>
                <a:spcPct val="100000"/>
              </a:lnSpc>
              <a:spcBef>
                <a:spcPts val="0"/>
              </a:spcBef>
              <a:spcAft>
                <a:spcPts val="0"/>
              </a:spcAft>
              <a:buClrTx/>
              <a:buSzTx/>
              <a:buFontTx/>
              <a:buNone/>
            </a:pPr>
            <a:fld id="{D674C1D0-060E-4FCC-91A6-7476A46993C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该恒等式的物理内涵在于强制要求关联函数满足全局的标度缩放不变性 </a:t>
            </a:r>
            <a:r>
              <a:rPr lang="en-US" altLang="zh-CN"/>
              <a:t>。</a:t>
            </a:r>
            <a:r>
              <a:rPr lang="zh-CN" altLang="en-US"/>
              <a:t>公式中的 3来源于三维傅里叶变换的测度积分贡献，而算符 </a:t>
            </a:r>
            <a:r>
              <a:rPr lang="en-US" altLang="zh-CN"/>
              <a:t>k_a cdot  partial}_{k_a}</a:t>
            </a:r>
            <a:r>
              <a:rPr lang="zh-CN" altLang="en-US"/>
              <a:t>则是典型的欧拉齐次算子。这一方程直接断言：动量空间关联函数必定是关于各动量模长 $</a:t>
            </a:r>
            <a:r>
              <a:rPr lang="en-US" altLang="zh-CN"/>
              <a:t>k_a$ </a:t>
            </a:r>
            <a:r>
              <a:rPr lang="zh-CN" altLang="en-US"/>
              <a:t>的 $-( \</a:t>
            </a:r>
            <a:r>
              <a:rPr lang="en-US" altLang="zh-CN"/>
              <a:t>sum \Delta_a - 3(n-1) )$ </a:t>
            </a:r>
            <a:r>
              <a:rPr lang="zh-CN" altLang="en-US"/>
              <a:t>阶欧拉齐次函数。这意味着关联函数的总功率缩放已被单一对称性彻底锁死。</a:t>
            </a:r>
            <a:endParaRPr lang="zh-CN" altLang="en-US"/>
          </a:p>
          <a:p>
            <a:endParaRPr lang="zh-CN" altLang="en-US"/>
          </a:p>
          <a:p>
            <a:r>
              <a:rPr lang="zh-CN" altLang="en-US"/>
              <a:t>相比于膨胀 </a:t>
            </a:r>
            <a:r>
              <a:rPr lang="en-US" altLang="zh-CN"/>
              <a:t>Ward </a:t>
            </a:r>
            <a:r>
              <a:rPr lang="zh-CN" altLang="en-US"/>
              <a:t>恒等式仅约束总体的幂次标度，特殊共形 </a:t>
            </a:r>
            <a:r>
              <a:rPr lang="en-US" altLang="zh-CN"/>
              <a:t>Ward </a:t>
            </a:r>
            <a:r>
              <a:rPr lang="zh-CN" altLang="en-US"/>
              <a:t>恒等式引入了一组包含 $\</a:t>
            </a:r>
            <a:r>
              <a:rPr lang="en-US" altLang="zh-CN"/>
              <a:t>vec{\partial}_{k_a}^2$ </a:t>
            </a:r>
            <a:r>
              <a:rPr lang="zh-CN" altLang="en-US"/>
              <a:t>的高阶耦合二阶偏微分方程。它不仅要求系统在全局缩放中保持不变，还要求在极其苛刻的坐标反演复合变换下具有协变性。正是这一组偏微分方程，如同无形的模具，彻底锁死了多点相关函数内部各个动量比例依赖的“形状 (</a:t>
            </a:r>
            <a:r>
              <a:rPr lang="en-US" altLang="zh-CN"/>
              <a:t>Shape)”。</a:t>
            </a:r>
            <a:r>
              <a:rPr lang="zh-CN" altLang="en-US"/>
              <a:t>在随后推导三点函数时，我们正是仰赖这组特殊的 </a:t>
            </a:r>
            <a:r>
              <a:rPr lang="en-US" altLang="zh-CN"/>
              <a:t>Ward </a:t>
            </a:r>
            <a:r>
              <a:rPr lang="zh-CN" altLang="en-US"/>
              <a:t>恒等式，直接避开了极度繁琐的圈图或 </a:t>
            </a:r>
            <a:r>
              <a:rPr lang="en-US" altLang="zh-CN"/>
              <a:t>In-In </a:t>
            </a:r>
            <a:r>
              <a:rPr lang="zh-CN" altLang="en-US"/>
              <a:t>树图时间演化积分，在动量比值空间里唯一确定了高斯超几何函数解。</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伽马函数部分确定了振幅大小，与场质量</a:t>
            </a:r>
            <a:r>
              <a:rPr lang="en-US" altLang="zh-CN"/>
              <a:t>m</a:t>
            </a:r>
            <a:r>
              <a:rPr lang="zh-CN" altLang="en-US"/>
              <a:t>与哈勃尺度</a:t>
            </a:r>
            <a:r>
              <a:rPr lang="en-US" altLang="zh-CN"/>
              <a:t>H</a:t>
            </a:r>
            <a:r>
              <a:rPr lang="zh-CN" altLang="en-US"/>
              <a:t>有关，超几何函数包含了粒子的质量效应，</a:t>
            </a:r>
            <a:r>
              <a:rPr lang="en-US" altLang="zh-CN"/>
              <a:t>\mu</a:t>
            </a:r>
            <a:r>
              <a:rPr lang="zh-CN" altLang="en-US"/>
              <a:t>会产生震荡或</a:t>
            </a:r>
            <a:r>
              <a:rPr lang="zh-CN" altLang="en-US"/>
              <a:t>衰减</a:t>
            </a:r>
            <a:endParaRPr lang="zh-CN" altLang="en-US"/>
          </a:p>
          <a:p>
            <a:r>
              <a:rPr lang="en-US" altLang="zh-CN"/>
              <a:t>w </a:t>
            </a:r>
            <a:r>
              <a:rPr lang="zh-CN" altLang="en-US"/>
              <a:t>共形时间、空间距离与边界条件保证的因果性</a:t>
            </a:r>
            <a:r>
              <a:rPr lang="en-US" altLang="zh-CN"/>
              <a:t>     </a:t>
            </a:r>
            <a:r>
              <a:rPr lang="zh-CN" altLang="en-US"/>
              <a:t>量化了四维时空的两点相对</a:t>
            </a:r>
            <a:r>
              <a:rPr lang="zh-CN" altLang="en-US"/>
              <a:t>距离</a:t>
            </a:r>
            <a:endParaRPr lang="zh-CN" altLang="en-US"/>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至关重要的是，较低阶的螺旋度分量并非拥有独立的物理自由度。由于共形 </a:t>
            </a:r>
            <a:r>
              <a:rPr lang="en-US" altLang="zh-CN"/>
              <a:t>Ward </a:t>
            </a:r>
            <a:r>
              <a:rPr lang="zh-CN" altLang="en-US"/>
              <a:t>恒等式将不同 </a:t>
            </a:r>
            <a:r>
              <a:rPr lang="en-US" altLang="zh-CN"/>
              <a:t>m</a:t>
            </a:r>
            <a:r>
              <a:rPr lang="zh-CN" altLang="en-US"/>
              <a:t>的系数混合在一起，通过施加升降算子操作，所有低阶张量纵向成分 均可由 </a:t>
            </a:r>
            <a:r>
              <a:rPr lang="en-US" altLang="zh-CN"/>
              <a:t>Gs(p) </a:t>
            </a:r>
            <a:r>
              <a:rPr lang="zh-CN" altLang="en-US"/>
              <a:t>通过一系列精确的、不包含任何新积分常数的一阶递归偏微分方程自底向上无损重构。这从根本上保证了在极早期宇宙高自旋粒子的三点信号生成中，理论预测具有唯一的保角刚性。</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这一表达式中一个极度非平庸的结构是复系数因子 $(1+</a:t>
            </a:r>
            <a:r>
              <a:rPr lang="en-US" altLang="zh-CN"/>
              <a:t>i\sinh\pi\mu)$ </a:t>
            </a:r>
            <a:r>
              <a:rPr lang="zh-CN" altLang="en-US"/>
              <a:t>及其共轭。在纯粹的平直闵可夫斯基真空中，粒子态的正负频率是绝对分离的。然而，在呈现指数膨胀的德西特时空背景下，极早期处于深层亚视界的高频绝热真空模式，在被拉伸穿越哈勃视界的过程中，会不可避免地经历强烈的引力粒子产生效应。</a:t>
            </a:r>
            <a:endParaRPr lang="zh-CN" altLang="en-US"/>
          </a:p>
          <a:p>
            <a:r>
              <a:rPr lang="zh-CN" altLang="en-US"/>
              <a:t>在挤压极限 条件下，由于短波外场 $\</a:t>
            </a:r>
            <a:r>
              <a:rPr lang="en-US" altLang="zh-CN"/>
              <a:t>1), \_2)$ </a:t>
            </a:r>
            <a:r>
              <a:rPr lang="zh-CN" altLang="en-US"/>
              <a:t>是纯量场，其四维流守恒要求与中间态的耦合必须正比于沿动量方向的纵向投影。这导致在总共 2</a:t>
            </a:r>
            <a:r>
              <a:rPr lang="en-US" altLang="zh-CN"/>
              <a:t>s+1</a:t>
            </a:r>
            <a:r>
              <a:rPr lang="zh-CN" altLang="en-US"/>
              <a:t>个螺旋度通道中，所有横向极化态的收缩结果均被强力抑制为亚主导项，最终仅有螺旋度-0 分量在大尺度上幸存。而自旋张量的纯纵向分量投射，依据球谐函数的代数定理，严格等价于角变量的勒让德多项式：</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708" name="幻灯片图像占位符 1"/>
          <p:cNvSpPr>
            <a:spLocks noGrp="1" noRot="1" noChangeAspect="1"/>
          </p:cNvSpPr>
          <p:nvPr>
            <p:ph type="sldImg"/>
          </p:nvPr>
        </p:nvSpPr>
        <p:spPr/>
      </p:sp>
      <p:sp>
        <p:nvSpPr>
          <p:cNvPr id="1048709" name="备注占位符 2"/>
          <p:cNvSpPr>
            <a:spLocks noGrp="1"/>
          </p:cNvSpPr>
          <p:nvPr>
            <p:ph type="body" idx="1"/>
          </p:nvPr>
        </p:nvSpPr>
        <p:spPr/>
        <p:txBody>
          <a:bodyPr/>
          <a:p>
            <a:endParaRPr lang="zh-CN" altLang="en-US" dirty="0"/>
          </a:p>
        </p:txBody>
      </p:sp>
      <p:sp>
        <p:nvSpPr>
          <p:cNvPr id="1048710" name="灯片编号占位符 3"/>
          <p:cNvSpPr>
            <a:spLocks noGrp="1"/>
          </p:cNvSpPr>
          <p:nvPr>
            <p:ph type="sldNum" sz="quarter" idx="5"/>
          </p:nvPr>
        </p:nvSpPr>
        <p:spPr/>
        <p:txBody>
          <a:bodyPr/>
          <a:p>
            <a:pPr marL="0" marR="0" lvl="0" indent="0" algn="r" defTabSz="914400" rtl="0" eaLnBrk="1" fontAlgn="auto" latinLnBrk="0" hangingPunct="1">
              <a:lnSpc>
                <a:spcPct val="100000"/>
              </a:lnSpc>
              <a:spcBef>
                <a:spcPts val="0"/>
              </a:spcBef>
              <a:spcAft>
                <a:spcPts val="0"/>
              </a:spcAft>
              <a:buClrTx/>
              <a:buSzTx/>
              <a:buFontTx/>
              <a:buNone/>
            </a:pPr>
            <a:fld id="{D674C1D0-060E-4FCC-91A6-7476A46993C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63.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3.png"/><Relationship Id="rId7" Type="http://schemas.openxmlformats.org/officeDocument/2006/relationships/image" Target="../media/image42.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image" Target="../media/image48.png"/><Relationship Id="rId7" Type="http://schemas.openxmlformats.org/officeDocument/2006/relationships/image" Target="../media/image47.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5.png"/><Relationship Id="rId2" Type="http://schemas.openxmlformats.org/officeDocument/2006/relationships/image" Target="../media/image4.png"/><Relationship Id="rId12" Type="http://schemas.openxmlformats.org/officeDocument/2006/relationships/notesSlide" Target="../notesSlides/notesSlide5.xml"/><Relationship Id="rId11" Type="http://schemas.openxmlformats.org/officeDocument/2006/relationships/slideLayout" Target="../slideLayouts/slideLayout7.xml"/><Relationship Id="rId10" Type="http://schemas.openxmlformats.org/officeDocument/2006/relationships/image" Target="../media/image50.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7.xml"/><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58.pn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8.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74.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image" Target="../media/image5.png"/><Relationship Id="rId2" Type="http://schemas.openxmlformats.org/officeDocument/2006/relationships/image" Target="../media/image4.png"/><Relationship Id="rId14" Type="http://schemas.openxmlformats.org/officeDocument/2006/relationships/slideLayout" Target="../slideLayouts/slideLayout7.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5" Type="http://schemas.openxmlformats.org/officeDocument/2006/relationships/slideLayout" Target="../slideLayouts/slideLayout7.xml"/><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7.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notesSlide" Target="../notesSlides/notesSlide3.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notesSlide" Target="../notesSlides/notesSlide4.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25" name="矩形 25"/>
          <p:cNvSpPr/>
          <p:nvPr/>
        </p:nvSpPr>
        <p:spPr>
          <a:xfrm>
            <a:off x="0" y="1"/>
            <a:ext cx="12192000" cy="6887980"/>
          </a:xfrm>
          <a:prstGeom prst="rect">
            <a:avLst/>
          </a:prstGeom>
          <a:solidFill>
            <a:srgbClr val="104BA4"/>
          </a:solidFill>
          <a:ln>
            <a:noFill/>
          </a:ln>
          <a:effectLst>
            <a:outerShdw blurRad="508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4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626" name="矩形 41"/>
          <p:cNvSpPr/>
          <p:nvPr/>
        </p:nvSpPr>
        <p:spPr>
          <a:xfrm>
            <a:off x="0" y="1409826"/>
            <a:ext cx="12192000" cy="4499706"/>
          </a:xfrm>
          <a:prstGeom prst="rect">
            <a:avLst/>
          </a:prstGeom>
          <a:solidFill>
            <a:schemeClr val="bg1"/>
          </a:solidFill>
          <a:ln>
            <a:noFill/>
          </a:ln>
          <a:effectLst>
            <a:outerShdw blurRad="4572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048627" name="文本框 1"/>
          <p:cNvSpPr txBox="1"/>
          <p:nvPr/>
        </p:nvSpPr>
        <p:spPr>
          <a:xfrm>
            <a:off x="415245" y="1650456"/>
            <a:ext cx="11482466" cy="1014730"/>
          </a:xfrm>
          <a:prstGeom prst="rect">
            <a:avLst/>
          </a:prstGeom>
          <a:noFill/>
        </p:spPr>
        <p:txBody>
          <a:bodyPr wrap="square" rtlCol="0">
            <a:spAutoFit/>
          </a:bodyPr>
          <a:p>
            <a:pPr marL="0" marR="0" lvl="0" indent="0" algn="ctr" defTabSz="914400" rtl="0" eaLnBrk="1" fontAlgn="auto" latinLnBrk="0" hangingPunct="1">
              <a:lnSpc>
                <a:spcPct val="125000"/>
              </a:lnSpc>
              <a:spcBef>
                <a:spcPts val="0"/>
              </a:spcBef>
              <a:spcAft>
                <a:spcPts val="0"/>
              </a:spcAft>
              <a:buClrTx/>
              <a:buSzTx/>
              <a:buFontTx/>
              <a:buNone/>
            </a:pPr>
            <a:r>
              <a:rPr kumimoji="0" lang="zh-CN" altLang="en-US" sz="4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宇宙对撞机</a:t>
            </a:r>
            <a:r>
              <a:rPr kumimoji="0" lang="zh-CN" altLang="en-US" sz="4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物理</a:t>
            </a:r>
            <a:endParaRPr kumimoji="0" lang="zh-CN" altLang="en-US" sz="4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52" name="组合 43"/>
          <p:cNvGrpSpPr/>
          <p:nvPr/>
        </p:nvGrpSpPr>
        <p:grpSpPr>
          <a:xfrm>
            <a:off x="8859189" y="146088"/>
            <a:ext cx="2930983" cy="1063161"/>
            <a:chOff x="4285093" y="-6242"/>
            <a:chExt cx="3795135" cy="1376619"/>
          </a:xfrm>
        </p:grpSpPr>
        <p:grpSp>
          <p:nvGrpSpPr>
            <p:cNvPr id="53" name="组合 44"/>
            <p:cNvGrpSpPr/>
            <p:nvPr/>
          </p:nvGrpSpPr>
          <p:grpSpPr>
            <a:xfrm>
              <a:off x="4285093" y="-6242"/>
              <a:ext cx="3795135" cy="1376619"/>
              <a:chOff x="6597847" y="960547"/>
              <a:chExt cx="4882683" cy="1771112"/>
            </a:xfrm>
          </p:grpSpPr>
          <p:pic>
            <p:nvPicPr>
              <p:cNvPr id="2097171" name="图片 46"/>
              <p:cNvPicPr>
                <a:picLocks noChangeAspect="1"/>
              </p:cNvPicPr>
              <p:nvPr/>
            </p:nvPicPr>
            <p:blipFill>
              <a:blip r:embed="rId1" cstate="print"/>
              <a:srcRect/>
              <a:stretch>
                <a:fillRect/>
              </a:stretch>
            </p:blipFill>
            <p:spPr>
              <a:xfrm>
                <a:off x="6597847" y="960547"/>
                <a:ext cx="1771106" cy="1771112"/>
              </a:xfrm>
              <a:prstGeom prst="rect">
                <a:avLst/>
              </a:prstGeom>
            </p:spPr>
          </p:pic>
          <p:pic>
            <p:nvPicPr>
              <p:cNvPr id="2097172" name="图片 47"/>
              <p:cNvPicPr>
                <a:picLocks noChangeAspect="1"/>
              </p:cNvPicPr>
              <p:nvPr/>
            </p:nvPicPr>
            <p:blipFill>
              <a:blip r:embed="rId2" cstate="print"/>
              <a:srcRect/>
              <a:stretch>
                <a:fillRect/>
              </a:stretch>
            </p:blipFill>
            <p:spPr>
              <a:xfrm>
                <a:off x="8406891" y="1004505"/>
                <a:ext cx="3073639" cy="1271931"/>
              </a:xfrm>
              <a:prstGeom prst="rect">
                <a:avLst/>
              </a:prstGeom>
            </p:spPr>
          </p:pic>
        </p:grpSp>
        <p:sp>
          <p:nvSpPr>
            <p:cNvPr id="1048628" name="矩形 45"/>
            <p:cNvSpPr/>
            <p:nvPr/>
          </p:nvSpPr>
          <p:spPr>
            <a:xfrm>
              <a:off x="5763722" y="1032708"/>
              <a:ext cx="2189819" cy="318816"/>
            </a:xfrm>
            <a:prstGeom prst="rect">
              <a:avLst/>
            </a:prstGeom>
          </p:spPr>
          <p:txBody>
            <a:bodyPr wrap="square">
              <a:spAutoFit/>
            </a:bodyPr>
            <a:p>
              <a:pPr algn="dist"/>
              <a:r>
                <a:rPr lang="en-US" altLang="zh-CN" sz="1000" b="1" dirty="0">
                  <a:solidFill>
                    <a:schemeClr val="bg1"/>
                  </a:solidFill>
                  <a:latin typeface="Calibri" panose="020F0502020204030204"/>
                  <a:ea typeface="宋体" panose="02010600030101010101" pitchFamily="2" charset="-122"/>
                </a:rPr>
                <a:t>FUDAN UNIVERSITY</a:t>
              </a:r>
              <a:endParaRPr lang="en-US" altLang="zh-CN" sz="1000" b="1" dirty="0">
                <a:solidFill>
                  <a:schemeClr val="bg1"/>
                </a:solidFill>
                <a:latin typeface="Calibri" panose="020F0502020204030204"/>
                <a:ea typeface="宋体" panose="02010600030101010101" pitchFamily="2" charset="-122"/>
              </a:endParaRPr>
            </a:p>
          </p:txBody>
        </p:sp>
      </p:grpSp>
      <p:grpSp>
        <p:nvGrpSpPr>
          <p:cNvPr id="54" name="组合 3"/>
          <p:cNvGrpSpPr/>
          <p:nvPr/>
        </p:nvGrpSpPr>
        <p:grpSpPr>
          <a:xfrm>
            <a:off x="1672740" y="4518194"/>
            <a:ext cx="9056375" cy="112418"/>
            <a:chOff x="2958650" y="4529138"/>
            <a:chExt cx="6390970" cy="0"/>
          </a:xfrm>
        </p:grpSpPr>
        <p:cxnSp>
          <p:nvCxnSpPr>
            <p:cNvPr id="3145728" name="直接连接符 51"/>
            <p:cNvCxnSpPr/>
            <p:nvPr/>
          </p:nvCxnSpPr>
          <p:spPr>
            <a:xfrm>
              <a:off x="6475751" y="4529138"/>
              <a:ext cx="2873869" cy="0"/>
            </a:xfrm>
            <a:prstGeom prst="line">
              <a:avLst/>
            </a:prstGeom>
            <a:ln w="25400">
              <a:gradFill flip="none" rotWithShape="1">
                <a:gsLst>
                  <a:gs pos="0">
                    <a:srgbClr val="104BA4"/>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cxnSp>
        <p:cxnSp>
          <p:nvCxnSpPr>
            <p:cNvPr id="3145729" name="直接连接符 52"/>
            <p:cNvCxnSpPr/>
            <p:nvPr/>
          </p:nvCxnSpPr>
          <p:spPr>
            <a:xfrm>
              <a:off x="2958650" y="4529138"/>
              <a:ext cx="3681993" cy="0"/>
            </a:xfrm>
            <a:prstGeom prst="line">
              <a:avLst/>
            </a:prstGeom>
            <a:ln w="25400">
              <a:gradFill flip="none" rotWithShape="1">
                <a:gsLst>
                  <a:gs pos="0">
                    <a:schemeClr val="bg1"/>
                  </a:gs>
                  <a:gs pos="96000">
                    <a:srgbClr val="104BA4"/>
                  </a:gs>
                </a:gsLst>
                <a:lin ang="0" scaled="1"/>
              </a:gradFill>
            </a:ln>
          </p:spPr>
          <p:style>
            <a:lnRef idx="1">
              <a:schemeClr val="accent1"/>
            </a:lnRef>
            <a:fillRef idx="0">
              <a:schemeClr val="accent1"/>
            </a:fillRef>
            <a:effectRef idx="0">
              <a:schemeClr val="accent1"/>
            </a:effectRef>
            <a:fontRef idx="minor">
              <a:schemeClr val="tx1"/>
            </a:fontRef>
          </p:style>
        </p:cxnSp>
      </p:grpSp>
      <p:sp>
        <p:nvSpPr>
          <p:cNvPr id="1048629" name="灯片编号占位符 7"/>
          <p:cNvSpPr>
            <a:spLocks noGrp="1"/>
          </p:cNvSpPr>
          <p:nvPr>
            <p:ph type="sldNum" sz="quarter" idx="12"/>
          </p:nvPr>
        </p:nvSpPr>
        <p:spPr/>
        <p:txBody>
          <a:bodyPr/>
          <a:p>
            <a:fld id="{9A0DB2DC-4C9A-4742-B13C-FB6460FD3503}" type="slidenum">
              <a:rPr lang="zh-CN" altLang="en-US" smtClean="0"/>
            </a:fld>
            <a:endParaRPr lang="zh-CN" altLang="en-US"/>
          </a:p>
        </p:txBody>
      </p:sp>
      <p:sp>
        <p:nvSpPr>
          <p:cNvPr id="1048630" name="矩形: 圆角 4"/>
          <p:cNvSpPr/>
          <p:nvPr/>
        </p:nvSpPr>
        <p:spPr>
          <a:xfrm>
            <a:off x="1764665" y="5019675"/>
            <a:ext cx="8663305" cy="717550"/>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800" b="0"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小组成员：刘佳茗</a:t>
            </a:r>
            <a:r>
              <a:rPr kumimoji="0" lang="en-US" altLang="zh-CN" sz="2800" b="0"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 </a:t>
            </a:r>
            <a:r>
              <a:rPr kumimoji="0" lang="zh-CN" altLang="en-US" sz="2800" b="0"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展羽飞</a:t>
            </a:r>
            <a:r>
              <a:rPr kumimoji="0" lang="en-US" altLang="zh-CN" sz="2800" b="0"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     </a:t>
            </a:r>
            <a:r>
              <a:rPr kumimoji="0" lang="zh-CN" altLang="en-US" sz="2800" b="0"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汇报人：展羽飞</a:t>
            </a:r>
            <a:r>
              <a:rPr kumimoji="0" lang="en-US" altLang="zh-CN" sz="2800" b="0"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 </a:t>
            </a:r>
            <a:endParaRPr kumimoji="0" lang="en-US" altLang="zh-CN" sz="2800" b="0"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2" name="文本框 1"/>
          <p:cNvSpPr txBox="1"/>
          <p:nvPr/>
        </p:nvSpPr>
        <p:spPr>
          <a:xfrm>
            <a:off x="1016635" y="2846070"/>
            <a:ext cx="10280015" cy="521970"/>
          </a:xfrm>
          <a:prstGeom prst="rect">
            <a:avLst/>
          </a:prstGeom>
          <a:noFill/>
        </p:spPr>
        <p:txBody>
          <a:bodyPr wrap="square" rtlCol="0">
            <a:spAutoFit/>
          </a:bodyPr>
          <a:p>
            <a:r>
              <a:rPr lang="en-US" altLang="zh-CN" sz="2800" i="1"/>
              <a:t>The Cosmological Collider:Particle Physics at the Dawn of Time</a:t>
            </a:r>
            <a:endParaRPr lang="en-US" altLang="zh-CN" sz="2800" i="1"/>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2" name="文本框 13"/>
          <p:cNvSpPr txBox="1"/>
          <p:nvPr/>
        </p:nvSpPr>
        <p:spPr>
          <a:xfrm>
            <a:off x="294551" y="284064"/>
            <a:ext cx="976591"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03</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613" name="文本框 14"/>
          <p:cNvSpPr txBox="1"/>
          <p:nvPr/>
        </p:nvSpPr>
        <p:spPr>
          <a:xfrm>
            <a:off x="1388110" y="212725"/>
            <a:ext cx="741934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关联函数</a:t>
            </a:r>
            <a:r>
              <a:rPr kumimoji="0" lang="en-US" altLang="zh-CN"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     </a:t>
            </a:r>
            <a:r>
              <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三点关联函数</a:t>
            </a:r>
            <a:endPar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p:sp>
        <p:nvSpPr>
          <p:cNvPr id="1048616" name="文本框 1"/>
          <p:cNvSpPr txBox="1"/>
          <p:nvPr/>
        </p:nvSpPr>
        <p:spPr>
          <a:xfrm>
            <a:off x="686435" y="1242695"/>
            <a:ext cx="10531475" cy="5025390"/>
          </a:xfrm>
          <a:prstGeom prst="rect">
            <a:avLst/>
          </a:prstGeom>
          <a:noFill/>
        </p:spPr>
        <p:txBody>
          <a:bodyPr wrap="square" rtlCol="0">
            <a:noAutofit/>
          </a:bodyPr>
          <a:p>
            <a:pPr algn="l"/>
            <a:r>
              <a:rPr lang="zh-CN" altLang="en-US" sz="2000" dirty="0">
                <a:solidFill>
                  <a:schemeClr val="tx1"/>
                </a:solidFill>
                <a:latin typeface="+mj-ea"/>
                <a:ea typeface="+mj-ea"/>
                <a:sym typeface="+mn-ea"/>
              </a:rPr>
              <a:t>实际驱动暴胀的标量背景的微扰理论表述通常为一个近似严格无质量的标量场</a:t>
            </a:r>
            <a:r>
              <a:rPr lang="en-US" altLang="zh-CN" sz="2000" dirty="0">
                <a:solidFill>
                  <a:schemeClr val="tx1"/>
                </a:solidFill>
                <a:latin typeface="+mj-ea"/>
                <a:ea typeface="+mj-ea"/>
                <a:sym typeface="+mn-ea"/>
              </a:rPr>
              <a:t>。</a:t>
            </a:r>
            <a:r>
              <a:rPr lang="zh-CN" altLang="en-US" sz="2000" dirty="0">
                <a:solidFill>
                  <a:schemeClr val="tx1"/>
                </a:solidFill>
                <a:latin typeface="+mj-ea"/>
                <a:ea typeface="+mj-ea"/>
                <a:sym typeface="+mn-ea"/>
              </a:rPr>
              <a:t>在纯 </a:t>
            </a:r>
            <a:r>
              <a:rPr lang="en-US" altLang="zh-CN" sz="2000" dirty="0">
                <a:solidFill>
                  <a:schemeClr val="tx1"/>
                </a:solidFill>
                <a:latin typeface="+mj-ea"/>
                <a:ea typeface="+mj-ea"/>
                <a:sym typeface="+mn-ea"/>
              </a:rPr>
              <a:t>dS </a:t>
            </a:r>
            <a:r>
              <a:rPr lang="zh-CN" altLang="en-US" sz="2000" dirty="0">
                <a:solidFill>
                  <a:schemeClr val="tx1"/>
                </a:solidFill>
                <a:latin typeface="+mj-ea"/>
                <a:ea typeface="+mj-ea"/>
                <a:sym typeface="+mn-ea"/>
              </a:rPr>
              <a:t>时空几何框架的约束下，无质量场在对应标度维数 </a:t>
            </a:r>
            <a:r>
              <a:rPr lang="zh-CN" altLang="en-US" sz="2000" dirty="0">
                <a:latin typeface="微软雅黑" panose="020B0503020204020204" charset="-122"/>
                <a:ea typeface="微软雅黑" panose="020B0503020204020204" charset="-122"/>
                <a:sym typeface="+mn-ea"/>
              </a:rPr>
              <a:t>Δ</a:t>
            </a:r>
            <a:r>
              <a:rPr lang="en-US" altLang="zh-CN" sz="2000" dirty="0">
                <a:latin typeface="+mj-ea"/>
                <a:ea typeface="+mj-ea"/>
                <a:sym typeface="+mn-ea"/>
              </a:rPr>
              <a:t>=3</a:t>
            </a:r>
            <a:r>
              <a:rPr lang="zh-CN" altLang="en-US" sz="2000" dirty="0">
                <a:solidFill>
                  <a:schemeClr val="tx1"/>
                </a:solidFill>
                <a:latin typeface="+mj-ea"/>
                <a:ea typeface="+mj-ea"/>
                <a:sym typeface="+mn-ea"/>
              </a:rPr>
              <a:t>。</a:t>
            </a:r>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不仅如此，由于暴胀理论要求背景势能极为平缓以维持慢滚演化，其微扰场必有严格的移位对称性（物理拉氏量必须在全局平移变换下保持强不变性）。这</a:t>
            </a:r>
            <a:r>
              <a:rPr lang="zh-CN" altLang="en-US" sz="2000" dirty="0">
                <a:solidFill>
                  <a:schemeClr val="tx1"/>
                </a:solidFill>
                <a:latin typeface="+mj-ea"/>
                <a:ea typeface="+mj-ea"/>
                <a:sym typeface="+mn-ea"/>
              </a:rPr>
              <a:t>要求理论模型中的非线性相互作用项，都需要携带至少一层空间协变导数结构：</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此时的三点关联</a:t>
            </a:r>
            <a:r>
              <a:rPr lang="zh-CN" altLang="en-US" sz="2000" dirty="0">
                <a:solidFill>
                  <a:schemeClr val="tx1"/>
                </a:solidFill>
                <a:latin typeface="+mj-ea"/>
                <a:ea typeface="+mj-ea"/>
                <a:sym typeface="+mn-ea"/>
              </a:rPr>
              <a:t>函数：</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传统的场论微扰论方法由于多阶空间导数以及共形时间变量多项式相乘，会出现极其复杂的多项指数积分，文献引入共形升维算子</a:t>
            </a:r>
            <a:r>
              <a:rPr lang="en-US" altLang="zh-CN" sz="2000" dirty="0">
                <a:solidFill>
                  <a:schemeClr val="tx1"/>
                </a:solidFill>
                <a:latin typeface="+mj-ea"/>
                <a:ea typeface="+mj-ea"/>
                <a:sym typeface="+mn-ea"/>
              </a:rPr>
              <a:t>O</a:t>
            </a:r>
            <a:r>
              <a:rPr lang="en-US" altLang="zh-CN" sz="2000" baseline="-25000" dirty="0">
                <a:solidFill>
                  <a:schemeClr val="tx1"/>
                </a:solidFill>
                <a:latin typeface="+mj-ea"/>
                <a:ea typeface="+mj-ea"/>
                <a:sym typeface="+mn-ea"/>
              </a:rPr>
              <a:t>12</a:t>
            </a:r>
            <a:r>
              <a:rPr lang="en-US" altLang="zh-CN" sz="2000" dirty="0">
                <a:solidFill>
                  <a:schemeClr val="tx1"/>
                </a:solidFill>
                <a:latin typeface="+mj-ea"/>
                <a:ea typeface="+mj-ea"/>
                <a:sym typeface="+mn-ea"/>
              </a:rPr>
              <a:t>，</a:t>
            </a:r>
            <a:r>
              <a:rPr lang="zh-CN" altLang="en-US" sz="2000" dirty="0">
                <a:solidFill>
                  <a:schemeClr val="tx1"/>
                </a:solidFill>
                <a:latin typeface="+mj-ea"/>
                <a:ea typeface="+mj-ea"/>
                <a:sym typeface="+mn-ea"/>
              </a:rPr>
              <a:t>将时间积分外的动量组合提取为纯动量代数运算：</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其在 </a:t>
            </a:r>
            <a:r>
              <a:rPr lang="en-US" altLang="zh-CN" sz="2000" dirty="0">
                <a:solidFill>
                  <a:schemeClr val="tx1"/>
                </a:solidFill>
                <a:latin typeface="+mj-ea"/>
                <a:ea typeface="+mj-ea"/>
                <a:sym typeface="+mn-ea"/>
              </a:rPr>
              <a:t>p, q</a:t>
            </a:r>
            <a:r>
              <a:rPr lang="zh-CN" altLang="en-US" sz="2000" dirty="0">
                <a:solidFill>
                  <a:schemeClr val="tx1"/>
                </a:solidFill>
                <a:latin typeface="+mj-ea"/>
                <a:ea typeface="+mj-ea"/>
                <a:sym typeface="+mn-ea"/>
              </a:rPr>
              <a:t>动量比值坐标基底下的精密解为：</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这使得原本繁琐的微扰积分直接化简为微商代数操作 </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p:txBody>
      </p:sp>
      <p:pic>
        <p:nvPicPr>
          <p:cNvPr id="1" name="图片 0"/>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6381750" y="2366645"/>
            <a:ext cx="3164205" cy="709295"/>
          </a:xfrm>
          <a:prstGeom prst="rect">
            <a:avLst/>
          </a:prstGeom>
        </p:spPr>
      </p:pic>
      <p:pic>
        <p:nvPicPr>
          <p:cNvPr id="3" name="图片 2"/>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2226945" y="5111750"/>
            <a:ext cx="6727190" cy="1021080"/>
          </a:xfrm>
          <a:prstGeom prst="rect">
            <a:avLst/>
          </a:prstGeom>
        </p:spPr>
      </p:pic>
      <p:pic>
        <p:nvPicPr>
          <p:cNvPr id="4" name="图片 3"/>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3011170" y="2781935"/>
            <a:ext cx="6462395" cy="944880"/>
          </a:xfrm>
          <a:prstGeom prst="rect">
            <a:avLst/>
          </a:prstGeom>
        </p:spPr>
      </p:pic>
      <p:pic>
        <p:nvPicPr>
          <p:cNvPr id="5" name="图片 4"/>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2321560" y="4272280"/>
            <a:ext cx="7065645" cy="739775"/>
          </a:xfrm>
          <a:prstGeom prst="rect">
            <a:avLst/>
          </a:prstGeom>
        </p:spPr>
      </p:pic>
      <p:pic>
        <p:nvPicPr>
          <p:cNvPr id="6" name="图片 5"/>
          <p:cNvPicPr>
            <a:picLocks noChangeAspect="1"/>
          </p:cNvPicPr>
          <p:nvPr/>
        </p:nvPicPr>
        <p:blipFill>
          <a:blip r:embed="rId8"/>
          <a:stretch>
            <a:fillRect/>
          </a:stretch>
        </p:blipFill>
        <p:spPr>
          <a:xfrm>
            <a:off x="6619875" y="5990590"/>
            <a:ext cx="2767330" cy="487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2" name="文本框 13"/>
          <p:cNvSpPr txBox="1"/>
          <p:nvPr/>
        </p:nvSpPr>
        <p:spPr>
          <a:xfrm>
            <a:off x="294551" y="284064"/>
            <a:ext cx="976591"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03</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613" name="文本框 14"/>
          <p:cNvSpPr txBox="1"/>
          <p:nvPr/>
        </p:nvSpPr>
        <p:spPr>
          <a:xfrm>
            <a:off x="1388110" y="212725"/>
            <a:ext cx="741934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关联函数</a:t>
            </a:r>
            <a:r>
              <a:rPr kumimoji="0" lang="en-US" altLang="zh-CN"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     </a:t>
            </a:r>
            <a:r>
              <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三点关联函数</a:t>
            </a:r>
            <a:endPar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p:sp>
        <p:nvSpPr>
          <p:cNvPr id="1048616" name="文本框 1"/>
          <p:cNvSpPr txBox="1"/>
          <p:nvPr/>
        </p:nvSpPr>
        <p:spPr>
          <a:xfrm>
            <a:off x="686435" y="1242695"/>
            <a:ext cx="10531475" cy="5025390"/>
          </a:xfrm>
          <a:prstGeom prst="rect">
            <a:avLst/>
          </a:prstGeom>
          <a:noFill/>
        </p:spPr>
        <p:txBody>
          <a:bodyPr wrap="square" rtlCol="0">
            <a:noAutofit/>
          </a:bodyPr>
          <a:p>
            <a:pPr algn="l"/>
            <a:r>
              <a:rPr lang="zh-CN" altLang="en-US" sz="2000" dirty="0">
                <a:solidFill>
                  <a:schemeClr val="tx1"/>
                </a:solidFill>
                <a:latin typeface="+mj-ea"/>
                <a:ea typeface="+mj-ea"/>
                <a:sym typeface="+mn-ea"/>
              </a:rPr>
              <a:t>当引入带有内部自旋自由度的中间态，三点函数的张量结构变得极为复杂。</a:t>
            </a:r>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引入辅助零矢量投影出纯多项式结构，并利用可用的运动学不变量</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 </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和</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 </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进行螺旋度展开</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将特殊共形生成元作用于上述展开式，系统发生代数退耦，最高螺旋度分量 </a:t>
            </a:r>
            <a:r>
              <a:rPr lang="en-US" altLang="zh-CN" sz="2000" dirty="0">
                <a:solidFill>
                  <a:schemeClr val="tx1"/>
                </a:solidFill>
                <a:latin typeface="+mj-ea"/>
                <a:ea typeface="+mj-ea"/>
                <a:sym typeface="+mn-ea"/>
              </a:rPr>
              <a:t>a</a:t>
            </a:r>
            <a:r>
              <a:rPr lang="en-US" altLang="zh-CN" sz="2000" baseline="-25000" dirty="0">
                <a:solidFill>
                  <a:schemeClr val="tx1"/>
                </a:solidFill>
                <a:latin typeface="+mj-ea"/>
                <a:ea typeface="+mj-ea"/>
                <a:sym typeface="+mn-ea"/>
              </a:rPr>
              <a:t>s</a:t>
            </a:r>
            <a:r>
              <a:rPr lang="en-US" altLang="zh-CN" sz="2000" dirty="0">
                <a:solidFill>
                  <a:schemeClr val="tx1"/>
                </a:solidFill>
                <a:latin typeface="+mj-ea"/>
                <a:ea typeface="+mj-ea"/>
                <a:sym typeface="+mn-ea"/>
              </a:rPr>
              <a:t>(q,p)</a:t>
            </a:r>
            <a:r>
              <a:rPr lang="zh-CN" altLang="en-US" sz="2000" dirty="0">
                <a:solidFill>
                  <a:schemeClr val="tx1"/>
                </a:solidFill>
                <a:latin typeface="+mj-ea"/>
                <a:ea typeface="+mj-ea"/>
                <a:sym typeface="+mn-ea"/>
              </a:rPr>
              <a:t>的演化脱离低阶分量的干扰，提取出特定函数核</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后，主导核函数 </a:t>
            </a:r>
            <a:r>
              <a:rPr lang="en-US" altLang="zh-CN" sz="2000" dirty="0">
                <a:solidFill>
                  <a:schemeClr val="tx1"/>
                </a:solidFill>
                <a:latin typeface="+mj-ea"/>
                <a:ea typeface="+mj-ea"/>
                <a:sym typeface="+mn-ea"/>
              </a:rPr>
              <a:t>Gs(p) </a:t>
            </a:r>
            <a:r>
              <a:rPr lang="zh-CN" altLang="en-US" sz="2000" dirty="0">
                <a:solidFill>
                  <a:schemeClr val="tx1"/>
                </a:solidFill>
                <a:latin typeface="+mj-ea"/>
                <a:ea typeface="+mj-ea"/>
                <a:sym typeface="+mn-ea"/>
              </a:rPr>
              <a:t>满足</a:t>
            </a:r>
            <a:r>
              <a:rPr lang="zh-CN" altLang="en-US" sz="2000" dirty="0">
                <a:solidFill>
                  <a:schemeClr val="tx1"/>
                </a:solidFill>
                <a:latin typeface="+mj-ea"/>
                <a:ea typeface="+mj-ea"/>
                <a:sym typeface="+mn-ea"/>
              </a:rPr>
              <a:t>以下高阶常微分方程：</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通过变量代换 </a:t>
            </a:r>
            <a:r>
              <a:rPr lang="en-US" altLang="zh-CN" sz="2000" dirty="0">
                <a:solidFill>
                  <a:schemeClr val="tx1"/>
                </a:solidFill>
                <a:latin typeface="+mj-ea"/>
                <a:ea typeface="+mj-ea"/>
                <a:sym typeface="+mn-ea"/>
              </a:rPr>
              <a:t>z = </a:t>
            </a:r>
            <a:r>
              <a:rPr lang="zh-CN" altLang="en-US" sz="2000" dirty="0">
                <a:solidFill>
                  <a:schemeClr val="tx1"/>
                </a:solidFill>
                <a:latin typeface="+mj-ea"/>
                <a:ea typeface="+mj-ea"/>
                <a:sym typeface="+mn-ea"/>
              </a:rPr>
              <a:t>（</a:t>
            </a:r>
            <a:r>
              <a:rPr lang="en-US" altLang="zh-CN" sz="2000" dirty="0">
                <a:solidFill>
                  <a:schemeClr val="tx1"/>
                </a:solidFill>
                <a:latin typeface="+mj-ea"/>
                <a:ea typeface="+mj-ea"/>
                <a:sym typeface="+mn-ea"/>
              </a:rPr>
              <a:t>1-p</a:t>
            </a:r>
            <a:r>
              <a:rPr lang="zh-CN" altLang="en-US" sz="2000" dirty="0">
                <a:solidFill>
                  <a:schemeClr val="tx1"/>
                </a:solidFill>
                <a:latin typeface="+mj-ea"/>
                <a:ea typeface="+mj-ea"/>
                <a:sym typeface="+mn-ea"/>
              </a:rPr>
              <a:t>）</a:t>
            </a:r>
            <a:r>
              <a:rPr lang="en-US" altLang="zh-CN" sz="2000" dirty="0">
                <a:solidFill>
                  <a:schemeClr val="tx1"/>
                </a:solidFill>
                <a:latin typeface="+mj-ea"/>
                <a:ea typeface="+mj-ea"/>
                <a:sym typeface="+mn-ea"/>
              </a:rPr>
              <a:t>/2，</a:t>
            </a:r>
            <a:r>
              <a:rPr lang="zh-CN" altLang="en-US" sz="2000" dirty="0">
                <a:solidFill>
                  <a:schemeClr val="tx1"/>
                </a:solidFill>
                <a:latin typeface="+mj-ea"/>
                <a:ea typeface="+mj-ea"/>
                <a:sym typeface="+mn-ea"/>
              </a:rPr>
              <a:t>上述方程严格转化为标准超几何微分方程，其满足物理正则边界条件的精确解析解为：</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在渐近的观测挤压极限 </a:t>
            </a:r>
            <a:r>
              <a:rPr lang="en-US" altLang="zh-CN" sz="2000" dirty="0">
                <a:solidFill>
                  <a:schemeClr val="tx1"/>
                </a:solidFill>
                <a:latin typeface="+mj-ea"/>
                <a:ea typeface="+mj-ea"/>
                <a:sym typeface="+mn-ea"/>
              </a:rPr>
              <a:t>k</a:t>
            </a:r>
            <a:r>
              <a:rPr lang="en-US" altLang="zh-CN" sz="2000" baseline="-25000" dirty="0">
                <a:solidFill>
                  <a:schemeClr val="tx1"/>
                </a:solidFill>
                <a:latin typeface="+mj-ea"/>
                <a:ea typeface="+mj-ea"/>
                <a:sym typeface="+mn-ea"/>
              </a:rPr>
              <a:t>3</a:t>
            </a:r>
            <a:r>
              <a:rPr lang="en-US" altLang="zh-CN" sz="2000" dirty="0">
                <a:solidFill>
                  <a:schemeClr val="tx1"/>
                </a:solidFill>
                <a:latin typeface="+mj-ea"/>
                <a:ea typeface="+mj-ea"/>
                <a:sym typeface="+mn-ea"/>
              </a:rPr>
              <a:t> </a:t>
            </a:r>
            <a:r>
              <a:rPr lang="en-US" altLang="zh-CN" sz="2000" dirty="0">
                <a:solidFill>
                  <a:schemeClr val="tx1"/>
                </a:solidFill>
                <a:latin typeface="Arial" panose="020B0604020202020204" pitchFamily="34" charset="0"/>
                <a:ea typeface="+mj-ea"/>
                <a:cs typeface="Arial" panose="020B0604020202020204" pitchFamily="34" charset="0"/>
                <a:sym typeface="+mn-ea"/>
              </a:rPr>
              <a:t>→0</a:t>
            </a:r>
            <a:r>
              <a:rPr lang="zh-CN" altLang="en-US" sz="2000" dirty="0">
                <a:solidFill>
                  <a:schemeClr val="tx1"/>
                </a:solidFill>
                <a:latin typeface="+mj-ea"/>
                <a:ea typeface="+mj-ea"/>
                <a:sym typeface="+mn-ea"/>
              </a:rPr>
              <a:t>区域，依据超几何函数的解析延拓公式，解将自然分裂为两个共轭的主导幂律分支：</a:t>
            </a:r>
            <a:endParaRPr lang="zh-CN" altLang="en-US" sz="2000" dirty="0">
              <a:solidFill>
                <a:schemeClr val="tx1"/>
              </a:solidFill>
              <a:latin typeface="+mj-ea"/>
              <a:ea typeface="+mj-ea"/>
              <a:sym typeface="+mn-ea"/>
            </a:endParaRPr>
          </a:p>
        </p:txBody>
      </p:sp>
      <p:pic>
        <p:nvPicPr>
          <p:cNvPr id="1" name="图片 0"/>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1640840" y="3943350"/>
            <a:ext cx="8909685" cy="716915"/>
          </a:xfrm>
          <a:prstGeom prst="rect">
            <a:avLst/>
          </a:prstGeom>
        </p:spPr>
      </p:pic>
      <p:pic>
        <p:nvPicPr>
          <p:cNvPr id="2" name="图片 1"/>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847850" y="1837690"/>
            <a:ext cx="8101330" cy="1127760"/>
          </a:xfrm>
          <a:prstGeom prst="rect">
            <a:avLst/>
          </a:prstGeom>
        </p:spPr>
      </p:pic>
      <p:pic>
        <p:nvPicPr>
          <p:cNvPr id="3" name="图片 2"/>
          <p:cNvPicPr>
            <a:picLocks noChangeAspect="1"/>
          </p:cNvPicPr>
          <p:nvPr/>
        </p:nvPicPr>
        <p:blipFill>
          <a:blip r:embed="rId6"/>
          <a:stretch>
            <a:fillRect/>
          </a:stretch>
        </p:blipFill>
        <p:spPr>
          <a:xfrm>
            <a:off x="8183245" y="1569720"/>
            <a:ext cx="742950" cy="316865"/>
          </a:xfrm>
          <a:prstGeom prst="rect">
            <a:avLst/>
          </a:prstGeom>
        </p:spPr>
      </p:pic>
      <p:pic>
        <p:nvPicPr>
          <p:cNvPr id="4" name="图片 3"/>
          <p:cNvPicPr>
            <a:picLocks noChangeAspect="1"/>
          </p:cNvPicPr>
          <p:nvPr/>
        </p:nvPicPr>
        <p:blipFill>
          <a:blip r:embed="rId7"/>
          <a:stretch>
            <a:fillRect/>
          </a:stretch>
        </p:blipFill>
        <p:spPr>
          <a:xfrm>
            <a:off x="9285605" y="1569720"/>
            <a:ext cx="713740" cy="351155"/>
          </a:xfrm>
          <a:prstGeom prst="rect">
            <a:avLst/>
          </a:prstGeom>
        </p:spPr>
      </p:pic>
      <p:pic>
        <p:nvPicPr>
          <p:cNvPr id="5" name="图片 4"/>
          <p:cNvPicPr>
            <a:picLocks noChangeAspect="1"/>
          </p:cNvPicPr>
          <p:nvPr/>
        </p:nvPicPr>
        <p:blipFill>
          <a:blip r:embed="rId8">
            <a:clrChange>
              <a:clrFrom>
                <a:srgbClr val="FFFFFF">
                  <a:alpha val="100000"/>
                </a:srgbClr>
              </a:clrFrom>
              <a:clrTo>
                <a:srgbClr val="FFFFFF">
                  <a:alpha val="100000"/>
                  <a:alpha val="0"/>
                </a:srgbClr>
              </a:clrTo>
            </a:clrChange>
          </a:blip>
          <a:stretch>
            <a:fillRect/>
          </a:stretch>
        </p:blipFill>
        <p:spPr>
          <a:xfrm>
            <a:off x="5153660" y="3360420"/>
            <a:ext cx="4022090" cy="390525"/>
          </a:xfrm>
          <a:prstGeom prst="rect">
            <a:avLst/>
          </a:prstGeom>
        </p:spPr>
      </p:pic>
      <p:pic>
        <p:nvPicPr>
          <p:cNvPr id="6" name="图片 5"/>
          <p:cNvPicPr>
            <a:picLocks noChangeAspect="1"/>
          </p:cNvPicPr>
          <p:nvPr/>
        </p:nvPicPr>
        <p:blipFill>
          <a:blip r:embed="rId9">
            <a:clrChange>
              <a:clrFrom>
                <a:srgbClr val="FFFFFF">
                  <a:alpha val="100000"/>
                </a:srgbClr>
              </a:clrFrom>
              <a:clrTo>
                <a:srgbClr val="FFFFFF">
                  <a:alpha val="100000"/>
                  <a:alpha val="0"/>
                </a:srgbClr>
              </a:clrTo>
            </a:clrChange>
          </a:blip>
          <a:stretch>
            <a:fillRect/>
          </a:stretch>
        </p:blipFill>
        <p:spPr>
          <a:xfrm>
            <a:off x="3822065" y="4852670"/>
            <a:ext cx="5655310" cy="824865"/>
          </a:xfrm>
          <a:prstGeom prst="rect">
            <a:avLst/>
          </a:prstGeom>
        </p:spPr>
      </p:pic>
      <p:pic>
        <p:nvPicPr>
          <p:cNvPr id="7" name="图片 6"/>
          <p:cNvPicPr>
            <a:picLocks noChangeAspect="1"/>
          </p:cNvPicPr>
          <p:nvPr/>
        </p:nvPicPr>
        <p:blipFill>
          <a:blip r:embed="rId10">
            <a:clrChange>
              <a:clrFrom>
                <a:srgbClr val="FFFFFF">
                  <a:alpha val="100000"/>
                </a:srgbClr>
              </a:clrFrom>
              <a:clrTo>
                <a:srgbClr val="FFFFFF">
                  <a:alpha val="100000"/>
                  <a:alpha val="0"/>
                </a:srgbClr>
              </a:clrTo>
            </a:clrChange>
          </a:blip>
          <a:stretch>
            <a:fillRect/>
          </a:stretch>
        </p:blipFill>
        <p:spPr>
          <a:xfrm>
            <a:off x="3494405" y="5807710"/>
            <a:ext cx="3923030" cy="7467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2" name="文本框 13"/>
          <p:cNvSpPr txBox="1"/>
          <p:nvPr/>
        </p:nvSpPr>
        <p:spPr>
          <a:xfrm>
            <a:off x="294551" y="284064"/>
            <a:ext cx="976591"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04</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613" name="文本框 14"/>
          <p:cNvSpPr txBox="1"/>
          <p:nvPr/>
        </p:nvSpPr>
        <p:spPr>
          <a:xfrm>
            <a:off x="1388110" y="212725"/>
            <a:ext cx="741934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原初非高斯性</a:t>
            </a:r>
            <a:r>
              <a:rPr kumimoji="0" lang="en-US" altLang="zh-CN"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    </a:t>
            </a:r>
            <a:endPar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p:sp>
        <p:nvSpPr>
          <p:cNvPr id="1048616" name="文本框 1"/>
          <p:cNvSpPr txBox="1"/>
          <p:nvPr/>
        </p:nvSpPr>
        <p:spPr>
          <a:xfrm>
            <a:off x="686435" y="1242695"/>
            <a:ext cx="10531475" cy="5025390"/>
          </a:xfrm>
          <a:prstGeom prst="rect">
            <a:avLst/>
          </a:prstGeom>
          <a:noFill/>
        </p:spPr>
        <p:txBody>
          <a:bodyPr wrap="square" rtlCol="0">
            <a:noAutofit/>
          </a:bodyPr>
          <a:p>
            <a:pPr algn="l"/>
            <a:r>
              <a:rPr lang="zh-CN" altLang="en-US" sz="2000" dirty="0">
                <a:solidFill>
                  <a:schemeClr val="tx1"/>
                </a:solidFill>
                <a:latin typeface="+mj-ea"/>
                <a:ea typeface="+mj-ea"/>
                <a:sym typeface="+mn-ea"/>
              </a:rPr>
              <a:t>真实的暴胀宇宙学并非完美的 </a:t>
            </a:r>
            <a:r>
              <a:rPr lang="en-US" altLang="zh-CN" sz="2000" dirty="0">
                <a:solidFill>
                  <a:schemeClr val="tx1"/>
                </a:solidFill>
                <a:latin typeface="+mj-ea"/>
                <a:ea typeface="+mj-ea"/>
                <a:sym typeface="+mn-ea"/>
              </a:rPr>
              <a:t>dS </a:t>
            </a:r>
            <a:r>
              <a:rPr lang="zh-CN" altLang="en-US" sz="2000" dirty="0">
                <a:solidFill>
                  <a:schemeClr val="tx1"/>
                </a:solidFill>
                <a:latin typeface="+mj-ea"/>
                <a:ea typeface="+mj-ea"/>
                <a:sym typeface="+mn-ea"/>
              </a:rPr>
              <a:t>时空。暴胀的自然终结要求驱动暴胀的标量背景场</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必须具有非平庸的经典时间滚动演化速率 </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在微扰层面上，这等效于将纯 </a:t>
            </a:r>
            <a:r>
              <a:rPr lang="en-US" altLang="zh-CN" sz="2000" dirty="0">
                <a:solidFill>
                  <a:schemeClr val="tx1"/>
                </a:solidFill>
                <a:latin typeface="+mj-ea"/>
                <a:ea typeface="+mj-ea"/>
                <a:sym typeface="+mn-ea"/>
              </a:rPr>
              <a:t>dS </a:t>
            </a:r>
            <a:r>
              <a:rPr lang="zh-CN" altLang="en-US" sz="2000" dirty="0">
                <a:solidFill>
                  <a:schemeClr val="tx1"/>
                </a:solidFill>
                <a:latin typeface="+mj-ea"/>
                <a:ea typeface="+mj-ea"/>
                <a:sym typeface="+mn-ea"/>
              </a:rPr>
              <a:t>空间内处于四点相互作用拓扑结构中的一条软外场动量支路截断，并用经典的背景宏观演化速率取而代之，实现了从四点关联到三点</a:t>
            </a:r>
            <a:r>
              <a:rPr lang="zh-CN" altLang="en-US" sz="2000" dirty="0">
                <a:solidFill>
                  <a:schemeClr val="tx1"/>
                </a:solidFill>
                <a:latin typeface="+mj-ea"/>
                <a:ea typeface="+mj-ea"/>
                <a:sym typeface="+mn-ea"/>
              </a:rPr>
              <a:t>关联的拓扑降维。</a:t>
            </a:r>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在挤压观测极限 </a:t>
            </a:r>
            <a:r>
              <a:rPr lang="en-US" altLang="zh-CN" sz="2000" dirty="0">
                <a:sym typeface="+mn-ea"/>
              </a:rPr>
              <a:t>k3&lt;&lt;k1~k2</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下，完整宏观特征比值的严格解析展开最终确立为：</a:t>
            </a:r>
            <a:endParaRPr lang="zh-CN" altLang="en-US" sz="2000" dirty="0">
              <a:solidFill>
                <a:schemeClr val="tx1"/>
              </a:solidFill>
              <a:latin typeface="+mj-ea"/>
              <a:ea typeface="+mj-ea"/>
              <a:sym typeface="+mn-ea"/>
            </a:endParaRPr>
          </a:p>
        </p:txBody>
      </p:sp>
      <p:pic>
        <p:nvPicPr>
          <p:cNvPr id="2" name="图片 1"/>
          <p:cNvPicPr>
            <a:picLocks noChangeAspect="1"/>
          </p:cNvPicPr>
          <p:nvPr/>
        </p:nvPicPr>
        <p:blipFill>
          <a:blip r:embed="rId4"/>
          <a:stretch>
            <a:fillRect/>
          </a:stretch>
        </p:blipFill>
        <p:spPr>
          <a:xfrm>
            <a:off x="10235565" y="1067435"/>
            <a:ext cx="320040" cy="488315"/>
          </a:xfrm>
          <a:prstGeom prst="rect">
            <a:avLst/>
          </a:prstGeom>
        </p:spPr>
      </p:pic>
      <p:pic>
        <p:nvPicPr>
          <p:cNvPr id="3" name="图片 2"/>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5135880" y="1555750"/>
            <a:ext cx="869315" cy="442595"/>
          </a:xfrm>
          <a:prstGeom prst="rect">
            <a:avLst/>
          </a:prstGeom>
        </p:spPr>
      </p:pic>
      <p:pic>
        <p:nvPicPr>
          <p:cNvPr id="4" name="图片 3"/>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3287395" y="2878455"/>
            <a:ext cx="6073775" cy="1101090"/>
          </a:xfrm>
          <a:prstGeom prst="rect">
            <a:avLst/>
          </a:prstGeom>
        </p:spPr>
      </p:pic>
      <p:pic>
        <p:nvPicPr>
          <p:cNvPr id="5" name="图片 4"/>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2957195" y="3937635"/>
            <a:ext cx="6734175" cy="979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2" name="文本框 13"/>
          <p:cNvSpPr txBox="1"/>
          <p:nvPr/>
        </p:nvSpPr>
        <p:spPr>
          <a:xfrm>
            <a:off x="294551" y="284064"/>
            <a:ext cx="976591"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04</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613" name="文本框 14"/>
          <p:cNvSpPr txBox="1"/>
          <p:nvPr/>
        </p:nvSpPr>
        <p:spPr>
          <a:xfrm>
            <a:off x="1388110" y="212725"/>
            <a:ext cx="741934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原初非高斯性</a:t>
            </a:r>
            <a:r>
              <a:rPr kumimoji="0" lang="en-US" altLang="zh-CN"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    </a:t>
            </a:r>
            <a:endPar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p:sp>
        <p:nvSpPr>
          <p:cNvPr id="1048616" name="文本框 1"/>
          <p:cNvSpPr txBox="1"/>
          <p:nvPr/>
        </p:nvSpPr>
        <p:spPr>
          <a:xfrm>
            <a:off x="686435" y="1242695"/>
            <a:ext cx="10531475" cy="5025390"/>
          </a:xfrm>
          <a:prstGeom prst="rect">
            <a:avLst/>
          </a:prstGeom>
          <a:noFill/>
        </p:spPr>
        <p:txBody>
          <a:bodyPr wrap="square" rtlCol="0">
            <a:noAutofit/>
          </a:bodyPr>
          <a:p>
            <a:pPr algn="l"/>
            <a:r>
              <a:rPr lang="zh-CN" altLang="en-US" sz="2000" dirty="0">
                <a:solidFill>
                  <a:schemeClr val="tx1"/>
                </a:solidFill>
                <a:latin typeface="+mj-ea"/>
                <a:ea typeface="+mj-ea"/>
                <a:sym typeface="+mn-ea"/>
              </a:rPr>
              <a:t>宇宙对撞机物理通过以下三个核心特征来提取极早期宇宙的高能物理信息：</a:t>
            </a:r>
            <a:endParaRPr lang="zh-CN" altLang="en-US" sz="2000" dirty="0">
              <a:solidFill>
                <a:schemeClr val="tx1"/>
              </a:solidFill>
              <a:latin typeface="+mj-ea"/>
              <a:ea typeface="+mj-ea"/>
              <a:sym typeface="+mn-ea"/>
            </a:endParaRPr>
          </a:p>
          <a:p>
            <a:pPr algn="l"/>
            <a:endParaRPr lang="en-US" altLang="zh-CN" sz="2000" dirty="0">
              <a:solidFill>
                <a:schemeClr val="tx1"/>
              </a:solidFill>
              <a:latin typeface="+mj-ea"/>
              <a:ea typeface="+mj-ea"/>
              <a:sym typeface="+mn-ea"/>
            </a:endParaRPr>
          </a:p>
          <a:p>
            <a:pPr algn="l"/>
            <a:r>
              <a:rPr lang="en-US" altLang="zh-CN" sz="2000" dirty="0">
                <a:solidFill>
                  <a:schemeClr val="tx1"/>
                </a:solidFill>
                <a:latin typeface="+mj-ea"/>
                <a:ea typeface="+mj-ea"/>
                <a:sym typeface="+mn-ea"/>
              </a:rPr>
              <a:t>1.</a:t>
            </a:r>
            <a:r>
              <a:rPr lang="zh-CN" altLang="en-US" sz="2000" dirty="0">
                <a:solidFill>
                  <a:schemeClr val="tx1"/>
                </a:solidFill>
                <a:latin typeface="+mj-ea"/>
                <a:ea typeface="+mj-ea"/>
                <a:sym typeface="+mn-ea"/>
              </a:rPr>
              <a:t>振荡频率与粒子质量： 周期性振荡项</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可写为</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其中</a:t>
            </a:r>
            <a:r>
              <a:rPr lang="en-US" altLang="zh-CN" sz="2000" dirty="0">
                <a:solidFill>
                  <a:schemeClr val="tx1"/>
                </a:solidFill>
                <a:latin typeface="+mj-ea"/>
                <a:ea typeface="+mj-ea"/>
                <a:sym typeface="+mn-ea"/>
              </a:rPr>
              <a:t>ln(k</a:t>
            </a:r>
            <a:r>
              <a:rPr lang="en-US" altLang="zh-CN" sz="2000" baseline="-25000" dirty="0">
                <a:solidFill>
                  <a:schemeClr val="tx1"/>
                </a:solidFill>
                <a:latin typeface="+mj-ea"/>
                <a:ea typeface="+mj-ea"/>
                <a:sym typeface="+mn-ea"/>
              </a:rPr>
              <a:t>3</a:t>
            </a:r>
            <a:r>
              <a:rPr lang="en-US" altLang="zh-CN" sz="2000" dirty="0">
                <a:solidFill>
                  <a:schemeClr val="tx1"/>
                </a:solidFill>
                <a:latin typeface="+mj-ea"/>
                <a:ea typeface="+mj-ea"/>
                <a:sym typeface="+mn-ea"/>
              </a:rPr>
              <a:t>/k</a:t>
            </a:r>
            <a:r>
              <a:rPr lang="en-US" altLang="zh-CN" sz="2000" baseline="-25000" dirty="0">
                <a:solidFill>
                  <a:schemeClr val="tx1"/>
                </a:solidFill>
                <a:latin typeface="+mj-ea"/>
                <a:ea typeface="+mj-ea"/>
                <a:sym typeface="+mn-ea"/>
              </a:rPr>
              <a:t>1</a:t>
            </a:r>
            <a:r>
              <a:rPr lang="en-US" altLang="zh-CN" sz="2000" dirty="0">
                <a:solidFill>
                  <a:schemeClr val="tx1"/>
                </a:solidFill>
                <a:latin typeface="+mj-ea"/>
                <a:ea typeface="+mj-ea"/>
                <a:sym typeface="+mn-ea"/>
              </a:rPr>
              <a:t>)</a:t>
            </a:r>
            <a:r>
              <a:rPr lang="zh-CN" altLang="en-US" sz="2000" dirty="0">
                <a:solidFill>
                  <a:schemeClr val="tx1"/>
                </a:solidFill>
                <a:latin typeface="+mj-ea"/>
                <a:ea typeface="+mj-ea"/>
                <a:sym typeface="+mn-ea"/>
              </a:rPr>
              <a:t>代表长短波模式先后退出视界的时间差 </a:t>
            </a:r>
            <a:r>
              <a:rPr lang="en-US" altLang="zh-CN" sz="2000" dirty="0">
                <a:solidFill>
                  <a:schemeClr val="tx1"/>
                </a:solidFill>
                <a:latin typeface="+mj-ea"/>
                <a:ea typeface="+mj-ea"/>
                <a:sym typeface="+mn-ea"/>
              </a:rPr>
              <a:t>。</a:t>
            </a:r>
            <a:r>
              <a:rPr lang="zh-CN" altLang="en-US" sz="2000" dirty="0">
                <a:solidFill>
                  <a:schemeClr val="tx1"/>
                </a:solidFill>
                <a:latin typeface="+mj-ea"/>
                <a:ea typeface="+mj-ea"/>
                <a:sym typeface="+mn-ea"/>
              </a:rPr>
              <a:t>粒子波函数的相位演化被宇宙膨胀转化为动量空间中的对数周期性振荡。通过测量该振荡频率，可以直接计算出粒子的质量</a:t>
            </a:r>
            <a:r>
              <a:rPr lang="zh-CN" altLang="en-US" sz="2000" dirty="0">
                <a:solidFill>
                  <a:schemeClr val="tx1"/>
                </a:solidFill>
                <a:latin typeface="微软雅黑" panose="020B0503020204020204" charset="-122"/>
                <a:ea typeface="微软雅黑" panose="020B0503020204020204" charset="-122"/>
                <a:sym typeface="+mn-ea"/>
              </a:rPr>
              <a:t>μ</a:t>
            </a:r>
            <a:r>
              <a:rPr lang="en-US" altLang="zh-CN" sz="2000" dirty="0">
                <a:solidFill>
                  <a:schemeClr val="tx1"/>
                </a:solidFill>
                <a:latin typeface="+mj-ea"/>
                <a:ea typeface="+mj-ea"/>
                <a:sym typeface="+mn-ea"/>
              </a:rPr>
              <a:t>。</a:t>
            </a:r>
            <a:endParaRPr lang="en-US" altLang="zh-CN" sz="2000" dirty="0">
              <a:solidFill>
                <a:schemeClr val="tx1"/>
              </a:solidFill>
              <a:latin typeface="+mj-ea"/>
              <a:ea typeface="+mj-ea"/>
              <a:sym typeface="+mn-ea"/>
            </a:endParaRPr>
          </a:p>
          <a:p>
            <a:pPr algn="l"/>
            <a:endParaRPr lang="en-US" altLang="zh-CN" sz="2000" dirty="0">
              <a:solidFill>
                <a:schemeClr val="tx1"/>
              </a:solidFill>
              <a:latin typeface="+mj-ea"/>
              <a:ea typeface="+mj-ea"/>
              <a:sym typeface="+mn-ea"/>
            </a:endParaRPr>
          </a:p>
          <a:p>
            <a:pPr algn="l"/>
            <a:r>
              <a:rPr lang="en-US" altLang="zh-CN" sz="2000" dirty="0">
                <a:solidFill>
                  <a:schemeClr val="tx1"/>
                </a:solidFill>
                <a:latin typeface="+mj-ea"/>
                <a:ea typeface="+mj-ea"/>
                <a:sym typeface="+mn-ea"/>
              </a:rPr>
              <a:t>2.</a:t>
            </a:r>
            <a:r>
              <a:rPr lang="zh-CN" altLang="en-US" sz="2000" dirty="0">
                <a:solidFill>
                  <a:schemeClr val="tx1"/>
                </a:solidFill>
                <a:latin typeface="+mj-ea"/>
                <a:ea typeface="+mj-ea"/>
                <a:sym typeface="+mn-ea"/>
              </a:rPr>
              <a:t>角分布与粒子自旋： 信号中的勒让德多项式反映了中间态粒子的自旋 </a:t>
            </a:r>
            <a:r>
              <a:rPr lang="en-US" altLang="zh-CN" sz="2000" dirty="0">
                <a:solidFill>
                  <a:schemeClr val="tx1"/>
                </a:solidFill>
                <a:latin typeface="+mj-ea"/>
                <a:ea typeface="+mj-ea"/>
                <a:sym typeface="+mn-ea"/>
              </a:rPr>
              <a:t>s。</a:t>
            </a:r>
            <a:r>
              <a:rPr lang="zh-CN" altLang="en-US" sz="2000" dirty="0">
                <a:solidFill>
                  <a:schemeClr val="tx1"/>
                </a:solidFill>
                <a:latin typeface="+mj-ea"/>
                <a:ea typeface="+mj-ea"/>
                <a:sym typeface="+mn-ea"/>
              </a:rPr>
              <a:t>粒子的自旋特性在宏观上表现为微波背景辐射或大尺度结构中的空间各向异性分布。通过在观测数据中寻找特定的多极矩调制，可以确认早期宇宙中存在的高阶自旋场。</a:t>
            </a:r>
            <a:endParaRPr lang="zh-CN" altLang="en-US" sz="2000" dirty="0">
              <a:solidFill>
                <a:schemeClr val="tx1"/>
              </a:solidFill>
              <a:latin typeface="+mj-ea"/>
              <a:ea typeface="+mj-ea"/>
              <a:sym typeface="+mn-ea"/>
            </a:endParaRPr>
          </a:p>
          <a:p>
            <a:pPr algn="l"/>
            <a:endParaRPr lang="en-US" altLang="zh-CN" sz="2000" dirty="0">
              <a:solidFill>
                <a:schemeClr val="tx1"/>
              </a:solidFill>
              <a:latin typeface="+mj-ea"/>
              <a:ea typeface="+mj-ea"/>
              <a:sym typeface="+mn-ea"/>
            </a:endParaRPr>
          </a:p>
          <a:p>
            <a:pPr algn="l"/>
            <a:r>
              <a:rPr lang="en-US" altLang="zh-CN" sz="2000" dirty="0">
                <a:solidFill>
                  <a:schemeClr val="tx1"/>
                </a:solidFill>
                <a:latin typeface="+mj-ea"/>
                <a:ea typeface="+mj-ea"/>
                <a:sym typeface="+mn-ea"/>
              </a:rPr>
              <a:t>3.</a:t>
            </a:r>
            <a:r>
              <a:rPr lang="zh-CN" altLang="en-US" sz="2000" dirty="0">
                <a:solidFill>
                  <a:schemeClr val="tx1"/>
                </a:solidFill>
                <a:latin typeface="+mj-ea"/>
                <a:ea typeface="+mj-ea"/>
                <a:sym typeface="+mn-ea"/>
              </a:rPr>
              <a:t>宏观量子干涉： 如果重粒子由经典热激发产生（</a:t>
            </a:r>
            <a:r>
              <a:rPr lang="en-US" altLang="zh-CN" sz="2000" dirty="0">
                <a:solidFill>
                  <a:schemeClr val="tx1"/>
                </a:solidFill>
                <a:latin typeface="+mj-ea"/>
                <a:ea typeface="+mj-ea"/>
                <a:sym typeface="+mn-ea"/>
              </a:rPr>
              <a:t>T</a:t>
            </a:r>
            <a:r>
              <a:rPr lang="en-US" altLang="zh-CN" sz="2000" dirty="0">
                <a:solidFill>
                  <a:schemeClr val="tx1"/>
                </a:solidFill>
                <a:latin typeface="微软雅黑" panose="020B0503020204020204" charset="-122"/>
                <a:ea typeface="微软雅黑" panose="020B0503020204020204" charset="-122"/>
                <a:sym typeface="+mn-ea"/>
              </a:rPr>
              <a:t>~</a:t>
            </a:r>
            <a:r>
              <a:rPr lang="en-US" altLang="zh-CN" sz="2000" dirty="0">
                <a:solidFill>
                  <a:schemeClr val="tx1"/>
                </a:solidFill>
                <a:latin typeface="+mj-ea"/>
                <a:ea typeface="+mj-ea"/>
                <a:sym typeface="+mn-ea"/>
              </a:rPr>
              <a:t> H），</a:t>
            </a:r>
            <a:r>
              <a:rPr lang="zh-CN" altLang="en-US" sz="2000" dirty="0">
                <a:solidFill>
                  <a:schemeClr val="tx1"/>
                </a:solidFill>
                <a:latin typeface="+mj-ea"/>
                <a:ea typeface="+mj-ea"/>
                <a:sym typeface="+mn-ea"/>
              </a:rPr>
              <a:t>其概率应受限于玻尔兹曼因子 </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但计算表明信号振幅的压低仅为</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 </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说明该观测信号并非源于粒子的经典热碰撞，而是来源于两条演化路径的量子振幅叠加：一条是高斯真空的常规演化，另一条是借由量子涨落产生重粒子对再衰变的演化。这证明了原初涨落本质上是宇宙尺度的量子干涉现象。</a:t>
            </a:r>
            <a:endParaRPr lang="zh-CN" altLang="en-US" sz="2000" dirty="0">
              <a:solidFill>
                <a:schemeClr val="tx1"/>
              </a:solidFill>
              <a:latin typeface="+mj-ea"/>
              <a:ea typeface="+mj-ea"/>
              <a:sym typeface="+mn-ea"/>
            </a:endParaRPr>
          </a:p>
        </p:txBody>
      </p:sp>
      <p:pic>
        <p:nvPicPr>
          <p:cNvPr id="1" name="图片 0"/>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5130165" y="1737995"/>
            <a:ext cx="1118235" cy="433070"/>
          </a:xfrm>
          <a:prstGeom prst="rect">
            <a:avLst/>
          </a:prstGeom>
        </p:spPr>
      </p:pic>
      <p:pic>
        <p:nvPicPr>
          <p:cNvPr id="2" name="图片 1"/>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7138670" y="1701165"/>
            <a:ext cx="1352550" cy="500380"/>
          </a:xfrm>
          <a:prstGeom prst="rect">
            <a:avLst/>
          </a:prstGeom>
        </p:spPr>
      </p:pic>
      <p:pic>
        <p:nvPicPr>
          <p:cNvPr id="3" name="图片 2"/>
          <p:cNvPicPr>
            <a:picLocks noChangeAspect="1"/>
          </p:cNvPicPr>
          <p:nvPr/>
        </p:nvPicPr>
        <p:blipFill>
          <a:blip r:embed="rId6"/>
          <a:stretch>
            <a:fillRect/>
          </a:stretch>
        </p:blipFill>
        <p:spPr>
          <a:xfrm>
            <a:off x="1116965" y="4618355"/>
            <a:ext cx="591820" cy="308610"/>
          </a:xfrm>
          <a:prstGeom prst="rect">
            <a:avLst/>
          </a:prstGeom>
        </p:spPr>
      </p:pic>
      <p:pic>
        <p:nvPicPr>
          <p:cNvPr id="4" name="图片 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5646420" y="4582795"/>
            <a:ext cx="601980" cy="344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2" name="文本框 13"/>
          <p:cNvSpPr txBox="1"/>
          <p:nvPr/>
        </p:nvSpPr>
        <p:spPr>
          <a:xfrm>
            <a:off x="294551" y="284064"/>
            <a:ext cx="976591"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05</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613" name="文本框 14"/>
          <p:cNvSpPr txBox="1"/>
          <p:nvPr/>
        </p:nvSpPr>
        <p:spPr>
          <a:xfrm>
            <a:off x="1388075" y="212563"/>
            <a:ext cx="3633629"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总结</a:t>
            </a:r>
            <a:endParaRPr kumimoji="0" lang="zh-CN" altLang="en-US" sz="3200" b="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p:sp>
        <p:nvSpPr>
          <p:cNvPr id="1048616" name="文本框 1"/>
          <p:cNvSpPr txBox="1"/>
          <p:nvPr/>
        </p:nvSpPr>
        <p:spPr>
          <a:xfrm>
            <a:off x="882650" y="1242695"/>
            <a:ext cx="10335260" cy="4478655"/>
          </a:xfrm>
          <a:prstGeom prst="rect">
            <a:avLst/>
          </a:prstGeom>
          <a:noFill/>
        </p:spPr>
        <p:txBody>
          <a:bodyPr wrap="square" rtlCol="0">
            <a:noAutofit/>
          </a:bodyPr>
          <a:p>
            <a:pPr algn="l"/>
            <a:r>
              <a:rPr lang="zh-CN" altLang="en-US" sz="2400" dirty="0">
                <a:solidFill>
                  <a:schemeClr val="tx1"/>
                </a:solidFill>
                <a:latin typeface="+mj-ea"/>
                <a:ea typeface="+mj-ea"/>
                <a:sym typeface="+mn-ea"/>
              </a:rPr>
              <a:t>本课题聚焦“宇宙对撞机物理”，基于德西特时空的共形对称性约束，我们分析了原初微扰相关函数的动力学演化。</a:t>
            </a:r>
            <a:endParaRPr lang="zh-CN" altLang="en-US" sz="2400" dirty="0">
              <a:solidFill>
                <a:schemeClr val="tx1"/>
              </a:solidFill>
              <a:latin typeface="+mj-ea"/>
              <a:ea typeface="+mj-ea"/>
              <a:sym typeface="+mn-ea"/>
            </a:endParaRPr>
          </a:p>
          <a:p>
            <a:pPr algn="l"/>
            <a:endParaRPr lang="zh-CN" altLang="en-US" sz="2400" dirty="0">
              <a:solidFill>
                <a:schemeClr val="tx1"/>
              </a:solidFill>
              <a:latin typeface="+mj-ea"/>
              <a:ea typeface="+mj-ea"/>
              <a:sym typeface="+mn-ea"/>
            </a:endParaRPr>
          </a:p>
          <a:p>
            <a:pPr algn="l"/>
            <a:r>
              <a:rPr lang="zh-CN" altLang="en-US" sz="2400" dirty="0">
                <a:solidFill>
                  <a:schemeClr val="tx1"/>
                </a:solidFill>
                <a:latin typeface="+mj-ea"/>
                <a:ea typeface="+mj-ea"/>
                <a:sym typeface="+mn-ea"/>
              </a:rPr>
              <a:t>研究结论</a:t>
            </a:r>
            <a:r>
              <a:rPr lang="zh-CN" altLang="en-US" sz="2400" dirty="0">
                <a:solidFill>
                  <a:schemeClr val="tx1"/>
                </a:solidFill>
                <a:latin typeface="+mj-ea"/>
                <a:ea typeface="+mj-ea"/>
                <a:sym typeface="+mn-ea"/>
              </a:rPr>
              <a:t>是，通过观测原初非高斯性在挤压极限下的三大核心特征，即可反向重构早期未知粒子的关键物理信息：</a:t>
            </a:r>
            <a:endParaRPr lang="zh-CN" altLang="en-US" sz="2400" dirty="0">
              <a:solidFill>
                <a:schemeClr val="tx1"/>
              </a:solidFill>
              <a:latin typeface="+mj-ea"/>
              <a:ea typeface="+mj-ea"/>
              <a:sym typeface="+mn-ea"/>
            </a:endParaRPr>
          </a:p>
          <a:p>
            <a:pPr algn="l"/>
            <a:endParaRPr lang="zh-CN" altLang="en-US" sz="2400" dirty="0">
              <a:solidFill>
                <a:schemeClr val="tx1"/>
              </a:solidFill>
              <a:latin typeface="+mj-ea"/>
              <a:ea typeface="+mj-ea"/>
              <a:sym typeface="+mn-ea"/>
            </a:endParaRPr>
          </a:p>
          <a:p>
            <a:pPr algn="l"/>
            <a:r>
              <a:rPr lang="zh-CN" altLang="en-US" sz="2400" dirty="0">
                <a:solidFill>
                  <a:schemeClr val="tx1"/>
                </a:solidFill>
                <a:latin typeface="+mj-ea"/>
                <a:ea typeface="+mj-ea"/>
                <a:sym typeface="+mn-ea"/>
              </a:rPr>
              <a:t>粒子质量：信号的对数周期性振荡频率</a:t>
            </a:r>
            <a:r>
              <a:rPr lang="zh-CN" altLang="en-US" sz="2400" dirty="0">
                <a:solidFill>
                  <a:schemeClr val="tx1"/>
                </a:solidFill>
                <a:latin typeface="+mj-ea"/>
                <a:ea typeface="+mj-ea"/>
                <a:sym typeface="+mn-ea"/>
              </a:rPr>
              <a:t>反映粒子的绝对质量。</a:t>
            </a:r>
            <a:endParaRPr lang="zh-CN" altLang="en-US" sz="2400" dirty="0">
              <a:solidFill>
                <a:schemeClr val="tx1"/>
              </a:solidFill>
              <a:latin typeface="+mj-ea"/>
              <a:ea typeface="+mj-ea"/>
              <a:sym typeface="+mn-ea"/>
            </a:endParaRPr>
          </a:p>
          <a:p>
            <a:pPr algn="l"/>
            <a:r>
              <a:rPr lang="zh-CN" altLang="en-US" sz="2400" dirty="0">
                <a:solidFill>
                  <a:schemeClr val="tx1"/>
                </a:solidFill>
                <a:latin typeface="+mj-ea"/>
                <a:ea typeface="+mj-ea"/>
                <a:sym typeface="+mn-ea"/>
              </a:rPr>
              <a:t>粒子自旋：空间多极矩角分布特征映射了粒子的内禀自旋。</a:t>
            </a:r>
            <a:endParaRPr lang="zh-CN" altLang="en-US" sz="2400" dirty="0">
              <a:solidFill>
                <a:schemeClr val="tx1"/>
              </a:solidFill>
              <a:latin typeface="+mj-ea"/>
              <a:ea typeface="+mj-ea"/>
              <a:sym typeface="+mn-ea"/>
            </a:endParaRPr>
          </a:p>
          <a:p>
            <a:pPr algn="l"/>
            <a:r>
              <a:rPr lang="zh-CN" altLang="en-US" sz="2400" dirty="0">
                <a:solidFill>
                  <a:schemeClr val="tx1"/>
                </a:solidFill>
                <a:latin typeface="+mj-ea"/>
                <a:ea typeface="+mj-ea"/>
                <a:sym typeface="+mn-ea"/>
              </a:rPr>
              <a:t>量子干涉：信号振幅呈现</a:t>
            </a:r>
            <a:r>
              <a:rPr lang="en-US" altLang="zh-CN" sz="2400" dirty="0">
                <a:solidFill>
                  <a:schemeClr val="tx1"/>
                </a:solidFill>
                <a:latin typeface="+mj-ea"/>
                <a:ea typeface="+mj-ea"/>
                <a:sym typeface="+mn-ea"/>
              </a:rPr>
              <a:t>          </a:t>
            </a:r>
            <a:r>
              <a:rPr lang="zh-CN" altLang="en-US" sz="2400" dirty="0">
                <a:solidFill>
                  <a:schemeClr val="tx1"/>
                </a:solidFill>
                <a:latin typeface="+mj-ea"/>
                <a:ea typeface="+mj-ea"/>
                <a:sym typeface="+mn-ea"/>
              </a:rPr>
              <a:t>压低而非经典热力学压低，证明原初涨落源于宇宙尺度的宏观量子相干效应。</a:t>
            </a:r>
            <a:endParaRPr lang="zh-CN" altLang="en-US" sz="2400" dirty="0">
              <a:solidFill>
                <a:schemeClr val="tx1"/>
              </a:solidFill>
              <a:latin typeface="+mj-ea"/>
              <a:ea typeface="+mj-ea"/>
              <a:sym typeface="+mn-ea"/>
            </a:endParaRPr>
          </a:p>
        </p:txBody>
      </p:sp>
      <p:pic>
        <p:nvPicPr>
          <p:cNvPr id="4" name="图片 3"/>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4363720" y="4139565"/>
            <a:ext cx="713105" cy="4076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3" name="文本框 14"/>
          <p:cNvSpPr txBox="1"/>
          <p:nvPr/>
        </p:nvSpPr>
        <p:spPr>
          <a:xfrm>
            <a:off x="1388075" y="212563"/>
            <a:ext cx="3633629"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参考</a:t>
            </a:r>
            <a:r>
              <a:rPr kumimoji="0" lang="zh-CN" altLang="en-US" sz="3200" b="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文献</a:t>
            </a:r>
            <a:endParaRPr kumimoji="0" lang="zh-CN" altLang="en-US" sz="3200" b="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p:sp>
        <p:nvSpPr>
          <p:cNvPr id="1048616" name="文本框 1"/>
          <p:cNvSpPr txBox="1"/>
          <p:nvPr/>
        </p:nvSpPr>
        <p:spPr>
          <a:xfrm>
            <a:off x="882650" y="1242695"/>
            <a:ext cx="10335260" cy="1807845"/>
          </a:xfrm>
          <a:prstGeom prst="rect">
            <a:avLst/>
          </a:prstGeom>
          <a:noFill/>
        </p:spPr>
        <p:txBody>
          <a:bodyPr wrap="square" rtlCol="0">
            <a:noAutofit/>
          </a:bodyPr>
          <a:p>
            <a:pPr algn="l"/>
            <a:r>
              <a:rPr lang="en-US" altLang="zh-CN" sz="2400" dirty="0">
                <a:solidFill>
                  <a:schemeClr val="tx1"/>
                </a:solidFill>
                <a:latin typeface="+mj-ea"/>
                <a:ea typeface="+mj-ea"/>
                <a:sym typeface="+mn-ea"/>
              </a:rPr>
              <a:t>[1]Arkani-Hamed, N., &amp; Maldacena, J. (2015). Cosmological Collider Physics. arXiv preprint arXiv:1503.08043.</a:t>
            </a:r>
            <a:endParaRPr lang="en-US" altLang="zh-CN" sz="2400" dirty="0">
              <a:solidFill>
                <a:schemeClr val="tx1"/>
              </a:solidFill>
              <a:latin typeface="+mj-ea"/>
              <a:ea typeface="+mj-ea"/>
              <a:sym typeface="+mn-ea"/>
            </a:endParaRPr>
          </a:p>
          <a:p>
            <a:pPr algn="l"/>
            <a:endParaRPr lang="en-US" altLang="zh-CN" sz="2400" dirty="0">
              <a:solidFill>
                <a:schemeClr val="tx1"/>
              </a:solidFill>
              <a:latin typeface="+mj-ea"/>
              <a:ea typeface="+mj-ea"/>
              <a:sym typeface="+mn-ea"/>
            </a:endParaRPr>
          </a:p>
          <a:p>
            <a:pPr algn="l"/>
            <a:r>
              <a:rPr lang="en-US" altLang="zh-CN" sz="2400" dirty="0">
                <a:solidFill>
                  <a:schemeClr val="tx1"/>
                </a:solidFill>
                <a:latin typeface="+mj-ea"/>
                <a:ea typeface="+mj-ea"/>
                <a:sym typeface="+mn-ea"/>
              </a:rPr>
              <a:t>[2]Baumann, D. (2011). TASI Lectures on Inflation. In Physics of the Large and the Small, TASI 2009 (pp. 523-660). World Scientific. (Note: Updated versions often included in arXiv:0907.5424).</a:t>
            </a:r>
            <a:endParaRPr lang="zh-CN" altLang="en-US" sz="2400" dirty="0">
              <a:solidFill>
                <a:schemeClr val="tx1"/>
              </a:solidFill>
              <a:latin typeface="+mj-ea"/>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703" name="矩形 25"/>
          <p:cNvSpPr/>
          <p:nvPr/>
        </p:nvSpPr>
        <p:spPr>
          <a:xfrm>
            <a:off x="0" y="1"/>
            <a:ext cx="12192000" cy="6887980"/>
          </a:xfrm>
          <a:prstGeom prst="rect">
            <a:avLst/>
          </a:prstGeom>
          <a:solidFill>
            <a:srgbClr val="104BA4"/>
          </a:solidFill>
          <a:ln>
            <a:noFill/>
          </a:ln>
          <a:effectLst>
            <a:outerShdw blurRad="508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4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704" name="矩形 41"/>
          <p:cNvSpPr/>
          <p:nvPr/>
        </p:nvSpPr>
        <p:spPr>
          <a:xfrm>
            <a:off x="0" y="1409826"/>
            <a:ext cx="12192000" cy="4499706"/>
          </a:xfrm>
          <a:prstGeom prst="rect">
            <a:avLst/>
          </a:prstGeom>
          <a:solidFill>
            <a:schemeClr val="bg1"/>
          </a:solidFill>
          <a:ln>
            <a:noFill/>
          </a:ln>
          <a:effectLst>
            <a:outerShdw blurRad="4572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048705" name="文本框 1"/>
          <p:cNvSpPr txBox="1"/>
          <p:nvPr/>
        </p:nvSpPr>
        <p:spPr>
          <a:xfrm>
            <a:off x="459694" y="2456914"/>
            <a:ext cx="11482466" cy="1313815"/>
          </a:xfrm>
          <a:prstGeom prst="rect">
            <a:avLst/>
          </a:prstGeom>
          <a:noFill/>
        </p:spPr>
        <p:txBody>
          <a:bodyPr wrap="square" rtlCol="0">
            <a:spAutoFit/>
          </a:bodyPr>
          <a:p>
            <a:pPr marL="0" marR="0" lvl="0" indent="0" algn="ctr" defTabSz="914400" rtl="0" eaLnBrk="1" fontAlgn="auto" latinLnBrk="0" hangingPunct="1">
              <a:lnSpc>
                <a:spcPct val="125000"/>
              </a:lnSpc>
              <a:spcBef>
                <a:spcPts val="0"/>
              </a:spcBef>
              <a:spcAft>
                <a:spcPts val="0"/>
              </a:spcAft>
              <a:buClrTx/>
              <a:buSzTx/>
              <a:buFontTx/>
              <a:buNone/>
            </a:pPr>
            <a:r>
              <a:rPr kumimoji="0" lang="zh-CN" altLang="en-US" sz="66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rPr>
              <a:t>谢谢，请指正！</a:t>
            </a:r>
            <a:endParaRPr kumimoji="0" lang="en-US" altLang="zh-CN" sz="6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88" name="组合 43"/>
          <p:cNvGrpSpPr/>
          <p:nvPr/>
        </p:nvGrpSpPr>
        <p:grpSpPr>
          <a:xfrm>
            <a:off x="8859189" y="146088"/>
            <a:ext cx="2930983" cy="1063161"/>
            <a:chOff x="4285093" y="-6242"/>
            <a:chExt cx="3795135" cy="1376619"/>
          </a:xfrm>
        </p:grpSpPr>
        <p:grpSp>
          <p:nvGrpSpPr>
            <p:cNvPr id="89" name="组合 44"/>
            <p:cNvGrpSpPr/>
            <p:nvPr/>
          </p:nvGrpSpPr>
          <p:grpSpPr>
            <a:xfrm>
              <a:off x="4285093" y="-6242"/>
              <a:ext cx="3795135" cy="1376619"/>
              <a:chOff x="6597847" y="960547"/>
              <a:chExt cx="4882683" cy="1771112"/>
            </a:xfrm>
          </p:grpSpPr>
          <p:pic>
            <p:nvPicPr>
              <p:cNvPr id="2097226" name="图片 46"/>
              <p:cNvPicPr>
                <a:picLocks noChangeAspect="1"/>
              </p:cNvPicPr>
              <p:nvPr/>
            </p:nvPicPr>
            <p:blipFill>
              <a:blip r:embed="rId1" cstate="print"/>
              <a:srcRect/>
              <a:stretch>
                <a:fillRect/>
              </a:stretch>
            </p:blipFill>
            <p:spPr>
              <a:xfrm>
                <a:off x="6597847" y="960547"/>
                <a:ext cx="1771106" cy="1771112"/>
              </a:xfrm>
              <a:prstGeom prst="rect">
                <a:avLst/>
              </a:prstGeom>
            </p:spPr>
          </p:pic>
          <p:pic>
            <p:nvPicPr>
              <p:cNvPr id="2097227" name="图片 47"/>
              <p:cNvPicPr>
                <a:picLocks noChangeAspect="1"/>
              </p:cNvPicPr>
              <p:nvPr/>
            </p:nvPicPr>
            <p:blipFill>
              <a:blip r:embed="rId2" cstate="print"/>
              <a:srcRect/>
              <a:stretch>
                <a:fillRect/>
              </a:stretch>
            </p:blipFill>
            <p:spPr>
              <a:xfrm>
                <a:off x="8406891" y="1004505"/>
                <a:ext cx="3073639" cy="1271931"/>
              </a:xfrm>
              <a:prstGeom prst="rect">
                <a:avLst/>
              </a:prstGeom>
            </p:spPr>
          </p:pic>
        </p:grpSp>
        <p:sp>
          <p:nvSpPr>
            <p:cNvPr id="1048706" name="矩形 45"/>
            <p:cNvSpPr/>
            <p:nvPr/>
          </p:nvSpPr>
          <p:spPr>
            <a:xfrm>
              <a:off x="5763722" y="1032708"/>
              <a:ext cx="2189819" cy="31881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90" name="组合 3"/>
          <p:cNvGrpSpPr/>
          <p:nvPr/>
        </p:nvGrpSpPr>
        <p:grpSpPr>
          <a:xfrm>
            <a:off x="1672740" y="4518194"/>
            <a:ext cx="9056375" cy="112418"/>
            <a:chOff x="2958650" y="4529138"/>
            <a:chExt cx="6390970" cy="0"/>
          </a:xfrm>
        </p:grpSpPr>
        <p:cxnSp>
          <p:nvCxnSpPr>
            <p:cNvPr id="3145730" name="直接连接符 51"/>
            <p:cNvCxnSpPr/>
            <p:nvPr/>
          </p:nvCxnSpPr>
          <p:spPr>
            <a:xfrm>
              <a:off x="6475751" y="4529138"/>
              <a:ext cx="2873869" cy="0"/>
            </a:xfrm>
            <a:prstGeom prst="line">
              <a:avLst/>
            </a:prstGeom>
            <a:ln w="25400">
              <a:gradFill flip="none" rotWithShape="1">
                <a:gsLst>
                  <a:gs pos="0">
                    <a:srgbClr val="104BA4"/>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cxnSp>
        <p:cxnSp>
          <p:nvCxnSpPr>
            <p:cNvPr id="3145731" name="直接连接符 52"/>
            <p:cNvCxnSpPr/>
            <p:nvPr/>
          </p:nvCxnSpPr>
          <p:spPr>
            <a:xfrm>
              <a:off x="2958650" y="4529138"/>
              <a:ext cx="3681993" cy="0"/>
            </a:xfrm>
            <a:prstGeom prst="line">
              <a:avLst/>
            </a:prstGeom>
            <a:ln w="25400">
              <a:gradFill flip="none" rotWithShape="1">
                <a:gsLst>
                  <a:gs pos="0">
                    <a:schemeClr val="bg1"/>
                  </a:gs>
                  <a:gs pos="96000">
                    <a:srgbClr val="104BA4"/>
                  </a:gs>
                </a:gsLst>
                <a:lin ang="0" scaled="1"/>
              </a:gradFill>
            </a:ln>
          </p:spPr>
          <p:style>
            <a:lnRef idx="1">
              <a:schemeClr val="accent1"/>
            </a:lnRef>
            <a:fillRef idx="0">
              <a:schemeClr val="accent1"/>
            </a:fillRef>
            <a:effectRef idx="0">
              <a:schemeClr val="accent1"/>
            </a:effectRef>
            <a:fontRef idx="minor">
              <a:schemeClr val="tx1"/>
            </a:fontRef>
          </p:style>
        </p:cxnSp>
      </p:grpSp>
      <p:sp>
        <p:nvSpPr>
          <p:cNvPr id="1048707" name="灯片编号占位符 7"/>
          <p:cNvSpPr>
            <a:spLocks noGrp="1"/>
          </p:cNvSpPr>
          <p:nvPr>
            <p:ph type="sldNum" sz="quarter" idx="12"/>
          </p:nvPr>
        </p:nvSpPr>
        <p:spPr/>
        <p:txBody>
          <a:bodyPr>
            <a:normAutofit fontScale="65625" lnSpcReduction="20000"/>
          </a:bodyPr>
          <a:p>
            <a:pPr marL="0" marR="0" lvl="0" indent="0" algn="r" defTabSz="914400" rtl="0" eaLnBrk="1" fontAlgn="auto" latinLnBrk="0" hangingPunct="1">
              <a:lnSpc>
                <a:spcPct val="100000"/>
              </a:lnSpc>
              <a:spcBef>
                <a:spcPts val="0"/>
              </a:spcBef>
              <a:spcAft>
                <a:spcPts val="0"/>
              </a:spcAft>
              <a:buClrTx/>
              <a:buSzTx/>
              <a:buFontTx/>
              <a:buNone/>
            </a:pPr>
            <a:fld id="{9A0DB2DC-4C9A-4742-B13C-FB6460FD3503}" type="slidenum">
              <a:rPr kumimoji="0" lang="zh-CN" altLang="en-US" sz="3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3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3" name="文本框 14"/>
          <p:cNvSpPr txBox="1"/>
          <p:nvPr/>
        </p:nvSpPr>
        <p:spPr>
          <a:xfrm>
            <a:off x="1938620" y="212563"/>
            <a:ext cx="3633629" cy="76835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en-US" altLang="zh-CN" sz="4400" i="1"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CONTENT</a:t>
            </a:r>
            <a:endParaRPr kumimoji="0" lang="en-US" altLang="zh-CN" sz="4400" i="1"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p:sp>
        <p:nvSpPr>
          <p:cNvPr id="2" name="文本框 1"/>
          <p:cNvSpPr txBox="1"/>
          <p:nvPr>
            <p:custDataLst>
              <p:tags r:id="rId4"/>
            </p:custDataLst>
          </p:nvPr>
        </p:nvSpPr>
        <p:spPr>
          <a:xfrm>
            <a:off x="2002155" y="1588135"/>
            <a:ext cx="2216150" cy="451485"/>
          </a:xfrm>
          <a:prstGeom prst="rect">
            <a:avLst/>
          </a:prstGeom>
          <a:noFill/>
        </p:spPr>
        <p:txBody>
          <a:bodyPr wrap="square" rtlCol="0">
            <a:noAutofit/>
          </a:bodyPr>
          <a:lstStyle/>
          <a:p>
            <a:pPr algn="dist"/>
            <a:r>
              <a:rPr lang="zh-CN" altLang="en-US" sz="280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课题背景</a:t>
            </a:r>
            <a:endParaRPr lang="zh-CN" altLang="en-US" sz="280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6" name="文本框 5"/>
          <p:cNvSpPr txBox="1"/>
          <p:nvPr>
            <p:custDataLst>
              <p:tags r:id="rId5"/>
            </p:custDataLst>
          </p:nvPr>
        </p:nvSpPr>
        <p:spPr>
          <a:xfrm>
            <a:off x="2002155" y="3724275"/>
            <a:ext cx="2638425" cy="521970"/>
          </a:xfrm>
          <a:prstGeom prst="rect">
            <a:avLst/>
          </a:prstGeom>
          <a:noFill/>
        </p:spPr>
        <p:txBody>
          <a:bodyPr wrap="square" rtlCol="0">
            <a:spAutoFit/>
          </a:bodyPr>
          <a:lstStyle/>
          <a:p>
            <a:pPr algn="dist"/>
            <a:r>
              <a:rPr lang="zh-CN" altLang="en-US" sz="280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关联函数</a:t>
            </a:r>
            <a:endParaRPr lang="zh-CN" altLang="en-US" sz="2400" dirty="0">
              <a:solidFill>
                <a:schemeClr val="tx1"/>
              </a:solidFill>
              <a:latin typeface="思源黑体 Bold" panose="020B0800000000000000" pitchFamily="34" charset="-122"/>
              <a:ea typeface="思源黑体 Bold" panose="020B0800000000000000" pitchFamily="34" charset="-122"/>
            </a:endParaRPr>
          </a:p>
        </p:txBody>
      </p:sp>
      <p:sp>
        <p:nvSpPr>
          <p:cNvPr id="3" name="椭圆 2"/>
          <p:cNvSpPr/>
          <p:nvPr>
            <p:custDataLst>
              <p:tags r:id="rId6"/>
            </p:custDataLst>
          </p:nvPr>
        </p:nvSpPr>
        <p:spPr>
          <a:xfrm>
            <a:off x="1074420" y="1438275"/>
            <a:ext cx="864235" cy="842010"/>
          </a:xfrm>
          <a:prstGeom prst="ellipse">
            <a:avLst/>
          </a:prstGeom>
          <a:solidFill>
            <a:srgbClr val="104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思源黑体 Normal" panose="020B0400000000000000" pitchFamily="34" charset="-122"/>
                <a:ea typeface="思源黑体 Normal" panose="020B0400000000000000" pitchFamily="34" charset="-122"/>
              </a:rPr>
              <a:t>01</a:t>
            </a:r>
            <a:endParaRPr lang="en-US" altLang="zh-CN" sz="2800" dirty="0" smtClean="0">
              <a:solidFill>
                <a:schemeClr val="bg1"/>
              </a:solidFill>
              <a:latin typeface="思源黑体 Normal" panose="020B0400000000000000" pitchFamily="34" charset="-122"/>
              <a:ea typeface="思源黑体 Normal" panose="020B0400000000000000" pitchFamily="34" charset="-122"/>
            </a:endParaRPr>
          </a:p>
        </p:txBody>
      </p:sp>
      <p:sp>
        <p:nvSpPr>
          <p:cNvPr id="13" name="文本框 12"/>
          <p:cNvSpPr txBox="1"/>
          <p:nvPr>
            <p:custDataLst>
              <p:tags r:id="rId7"/>
            </p:custDataLst>
          </p:nvPr>
        </p:nvSpPr>
        <p:spPr>
          <a:xfrm>
            <a:off x="2120265" y="5949315"/>
            <a:ext cx="1292860" cy="521970"/>
          </a:xfrm>
          <a:prstGeom prst="rect">
            <a:avLst/>
          </a:prstGeom>
          <a:noFill/>
        </p:spPr>
        <p:txBody>
          <a:bodyPr wrap="square" rtlCol="0">
            <a:spAutoFit/>
          </a:bodyPr>
          <a:lstStyle/>
          <a:p>
            <a:pPr algn="dist"/>
            <a:r>
              <a:rPr lang="zh-CN" altLang="en-US" sz="280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总结</a:t>
            </a:r>
            <a:endParaRPr lang="zh-CN" altLang="en-US" sz="2400" dirty="0">
              <a:solidFill>
                <a:schemeClr val="tx1"/>
              </a:solidFill>
              <a:latin typeface="思源黑体 Bold" panose="020B0800000000000000" pitchFamily="34" charset="-122"/>
              <a:ea typeface="思源黑体 Bold" panose="020B0800000000000000" pitchFamily="34" charset="-122"/>
            </a:endParaRPr>
          </a:p>
        </p:txBody>
      </p:sp>
      <p:sp>
        <p:nvSpPr>
          <p:cNvPr id="14" name="椭圆 13"/>
          <p:cNvSpPr/>
          <p:nvPr>
            <p:custDataLst>
              <p:tags r:id="rId8"/>
            </p:custDataLst>
          </p:nvPr>
        </p:nvSpPr>
        <p:spPr>
          <a:xfrm>
            <a:off x="1074420" y="2501265"/>
            <a:ext cx="864235" cy="842010"/>
          </a:xfrm>
          <a:prstGeom prst="ellipse">
            <a:avLst/>
          </a:prstGeom>
          <a:solidFill>
            <a:srgbClr val="104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思源黑体 Normal" panose="020B0400000000000000" pitchFamily="34" charset="-122"/>
                <a:ea typeface="思源黑体 Normal" panose="020B0400000000000000" pitchFamily="34" charset="-122"/>
              </a:rPr>
              <a:t>02</a:t>
            </a:r>
            <a:endParaRPr lang="en-US" altLang="zh-CN" sz="2800" dirty="0" smtClean="0">
              <a:solidFill>
                <a:schemeClr val="bg1"/>
              </a:solidFill>
              <a:latin typeface="思源黑体 Normal" panose="020B0400000000000000" pitchFamily="34" charset="-122"/>
              <a:ea typeface="思源黑体 Normal" panose="020B0400000000000000" pitchFamily="34" charset="-122"/>
            </a:endParaRPr>
          </a:p>
        </p:txBody>
      </p:sp>
      <p:sp>
        <p:nvSpPr>
          <p:cNvPr id="15" name="文本框 14"/>
          <p:cNvSpPr txBox="1"/>
          <p:nvPr>
            <p:custDataLst>
              <p:tags r:id="rId9"/>
            </p:custDataLst>
          </p:nvPr>
        </p:nvSpPr>
        <p:spPr>
          <a:xfrm>
            <a:off x="2002155" y="2672715"/>
            <a:ext cx="3816350" cy="811530"/>
          </a:xfrm>
          <a:prstGeom prst="rect">
            <a:avLst/>
          </a:prstGeom>
          <a:noFill/>
        </p:spPr>
        <p:txBody>
          <a:bodyPr wrap="square" rtlCol="0">
            <a:noAutofit/>
          </a:bodyPr>
          <a:lstStyle/>
          <a:p>
            <a:pPr algn="dist"/>
            <a:r>
              <a:rPr lang="zh-CN" altLang="en-US" sz="280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德西特时空的等距群</a:t>
            </a:r>
            <a:endParaRPr lang="zh-CN" altLang="en-US" sz="240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16" name="椭圆 15"/>
          <p:cNvSpPr/>
          <p:nvPr>
            <p:custDataLst>
              <p:tags r:id="rId10"/>
            </p:custDataLst>
          </p:nvPr>
        </p:nvSpPr>
        <p:spPr>
          <a:xfrm>
            <a:off x="1074420" y="3564255"/>
            <a:ext cx="864235" cy="842010"/>
          </a:xfrm>
          <a:prstGeom prst="ellipse">
            <a:avLst/>
          </a:prstGeom>
          <a:solidFill>
            <a:srgbClr val="104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思源黑体 Normal" panose="020B0400000000000000" pitchFamily="34" charset="-122"/>
                <a:ea typeface="思源黑体 Normal" panose="020B0400000000000000" pitchFamily="34" charset="-122"/>
              </a:rPr>
              <a:t>03</a:t>
            </a:r>
            <a:endParaRPr lang="en-US" altLang="zh-CN" sz="2800" dirty="0" smtClean="0">
              <a:solidFill>
                <a:schemeClr val="bg1"/>
              </a:solidFill>
              <a:latin typeface="思源黑体 Normal" panose="020B0400000000000000" pitchFamily="34" charset="-122"/>
              <a:ea typeface="思源黑体 Normal" panose="020B0400000000000000" pitchFamily="34" charset="-122"/>
            </a:endParaRPr>
          </a:p>
        </p:txBody>
      </p:sp>
      <p:sp>
        <p:nvSpPr>
          <p:cNvPr id="17" name="椭圆 16"/>
          <p:cNvSpPr/>
          <p:nvPr>
            <p:custDataLst>
              <p:tags r:id="rId11"/>
            </p:custDataLst>
          </p:nvPr>
        </p:nvSpPr>
        <p:spPr>
          <a:xfrm>
            <a:off x="1074420" y="5789295"/>
            <a:ext cx="864235" cy="842010"/>
          </a:xfrm>
          <a:prstGeom prst="ellipse">
            <a:avLst/>
          </a:prstGeom>
          <a:solidFill>
            <a:srgbClr val="104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思源黑体 Normal" panose="020B0400000000000000" pitchFamily="34" charset="-122"/>
                <a:ea typeface="思源黑体 Normal" panose="020B0400000000000000" pitchFamily="34" charset="-122"/>
              </a:rPr>
              <a:t>05</a:t>
            </a:r>
            <a:endParaRPr lang="en-US" altLang="zh-CN" sz="2800" dirty="0" smtClean="0">
              <a:solidFill>
                <a:schemeClr val="bg1"/>
              </a:solidFill>
              <a:latin typeface="思源黑体 Normal" panose="020B0400000000000000" pitchFamily="34" charset="-122"/>
              <a:ea typeface="思源黑体 Normal" panose="020B0400000000000000" pitchFamily="34" charset="-122"/>
            </a:endParaRPr>
          </a:p>
        </p:txBody>
      </p:sp>
      <p:sp>
        <p:nvSpPr>
          <p:cNvPr id="1" name="椭圆 0"/>
          <p:cNvSpPr/>
          <p:nvPr>
            <p:custDataLst>
              <p:tags r:id="rId12"/>
            </p:custDataLst>
          </p:nvPr>
        </p:nvSpPr>
        <p:spPr>
          <a:xfrm>
            <a:off x="1074420" y="4676775"/>
            <a:ext cx="864235" cy="842010"/>
          </a:xfrm>
          <a:prstGeom prst="ellipse">
            <a:avLst/>
          </a:prstGeom>
          <a:solidFill>
            <a:srgbClr val="104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思源黑体 Normal" panose="020B0400000000000000" pitchFamily="34" charset="-122"/>
                <a:ea typeface="思源黑体 Normal" panose="020B0400000000000000" pitchFamily="34" charset="-122"/>
              </a:rPr>
              <a:t>04</a:t>
            </a:r>
            <a:endParaRPr lang="en-US" altLang="zh-CN" sz="2800" dirty="0" smtClean="0">
              <a:solidFill>
                <a:schemeClr val="bg1"/>
              </a:solidFill>
              <a:latin typeface="思源黑体 Normal" panose="020B0400000000000000" pitchFamily="34" charset="-122"/>
              <a:ea typeface="思源黑体 Normal" panose="020B0400000000000000" pitchFamily="34" charset="-122"/>
            </a:endParaRPr>
          </a:p>
        </p:txBody>
      </p:sp>
      <p:sp>
        <p:nvSpPr>
          <p:cNvPr id="5" name="文本框 4"/>
          <p:cNvSpPr txBox="1"/>
          <p:nvPr>
            <p:custDataLst>
              <p:tags r:id="rId13"/>
            </p:custDataLst>
          </p:nvPr>
        </p:nvSpPr>
        <p:spPr>
          <a:xfrm>
            <a:off x="1938655" y="4836795"/>
            <a:ext cx="2638425" cy="521970"/>
          </a:xfrm>
          <a:prstGeom prst="rect">
            <a:avLst/>
          </a:prstGeom>
          <a:noFill/>
        </p:spPr>
        <p:txBody>
          <a:bodyPr wrap="square" rtlCol="0">
            <a:spAutoFit/>
          </a:bodyPr>
          <a:lstStyle/>
          <a:p>
            <a:pPr algn="dist"/>
            <a:r>
              <a:rPr lang="zh-CN" altLang="en-US" sz="280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原初非高斯</a:t>
            </a:r>
            <a:r>
              <a:rPr lang="zh-CN" altLang="en-US" sz="280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rPr>
              <a:t>性</a:t>
            </a:r>
            <a:endParaRPr lang="zh-CN" altLang="en-US" sz="280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2" name="文本框 13"/>
          <p:cNvSpPr txBox="1"/>
          <p:nvPr/>
        </p:nvSpPr>
        <p:spPr>
          <a:xfrm>
            <a:off x="294551" y="284064"/>
            <a:ext cx="976591"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01</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613" name="文本框 14"/>
          <p:cNvSpPr txBox="1"/>
          <p:nvPr/>
        </p:nvSpPr>
        <p:spPr>
          <a:xfrm>
            <a:off x="1388110" y="212725"/>
            <a:ext cx="7308215"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课题背景</a:t>
            </a:r>
            <a:r>
              <a:rPr kumimoji="0" lang="zh-CN" altLang="en-US" sz="3200" b="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a:t>
            </a:r>
            <a:r>
              <a:rPr kumimoji="0" lang="zh-CN" altLang="en-US" sz="2800" b="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什么是宇宙对撞机</a:t>
            </a:r>
            <a:endParaRPr kumimoji="0" lang="en-US" altLang="zh-CN" sz="2800" b="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p:sp>
        <p:nvSpPr>
          <p:cNvPr id="1048617" name="文本框 4"/>
          <p:cNvSpPr txBox="1"/>
          <p:nvPr/>
        </p:nvSpPr>
        <p:spPr>
          <a:xfrm>
            <a:off x="647065" y="1132840"/>
            <a:ext cx="10458450" cy="5396230"/>
          </a:xfrm>
          <a:prstGeom prst="rect">
            <a:avLst/>
          </a:prstGeom>
          <a:noFill/>
        </p:spPr>
        <p:txBody>
          <a:bodyPr wrap="square" rtlCol="0">
            <a:noAutofit/>
          </a:bodyPr>
          <a:p>
            <a:pPr algn="l">
              <a:buClrTx/>
              <a:buSzTx/>
              <a:buFontTx/>
            </a:pPr>
            <a:r>
              <a:rPr lang="en-US" altLang="zh-CN" sz="2000" dirty="0">
                <a:latin typeface="+mj-ea"/>
                <a:ea typeface="+mj-ea"/>
              </a:rPr>
              <a:t>       </a:t>
            </a:r>
            <a:r>
              <a:rPr lang="zh-CN" altLang="en-US" sz="2400" dirty="0">
                <a:latin typeface="+mj-ea"/>
                <a:ea typeface="+mj-ea"/>
              </a:rPr>
              <a:t>暴胀宇宙论预言，在极早期宇宙阶段，空间经历了一段近似指数级的剧烈膨胀过程。在此期间，控制宇宙膨胀率的哈勃参量 </a:t>
            </a:r>
            <a:r>
              <a:rPr lang="en-US" altLang="zh-CN" sz="2400" dirty="0">
                <a:latin typeface="+mj-ea"/>
                <a:ea typeface="+mj-ea"/>
              </a:rPr>
              <a:t>H</a:t>
            </a:r>
            <a:r>
              <a:rPr lang="zh-CN" altLang="en-US" sz="2400" dirty="0">
                <a:latin typeface="+mj-ea"/>
                <a:ea typeface="+mj-ea"/>
              </a:rPr>
              <a:t>可能高达 10</a:t>
            </a:r>
            <a:r>
              <a:rPr lang="en-US" altLang="zh-CN" sz="2400" baseline="30000" dirty="0">
                <a:latin typeface="+mj-ea"/>
                <a:ea typeface="+mj-ea"/>
              </a:rPr>
              <a:t>14</a:t>
            </a:r>
            <a:r>
              <a:rPr lang="en-US" altLang="zh-CN" sz="2400" dirty="0">
                <a:latin typeface="+mj-ea"/>
                <a:ea typeface="+mj-ea"/>
              </a:rPr>
              <a:t>GeV。</a:t>
            </a:r>
            <a:r>
              <a:rPr lang="zh-CN" altLang="en-US" sz="2400" dirty="0">
                <a:latin typeface="+mj-ea"/>
                <a:ea typeface="+mj-ea"/>
              </a:rPr>
              <a:t>这一极高能标的动态时空背景，本质上构成了一台天然的、具备极端能量配置的宇宙对撞机。</a:t>
            </a:r>
            <a:endParaRPr lang="zh-CN" altLang="en-US" sz="2400" dirty="0">
              <a:latin typeface="+mj-ea"/>
              <a:ea typeface="+mj-ea"/>
            </a:endParaRPr>
          </a:p>
          <a:p>
            <a:pPr algn="l">
              <a:buClrTx/>
              <a:buSzTx/>
              <a:buFontTx/>
            </a:pPr>
            <a:r>
              <a:rPr lang="en-US" altLang="zh-CN" sz="2400" dirty="0">
                <a:latin typeface="+mj-ea"/>
                <a:ea typeface="+mj-ea"/>
              </a:rPr>
              <a:t>       </a:t>
            </a:r>
            <a:r>
              <a:rPr lang="zh-CN" altLang="en-US" sz="2400" dirty="0">
                <a:latin typeface="+mj-ea"/>
                <a:ea typeface="+mj-ea"/>
              </a:rPr>
              <a:t>倘若在暴胀演化期间，自然界存在质量接近哈勃尺度的未知基本粒子，这些大质量粒子的量子涨落将与驱动暴胀的标量场发生耦合，随着宇宙的暴胀演化，这些微观尺度的量子纠缠与相互作用会被拉伸至宏观尺度，并最终冻结为当今宇宙微波背景辐射以及宇宙大尺度结构中的统计关联特征。</a:t>
            </a:r>
            <a:endParaRPr lang="zh-CN" altLang="en-US" sz="24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2" name="文本框 13"/>
          <p:cNvSpPr txBox="1"/>
          <p:nvPr/>
        </p:nvSpPr>
        <p:spPr>
          <a:xfrm>
            <a:off x="294551" y="284064"/>
            <a:ext cx="976591"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613" name="文本框 14"/>
          <p:cNvSpPr txBox="1"/>
          <p:nvPr/>
        </p:nvSpPr>
        <p:spPr>
          <a:xfrm>
            <a:off x="1388110" y="212725"/>
            <a:ext cx="741934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德西特时空</a:t>
            </a:r>
            <a:r>
              <a:rPr kumimoji="0" lang="en-US" altLang="zh-CN"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  </a:t>
            </a:r>
            <a:r>
              <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度规与等距群</a:t>
            </a:r>
            <a:endPar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p:sp>
        <p:nvSpPr>
          <p:cNvPr id="1048616" name="文本框 1"/>
          <p:cNvSpPr txBox="1"/>
          <p:nvPr/>
        </p:nvSpPr>
        <p:spPr>
          <a:xfrm>
            <a:off x="686435" y="1242695"/>
            <a:ext cx="10531475" cy="5025390"/>
          </a:xfrm>
          <a:prstGeom prst="rect">
            <a:avLst/>
          </a:prstGeom>
          <a:noFill/>
        </p:spPr>
        <p:txBody>
          <a:bodyPr wrap="square" rtlCol="0">
            <a:noAutofit/>
          </a:bodyPr>
          <a:p>
            <a:pPr algn="l"/>
            <a:r>
              <a:rPr lang="zh-CN" altLang="en-US" sz="2000" dirty="0">
                <a:solidFill>
                  <a:schemeClr val="tx1"/>
                </a:solidFill>
                <a:latin typeface="+mj-ea"/>
                <a:ea typeface="+mj-ea"/>
                <a:sym typeface="+mn-ea"/>
              </a:rPr>
              <a:t>约定</a:t>
            </a:r>
            <a:r>
              <a:rPr lang="en-US" altLang="zh-CN" sz="2000" dirty="0">
                <a:solidFill>
                  <a:schemeClr val="tx1"/>
                </a:solidFill>
                <a:latin typeface="+mj-ea"/>
                <a:ea typeface="+mj-ea"/>
                <a:sym typeface="+mn-ea"/>
              </a:rPr>
              <a:t>c=1,H=1</a:t>
            </a:r>
            <a:endParaRPr lang="zh-CN" altLang="en-US" sz="2000" dirty="0">
              <a:solidFill>
                <a:schemeClr val="tx1"/>
              </a:solidFill>
              <a:latin typeface="+mj-ea"/>
              <a:ea typeface="+mj-ea"/>
              <a:sym typeface="+mn-ea"/>
            </a:endParaRPr>
          </a:p>
          <a:p>
            <a:pPr algn="l"/>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暴胀宇宙可以近似被认为是德西特时空。在不考虑引力作用的前提下，引入共形时间</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 </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可得</a:t>
            </a:r>
            <a:r>
              <a:rPr lang="zh-CN" altLang="en-US" sz="2000" dirty="0">
                <a:sym typeface="+mn-ea"/>
              </a:rPr>
              <a:t>德西特空间下的度规为：</a:t>
            </a:r>
            <a:endParaRPr lang="en-US" altLang="zh-CN" sz="2000" dirty="0"/>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这个度规具有高度的对称性，其等距群（保持度规形式不变的坐标变换群）是 </a:t>
            </a:r>
            <a:r>
              <a:rPr lang="en-US" altLang="zh-CN" sz="2000" dirty="0">
                <a:solidFill>
                  <a:schemeClr val="tx1"/>
                </a:solidFill>
                <a:latin typeface="+mj-ea"/>
                <a:ea typeface="+mj-ea"/>
                <a:sym typeface="+mn-ea"/>
              </a:rPr>
              <a:t>SO(4,1)。</a:t>
            </a:r>
            <a:r>
              <a:rPr lang="zh-CN" altLang="en-US" sz="2000" dirty="0">
                <a:solidFill>
                  <a:schemeClr val="tx1"/>
                </a:solidFill>
                <a:latin typeface="+mj-ea"/>
                <a:ea typeface="+mj-ea"/>
                <a:sym typeface="+mn-ea"/>
              </a:rPr>
              <a:t>我们主要关心在</a:t>
            </a:r>
            <a:r>
              <a:rPr lang="zh-CN" altLang="en-US" sz="2000" dirty="0">
                <a:solidFill>
                  <a:schemeClr val="tx1"/>
                </a:solidFill>
                <a:latin typeface="微软雅黑" panose="020B0503020204020204" charset="-122"/>
                <a:ea typeface="微软雅黑" panose="020B0503020204020204" charset="-122"/>
                <a:sym typeface="+mn-ea"/>
              </a:rPr>
              <a:t>η</a:t>
            </a:r>
            <a:r>
              <a:rPr lang="zh-CN" altLang="en-US" sz="2000" dirty="0">
                <a:solidFill>
                  <a:schemeClr val="tx1"/>
                </a:solidFill>
                <a:latin typeface="Arial" panose="020B0604020202020204" pitchFamily="34" charset="0"/>
                <a:ea typeface="微软雅黑" panose="020B0503020204020204" charset="-122"/>
                <a:cs typeface="Arial" panose="020B0604020202020204" pitchFamily="34" charset="0"/>
                <a:sym typeface="+mn-ea"/>
              </a:rPr>
              <a:t>→</a:t>
            </a:r>
            <a:r>
              <a:rPr lang="en-US" altLang="zh-CN" sz="2000" dirty="0">
                <a:solidFill>
                  <a:schemeClr val="tx1"/>
                </a:solidFill>
                <a:latin typeface="Arial" panose="020B0604020202020204" pitchFamily="34" charset="0"/>
                <a:ea typeface="微软雅黑" panose="020B0503020204020204" charset="-122"/>
                <a:cs typeface="Arial" panose="020B0604020202020204" pitchFamily="34" charset="0"/>
                <a:sym typeface="+mn-ea"/>
              </a:rPr>
              <a:t>0</a:t>
            </a:r>
            <a:r>
              <a:rPr lang="zh-CN" altLang="en-US" sz="2000" dirty="0">
                <a:solidFill>
                  <a:schemeClr val="tx1"/>
                </a:solidFill>
                <a:latin typeface="+mj-ea"/>
                <a:ea typeface="+mj-ea"/>
                <a:sym typeface="+mn-ea"/>
              </a:rPr>
              <a:t>的渐近边界上对应于膨胀与特殊共形变换的基灵矢量：</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存在于四维 </a:t>
            </a:r>
            <a:r>
              <a:rPr lang="en-US" altLang="zh-CN" sz="2000" dirty="0">
                <a:solidFill>
                  <a:schemeClr val="tx1"/>
                </a:solidFill>
                <a:latin typeface="+mj-ea"/>
                <a:ea typeface="+mj-ea"/>
                <a:sym typeface="+mn-ea"/>
              </a:rPr>
              <a:t>dS </a:t>
            </a:r>
            <a:r>
              <a:rPr lang="zh-CN" altLang="en-US" sz="2000" dirty="0">
                <a:solidFill>
                  <a:schemeClr val="tx1"/>
                </a:solidFill>
                <a:latin typeface="+mj-ea"/>
                <a:ea typeface="+mj-ea"/>
                <a:sym typeface="+mn-ea"/>
              </a:rPr>
              <a:t>体内的任意局部量子场 </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在趋近未来边界</a:t>
            </a:r>
            <a:r>
              <a:rPr lang="zh-CN" altLang="en-US" sz="2000" dirty="0">
                <a:latin typeface="微软雅黑" panose="020B0503020204020204" charset="-122"/>
                <a:ea typeface="微软雅黑" panose="020B0503020204020204" charset="-122"/>
                <a:sym typeface="+mn-ea"/>
              </a:rPr>
              <a:t>η</a:t>
            </a:r>
            <a:r>
              <a:rPr lang="zh-CN" altLang="en-US" sz="2000" dirty="0">
                <a:latin typeface="Arial" panose="020B0604020202020204" pitchFamily="34" charset="0"/>
                <a:ea typeface="微软雅黑" panose="020B0503020204020204" charset="-122"/>
                <a:cs typeface="Arial" panose="020B0604020202020204" pitchFamily="34" charset="0"/>
                <a:sym typeface="+mn-ea"/>
              </a:rPr>
              <a:t>→</a:t>
            </a:r>
            <a:r>
              <a:rPr lang="en-US" altLang="zh-CN" sz="2000" dirty="0">
                <a:latin typeface="Arial" panose="020B0604020202020204" pitchFamily="34" charset="0"/>
                <a:ea typeface="微软雅黑" panose="020B0503020204020204" charset="-122"/>
                <a:cs typeface="Arial" panose="020B0604020202020204" pitchFamily="34" charset="0"/>
                <a:sym typeface="+mn-ea"/>
              </a:rPr>
              <a:t>0</a:t>
            </a:r>
            <a:r>
              <a:rPr lang="zh-CN" altLang="en-US" sz="2000" dirty="0">
                <a:solidFill>
                  <a:schemeClr val="tx1"/>
                </a:solidFill>
                <a:latin typeface="+mj-ea"/>
                <a:ea typeface="+mj-ea"/>
                <a:sym typeface="+mn-ea"/>
              </a:rPr>
              <a:t> </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时，可以展开为一系列含有特定三维共形标度维数</a:t>
            </a:r>
            <a:r>
              <a:rPr lang="zh-CN" altLang="en-US" sz="2000" dirty="0">
                <a:solidFill>
                  <a:schemeClr val="tx1"/>
                </a:solidFill>
                <a:latin typeface="微软雅黑" panose="020B0503020204020204" charset="-122"/>
                <a:ea typeface="微软雅黑" panose="020B0503020204020204" charset="-122"/>
                <a:sym typeface="+mn-ea"/>
              </a:rPr>
              <a:t>Δ</a:t>
            </a:r>
            <a:r>
              <a:rPr lang="zh-CN" altLang="en-US" sz="2000" dirty="0">
                <a:solidFill>
                  <a:schemeClr val="tx1"/>
                </a:solidFill>
                <a:latin typeface="+mj-ea"/>
                <a:ea typeface="+mj-ea"/>
                <a:sym typeface="+mn-ea"/>
              </a:rPr>
              <a:t>的局域边界算符</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的线性叠加：</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此时</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含有场的所有晚期空间信息，基灵矢量作用于</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时退化为标准三维共形场论中的生成元</a:t>
            </a:r>
            <a:r>
              <a:rPr lang="zh-CN" altLang="en-US" sz="2000" dirty="0">
                <a:solidFill>
                  <a:schemeClr val="tx1"/>
                </a:solidFill>
                <a:latin typeface="+mj-ea"/>
                <a:ea typeface="+mj-ea"/>
                <a:sym typeface="+mn-ea"/>
              </a:rPr>
              <a:t>形式：</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对</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做傅里叶变换，</a:t>
            </a:r>
            <a:r>
              <a:rPr lang="en-US" altLang="zh-CN" sz="2000" dirty="0">
                <a:solidFill>
                  <a:schemeClr val="tx1"/>
                </a:solidFill>
                <a:latin typeface="+mj-ea"/>
                <a:ea typeface="+mj-ea"/>
                <a:sym typeface="+mn-ea"/>
              </a:rPr>
              <a:t>D</a:t>
            </a:r>
            <a:r>
              <a:rPr lang="zh-CN" altLang="en-US" sz="2000" dirty="0">
                <a:solidFill>
                  <a:schemeClr val="tx1"/>
                </a:solidFill>
                <a:latin typeface="+mj-ea"/>
                <a:ea typeface="+mj-ea"/>
                <a:sym typeface="+mn-ea"/>
              </a:rPr>
              <a:t>和</a:t>
            </a:r>
            <a:r>
              <a:rPr lang="en-US" altLang="zh-CN" sz="2000" dirty="0">
                <a:solidFill>
                  <a:schemeClr val="tx1"/>
                </a:solidFill>
                <a:latin typeface="+mj-ea"/>
                <a:ea typeface="+mj-ea"/>
                <a:sym typeface="+mn-ea"/>
              </a:rPr>
              <a:t>K</a:t>
            </a:r>
            <a:r>
              <a:rPr lang="zh-CN" altLang="en-US" sz="2000" dirty="0">
                <a:solidFill>
                  <a:schemeClr val="tx1"/>
                </a:solidFill>
                <a:latin typeface="+mj-ea"/>
                <a:ea typeface="+mj-ea"/>
                <a:sym typeface="+mn-ea"/>
              </a:rPr>
              <a:t>在傅里叶空间内</a:t>
            </a:r>
            <a:r>
              <a:rPr lang="zh-CN" altLang="en-US" sz="2000" dirty="0">
                <a:solidFill>
                  <a:schemeClr val="tx1"/>
                </a:solidFill>
                <a:latin typeface="+mj-ea"/>
                <a:ea typeface="+mj-ea"/>
                <a:sym typeface="+mn-ea"/>
              </a:rPr>
              <a:t>变为：</a:t>
            </a:r>
            <a:endParaRPr lang="zh-CN" altLang="en-US" sz="2000" dirty="0">
              <a:solidFill>
                <a:schemeClr val="tx1"/>
              </a:solidFill>
              <a:latin typeface="+mj-ea"/>
              <a:ea typeface="+mj-ea"/>
              <a:sym typeface="+mn-ea"/>
            </a:endParaRPr>
          </a:p>
        </p:txBody>
      </p:sp>
      <p:pic>
        <p:nvPicPr>
          <p:cNvPr id="4" name="图片 3"/>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5418455" y="1744980"/>
            <a:ext cx="2292350" cy="843280"/>
          </a:xfrm>
          <a:prstGeom prst="rect">
            <a:avLst/>
          </a:prstGeom>
        </p:spPr>
      </p:pic>
      <p:pic>
        <p:nvPicPr>
          <p:cNvPr id="5" name="图片 4"/>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042670" y="1866265"/>
            <a:ext cx="1125220" cy="394335"/>
          </a:xfrm>
          <a:prstGeom prst="rect">
            <a:avLst/>
          </a:prstGeom>
        </p:spPr>
      </p:pic>
      <p:pic>
        <p:nvPicPr>
          <p:cNvPr id="2" name="图片 1"/>
          <p:cNvPicPr>
            <a:picLocks noChangeAspect="1"/>
          </p:cNvPicPr>
          <p:nvPr/>
        </p:nvPicPr>
        <p:blipFill>
          <a:blip r:embed="rId6"/>
          <a:stretch>
            <a:fillRect/>
          </a:stretch>
        </p:blipFill>
        <p:spPr>
          <a:xfrm>
            <a:off x="5068570" y="3599180"/>
            <a:ext cx="732155" cy="488315"/>
          </a:xfrm>
          <a:prstGeom prst="rect">
            <a:avLst/>
          </a:prstGeom>
        </p:spPr>
      </p:pic>
      <p:pic>
        <p:nvPicPr>
          <p:cNvPr id="3" name="图片 2"/>
          <p:cNvPicPr>
            <a:picLocks noChangeAspect="1"/>
          </p:cNvPicPr>
          <p:nvPr/>
        </p:nvPicPr>
        <p:blipFill>
          <a:blip r:embed="rId7"/>
          <a:stretch>
            <a:fillRect/>
          </a:stretch>
        </p:blipFill>
        <p:spPr>
          <a:xfrm>
            <a:off x="5540375" y="4011295"/>
            <a:ext cx="654685" cy="359410"/>
          </a:xfrm>
          <a:prstGeom prst="rect">
            <a:avLst/>
          </a:prstGeom>
        </p:spPr>
      </p:pic>
      <p:pic>
        <p:nvPicPr>
          <p:cNvPr id="6" name="图片 5"/>
          <p:cNvPicPr>
            <a:picLocks noChangeAspect="1"/>
          </p:cNvPicPr>
          <p:nvPr/>
        </p:nvPicPr>
        <p:blipFill>
          <a:blip r:embed="rId8"/>
          <a:stretch>
            <a:fillRect/>
          </a:stretch>
        </p:blipFill>
        <p:spPr>
          <a:xfrm>
            <a:off x="1388110" y="3330575"/>
            <a:ext cx="2183765" cy="409575"/>
          </a:xfrm>
          <a:prstGeom prst="rect">
            <a:avLst/>
          </a:prstGeom>
        </p:spPr>
      </p:pic>
      <p:pic>
        <p:nvPicPr>
          <p:cNvPr id="7" name="图片 6"/>
          <p:cNvPicPr>
            <a:picLocks noChangeAspect="1"/>
          </p:cNvPicPr>
          <p:nvPr/>
        </p:nvPicPr>
        <p:blipFill>
          <a:blip r:embed="rId9"/>
          <a:stretch>
            <a:fillRect/>
          </a:stretch>
        </p:blipFill>
        <p:spPr>
          <a:xfrm>
            <a:off x="4027170" y="3161665"/>
            <a:ext cx="6515100" cy="570865"/>
          </a:xfrm>
          <a:prstGeom prst="rect">
            <a:avLst/>
          </a:prstGeom>
        </p:spPr>
      </p:pic>
      <p:pic>
        <p:nvPicPr>
          <p:cNvPr id="8" name="图片 7"/>
          <p:cNvPicPr>
            <a:picLocks noChangeAspect="1"/>
          </p:cNvPicPr>
          <p:nvPr/>
        </p:nvPicPr>
        <p:blipFill>
          <a:blip r:embed="rId10">
            <a:clrChange>
              <a:clrFrom>
                <a:srgbClr val="FFFFFF">
                  <a:alpha val="100000"/>
                </a:srgbClr>
              </a:clrFrom>
              <a:clrTo>
                <a:srgbClr val="FFFFFF">
                  <a:alpha val="100000"/>
                  <a:alpha val="0"/>
                </a:srgbClr>
              </a:clrTo>
            </a:clrChange>
          </a:blip>
          <a:stretch>
            <a:fillRect/>
          </a:stretch>
        </p:blipFill>
        <p:spPr>
          <a:xfrm>
            <a:off x="4438015" y="4143375"/>
            <a:ext cx="2858770" cy="964565"/>
          </a:xfrm>
          <a:prstGeom prst="rect">
            <a:avLst/>
          </a:prstGeom>
        </p:spPr>
      </p:pic>
      <p:pic>
        <p:nvPicPr>
          <p:cNvPr id="9" name="图片 8"/>
          <p:cNvPicPr>
            <a:picLocks noChangeAspect="1"/>
          </p:cNvPicPr>
          <p:nvPr/>
        </p:nvPicPr>
        <p:blipFill>
          <a:blip r:embed="rId7"/>
          <a:stretch>
            <a:fillRect/>
          </a:stretch>
        </p:blipFill>
        <p:spPr>
          <a:xfrm>
            <a:off x="1271270" y="4899660"/>
            <a:ext cx="654685" cy="359410"/>
          </a:xfrm>
          <a:prstGeom prst="rect">
            <a:avLst/>
          </a:prstGeom>
        </p:spPr>
      </p:pic>
      <p:pic>
        <p:nvPicPr>
          <p:cNvPr id="10" name="图片 9"/>
          <p:cNvPicPr>
            <a:picLocks noChangeAspect="1"/>
          </p:cNvPicPr>
          <p:nvPr/>
        </p:nvPicPr>
        <p:blipFill>
          <a:blip r:embed="rId7"/>
          <a:stretch>
            <a:fillRect/>
          </a:stretch>
        </p:blipFill>
        <p:spPr>
          <a:xfrm>
            <a:off x="7056120" y="4899660"/>
            <a:ext cx="654685" cy="359410"/>
          </a:xfrm>
          <a:prstGeom prst="rect">
            <a:avLst/>
          </a:prstGeom>
        </p:spPr>
      </p:pic>
      <p:pic>
        <p:nvPicPr>
          <p:cNvPr id="12" name="图片 11"/>
          <p:cNvPicPr>
            <a:picLocks noChangeAspect="1"/>
          </p:cNvPicPr>
          <p:nvPr/>
        </p:nvPicPr>
        <p:blipFill>
          <a:blip r:embed="rId11"/>
          <a:stretch>
            <a:fillRect/>
          </a:stretch>
        </p:blipFill>
        <p:spPr>
          <a:xfrm>
            <a:off x="2550795" y="5259070"/>
            <a:ext cx="2136140" cy="378460"/>
          </a:xfrm>
          <a:prstGeom prst="rect">
            <a:avLst/>
          </a:prstGeom>
        </p:spPr>
      </p:pic>
      <p:pic>
        <p:nvPicPr>
          <p:cNvPr id="13" name="图片 12"/>
          <p:cNvPicPr>
            <a:picLocks noChangeAspect="1"/>
          </p:cNvPicPr>
          <p:nvPr/>
        </p:nvPicPr>
        <p:blipFill>
          <a:blip r:embed="rId12"/>
          <a:stretch>
            <a:fillRect/>
          </a:stretch>
        </p:blipFill>
        <p:spPr>
          <a:xfrm>
            <a:off x="5232400" y="5259070"/>
            <a:ext cx="5176520" cy="456565"/>
          </a:xfrm>
          <a:prstGeom prst="rect">
            <a:avLst/>
          </a:prstGeom>
        </p:spPr>
      </p:pic>
      <p:pic>
        <p:nvPicPr>
          <p:cNvPr id="14" name="图片 13"/>
          <p:cNvPicPr>
            <a:picLocks noChangeAspect="1"/>
          </p:cNvPicPr>
          <p:nvPr/>
        </p:nvPicPr>
        <p:blipFill>
          <a:blip r:embed="rId7"/>
          <a:stretch>
            <a:fillRect/>
          </a:stretch>
        </p:blipFill>
        <p:spPr>
          <a:xfrm>
            <a:off x="1131570" y="5821045"/>
            <a:ext cx="654685" cy="359410"/>
          </a:xfrm>
          <a:prstGeom prst="rect">
            <a:avLst/>
          </a:prstGeom>
        </p:spPr>
      </p:pic>
      <p:pic>
        <p:nvPicPr>
          <p:cNvPr id="15" name="图片 14"/>
          <p:cNvPicPr>
            <a:picLocks noChangeAspect="1"/>
          </p:cNvPicPr>
          <p:nvPr/>
        </p:nvPicPr>
        <p:blipFill>
          <a:blip r:embed="rId13"/>
          <a:stretch>
            <a:fillRect/>
          </a:stretch>
        </p:blipFill>
        <p:spPr>
          <a:xfrm>
            <a:off x="1786255" y="6249670"/>
            <a:ext cx="2739390" cy="480695"/>
          </a:xfrm>
          <a:prstGeom prst="rect">
            <a:avLst/>
          </a:prstGeom>
        </p:spPr>
      </p:pic>
      <p:pic>
        <p:nvPicPr>
          <p:cNvPr id="16" name="图片 15"/>
          <p:cNvPicPr>
            <a:picLocks noChangeAspect="1"/>
          </p:cNvPicPr>
          <p:nvPr/>
        </p:nvPicPr>
        <p:blipFill>
          <a:blip r:embed="rId14"/>
          <a:stretch>
            <a:fillRect/>
          </a:stretch>
        </p:blipFill>
        <p:spPr>
          <a:xfrm>
            <a:off x="4818380" y="6249670"/>
            <a:ext cx="6399530" cy="4629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2" name="文本框 13"/>
          <p:cNvSpPr txBox="1"/>
          <p:nvPr/>
        </p:nvSpPr>
        <p:spPr>
          <a:xfrm>
            <a:off x="294551" y="284064"/>
            <a:ext cx="976591"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613" name="文本框 14"/>
          <p:cNvSpPr txBox="1"/>
          <p:nvPr/>
        </p:nvSpPr>
        <p:spPr>
          <a:xfrm>
            <a:off x="1388110" y="212725"/>
            <a:ext cx="741934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lang="zh-CN" altLang="en-US" sz="3200" b="1"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sym typeface="+mn-ea"/>
              </a:rPr>
              <a:t>德西特时空</a:t>
            </a:r>
            <a:r>
              <a:rPr lang="en-US" altLang="zh-CN" sz="3200" b="1"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sym typeface="+mn-ea"/>
              </a:rPr>
              <a:t>:  </a:t>
            </a:r>
            <a:r>
              <a:rPr lang="en-US" altLang="zh-CN" sz="320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sym typeface="+mn-ea"/>
              </a:rPr>
              <a:t>Ward</a:t>
            </a:r>
            <a:r>
              <a:rPr lang="zh-CN" altLang="en-US" sz="320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sym typeface="+mn-ea"/>
              </a:rPr>
              <a:t>恒等式</a:t>
            </a:r>
            <a:r>
              <a:rPr kumimoji="0" lang="en-US" altLang="zh-CN"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    </a:t>
            </a:r>
            <a:endPar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p:sp>
        <p:nvSpPr>
          <p:cNvPr id="1048616" name="文本框 1"/>
          <p:cNvSpPr txBox="1"/>
          <p:nvPr/>
        </p:nvSpPr>
        <p:spPr>
          <a:xfrm>
            <a:off x="686435" y="1242695"/>
            <a:ext cx="10531475" cy="5025390"/>
          </a:xfrm>
          <a:prstGeom prst="rect">
            <a:avLst/>
          </a:prstGeom>
          <a:noFill/>
        </p:spPr>
        <p:txBody>
          <a:bodyPr wrap="square" rtlCol="0">
            <a:noAutofit/>
          </a:bodyPr>
          <a:p>
            <a:pPr algn="l"/>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在量子场论的框架下，系统的经典几何对称性（即 </a:t>
            </a:r>
            <a:r>
              <a:rPr lang="en-US" altLang="zh-CN" sz="2000" dirty="0">
                <a:solidFill>
                  <a:schemeClr val="tx1"/>
                </a:solidFill>
                <a:latin typeface="+mj-ea"/>
                <a:ea typeface="+mj-ea"/>
                <a:sym typeface="+mn-ea"/>
              </a:rPr>
              <a:t>dS </a:t>
            </a:r>
            <a:r>
              <a:rPr lang="zh-CN" altLang="en-US" sz="2000" dirty="0">
                <a:solidFill>
                  <a:schemeClr val="tx1"/>
                </a:solidFill>
                <a:latin typeface="+mj-ea"/>
                <a:ea typeface="+mj-ea"/>
                <a:sym typeface="+mn-ea"/>
              </a:rPr>
              <a:t>空间的等距群）在量子化后，必然通过生成元算符的形式严格约束物理真空态与相关函数。这种由量子对称性自发施加在格林函数或多点相关函数上的解析限制，在场论中被统称为 </a:t>
            </a:r>
            <a:r>
              <a:rPr lang="en-US" altLang="zh-CN" sz="2000" dirty="0">
                <a:solidFill>
                  <a:schemeClr val="tx1"/>
                </a:solidFill>
                <a:latin typeface="+mj-ea"/>
                <a:ea typeface="+mj-ea"/>
                <a:sym typeface="+mn-ea"/>
              </a:rPr>
              <a:t>Ward-Takahashi </a:t>
            </a:r>
            <a:r>
              <a:rPr lang="zh-CN" altLang="en-US" sz="2000" dirty="0">
                <a:solidFill>
                  <a:schemeClr val="tx1"/>
                </a:solidFill>
                <a:latin typeface="+mj-ea"/>
                <a:ea typeface="+mj-ea"/>
                <a:sym typeface="+mn-ea"/>
              </a:rPr>
              <a:t>恒等式（简称 </a:t>
            </a:r>
            <a:r>
              <a:rPr lang="en-US" altLang="zh-CN" sz="2000" dirty="0">
                <a:solidFill>
                  <a:schemeClr val="tx1"/>
                </a:solidFill>
                <a:latin typeface="+mj-ea"/>
                <a:ea typeface="+mj-ea"/>
                <a:sym typeface="+mn-ea"/>
              </a:rPr>
              <a:t>Ward </a:t>
            </a:r>
            <a:r>
              <a:rPr lang="zh-CN" altLang="en-US" sz="2000" dirty="0">
                <a:solidFill>
                  <a:schemeClr val="tx1"/>
                </a:solidFill>
                <a:latin typeface="+mj-ea"/>
                <a:ea typeface="+mj-ea"/>
                <a:sym typeface="+mn-ea"/>
              </a:rPr>
              <a:t>恒等式）。在此背景下，由于 </a:t>
            </a:r>
            <a:r>
              <a:rPr lang="en-US" altLang="zh-CN" sz="2000" dirty="0">
                <a:solidFill>
                  <a:schemeClr val="tx1"/>
                </a:solidFill>
                <a:latin typeface="+mj-ea"/>
                <a:ea typeface="+mj-ea"/>
                <a:sym typeface="+mn-ea"/>
              </a:rPr>
              <a:t>SO(4,1)</a:t>
            </a:r>
            <a:r>
              <a:rPr lang="zh-CN" altLang="en-US" sz="2000" dirty="0">
                <a:solidFill>
                  <a:schemeClr val="tx1"/>
                </a:solidFill>
                <a:latin typeface="+mj-ea"/>
                <a:ea typeface="+mj-ea"/>
                <a:sym typeface="+mn-ea"/>
              </a:rPr>
              <a:t>在三维全息边界上精确映射为共形对称群，对应的量子 </a:t>
            </a:r>
            <a:r>
              <a:rPr lang="en-US" altLang="zh-CN" sz="2000" dirty="0">
                <a:solidFill>
                  <a:schemeClr val="tx1"/>
                </a:solidFill>
                <a:latin typeface="+mj-ea"/>
                <a:ea typeface="+mj-ea"/>
                <a:sym typeface="+mn-ea"/>
              </a:rPr>
              <a:t>Ward </a:t>
            </a:r>
            <a:r>
              <a:rPr lang="zh-CN" altLang="en-US" sz="2000" dirty="0">
                <a:solidFill>
                  <a:schemeClr val="tx1"/>
                </a:solidFill>
                <a:latin typeface="+mj-ea"/>
                <a:ea typeface="+mj-ea"/>
                <a:sym typeface="+mn-ea"/>
              </a:rPr>
              <a:t>恒等式直接规定了宇宙学微扰关联函数</a:t>
            </a:r>
            <a:r>
              <a:rPr lang="zh-CN" altLang="en-US" sz="2000" dirty="0">
                <a:solidFill>
                  <a:schemeClr val="tx1"/>
                </a:solidFill>
                <a:latin typeface="+mj-ea"/>
                <a:ea typeface="+mj-ea"/>
                <a:sym typeface="+mn-ea"/>
              </a:rPr>
              <a:t>的演化。</a:t>
            </a:r>
            <a:endParaRPr lang="zh-CN" altLang="en-US" sz="2000" dirty="0">
              <a:solidFill>
                <a:schemeClr val="tx1"/>
              </a:solidFill>
              <a:latin typeface="+mj-ea"/>
              <a:ea typeface="+mj-ea"/>
              <a:sym typeface="+mn-ea"/>
            </a:endParaRPr>
          </a:p>
          <a:p>
            <a:pPr algn="l"/>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在动量空间中，剔除了包含全局空间平移对称性的整体动量守恒因子</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后，剩余的关联函数本体</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必须严格被以下由膨胀生成元 </a:t>
            </a:r>
            <a:r>
              <a:rPr lang="en-US" altLang="zh-CN" sz="2000" dirty="0">
                <a:solidFill>
                  <a:schemeClr val="tx1"/>
                </a:solidFill>
                <a:latin typeface="+mj-ea"/>
                <a:ea typeface="+mj-ea"/>
                <a:sym typeface="+mn-ea"/>
              </a:rPr>
              <a:t>D</a:t>
            </a:r>
            <a:r>
              <a:rPr lang="zh-CN" altLang="en-US" sz="2000" dirty="0">
                <a:solidFill>
                  <a:schemeClr val="tx1"/>
                </a:solidFill>
                <a:latin typeface="+mj-ea"/>
                <a:ea typeface="+mj-ea"/>
                <a:sym typeface="+mn-ea"/>
              </a:rPr>
              <a:t>和特殊共形生成元 </a:t>
            </a:r>
            <a:r>
              <a:rPr lang="en-US" altLang="zh-CN" sz="2000" dirty="0">
                <a:solidFill>
                  <a:schemeClr val="tx1"/>
                </a:solidFill>
                <a:latin typeface="+mj-ea"/>
                <a:ea typeface="+mj-ea"/>
                <a:sym typeface="+mn-ea"/>
              </a:rPr>
              <a:t>K</a:t>
            </a:r>
            <a:r>
              <a:rPr lang="zh-CN" altLang="en-US" sz="2000" dirty="0">
                <a:solidFill>
                  <a:schemeClr val="tx1"/>
                </a:solidFill>
                <a:latin typeface="+mj-ea"/>
                <a:ea typeface="+mj-ea"/>
                <a:sym typeface="+mn-ea"/>
              </a:rPr>
              <a:t>转化而来的 </a:t>
            </a:r>
            <a:r>
              <a:rPr lang="en-US" altLang="zh-CN" sz="2000" dirty="0">
                <a:solidFill>
                  <a:schemeClr val="tx1"/>
                </a:solidFill>
                <a:latin typeface="+mj-ea"/>
                <a:ea typeface="+mj-ea"/>
                <a:sym typeface="+mn-ea"/>
              </a:rPr>
              <a:t>Ward </a:t>
            </a:r>
            <a:r>
              <a:rPr lang="zh-CN" altLang="en-US" sz="2000" dirty="0">
                <a:solidFill>
                  <a:schemeClr val="tx1"/>
                </a:solidFill>
                <a:latin typeface="+mj-ea"/>
                <a:ea typeface="+mj-ea"/>
                <a:sym typeface="+mn-ea"/>
              </a:rPr>
              <a:t>恒等式偏微分方程系统所零化：</a:t>
            </a:r>
            <a:endParaRPr lang="zh-CN" altLang="en-US" sz="2000" dirty="0">
              <a:solidFill>
                <a:schemeClr val="tx1"/>
              </a:solidFill>
              <a:latin typeface="+mj-ea"/>
              <a:ea typeface="+mj-ea"/>
              <a:sym typeface="+mn-ea"/>
            </a:endParaRPr>
          </a:p>
        </p:txBody>
      </p:sp>
      <p:pic>
        <p:nvPicPr>
          <p:cNvPr id="1" name="图片 0"/>
          <p:cNvPicPr>
            <a:picLocks noChangeAspect="1"/>
          </p:cNvPicPr>
          <p:nvPr/>
        </p:nvPicPr>
        <p:blipFill>
          <a:blip r:embed="rId4"/>
          <a:stretch>
            <a:fillRect/>
          </a:stretch>
        </p:blipFill>
        <p:spPr>
          <a:xfrm>
            <a:off x="9137650" y="2715895"/>
            <a:ext cx="849630" cy="408305"/>
          </a:xfrm>
          <a:prstGeom prst="rect">
            <a:avLst/>
          </a:prstGeom>
        </p:spPr>
      </p:pic>
      <p:pic>
        <p:nvPicPr>
          <p:cNvPr id="2" name="图片 1"/>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2553335" y="3124200"/>
            <a:ext cx="1393190" cy="374650"/>
          </a:xfrm>
          <a:prstGeom prst="rect">
            <a:avLst/>
          </a:prstGeom>
        </p:spPr>
      </p:pic>
      <p:pic>
        <p:nvPicPr>
          <p:cNvPr id="3" name="图片 2"/>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3865245" y="3787775"/>
            <a:ext cx="4723130" cy="1052195"/>
          </a:xfrm>
          <a:prstGeom prst="rect">
            <a:avLst/>
          </a:prstGeom>
        </p:spPr>
      </p:pic>
      <p:pic>
        <p:nvPicPr>
          <p:cNvPr id="4" name="图片 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2658110" y="4714240"/>
            <a:ext cx="7451725" cy="11118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2" name="文本框 13"/>
          <p:cNvSpPr txBox="1"/>
          <p:nvPr/>
        </p:nvSpPr>
        <p:spPr>
          <a:xfrm>
            <a:off x="294551" y="284064"/>
            <a:ext cx="976591"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03</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613" name="文本框 14"/>
          <p:cNvSpPr txBox="1"/>
          <p:nvPr/>
        </p:nvSpPr>
        <p:spPr>
          <a:xfrm>
            <a:off x="1388110" y="212725"/>
            <a:ext cx="741934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关联函数</a:t>
            </a:r>
            <a:r>
              <a:rPr kumimoji="0" lang="en-US" altLang="zh-CN"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     </a:t>
            </a:r>
            <a:r>
              <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二点关联函数</a:t>
            </a:r>
            <a:endPar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p:sp>
        <p:nvSpPr>
          <p:cNvPr id="1048616" name="文本框 1"/>
          <p:cNvSpPr txBox="1"/>
          <p:nvPr/>
        </p:nvSpPr>
        <p:spPr>
          <a:xfrm>
            <a:off x="686435" y="1242695"/>
            <a:ext cx="10531475" cy="5025390"/>
          </a:xfrm>
          <a:prstGeom prst="rect">
            <a:avLst/>
          </a:prstGeom>
          <a:noFill/>
        </p:spPr>
        <p:txBody>
          <a:bodyPr wrap="square" rtlCol="0">
            <a:noAutofit/>
          </a:bodyPr>
          <a:p>
            <a:pPr algn="l"/>
            <a:r>
              <a:rPr lang="zh-CN" altLang="en-US" sz="2000" dirty="0">
                <a:solidFill>
                  <a:schemeClr val="tx1"/>
                </a:solidFill>
                <a:latin typeface="+mj-ea"/>
                <a:ea typeface="+mj-ea"/>
                <a:sym typeface="+mn-ea"/>
              </a:rPr>
              <a:t>量子场论中两点关联函数的定义</a:t>
            </a:r>
            <a:r>
              <a:rPr lang="zh-CN" altLang="en-US" sz="2000" dirty="0">
                <a:solidFill>
                  <a:schemeClr val="tx1"/>
                </a:solidFill>
                <a:latin typeface="+mj-ea"/>
                <a:ea typeface="+mj-ea"/>
                <a:sym typeface="+mn-ea"/>
              </a:rPr>
              <a:t>方程</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显式解</a:t>
            </a:r>
            <a:r>
              <a:rPr lang="zh-CN" altLang="en-US" sz="2000" dirty="0">
                <a:solidFill>
                  <a:schemeClr val="tx1"/>
                </a:solidFill>
                <a:latin typeface="+mj-ea"/>
                <a:ea typeface="+mj-ea"/>
                <a:sym typeface="+mn-ea"/>
              </a:rPr>
              <a:t>为</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进一步在维持共动坐标距离</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不变且同时令</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时</a:t>
            </a:r>
            <a:r>
              <a:rPr lang="zh-CN" altLang="en-US" sz="2000" dirty="0">
                <a:solidFill>
                  <a:schemeClr val="tx1"/>
                </a:solidFill>
                <a:latin typeface="+mj-ea"/>
                <a:ea typeface="+mj-ea"/>
                <a:sym typeface="+mn-ea"/>
              </a:rPr>
              <a:t>的渐近：</a:t>
            </a:r>
            <a:endParaRPr lang="zh-CN" altLang="en-US" sz="2000" dirty="0">
              <a:solidFill>
                <a:schemeClr val="tx1"/>
              </a:solidFill>
              <a:latin typeface="+mj-ea"/>
              <a:ea typeface="+mj-ea"/>
              <a:sym typeface="+mn-ea"/>
            </a:endParaRPr>
          </a:p>
        </p:txBody>
      </p:sp>
      <p:pic>
        <p:nvPicPr>
          <p:cNvPr id="1" name="图片 0"/>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4964072" y="1030171"/>
            <a:ext cx="6335009" cy="981212"/>
          </a:xfrm>
          <a:prstGeom prst="rect">
            <a:avLst/>
          </a:prstGeom>
        </p:spPr>
      </p:pic>
      <p:pic>
        <p:nvPicPr>
          <p:cNvPr id="12" name="图片 11"/>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935480" y="1534160"/>
            <a:ext cx="6644005" cy="2059940"/>
          </a:xfrm>
          <a:prstGeom prst="rect">
            <a:avLst/>
          </a:prstGeom>
        </p:spPr>
      </p:pic>
      <p:pic>
        <p:nvPicPr>
          <p:cNvPr id="13" name="图片 12"/>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1017905" y="3923665"/>
            <a:ext cx="9552305" cy="965200"/>
          </a:xfrm>
          <a:prstGeom prst="rect">
            <a:avLst/>
          </a:prstGeom>
        </p:spPr>
      </p:pic>
      <p:pic>
        <p:nvPicPr>
          <p:cNvPr id="14" name="图片 13"/>
          <p:cNvPicPr>
            <a:picLocks noChangeAspect="1"/>
          </p:cNvPicPr>
          <p:nvPr/>
        </p:nvPicPr>
        <p:blipFill>
          <a:blip r:embed="rId7"/>
          <a:stretch>
            <a:fillRect/>
          </a:stretch>
        </p:blipFill>
        <p:spPr>
          <a:xfrm>
            <a:off x="3813810" y="3669030"/>
            <a:ext cx="930910" cy="410845"/>
          </a:xfrm>
          <a:prstGeom prst="rect">
            <a:avLst/>
          </a:prstGeom>
        </p:spPr>
      </p:pic>
      <p:pic>
        <p:nvPicPr>
          <p:cNvPr id="15" name="图片 14"/>
          <p:cNvPicPr>
            <a:picLocks noChangeAspect="1"/>
          </p:cNvPicPr>
          <p:nvPr/>
        </p:nvPicPr>
        <p:blipFill>
          <a:blip r:embed="rId8"/>
          <a:stretch>
            <a:fillRect/>
          </a:stretch>
        </p:blipFill>
        <p:spPr>
          <a:xfrm>
            <a:off x="6288405" y="3669030"/>
            <a:ext cx="1032510" cy="368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2" name="文本框 13"/>
          <p:cNvSpPr txBox="1"/>
          <p:nvPr/>
        </p:nvSpPr>
        <p:spPr>
          <a:xfrm>
            <a:off x="294551" y="284064"/>
            <a:ext cx="976591"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03</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613" name="文本框 14"/>
          <p:cNvSpPr txBox="1"/>
          <p:nvPr/>
        </p:nvSpPr>
        <p:spPr>
          <a:xfrm>
            <a:off x="1388110" y="212725"/>
            <a:ext cx="741934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关联函数</a:t>
            </a:r>
            <a:r>
              <a:rPr kumimoji="0" lang="en-US" altLang="zh-CN"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     </a:t>
            </a:r>
            <a:r>
              <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二点关联函数</a:t>
            </a:r>
            <a:endPar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p:sp>
        <p:nvSpPr>
          <p:cNvPr id="1048616" name="文本框 1"/>
          <p:cNvSpPr txBox="1"/>
          <p:nvPr/>
        </p:nvSpPr>
        <p:spPr>
          <a:xfrm>
            <a:off x="686435" y="1242695"/>
            <a:ext cx="10531475" cy="5025390"/>
          </a:xfrm>
          <a:prstGeom prst="rect">
            <a:avLst/>
          </a:prstGeom>
          <a:noFill/>
        </p:spPr>
        <p:txBody>
          <a:bodyPr wrap="square" rtlCol="0">
            <a:noAutofit/>
          </a:bodyPr>
          <a:p>
            <a:pPr algn="l"/>
            <a:r>
              <a:rPr lang="zh-CN" altLang="en-US" sz="2000" dirty="0">
                <a:solidFill>
                  <a:schemeClr val="tx1"/>
                </a:solidFill>
                <a:latin typeface="+mj-ea"/>
                <a:ea typeface="+mj-ea"/>
                <a:sym typeface="+mn-ea"/>
              </a:rPr>
              <a:t>对前面得到的两点关联函数做傅里叶</a:t>
            </a:r>
            <a:r>
              <a:rPr lang="zh-CN" altLang="en-US" sz="2000" dirty="0">
                <a:solidFill>
                  <a:schemeClr val="tx1"/>
                </a:solidFill>
                <a:latin typeface="+mj-ea"/>
                <a:ea typeface="+mj-ea"/>
                <a:sym typeface="+mn-ea"/>
              </a:rPr>
              <a:t>变换</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得到</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将此论证推广至自旋为 </a:t>
            </a:r>
            <a:r>
              <a:rPr lang="en-US" altLang="zh-CN" sz="2000" dirty="0">
                <a:solidFill>
                  <a:schemeClr val="tx1"/>
                </a:solidFill>
                <a:latin typeface="+mj-ea"/>
                <a:ea typeface="+mj-ea"/>
                <a:sym typeface="+mn-ea"/>
              </a:rPr>
              <a:t>s</a:t>
            </a:r>
            <a:r>
              <a:rPr lang="zh-CN" altLang="en-US" sz="2000" dirty="0">
                <a:solidFill>
                  <a:schemeClr val="tx1"/>
                </a:solidFill>
                <a:latin typeface="+mj-ea"/>
                <a:ea typeface="+mj-ea"/>
                <a:sym typeface="+mn-ea"/>
              </a:rPr>
              <a:t>的全对称无迹张量场时，理论需引入三维辅助零极化矢量以实施多项式投影</a:t>
            </a:r>
            <a:r>
              <a:rPr lang="en-US" altLang="zh-CN" sz="2000" dirty="0">
                <a:solidFill>
                  <a:schemeClr val="tx1"/>
                </a:solidFill>
                <a:latin typeface="+mj-ea"/>
                <a:ea typeface="+mj-ea"/>
                <a:sym typeface="+mn-ea"/>
              </a:rPr>
              <a:t>。</a:t>
            </a:r>
            <a:r>
              <a:rPr lang="zh-CN" altLang="en-US" sz="2000" dirty="0">
                <a:solidFill>
                  <a:schemeClr val="tx1"/>
                </a:solidFill>
                <a:latin typeface="+mj-ea"/>
                <a:ea typeface="+mj-ea"/>
                <a:sym typeface="+mn-ea"/>
              </a:rPr>
              <a:t>高自旋算符的两点相关函数在共形约束下</a:t>
            </a:r>
            <a:r>
              <a:rPr lang="zh-CN" altLang="en-US" sz="2000" dirty="0">
                <a:solidFill>
                  <a:schemeClr val="tx1"/>
                </a:solidFill>
                <a:latin typeface="+mj-ea"/>
                <a:ea typeface="+mj-ea"/>
                <a:sym typeface="+mn-ea"/>
              </a:rPr>
              <a:t>变为：</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严格解算，共形维数被延拓为：</a:t>
            </a:r>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 </a:t>
            </a:r>
            <a:r>
              <a:rPr lang="en-US" altLang="zh-CN" sz="2000" dirty="0">
                <a:solidFill>
                  <a:schemeClr val="tx1"/>
                </a:solidFill>
                <a:latin typeface="+mj-ea"/>
                <a:ea typeface="+mj-ea"/>
                <a:sym typeface="+mn-ea"/>
              </a:rPr>
              <a:t>                                                </a:t>
            </a:r>
            <a:endParaRPr lang="en-US" altLang="zh-CN" sz="2000" dirty="0">
              <a:solidFill>
                <a:schemeClr val="tx1"/>
              </a:solidFill>
              <a:latin typeface="+mj-ea"/>
              <a:ea typeface="+mj-ea"/>
              <a:sym typeface="+mn-ea"/>
            </a:endParaRPr>
          </a:p>
          <a:p>
            <a:pPr algn="l"/>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，且系统要求</a:t>
            </a:r>
            <a:r>
              <a:rPr lang="zh-CN" altLang="en-US" sz="2000" dirty="0">
                <a:solidFill>
                  <a:schemeClr val="tx1"/>
                </a:solidFill>
                <a:latin typeface="微软雅黑" panose="020B0503020204020204" charset="-122"/>
                <a:ea typeface="微软雅黑" panose="020B0503020204020204" charset="-122"/>
                <a:sym typeface="+mn-ea"/>
              </a:rPr>
              <a:t>Δ</a:t>
            </a:r>
            <a:r>
              <a:rPr lang="en-US" altLang="zh-CN" sz="2000" dirty="0">
                <a:solidFill>
                  <a:schemeClr val="tx1"/>
                </a:solidFill>
                <a:latin typeface="微软雅黑" panose="020B0503020204020204" charset="-122"/>
                <a:ea typeface="微软雅黑" panose="020B0503020204020204" charset="-122"/>
                <a:sym typeface="+mn-ea"/>
              </a:rPr>
              <a:t>-</a:t>
            </a:r>
            <a:r>
              <a:rPr lang="en-US" altLang="zh-CN" sz="2000" dirty="0">
                <a:solidFill>
                  <a:schemeClr val="tx1"/>
                </a:solidFill>
                <a:latin typeface="+mj-ea"/>
                <a:ea typeface="+mj-ea"/>
                <a:sym typeface="+mn-ea"/>
              </a:rPr>
              <a:t> </a:t>
            </a:r>
            <a:r>
              <a:rPr lang="zh-CN" altLang="en-US" sz="2000" dirty="0">
                <a:solidFill>
                  <a:schemeClr val="tx1"/>
                </a:solidFill>
                <a:latin typeface="+mj-ea"/>
                <a:ea typeface="+mj-ea"/>
                <a:sym typeface="+mn-ea"/>
              </a:rPr>
              <a:t>必须实数部分大于1或保持复数构型，即</a:t>
            </a:r>
            <a:r>
              <a:rPr lang="zh-CN" altLang="en-US" sz="2000" dirty="0">
                <a:solidFill>
                  <a:schemeClr val="tx1"/>
                </a:solidFill>
                <a:latin typeface="+mj-ea"/>
                <a:ea typeface="+mj-ea"/>
                <a:sym typeface="+mn-ea"/>
              </a:rPr>
              <a:t>要求</a:t>
            </a:r>
            <a:endParaRPr lang="zh-CN" altLang="en-US" sz="2000" dirty="0">
              <a:solidFill>
                <a:schemeClr val="tx1"/>
              </a:solidFill>
              <a:latin typeface="+mj-ea"/>
              <a:ea typeface="+mj-ea"/>
              <a:sym typeface="+mn-ea"/>
            </a:endParaRPr>
          </a:p>
          <a:p>
            <a:pPr algn="l"/>
            <a:r>
              <a:rPr lang="en-US" altLang="zh-CN" sz="2000" dirty="0">
                <a:solidFill>
                  <a:schemeClr val="tx1"/>
                </a:solidFill>
                <a:latin typeface="+mj-ea"/>
                <a:ea typeface="+mj-ea"/>
                <a:sym typeface="+mn-ea"/>
              </a:rPr>
              <a:t>                                                   </a:t>
            </a:r>
            <a:endParaRPr lang="en-US" altLang="zh-CN" sz="2000" dirty="0">
              <a:solidFill>
                <a:schemeClr val="tx1"/>
              </a:solidFill>
              <a:latin typeface="+mj-ea"/>
              <a:ea typeface="+mj-ea"/>
              <a:sym typeface="+mn-ea"/>
            </a:endParaRPr>
          </a:p>
        </p:txBody>
      </p:sp>
      <p:pic>
        <p:nvPicPr>
          <p:cNvPr id="4" name="图片 3"/>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2134870" y="1522095"/>
            <a:ext cx="6828790" cy="1906905"/>
          </a:xfrm>
          <a:prstGeom prst="rect">
            <a:avLst/>
          </a:prstGeom>
        </p:spPr>
      </p:pic>
      <p:pic>
        <p:nvPicPr>
          <p:cNvPr id="5" name="图片 4"/>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715770" y="3272155"/>
            <a:ext cx="8858885" cy="770255"/>
          </a:xfrm>
          <a:prstGeom prst="rect">
            <a:avLst/>
          </a:prstGeom>
        </p:spPr>
      </p:pic>
      <p:pic>
        <p:nvPicPr>
          <p:cNvPr id="1" name="图片 0"/>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4560570" y="4340225"/>
            <a:ext cx="7134860" cy="1062990"/>
          </a:xfrm>
          <a:prstGeom prst="rect">
            <a:avLst/>
          </a:prstGeom>
        </p:spPr>
      </p:pic>
      <p:pic>
        <p:nvPicPr>
          <p:cNvPr id="2" name="图片 1"/>
          <p:cNvPicPr>
            <a:picLocks noChangeAspect="1"/>
          </p:cNvPicPr>
          <p:nvPr/>
        </p:nvPicPr>
        <p:blipFill>
          <a:blip r:embed="rId7"/>
          <a:stretch>
            <a:fillRect/>
          </a:stretch>
        </p:blipFill>
        <p:spPr>
          <a:xfrm>
            <a:off x="980440" y="5346065"/>
            <a:ext cx="2950210" cy="532130"/>
          </a:xfrm>
          <a:prstGeom prst="rect">
            <a:avLst/>
          </a:prstGeom>
        </p:spPr>
      </p:pic>
      <p:pic>
        <p:nvPicPr>
          <p:cNvPr id="3" name="图片 2"/>
          <p:cNvPicPr>
            <a:picLocks noChangeAspect="1"/>
          </p:cNvPicPr>
          <p:nvPr/>
        </p:nvPicPr>
        <p:blipFill>
          <a:blip r:embed="rId8">
            <a:clrChange>
              <a:clrFrom>
                <a:srgbClr val="FFFFFF">
                  <a:alpha val="100000"/>
                </a:srgbClr>
              </a:clrFrom>
              <a:clrTo>
                <a:srgbClr val="FFFFFF">
                  <a:alpha val="100000"/>
                  <a:alpha val="0"/>
                </a:srgbClr>
              </a:clrTo>
            </a:clrChange>
          </a:blip>
          <a:stretch>
            <a:fillRect/>
          </a:stretch>
        </p:blipFill>
        <p:spPr>
          <a:xfrm>
            <a:off x="4398010" y="5872480"/>
            <a:ext cx="2228215" cy="758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2" name="文本框 13"/>
          <p:cNvSpPr txBox="1"/>
          <p:nvPr/>
        </p:nvSpPr>
        <p:spPr>
          <a:xfrm>
            <a:off x="294551" y="284064"/>
            <a:ext cx="976591"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03</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613" name="文本框 14"/>
          <p:cNvSpPr txBox="1"/>
          <p:nvPr/>
        </p:nvSpPr>
        <p:spPr>
          <a:xfrm>
            <a:off x="1457960" y="212725"/>
            <a:ext cx="741934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关联函数</a:t>
            </a:r>
            <a:r>
              <a:rPr kumimoji="0" lang="en-US" altLang="zh-CN"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     </a:t>
            </a:r>
            <a:r>
              <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三点关联函数</a:t>
            </a:r>
            <a:endPar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a:xfrm>
            <a:off x="8877600" y="6314400"/>
            <a:ext cx="2700000" cy="316800"/>
          </a:xfrm>
        </p:spPr>
        <p:txBody>
          <a:bodyPr/>
          <a:p>
            <a:fld id="{09A08166-9E9E-403F-B54D-C8E673028941}" type="slidenum">
              <a:rPr lang="zh-CN" altLang="en-US" smtClean="0"/>
            </a:fld>
            <a:endParaRPr lang="zh-CN" altLang="en-US"/>
          </a:p>
        </p:txBody>
      </p:sp>
      <p:sp>
        <p:nvSpPr>
          <p:cNvPr id="1048616" name="文本框 1"/>
          <p:cNvSpPr txBox="1"/>
          <p:nvPr/>
        </p:nvSpPr>
        <p:spPr>
          <a:xfrm>
            <a:off x="686435" y="1062355"/>
            <a:ext cx="10531475" cy="5205730"/>
          </a:xfrm>
          <a:prstGeom prst="rect">
            <a:avLst/>
          </a:prstGeom>
          <a:noFill/>
        </p:spPr>
        <p:txBody>
          <a:bodyPr wrap="square" rtlCol="0">
            <a:noAutofit/>
          </a:bodyPr>
          <a:p>
            <a:pPr algn="l"/>
            <a:r>
              <a:rPr lang="zh-CN" altLang="en-US" sz="2000" dirty="0">
                <a:sym typeface="+mn-ea"/>
              </a:rPr>
              <a:t>两个标量算子和一个带自旋</a:t>
            </a:r>
            <a:r>
              <a:rPr lang="en-US" altLang="zh-CN" sz="2000" dirty="0">
                <a:sym typeface="+mn-ea"/>
              </a:rPr>
              <a:t>s</a:t>
            </a:r>
            <a:r>
              <a:rPr lang="zh-CN" altLang="en-US" sz="2000" dirty="0">
                <a:sym typeface="+mn-ea"/>
              </a:rPr>
              <a:t>的算子（两个标量场和一个大质量的高自旋场（</a:t>
            </a:r>
            <a:r>
              <a:rPr lang="en-US" altLang="zh-CN" sz="2000" dirty="0">
                <a:sym typeface="+mn-ea"/>
              </a:rPr>
              <a:t>k3&lt;&lt;k1~k2</a:t>
            </a:r>
            <a:r>
              <a:rPr lang="zh-CN" altLang="en-US" sz="2000" dirty="0">
                <a:sym typeface="+mn-ea"/>
              </a:rPr>
              <a:t>））的关联函数一般形式（加入辅助零</a:t>
            </a:r>
            <a:r>
              <a:rPr lang="zh-CN" altLang="en-US" sz="2000" dirty="0">
                <a:sym typeface="+mn-ea"/>
              </a:rPr>
              <a:t>矢量）：</a:t>
            </a:r>
            <a:endParaRPr lang="zh-CN" altLang="en-US" sz="2000" dirty="0">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为实现具有一般性的偏微分方程组降维，理论引入了两个独立无量纲运动学比值参量</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在此参数化体系下，可从中分离出一个具有总维度缩放的因子，剩余部分完全由 </a:t>
            </a:r>
            <a:r>
              <a:rPr lang="en-US" altLang="zh-CN" sz="2000" dirty="0">
                <a:solidFill>
                  <a:schemeClr val="tx1"/>
                </a:solidFill>
                <a:latin typeface="+mj-ea"/>
                <a:ea typeface="+mj-ea"/>
                <a:sym typeface="+mn-ea"/>
              </a:rPr>
              <a:t>p, q</a:t>
            </a:r>
            <a:r>
              <a:rPr lang="zh-CN" altLang="en-US" sz="2000" dirty="0">
                <a:solidFill>
                  <a:schemeClr val="tx1"/>
                </a:solidFill>
                <a:latin typeface="+mj-ea"/>
                <a:ea typeface="+mj-ea"/>
                <a:sym typeface="+mn-ea"/>
              </a:rPr>
              <a:t>的多元函数 </a:t>
            </a:r>
            <a:r>
              <a:rPr lang="en-US" altLang="zh-CN" sz="2000" dirty="0">
                <a:solidFill>
                  <a:schemeClr val="tx1"/>
                </a:solidFill>
                <a:latin typeface="+mj-ea"/>
                <a:ea typeface="+mj-ea"/>
                <a:sym typeface="+mn-ea"/>
              </a:rPr>
              <a:t>G(q,p)</a:t>
            </a:r>
            <a:r>
              <a:rPr lang="zh-CN" altLang="en-US" sz="2000" dirty="0">
                <a:solidFill>
                  <a:schemeClr val="tx1"/>
                </a:solidFill>
                <a:latin typeface="+mj-ea"/>
                <a:ea typeface="+mj-ea"/>
                <a:sym typeface="+mn-ea"/>
              </a:rPr>
              <a:t>所决定：</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对于</a:t>
            </a:r>
            <a:r>
              <a:rPr lang="zh-CN" altLang="en-US" sz="2000" dirty="0">
                <a:solidFill>
                  <a:schemeClr val="tx1"/>
                </a:solidFill>
                <a:latin typeface="微软雅黑" panose="020B0503020204020204" charset="-122"/>
                <a:ea typeface="微软雅黑" panose="020B0503020204020204" charset="-122"/>
                <a:sym typeface="+mn-ea"/>
              </a:rPr>
              <a:t>Δ</a:t>
            </a:r>
            <a:r>
              <a:rPr lang="en-US" altLang="zh-CN" sz="2000" dirty="0">
                <a:solidFill>
                  <a:schemeClr val="tx1"/>
                </a:solidFill>
                <a:latin typeface="+mj-ea"/>
                <a:ea typeface="+mj-ea"/>
                <a:sym typeface="+mn-ea"/>
              </a:rPr>
              <a:t>=2</a:t>
            </a:r>
            <a:r>
              <a:rPr lang="zh-CN" altLang="en-US" sz="2000" dirty="0">
                <a:solidFill>
                  <a:schemeClr val="tx1"/>
                </a:solidFill>
                <a:latin typeface="+mj-ea"/>
                <a:ea typeface="+mj-ea"/>
                <a:sym typeface="+mn-ea"/>
              </a:rPr>
              <a:t>的场（</a:t>
            </a:r>
            <a:r>
              <a:rPr lang="zh-CN" altLang="en-US" sz="2000" dirty="0">
                <a:latin typeface="+mj-ea"/>
                <a:ea typeface="+mj-ea"/>
                <a:sym typeface="+mn-ea"/>
              </a:rPr>
              <a:t>共形耦合标量场</a:t>
            </a:r>
            <a:r>
              <a:rPr lang="zh-CN" altLang="en-US" sz="2000" dirty="0">
                <a:solidFill>
                  <a:schemeClr val="tx1"/>
                </a:solidFill>
                <a:latin typeface="+mj-ea"/>
                <a:ea typeface="+mj-ea"/>
                <a:sym typeface="+mn-ea"/>
              </a:rPr>
              <a:t>），特殊共形生成元在向只依赖于动量模长的标量函数作用时，退化并呈现出二阶常微分算子形式：</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将总生成元作用于关联函数，并通过选择探测矢量</a:t>
            </a:r>
            <a:r>
              <a:rPr lang="en-US" altLang="zh-CN" sz="2000" dirty="0">
                <a:solidFill>
                  <a:schemeClr val="tx1"/>
                </a:solidFill>
                <a:latin typeface="+mj-ea"/>
                <a:ea typeface="+mj-ea"/>
                <a:sym typeface="+mn-ea"/>
              </a:rPr>
              <a:t>b</a:t>
            </a:r>
            <a:r>
              <a:rPr lang="zh-CN" altLang="en-US" sz="2000" dirty="0">
                <a:solidFill>
                  <a:schemeClr val="tx1"/>
                </a:solidFill>
                <a:latin typeface="+mj-ea"/>
                <a:ea typeface="+mj-ea"/>
                <a:sym typeface="+mn-ea"/>
              </a:rPr>
              <a:t>使得</a:t>
            </a:r>
            <a:r>
              <a:rPr lang="en-US" altLang="zh-CN" sz="2000" dirty="0">
                <a:solidFill>
                  <a:schemeClr val="tx1"/>
                </a:solidFill>
                <a:latin typeface="+mj-ea"/>
                <a:ea typeface="+mj-ea"/>
                <a:sym typeface="+mn-ea"/>
              </a:rPr>
              <a:t>b</a:t>
            </a:r>
            <a:r>
              <a:rPr lang="en-US" altLang="zh-CN" sz="2000" dirty="0">
                <a:solidFill>
                  <a:schemeClr val="tx1"/>
                </a:solidFill>
                <a:latin typeface="微软雅黑" panose="020B0503020204020204" charset="-122"/>
                <a:ea typeface="微软雅黑" panose="020B0503020204020204" charset="-122"/>
                <a:sym typeface="+mn-ea"/>
              </a:rPr>
              <a:t>·</a:t>
            </a:r>
            <a:r>
              <a:rPr lang="en-US" altLang="zh-CN" sz="2000" dirty="0">
                <a:solidFill>
                  <a:schemeClr val="tx1"/>
                </a:solidFill>
                <a:latin typeface="+mj-ea"/>
                <a:ea typeface="+mj-ea"/>
                <a:sym typeface="+mn-ea"/>
              </a:rPr>
              <a:t>k3 = 0，</a:t>
            </a:r>
            <a:r>
              <a:rPr lang="zh-CN" altLang="en-US" sz="2000" dirty="0">
                <a:solidFill>
                  <a:schemeClr val="tx1"/>
                </a:solidFill>
                <a:latin typeface="+mj-ea"/>
                <a:ea typeface="+mj-ea"/>
                <a:sym typeface="+mn-ea"/>
              </a:rPr>
              <a:t>再代入动量守恒条件</a:t>
            </a:r>
            <a:r>
              <a:rPr lang="en-US" altLang="zh-CN" sz="2000" dirty="0">
                <a:solidFill>
                  <a:schemeClr val="tx1"/>
                </a:solidFill>
                <a:latin typeface="+mj-ea"/>
                <a:ea typeface="+mj-ea"/>
                <a:sym typeface="+mn-ea"/>
              </a:rPr>
              <a:t>,</a:t>
            </a:r>
            <a:r>
              <a:rPr lang="zh-CN" altLang="en-US" sz="2000" dirty="0">
                <a:solidFill>
                  <a:schemeClr val="tx1"/>
                </a:solidFill>
                <a:latin typeface="+mj-ea"/>
                <a:ea typeface="+mj-ea"/>
                <a:sym typeface="+mn-ea"/>
              </a:rPr>
              <a:t>得</a:t>
            </a:r>
            <a:endParaRPr lang="zh-CN" altLang="en-US" sz="2000" dirty="0">
              <a:solidFill>
                <a:schemeClr val="tx1"/>
              </a:solidFill>
              <a:latin typeface="+mj-ea"/>
              <a:ea typeface="+mj-ea"/>
              <a:sym typeface="+mn-ea"/>
            </a:endParaRPr>
          </a:p>
        </p:txBody>
      </p:sp>
      <p:pic>
        <p:nvPicPr>
          <p:cNvPr id="4" name="图片 3"/>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1649095" y="1451610"/>
            <a:ext cx="8814435" cy="946150"/>
          </a:xfrm>
          <a:prstGeom prst="rect">
            <a:avLst/>
          </a:prstGeom>
        </p:spPr>
      </p:pic>
      <p:pic>
        <p:nvPicPr>
          <p:cNvPr id="3" name="图片 2"/>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3893820" y="2625090"/>
            <a:ext cx="3220720" cy="683260"/>
          </a:xfrm>
          <a:prstGeom prst="rect">
            <a:avLst/>
          </a:prstGeom>
        </p:spPr>
      </p:pic>
      <p:pic>
        <p:nvPicPr>
          <p:cNvPr id="5" name="图片 4"/>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3240405" y="3429000"/>
            <a:ext cx="5015865" cy="749300"/>
          </a:xfrm>
          <a:prstGeom prst="rect">
            <a:avLst/>
          </a:prstGeom>
        </p:spPr>
      </p:pic>
      <p:pic>
        <p:nvPicPr>
          <p:cNvPr id="6" name="图片 5"/>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3600450" y="4580890"/>
            <a:ext cx="6018530" cy="742950"/>
          </a:xfrm>
          <a:prstGeom prst="rect">
            <a:avLst/>
          </a:prstGeom>
        </p:spPr>
      </p:pic>
      <p:pic>
        <p:nvPicPr>
          <p:cNvPr id="7" name="图片 6"/>
          <p:cNvPicPr>
            <a:picLocks noChangeAspect="1"/>
          </p:cNvPicPr>
          <p:nvPr/>
        </p:nvPicPr>
        <p:blipFill>
          <a:blip r:embed="rId8">
            <a:clrChange>
              <a:clrFrom>
                <a:srgbClr val="FFFFFF">
                  <a:alpha val="100000"/>
                </a:srgbClr>
              </a:clrFrom>
              <a:clrTo>
                <a:srgbClr val="FFFFFF">
                  <a:alpha val="100000"/>
                  <a:alpha val="0"/>
                </a:srgbClr>
              </a:clrTo>
            </a:clrChange>
          </a:blip>
          <a:stretch>
            <a:fillRect/>
          </a:stretch>
        </p:blipFill>
        <p:spPr>
          <a:xfrm>
            <a:off x="2794000" y="5544820"/>
            <a:ext cx="6824980" cy="916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5" name="图片 2"/>
          <p:cNvPicPr>
            <a:picLocks noChangeAspect="1"/>
          </p:cNvPicPr>
          <p:nvPr/>
        </p:nvPicPr>
        <p:blipFill>
          <a:blip r:embed="rId1"/>
          <a:stretch>
            <a:fillRect/>
          </a:stretch>
        </p:blipFill>
        <p:spPr>
          <a:xfrm>
            <a:off x="4274849" y="458969"/>
            <a:ext cx="6019047" cy="6019047"/>
          </a:xfrm>
          <a:prstGeom prst="rect">
            <a:avLst/>
          </a:prstGeom>
        </p:spPr>
      </p:pic>
      <p:sp>
        <p:nvSpPr>
          <p:cNvPr id="1048611"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12" name="文本框 13"/>
          <p:cNvSpPr txBox="1"/>
          <p:nvPr/>
        </p:nvSpPr>
        <p:spPr>
          <a:xfrm>
            <a:off x="294551" y="284064"/>
            <a:ext cx="976591"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03</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8613" name="文本框 14"/>
          <p:cNvSpPr txBox="1"/>
          <p:nvPr/>
        </p:nvSpPr>
        <p:spPr>
          <a:xfrm>
            <a:off x="1388110" y="212725"/>
            <a:ext cx="741934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关联函数</a:t>
            </a:r>
            <a:r>
              <a:rPr kumimoji="0" lang="en-US" altLang="zh-CN" sz="32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     </a:t>
            </a:r>
            <a:r>
              <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三点关联函数</a:t>
            </a:r>
            <a:endParaRPr kumimoji="0" lang="zh-CN" altLang="en-US" sz="3200"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46" name="组合 17"/>
          <p:cNvGrpSpPr/>
          <p:nvPr/>
        </p:nvGrpSpPr>
        <p:grpSpPr>
          <a:xfrm>
            <a:off x="9796257" y="238208"/>
            <a:ext cx="1964493" cy="708062"/>
            <a:chOff x="4246274" y="-10895"/>
            <a:chExt cx="3940182" cy="1420161"/>
          </a:xfrm>
        </p:grpSpPr>
        <p:grpSp>
          <p:nvGrpSpPr>
            <p:cNvPr id="47" name="组合 18"/>
            <p:cNvGrpSpPr/>
            <p:nvPr/>
          </p:nvGrpSpPr>
          <p:grpSpPr>
            <a:xfrm>
              <a:off x="4246274" y="-10895"/>
              <a:ext cx="3940181" cy="1400681"/>
              <a:chOff x="6547903" y="954561"/>
              <a:chExt cx="5069293" cy="1802069"/>
            </a:xfrm>
          </p:grpSpPr>
          <p:pic>
            <p:nvPicPr>
              <p:cNvPr id="2097166" name="图片 20"/>
              <p:cNvPicPr>
                <a:picLocks noChangeAspect="1"/>
              </p:cNvPicPr>
              <p:nvPr/>
            </p:nvPicPr>
            <p:blipFill>
              <a:blip r:embed="rId2" cstate="print"/>
              <a:srcRect/>
              <a:stretch>
                <a:fillRect/>
              </a:stretch>
            </p:blipFill>
            <p:spPr>
              <a:xfrm>
                <a:off x="6547903" y="985519"/>
                <a:ext cx="1771106" cy="1771111"/>
              </a:xfrm>
              <a:prstGeom prst="rect">
                <a:avLst/>
              </a:prstGeom>
            </p:spPr>
          </p:pic>
          <p:pic>
            <p:nvPicPr>
              <p:cNvPr id="2097167" name="图片 21"/>
              <p:cNvPicPr>
                <a:picLocks noChangeAspect="1"/>
              </p:cNvPicPr>
              <p:nvPr/>
            </p:nvPicPr>
            <p:blipFill>
              <a:blip r:embed="rId3" cstate="print"/>
              <a:srcRect/>
              <a:stretch>
                <a:fillRect/>
              </a:stretch>
            </p:blipFill>
            <p:spPr>
              <a:xfrm>
                <a:off x="8270228" y="954561"/>
                <a:ext cx="3346968" cy="1271930"/>
              </a:xfrm>
              <a:prstGeom prst="rect">
                <a:avLst/>
              </a:prstGeom>
            </p:spPr>
          </p:pic>
        </p:grpSp>
        <p:sp>
          <p:nvSpPr>
            <p:cNvPr id="1048614" name="矩形 19"/>
            <p:cNvSpPr/>
            <p:nvPr/>
          </p:nvSpPr>
          <p:spPr>
            <a:xfrm>
              <a:off x="5622894" y="915420"/>
              <a:ext cx="2563562" cy="493846"/>
            </a:xfrm>
            <a:prstGeom prst="rect">
              <a:avLst/>
            </a:prstGeom>
          </p:spPr>
          <p:txBody>
            <a:bodyPr wrap="square">
              <a:spAutoFit/>
            </a:bodyPr>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1048615"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p:sp>
        <p:nvSpPr>
          <p:cNvPr id="1048616" name="文本框 1"/>
          <p:cNvSpPr txBox="1"/>
          <p:nvPr/>
        </p:nvSpPr>
        <p:spPr>
          <a:xfrm>
            <a:off x="686435" y="1242695"/>
            <a:ext cx="10531475" cy="5025390"/>
          </a:xfrm>
          <a:prstGeom prst="rect">
            <a:avLst/>
          </a:prstGeom>
          <a:noFill/>
        </p:spPr>
        <p:txBody>
          <a:bodyPr wrap="square" rtlCol="0">
            <a:noAutofit/>
          </a:bodyPr>
          <a:p>
            <a:pPr algn="l"/>
            <a:r>
              <a:rPr lang="zh-CN" altLang="en-US" sz="2000" dirty="0">
                <a:solidFill>
                  <a:schemeClr val="tx1"/>
                </a:solidFill>
                <a:latin typeface="+mj-ea"/>
                <a:ea typeface="+mj-ea"/>
                <a:sym typeface="+mn-ea"/>
              </a:rPr>
              <a:t>解答必须形式化为纯 </a:t>
            </a:r>
            <a:r>
              <a:rPr lang="en-US" altLang="zh-CN" sz="2000" dirty="0">
                <a:solidFill>
                  <a:schemeClr val="tx1"/>
                </a:solidFill>
                <a:latin typeface="+mj-ea"/>
                <a:ea typeface="+mj-ea"/>
                <a:sym typeface="+mn-ea"/>
              </a:rPr>
              <a:t>p </a:t>
            </a:r>
            <a:r>
              <a:rPr lang="zh-CN" altLang="en-US" sz="2000" dirty="0">
                <a:solidFill>
                  <a:schemeClr val="tx1"/>
                </a:solidFill>
                <a:latin typeface="+mj-ea"/>
                <a:ea typeface="+mj-ea"/>
                <a:sym typeface="+mn-ea"/>
              </a:rPr>
              <a:t>函数与纯 </a:t>
            </a:r>
            <a:r>
              <a:rPr lang="en-US" altLang="zh-CN" sz="2000" dirty="0">
                <a:solidFill>
                  <a:schemeClr val="tx1"/>
                </a:solidFill>
                <a:latin typeface="+mj-ea"/>
                <a:ea typeface="+mj-ea"/>
                <a:sym typeface="+mn-ea"/>
              </a:rPr>
              <a:t>q</a:t>
            </a:r>
            <a:r>
              <a:rPr lang="zh-CN" altLang="en-US" sz="2000" dirty="0">
                <a:solidFill>
                  <a:schemeClr val="tx1"/>
                </a:solidFill>
                <a:latin typeface="+mj-ea"/>
                <a:ea typeface="+mj-ea"/>
                <a:sym typeface="+mn-ea"/>
              </a:rPr>
              <a:t>函数的线性加和，纯 </a:t>
            </a:r>
            <a:r>
              <a:rPr lang="en-US" altLang="zh-CN" sz="2000" dirty="0">
                <a:solidFill>
                  <a:schemeClr val="tx1"/>
                </a:solidFill>
                <a:latin typeface="+mj-ea"/>
                <a:ea typeface="+mj-ea"/>
                <a:sym typeface="+mn-ea"/>
              </a:rPr>
              <a:t>q</a:t>
            </a:r>
            <a:r>
              <a:rPr lang="zh-CN" altLang="en-US" sz="2000" dirty="0">
                <a:solidFill>
                  <a:schemeClr val="tx1"/>
                </a:solidFill>
                <a:latin typeface="+mj-ea"/>
                <a:ea typeface="+mj-ea"/>
                <a:sym typeface="+mn-ea"/>
              </a:rPr>
              <a:t>解会在 </a:t>
            </a:r>
            <a:r>
              <a:rPr lang="en-US" altLang="zh-CN" sz="2000" dirty="0">
                <a:solidFill>
                  <a:schemeClr val="tx1"/>
                </a:solidFill>
                <a:latin typeface="+mj-ea"/>
                <a:ea typeface="+mj-ea"/>
                <a:sym typeface="+mn-ea"/>
              </a:rPr>
              <a:t>q =</a:t>
            </a:r>
            <a:r>
              <a:rPr lang="en-US" altLang="zh-CN" sz="2000" dirty="0">
                <a:solidFill>
                  <a:schemeClr val="tx1"/>
                </a:solidFill>
                <a:latin typeface="微软雅黑" panose="020B0503020204020204" charset="-122"/>
                <a:ea typeface="微软雅黑" panose="020B0503020204020204" charset="-122"/>
                <a:sym typeface="+mn-ea"/>
              </a:rPr>
              <a:t>∓</a:t>
            </a:r>
            <a:r>
              <a:rPr lang="en-US" altLang="zh-CN" sz="2000" dirty="0">
                <a:solidFill>
                  <a:schemeClr val="tx1"/>
                </a:solidFill>
                <a:latin typeface="+mj-ea"/>
                <a:ea typeface="+mj-ea"/>
                <a:sym typeface="+mn-ea"/>
              </a:rPr>
              <a:t>1</a:t>
            </a:r>
            <a:r>
              <a:rPr lang="zh-CN" altLang="en-US" sz="2000" dirty="0">
                <a:solidFill>
                  <a:schemeClr val="tx1"/>
                </a:solidFill>
                <a:latin typeface="+mj-ea"/>
                <a:ea typeface="+mj-ea"/>
                <a:sym typeface="+mn-ea"/>
              </a:rPr>
              <a:t>处引发非物理的发散奇异性，物理学上的绝热 </a:t>
            </a:r>
            <a:r>
              <a:rPr lang="en-US" altLang="zh-CN" sz="2000" dirty="0">
                <a:solidFill>
                  <a:schemeClr val="tx1"/>
                </a:solidFill>
                <a:latin typeface="+mj-ea"/>
                <a:ea typeface="+mj-ea"/>
                <a:sym typeface="+mn-ea"/>
              </a:rPr>
              <a:t>Bunch-Davies </a:t>
            </a:r>
            <a:r>
              <a:rPr lang="zh-CN" altLang="en-US" sz="2000" dirty="0">
                <a:solidFill>
                  <a:schemeClr val="tx1"/>
                </a:solidFill>
                <a:latin typeface="+mj-ea"/>
                <a:ea typeface="+mj-ea"/>
                <a:sym typeface="+mn-ea"/>
              </a:rPr>
              <a:t>真空假定将其直接剔除，即认为</a:t>
            </a:r>
            <a:r>
              <a:rPr lang="en-US" altLang="zh-CN" sz="2000" dirty="0">
                <a:solidFill>
                  <a:schemeClr val="tx1"/>
                </a:solidFill>
                <a:latin typeface="+mj-ea"/>
                <a:ea typeface="+mj-ea"/>
                <a:sym typeface="+mn-ea"/>
              </a:rPr>
              <a:t>G</a:t>
            </a:r>
            <a:r>
              <a:rPr lang="zh-CN" altLang="en-US" sz="2000" dirty="0">
                <a:solidFill>
                  <a:schemeClr val="tx1"/>
                </a:solidFill>
                <a:latin typeface="+mj-ea"/>
                <a:ea typeface="+mj-ea"/>
                <a:sym typeface="+mn-ea"/>
              </a:rPr>
              <a:t>与</a:t>
            </a:r>
            <a:r>
              <a:rPr lang="en-US" altLang="zh-CN" sz="2000" dirty="0">
                <a:solidFill>
                  <a:schemeClr val="tx1"/>
                </a:solidFill>
                <a:latin typeface="+mj-ea"/>
                <a:ea typeface="+mj-ea"/>
                <a:sym typeface="+mn-ea"/>
              </a:rPr>
              <a:t>p</a:t>
            </a:r>
            <a:r>
              <a:rPr lang="zh-CN" altLang="en-US" sz="2000" dirty="0">
                <a:solidFill>
                  <a:schemeClr val="tx1"/>
                </a:solidFill>
                <a:latin typeface="+mj-ea"/>
                <a:ea typeface="+mj-ea"/>
                <a:sym typeface="+mn-ea"/>
              </a:rPr>
              <a:t>无关，</a:t>
            </a:r>
            <a:r>
              <a:rPr lang="zh-CN" altLang="en-US" sz="2000" dirty="0">
                <a:solidFill>
                  <a:schemeClr val="tx1"/>
                </a:solidFill>
                <a:latin typeface="+mj-ea"/>
                <a:ea typeface="+mj-ea"/>
                <a:sym typeface="+mn-ea"/>
              </a:rPr>
              <a:t>得</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此方程要求在动量三角形极端构型 (</a:t>
            </a:r>
            <a:r>
              <a:rPr lang="en-US" altLang="zh-CN" sz="2000" dirty="0">
                <a:solidFill>
                  <a:schemeClr val="tx1"/>
                </a:solidFill>
                <a:latin typeface="+mj-ea"/>
                <a:ea typeface="+mj-ea"/>
                <a:sym typeface="+mn-ea"/>
              </a:rPr>
              <a:t>p=1, </a:t>
            </a:r>
            <a:r>
              <a:rPr lang="zh-CN" altLang="en-US" sz="2000" dirty="0">
                <a:solidFill>
                  <a:schemeClr val="tx1"/>
                </a:solidFill>
                <a:latin typeface="+mj-ea"/>
                <a:ea typeface="+mj-ea"/>
                <a:sym typeface="+mn-ea"/>
              </a:rPr>
              <a:t>即 </a:t>
            </a:r>
            <a:r>
              <a:rPr lang="en-US" altLang="zh-CN" sz="2000" dirty="0">
                <a:solidFill>
                  <a:schemeClr val="tx1"/>
                </a:solidFill>
                <a:latin typeface="+mj-ea"/>
                <a:ea typeface="+mj-ea"/>
                <a:sym typeface="+mn-ea"/>
              </a:rPr>
              <a:t>k3 = k1+k2) </a:t>
            </a:r>
            <a:r>
              <a:rPr lang="zh-CN" altLang="en-US" sz="2000" dirty="0">
                <a:solidFill>
                  <a:schemeClr val="tx1"/>
                </a:solidFill>
                <a:latin typeface="+mj-ea"/>
                <a:ea typeface="+mj-ea"/>
                <a:sym typeface="+mn-ea"/>
              </a:rPr>
              <a:t>处维持解析正则，以此边界条件筛选出的全局唯一解析解</a:t>
            </a:r>
            <a:r>
              <a:rPr lang="zh-CN" altLang="en-US" sz="2000" dirty="0">
                <a:solidFill>
                  <a:schemeClr val="tx1"/>
                </a:solidFill>
                <a:latin typeface="+mj-ea"/>
                <a:ea typeface="+mj-ea"/>
                <a:sym typeface="+mn-ea"/>
              </a:rPr>
              <a:t>为</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r>
              <a:rPr lang="zh-CN" altLang="en-US" sz="2000" dirty="0">
                <a:solidFill>
                  <a:schemeClr val="tx1"/>
                </a:solidFill>
                <a:latin typeface="+mj-ea"/>
                <a:ea typeface="+mj-ea"/>
                <a:sym typeface="+mn-ea"/>
              </a:rPr>
              <a:t>其显式的时间域积分可写为：</a:t>
            </a:r>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a:p>
            <a:pPr algn="l"/>
            <a:endParaRPr lang="zh-CN" altLang="en-US" sz="2000" dirty="0">
              <a:solidFill>
                <a:schemeClr val="tx1"/>
              </a:solidFill>
              <a:latin typeface="+mj-ea"/>
              <a:ea typeface="+mj-ea"/>
              <a:sym typeface="+mn-ea"/>
            </a:endParaRPr>
          </a:p>
        </p:txBody>
      </p:sp>
      <p:pic>
        <p:nvPicPr>
          <p:cNvPr id="1" name="图片 0"/>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2353945" y="1985010"/>
            <a:ext cx="6608445" cy="622300"/>
          </a:xfrm>
          <a:prstGeom prst="rect">
            <a:avLst/>
          </a:prstGeom>
        </p:spPr>
      </p:pic>
      <p:pic>
        <p:nvPicPr>
          <p:cNvPr id="2" name="图片 1"/>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3407410" y="2769235"/>
            <a:ext cx="7614920" cy="866140"/>
          </a:xfrm>
          <a:prstGeom prst="rect">
            <a:avLst/>
          </a:prstGeom>
        </p:spPr>
      </p:pic>
      <p:pic>
        <p:nvPicPr>
          <p:cNvPr id="3" name="图片 2"/>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3267075" y="3797300"/>
            <a:ext cx="6704330" cy="9074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ISLIDE.ICON" val="#394291;"/>
</p:tagLst>
</file>

<file path=ppt/tags/tag64.xml><?xml version="1.0" encoding="utf-8"?>
<p:tagLst xmlns:p="http://schemas.openxmlformats.org/presentationml/2006/main">
  <p:tag name="KSO_WM_DIAGRAM_VIRTUALLY_FRAME" val="{&quot;height&quot;:383.96763779527555,&quot;left&quot;:68.02385826771653,&quot;top&quot;:113.25,&quot;width&quot;:699.4974015748031}"/>
</p:tagLst>
</file>

<file path=ppt/tags/tag65.xml><?xml version="1.0" encoding="utf-8"?>
<p:tagLst xmlns:p="http://schemas.openxmlformats.org/presentationml/2006/main">
  <p:tag name="KSO_WM_DIAGRAM_VIRTUALLY_FRAME" val="{&quot;height&quot;:383.96763779527555,&quot;left&quot;:68.02385826771653,&quot;top&quot;:113.25,&quot;width&quot;:699.4974015748031}"/>
</p:tagLst>
</file>

<file path=ppt/tags/tag66.xml><?xml version="1.0" encoding="utf-8"?>
<p:tagLst xmlns:p="http://schemas.openxmlformats.org/presentationml/2006/main">
  <p:tag name="KSO_WM_DIAGRAM_VIRTUALLY_FRAME" val="{&quot;height&quot;:383.96763779527555,&quot;left&quot;:68.02385826771653,&quot;top&quot;:113.25,&quot;width&quot;:699.4974015748031}"/>
</p:tagLst>
</file>

<file path=ppt/tags/tag67.xml><?xml version="1.0" encoding="utf-8"?>
<p:tagLst xmlns:p="http://schemas.openxmlformats.org/presentationml/2006/main">
  <p:tag name="KSO_WM_DIAGRAM_VIRTUALLY_FRAME" val="{&quot;height&quot;:383.96763779527555,&quot;left&quot;:68.02385826771653,&quot;top&quot;:113.25,&quot;width&quot;:699.4974015748031}"/>
</p:tagLst>
</file>

<file path=ppt/tags/tag68.xml><?xml version="1.0" encoding="utf-8"?>
<p:tagLst xmlns:p="http://schemas.openxmlformats.org/presentationml/2006/main">
  <p:tag name="KSO_WM_DIAGRAM_VIRTUALLY_FRAME" val="{&quot;height&quot;:383.96763779527555,&quot;left&quot;:68.02385826771653,&quot;top&quot;:113.25,&quot;width&quot;:699.4974015748031}"/>
</p:tagLst>
</file>

<file path=ppt/tags/tag69.xml><?xml version="1.0" encoding="utf-8"?>
<p:tagLst xmlns:p="http://schemas.openxmlformats.org/presentationml/2006/main">
  <p:tag name="KSO_WM_DIAGRAM_VIRTUALLY_FRAME" val="{&quot;height&quot;:383.96763779527555,&quot;left&quot;:68.02385826771653,&quot;top&quot;:113.25,&quot;width&quot;:699.497401574803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83.96763779527555,&quot;left&quot;:68.02385826771653,&quot;top&quot;:113.25,&quot;width&quot;:699.4974015748031}"/>
</p:tagLst>
</file>

<file path=ppt/tags/tag71.xml><?xml version="1.0" encoding="utf-8"?>
<p:tagLst xmlns:p="http://schemas.openxmlformats.org/presentationml/2006/main">
  <p:tag name="KSO_WM_DIAGRAM_VIRTUALLY_FRAME" val="{&quot;height&quot;:383.96763779527555,&quot;left&quot;:68.02385826771653,&quot;top&quot;:113.25,&quot;width&quot;:699.4974015748031}"/>
</p:tagLst>
</file>

<file path=ppt/tags/tag72.xml><?xml version="1.0" encoding="utf-8"?>
<p:tagLst xmlns:p="http://schemas.openxmlformats.org/presentationml/2006/main">
  <p:tag name="KSO_WM_DIAGRAM_VIRTUALLY_FRAME" val="{&quot;height&quot;:383.96763779527555,&quot;left&quot;:68.02385826771653,&quot;top&quot;:113.25,&quot;width&quot;:699.4974015748031}"/>
</p:tagLst>
</file>

<file path=ppt/tags/tag73.xml><?xml version="1.0" encoding="utf-8"?>
<p:tagLst xmlns:p="http://schemas.openxmlformats.org/presentationml/2006/main">
  <p:tag name="KSO_WM_DIAGRAM_VIRTUALLY_FRAME" val="{&quot;height&quot;:383.96763779527555,&quot;left&quot;:68.02385826771653,&quot;top&quot;:113.25,&quot;width&quot;:699.4974015748031}"/>
</p:tagLst>
</file>

<file path=ppt/tags/tag74.xml><?xml version="1.0" encoding="utf-8"?>
<p:tagLst xmlns:p="http://schemas.openxmlformats.org/presentationml/2006/main">
  <p:tag name="ISLIDE.ICON" val="#39429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4130</Words>
  <Application>WPS 演示</Application>
  <PresentationFormat>宽屏</PresentationFormat>
  <Paragraphs>260</Paragraphs>
  <Slides>16</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宋体</vt:lpstr>
      <vt:lpstr>Wingdings</vt:lpstr>
      <vt:lpstr>Wingdings</vt:lpstr>
      <vt:lpstr>微软雅黑</vt:lpstr>
      <vt:lpstr>等线</vt:lpstr>
      <vt:lpstr>Calibri</vt:lpstr>
      <vt:lpstr>思源黑体 Bold</vt:lpstr>
      <vt:lpstr>黑体</vt:lpstr>
      <vt:lpstr>思源黑体 Normal</vt:lpstr>
      <vt:lpstr>Arial Unicode MS</vt:lpstr>
      <vt:lpstr>Calibri</vt:lpstr>
      <vt:lpstr>思源黑体 Bold</vt:lpstr>
      <vt:lpstr>思源黑体 Normal</vt:lpstr>
      <vt:lpstr>方正大黑体_GBK</vt:lpstr>
      <vt:lpstr>MS PGothic</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Cicada</cp:lastModifiedBy>
  <cp:revision>160</cp:revision>
  <dcterms:created xsi:type="dcterms:W3CDTF">2019-06-19T02:08:00Z</dcterms:created>
  <dcterms:modified xsi:type="dcterms:W3CDTF">2026-06-11T22:24:48Z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1B76322F3A8D4266984BFFEE6B3D34F8_11</vt:lpwstr>
  </property>
</Properties>
</file>