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3"/>
  </p:sldMasterIdLst>
  <p:notesMasterIdLst>
    <p:notesMasterId r:id="rId30"/>
  </p:notesMasterIdLst>
  <p:handoutMasterIdLst>
    <p:handoutMasterId r:id="rId31"/>
  </p:handoutMasterIdLst>
  <p:sldIdLst>
    <p:sldId id="300" r:id="rId14"/>
    <p:sldId id="280" r:id="rId15"/>
    <p:sldId id="261" r:id="rId16"/>
    <p:sldId id="646" r:id="rId17"/>
    <p:sldId id="647" r:id="rId18"/>
    <p:sldId id="650" r:id="rId19"/>
    <p:sldId id="649" r:id="rId20"/>
    <p:sldId id="382" r:id="rId21"/>
    <p:sldId id="654" r:id="rId22"/>
    <p:sldId id="656" r:id="rId23"/>
    <p:sldId id="655" r:id="rId24"/>
    <p:sldId id="660" r:id="rId25"/>
    <p:sldId id="331" r:id="rId26"/>
    <p:sldId id="658" r:id="rId27"/>
    <p:sldId id="389" r:id="rId28"/>
    <p:sldId id="391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和目录" id="{70943766-031A-4849-B3AA-DB15229D0E42}">
          <p14:sldIdLst>
            <p14:sldId id="300"/>
            <p14:sldId id="280"/>
          </p14:sldIdLst>
        </p14:section>
        <p14:section name="01 课题简介" id="{6679997C-4684-4250-8BDF-9FF4AC7A2ADB}">
          <p14:sldIdLst>
            <p14:sldId id="261"/>
            <p14:sldId id="646"/>
            <p14:sldId id="647"/>
            <p14:sldId id="650"/>
            <p14:sldId id="649"/>
          </p14:sldIdLst>
        </p14:section>
        <p14:section name="02 实验研究" id="{0C7728E8-6E11-48B9-91E8-75A353C0A48C}">
          <p14:sldIdLst>
            <p14:sldId id="382"/>
            <p14:sldId id="654"/>
            <p14:sldId id="656"/>
            <p14:sldId id="655"/>
            <p14:sldId id="660"/>
          </p14:sldIdLst>
        </p14:section>
        <p14:section name="04 总结" id="{93F08EEE-AED4-4F3B-B52D-D72E112F3429}">
          <p14:sldIdLst>
            <p14:sldId id="331"/>
            <p14:sldId id="658"/>
          </p14:sldIdLst>
        </p14:section>
        <p14:section name="结束页" id="{395B60F2-4B1B-4742-98FC-634C8EA89E83}">
          <p14:sldIdLst>
            <p14:sldId id="389"/>
            <p14:sldId id="391"/>
          </p14:sldIdLst>
        </p14:section>
        <p14:section name="总结页" id="{659A945D-6388-48AE-830B-F6165B240758}">
          <p14:sldIdLst/>
        </p14:section>
        <p14:section name="附录" id="{7EE1753F-2017-4D85-9802-9013D44E01D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n Jiang" initials="XJ" lastIdx="1" clrIdx="0">
    <p:extLst>
      <p:ext uri="{19B8F6BF-5375-455C-9EA6-DF929625EA0E}">
        <p15:presenceInfo xmlns:p15="http://schemas.microsoft.com/office/powerpoint/2012/main" userId="a2c82388207804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1" autoAdjust="0"/>
  </p:normalViewPr>
  <p:slideViewPr>
    <p:cSldViewPr snapToGrid="0">
      <p:cViewPr varScale="1">
        <p:scale>
          <a:sx n="69" d="100"/>
          <a:sy n="69" d="100"/>
        </p:scale>
        <p:origin x="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194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A039-28F0-4997-A401-A122DBDD4CE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9384-C67B-4DCF-8201-FBA6005811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8307C-421B-B1A6-80FA-2597410B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794606-1264-28EF-C274-E35CBFC0F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B7E21A-84B8-804D-7DD0-294CD0212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上面的式子是为了方便</a:t>
            </a:r>
            <a:r>
              <a:rPr lang="en-US" altLang="zh-CN" dirty="0" err="1"/>
              <a:t>mellin</a:t>
            </a:r>
            <a:r>
              <a:rPr lang="zh-CN" altLang="en-US" dirty="0"/>
              <a:t>变换处理连续积分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A3086F-6DBE-D554-3B6C-E6F13EAD6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1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EA754-6BA7-44BB-CA9B-79D9E7A25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F2697F-A339-1BED-D046-14A699348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BD42CF-C49A-EC4B-AD60-DA89945F2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1CE5D8-CF41-A7E2-4DA6-01BC7E992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0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FAC38-C490-7664-24B2-30D94154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344758-591E-EDEC-4FE2-ABC6BE4F0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5B8E79-F151-FD66-E809-0DAD8482E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7A6109-84E2-48B5-E85B-5B2129AC2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31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5BD03-79C4-9D26-B54B-5C69BC5D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7F9A7-02BF-A0BB-0A81-EE5B3B44E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27A89F-A5A3-34CA-9936-6A50E1982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BE84CC-7806-BA03-E7E9-DA62937AA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2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600">
              <a:defRPr/>
            </a:pPr>
            <a:fld id="{D674C1D0-060E-4FCC-91A6-7476A46993C1}" type="slidenum">
              <a: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C9F64-AE9B-C3A3-8F3F-AA5FA3220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7EC071-3E63-6526-1A31-F814F79A1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563ABC-734E-15D5-5C56-C02DA9659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这意味着如果继续使用</a:t>
            </a:r>
            <a:r>
              <a:rPr lang="en-US" altLang="zh-CN" dirty="0" err="1"/>
              <a:t>parton</a:t>
            </a:r>
            <a:r>
              <a:rPr lang="en-US" altLang="zh-CN" dirty="0"/>
              <a:t> model</a:t>
            </a:r>
            <a:r>
              <a:rPr lang="zh-CN" altLang="en-US" dirty="0"/>
              <a:t>对</a:t>
            </a:r>
            <a:r>
              <a:rPr lang="en-US" altLang="zh-CN" dirty="0"/>
              <a:t>DIS</a:t>
            </a:r>
            <a:r>
              <a:rPr lang="zh-CN" altLang="en-US" dirty="0"/>
              <a:t>理论预测，必须重新定义短程硬散射项和长程</a:t>
            </a:r>
            <a:r>
              <a:rPr lang="en-US" altLang="zh-CN" dirty="0"/>
              <a:t>PDF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CA16B9-50EC-E18D-B0B7-DC26EF574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1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E82B2-37A4-0FED-5975-0CCE1CE8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EF2FEAC-B37B-4648-B56A-D2BE6B8C6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C55A114B-4D7E-A9C6-1471-536A91FC398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意味着</a:t>
                </a:r>
                <a:r>
                  <a:rPr lang="en-US" altLang="zh-CN" dirty="0"/>
                  <a:t>W0</a:t>
                </a:r>
                <a:r>
                  <a:rPr lang="zh-CN" altLang="en-US" dirty="0"/>
                  <a:t>随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的演化不发散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这样共线发散就被吸收进了</a:t>
                </a:r>
                <a:r>
                  <a:rPr lang="en-US" altLang="zh-CN" dirty="0"/>
                  <a:t>PDF</a:t>
                </a:r>
                <a:r>
                  <a:rPr lang="zh-CN" altLang="en-US" dirty="0"/>
                  <a:t>中</a:t>
                </a:r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C55A114B-4D7E-A9C6-1471-536A91FC398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轻子张量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𝐿^𝜇𝜈</a:t>
                </a:r>
                <a:r>
                  <a:rPr lang="zh-CN" altLang="en-US" dirty="0"/>
                  <a:t>描述电子如何通过虚光子探测质子，只依赖于电子运动学，因此可以微扰计算；</a:t>
                </a:r>
              </a:p>
              <a:p>
                <a:r>
                  <a:rPr lang="zh-CN" altLang="en-US" dirty="0"/>
                  <a:t>强子张量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𝑊^𝜇𝜈</a:t>
                </a:r>
                <a:r>
                  <a:rPr lang="zh-CN" altLang="en-US" dirty="0"/>
                  <a:t>描述质子内部对探测的响应，编码了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的非微扰结构信息，例如 </a:t>
                </a:r>
                <a:r>
                  <a:rPr lang="en-US" altLang="zh-CN" dirty="0"/>
                  <a:t>structure functions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PDFs</a:t>
                </a:r>
                <a:r>
                  <a:rPr lang="zh-CN" altLang="en-US" dirty="0"/>
                  <a:t>。”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6E36A-9DD3-6E64-3603-8046C30C4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2A5F4-12BE-6530-D940-9D521457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73FC39-F67C-A513-DDE8-724D006F7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3AE468AF-22DF-0982-BCE5-7245C3F50E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3AE468AF-22DF-0982-BCE5-7245C3F50E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在高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en-US" dirty="0"/>
                  <a:t>下，</a:t>
                </a:r>
              </a:p>
              <a:p>
                <a:r>
                  <a:rPr lang="zh-CN" altLang="en-US" dirty="0"/>
                  <a:t>电子不是散射整个 </a:t>
                </a:r>
                <a:r>
                  <a:rPr lang="en-US" altLang="zh-CN" dirty="0"/>
                  <a:t>proton</a:t>
                </a:r>
                <a:r>
                  <a:rPr lang="zh-CN" altLang="en-US" dirty="0"/>
                  <a:t>，</a:t>
                </a:r>
              </a:p>
              <a:p>
                <a:r>
                  <a:rPr lang="zh-CN" altLang="en-US" dirty="0"/>
                  <a:t>而是散射 </a:t>
                </a:r>
                <a:r>
                  <a:rPr lang="en-US" altLang="zh-CN" dirty="0"/>
                  <a:t>proton </a:t>
                </a:r>
                <a:r>
                  <a:rPr lang="zh-CN" altLang="en-US" dirty="0"/>
                  <a:t>内某个 </a:t>
                </a:r>
                <a:r>
                  <a:rPr lang="en-US" altLang="zh-CN" dirty="0"/>
                  <a:t>quark</a:t>
                </a:r>
                <a:r>
                  <a:rPr lang="zh-CN" altLang="en-US" dirty="0"/>
                  <a:t>。</a:t>
                </a:r>
              </a:p>
              <a:p>
                <a:r>
                  <a:rPr lang="zh-CN" altLang="en-US" dirty="0"/>
                  <a:t>这就是 </a:t>
                </a:r>
                <a:r>
                  <a:rPr lang="en-US" altLang="zh-CN" dirty="0"/>
                  <a:t>Feynman </a:t>
                </a:r>
                <a:r>
                  <a:rPr lang="en-US" altLang="zh-CN" dirty="0" err="1"/>
                  <a:t>parton</a:t>
                </a:r>
                <a:r>
                  <a:rPr lang="en-US" altLang="zh-CN" dirty="0"/>
                  <a:t> model</a:t>
                </a:r>
                <a:r>
                  <a:rPr lang="zh-CN" altLang="en-US" dirty="0"/>
                  <a:t>。</a:t>
                </a: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altLang="zh-CN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如果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模型是有效的，那么通过测量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，我们就可以测量质子动量在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Parton</a:t>
                </a:r>
                <a:r>
                  <a:rPr lang="zh-CN" alt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能级散射中所占的比例。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CFDE10-4043-9E94-6774-4D78FC429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48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D051-3B4E-1499-9346-3A8876BD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BCDE82-E9D1-E144-1B45-17062FD96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78E6EAAE-4346-8A58-325D-11BC60F1D5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考虑夸克产生夸克，胶子产生夸克</a:t>
                </a:r>
                <a:r>
                  <a:rPr lang="en-US" altLang="zh-CN" dirty="0"/>
                  <a:t>······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78E6EAAE-4346-8A58-325D-11BC60F1D5C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小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ar-AE" dirty="0"/>
                  <a:t>：</a:t>
                </a:r>
                <a:r>
                  <a:rPr lang="zh-CN" altLang="en-US" dirty="0"/>
                  <a:t>只能看到整个质子 大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𝑄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</a:t>
                </a:r>
                <a:r>
                  <a:rPr lang="zh-CN" altLang="ar-AE" dirty="0"/>
                  <a:t>：</a:t>
                </a:r>
                <a:r>
                  <a:rPr lang="zh-CN" altLang="en-US" dirty="0"/>
                  <a:t>能看到内部 </a:t>
                </a:r>
                <a:r>
                  <a:rPr lang="en-US" altLang="zh-CN" dirty="0" err="1"/>
                  <a:t>parton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82A29A-B987-74B0-E5F4-0C4292DB5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7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6101-03FD-1634-8ED5-43C6D2DDB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EF061B-76C9-5FAF-75FD-E638A83F3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B2FC533E-937D-472B-6F1E-01626DC9379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PDF</a:t>
                </a:r>
                <a:r>
                  <a:rPr lang="zh-CN" altLang="en-US" dirty="0"/>
                  <a:t>只是一种数学上的中间项，并没有实际可观测的物理意义</a:t>
                </a:r>
                <a:endParaRPr lang="en-US" altLang="zh-CN" dirty="0"/>
              </a:p>
              <a:p>
                <a:r>
                  <a:rPr lang="zh-CN" altLang="en-US" dirty="0"/>
                  <a:t>因此，仅知道 </a:t>
                </a:r>
                <a:r>
                  <a:rPr lang="en-US" altLang="zh-CN" dirty="0"/>
                  <a:t>PDF </a:t>
                </a:r>
                <a:r>
                  <a:rPr lang="zh-CN" altLang="en-US" dirty="0"/>
                  <a:t>的矩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2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lang="zh-CN" altLang="en-US" sz="1200" i="1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并不能直接与实验比较，我们还需要建立从 </a:t>
                </a:r>
                <a:r>
                  <a:rPr lang="en-US" altLang="zh-CN" dirty="0"/>
                  <a:t>PDF </a:t>
                </a:r>
                <a:r>
                  <a:rPr lang="zh-CN" altLang="en-US" dirty="0"/>
                  <a:t>矩到实验可观测量（</a:t>
                </a:r>
                <a:r>
                  <a:rPr lang="en-US" altLang="zh-CN" dirty="0"/>
                  <a:t>bin </a:t>
                </a:r>
                <a:r>
                  <a:rPr lang="zh-CN" altLang="en-US" dirty="0"/>
                  <a:t>截面）的联系。</a:t>
                </a:r>
              </a:p>
            </p:txBody>
          </p:sp>
        </mc:Choice>
        <mc:Fallback>
          <p:sp>
            <p:nvSpPr>
              <p:cNvPr id="3" name="备注占位符 2">
                <a:extLst>
                  <a:ext uri="{FF2B5EF4-FFF2-40B4-BE49-F238E27FC236}">
                    <a16:creationId xmlns:a16="http://schemas.microsoft.com/office/drawing/2014/main" id="{B2FC533E-937D-472B-6F1E-01626DC9379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PDF</a:t>
                </a:r>
                <a:r>
                  <a:rPr lang="zh-CN" altLang="en-US" dirty="0"/>
                  <a:t>只是一种数学上的中间项，并没有实际可观测的物理意义</a:t>
                </a:r>
                <a:endParaRPr lang="en-US" altLang="zh-CN" dirty="0"/>
              </a:p>
              <a:p>
                <a:r>
                  <a:rPr lang="zh-CN" altLang="en-US" dirty="0"/>
                  <a:t>因此，仅知道 </a:t>
                </a:r>
                <a:r>
                  <a:rPr lang="en-US" altLang="zh-CN" dirty="0"/>
                  <a:t>PDF </a:t>
                </a:r>
                <a:r>
                  <a:rPr lang="zh-CN" altLang="en-US" dirty="0"/>
                  <a:t>的矩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𝑓_𝑛</a:t>
                </a:r>
                <a:r>
                  <a:rPr lang="zh-CN" altLang="en-US" dirty="0"/>
                  <a:t>并不能直接与实验比较，我们还需要建立从 </a:t>
                </a:r>
                <a:r>
                  <a:rPr lang="en-US" altLang="zh-CN" dirty="0"/>
                  <a:t>PDF </a:t>
                </a:r>
                <a:r>
                  <a:rPr lang="zh-CN" altLang="en-US" dirty="0"/>
                  <a:t>矩到实验可观测量（</a:t>
                </a:r>
                <a:r>
                  <a:rPr lang="en-US" altLang="zh-CN" dirty="0"/>
                  <a:t>bin </a:t>
                </a:r>
                <a:r>
                  <a:rPr lang="zh-CN" altLang="en-US" dirty="0"/>
                  <a:t>截面）的联系。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159D73-74A6-D08E-8958-409DDE668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C9384-C67B-4DCF-8201-FBA6005811F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0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CCEE-0083-4886-97E7-4A310D53C4A2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8166-9E9E-403F-B54D-C8E6730289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.png"/><Relationship Id="rId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.png"/><Relationship Id="rId4" Type="http://schemas.openxmlformats.org/officeDocument/2006/relationships/image" Target="../media/image5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4.png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5.png"/><Relationship Id="rId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767" y="2022527"/>
            <a:ext cx="11482466" cy="209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Inside the Proton: One-Loop DIS and the DGLAP Evolution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87169" y="4523499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矩形: 圆角 2"/>
          <p:cNvSpPr/>
          <p:nvPr/>
        </p:nvSpPr>
        <p:spPr>
          <a:xfrm>
            <a:off x="1943381" y="4886095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Speaker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：江欣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矩形: 圆角 48"/>
          <p:cNvSpPr/>
          <p:nvPr/>
        </p:nvSpPr>
        <p:spPr>
          <a:xfrm>
            <a:off x="4991380" y="4886095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7" name="矩形: 圆角 49"/>
          <p:cNvSpPr/>
          <p:nvPr/>
        </p:nvSpPr>
        <p:spPr>
          <a:xfrm>
            <a:off x="8039381" y="4886095"/>
            <a:ext cx="29988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2026-6-12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1A22-88D3-CBB0-10FF-DCA6B1C4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904EC2-A2B1-73AE-7731-BDCF5296CC52}"/>
                  </a:ext>
                </a:extLst>
              </p:cNvPr>
              <p:cNvSpPr txBox="1"/>
              <p:nvPr/>
            </p:nvSpPr>
            <p:spPr>
              <a:xfrm>
                <a:off x="1480314" y="946270"/>
                <a:ext cx="3449149" cy="120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────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────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────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────</m:t>
                          </m:r>
                        </m:e>
                      </m:d>
                    </m:oMath>
                  </m:oMathPara>
                </a14:m>
              </a:p>
              <a:p/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⁻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⁴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⁻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⁻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²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⁻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¹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E904EC2-A2B1-73AE-7731-BDCF5296C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14" y="946270"/>
                <a:ext cx="3449149" cy="1206805"/>
              </a:xfrm>
              <a:prstGeom prst="rect">
                <a:avLst/>
              </a:prstGeom>
              <a:blipFill>
                <a:blip r:embed="rId3"/>
                <a:stretch>
                  <a:fillRect l="-1590" t="-3030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1199813F-8939-33DE-302A-8E7514AA4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258" y="2516364"/>
            <a:ext cx="2293483" cy="758789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FB6314C0-D166-A6D1-2CD3-7328D8C6C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011" y="4555669"/>
            <a:ext cx="3308742" cy="6418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DF3969-48A8-736A-2234-E99B9F82F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9C9E4C7-B1DA-A898-3C79-BD7092424D8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CB4F55-DB1F-3C15-5D7E-D3463A8F8659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447E12-40B0-FC6E-3779-3849EA440F34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Bin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截面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CAE521-A126-8246-A3D5-EBFD960713C3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8853778-391B-074E-7278-F755B49D22EA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AD8D7ED-1E89-9181-9A29-2594C506D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7C150C2-6FA1-1287-1725-DEFF3B2D6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46B32CF-3971-EC34-3876-3FB7CE543DE4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28D94C2-C403-F048-314C-4B154122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EC688D-1F4A-769C-B364-684337D43DEA}"/>
              </a:ext>
            </a:extLst>
          </p:cNvPr>
          <p:cNvSpPr txBox="1"/>
          <p:nvPr/>
        </p:nvSpPr>
        <p:spPr>
          <a:xfrm>
            <a:off x="5643418" y="1237673"/>
            <a:ext cx="469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bin</a:t>
            </a:r>
            <a:r>
              <a:rPr lang="zh-CN" altLang="en-US" dirty="0"/>
              <a:t>截面描述入射探针粒子和质子中某个动量分数区间的</a:t>
            </a:r>
            <a:r>
              <a:rPr lang="en-US" altLang="zh-CN" dirty="0" err="1"/>
              <a:t>parton</a:t>
            </a:r>
            <a:r>
              <a:rPr lang="zh-CN" altLang="en-US" dirty="0"/>
              <a:t>相互作用的概率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B8A457-554D-01FA-3147-EDFE59C1C830}"/>
                  </a:ext>
                </a:extLst>
              </p:cNvPr>
              <p:cNvSpPr txBox="1"/>
              <p:nvPr/>
            </p:nvSpPr>
            <p:spPr>
              <a:xfrm>
                <a:off x="1950837" y="1237673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DB8A457-554D-01FA-3147-EDFE59C1C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37" y="1237673"/>
                <a:ext cx="506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A02A897-9E9A-E9FE-07AB-6ED4AFB46514}"/>
                  </a:ext>
                </a:extLst>
              </p:cNvPr>
              <p:cNvSpPr txBox="1"/>
              <p:nvPr/>
            </p:nvSpPr>
            <p:spPr>
              <a:xfrm>
                <a:off x="2598380" y="1237673"/>
                <a:ext cx="518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6A02A897-9E9A-E9FE-07AB-6ED4AFB4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80" y="1237673"/>
                <a:ext cx="518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8DF897-9F00-B3D9-0B45-1CFA788D3841}"/>
                  </a:ext>
                </a:extLst>
              </p:cNvPr>
              <p:cNvSpPr txBox="1"/>
              <p:nvPr/>
            </p:nvSpPr>
            <p:spPr>
              <a:xfrm>
                <a:off x="3267321" y="1239997"/>
                <a:ext cx="498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8DF897-9F00-B3D9-0B45-1CFA788D3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1" y="1239997"/>
                <a:ext cx="49879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70E0203-2BE3-7E64-340B-D37AF9056766}"/>
                  </a:ext>
                </a:extLst>
              </p:cNvPr>
              <p:cNvSpPr txBox="1"/>
              <p:nvPr/>
            </p:nvSpPr>
            <p:spPr>
              <a:xfrm>
                <a:off x="4015694" y="1237673"/>
                <a:ext cx="519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70E0203-2BE3-7E64-340B-D37AF905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94" y="1237673"/>
                <a:ext cx="51962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>
            <a:extLst>
              <a:ext uri="{FF2B5EF4-FFF2-40B4-BE49-F238E27FC236}">
                <a16:creationId xmlns:a16="http://schemas.microsoft.com/office/drawing/2014/main" id="{82EE17A7-FFC6-2F26-B9F9-8A89D8DD29E3}"/>
              </a:ext>
            </a:extLst>
          </p:cNvPr>
          <p:cNvSpPr txBox="1"/>
          <p:nvPr/>
        </p:nvSpPr>
        <p:spPr>
          <a:xfrm>
            <a:off x="2204239" y="27524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A42A424-447B-5E86-DF9E-F01A7031FA9E}"/>
                  </a:ext>
                </a:extLst>
              </p:cNvPr>
              <p:cNvSpPr txBox="1"/>
              <p:nvPr/>
            </p:nvSpPr>
            <p:spPr>
              <a:xfrm>
                <a:off x="1679090" y="4691918"/>
                <a:ext cx="2356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的</m:t>
                      </m:r>
                      <m:r>
                        <m:rPr>
                          <m:sty m:val="p"/>
                        </m:rPr>
                        <a:rPr lang="en-US" altLang="zh-CN" i="1" dirty="0" smtClean="0">
                          <a:latin typeface="Cambria Math" panose="02040503050406030204" pitchFamily="18" charset="0"/>
                        </a:rPr>
                        <m:t>bin</m:t>
                      </m:r>
                      <m:r>
                        <a:rPr lang="zh-CN" altLang="en-US" i="1" dirty="0">
                          <a:latin typeface="Cambria Math" panose="02040503050406030204" pitchFamily="18" charset="0"/>
                        </a:rPr>
                        <m:t>截面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A42A424-447B-5E86-DF9E-F01A7031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90" y="4691918"/>
                <a:ext cx="2356606" cy="369332"/>
              </a:xfrm>
              <a:prstGeom prst="rect">
                <a:avLst/>
              </a:prstGeom>
              <a:blipFill>
                <a:blip r:embed="rId13"/>
                <a:stretch>
                  <a:fillRect t="-11667" r="-284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>
            <a:extLst>
              <a:ext uri="{FF2B5EF4-FFF2-40B4-BE49-F238E27FC236}">
                <a16:creationId xmlns:a16="http://schemas.microsoft.com/office/drawing/2014/main" id="{8E29C68D-6C96-C05B-8B65-C9D37C2ECB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6228" y="3704390"/>
            <a:ext cx="3308743" cy="648674"/>
          </a:xfrm>
          <a:prstGeom prst="rect">
            <a:avLst/>
          </a:prstGeom>
        </p:spPr>
      </p:pic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9CB950A-36F9-7472-2AD9-E698714BA3B0}"/>
              </a:ext>
            </a:extLst>
          </p:cNvPr>
          <p:cNvCxnSpPr>
            <a:cxnSpLocks/>
          </p:cNvCxnSpPr>
          <p:nvPr/>
        </p:nvCxnSpPr>
        <p:spPr>
          <a:xfrm>
            <a:off x="6827902" y="3147608"/>
            <a:ext cx="414839" cy="630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F954-EFA1-A2C9-FA5F-D4C1715DC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BB0570-D8B4-DF75-8628-AA7DDB26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496" y="889709"/>
            <a:ext cx="4391097" cy="10529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FD4B2A-DD2E-FF01-5851-00C6D5414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739" y="2191362"/>
            <a:ext cx="2397940" cy="5845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788F069-68AE-873D-183D-1E05AA0E5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739" y="3095485"/>
            <a:ext cx="3898048" cy="65064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923383-969B-BD3D-E421-8DBEB1CE7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739" y="4065712"/>
            <a:ext cx="2680817" cy="5924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B3482BB-303C-EB77-E106-6063BEF3E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739" y="4977709"/>
            <a:ext cx="2186164" cy="65064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1547617-4413-BB01-4EA5-A7A6B9E6A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2633" y="5886356"/>
            <a:ext cx="1062076" cy="45517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E66ADE8-6C0D-C664-ABB2-0C1B6E6C3F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446" y="2563939"/>
            <a:ext cx="4151284" cy="22391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7BB98B-2B21-AAAF-6F8F-98C307FD0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7669347-68A5-F5A8-EE8C-E0BF1DCD5F71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A8BFBF-6A66-9428-1C2C-FF56A64A739F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2B8333-0E9D-A091-2E96-0CFCA9A7A081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B</a:t>
            </a:r>
            <a:r>
              <a:rPr lang="en-US" altLang="zh-CN" sz="320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in</a:t>
            </a: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截面的矩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B609C9C-72CF-B180-7EA2-0CB95593C221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2E5E86E-4E6A-EAE0-F507-CF64997014AB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BF9C016-03D1-F9F9-6EFD-00DBD6C84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998AA9E-E13B-4B6B-99E7-79A820628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093C5DE-1B19-DDEF-31BC-515F7A9B6F6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E66EEE0-EAC4-BBC0-B11C-D8E0952B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CA9AFA-CBCA-A28A-01B4-1AEE495B4D3C}"/>
              </a:ext>
            </a:extLst>
          </p:cNvPr>
          <p:cNvSpPr txBox="1"/>
          <p:nvPr/>
        </p:nvSpPr>
        <p:spPr>
          <a:xfrm>
            <a:off x="573609" y="12315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429B45-D6FA-BD73-3F4E-CB76D77A81A4}"/>
              </a:ext>
            </a:extLst>
          </p:cNvPr>
          <p:cNvSpPr txBox="1"/>
          <p:nvPr/>
        </p:nvSpPr>
        <p:spPr>
          <a:xfrm>
            <a:off x="573609" y="229958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Mellin</a:t>
            </a:r>
            <a:r>
              <a:rPr lang="zh-CN" altLang="en-US" dirty="0"/>
              <a:t>矩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53753A1-78E6-8583-160A-630BBBFD6098}"/>
              </a:ext>
            </a:extLst>
          </p:cNvPr>
          <p:cNvSpPr txBox="1"/>
          <p:nvPr/>
        </p:nvSpPr>
        <p:spPr>
          <a:xfrm>
            <a:off x="573609" y="41772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56DAC45-88FF-3E4C-4003-1D20EDB67632}"/>
              </a:ext>
            </a:extLst>
          </p:cNvPr>
          <p:cNvSpPr txBox="1"/>
          <p:nvPr/>
        </p:nvSpPr>
        <p:spPr>
          <a:xfrm>
            <a:off x="573609" y="51183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Mellin</a:t>
            </a:r>
            <a:r>
              <a:rPr lang="zh-CN" altLang="en-US" dirty="0"/>
              <a:t>矩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C8B35D1-DE1E-4397-AF58-C32804AD3BC0}"/>
              </a:ext>
            </a:extLst>
          </p:cNvPr>
          <p:cNvSpPr txBox="1"/>
          <p:nvPr/>
        </p:nvSpPr>
        <p:spPr>
          <a:xfrm>
            <a:off x="573609" y="59032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易证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255BC27-B373-91DC-7066-F4C68E7BD248}"/>
              </a:ext>
            </a:extLst>
          </p:cNvPr>
          <p:cNvCxnSpPr>
            <a:cxnSpLocks/>
          </p:cNvCxnSpPr>
          <p:nvPr/>
        </p:nvCxnSpPr>
        <p:spPr>
          <a:xfrm flipH="1">
            <a:off x="7514447" y="4606008"/>
            <a:ext cx="468000" cy="3717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4085C47D-B462-E069-C520-786E78D6B913}"/>
              </a:ext>
            </a:extLst>
          </p:cNvPr>
          <p:cNvSpPr txBox="1"/>
          <p:nvPr/>
        </p:nvSpPr>
        <p:spPr>
          <a:xfrm>
            <a:off x="6963183" y="499860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PDF</a:t>
            </a:r>
            <a:r>
              <a:rPr lang="zh-CN" altLang="en-US" dirty="0"/>
              <a:t>矩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9BB247C-E518-F410-0728-6C49C17F6BBB}"/>
              </a:ext>
            </a:extLst>
          </p:cNvPr>
          <p:cNvCxnSpPr>
            <a:cxnSpLocks/>
          </p:cNvCxnSpPr>
          <p:nvPr/>
        </p:nvCxnSpPr>
        <p:spPr>
          <a:xfrm>
            <a:off x="8798938" y="4606008"/>
            <a:ext cx="383380" cy="381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27208E2E-2716-B64F-745F-174BB9CC7066}"/>
              </a:ext>
            </a:extLst>
          </p:cNvPr>
          <p:cNvSpPr txBox="1"/>
          <p:nvPr/>
        </p:nvSpPr>
        <p:spPr>
          <a:xfrm>
            <a:off x="7982447" y="498717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可通过</a:t>
            </a:r>
            <a:r>
              <a:rPr lang="en-US" altLang="zh-CN" dirty="0"/>
              <a:t>Monte Carlo integration</a:t>
            </a:r>
            <a:r>
              <a:rPr lang="zh-CN" altLang="en-US" dirty="0"/>
              <a:t>数值计算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63491A4-0BF4-2BE0-AB00-B132FA706DBA}"/>
              </a:ext>
            </a:extLst>
          </p:cNvPr>
          <p:cNvSpPr txBox="1"/>
          <p:nvPr/>
        </p:nvSpPr>
        <p:spPr>
          <a:xfrm>
            <a:off x="6888552" y="5602916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特别的，当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b=a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时，该式即为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截面的矩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97D9761-8A8A-11D7-7276-E889CB47C012}"/>
              </a:ext>
            </a:extLst>
          </p:cNvPr>
          <p:cNvCxnSpPr/>
          <p:nvPr/>
        </p:nvCxnSpPr>
        <p:spPr>
          <a:xfrm>
            <a:off x="6733309" y="2191362"/>
            <a:ext cx="0" cy="43475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7F301-1405-DE92-8DBB-D3556805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F3951646-F434-8A32-F2BC-17975B8D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59" y="1360663"/>
            <a:ext cx="2738445" cy="6276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9B3C46C-05F7-A6C9-9851-F432C1C3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46270"/>
            <a:ext cx="5460682" cy="428841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36C0B7A4-7D96-C0FD-331F-AC2071246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73" y="2197116"/>
            <a:ext cx="7294565" cy="67856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D2D5398-F357-B1B2-7A4C-42944D444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75" y="3422597"/>
            <a:ext cx="4424482" cy="55972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BD15F48-3CC6-2FC0-75BD-15D25D2F9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075" y="4818773"/>
            <a:ext cx="3233505" cy="6785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94EE90-14A5-C43B-A0CA-19FC91066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61333BF-7DD7-A999-EDA0-9730967BDDB3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2405BE-2460-E5B1-05CB-462EA88D3016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367DDF-1C83-5F06-60E5-371B01D46987}"/>
              </a:ext>
            </a:extLst>
          </p:cNvPr>
          <p:cNvSpPr txBox="1"/>
          <p:nvPr/>
        </p:nvSpPr>
        <p:spPr>
          <a:xfrm>
            <a:off x="1388075" y="212563"/>
            <a:ext cx="363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从矩到可观测量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1A1580A-A7B6-34ED-097E-BAC662D82AEA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6E695851-1656-26A4-18C1-ACD8CB9180AC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CC6728E-6969-ED27-1715-A78052DBA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1A8EFDC-0BDF-211F-8C8C-896C75B03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C7C1C75-405A-61AA-CB49-8CCF9E9AC6FB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8926029-89F5-3851-E9E2-9FF65396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C0A7A1F-115C-6E1C-2C43-A49FC361E6E5}"/>
              </a:ext>
            </a:extLst>
          </p:cNvPr>
          <p:cNvSpPr txBox="1"/>
          <p:nvPr/>
        </p:nvSpPr>
        <p:spPr>
          <a:xfrm>
            <a:off x="806573" y="149625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Mellin</a:t>
            </a:r>
            <a:r>
              <a:rPr lang="zh-CN" altLang="en-US" dirty="0"/>
              <a:t>逆变换</a:t>
            </a: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5F85C19-40AC-5D9A-F6FA-B42C457BD906}"/>
              </a:ext>
            </a:extLst>
          </p:cNvPr>
          <p:cNvCxnSpPr>
            <a:cxnSpLocks/>
          </p:cNvCxnSpPr>
          <p:nvPr/>
        </p:nvCxnSpPr>
        <p:spPr>
          <a:xfrm flipV="1">
            <a:off x="3740335" y="1132115"/>
            <a:ext cx="458221" cy="3124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836197ED-D371-7844-A251-A76A6A540450}"/>
              </a:ext>
            </a:extLst>
          </p:cNvPr>
          <p:cNvSpPr txBox="1"/>
          <p:nvPr/>
        </p:nvSpPr>
        <p:spPr>
          <a:xfrm>
            <a:off x="4186319" y="8845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最大奇点右侧</a:t>
            </a:r>
          </a:p>
        </p:txBody>
      </p:sp>
      <p:sp>
        <p:nvSpPr>
          <p:cNvPr id="49" name="箭头: 下 48">
            <a:extLst>
              <a:ext uri="{FF2B5EF4-FFF2-40B4-BE49-F238E27FC236}">
                <a16:creationId xmlns:a16="http://schemas.microsoft.com/office/drawing/2014/main" id="{8F79051C-7B06-33C3-B6B5-83D5838253C3}"/>
              </a:ext>
            </a:extLst>
          </p:cNvPr>
          <p:cNvSpPr/>
          <p:nvPr/>
        </p:nvSpPr>
        <p:spPr>
          <a:xfrm>
            <a:off x="2950073" y="3982321"/>
            <a:ext cx="421199" cy="912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1017B3F-239E-9B13-661D-652D76513773}"/>
              </a:ext>
            </a:extLst>
          </p:cNvPr>
          <p:cNvSpPr txBox="1"/>
          <p:nvPr/>
        </p:nvSpPr>
        <p:spPr>
          <a:xfrm>
            <a:off x="782846" y="5838494"/>
            <a:ext cx="549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实际计算过程中要对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的位置选取恰当，且要对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截断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06A9593-F1DA-28B6-F454-5A337D1841F4}"/>
              </a:ext>
            </a:extLst>
          </p:cNvPr>
          <p:cNvSpPr txBox="1"/>
          <p:nvPr/>
        </p:nvSpPr>
        <p:spPr>
          <a:xfrm>
            <a:off x="7325012" y="5007497"/>
            <a:ext cx="423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Graudenz</a:t>
            </a:r>
            <a:r>
              <a:rPr lang="en-US" altLang="zh-CN" dirty="0"/>
              <a:t>, M. Hampel, A. Vogt, and C. Berger, The Mellin transform technique for the extraction of the gluon density, Z. Phys. C 70 (1996) 77-82 Figure 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76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0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03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79373" y="3031996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Summary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3FEF-C2ED-EE21-AFDF-0B60D74B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16A43E-4161-88B8-5FEC-6FD16F2EE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4" y="431488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8E232B7-5CA9-86A6-81D6-2FCB4FEAF426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80A469-AA1C-1A4F-2864-545CABBDB465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3B2CB6-1F50-994D-75BF-5284784C5C1B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总结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0AE1839-B3ED-F4AC-7355-ED33AB82473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D07CFCA-F52B-856D-FC5B-BAA1400F0F49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2E26267-41C9-0AFF-E662-EB37CE5CD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046530F7-BF7E-1E3B-F9A7-BA0D7EBCF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5C7B794-03CD-2122-D888-8C2FFDE9190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0258E10-612F-A215-CE1E-1F475D08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583B6D-9A53-DCC3-D3D4-F26A9577C43E}"/>
              </a:ext>
            </a:extLst>
          </p:cNvPr>
          <p:cNvSpPr txBox="1"/>
          <p:nvPr/>
        </p:nvSpPr>
        <p:spPr>
          <a:xfrm>
            <a:off x="1568449" y="1357746"/>
            <a:ext cx="82566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本课题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从费曼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parton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model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假设出发，验证了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Bjorken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标度律；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考虑单圈修正的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NLO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贡献，解释了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Bjorken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标度的破坏以及共线发散的出现；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factorization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吸收发散项到重整化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中，得到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演化方程；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Mellin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变换得到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的矩，运用逆变换得到可观测的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截面。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68425" y="195580"/>
            <a:ext cx="3633470" cy="571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参考文献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3" y="419476"/>
            <a:ext cx="6019047" cy="601904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6220" y="267970"/>
            <a:ext cx="109347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43476" y="767358"/>
            <a:ext cx="26592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参考文献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1FC6C9-C0C1-BA30-0EF5-C62A6B026FF7}"/>
              </a:ext>
            </a:extLst>
          </p:cNvPr>
          <p:cNvSpPr txBox="1"/>
          <p:nvPr/>
        </p:nvSpPr>
        <p:spPr>
          <a:xfrm>
            <a:off x="1611086" y="1515291"/>
            <a:ext cx="963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Matthew D. Schwartz, Quantum Field Theory and the Standard Model, Chapter 32 .</a:t>
            </a:r>
          </a:p>
          <a:p>
            <a:r>
              <a:rPr lang="en-US" altLang="zh-CN" dirty="0"/>
              <a:t>[2] Bryan Webber, James Stirling, and R. Keith Ellis, QCD and Collider Physics, Chapter 4.</a:t>
            </a:r>
          </a:p>
          <a:p>
            <a:r>
              <a:rPr lang="en-US" altLang="zh-CN" dirty="0"/>
              <a:t>[3] </a:t>
            </a:r>
            <a:r>
              <a:rPr lang="en-US" altLang="zh-CN" dirty="0" err="1"/>
              <a:t>Graudenz</a:t>
            </a:r>
            <a:r>
              <a:rPr lang="en-US" altLang="zh-CN" dirty="0"/>
              <a:t>, M. Hampel, A. Vogt, and C. Berger, The Mellin transform technique for the         extraction of the gluon density, Z. Phys. C 70 (1996) 77-82.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2007658"/>
            <a:ext cx="12192000" cy="182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宋体" panose="02010600030101010101" pitchFamily="2" charset="-122"/>
              </a:rPr>
              <a:t>Thanks for Listening</a:t>
            </a:r>
            <a:endParaRPr kumimoji="0" lang="zh-CN" altLang="en-US" sz="9600" b="1" u="none" strike="noStrike" kern="12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宋体" panose="02010600030101010101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45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46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67812" y="4024420"/>
            <a:ext cx="9056375" cy="112418"/>
            <a:chOff x="2958650" y="4529138"/>
            <a:chExt cx="6390970" cy="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96000">
                    <a:srgbClr val="104BA4"/>
                  </a:gs>
                  <a:gs pos="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528" y="6271460"/>
            <a:ext cx="3760842" cy="502327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: 圆角 2"/>
          <p:cNvSpPr/>
          <p:nvPr/>
        </p:nvSpPr>
        <p:spPr>
          <a:xfrm>
            <a:off x="1728131" y="4541360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Speaker: 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江欣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: 圆角 48"/>
          <p:cNvSpPr/>
          <p:nvPr/>
        </p:nvSpPr>
        <p:spPr>
          <a:xfrm>
            <a:off x="4776130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复旦大学</a:t>
            </a:r>
          </a:p>
        </p:txBody>
      </p:sp>
      <p:sp>
        <p:nvSpPr>
          <p:cNvPr id="9" name="矩形: 圆角 49"/>
          <p:cNvSpPr/>
          <p:nvPr/>
        </p:nvSpPr>
        <p:spPr>
          <a:xfrm>
            <a:off x="7824131" y="4541360"/>
            <a:ext cx="2849597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时间：</a:t>
            </a:r>
            <a:r>
              <a:rPr kumimoji="0" lang="en-US" altLang="zh-CN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2026-6-12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矩形: 圆角 4"/>
          <p:cNvSpPr/>
          <p:nvPr/>
        </p:nvSpPr>
        <p:spPr>
          <a:xfrm>
            <a:off x="2838482" y="5134750"/>
            <a:ext cx="6724891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组员：江欣、王轶宸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3216275" cy="687299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 rot="5400000">
            <a:off x="1031227" y="1563043"/>
            <a:ext cx="3095626" cy="3731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82302" y="-106990"/>
            <a:ext cx="7161920" cy="7161920"/>
            <a:chOff x="-185896" y="-151960"/>
            <a:chExt cx="7161920" cy="716192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713081" y="2272550"/>
            <a:ext cx="3731918" cy="2098460"/>
            <a:chOff x="713081" y="2272550"/>
            <a:chExt cx="3731918" cy="2098460"/>
          </a:xfrm>
        </p:grpSpPr>
        <p:sp>
          <p:nvSpPr>
            <p:cNvPr id="3" name="文本框 2"/>
            <p:cNvSpPr txBox="1"/>
            <p:nvPr/>
          </p:nvSpPr>
          <p:spPr>
            <a:xfrm>
              <a:off x="713081" y="2272550"/>
              <a:ext cx="37319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目 录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 flipV="1">
              <a:off x="1416273" y="3595989"/>
              <a:ext cx="2325534" cy="169216"/>
              <a:chOff x="2958650" y="4529138"/>
              <a:chExt cx="6390970" cy="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475751" y="4529138"/>
                <a:ext cx="2873869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04BA4"/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958650" y="4529138"/>
                <a:ext cx="3681993" cy="0"/>
              </a:xfrm>
              <a:prstGeom prst="line">
                <a:avLst/>
              </a:prstGeom>
              <a:ln w="25400">
                <a:gradFill flip="none" rotWithShape="1">
                  <a:gsLst>
                    <a:gs pos="96000">
                      <a:srgbClr val="104BA4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1712514" y="3970900"/>
              <a:ext cx="1766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CONTENTS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5169258" y="1291936"/>
            <a:ext cx="6797888" cy="4440208"/>
            <a:chOff x="5049338" y="368300"/>
            <a:chExt cx="6797888" cy="4440208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5049338" y="368300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3"/>
              </p:custDataLst>
            </p:nvPr>
          </p:nvSpPr>
          <p:spPr>
            <a:xfrm>
              <a:off x="5049338" y="2048404"/>
              <a:ext cx="1080000" cy="10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5049338" y="3728508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5"/>
              </p:custDataLst>
            </p:nvPr>
          </p:nvSpPr>
          <p:spPr>
            <a:xfrm>
              <a:off x="6386277" y="371082"/>
              <a:ext cx="49727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3200" b="1" dirty="0">
                  <a:solidFill>
                    <a:srgbClr val="104BA4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From factorization to DGLAP equation</a:t>
              </a:r>
              <a:endParaRPr kumimoji="0" lang="zh-CN" alt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6419849" y="2276419"/>
              <a:ext cx="5121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Mellin transformation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7"/>
              </p:custDataLst>
            </p:nvPr>
          </p:nvSpPr>
          <p:spPr>
            <a:xfrm>
              <a:off x="6419848" y="3970900"/>
              <a:ext cx="5427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rgbClr val="104BA4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Summary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01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77325" y="2644170"/>
            <a:ext cx="6961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From factorization to DGLAP equation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05A3-4822-623F-9952-1CA8A067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C6B92CE6-1D84-29C0-9F43-608635FD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419" y="3509638"/>
            <a:ext cx="1046745" cy="155985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A8A0D5D-E184-D110-59AE-12C46EFE4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971" y="4491904"/>
            <a:ext cx="591621" cy="655773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6FB2288-CC45-9EC6-4A0C-9DF4AAB90E55}"/>
              </a:ext>
            </a:extLst>
          </p:cNvPr>
          <p:cNvCxnSpPr>
            <a:cxnSpLocks/>
          </p:cNvCxnSpPr>
          <p:nvPr/>
        </p:nvCxnSpPr>
        <p:spPr>
          <a:xfrm flipV="1">
            <a:off x="10131812" y="4819790"/>
            <a:ext cx="625317" cy="8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4FA589F-C445-D882-5C62-F743189D7267}"/>
                  </a:ext>
                </a:extLst>
              </p:cNvPr>
              <p:cNvSpPr txBox="1"/>
              <p:nvPr/>
            </p:nvSpPr>
            <p:spPr>
              <a:xfrm>
                <a:off x="10888456" y="4635124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l-GR" altLang="zh-CN" i="1" dirty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zh-CN" altLang="en-US" dirty="0"/>
                  <a:t>发散</a:t>
                </a: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4FA589F-C445-D882-5C62-F743189D7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456" y="4635124"/>
                <a:ext cx="1199367" cy="369332"/>
              </a:xfrm>
              <a:prstGeom prst="rect">
                <a:avLst/>
              </a:prstGeom>
              <a:blipFill>
                <a:blip r:embed="rId5"/>
                <a:stretch>
                  <a:fillRect t="-8197" r="-406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A385C0D-8994-4E49-9D9D-553CF4589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460" y="3831021"/>
            <a:ext cx="991936" cy="28206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322E3F6-70E6-E8CC-5932-E45ED65AD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361" y="1208819"/>
            <a:ext cx="6261277" cy="5717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BC73A9-9026-30C5-BF9A-0945660B3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E28BA2F-B9A4-E4B4-73F0-892DB4E3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035B7DE-A9B4-7C30-2F30-6A40412B49C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65E0D1-5613-FD89-A8B3-E72FE8B45958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1AF83E-AD38-4CCF-B8ED-9C2BA284949B}"/>
                  </a:ext>
                </a:extLst>
              </p:cNvPr>
              <p:cNvSpPr txBox="1"/>
              <p:nvPr/>
            </p:nvSpPr>
            <p:spPr>
              <a:xfrm>
                <a:off x="1857464" y="2192030"/>
                <a:ext cx="8904104" cy="2032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质子由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parton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构成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极限下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int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​≪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 </m:t>
                    </m:r>
                    <m:r>
                      <m:rPr>
                        <m:nor/>
                      </m:rPr>
                      <a:rPr lang="el-GR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τ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_</m:t>
                    </m:r>
                    <m:r>
                      <m:rPr>
                        <m:nor/>
                      </m:rPr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parton</m:t>
                    </m:r>
                    <m:r>
                      <m:rPr>
                        <m:nor/>
                      </m:rPr>
                      <a:rPr lang="en-US" altLang="zh-CN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m:t>​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，动量交换时间远小于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parton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弛豫时间（近似自由）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散射过程只和一个</a:t>
                </a:r>
                <a:r>
                  <a:rPr lang="en-US" altLang="zh-CN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parton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相互作用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极限下</a:t>
                </a:r>
                <a:r>
                  <a:rPr lang="en-US" altLang="zh-CN" b="1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parton</a:t>
                </a: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仅保留纵向动量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1AF83E-AD38-4CCF-B8ED-9C2BA284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64" y="2192030"/>
                <a:ext cx="8904104" cy="2032672"/>
              </a:xfrm>
              <a:prstGeom prst="rect">
                <a:avLst/>
              </a:prstGeom>
              <a:blipFill>
                <a:blip r:embed="rId9"/>
                <a:stretch>
                  <a:fillRect l="-479" t="-1802" b="-4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7E88F0-23A1-7048-BA1C-59FFAE7C7220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5D40C91-5166-E131-71F4-2AB8FE6F96FE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795178B0-8B4C-AFB1-04F3-7BF85F07B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476AC6F5-B0AC-950D-43FD-D4D9C3278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01DF6E-39B7-52B5-C694-F6B2D9E07626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7139B46-EA0A-8715-0B2A-4DC65DBE9D8E}"/>
              </a:ext>
            </a:extLst>
          </p:cNvPr>
          <p:cNvSpPr txBox="1"/>
          <p:nvPr/>
        </p:nvSpPr>
        <p:spPr>
          <a:xfrm>
            <a:off x="1388075" y="212563"/>
            <a:ext cx="363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共线发散的起源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A99E55-2153-4660-BCB8-62DEF2F12171}"/>
              </a:ext>
            </a:extLst>
          </p:cNvPr>
          <p:cNvSpPr txBox="1"/>
          <p:nvPr/>
        </p:nvSpPr>
        <p:spPr>
          <a:xfrm>
            <a:off x="951345" y="51666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高阶修正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6F9D40-E997-1F3A-938B-5D079E90BD8B}"/>
              </a:ext>
            </a:extLst>
          </p:cNvPr>
          <p:cNvSpPr txBox="1"/>
          <p:nvPr/>
        </p:nvSpPr>
        <p:spPr>
          <a:xfrm>
            <a:off x="2375208" y="51108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6486F3-1344-6098-0538-FDFB3DA5887C}"/>
              </a:ext>
            </a:extLst>
          </p:cNvPr>
          <p:cNvSpPr txBox="1"/>
          <p:nvPr/>
        </p:nvSpPr>
        <p:spPr>
          <a:xfrm>
            <a:off x="3204889" y="47290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66152B-9506-6A1E-17B8-765426994A84}"/>
              </a:ext>
            </a:extLst>
          </p:cNvPr>
          <p:cNvSpPr txBox="1"/>
          <p:nvPr/>
        </p:nvSpPr>
        <p:spPr>
          <a:xfrm>
            <a:off x="3297382" y="604058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2F9C3F7-7D25-B851-DBA7-3D2793FF7335}"/>
              </a:ext>
            </a:extLst>
          </p:cNvPr>
          <p:cNvCxnSpPr>
            <a:cxnSpLocks/>
          </p:cNvCxnSpPr>
          <p:nvPr/>
        </p:nvCxnSpPr>
        <p:spPr>
          <a:xfrm>
            <a:off x="2670165" y="5451456"/>
            <a:ext cx="625089" cy="676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D65708A-BDAA-4825-5F17-16EF9D3C1BF9}"/>
              </a:ext>
            </a:extLst>
          </p:cNvPr>
          <p:cNvCxnSpPr>
            <a:cxnSpLocks/>
          </p:cNvCxnSpPr>
          <p:nvPr/>
        </p:nvCxnSpPr>
        <p:spPr>
          <a:xfrm flipV="1">
            <a:off x="2646032" y="5019079"/>
            <a:ext cx="558857" cy="223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3DEE8E8-2F30-E80B-2B8E-CE8DB1B80CC4}"/>
                  </a:ext>
                </a:extLst>
              </p:cNvPr>
              <p:cNvSpPr txBox="1"/>
              <p:nvPr/>
            </p:nvSpPr>
            <p:spPr>
              <a:xfrm>
                <a:off x="5021704" y="5110842"/>
                <a:ext cx="62728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出现横向动量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当</a:t>
                </a:r>
                <a:r>
                  <a:rPr lang="en-US" altLang="zh-CN" dirty="0" err="1"/>
                  <a:t>qg</a:t>
                </a:r>
                <a:r>
                  <a:rPr lang="zh-CN" altLang="en-US" dirty="0"/>
                  <a:t>共线</a:t>
                </a:r>
                <a:endParaRPr lang="en-US" altLang="zh-CN" dirty="0"/>
              </a:p>
              <a:p>
                <a:r>
                  <a:rPr lang="en-US" altLang="zh-CN" dirty="0" err="1"/>
                  <a:t>q,g</a:t>
                </a:r>
                <a:r>
                  <a:rPr lang="zh-CN" altLang="en-US" dirty="0"/>
                  <a:t>在数学上不可区分，必须累积无穷多可能的贡献导致发散</a:t>
                </a: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3DEE8E8-2F30-E80B-2B8E-CE8DB1B80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04" y="5110842"/>
                <a:ext cx="6272871" cy="646331"/>
              </a:xfrm>
              <a:prstGeom prst="rect">
                <a:avLst/>
              </a:prstGeom>
              <a:blipFill>
                <a:blip r:embed="rId12"/>
                <a:stretch>
                  <a:fillRect l="-875" t="-4717" r="-9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4168214-B01D-8B05-1517-43DC9F5306EE}"/>
              </a:ext>
            </a:extLst>
          </p:cNvPr>
          <p:cNvSpPr/>
          <p:nvPr/>
        </p:nvSpPr>
        <p:spPr>
          <a:xfrm>
            <a:off x="7668942" y="1208819"/>
            <a:ext cx="172731" cy="5719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0" grpId="0"/>
      <p:bldP spid="11" grpId="0"/>
      <p:bldP spid="15" grpId="0"/>
      <p:bldP spid="1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32F3-8C44-F2A9-B10A-4822D0840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4742D78-9796-9EE9-319B-05DE677BC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73" y="1132115"/>
            <a:ext cx="6160784" cy="63880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F178B5E-EB04-51F0-FDC9-CC154AF14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81" y="2520031"/>
            <a:ext cx="3103045" cy="5530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13B430E-4017-2BD7-7F92-B051E7568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262" y="3795098"/>
            <a:ext cx="4507550" cy="462588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FA60774-1F74-E60B-1B42-647B92B43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225" y="5369779"/>
            <a:ext cx="3655783" cy="6112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BD98EB-8186-C74F-642F-B75535982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16299C3-E8ED-BBCE-F2B8-8ED1E0B6D99D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FBBF0FD-4CA6-F29C-57FD-E7AF15C1418C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A41669-6716-32C1-8A83-E6CE64844CD8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8360425-1442-0F78-2D52-54774726A316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2987AD2-70B4-FE94-24AE-9BA10F9A53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08A80CD-3877-ABEB-5033-E891FDD89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E51618-F17F-3E80-E8D5-F8E0D19A889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ED0739A-28F0-D6ED-B372-99AC8F22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7424F-B221-9C53-7679-7F2CBAF3AB7F}"/>
              </a:ext>
            </a:extLst>
          </p:cNvPr>
          <p:cNvSpPr txBox="1"/>
          <p:nvPr/>
        </p:nvSpPr>
        <p:spPr>
          <a:xfrm>
            <a:off x="1388075" y="212563"/>
            <a:ext cx="363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Factorization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0F2F628-783F-5749-10C9-8577CBFDD412}"/>
              </a:ext>
            </a:extLst>
          </p:cNvPr>
          <p:cNvSpPr txBox="1"/>
          <p:nvPr/>
        </p:nvSpPr>
        <p:spPr>
          <a:xfrm>
            <a:off x="9018621" y="1266851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两个</a:t>
            </a:r>
            <a:r>
              <a:rPr lang="en-US" altLang="zh-CN" dirty="0"/>
              <a:t>W0</a:t>
            </a:r>
            <a:r>
              <a:rPr lang="zh-CN" altLang="en-US" dirty="0"/>
              <a:t>的差值无发散</a:t>
            </a: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684F5EDB-5E19-5C9F-2AFD-A2DF44BC20AD}"/>
              </a:ext>
            </a:extLst>
          </p:cNvPr>
          <p:cNvSpPr/>
          <p:nvPr/>
        </p:nvSpPr>
        <p:spPr>
          <a:xfrm>
            <a:off x="4810353" y="1718362"/>
            <a:ext cx="211350" cy="7746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A5577A3-6624-3D35-05A1-C0490E1B24F4}"/>
              </a:ext>
            </a:extLst>
          </p:cNvPr>
          <p:cNvSpPr txBox="1"/>
          <p:nvPr/>
        </p:nvSpPr>
        <p:spPr>
          <a:xfrm>
            <a:off x="5516567" y="223098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为表示为该形式</a:t>
            </a:r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E8696009-78B0-2D04-B83A-A49A69EED533}"/>
              </a:ext>
            </a:extLst>
          </p:cNvPr>
          <p:cNvSpPr/>
          <p:nvPr/>
        </p:nvSpPr>
        <p:spPr>
          <a:xfrm>
            <a:off x="4810353" y="3020428"/>
            <a:ext cx="211350" cy="7746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BB42120-3A79-15B8-769A-D4CD36FEDBFD}"/>
              </a:ext>
            </a:extLst>
          </p:cNvPr>
          <p:cNvSpPr txBox="1"/>
          <p:nvPr/>
        </p:nvSpPr>
        <p:spPr>
          <a:xfrm>
            <a:off x="5516567" y="32818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944F6BB-339E-9B8A-1AEC-0E2FB48DF4FC}"/>
                  </a:ext>
                </a:extLst>
              </p:cNvPr>
              <p:cNvSpPr txBox="1"/>
              <p:nvPr/>
            </p:nvSpPr>
            <p:spPr>
              <a:xfrm>
                <a:off x="8078390" y="3281870"/>
                <a:ext cx="2751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相关，表征探测尺度</a:t>
                </a: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944F6BB-339E-9B8A-1AEC-0E2FB48DF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390" y="3281870"/>
                <a:ext cx="2751010" cy="369332"/>
              </a:xfrm>
              <a:prstGeom prst="rect">
                <a:avLst/>
              </a:prstGeom>
              <a:blipFill>
                <a:blip r:embed="rId10"/>
                <a:stretch>
                  <a:fillRect l="-1774" t="-8197" r="-177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C6D9BD6B-4696-4018-86DB-8BF338BBFD5A}"/>
              </a:ext>
            </a:extLst>
          </p:cNvPr>
          <p:cNvCxnSpPr>
            <a:cxnSpLocks/>
          </p:cNvCxnSpPr>
          <p:nvPr/>
        </p:nvCxnSpPr>
        <p:spPr>
          <a:xfrm flipH="1">
            <a:off x="7170299" y="3551639"/>
            <a:ext cx="1012915" cy="6139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箭头: 下 37">
            <a:extLst>
              <a:ext uri="{FF2B5EF4-FFF2-40B4-BE49-F238E27FC236}">
                <a16:creationId xmlns:a16="http://schemas.microsoft.com/office/drawing/2014/main" id="{27CAA0C8-4604-9F3A-A212-A4C6775FEFF2}"/>
              </a:ext>
            </a:extLst>
          </p:cNvPr>
          <p:cNvSpPr/>
          <p:nvPr/>
        </p:nvSpPr>
        <p:spPr>
          <a:xfrm>
            <a:off x="1732250" y="1456313"/>
            <a:ext cx="286582" cy="26446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563F6D0-83CC-B3B1-9368-2AC5D82FEAE3}"/>
              </a:ext>
            </a:extLst>
          </p:cNvPr>
          <p:cNvSpPr txBox="1"/>
          <p:nvPr/>
        </p:nvSpPr>
        <p:spPr>
          <a:xfrm>
            <a:off x="421420" y="1636183"/>
            <a:ext cx="142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“bare” quark</a:t>
            </a:r>
          </a:p>
          <a:p>
            <a:r>
              <a:rPr lang="en-US" altLang="zh-CN" dirty="0"/>
              <a:t>     PDF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856EA6A-8BA9-22B9-E0FF-41E03D1ABD1A}"/>
              </a:ext>
            </a:extLst>
          </p:cNvPr>
          <p:cNvSpPr txBox="1"/>
          <p:nvPr/>
        </p:nvSpPr>
        <p:spPr>
          <a:xfrm>
            <a:off x="473791" y="4306692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被“共线簇”包裹的</a:t>
            </a:r>
            <a:r>
              <a:rPr lang="en-US" altLang="zh-CN" dirty="0"/>
              <a:t>quark</a:t>
            </a:r>
          </a:p>
          <a:p>
            <a:r>
              <a:rPr lang="en-US" altLang="zh-CN" dirty="0"/>
              <a:t>                 PDF</a:t>
            </a:r>
            <a:endParaRPr lang="zh-CN" altLang="en-US" dirty="0"/>
          </a:p>
        </p:txBody>
      </p:sp>
      <p:sp>
        <p:nvSpPr>
          <p:cNvPr id="41" name="箭头: 下 40">
            <a:extLst>
              <a:ext uri="{FF2B5EF4-FFF2-40B4-BE49-F238E27FC236}">
                <a16:creationId xmlns:a16="http://schemas.microsoft.com/office/drawing/2014/main" id="{06706807-2B94-C745-2BEA-71E9A471CD2F}"/>
              </a:ext>
            </a:extLst>
          </p:cNvPr>
          <p:cNvSpPr/>
          <p:nvPr/>
        </p:nvSpPr>
        <p:spPr>
          <a:xfrm>
            <a:off x="4809411" y="4401582"/>
            <a:ext cx="211350" cy="7746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3AB60BB-FDE2-8231-EE30-0DC8D410CD3D}"/>
                  </a:ext>
                </a:extLst>
              </p:cNvPr>
              <p:cNvSpPr txBox="1"/>
              <p:nvPr/>
            </p:nvSpPr>
            <p:spPr>
              <a:xfrm>
                <a:off x="5564967" y="4583691"/>
                <a:ext cx="1579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关于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zh-CN" altLang="en-US" dirty="0"/>
                  <a:t>求导</a:t>
                </a:r>
              </a:p>
            </p:txBody>
          </p:sp>
        </mc:Choice>
        <mc:Fallback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3AB60BB-FDE2-8231-EE30-0DC8D410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67" y="4583691"/>
                <a:ext cx="1579278" cy="369332"/>
              </a:xfrm>
              <a:prstGeom prst="rect">
                <a:avLst/>
              </a:prstGeom>
              <a:blipFill>
                <a:blip r:embed="rId11"/>
                <a:stretch>
                  <a:fillRect l="-3475" t="-9836" r="-308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F33E85CC-F13E-2C91-84B8-CE8DE23B0E9B}"/>
              </a:ext>
            </a:extLst>
          </p:cNvPr>
          <p:cNvSpPr txBox="1"/>
          <p:nvPr/>
        </p:nvSpPr>
        <p:spPr>
          <a:xfrm>
            <a:off x="4315489" y="550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9150403-FF0E-711D-287B-9330CC083392}"/>
              </a:ext>
            </a:extLst>
          </p:cNvPr>
          <p:cNvSpPr txBox="1"/>
          <p:nvPr/>
        </p:nvSpPr>
        <p:spPr>
          <a:xfrm>
            <a:off x="7584978" y="5490713"/>
            <a:ext cx="19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DGLAP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演化方程</a:t>
            </a:r>
          </a:p>
        </p:txBody>
      </p:sp>
    </p:spTree>
    <p:extLst>
      <p:ext uri="{BB962C8B-B14F-4D97-AF65-F5344CB8AC3E}">
        <p14:creationId xmlns:p14="http://schemas.microsoft.com/office/powerpoint/2010/main" val="34963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 animBg="1"/>
      <p:bldP spid="42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36C9A-C30D-072F-A820-EE3BC8828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D4138A-193E-5F0B-BCBC-88CB9C97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85" y="1792915"/>
            <a:ext cx="3633629" cy="10573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481C7C7-1BBE-E511-6CDD-472AD03C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66" y="3483939"/>
            <a:ext cx="4921144" cy="41751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DB3C361-18CA-719F-13B4-EE412DAAC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733" y="4618808"/>
            <a:ext cx="3592207" cy="89317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75E701C-D069-542E-1F6B-897AE3DCD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361" y="4084194"/>
            <a:ext cx="5190139" cy="47976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6ECC131-B881-81F7-5C83-A0469EE217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6D305F7-2EC9-479F-ED65-7978EE79153C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E55912-161E-38E8-0166-59B75190A222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BC054C-F633-8097-33E9-CFD4E2671938}"/>
              </a:ext>
            </a:extLst>
          </p:cNvPr>
          <p:cNvSpPr txBox="1"/>
          <p:nvPr/>
        </p:nvSpPr>
        <p:spPr>
          <a:xfrm>
            <a:off x="1388075" y="212563"/>
            <a:ext cx="363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何为</a:t>
            </a:r>
            <a:r>
              <a:rPr lang="en-US" altLang="zh-CN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factorization</a:t>
            </a:r>
            <a:endParaRPr lang="zh-CN" altLang="en-US" sz="3200" dirty="0">
              <a:solidFill>
                <a:srgbClr val="104BA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0C19A5-A790-4C87-A96F-3AC0811D508D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E3F5A91-3992-425A-7320-70998A79E664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AC60739-582B-5934-D8DE-ADDC48EA8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8A4EF91C-4C17-EE55-A15A-20D535343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056A492-F1AA-104A-AF71-2424C84BEBC9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B4B2CF3-DF80-3E44-F956-67E52F2D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7EEB572-267F-A6C3-0E66-CD97BFC4832A}"/>
              </a:ext>
            </a:extLst>
          </p:cNvPr>
          <p:cNvSpPr txBox="1"/>
          <p:nvPr/>
        </p:nvSpPr>
        <p:spPr>
          <a:xfrm>
            <a:off x="1591666" y="127461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以上的推导并非显式过程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87506A-88FC-F23B-15B5-003436D9E335}"/>
              </a:ext>
            </a:extLst>
          </p:cNvPr>
          <p:cNvSpPr txBox="1"/>
          <p:nvPr/>
        </p:nvSpPr>
        <p:spPr>
          <a:xfrm>
            <a:off x="7908021" y="287432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横向动量截断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29639B2-B9B2-4823-BD18-0D4DE01751D6}"/>
              </a:ext>
            </a:extLst>
          </p:cNvPr>
          <p:cNvCxnSpPr>
            <a:cxnSpLocks/>
          </p:cNvCxnSpPr>
          <p:nvPr/>
        </p:nvCxnSpPr>
        <p:spPr>
          <a:xfrm>
            <a:off x="6684708" y="2789647"/>
            <a:ext cx="1165924" cy="306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35ED9C9-4BBF-85D2-2BA6-ACEF98FCC05B}"/>
              </a:ext>
            </a:extLst>
          </p:cNvPr>
          <p:cNvSpPr txBox="1"/>
          <p:nvPr/>
        </p:nvSpPr>
        <p:spPr>
          <a:xfrm>
            <a:off x="5638800" y="2895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75B94B5-369A-4A29-99B1-627393EBC405}"/>
              </a:ext>
            </a:extLst>
          </p:cNvPr>
          <p:cNvSpPr txBox="1"/>
          <p:nvPr/>
        </p:nvSpPr>
        <p:spPr>
          <a:xfrm>
            <a:off x="812689" y="35321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p:sp>
        <p:nvSpPr>
          <p:cNvPr id="33" name="箭头: 下 32">
            <a:extLst>
              <a:ext uri="{FF2B5EF4-FFF2-40B4-BE49-F238E27FC236}">
                <a16:creationId xmlns:a16="http://schemas.microsoft.com/office/drawing/2014/main" id="{523A8925-6164-D103-931A-A1AD6F89595B}"/>
              </a:ext>
            </a:extLst>
          </p:cNvPr>
          <p:cNvSpPr/>
          <p:nvPr/>
        </p:nvSpPr>
        <p:spPr>
          <a:xfrm>
            <a:off x="3346453" y="4027731"/>
            <a:ext cx="191074" cy="5074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E925BC7-3316-8B5C-3CE1-93F9096A08C6}"/>
              </a:ext>
            </a:extLst>
          </p:cNvPr>
          <p:cNvSpPr txBox="1"/>
          <p:nvPr/>
        </p:nvSpPr>
        <p:spPr>
          <a:xfrm>
            <a:off x="3656468" y="41049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代入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2E91F0F-B87B-C163-43F9-3311E89BE9F1}"/>
              </a:ext>
            </a:extLst>
          </p:cNvPr>
          <p:cNvSpPr txBox="1"/>
          <p:nvPr/>
        </p:nvSpPr>
        <p:spPr>
          <a:xfrm>
            <a:off x="5741835" y="48807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无发散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159D748-5C82-82EA-7AD3-FBCA30102BDD}"/>
              </a:ext>
            </a:extLst>
          </p:cNvPr>
          <p:cNvSpPr txBox="1"/>
          <p:nvPr/>
        </p:nvSpPr>
        <p:spPr>
          <a:xfrm>
            <a:off x="4885761" y="3944507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求导可得</a:t>
            </a:r>
            <a:r>
              <a:rPr lang="en-US" altLang="zh-CN" dirty="0"/>
              <a:t>DGLAP</a:t>
            </a:r>
            <a:endParaRPr lang="zh-CN" altLang="en-US" dirty="0"/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93CC7889-F639-5525-DCC4-8921C117D853}"/>
              </a:ext>
            </a:extLst>
          </p:cNvPr>
          <p:cNvSpPr/>
          <p:nvPr/>
        </p:nvSpPr>
        <p:spPr>
          <a:xfrm rot="16200000">
            <a:off x="3566936" y="3002378"/>
            <a:ext cx="369332" cy="5877826"/>
          </a:xfrm>
          <a:prstGeom prst="leftBrace">
            <a:avLst>
              <a:gd name="adj1" fmla="val 8333"/>
              <a:gd name="adj2" fmla="val 504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F20FAFA-CCA3-6640-BAE1-CD8C89F5175F}"/>
              </a:ext>
            </a:extLst>
          </p:cNvPr>
          <p:cNvSpPr txBox="1"/>
          <p:nvPr/>
        </p:nvSpPr>
        <p:spPr>
          <a:xfrm>
            <a:off x="3050422" y="621436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 scheme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95995CA-9E5E-49DE-3E1F-F67716FB1761}"/>
                  </a:ext>
                </a:extLst>
              </p:cNvPr>
              <p:cNvSpPr txBox="1"/>
              <p:nvPr/>
            </p:nvSpPr>
            <p:spPr>
              <a:xfrm>
                <a:off x="7256125" y="3532125"/>
                <a:ext cx="4204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除了发散项只吸收有限项的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dirty="0"/>
                          <m:t>γ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95995CA-9E5E-49DE-3E1F-F67716FB1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25" y="3532125"/>
                <a:ext cx="4204613" cy="369332"/>
              </a:xfrm>
              <a:prstGeom prst="rect">
                <a:avLst/>
              </a:prstGeom>
              <a:blipFill>
                <a:blip r:embed="rId10"/>
                <a:stretch>
                  <a:fillRect l="-115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大括号 45">
            <a:extLst>
              <a:ext uri="{FF2B5EF4-FFF2-40B4-BE49-F238E27FC236}">
                <a16:creationId xmlns:a16="http://schemas.microsoft.com/office/drawing/2014/main" id="{1FC32074-3F6F-8685-DB8D-15A8E52AA87C}"/>
              </a:ext>
            </a:extLst>
          </p:cNvPr>
          <p:cNvSpPr/>
          <p:nvPr/>
        </p:nvSpPr>
        <p:spPr>
          <a:xfrm rot="16200000">
            <a:off x="9156905" y="3631397"/>
            <a:ext cx="403050" cy="4601314"/>
          </a:xfrm>
          <a:prstGeom prst="leftBrace">
            <a:avLst>
              <a:gd name="adj1" fmla="val 8333"/>
              <a:gd name="adj2" fmla="val 504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C540F1A-A864-173D-173B-271DA63338BD}"/>
                  </a:ext>
                </a:extLst>
              </p:cNvPr>
              <p:cNvSpPr txBox="1"/>
              <p:nvPr/>
            </p:nvSpPr>
            <p:spPr>
              <a:xfrm>
                <a:off x="8800605" y="6211767"/>
                <a:ext cx="1421864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𝑀𝑆</m:t>
                        </m:r>
                      </m:e>
                    </m:acc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scheme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C540F1A-A864-173D-173B-271DA633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05" y="6211767"/>
                <a:ext cx="1421864" cy="369909"/>
              </a:xfrm>
              <a:prstGeom prst="rect">
                <a:avLst/>
              </a:prstGeom>
              <a:blipFill>
                <a:blip r:embed="rId11"/>
                <a:stretch>
                  <a:fillRect t="-9836" r="-386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5" grpId="0"/>
      <p:bldP spid="36" grpId="0"/>
      <p:bldP spid="37" grpId="0"/>
      <p:bldP spid="39" grpId="0" animBg="1"/>
      <p:bldP spid="42" grpId="0"/>
      <p:bldP spid="43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ADFBF-F1E6-FB48-ED3B-80B59B59C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90F4955-4BF9-63D3-47E9-F33443E7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319" y="1132115"/>
            <a:ext cx="3655783" cy="6112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7DB354-A0A1-A9F2-F91E-B4DEFBBCA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27" y="2671544"/>
            <a:ext cx="3136456" cy="147559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47BEF8E-E5AF-281C-7014-CD152B3A3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727" y="4085930"/>
            <a:ext cx="4307483" cy="53993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D313723-1B2B-5D0E-0911-17011D5E3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290" y="5257748"/>
            <a:ext cx="5135419" cy="6555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1B381A1-66CB-D126-CF72-612543B57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80E84A8-37E7-6CF6-BF33-8257F6278991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9D3620-0209-7EB4-74D4-BD115DAE8D97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E3E7B3B-A0EA-917E-A1E8-EBAFD8418D4A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6B80233-5CF0-ED98-3204-574145AE7ED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50B20AA9-F22D-204C-6F67-2C9194144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A84D685-1B48-77C0-0F4A-1CF6E0C4B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4340067-A199-38D5-6550-3EF975F7D0BF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BDDDD3E-36EE-7F7E-1A93-BF80998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9BB9F0-0F7A-7177-9CC6-6BD36BBB0361}"/>
              </a:ext>
            </a:extLst>
          </p:cNvPr>
          <p:cNvSpPr txBox="1"/>
          <p:nvPr/>
        </p:nvSpPr>
        <p:spPr>
          <a:xfrm>
            <a:off x="1388075" y="212563"/>
            <a:ext cx="363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DGLAP equation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7B3E76-5BC6-6909-86E7-105D7C574DB1}"/>
                  </a:ext>
                </a:extLst>
              </p:cNvPr>
              <p:cNvSpPr txBox="1"/>
              <p:nvPr/>
            </p:nvSpPr>
            <p:spPr>
              <a:xfrm>
                <a:off x="1708727" y="2022764"/>
                <a:ext cx="4456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实际过程中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𝑞𝑔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27B3E76-5BC6-6909-86E7-105D7C57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27" y="2022764"/>
                <a:ext cx="4456220" cy="369332"/>
              </a:xfrm>
              <a:prstGeom prst="rect">
                <a:avLst/>
              </a:prstGeom>
              <a:blipFill>
                <a:blip r:embed="rId10"/>
                <a:stretch>
                  <a:fillRect l="-109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ECE310-3150-F825-1271-D10F1C8CA250}"/>
                  </a:ext>
                </a:extLst>
              </p:cNvPr>
              <p:cNvSpPr txBox="1"/>
              <p:nvPr/>
            </p:nvSpPr>
            <p:spPr>
              <a:xfrm>
                <a:off x="6625331" y="2793228"/>
                <a:ext cx="5135419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splitting function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/>
                        </m:ctrlPr>
                      </m:sSubPr>
                      <m:e>
                        <m:r>
                          <a:rPr lang="zh-CN" altLang="ar-AE" b="0" i="1"/>
                          <m:t>𝑃</m:t>
                        </m:r>
                      </m:e>
                      <m:sub>
                        <m:r>
                          <a:rPr lang="zh-CN" altLang="ar-AE" b="0" i="1"/>
                          <m:t>𝑖𝑗</m:t>
                        </m:r>
                      </m:sub>
                    </m:sSub>
                    <m:d>
                      <m:dPr>
                        <m:ctrlPr>
                          <a:rPr lang="ar-AE" altLang="zh-CN" i="1"/>
                        </m:ctrlPr>
                      </m:dPr>
                      <m:e>
                        <m:r>
                          <a:rPr lang="zh-CN" altLang="ar-AE" b="0" i="1"/>
                          <m:t>𝑧</m:t>
                        </m:r>
                      </m:e>
                    </m:d>
                  </m:oMath>
                </a14:m>
                <a:r>
                  <a:rPr lang="ar-AE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描述了在探测分辨率提高一个微小量 </a:t>
                </a:r>
                <a14:m>
                  <m:oMath xmlns:m="http://schemas.openxmlformats.org/officeDocument/2006/math">
                    <m:r>
                      <a:rPr lang="zh-CN" altLang="en-US" b="0" i="1"/>
                      <m:t>𝑑</m:t>
                    </m:r>
                    <m:func>
                      <m:funcPr>
                        <m:ctrlPr>
                          <a:rPr lang="ar-AE" altLang="zh-CN" i="1"/>
                        </m:ctrlPr>
                      </m:funcPr>
                      <m:fName>
                        <m:r>
                          <a:rPr lang="en-US" altLang="zh-CN" b="0" i="1"/>
                          <m:t>𝑙𝑛</m:t>
                        </m:r>
                      </m:fName>
                      <m:e>
                        <m:sSup>
                          <m:sSupPr>
                            <m:ctrlPr>
                              <a:rPr lang="ar-AE" altLang="zh-CN" i="1"/>
                            </m:ctrlPr>
                          </m:sSupPr>
                          <m:e>
                            <m:r>
                              <a:rPr lang="zh-CN" altLang="ar-AE" b="0" i="1"/>
                              <m:t>𝜇</m:t>
                            </m:r>
                          </m:e>
                          <m:sup>
                            <m:r>
                              <a:rPr lang="ar-AE" altLang="zh-CN" b="0" i="1"/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ar-AE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时，一个母部分子 </a:t>
                </a:r>
                <a14:m>
                  <m:oMath xmlns:m="http://schemas.openxmlformats.org/officeDocument/2006/math">
                    <m:r>
                      <a:rPr lang="zh-CN" altLang="en-US" b="0" i="1"/>
                      <m:t>𝑗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辐射出一对共线部分子，其中子部分子 </a:t>
                </a:r>
                <a14:m>
                  <m:oMath xmlns:m="http://schemas.openxmlformats.org/officeDocument/2006/math">
                    <m:r>
                      <a:rPr lang="zh-CN" altLang="en-US" b="0" i="1"/>
                      <m:t>𝑖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携带动量分数 </a:t>
                </a:r>
                <a14:m>
                  <m:oMath xmlns:m="http://schemas.openxmlformats.org/officeDocument/2006/math">
                    <m:r>
                      <a:rPr lang="zh-CN" altLang="en-US" b="0" i="1"/>
                      <m:t>𝑧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 的“微分概率”。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ECE310-3150-F825-1271-D10F1C8C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331" y="2793228"/>
                <a:ext cx="5135419" cy="1228863"/>
              </a:xfrm>
              <a:prstGeom prst="rect">
                <a:avLst/>
              </a:prstGeom>
              <a:blipFill>
                <a:blip r:embed="rId11"/>
                <a:stretch>
                  <a:fillRect l="-1069" t="-2475" r="-119" b="-6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2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5325" y="2362200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473" y="2105561"/>
            <a:ext cx="3606852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Yu Gothic UI Semibold" panose="020B0700000000000000" charset="-128"/>
              </a:rPr>
              <a:t>02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Yu Gothic UI Semibold" panose="020B07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633665" y="256780"/>
            <a:ext cx="1964493" cy="708062"/>
            <a:chOff x="4246274" y="-10895"/>
            <a:chExt cx="3940182" cy="1420161"/>
          </a:xfrm>
        </p:grpSpPr>
        <p:grpSp>
          <p:nvGrpSpPr>
            <p:cNvPr id="15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79373" y="3031996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Mellin transformation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E994-03D9-FE42-CE56-9D02F8AC5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B47897-1E66-8249-2F60-6A5DA160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61" y="2079303"/>
            <a:ext cx="2477938" cy="4646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3F1FEB-3AC6-3B5A-F6B6-AD9EC59F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861" y="2663927"/>
            <a:ext cx="4554869" cy="72512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EF3B1AE-14FD-CF6E-61D8-066BC7622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861" y="3597818"/>
            <a:ext cx="3444366" cy="55854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51E84D2-3A6B-533B-5550-C77F1CEC2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861" y="4282321"/>
            <a:ext cx="3540121" cy="564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8D17D6-D760-5FD8-F7C0-ACBEFEC28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929" y="4847234"/>
            <a:ext cx="1854614" cy="53756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A188E1D-91CA-B1D7-EBC4-FD69E2F05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233" y="5719320"/>
            <a:ext cx="2718289" cy="61779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1E94C6A-7B8F-6DDD-82E9-3488E81BC9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982" y="5689528"/>
            <a:ext cx="3922515" cy="6475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4C1DA5-4373-B06C-A97C-F5A7A709C2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89" y="458969"/>
            <a:ext cx="6019047" cy="601904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8AC65DF-1E42-C6D4-88E9-E4436C1AC4C7}"/>
              </a:ext>
            </a:extLst>
          </p:cNvPr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2594A1-571A-544E-410B-8B6A43661DB0}"/>
              </a:ext>
            </a:extLst>
          </p:cNvPr>
          <p:cNvSpPr txBox="1"/>
          <p:nvPr/>
        </p:nvSpPr>
        <p:spPr>
          <a:xfrm>
            <a:off x="294551" y="284064"/>
            <a:ext cx="97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BC0A79-3703-34DF-174F-CAA42AA5DC33}"/>
              </a:ext>
            </a:extLst>
          </p:cNvPr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求解</a:t>
            </a:r>
            <a:r>
              <a:rPr lang="en-US" altLang="zh-CN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PDF</a:t>
            </a: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04BA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0075BE9-880C-CCB6-6356-B582049533C4}"/>
              </a:ext>
            </a:extLst>
          </p:cNvPr>
          <p:cNvGrpSpPr/>
          <p:nvPr/>
        </p:nvGrpSpPr>
        <p:grpSpPr>
          <a:xfrm>
            <a:off x="9796257" y="238208"/>
            <a:ext cx="1964493" cy="708062"/>
            <a:chOff x="4246274" y="-10895"/>
            <a:chExt cx="3940182" cy="142016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41E1306-723D-9139-72E9-8F6E503E32F7}"/>
                </a:ext>
              </a:extLst>
            </p:cNvPr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D84A9AA-55E8-1E7E-9144-9CA78E6A7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FE458CD-E62D-EA03-6F7A-033A59687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CE8D14B-9B73-D2E7-B532-E26672DDBD62}"/>
                </a:ext>
              </a:extLst>
            </p:cNvPr>
            <p:cNvSpPr/>
            <p:nvPr/>
          </p:nvSpPr>
          <p:spPr>
            <a:xfrm>
              <a:off x="5622894" y="915420"/>
              <a:ext cx="2563562" cy="49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EF93E03-6545-6D6B-3B8F-50B8F402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8166-9E9E-403F-B54D-C8E67302894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9AF56D2-F6C0-006D-F063-EED29FEC51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6319" y="1132115"/>
            <a:ext cx="3655783" cy="6112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1E8418F-FC7E-3F5F-2063-94E8EEB73414}"/>
              </a:ext>
            </a:extLst>
          </p:cNvPr>
          <p:cNvSpPr txBox="1"/>
          <p:nvPr/>
        </p:nvSpPr>
        <p:spPr>
          <a:xfrm>
            <a:off x="1882286" y="2129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定义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6A1E40E-5E51-FF9B-CA97-0DC9932C6D9A}"/>
              </a:ext>
            </a:extLst>
          </p:cNvPr>
          <p:cNvSpPr txBox="1"/>
          <p:nvPr/>
        </p:nvSpPr>
        <p:spPr>
          <a:xfrm>
            <a:off x="1882286" y="28418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左边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3584000-8B7E-86A7-AC43-D46E6E3E40B6}"/>
              </a:ext>
            </a:extLst>
          </p:cNvPr>
          <p:cNvSpPr txBox="1"/>
          <p:nvPr/>
        </p:nvSpPr>
        <p:spPr>
          <a:xfrm>
            <a:off x="1882285" y="369302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右边</a:t>
            </a: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CE218D86-9BFA-5CCA-84E9-4ABDE2DFC4A2}"/>
              </a:ext>
            </a:extLst>
          </p:cNvPr>
          <p:cNvSpPr/>
          <p:nvPr/>
        </p:nvSpPr>
        <p:spPr>
          <a:xfrm>
            <a:off x="4442480" y="5338550"/>
            <a:ext cx="286538" cy="3509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833A92B0-249C-B7B3-49D2-A6488978E1B6}"/>
              </a:ext>
            </a:extLst>
          </p:cNvPr>
          <p:cNvSpPr/>
          <p:nvPr/>
        </p:nvSpPr>
        <p:spPr>
          <a:xfrm rot="16200000">
            <a:off x="6412965" y="5720098"/>
            <a:ext cx="210404" cy="6152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379EFF7-BBD3-16EE-B6FA-DC56850A41FD}"/>
              </a:ext>
            </a:extLst>
          </p:cNvPr>
          <p:cNvSpPr txBox="1"/>
          <p:nvPr/>
        </p:nvSpPr>
        <p:spPr>
          <a:xfrm>
            <a:off x="6420758" y="2134190"/>
            <a:ext cx="27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Mellin transformation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522F062-BA91-5F52-8204-41E15762ACAA}"/>
              </a:ext>
            </a:extLst>
          </p:cNvPr>
          <p:cNvSpPr txBox="1"/>
          <p:nvPr/>
        </p:nvSpPr>
        <p:spPr>
          <a:xfrm>
            <a:off x="8230957" y="480399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无实际意义，考虑转换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EEB7B69D-C9AA-548F-7576-95520B2CC26F}"/>
              </a:ext>
            </a:extLst>
          </p:cNvPr>
          <p:cNvCxnSpPr>
            <a:cxnSpLocks/>
            <a:endCxn id="41" idx="2"/>
          </p:cNvCxnSpPr>
          <p:nvPr/>
        </p:nvCxnSpPr>
        <p:spPr>
          <a:xfrm flipH="1" flipV="1">
            <a:off x="9477452" y="5173328"/>
            <a:ext cx="514416" cy="496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1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E5Nzc2NzIwMjhlMzMwNTU2NWVmOTVhZDk4NzczN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7.0281889763779,&quot;top&quot;:29,&quot;width&quot;:381.6188976377952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0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12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3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4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5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6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7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8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9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lYTBjN2ZhYy1mNjAzLTQ2N2MtYTg0Yi02ZTQ2MzJhNmI5YmIiCn0K"/>
    </extobj>
    <extobj name="F35B0BEE-F18A-47BB-8FCB-E00DA2F2635D-2">
      <extobjdata type="F35B0BEE-F18A-47BB-8FCB-E00DA2F2635D" data="ewoJIkRlc2lnbklkIiA6ICI1NzljYjZlZC00YmQ3LTQ3YjgtYTEzOC1lMWUxOWY2Yjg4N2IiCn0K"/>
    </extobj>
    <extobj name="F35B0BEE-F18A-47BB-8FCB-E00DA2F2635D-3">
      <extobjdata type="F35B0BEE-F18A-47BB-8FCB-E00DA2F2635D" data="ewoJIkRlc2lnbklkIiA6ICI2ODMwYTc1Yi1mZjQ5LTQwMmEtYjIxMi1mM2VhNzMzZWRjMTYiCn0K"/>
    </extobj>
  </extobjs>
</s:customData>
</file>

<file path=customXml/itemProps1.xml><?xml version="1.0" encoding="utf-8"?>
<ds:datastoreItem xmlns:ds="http://schemas.openxmlformats.org/officeDocument/2006/customXml" ds:itemID="{533F021D-4A59-4375-8ED2-50E85FA3E049}">
  <ds:schemaRefs/>
</ds:datastoreItem>
</file>

<file path=customXml/itemProps10.xml><?xml version="1.0" encoding="utf-8"?>
<ds:datastoreItem xmlns:ds="http://schemas.openxmlformats.org/officeDocument/2006/customXml" ds:itemID="{D9EF3C00-7F66-46F3-BDC3-1F267A99FDA7}">
  <ds:schemaRefs/>
</ds:datastoreItem>
</file>

<file path=customXml/itemProps11.xml><?xml version="1.0" encoding="utf-8"?>
<ds:datastoreItem xmlns:ds="http://schemas.openxmlformats.org/officeDocument/2006/customXml" ds:itemID="{9B615538-23E0-460D-BC30-813A4C6E2E0F}">
  <ds:schemaRefs/>
</ds:datastoreItem>
</file>

<file path=customXml/itemProps12.xml><?xml version="1.0" encoding="utf-8"?>
<ds:datastoreItem xmlns:ds="http://schemas.openxmlformats.org/officeDocument/2006/customXml" ds:itemID="{BE10073E-C0AF-44C1-AB80-C8FEF2D53884}">
  <ds:schemaRefs/>
</ds:datastoreItem>
</file>

<file path=customXml/itemProps2.xml><?xml version="1.0" encoding="utf-8"?>
<ds:datastoreItem xmlns:ds="http://schemas.openxmlformats.org/officeDocument/2006/customXml" ds:itemID="{575DEEB7-3C86-4A56-BD40-2675F7A5FCD3}">
  <ds:schemaRefs/>
</ds:datastoreItem>
</file>

<file path=customXml/itemProps3.xml><?xml version="1.0" encoding="utf-8"?>
<ds:datastoreItem xmlns:ds="http://schemas.openxmlformats.org/officeDocument/2006/customXml" ds:itemID="{5939EF8C-9AB5-46C4-9150-AB2AEE883400}">
  <ds:schemaRefs/>
</ds:datastoreItem>
</file>

<file path=customXml/itemProps4.xml><?xml version="1.0" encoding="utf-8"?>
<ds:datastoreItem xmlns:ds="http://schemas.openxmlformats.org/officeDocument/2006/customXml" ds:itemID="{21DB6496-6CAB-418F-922A-DE625788210C}">
  <ds:schemaRefs/>
</ds:datastoreItem>
</file>

<file path=customXml/itemProps5.xml><?xml version="1.0" encoding="utf-8"?>
<ds:datastoreItem xmlns:ds="http://schemas.openxmlformats.org/officeDocument/2006/customXml" ds:itemID="{48F66EFD-E7F3-47F3-9619-FC112A9F01DC}">
  <ds:schemaRefs/>
</ds:datastoreItem>
</file>

<file path=customXml/itemProps6.xml><?xml version="1.0" encoding="utf-8"?>
<ds:datastoreItem xmlns:ds="http://schemas.openxmlformats.org/officeDocument/2006/customXml" ds:itemID="{D9A1EFE3-C5F9-4EDB-A70C-9E2C4CEA907E}">
  <ds:schemaRefs/>
</ds:datastoreItem>
</file>

<file path=customXml/itemProps7.xml><?xml version="1.0" encoding="utf-8"?>
<ds:datastoreItem xmlns:ds="http://schemas.openxmlformats.org/officeDocument/2006/customXml" ds:itemID="{3F2CE039-1C6A-4E61-9C37-6F5AB85FE265}">
  <ds:schemaRefs>
    <ds:schemaRef ds:uri="http://www.wps.cn/officeDocument/2013/wpsCustomData"/>
  </ds:schemaRefs>
</ds:datastoreItem>
</file>

<file path=customXml/itemProps8.xml><?xml version="1.0" encoding="utf-8"?>
<ds:datastoreItem xmlns:ds="http://schemas.openxmlformats.org/officeDocument/2006/customXml" ds:itemID="{FEFAD354-0882-412A-9AEB-DACF4C4D7169}">
  <ds:schemaRefs/>
</ds:datastoreItem>
</file>

<file path=customXml/itemProps9.xml><?xml version="1.0" encoding="utf-8"?>
<ds:datastoreItem xmlns:ds="http://schemas.openxmlformats.org/officeDocument/2006/customXml" ds:itemID="{E71053CC-7145-46F9-9BF0-B70C77CCAE7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795</Words>
  <Application>Microsoft Office PowerPoint</Application>
  <PresentationFormat>宽屏</PresentationFormat>
  <Paragraphs>173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华文新魏</vt:lpstr>
      <vt:lpstr>宋体</vt:lpstr>
      <vt:lpstr>微软雅黑</vt:lpstr>
      <vt:lpstr>Arial</vt:lpstr>
      <vt:lpstr>Calibri</vt:lpstr>
      <vt:lpstr>Cambria Math</vt:lpstr>
      <vt:lpstr>Eras Demi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J.Y.Zhang</dc:creator>
  <cp:lastModifiedBy>Xin Jiang</cp:lastModifiedBy>
  <cp:revision>315</cp:revision>
  <dcterms:created xsi:type="dcterms:W3CDTF">2024-03-21T07:30:00Z</dcterms:created>
  <dcterms:modified xsi:type="dcterms:W3CDTF">2026-06-11T15:58:48Z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CCCB576547A74C6D903445C9151F1740_12</vt:lpwstr>
  </property>
  <property fmtid="{D5CDD505-2E9C-101B-9397-08002B2CF9AE}" pid="3" name="KSOProductBuildVer">
    <vt:lpwstr>2052-12.1.0.17147</vt:lpwstr>
  </property>
</Properties>
</file>